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75" r:id="rId2"/>
    <p:sldId id="476" r:id="rId3"/>
    <p:sldId id="477" r:id="rId4"/>
    <p:sldId id="478" r:id="rId5"/>
    <p:sldId id="479" r:id="rId6"/>
    <p:sldId id="480" r:id="rId7"/>
    <p:sldId id="481" r:id="rId8"/>
    <p:sldId id="482" r:id="rId9"/>
    <p:sldId id="483" r:id="rId10"/>
    <p:sldId id="484" r:id="rId11"/>
    <p:sldId id="485" r:id="rId12"/>
    <p:sldId id="487" r:id="rId13"/>
    <p:sldId id="488" r:id="rId14"/>
    <p:sldId id="489" r:id="rId15"/>
    <p:sldId id="490" r:id="rId16"/>
    <p:sldId id="491" r:id="rId17"/>
    <p:sldId id="492" r:id="rId18"/>
    <p:sldId id="495" r:id="rId19"/>
    <p:sldId id="496" r:id="rId20"/>
    <p:sldId id="497" r:id="rId21"/>
    <p:sldId id="498" r:id="rId22"/>
    <p:sldId id="499" r:id="rId23"/>
    <p:sldId id="500" r:id="rId24"/>
    <p:sldId id="501"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57799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790709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222491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36442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07278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122902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56564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61804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807378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814834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16/04/2026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94279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16/04/2026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4075973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978DE59-A0F6-79F5-CAE8-ECCAA4755374}"/>
              </a:ext>
            </a:extLst>
          </p:cNvPr>
          <p:cNvSpPr>
            <a:spLocks noGrp="1"/>
          </p:cNvSpPr>
          <p:nvPr>
            <p:ph idx="1"/>
          </p:nvPr>
        </p:nvSpPr>
        <p:spPr>
          <a:xfrm>
            <a:off x="838200" y="724277"/>
            <a:ext cx="10515600" cy="5452686"/>
          </a:xfrm>
        </p:spPr>
        <p:txBody>
          <a:bodyPr/>
          <a:lstStyle/>
          <a:p>
            <a:pPr algn="just"/>
            <a:r>
              <a:rPr lang="it-IT" dirty="0"/>
              <a:t>Nei primi anni Venti la situazione politica in Germania è instabile: nel 1923 Hitler tenta un colpo di Stato a Monaco</a:t>
            </a:r>
          </a:p>
          <a:p>
            <a:pPr algn="just"/>
            <a:r>
              <a:rPr lang="it-IT" dirty="0"/>
              <a:t>Dal 1921 Hitler era a capo della </a:t>
            </a:r>
            <a:r>
              <a:rPr lang="it-IT" dirty="0" err="1"/>
              <a:t>Nsdap</a:t>
            </a:r>
            <a:r>
              <a:rPr lang="it-IT" dirty="0"/>
              <a:t> (Partito nazionalsocialista dei lavoratori tedeschi), il cui programma fondeva nazionalismo, antisemitismo ed elementi sociali</a:t>
            </a:r>
          </a:p>
          <a:p>
            <a:pPr algn="just"/>
            <a:r>
              <a:rPr lang="it-IT" dirty="0"/>
              <a:t>La </a:t>
            </a:r>
            <a:r>
              <a:rPr lang="it-IT" dirty="0" err="1"/>
              <a:t>Nsdap</a:t>
            </a:r>
            <a:r>
              <a:rPr lang="it-IT" dirty="0"/>
              <a:t> si avvale di un’organizzazione paramilitare, le SA (Reparti d’assalto) ed è finanziata da gruppi industriali</a:t>
            </a:r>
          </a:p>
          <a:p>
            <a:pPr algn="just"/>
            <a:r>
              <a:rPr lang="it-IT" dirty="0"/>
              <a:t>Dopo il fallimento del colpo di Stato del 1923, Hitler trascorre 9 mesi in prigione, durante i quali scrive il </a:t>
            </a:r>
            <a:r>
              <a:rPr lang="it-IT" i="1" dirty="0" err="1"/>
              <a:t>Mein</a:t>
            </a:r>
            <a:r>
              <a:rPr lang="it-IT" i="1" dirty="0"/>
              <a:t> Kampf</a:t>
            </a:r>
            <a:r>
              <a:rPr lang="it-IT" dirty="0"/>
              <a:t> (la mia battaglia), in cui espone il suo programma politico: nazionalismo radicale, antisemitismo, razzismo, antimarxismo, culto del capo, necessità della conquista di uno «spazio vitale» ad Est</a:t>
            </a:r>
          </a:p>
          <a:p>
            <a:endParaRPr lang="it-IT" dirty="0"/>
          </a:p>
          <a:p>
            <a:endParaRPr lang="it-IT" dirty="0"/>
          </a:p>
        </p:txBody>
      </p:sp>
    </p:spTree>
    <p:extLst>
      <p:ext uri="{BB962C8B-B14F-4D97-AF65-F5344CB8AC3E}">
        <p14:creationId xmlns:p14="http://schemas.microsoft.com/office/powerpoint/2010/main" val="3669073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545E467-3FF5-A574-B19E-30B2B1E90003}"/>
              </a:ext>
            </a:extLst>
          </p:cNvPr>
          <p:cNvSpPr>
            <a:spLocks noGrp="1"/>
          </p:cNvSpPr>
          <p:nvPr>
            <p:ph idx="1"/>
          </p:nvPr>
        </p:nvSpPr>
        <p:spPr>
          <a:xfrm>
            <a:off x="838200" y="679010"/>
            <a:ext cx="10515600" cy="5497953"/>
          </a:xfrm>
        </p:spPr>
        <p:txBody>
          <a:bodyPr/>
          <a:lstStyle/>
          <a:p>
            <a:pPr algn="just"/>
            <a:r>
              <a:rPr lang="it-IT" dirty="0"/>
              <a:t>Nel giugno 1924 il deputato del </a:t>
            </a:r>
            <a:r>
              <a:rPr lang="it-IT" dirty="0" err="1"/>
              <a:t>Psu</a:t>
            </a:r>
            <a:r>
              <a:rPr lang="it-IT" dirty="0"/>
              <a:t> Matteotti, che aveva denunciato le violenze e l’irregolarità del voto, viene rapito e ucciso da una banda di fascisti</a:t>
            </a:r>
          </a:p>
          <a:p>
            <a:pPr algn="just"/>
            <a:r>
              <a:rPr lang="it-IT" dirty="0"/>
              <a:t>Di fronte alle proteste delle opposizioni («secessione dell’Aventino»), Mussolini il 3 gennaio 1925, con un discorso tenuto alla Camera, riprende il controllo della situazione e avvia poi la costruzione dello Stato fascista</a:t>
            </a:r>
          </a:p>
          <a:p>
            <a:pPr algn="just"/>
            <a:r>
              <a:rPr lang="it-IT" dirty="0"/>
              <a:t> Attraverso le «leggi fascistissime» (1925-26) vengono estese le competenze del governo e del capo del governo, abolita l’eleggibilità dei Consigli comunali, che diventano di nomina governativa, viene creato un Tribunale speciale per sanzionare le attività antifasciste, il Pnf è l’unico partito legale </a:t>
            </a:r>
          </a:p>
        </p:txBody>
      </p:sp>
    </p:spTree>
    <p:extLst>
      <p:ext uri="{BB962C8B-B14F-4D97-AF65-F5344CB8AC3E}">
        <p14:creationId xmlns:p14="http://schemas.microsoft.com/office/powerpoint/2010/main" val="3431570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89F799C-EB81-54BC-6DDD-B95D711B066F}"/>
              </a:ext>
            </a:extLst>
          </p:cNvPr>
          <p:cNvSpPr>
            <a:spLocks noGrp="1"/>
          </p:cNvSpPr>
          <p:nvPr>
            <p:ph idx="1"/>
          </p:nvPr>
        </p:nvSpPr>
        <p:spPr>
          <a:xfrm>
            <a:off x="838200" y="760491"/>
            <a:ext cx="10515600" cy="5416472"/>
          </a:xfrm>
        </p:spPr>
        <p:txBody>
          <a:bodyPr>
            <a:normAutofit fontScale="92500" lnSpcReduction="10000"/>
          </a:bodyPr>
          <a:lstStyle/>
          <a:p>
            <a:pPr algn="just"/>
            <a:r>
              <a:rPr lang="it-IT" dirty="0"/>
              <a:t>Nella seconda metà degli anni Venti si avvia una fase protezionistica, in particolare tramite dazi sui cereali, con l’obiettivo di sviluppare e modernizzare la produzione agricola italiana («battaglia del grano»)</a:t>
            </a:r>
          </a:p>
          <a:p>
            <a:pPr algn="just"/>
            <a:r>
              <a:rPr lang="it-IT" dirty="0"/>
              <a:t>Sempre in ambito agricolo, è lanciata la «bonifica integrale»: piano di bonifiche di terre paludose e malariche in Italia centro-meridionale allo scopo di renderle coltivabili</a:t>
            </a:r>
          </a:p>
          <a:p>
            <a:pPr algn="just"/>
            <a:r>
              <a:rPr lang="it-IT" dirty="0"/>
              <a:t>L’11 febbraio 1929 sottoscrizione dei Patti Lateranensi, con cui lo Stato italiano e la Chiesa cattolica si riconoscono reciprocamente dopo l’occupazione di Roma nel 1870</a:t>
            </a:r>
          </a:p>
          <a:p>
            <a:pPr algn="just"/>
            <a:r>
              <a:rPr lang="it-IT" dirty="0"/>
              <a:t>Il Concordato prevede una serie di concessioni dello Stato nei confronti della Chiesa cattolica: dal valore civile del matrimonio religioso, all’insegnamento obbligatorio della dottrina cattolica a scuola, al riconoscimento dell’Azione cattolica, unica organizzazione non fascista autorizzata dal regime</a:t>
            </a:r>
          </a:p>
          <a:p>
            <a:endParaRPr lang="it-IT" dirty="0"/>
          </a:p>
          <a:p>
            <a:endParaRPr lang="it-IT" dirty="0"/>
          </a:p>
        </p:txBody>
      </p:sp>
    </p:spTree>
    <p:extLst>
      <p:ext uri="{BB962C8B-B14F-4D97-AF65-F5344CB8AC3E}">
        <p14:creationId xmlns:p14="http://schemas.microsoft.com/office/powerpoint/2010/main" val="351399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C7E7288-B43B-3E50-59C6-2BB0BACC414E}"/>
              </a:ext>
            </a:extLst>
          </p:cNvPr>
          <p:cNvSpPr>
            <a:spLocks noGrp="1"/>
          </p:cNvSpPr>
          <p:nvPr>
            <p:ph idx="1"/>
          </p:nvPr>
        </p:nvSpPr>
        <p:spPr>
          <a:xfrm>
            <a:off x="838200" y="778598"/>
            <a:ext cx="10515600" cy="5398365"/>
          </a:xfrm>
        </p:spPr>
        <p:txBody>
          <a:bodyPr>
            <a:normAutofit lnSpcReduction="10000"/>
          </a:bodyPr>
          <a:lstStyle/>
          <a:p>
            <a:pPr algn="just"/>
            <a:r>
              <a:rPr lang="it-IT" dirty="0"/>
              <a:t>Rafforzamento del consenso delle masse intorno al regime e voto plebiscitario a favore del fascismo nelle elezioni del 1929, tenute però con la nuova legge elettorale che prevede un’unica lista fascista</a:t>
            </a:r>
          </a:p>
          <a:p>
            <a:pPr algn="just"/>
            <a:r>
              <a:rPr lang="it-IT" dirty="0"/>
              <a:t>Il regime fascista si rafforza anche tramite una serie di miti e di rituali, che si basano sull’idea per cui soltanto il fascismo rappresenta la nazione, mentre tutti gli altri partiti politici sono forze ostili alla nazione</a:t>
            </a:r>
          </a:p>
          <a:p>
            <a:pPr algn="just"/>
            <a:r>
              <a:rPr lang="it-IT" dirty="0"/>
              <a:t>Idea del «partito-milizia» e sacralizzazione del regime fascista, legata strettamente al culto della Grande guerra e dei caduti in guerra</a:t>
            </a:r>
          </a:p>
          <a:p>
            <a:pPr algn="just"/>
            <a:r>
              <a:rPr lang="it-IT" dirty="0"/>
              <a:t>Grandi cerimonie pubbliche basate su una «comunione spirituale» fra il capo del fascismo (il «Duce») e le masse</a:t>
            </a:r>
          </a:p>
        </p:txBody>
      </p:sp>
    </p:spTree>
    <p:extLst>
      <p:ext uri="{BB962C8B-B14F-4D97-AF65-F5344CB8AC3E}">
        <p14:creationId xmlns:p14="http://schemas.microsoft.com/office/powerpoint/2010/main" val="371063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C0A92-295A-A982-202E-23F0DB3CFF05}"/>
              </a:ext>
            </a:extLst>
          </p:cNvPr>
          <p:cNvSpPr>
            <a:spLocks noGrp="1"/>
          </p:cNvSpPr>
          <p:nvPr>
            <p:ph type="title"/>
          </p:nvPr>
        </p:nvSpPr>
        <p:spPr/>
        <p:txBody>
          <a:bodyPr/>
          <a:lstStyle/>
          <a:p>
            <a:r>
              <a:rPr lang="it-IT" dirty="0"/>
              <a:t>La situazione extraeuropea</a:t>
            </a:r>
          </a:p>
        </p:txBody>
      </p:sp>
      <p:sp>
        <p:nvSpPr>
          <p:cNvPr id="3" name="Segnaposto contenuto 2">
            <a:extLst>
              <a:ext uri="{FF2B5EF4-FFF2-40B4-BE49-F238E27FC236}">
                <a16:creationId xmlns:a16="http://schemas.microsoft.com/office/drawing/2014/main" id="{B54CC1CE-8AA7-A536-B02D-1BCCB586385E}"/>
              </a:ext>
            </a:extLst>
          </p:cNvPr>
          <p:cNvSpPr>
            <a:spLocks noGrp="1"/>
          </p:cNvSpPr>
          <p:nvPr>
            <p:ph idx="1"/>
          </p:nvPr>
        </p:nvSpPr>
        <p:spPr/>
        <p:txBody>
          <a:bodyPr/>
          <a:lstStyle/>
          <a:p>
            <a:pPr algn="just"/>
            <a:r>
              <a:rPr lang="it-IT" dirty="0"/>
              <a:t>Soprattutto dopo la Prima guerra mondiale si sviluppano movimenti indipendentistici nelle realtà coloniali extraeuropee</a:t>
            </a:r>
          </a:p>
          <a:p>
            <a:pPr algn="just"/>
            <a:r>
              <a:rPr lang="it-IT" dirty="0"/>
              <a:t>L’esperienza della guerra da parte dei reparti coloniali delle grandi potenze e la suggestione di ideologie totalizzanti come il comunismo e il fascismo influenzano l’elaborazione teorica di leader extraeuropei</a:t>
            </a:r>
          </a:p>
          <a:p>
            <a:pPr algn="just"/>
            <a:r>
              <a:rPr lang="it-IT" dirty="0"/>
              <a:t>Le idee politiche e le ideologie occidentali vengono così utilizzate contro l’egemonia occidentale, in genere ibridandosi con modelli ideali locali</a:t>
            </a:r>
          </a:p>
        </p:txBody>
      </p:sp>
    </p:spTree>
    <p:extLst>
      <p:ext uri="{BB962C8B-B14F-4D97-AF65-F5344CB8AC3E}">
        <p14:creationId xmlns:p14="http://schemas.microsoft.com/office/powerpoint/2010/main" val="249838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CCB8668-FAA2-5D40-BFFB-E940FC381D0F}"/>
              </a:ext>
            </a:extLst>
          </p:cNvPr>
          <p:cNvSpPr>
            <a:spLocks noGrp="1"/>
          </p:cNvSpPr>
          <p:nvPr>
            <p:ph idx="1"/>
          </p:nvPr>
        </p:nvSpPr>
        <p:spPr>
          <a:xfrm>
            <a:off x="838200" y="706170"/>
            <a:ext cx="10515600" cy="5470793"/>
          </a:xfrm>
        </p:spPr>
        <p:txBody>
          <a:bodyPr/>
          <a:lstStyle/>
          <a:p>
            <a:pPr algn="just"/>
            <a:r>
              <a:rPr lang="it-IT" dirty="0"/>
              <a:t>La Repubblica cinese, nata nel 1912 in seguito al crollo dell’Impero, trova un suo equilibrio precario nel 1923 sotto la guida del Partito nazionalista cinese (Kuomintang) di Sun Yat-sen, con la costituzione di un governo a Canton, anche attraverso la collaborazione con il Partito comunista cinese</a:t>
            </a:r>
          </a:p>
          <a:p>
            <a:pPr algn="just"/>
            <a:r>
              <a:rPr lang="it-IT" dirty="0"/>
              <a:t>Dopo la morte di Sun Yat-sen, la guida del Kuomintang e della Repubblica cinese è presa da Chiang </a:t>
            </a:r>
            <a:r>
              <a:rPr lang="it-IT" dirty="0" err="1"/>
              <a:t>Kai-shek</a:t>
            </a:r>
            <a:r>
              <a:rPr lang="it-IT" dirty="0"/>
              <a:t>, che rafforza il regime nazionalista, sposta la capitale a Nanchino e si scontra con il sempre più forte Partito comunista cinese, guidato da Mao Tse-tung</a:t>
            </a:r>
          </a:p>
          <a:p>
            <a:pPr algn="just"/>
            <a:r>
              <a:rPr lang="it-IT" dirty="0"/>
              <a:t>Nel 1931 il Giappone occupa la Manciuria</a:t>
            </a:r>
          </a:p>
          <a:p>
            <a:pPr algn="just"/>
            <a:r>
              <a:rPr lang="it-IT" dirty="0"/>
              <a:t>Nel 1937 accordo fra Chiang </a:t>
            </a:r>
            <a:r>
              <a:rPr lang="it-IT" dirty="0" err="1"/>
              <a:t>Kai-shek</a:t>
            </a:r>
            <a:r>
              <a:rPr lang="it-IT" dirty="0"/>
              <a:t> e comunisti per la resistenza nei confronti dei giapponesi</a:t>
            </a:r>
          </a:p>
          <a:p>
            <a:endParaRPr lang="it-IT" dirty="0"/>
          </a:p>
        </p:txBody>
      </p:sp>
    </p:spTree>
    <p:extLst>
      <p:ext uri="{BB962C8B-B14F-4D97-AF65-F5344CB8AC3E}">
        <p14:creationId xmlns:p14="http://schemas.microsoft.com/office/powerpoint/2010/main" val="876203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EF6C77E-1D7D-50A9-CFCA-29516859AF54}"/>
              </a:ext>
            </a:extLst>
          </p:cNvPr>
          <p:cNvSpPr>
            <a:spLocks noGrp="1"/>
          </p:cNvSpPr>
          <p:nvPr>
            <p:ph idx="1"/>
          </p:nvPr>
        </p:nvSpPr>
        <p:spPr>
          <a:xfrm>
            <a:off x="838200" y="778598"/>
            <a:ext cx="10515600" cy="5398365"/>
          </a:xfrm>
        </p:spPr>
        <p:txBody>
          <a:bodyPr/>
          <a:lstStyle/>
          <a:p>
            <a:pPr algn="just"/>
            <a:r>
              <a:rPr lang="it-IT" dirty="0"/>
              <a:t>Negli anni interbellici il Giappone continua a rafforzare l’esercito</a:t>
            </a:r>
          </a:p>
          <a:p>
            <a:pPr algn="just"/>
            <a:r>
              <a:rPr lang="it-IT" dirty="0"/>
              <a:t>Conseguenza: crescita dell’industria siderurgica e meccanica e aumento del peso dei militari nelle scelte politiche dei governi</a:t>
            </a:r>
          </a:p>
          <a:p>
            <a:pPr algn="just"/>
            <a:r>
              <a:rPr lang="it-IT" dirty="0"/>
              <a:t>Il Giappone sviluppa piani di aggressione imperialistica su territori dell’Asia orientale, in particolare la Manciuria, dopo aver già occupato in precedenza Taiwan e Corea</a:t>
            </a:r>
          </a:p>
          <a:p>
            <a:pPr algn="just"/>
            <a:r>
              <a:rPr lang="it-IT" dirty="0"/>
              <a:t>Nonostante l’introduzione del suffragio universale maschile (1925), il sistema politico giapponese si caratterizza sempre più in senso autoritario e militarista, con la marginalizzazione dei partiti di opposizione democratica e socialista</a:t>
            </a:r>
          </a:p>
        </p:txBody>
      </p:sp>
    </p:spTree>
    <p:extLst>
      <p:ext uri="{BB962C8B-B14F-4D97-AF65-F5344CB8AC3E}">
        <p14:creationId xmlns:p14="http://schemas.microsoft.com/office/powerpoint/2010/main" val="196991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2977D40-E49A-DB00-DB9D-7DFA95F42383}"/>
              </a:ext>
            </a:extLst>
          </p:cNvPr>
          <p:cNvSpPr>
            <a:spLocks noGrp="1"/>
          </p:cNvSpPr>
          <p:nvPr>
            <p:ph idx="1"/>
          </p:nvPr>
        </p:nvSpPr>
        <p:spPr>
          <a:xfrm>
            <a:off x="838200" y="839449"/>
            <a:ext cx="10515600" cy="5337514"/>
          </a:xfrm>
        </p:spPr>
        <p:txBody>
          <a:bodyPr>
            <a:normAutofit/>
          </a:bodyPr>
          <a:lstStyle/>
          <a:p>
            <a:pPr algn="just"/>
            <a:r>
              <a:rPr lang="it-IT" dirty="0"/>
              <a:t>L’iniziativa di occupare la Manciuria è stata presa in modo autonomo dai militari e viene riconosciuta dal governo giapponese, con l’istituzione nel 1932 del </a:t>
            </a:r>
            <a:r>
              <a:rPr lang="it-IT" dirty="0" err="1"/>
              <a:t>Manciukuò</a:t>
            </a:r>
            <a:r>
              <a:rPr lang="it-IT" dirty="0"/>
              <a:t> come uno Stato autonomo dipendente dal Giappone</a:t>
            </a:r>
          </a:p>
          <a:p>
            <a:pPr algn="just"/>
            <a:r>
              <a:rPr lang="it-IT" dirty="0"/>
              <a:t>Condanna della Società delle Nazioni e suo abbandono da parte del Giappone (1933)</a:t>
            </a:r>
          </a:p>
          <a:p>
            <a:pPr algn="just"/>
            <a:r>
              <a:rPr lang="it-IT" dirty="0"/>
              <a:t>Nel 1937 si afferma un governo autoritario e nazionalista, che impone dei principi basati sulla sacralità dell’imperatore e su una concezione della superiorità della «razza» giapponese</a:t>
            </a:r>
          </a:p>
          <a:p>
            <a:pPr algn="just"/>
            <a:r>
              <a:rPr lang="it-IT" dirty="0"/>
              <a:t>Inoltre, il governo punta ad aggredire la Cina: nel 1937 viene conquistata Nanchino dove viene attuata una politica di sterminio ai danni di militari e soprattutto civili cinesi (circa 200.000 morti)</a:t>
            </a:r>
          </a:p>
        </p:txBody>
      </p:sp>
    </p:spTree>
    <p:extLst>
      <p:ext uri="{BB962C8B-B14F-4D97-AF65-F5344CB8AC3E}">
        <p14:creationId xmlns:p14="http://schemas.microsoft.com/office/powerpoint/2010/main" val="4091854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B3A156F-2C0C-E611-0DF4-D51DA63665A2}"/>
              </a:ext>
            </a:extLst>
          </p:cNvPr>
          <p:cNvSpPr>
            <a:spLocks noGrp="1"/>
          </p:cNvSpPr>
          <p:nvPr>
            <p:ph idx="1"/>
          </p:nvPr>
        </p:nvSpPr>
        <p:spPr>
          <a:xfrm>
            <a:off x="838200" y="764498"/>
            <a:ext cx="10515600" cy="5412465"/>
          </a:xfrm>
        </p:spPr>
        <p:txBody>
          <a:bodyPr/>
          <a:lstStyle/>
          <a:p>
            <a:pPr algn="just"/>
            <a:r>
              <a:rPr lang="it-IT" dirty="0"/>
              <a:t>Fra il 1937 e il 1938 conquista giapponese della Cina nord-orientale</a:t>
            </a:r>
          </a:p>
          <a:p>
            <a:pPr algn="just"/>
            <a:r>
              <a:rPr lang="it-IT" dirty="0"/>
              <a:t>Nel 1940 nasce ufficialmente in Giappone un regime militare a partito unico</a:t>
            </a:r>
          </a:p>
          <a:p>
            <a:pPr algn="just"/>
            <a:r>
              <a:rPr lang="it-IT" dirty="0"/>
              <a:t>Per quanto riguarda l’India, nonostante il contributo dato dai militari indiani nelle file dell’esercito britannico durante la guerra, non viene riconosciuta alcuna autonomia e viene anzi mantenuto il sistema repressivo in vigore</a:t>
            </a:r>
          </a:p>
          <a:p>
            <a:pPr algn="just"/>
            <a:r>
              <a:rPr lang="it-IT" dirty="0"/>
              <a:t>Acquista sempre più rilevanza la figura di Gandhi, indù di formazione occidentale, sostenitore di un’azione politica di massa per un’emancipazione rispetto al dominio britannico attuata attraverso la non violenza</a:t>
            </a:r>
          </a:p>
          <a:p>
            <a:endParaRPr lang="it-IT" dirty="0"/>
          </a:p>
        </p:txBody>
      </p:sp>
    </p:spTree>
    <p:extLst>
      <p:ext uri="{BB962C8B-B14F-4D97-AF65-F5344CB8AC3E}">
        <p14:creationId xmlns:p14="http://schemas.microsoft.com/office/powerpoint/2010/main" val="2486690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7C95DB-843B-778E-3AC7-DFBC7FD61DFD}"/>
              </a:ext>
            </a:extLst>
          </p:cNvPr>
          <p:cNvSpPr>
            <a:spLocks noGrp="1"/>
          </p:cNvSpPr>
          <p:nvPr>
            <p:ph type="title"/>
          </p:nvPr>
        </p:nvSpPr>
        <p:spPr>
          <a:xfrm>
            <a:off x="838200" y="365126"/>
            <a:ext cx="10515600" cy="494954"/>
          </a:xfrm>
        </p:spPr>
        <p:txBody>
          <a:bodyPr>
            <a:normAutofit/>
          </a:bodyPr>
          <a:lstStyle/>
          <a:p>
            <a:pPr algn="ctr"/>
            <a:r>
              <a:rPr lang="it-IT" sz="2400" dirty="0"/>
              <a:t>Espansionismo giapponese</a:t>
            </a:r>
          </a:p>
        </p:txBody>
      </p:sp>
      <p:pic>
        <p:nvPicPr>
          <p:cNvPr id="1026" name="Picture 2" descr="Explanations of Japan's Imperialistic Expansion, 1894-1910 (by Bill Gordon)  | PublisHistory Blog">
            <a:extLst>
              <a:ext uri="{FF2B5EF4-FFF2-40B4-BE49-F238E27FC236}">
                <a16:creationId xmlns:a16="http://schemas.microsoft.com/office/drawing/2014/main" id="{5098DE1D-0B55-6345-43A8-55BBD897DD7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92620" y="860080"/>
            <a:ext cx="7606760" cy="5316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220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1AD0E02-4ECB-52A5-EE24-FC24040F5CBB}"/>
              </a:ext>
            </a:extLst>
          </p:cNvPr>
          <p:cNvSpPr>
            <a:spLocks noGrp="1"/>
          </p:cNvSpPr>
          <p:nvPr>
            <p:ph idx="1"/>
          </p:nvPr>
        </p:nvSpPr>
        <p:spPr>
          <a:xfrm>
            <a:off x="838200" y="779489"/>
            <a:ext cx="10515600" cy="5397474"/>
          </a:xfrm>
        </p:spPr>
        <p:txBody>
          <a:bodyPr>
            <a:normAutofit lnSpcReduction="10000"/>
          </a:bodyPr>
          <a:lstStyle/>
          <a:p>
            <a:pPr algn="just"/>
            <a:r>
              <a:rPr lang="it-IT" dirty="0"/>
              <a:t>Nel 1920 Gandhi si pone a capo del Congresso nazionale indiano, organizzazione politica degli indù, tentando di coinvolgere nella sua azione anche gli indiani musulmani, con pochi risultati vista la diffidenza della Lega musulmana rispetto alla non violenza</a:t>
            </a:r>
          </a:p>
          <a:p>
            <a:pPr algn="just"/>
            <a:r>
              <a:rPr lang="it-IT" dirty="0"/>
              <a:t>Gandhi punta sulla strategia della non cooperazione, invitando gli indiani alla disobbedienza civile allo scopo di mettere in crisi il sistema di dominio britannico in India</a:t>
            </a:r>
          </a:p>
          <a:p>
            <a:pPr algn="just"/>
            <a:r>
              <a:rPr lang="it-IT" dirty="0"/>
              <a:t>Nel 1930 Gandhi realizza la «marcia del sale», con cui le masse indiane violano il monopolio britannico della produzione di sale</a:t>
            </a:r>
          </a:p>
          <a:p>
            <a:pPr algn="just"/>
            <a:r>
              <a:rPr lang="it-IT" dirty="0"/>
              <a:t>Incarcerato, Gandhi poi ricorre allo sciopero della fame</a:t>
            </a:r>
          </a:p>
          <a:p>
            <a:pPr algn="just"/>
            <a:r>
              <a:rPr lang="it-IT" dirty="0"/>
              <a:t>Il governo britannico concede all’India una costituzione (1935), che prevede maggiori autonomie per i governi locali, ma Gandhi punta ad ottenere l’indipendenza</a:t>
            </a:r>
          </a:p>
        </p:txBody>
      </p:sp>
    </p:spTree>
    <p:extLst>
      <p:ext uri="{BB962C8B-B14F-4D97-AF65-F5344CB8AC3E}">
        <p14:creationId xmlns:p14="http://schemas.microsoft.com/office/powerpoint/2010/main" val="4262009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E91BAE-0419-F3B0-521D-1DB0ABCB423B}"/>
              </a:ext>
            </a:extLst>
          </p:cNvPr>
          <p:cNvSpPr>
            <a:spLocks noGrp="1"/>
          </p:cNvSpPr>
          <p:nvPr>
            <p:ph type="title"/>
          </p:nvPr>
        </p:nvSpPr>
        <p:spPr/>
        <p:txBody>
          <a:bodyPr/>
          <a:lstStyle/>
          <a:p>
            <a:r>
              <a:rPr lang="it-IT" dirty="0"/>
              <a:t>Il fascismo italiano</a:t>
            </a:r>
          </a:p>
        </p:txBody>
      </p:sp>
      <p:sp>
        <p:nvSpPr>
          <p:cNvPr id="3" name="Segnaposto contenuto 2">
            <a:extLst>
              <a:ext uri="{FF2B5EF4-FFF2-40B4-BE49-F238E27FC236}">
                <a16:creationId xmlns:a16="http://schemas.microsoft.com/office/drawing/2014/main" id="{A9D9FEC0-4090-9269-4418-E78EF35512CE}"/>
              </a:ext>
            </a:extLst>
          </p:cNvPr>
          <p:cNvSpPr>
            <a:spLocks noGrp="1"/>
          </p:cNvSpPr>
          <p:nvPr>
            <p:ph idx="1"/>
          </p:nvPr>
        </p:nvSpPr>
        <p:spPr/>
        <p:txBody>
          <a:bodyPr/>
          <a:lstStyle/>
          <a:p>
            <a:pPr algn="just"/>
            <a:r>
              <a:rPr lang="it-IT" dirty="0"/>
              <a:t>Nel novembre 1919 in Italia si vota con una nuova legge elettorale che prevede il suffragio universale maschile e la rappresentanza proporzionale</a:t>
            </a:r>
          </a:p>
          <a:p>
            <a:pPr algn="just"/>
            <a:r>
              <a:rPr lang="it-IT" dirty="0"/>
              <a:t>Conseguenza: sono penalizzati i liberali e vengono avvantaggiati i popolari e i socialisti</a:t>
            </a:r>
          </a:p>
          <a:p>
            <a:pPr algn="just"/>
            <a:r>
              <a:rPr lang="it-IT" dirty="0"/>
              <a:t>Il Partito popolare italiano (Ppi) è stato fondato da don Luigi Sturzo nel gennaio 1919: è un partito cattolico con posizioni interne piuttosto differenti, dal cattolicesimo sociale al moderatismo cattolico</a:t>
            </a:r>
          </a:p>
          <a:p>
            <a:endParaRPr lang="it-IT" dirty="0"/>
          </a:p>
        </p:txBody>
      </p:sp>
    </p:spTree>
    <p:extLst>
      <p:ext uri="{BB962C8B-B14F-4D97-AF65-F5344CB8AC3E}">
        <p14:creationId xmlns:p14="http://schemas.microsoft.com/office/powerpoint/2010/main" val="34542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37A02D-DEB1-E867-EBDC-080BD01F0956}"/>
              </a:ext>
            </a:extLst>
          </p:cNvPr>
          <p:cNvSpPr>
            <a:spLocks noGrp="1"/>
          </p:cNvSpPr>
          <p:nvPr>
            <p:ph idx="1"/>
          </p:nvPr>
        </p:nvSpPr>
        <p:spPr>
          <a:xfrm>
            <a:off x="838200" y="749508"/>
            <a:ext cx="10515600" cy="5427455"/>
          </a:xfrm>
        </p:spPr>
        <p:txBody>
          <a:bodyPr/>
          <a:lstStyle/>
          <a:p>
            <a:pPr algn="just"/>
            <a:r>
              <a:rPr lang="it-IT" dirty="0"/>
              <a:t>Per quanto riguarda le realtà del mondo islamico, la fine dell’Impero ottomano e l’abolizione del califfato ha fatto venir meno un punto di riferimento importante per i musulmani a livello mondiale</a:t>
            </a:r>
          </a:p>
          <a:p>
            <a:pPr algn="just"/>
            <a:r>
              <a:rPr lang="it-IT" dirty="0"/>
              <a:t>I territori islamici sono quindi dominati in buona parte da potenze occidentali: la Francia nel Maghreb, l’Italia in Libia, il Regno Unito in Egitto, Francia e Regno Unito in Medio Oriente, i musulmani indiani dal Regno Unito e l’Indonesia dall’Olanda</a:t>
            </a:r>
          </a:p>
          <a:p>
            <a:pPr algn="just"/>
            <a:r>
              <a:rPr lang="it-IT" dirty="0"/>
              <a:t>Restano tre grandi stati indipendenti musulmani: Turchia, Arabia Saudita e Persia</a:t>
            </a:r>
          </a:p>
          <a:p>
            <a:pPr algn="just"/>
            <a:r>
              <a:rPr lang="it-IT" dirty="0"/>
              <a:t>La Repubblica turca, nata nel 1923, ha al suo vertice il presidente Mustafà Kemal</a:t>
            </a:r>
          </a:p>
        </p:txBody>
      </p:sp>
    </p:spTree>
    <p:extLst>
      <p:ext uri="{BB962C8B-B14F-4D97-AF65-F5344CB8AC3E}">
        <p14:creationId xmlns:p14="http://schemas.microsoft.com/office/powerpoint/2010/main" val="29682450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B091308-1654-82B5-B0F8-692BC76B671E}"/>
              </a:ext>
            </a:extLst>
          </p:cNvPr>
          <p:cNvSpPr>
            <a:spLocks noGrp="1"/>
          </p:cNvSpPr>
          <p:nvPr>
            <p:ph idx="1"/>
          </p:nvPr>
        </p:nvSpPr>
        <p:spPr>
          <a:xfrm>
            <a:off x="838200" y="642796"/>
            <a:ext cx="10515600" cy="5534167"/>
          </a:xfrm>
        </p:spPr>
        <p:txBody>
          <a:bodyPr/>
          <a:lstStyle/>
          <a:p>
            <a:pPr algn="just"/>
            <a:r>
              <a:rPr lang="it-IT" dirty="0"/>
              <a:t>La Turchia diventa un sistema autoritario, con un parlamento dominato da un unico partito (il Partito repubblicano del popolo)</a:t>
            </a:r>
          </a:p>
          <a:p>
            <a:pPr algn="just"/>
            <a:r>
              <a:rPr lang="it-IT" dirty="0"/>
              <a:t>Culto della personalità di Kemal, sull’esempio dell’Italia fascista e della Russia comunista, che si fa chiamare Atatürk (padre dei turchi) e che può contare sull’appoggio dell’esercito</a:t>
            </a:r>
          </a:p>
          <a:p>
            <a:pPr algn="just"/>
            <a:r>
              <a:rPr lang="it-IT" dirty="0"/>
              <a:t>Politica di laicizzazione e modernizzazione: ridimensionamento del ruolo dell’Islam, occidentalizzazione dei costumi, sostituzione dell’alfabeto arabo con quello latino</a:t>
            </a:r>
          </a:p>
          <a:p>
            <a:pPr algn="just"/>
            <a:r>
              <a:rPr lang="it-IT" dirty="0"/>
              <a:t>Viene poi varata una legislazione che prevedeva la parificazione giuridica della donna: abolizione della poligamia, diritto al divorzio, diritto di voto</a:t>
            </a:r>
          </a:p>
        </p:txBody>
      </p:sp>
    </p:spTree>
    <p:extLst>
      <p:ext uri="{BB962C8B-B14F-4D97-AF65-F5344CB8AC3E}">
        <p14:creationId xmlns:p14="http://schemas.microsoft.com/office/powerpoint/2010/main" val="3969656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C36A8AB-9DA0-B07A-CB72-01FA202873AB}"/>
              </a:ext>
            </a:extLst>
          </p:cNvPr>
          <p:cNvSpPr>
            <a:spLocks noGrp="1"/>
          </p:cNvSpPr>
          <p:nvPr>
            <p:ph idx="1"/>
          </p:nvPr>
        </p:nvSpPr>
        <p:spPr>
          <a:xfrm>
            <a:off x="838200" y="787651"/>
            <a:ext cx="10515600" cy="5389312"/>
          </a:xfrm>
        </p:spPr>
        <p:txBody>
          <a:bodyPr>
            <a:normAutofit lnSpcReduction="10000"/>
          </a:bodyPr>
          <a:lstStyle/>
          <a:p>
            <a:pPr algn="just"/>
            <a:r>
              <a:rPr lang="it-IT" dirty="0"/>
              <a:t>Opposizione da parte del movimento indipendentista curdo e dura repressione turca</a:t>
            </a:r>
          </a:p>
          <a:p>
            <a:pPr algn="just"/>
            <a:r>
              <a:rPr lang="it-IT" dirty="0"/>
              <a:t>In Persia, il potere viene conquistato nel 1925 da Reza Kahn della dinastia Pahlavi, nuovo shah, che nel 1935 muta il nome della Persia in Iran e instaura un sistema autoritario con l’appoggio dell’esercito</a:t>
            </a:r>
          </a:p>
          <a:p>
            <a:pPr algn="just"/>
            <a:r>
              <a:rPr lang="it-IT" dirty="0"/>
              <a:t>Reza Kahn si ispira al modello della Turchia di Mustafa Kemal: centralizzazione, modernizzazione, laicizzazione e limitazione del potere dell’Islam sciita, occidentalizzazione dei costumi</a:t>
            </a:r>
          </a:p>
          <a:p>
            <a:pPr algn="just"/>
            <a:r>
              <a:rPr lang="it-IT" dirty="0"/>
              <a:t>L’economia iraniana è nelle mani delle grandi compagnie occidentali, in particolare britanniche</a:t>
            </a:r>
          </a:p>
          <a:p>
            <a:pPr algn="just"/>
            <a:r>
              <a:rPr lang="it-IT" dirty="0"/>
              <a:t>In Arabia Saudita permane invece un sistema autoritario a base religiosa molto arretrato</a:t>
            </a:r>
          </a:p>
          <a:p>
            <a:endParaRPr lang="it-IT" dirty="0"/>
          </a:p>
          <a:p>
            <a:endParaRPr lang="it-IT" dirty="0"/>
          </a:p>
        </p:txBody>
      </p:sp>
    </p:spTree>
    <p:extLst>
      <p:ext uri="{BB962C8B-B14F-4D97-AF65-F5344CB8AC3E}">
        <p14:creationId xmlns:p14="http://schemas.microsoft.com/office/powerpoint/2010/main" val="3856593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3CE450-569A-27AB-0729-2C9FEE22C69F}"/>
              </a:ext>
            </a:extLst>
          </p:cNvPr>
          <p:cNvSpPr>
            <a:spLocks noGrp="1"/>
          </p:cNvSpPr>
          <p:nvPr>
            <p:ph type="title"/>
          </p:nvPr>
        </p:nvSpPr>
        <p:spPr>
          <a:xfrm>
            <a:off x="838200" y="365126"/>
            <a:ext cx="10515600" cy="567382"/>
          </a:xfrm>
        </p:spPr>
        <p:txBody>
          <a:bodyPr>
            <a:normAutofit/>
          </a:bodyPr>
          <a:lstStyle/>
          <a:p>
            <a:pPr algn="ctr"/>
            <a:r>
              <a:rPr lang="it-IT" sz="2400" dirty="0"/>
              <a:t>Islam e colonialismo europeo fra le due guerre mondiali</a:t>
            </a:r>
          </a:p>
        </p:txBody>
      </p:sp>
      <p:pic>
        <p:nvPicPr>
          <p:cNvPr id="2050" name="Picture 2" descr="The Middle East in 1939, by Philippe Rekacewicz (Le Monde diplomatique -  English edition, August 1992)">
            <a:extLst>
              <a:ext uri="{FF2B5EF4-FFF2-40B4-BE49-F238E27FC236}">
                <a16:creationId xmlns:a16="http://schemas.microsoft.com/office/drawing/2014/main" id="{B5413E6B-5817-5027-A4A5-A1B0782A980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15780" y="932508"/>
            <a:ext cx="7560439" cy="5244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7041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F3133F0-873A-314F-DB45-9AE7C79460F9}"/>
              </a:ext>
            </a:extLst>
          </p:cNvPr>
          <p:cNvSpPr>
            <a:spLocks noGrp="1"/>
          </p:cNvSpPr>
          <p:nvPr>
            <p:ph idx="1"/>
          </p:nvPr>
        </p:nvSpPr>
        <p:spPr>
          <a:xfrm>
            <a:off x="838200" y="697117"/>
            <a:ext cx="10515600" cy="5479846"/>
          </a:xfrm>
        </p:spPr>
        <p:txBody>
          <a:bodyPr>
            <a:normAutofit lnSpcReduction="10000"/>
          </a:bodyPr>
          <a:lstStyle/>
          <a:p>
            <a:pPr algn="just"/>
            <a:r>
              <a:rPr lang="it-IT" dirty="0"/>
              <a:t>Il generale risentimento antioccidentale che si diffonde nel mondo islamico vede lo sviluppo di un nazionalismo che spesso si colora di radicalismo islamico</a:t>
            </a:r>
          </a:p>
          <a:p>
            <a:pPr algn="just"/>
            <a:r>
              <a:rPr lang="it-IT" dirty="0"/>
              <a:t>Diffusione del movimento della Fratellanza musulmana, che si basa sulla condanna delle idee occidentali, della laicità ma anche della corruzione morale e dell’imperialismo economico occidentale</a:t>
            </a:r>
          </a:p>
          <a:p>
            <a:pPr algn="just"/>
            <a:r>
              <a:rPr lang="it-IT" dirty="0"/>
              <a:t>Idea di costruire uno Stato islamico</a:t>
            </a:r>
          </a:p>
          <a:p>
            <a:pPr algn="just"/>
            <a:r>
              <a:rPr lang="it-IT" dirty="0"/>
              <a:t>Dopo la guerra, l’emigrazione ebraica in Palestina (sotto amministrazione britannica), incoraggiata dalla dichiarazione Balfour del 1917, prosegue e aumenta di intensità</a:t>
            </a:r>
          </a:p>
          <a:p>
            <a:pPr algn="just"/>
            <a:r>
              <a:rPr lang="it-IT" dirty="0"/>
              <a:t>Gli ebrei si dotano di una formazione di tipo paramilitare (</a:t>
            </a:r>
            <a:r>
              <a:rPr lang="it-IT" dirty="0" err="1"/>
              <a:t>Haganah</a:t>
            </a:r>
            <a:r>
              <a:rPr lang="it-IT" dirty="0"/>
              <a:t>) in funzione di difesa contro gli arabi</a:t>
            </a:r>
          </a:p>
          <a:p>
            <a:endParaRPr lang="it-IT" dirty="0"/>
          </a:p>
        </p:txBody>
      </p:sp>
    </p:spTree>
    <p:extLst>
      <p:ext uri="{BB962C8B-B14F-4D97-AF65-F5344CB8AC3E}">
        <p14:creationId xmlns:p14="http://schemas.microsoft.com/office/powerpoint/2010/main" val="140565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EEFB5B3-99D0-5FE4-BDCD-BC628BEFCE8B}"/>
              </a:ext>
            </a:extLst>
          </p:cNvPr>
          <p:cNvSpPr>
            <a:spLocks noGrp="1"/>
          </p:cNvSpPr>
          <p:nvPr>
            <p:ph idx="1"/>
          </p:nvPr>
        </p:nvSpPr>
        <p:spPr>
          <a:xfrm>
            <a:off x="838200" y="679010"/>
            <a:ext cx="10515600" cy="5497953"/>
          </a:xfrm>
        </p:spPr>
        <p:txBody>
          <a:bodyPr/>
          <a:lstStyle/>
          <a:p>
            <a:pPr algn="just"/>
            <a:r>
              <a:rPr lang="it-IT" dirty="0"/>
              <a:t>Il Partito socialista italiano (Psi), fondato nel 1892, ha assunto nel primo dopoguerra una posizione di vicinanza alla Russia bolscevica, aderendo alla Terza Internazionale comunista</a:t>
            </a:r>
          </a:p>
          <a:p>
            <a:pPr algn="just"/>
            <a:r>
              <a:rPr lang="it-IT" dirty="0"/>
              <a:t>Programma «massimalista» di distruzione dello stato borghese e di costruzione di una società comunista</a:t>
            </a:r>
          </a:p>
          <a:p>
            <a:pPr algn="just"/>
            <a:r>
              <a:rPr lang="it-IT" dirty="0"/>
              <a:t>I governi liberali non avranno più una maggioranza in parlamento e saranno quindi molto deboli</a:t>
            </a:r>
          </a:p>
          <a:p>
            <a:pPr algn="just"/>
            <a:r>
              <a:rPr lang="it-IT" dirty="0"/>
              <a:t>Hanno inoltre sempre più peso i sentimenti di tipo nazionalista, che sono alimentati dalla polemica contro il governo liberale che non è riuscito ad ottenere la Dalmazia al Congresso della Pace di Parigi come previsto dal Patto di Londra</a:t>
            </a:r>
          </a:p>
          <a:p>
            <a:pPr algn="just"/>
            <a:r>
              <a:rPr lang="it-IT" dirty="0"/>
              <a:t>Il poeta Gabriele D’Annunzio parla di «vittoria mutilata» </a:t>
            </a:r>
          </a:p>
          <a:p>
            <a:endParaRPr lang="it-IT" dirty="0"/>
          </a:p>
          <a:p>
            <a:endParaRPr lang="it-IT" dirty="0"/>
          </a:p>
        </p:txBody>
      </p:sp>
    </p:spTree>
    <p:extLst>
      <p:ext uri="{BB962C8B-B14F-4D97-AF65-F5344CB8AC3E}">
        <p14:creationId xmlns:p14="http://schemas.microsoft.com/office/powerpoint/2010/main" val="1991841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151A6B1-72AC-890C-5D0C-F4CB1E76E20D}"/>
              </a:ext>
            </a:extLst>
          </p:cNvPr>
          <p:cNvSpPr>
            <a:spLocks noGrp="1"/>
          </p:cNvSpPr>
          <p:nvPr>
            <p:ph idx="1"/>
          </p:nvPr>
        </p:nvSpPr>
        <p:spPr>
          <a:xfrm>
            <a:off x="838200" y="642796"/>
            <a:ext cx="10515600" cy="5534167"/>
          </a:xfrm>
        </p:spPr>
        <p:txBody>
          <a:bodyPr/>
          <a:lstStyle/>
          <a:p>
            <a:pPr algn="just"/>
            <a:r>
              <a:rPr lang="it-IT" dirty="0"/>
              <a:t>La città di Fiume che non rientrava invece nel Patto di Londra, e la cui popolazione a forte componente italofona, in un contesto etnicamente e linguisticamente misto, viene occupata da D’Annunzio, messosi a capo di volontari e militari disertori, che fonda la «Reggenza del Carnaro»</a:t>
            </a:r>
          </a:p>
          <a:p>
            <a:pPr algn="just"/>
            <a:r>
              <a:rPr lang="it-IT" dirty="0"/>
              <a:t>Con il Trattato di Rapallo (12 novembre 1920) fra Italia e Jugoslavia, Fiume viene proclamata città libera e D’Annunzio è obbligato con la forza ad abbandonare Fiume dal governo Giolitti</a:t>
            </a:r>
          </a:p>
          <a:p>
            <a:pPr algn="just"/>
            <a:r>
              <a:rPr lang="it-IT" dirty="0"/>
              <a:t>Fra il 1919 e il 1920 la conflittualità sociale aumenta («biennio rosso»): gli scioperi operai e contadini sono ispirati dal Partito socialista che ha posizioni molto radicali di tipo rivoluzionario</a:t>
            </a:r>
          </a:p>
          <a:p>
            <a:pPr algn="just"/>
            <a:r>
              <a:rPr lang="it-IT" dirty="0"/>
              <a:t>Nell’Italia meridionale ci sono anche numerosi episodi di occupazione delle terre incolte</a:t>
            </a:r>
          </a:p>
        </p:txBody>
      </p:sp>
    </p:spTree>
    <p:extLst>
      <p:ext uri="{BB962C8B-B14F-4D97-AF65-F5344CB8AC3E}">
        <p14:creationId xmlns:p14="http://schemas.microsoft.com/office/powerpoint/2010/main" val="127987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D9D9ED8-734F-8C06-49B1-ADC2484C9E44}"/>
              </a:ext>
            </a:extLst>
          </p:cNvPr>
          <p:cNvSpPr>
            <a:spLocks noGrp="1"/>
          </p:cNvSpPr>
          <p:nvPr>
            <p:ph idx="1"/>
          </p:nvPr>
        </p:nvSpPr>
        <p:spPr>
          <a:xfrm>
            <a:off x="838200" y="669956"/>
            <a:ext cx="10515600" cy="5507007"/>
          </a:xfrm>
        </p:spPr>
        <p:txBody>
          <a:bodyPr/>
          <a:lstStyle/>
          <a:p>
            <a:pPr algn="just"/>
            <a:r>
              <a:rPr lang="it-IT" dirty="0"/>
              <a:t>Nell’estate del 1920 i sindacati socialisti guidano l’occupazione delle fabbriche nel nord-ovest d’Italia</a:t>
            </a:r>
          </a:p>
          <a:p>
            <a:pPr algn="just"/>
            <a:r>
              <a:rPr lang="it-IT" dirty="0"/>
              <a:t>Nel settembre del 1920 i lavoratori ottengono aumenti salariali e il controllo della produzione tramite consigli operai</a:t>
            </a:r>
          </a:p>
          <a:p>
            <a:pPr algn="just"/>
            <a:r>
              <a:rPr lang="it-IT" dirty="0"/>
              <a:t>La fine dell’occupazione delle fabbriche viene criticata dall’ala più radicale dei socialisti, che evidenzia anche come in realtà i consigli operai non vengano effettivamente attivati all’interno delle fabbriche</a:t>
            </a:r>
          </a:p>
          <a:p>
            <a:pPr algn="just"/>
            <a:r>
              <a:rPr lang="it-IT" dirty="0"/>
              <a:t>Nel gennaio 1921 la sinistra socialista esce dal Psi e fonda il Partito comunista d’Italia (</a:t>
            </a:r>
            <a:r>
              <a:rPr lang="it-IT" dirty="0" err="1"/>
              <a:t>Pcd’I</a:t>
            </a:r>
            <a:r>
              <a:rPr lang="it-IT" dirty="0"/>
              <a:t>), sotto la guida di Amadeo Bordiga, Antonio Gramsci e Palmiro Togliatti</a:t>
            </a:r>
          </a:p>
        </p:txBody>
      </p:sp>
    </p:spTree>
    <p:extLst>
      <p:ext uri="{BB962C8B-B14F-4D97-AF65-F5344CB8AC3E}">
        <p14:creationId xmlns:p14="http://schemas.microsoft.com/office/powerpoint/2010/main" val="375678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96A99BE-35B2-F5AA-A7EC-5C747F8A4EA2}"/>
              </a:ext>
            </a:extLst>
          </p:cNvPr>
          <p:cNvSpPr>
            <a:spLocks noGrp="1"/>
          </p:cNvSpPr>
          <p:nvPr>
            <p:ph idx="1"/>
          </p:nvPr>
        </p:nvSpPr>
        <p:spPr>
          <a:xfrm>
            <a:off x="838200" y="688063"/>
            <a:ext cx="10515600" cy="5488900"/>
          </a:xfrm>
        </p:spPr>
        <p:txBody>
          <a:bodyPr/>
          <a:lstStyle/>
          <a:p>
            <a:pPr algn="just"/>
            <a:r>
              <a:rPr lang="it-IT" dirty="0"/>
              <a:t>Sempre più imprenditori e grandi proprietari terrieri («agrari») vedono con timore la forza delle organizzazioni operaie e contadine socialiste e quella che ritengono essere la debolezza della Stato liberale nei confronti del socialismo</a:t>
            </a:r>
          </a:p>
          <a:p>
            <a:pPr algn="just"/>
            <a:r>
              <a:rPr lang="it-IT" dirty="0"/>
              <a:t>Acquistano quindi una crescente importanza formazioni paramilitari antisocialiste e nazionaliste, decise a difendere gli interessi dei proprietari, come i Fasci di combattimento, fondati a Milano da Mussolini nel marzo del 1919</a:t>
            </a:r>
          </a:p>
          <a:p>
            <a:pPr algn="just"/>
            <a:r>
              <a:rPr lang="it-IT" dirty="0"/>
              <a:t>Mussolini cerca di coniugare nazionalismo e idee di provenienza socialista, ma ben presto evidenzia un’ideologia di natura radicalmente antisocialista e antibolscevica, guadagnandosi appoggi e finanziamenti dagli industriali e soprattutto dagli agrari della Val Padana</a:t>
            </a:r>
          </a:p>
        </p:txBody>
      </p:sp>
    </p:spTree>
    <p:extLst>
      <p:ext uri="{BB962C8B-B14F-4D97-AF65-F5344CB8AC3E}">
        <p14:creationId xmlns:p14="http://schemas.microsoft.com/office/powerpoint/2010/main" val="1358600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08C0A45-7301-511F-3EE0-643625DB4557}"/>
              </a:ext>
            </a:extLst>
          </p:cNvPr>
          <p:cNvSpPr>
            <a:spLocks noGrp="1"/>
          </p:cNvSpPr>
          <p:nvPr>
            <p:ph idx="1"/>
          </p:nvPr>
        </p:nvSpPr>
        <p:spPr>
          <a:xfrm>
            <a:off x="838200" y="624689"/>
            <a:ext cx="10515600" cy="5552274"/>
          </a:xfrm>
        </p:spPr>
        <p:txBody>
          <a:bodyPr/>
          <a:lstStyle/>
          <a:p>
            <a:pPr algn="just"/>
            <a:r>
              <a:rPr lang="it-IT" dirty="0"/>
              <a:t>In tal modo prendono forma delle squadre d’azione fasciste, composte in parte da ex combattenti, che sviluppano fra la fine del 1920 e il 1922 una dura lotta contro i socialisti e le loro organizzazioni</a:t>
            </a:r>
          </a:p>
          <a:p>
            <a:pPr algn="just"/>
            <a:r>
              <a:rPr lang="it-IT" dirty="0"/>
              <a:t>Il fascismo vuole presentarsi, dal punto di vista retorico e simbolico, come un movimento patriottico, unico vero erede del Risorgimento italiano</a:t>
            </a:r>
          </a:p>
          <a:p>
            <a:pPr algn="just"/>
            <a:r>
              <a:rPr lang="it-IT" dirty="0"/>
              <a:t>Il fascismo ottiene sempre più consensi nella media e grande borghesia, sia per la sua azione antisocialista, sia per il suo preteso patriottismo</a:t>
            </a:r>
          </a:p>
          <a:p>
            <a:pPr algn="just"/>
            <a:r>
              <a:rPr lang="it-IT" dirty="0"/>
              <a:t>Nelle elezioni del maggio del 1921 all’interno dei «Blocchi nazionali» che si aggregano intorno ai liberali in funzione antisocialista, vengono eletti anche 38 fascisti, fra cui Mussolini</a:t>
            </a:r>
          </a:p>
        </p:txBody>
      </p:sp>
    </p:spTree>
    <p:extLst>
      <p:ext uri="{BB962C8B-B14F-4D97-AF65-F5344CB8AC3E}">
        <p14:creationId xmlns:p14="http://schemas.microsoft.com/office/powerpoint/2010/main" val="4040827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DD46664-8918-8754-677E-596101BB7E3F}"/>
              </a:ext>
            </a:extLst>
          </p:cNvPr>
          <p:cNvSpPr>
            <a:spLocks noGrp="1"/>
          </p:cNvSpPr>
          <p:nvPr>
            <p:ph idx="1"/>
          </p:nvPr>
        </p:nvSpPr>
        <p:spPr>
          <a:xfrm>
            <a:off x="838200" y="688063"/>
            <a:ext cx="10515600" cy="5488900"/>
          </a:xfrm>
        </p:spPr>
        <p:txBody>
          <a:bodyPr/>
          <a:lstStyle/>
          <a:p>
            <a:pPr algn="just"/>
            <a:r>
              <a:rPr lang="it-IT" dirty="0"/>
              <a:t>Nel novembre 1921 i fasci di combattimento acquisiscono la denominazione di Partito nazionale fascista (Pnf), che dispone quindi di una forza paramilitare, le squadre d’azione</a:t>
            </a:r>
          </a:p>
          <a:p>
            <a:pPr algn="just"/>
            <a:r>
              <a:rPr lang="it-IT" dirty="0"/>
              <a:t>Il Psi vede una nuova scissione: nell’ottobre 1922 i riformisti di Turati e Matteotti danno vita al Partito socialista unitario (</a:t>
            </a:r>
            <a:r>
              <a:rPr lang="it-IT" dirty="0" err="1"/>
              <a:t>Psu</a:t>
            </a:r>
            <a:r>
              <a:rPr lang="it-IT" dirty="0"/>
              <a:t>)</a:t>
            </a:r>
          </a:p>
          <a:p>
            <a:pPr algn="just"/>
            <a:r>
              <a:rPr lang="it-IT" dirty="0"/>
              <a:t>Il 28 ottobre Mussolini attua la «marcia su Roma» delle squadre d’azione, realizzando un colpo di Stato e venendo nominato da Vittorio Emanuele III presidente del Consiglio (30 ottobre 1922)</a:t>
            </a:r>
          </a:p>
          <a:p>
            <a:pPr algn="just"/>
            <a:r>
              <a:rPr lang="it-IT" dirty="0"/>
              <a:t>Il governo guidato da Mussolini, pur avendo i fascisti in parlamento solo 38 deputati (il 7% dei seggi), è formato in buona parte da fascisti e nazionalisti e include anche qualche popolare e liberale</a:t>
            </a:r>
          </a:p>
        </p:txBody>
      </p:sp>
    </p:spTree>
    <p:extLst>
      <p:ext uri="{BB962C8B-B14F-4D97-AF65-F5344CB8AC3E}">
        <p14:creationId xmlns:p14="http://schemas.microsoft.com/office/powerpoint/2010/main" val="1741796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09B8A95-3ACA-505E-9E50-D0DCF7102BFC}"/>
              </a:ext>
            </a:extLst>
          </p:cNvPr>
          <p:cNvSpPr>
            <a:spLocks noGrp="1"/>
          </p:cNvSpPr>
          <p:nvPr>
            <p:ph idx="1"/>
          </p:nvPr>
        </p:nvSpPr>
        <p:spPr>
          <a:xfrm>
            <a:off x="838200" y="570368"/>
            <a:ext cx="10515600" cy="5606595"/>
          </a:xfrm>
        </p:spPr>
        <p:txBody>
          <a:bodyPr/>
          <a:lstStyle/>
          <a:p>
            <a:pPr algn="just"/>
            <a:r>
              <a:rPr lang="it-IT" dirty="0"/>
              <a:t>Fin da subito Mussolini comincia a svuotare le istituzioni liberali trasformando lo Stato in senso autoritario</a:t>
            </a:r>
          </a:p>
          <a:p>
            <a:pPr algn="just"/>
            <a:r>
              <a:rPr lang="it-IT" dirty="0"/>
              <a:t>Nel dicembre 1922 fonda il Gran Consiglio del fascismo, che si propone di mettere nelle mani del Pnf le strutture dello Stato</a:t>
            </a:r>
          </a:p>
          <a:p>
            <a:pPr algn="just"/>
            <a:r>
              <a:rPr lang="it-IT" dirty="0"/>
              <a:t>Nel gennaio 1923 nasce la Milizia volontaria per la sicurezza nazionale (</a:t>
            </a:r>
            <a:r>
              <a:rPr lang="it-IT" dirty="0" err="1"/>
              <a:t>Mvsn</a:t>
            </a:r>
            <a:r>
              <a:rPr lang="it-IT" dirty="0"/>
              <a:t>), in cui confluiscono le squadre d’azione</a:t>
            </a:r>
          </a:p>
          <a:p>
            <a:pPr algn="just"/>
            <a:r>
              <a:rPr lang="it-IT" dirty="0"/>
              <a:t>Dal punto di vista economico, il ministro delle Finanze Alberto de Stefani sviluppa una politica di stampo liberista, che lascia mano libera agli imprenditori e agli agrari</a:t>
            </a:r>
          </a:p>
          <a:p>
            <a:pPr algn="just"/>
            <a:r>
              <a:rPr lang="it-IT" dirty="0"/>
              <a:t>Le elezioni dell’aprile 1924, che si tengono con un nuovo sistema elettorale con premio di maggioranza (legge Acerbo), portano alla conquista della maggioranza assoluta del parlamento da parte del Pnf</a:t>
            </a:r>
          </a:p>
        </p:txBody>
      </p:sp>
    </p:spTree>
    <p:extLst>
      <p:ext uri="{BB962C8B-B14F-4D97-AF65-F5344CB8AC3E}">
        <p14:creationId xmlns:p14="http://schemas.microsoft.com/office/powerpoint/2010/main" val="3754273878"/>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2375</Words>
  <Application>Microsoft Office PowerPoint</Application>
  <PresentationFormat>Widescreen</PresentationFormat>
  <Paragraphs>93</Paragraphs>
  <Slides>24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24</vt:i4>
      </vt:variant>
    </vt:vector>
  </HeadingPairs>
  <TitlesOfParts>
    <vt:vector size="28" baseType="lpstr">
      <vt:lpstr>Aptos</vt:lpstr>
      <vt:lpstr>Aptos Display</vt:lpstr>
      <vt:lpstr>Arial</vt:lpstr>
      <vt:lpstr>1_Tema di Office</vt:lpstr>
      <vt:lpstr>Presentazione standard di PowerPoint</vt:lpstr>
      <vt:lpstr>Il fascismo italiano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La situazione extraeuropea</vt:lpstr>
      <vt:lpstr>Presentazione standard di PowerPoint</vt:lpstr>
      <vt:lpstr>Presentazione standard di PowerPoint</vt:lpstr>
      <vt:lpstr>Presentazione standard di PowerPoint</vt:lpstr>
      <vt:lpstr>Presentazione standard di PowerPoint</vt:lpstr>
      <vt:lpstr>Espansionismo giapponese</vt:lpstr>
      <vt:lpstr>Presentazione standard di PowerPoint</vt:lpstr>
      <vt:lpstr>Presentazione standard di PowerPoint</vt:lpstr>
      <vt:lpstr>Presentazione standard di PowerPoint</vt:lpstr>
      <vt:lpstr>Presentazione standard di PowerPoint</vt:lpstr>
      <vt:lpstr>Islam e colonialismo europeo fra le due guerre mondiali</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2026-04-16T11:57:19Z</dcterms:created>
  <dcterms:modified xsi:type="dcterms:W3CDTF">2026-04-16T11:58:11Z</dcterms:modified>
</cp:coreProperties>
</file>