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2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7" r:id="rId15"/>
    <p:sldId id="268" r:id="rId16"/>
    <p:sldId id="266" r:id="rId17"/>
    <p:sldId id="269" r:id="rId18"/>
    <p:sldId id="270" r:id="rId19"/>
    <p:sldId id="271" r:id="rId20"/>
    <p:sldId id="272" r:id="rId21"/>
  </p:sldIdLst>
  <p:sldSz cx="12192000" cy="6858000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DCE3DA-95F2-518A-5A48-22DFA53AF4DB}" v="9" dt="2025-04-14T14:28:37.505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ARO FIORETTA" userId="S::4844@ds.units.it::acb42767-02b6-4820-a527-d01c68335df7" providerId="AD" clId="Web-{A7DCE3DA-95F2-518A-5A48-22DFA53AF4DB}"/>
    <pc:docChg chg="modSld">
      <pc:chgData name="ASARO FIORETTA" userId="S::4844@ds.units.it::acb42767-02b6-4820-a527-d01c68335df7" providerId="AD" clId="Web-{A7DCE3DA-95F2-518A-5A48-22DFA53AF4DB}" dt="2025-04-14T14:28:37.505" v="8" actId="20577"/>
      <pc:docMkLst>
        <pc:docMk/>
      </pc:docMkLst>
      <pc:sldChg chg="modSp">
        <pc:chgData name="ASARO FIORETTA" userId="S::4844@ds.units.it::acb42767-02b6-4820-a527-d01c68335df7" providerId="AD" clId="Web-{A7DCE3DA-95F2-518A-5A48-22DFA53AF4DB}" dt="2025-04-14T14:28:37.505" v="8" actId="20577"/>
        <pc:sldMkLst>
          <pc:docMk/>
          <pc:sldMk cId="0" sldId="261"/>
        </pc:sldMkLst>
        <pc:spChg chg="mod">
          <ac:chgData name="ASARO FIORETTA" userId="S::4844@ds.units.it::acb42767-02b6-4820-a527-d01c68335df7" providerId="AD" clId="Web-{A7DCE3DA-95F2-518A-5A48-22DFA53AF4DB}" dt="2025-04-14T14:28:37.505" v="8" actId="20577"/>
          <ac:spMkLst>
            <pc:docMk/>
            <pc:sldMk cId="0" sldId="261"/>
            <ac:spMk id="11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79077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Testo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Titolo Testo</a:t>
            </a:r>
          </a:p>
        </p:txBody>
      </p:sp>
      <p:sp>
        <p:nvSpPr>
          <p:cNvPr id="12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21" name="Corpo livello uno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2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olo Testo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Titolo Testo</a:t>
            </a:r>
          </a:p>
        </p:txBody>
      </p:sp>
      <p:sp>
        <p:nvSpPr>
          <p:cNvPr id="30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1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39" name="Corpo livello uno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0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olo Testo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48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9" name="Segnaposto testo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58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olo Testo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Titolo Testo</a:t>
            </a:r>
          </a:p>
        </p:txBody>
      </p:sp>
      <p:sp>
        <p:nvSpPr>
          <p:cNvPr id="73" name="Corpo livello uno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4" name="Segnaposto testo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olo Testo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Titolo Testo</a:t>
            </a:r>
          </a:p>
        </p:txBody>
      </p:sp>
      <p:sp>
        <p:nvSpPr>
          <p:cNvPr id="83" name="Segnaposto immagine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8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Testo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Titolo Testo</a:t>
            </a:r>
          </a:p>
        </p:txBody>
      </p:sp>
      <p:sp>
        <p:nvSpPr>
          <p:cNvPr id="3" name="Corpo livello uno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04292"/>
            <a:ext cx="258624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olo 1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5400"/>
            </a:lvl1pPr>
          </a:lstStyle>
          <a:p>
            <a:r>
              <a:rPr dirty="0" err="1"/>
              <a:t>Diagrammi</a:t>
            </a:r>
            <a:r>
              <a:rPr dirty="0"/>
              <a:t> di </a:t>
            </a:r>
            <a:r>
              <a:rPr dirty="0" err="1"/>
              <a:t>equilibrio</a:t>
            </a:r>
            <a:r>
              <a:rPr dirty="0"/>
              <a:t> di </a:t>
            </a:r>
            <a:r>
              <a:rPr dirty="0" err="1"/>
              <a:t>fase</a:t>
            </a:r>
            <a:br>
              <a:rPr lang="it-IT" dirty="0"/>
            </a:br>
            <a:r>
              <a:rPr lang="it-IT" dirty="0"/>
              <a:t>a temperatura costante</a:t>
            </a:r>
            <a:r>
              <a:rPr dirty="0"/>
              <a:t> per </a:t>
            </a:r>
            <a:r>
              <a:rPr dirty="0" err="1"/>
              <a:t>sistemi</a:t>
            </a:r>
            <a:r>
              <a:rPr dirty="0"/>
              <a:t> a due </a:t>
            </a:r>
            <a:r>
              <a:rPr dirty="0" err="1"/>
              <a:t>componenti</a:t>
            </a: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02EFB228-9B19-45C8-B8C0-198B35FA5B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4919" y="2574185"/>
            <a:ext cx="4237087" cy="404809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Per la pTOT si sostituisce XA in pTOT=XA(pA*-pB*)+pB*…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838200" y="391174"/>
                <a:ext cx="10515600" cy="6075651"/>
              </a:xfrm>
              <a:prstGeom prst="rect">
                <a:avLst/>
              </a:prstGeom>
            </p:spPr>
            <p:txBody>
              <a:bodyPr>
                <a:normAutofit fontScale="92500"/>
              </a:bodyPr>
              <a:lstStyle/>
              <a:p>
                <a:pPr marL="226313" indent="-226313" defTabSz="905255">
                  <a:spcBef>
                    <a:spcPts val="900"/>
                  </a:spcBef>
                  <a:defRPr sz="2772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AE" sz="295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ar-AE" sz="2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∗+</m:t>
                        </m:r>
                        <m:d>
                          <m:d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∗−</m:t>
                            </m:r>
                            <m:sSub>
                              <m:sSubPr>
                                <m:ctrlP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e>
                        </m:d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endParaRPr lang="ar-AE" dirty="0"/>
              </a:p>
              <a:p>
                <a:pPr marL="226313" indent="-226313" defTabSz="905255">
                  <a:spcBef>
                    <a:spcPts val="900"/>
                  </a:spcBef>
                  <a:defRPr sz="2772"/>
                </a:pPr>
                <a:r>
                  <a:rPr lang="it-IT" dirty="0"/>
                  <a:t>Per la 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TOT</a:t>
                </a:r>
                <a:r>
                  <a:rPr lang="it-IT" dirty="0"/>
                  <a:t> </a:t>
                </a:r>
                <a:r>
                  <a:rPr lang="it-IT" dirty="0" err="1"/>
                  <a:t>si</a:t>
                </a:r>
                <a:r>
                  <a:rPr lang="it-IT" dirty="0"/>
                  <a:t> </a:t>
                </a:r>
                <a:r>
                  <a:rPr lang="it-IT" dirty="0" err="1"/>
                  <a:t>sostituisce</a:t>
                </a:r>
                <a:r>
                  <a:rPr lang="it-IT" dirty="0"/>
                  <a:t> X</a:t>
                </a:r>
                <a:r>
                  <a:rPr lang="it-IT" baseline="-24037" dirty="0"/>
                  <a:t>A</a:t>
                </a:r>
                <a:r>
                  <a:rPr lang="it-IT" dirty="0"/>
                  <a:t> in 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TOT</a:t>
                </a:r>
                <a:r>
                  <a:rPr lang="it-IT" dirty="0"/>
                  <a:t>=X</a:t>
                </a:r>
                <a:r>
                  <a:rPr lang="it-IT" baseline="-24037" dirty="0"/>
                  <a:t>A</a:t>
                </a:r>
                <a:r>
                  <a:rPr lang="it-IT" dirty="0"/>
                  <a:t>(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A</a:t>
                </a:r>
                <a:r>
                  <a:rPr lang="it-IT" dirty="0"/>
                  <a:t>*-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B</a:t>
                </a:r>
                <a:r>
                  <a:rPr lang="it-IT" dirty="0"/>
                  <a:t>*)+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B</a:t>
                </a:r>
                <a:r>
                  <a:rPr lang="it-IT" dirty="0"/>
                  <a:t>*</a:t>
                </a:r>
              </a:p>
              <a:p>
                <a:pPr marL="226313" indent="-226313" defTabSz="905255">
                  <a:spcBef>
                    <a:spcPts val="900"/>
                  </a:spcBef>
                  <a:defRPr sz="2772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𝑇𝑂𝑇</m:t>
                        </m:r>
                      </m:sub>
                    </m:sSub>
                    <m:r>
                      <a:rPr lang="ar-AE" sz="2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∗+</m:t>
                        </m:r>
                        <m:d>
                          <m:d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∗−</m:t>
                            </m:r>
                            <m:sSub>
                              <m:sSubPr>
                                <m:ctrlP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e>
                        </m:d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  <m:d>
                      <m:dPr>
                        <m:ctrlP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∗−</m:t>
                        </m:r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e>
                    </m:d>
                    <m:r>
                      <a:rPr lang="ar-AE" sz="2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ar-AE" sz="2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endParaRPr lang="it-IT" dirty="0"/>
              </a:p>
              <a:p>
                <a:pPr marL="226313" indent="-226313" defTabSz="905255">
                  <a:spcBef>
                    <a:spcPts val="900"/>
                  </a:spcBef>
                  <a:defRPr sz="2772"/>
                </a:pPr>
                <a:endParaRPr lang="ar-AE" dirty="0"/>
              </a:p>
              <a:p>
                <a:pPr marL="226313" indent="-226313" defTabSz="905255">
                  <a:spcBef>
                    <a:spcPts val="900"/>
                  </a:spcBef>
                  <a:defRPr sz="2772"/>
                </a:pPr>
                <a:r>
                  <a:rPr lang="it-IT" dirty="0" err="1"/>
                  <a:t>numeratore</a:t>
                </a:r>
                <a:r>
                  <a:rPr lang="it-IT" dirty="0"/>
                  <a:t>: </a:t>
                </a:r>
                <a:r>
                  <a:rPr lang="it-IT" dirty="0" err="1">
                    <a:solidFill>
                      <a:srgbClr val="929292"/>
                    </a:solidFill>
                  </a:rPr>
                  <a:t>Y</a:t>
                </a:r>
                <a:r>
                  <a:rPr lang="it-IT" baseline="-24037" dirty="0" err="1">
                    <a:solidFill>
                      <a:srgbClr val="929292"/>
                    </a:solidFill>
                  </a:rPr>
                  <a:t>A</a:t>
                </a:r>
                <a:r>
                  <a:rPr lang="it-IT" dirty="0" err="1">
                    <a:solidFill>
                      <a:srgbClr val="929292"/>
                    </a:solidFill>
                  </a:rPr>
                  <a:t>p</a:t>
                </a:r>
                <a:r>
                  <a:rPr lang="it-IT" baseline="-24037" dirty="0" err="1">
                    <a:solidFill>
                      <a:srgbClr val="929292"/>
                    </a:solidFill>
                  </a:rPr>
                  <a:t>B</a:t>
                </a:r>
                <a:r>
                  <a:rPr lang="it-IT" dirty="0">
                    <a:solidFill>
                      <a:srgbClr val="929292"/>
                    </a:solidFill>
                  </a:rPr>
                  <a:t>*(</a:t>
                </a:r>
                <a:r>
                  <a:rPr lang="it-IT" dirty="0" err="1">
                    <a:solidFill>
                      <a:srgbClr val="929292"/>
                    </a:solidFill>
                  </a:rPr>
                  <a:t>p</a:t>
                </a:r>
                <a:r>
                  <a:rPr lang="it-IT" baseline="-24037" dirty="0" err="1">
                    <a:solidFill>
                      <a:srgbClr val="929292"/>
                    </a:solidFill>
                  </a:rPr>
                  <a:t>A</a:t>
                </a:r>
                <a:r>
                  <a:rPr lang="it-IT" dirty="0">
                    <a:solidFill>
                      <a:srgbClr val="929292"/>
                    </a:solidFill>
                  </a:rPr>
                  <a:t>*-</a:t>
                </a:r>
                <a:r>
                  <a:rPr lang="it-IT" dirty="0" err="1">
                    <a:solidFill>
                      <a:srgbClr val="929292"/>
                    </a:solidFill>
                  </a:rPr>
                  <a:t>p</a:t>
                </a:r>
                <a:r>
                  <a:rPr lang="it-IT" baseline="-24037" dirty="0" err="1">
                    <a:solidFill>
                      <a:srgbClr val="929292"/>
                    </a:solidFill>
                  </a:rPr>
                  <a:t>B</a:t>
                </a:r>
                <a:r>
                  <a:rPr lang="it-IT" dirty="0">
                    <a:solidFill>
                      <a:srgbClr val="929292"/>
                    </a:solidFill>
                  </a:rPr>
                  <a:t>*)</a:t>
                </a:r>
                <a:r>
                  <a:rPr lang="it-IT" dirty="0"/>
                  <a:t>+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A</a:t>
                </a:r>
                <a:r>
                  <a:rPr lang="it-IT" dirty="0"/>
                  <a:t>*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B</a:t>
                </a:r>
                <a:r>
                  <a:rPr lang="it-IT" dirty="0"/>
                  <a:t>*</a:t>
                </a:r>
                <a:r>
                  <a:rPr lang="it-IT" dirty="0">
                    <a:solidFill>
                      <a:srgbClr val="929292"/>
                    </a:solidFill>
                  </a:rPr>
                  <a:t>-(</a:t>
                </a:r>
                <a:r>
                  <a:rPr lang="it-IT" dirty="0" err="1">
                    <a:solidFill>
                      <a:srgbClr val="929292"/>
                    </a:solidFill>
                  </a:rPr>
                  <a:t>p</a:t>
                </a:r>
                <a:r>
                  <a:rPr lang="it-IT" baseline="-24037" dirty="0" err="1">
                    <a:solidFill>
                      <a:srgbClr val="929292"/>
                    </a:solidFill>
                  </a:rPr>
                  <a:t>A</a:t>
                </a:r>
                <a:r>
                  <a:rPr lang="it-IT" dirty="0">
                    <a:solidFill>
                      <a:srgbClr val="929292"/>
                    </a:solidFill>
                  </a:rPr>
                  <a:t>*-</a:t>
                </a:r>
                <a:r>
                  <a:rPr lang="it-IT" dirty="0" err="1">
                    <a:solidFill>
                      <a:srgbClr val="929292"/>
                    </a:solidFill>
                  </a:rPr>
                  <a:t>p</a:t>
                </a:r>
                <a:r>
                  <a:rPr lang="it-IT" baseline="-24037" dirty="0" err="1">
                    <a:solidFill>
                      <a:srgbClr val="929292"/>
                    </a:solidFill>
                  </a:rPr>
                  <a:t>B</a:t>
                </a:r>
                <a:r>
                  <a:rPr lang="it-IT" dirty="0">
                    <a:solidFill>
                      <a:srgbClr val="929292"/>
                    </a:solidFill>
                  </a:rPr>
                  <a:t>*)</a:t>
                </a:r>
                <a:r>
                  <a:rPr lang="it-IT" dirty="0" err="1">
                    <a:solidFill>
                      <a:srgbClr val="929292"/>
                    </a:solidFill>
                  </a:rPr>
                  <a:t>Y</a:t>
                </a:r>
                <a:r>
                  <a:rPr lang="it-IT" baseline="-24037" dirty="0" err="1">
                    <a:solidFill>
                      <a:srgbClr val="929292"/>
                    </a:solidFill>
                  </a:rPr>
                  <a:t>A</a:t>
                </a:r>
                <a:r>
                  <a:rPr lang="it-IT" dirty="0" err="1">
                    <a:solidFill>
                      <a:srgbClr val="929292"/>
                    </a:solidFill>
                  </a:rPr>
                  <a:t>p</a:t>
                </a:r>
                <a:r>
                  <a:rPr lang="it-IT" baseline="-24037" dirty="0" err="1">
                    <a:solidFill>
                      <a:srgbClr val="929292"/>
                    </a:solidFill>
                  </a:rPr>
                  <a:t>B</a:t>
                </a:r>
                <a:r>
                  <a:rPr lang="it-IT" dirty="0">
                    <a:solidFill>
                      <a:srgbClr val="929292"/>
                    </a:solidFill>
                  </a:rPr>
                  <a:t>*</a:t>
                </a:r>
              </a:p>
              <a:p>
                <a:pPr marL="226313" indent="-226313" defTabSz="905255">
                  <a:spcBef>
                    <a:spcPts val="900"/>
                  </a:spcBef>
                  <a:defRPr sz="2772"/>
                </a:pPr>
                <a:endParaRPr lang="it-IT" dirty="0">
                  <a:solidFill>
                    <a:srgbClr val="929292"/>
                  </a:solidFill>
                </a:endParaRPr>
              </a:p>
              <a:p>
                <a:pPr marL="0" lvl="8" indent="1810511" defTabSz="905255">
                  <a:spcBef>
                    <a:spcPts val="900"/>
                  </a:spcBef>
                  <a:buSzTx/>
                  <a:buFontTx/>
                  <a:buNone/>
                  <a:defRPr sz="2772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sz="29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9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ar-AE" sz="29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𝑇𝑂𝑇</m:t>
                          </m:r>
                        </m:sub>
                      </m:sSub>
                      <m:r>
                        <a:rPr lang="ar-AE" sz="29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9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ar-AE" sz="29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ar-AE" sz="29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num>
                        <m:den>
                          <m:sSub>
                            <m:sSubPr>
                              <m:ctrlP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ar-AE" sz="29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∗+</m:t>
                          </m:r>
                          <m:d>
                            <m:dPr>
                              <m:ctrlP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ar-AE" sz="29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ar-AE" sz="29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ar-AE" sz="29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  <m: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∗−</m:t>
                              </m:r>
                              <m:sSub>
                                <m:sSubPr>
                                  <m:ctrlPr>
                                    <a:rPr lang="ar-AE" sz="29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ar-AE" sz="29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ar-AE" sz="29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  <m: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</m:d>
                          <m:sSub>
                            <m:sSubPr>
                              <m:ctrlP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95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ar-AE" sz="295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ar-AE" dirty="0">
                  <a:solidFill>
                    <a:srgbClr val="929292"/>
                  </a:solidFill>
                </a:endParaRPr>
              </a:p>
              <a:p>
                <a:pPr marL="0" lvl="8" indent="1810511" defTabSz="905255">
                  <a:spcBef>
                    <a:spcPts val="900"/>
                  </a:spcBef>
                  <a:buSzTx/>
                  <a:buFontTx/>
                  <a:buNone/>
                  <a:defRPr sz="2772"/>
                </a:pPr>
                <a:endParaRPr lang="ar-AE" dirty="0">
                  <a:solidFill>
                    <a:srgbClr val="929292"/>
                  </a:solidFill>
                </a:endParaRPr>
              </a:p>
              <a:p>
                <a:pPr marL="277929" indent="-277929" defTabSz="905255">
                  <a:spcBef>
                    <a:spcPts val="900"/>
                  </a:spcBef>
                  <a:buFontTx/>
                  <a:defRPr sz="2772"/>
                </a:pPr>
                <a:r>
                  <a:rPr lang="it-IT" dirty="0" err="1"/>
                  <a:t>quando</a:t>
                </a:r>
                <a:r>
                  <a:rPr lang="it-IT" dirty="0"/>
                  <a:t> Y</a:t>
                </a:r>
                <a:r>
                  <a:rPr lang="it-IT" baseline="-24037" dirty="0"/>
                  <a:t>A</a:t>
                </a:r>
                <a:r>
                  <a:rPr lang="it-IT" dirty="0"/>
                  <a:t>=0 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TOT</a:t>
                </a:r>
                <a:r>
                  <a:rPr lang="it-IT" dirty="0"/>
                  <a:t>=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B</a:t>
                </a:r>
                <a:r>
                  <a:rPr lang="it-IT" dirty="0"/>
                  <a:t>* e </a:t>
                </a:r>
                <a:r>
                  <a:rPr lang="it-IT" dirty="0" err="1"/>
                  <a:t>quando</a:t>
                </a:r>
                <a:r>
                  <a:rPr lang="it-IT" dirty="0"/>
                  <a:t> Y</a:t>
                </a:r>
                <a:r>
                  <a:rPr lang="it-IT" baseline="-24037" dirty="0"/>
                  <a:t>A</a:t>
                </a:r>
                <a:r>
                  <a:rPr lang="it-IT" dirty="0"/>
                  <a:t>=1 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TOT</a:t>
                </a:r>
                <a:r>
                  <a:rPr lang="it-IT" dirty="0"/>
                  <a:t>=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A</a:t>
                </a:r>
                <a:r>
                  <a:rPr lang="it-IT" dirty="0"/>
                  <a:t>*</a:t>
                </a:r>
              </a:p>
              <a:p>
                <a:pPr marL="277929" indent="-277929" defTabSz="905255">
                  <a:spcBef>
                    <a:spcPts val="900"/>
                  </a:spcBef>
                  <a:buFontTx/>
                  <a:defRPr sz="2772"/>
                </a:pPr>
                <a:endParaRPr lang="it-IT" dirty="0"/>
              </a:p>
              <a:p>
                <a:pPr marL="0" indent="0" defTabSz="905255">
                  <a:spcBef>
                    <a:spcPts val="900"/>
                  </a:spcBef>
                  <a:buNone/>
                  <a:defRPr sz="2772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ar-AE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𝑇𝑂𝑇</m:t>
                          </m:r>
                        </m:sub>
                      </m:sSub>
                      <m:r>
                        <a:rPr lang="ar-AE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ar-AE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ar-AE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it-IT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  <m:r>
                            <a:rPr lang="ar-AE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ar-AE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𝑇𝑜𝑙</m:t>
                              </m:r>
                            </m:sub>
                          </m:sSub>
                          <m:r>
                            <a:rPr lang="ar-AE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num>
                        <m:den>
                          <m:sSub>
                            <m:sSubPr>
                              <m:ctrlPr>
                                <a:rPr lang="ar-AE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𝐵𝑧</m:t>
                              </m:r>
                            </m:sub>
                          </m:sSub>
                          <m:r>
                            <a:rPr lang="ar-AE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∗+</m:t>
                          </m:r>
                          <m:d>
                            <m:dPr>
                              <m:ctrlPr>
                                <a:rPr lang="ar-AE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ar-AE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ar-AE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it-IT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𝑇𝑜𝑙</m:t>
                                  </m:r>
                                </m:sub>
                              </m:sSub>
                              <m:r>
                                <a:rPr lang="ar-AE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∗−</m:t>
                              </m:r>
                              <m:sSub>
                                <m:sSubPr>
                                  <m:ctrlPr>
                                    <a:rPr lang="ar-AE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ar-AE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it-IT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𝐵𝑧</m:t>
                                  </m:r>
                                </m:sub>
                              </m:sSub>
                              <m:r>
                                <a:rPr lang="ar-AE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</m:d>
                          <m:sSub>
                            <m:sSubPr>
                              <m:ctrlPr>
                                <a:rPr lang="ar-AE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it-IT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𝐵𝑧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126" name="Per la pTOT si sostituisce XA in pTOT=XA(pA*-pB*)+pB*…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8200" y="391174"/>
                <a:ext cx="10515600" cy="6075651"/>
              </a:xfrm>
              <a:prstGeom prst="rect">
                <a:avLst/>
              </a:prstGeom>
              <a:blipFill>
                <a:blip r:embed="rId3"/>
                <a:stretch>
                  <a:fillRect l="-1507" t="-301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45086D-372A-4A6E-9698-ABE03B4ACAE2}"/>
              </a:ext>
            </a:extLst>
          </p:cNvPr>
          <p:cNvSpPr txBox="1"/>
          <p:nvPr/>
        </p:nvSpPr>
        <p:spPr>
          <a:xfrm>
            <a:off x="10548080" y="2428406"/>
            <a:ext cx="1054308" cy="584773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isometricRightUp"/>
            <a:lightRig rig="threeP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3200" b="1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Tcost</a:t>
            </a:r>
            <a:endParaRPr kumimoji="0" lang="it-IT" sz="32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0D747F-F3EF-46B9-8D1A-E6F491D4D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Varianza residua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8C52790-B960-459E-92D3-08F48C76E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3703820" cy="4351338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F’=C-P+1</a:t>
            </a:r>
          </a:p>
          <a:p>
            <a:r>
              <a:rPr lang="it-IT" dirty="0"/>
              <a:t>Regioni monofasiche</a:t>
            </a:r>
          </a:p>
          <a:p>
            <a:r>
              <a:rPr lang="it-IT" dirty="0">
                <a:solidFill>
                  <a:srgbClr val="00B0F0"/>
                </a:solidFill>
              </a:rPr>
              <a:t>Liquido F’=2</a:t>
            </a:r>
          </a:p>
          <a:p>
            <a:r>
              <a:rPr lang="it-IT" dirty="0">
                <a:solidFill>
                  <a:srgbClr val="FF0000"/>
                </a:solidFill>
              </a:rPr>
              <a:t>Vapore F’= 2</a:t>
            </a:r>
          </a:p>
          <a:p>
            <a:r>
              <a:rPr lang="it-IT" dirty="0">
                <a:solidFill>
                  <a:schemeClr val="bg1">
                    <a:lumMod val="65000"/>
                  </a:schemeClr>
                </a:solidFill>
              </a:rPr>
              <a:t>Regione bifasica</a:t>
            </a:r>
          </a:p>
          <a:p>
            <a:r>
              <a:rPr lang="it-IT" dirty="0">
                <a:solidFill>
                  <a:schemeClr val="bg1">
                    <a:lumMod val="65000"/>
                  </a:schemeClr>
                </a:solidFill>
              </a:rPr>
              <a:t>F’=1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1E4F24D-077B-4412-A981-5B6D0827AB35}"/>
              </a:ext>
            </a:extLst>
          </p:cNvPr>
          <p:cNvSpPr txBox="1"/>
          <p:nvPr/>
        </p:nvSpPr>
        <p:spPr>
          <a:xfrm>
            <a:off x="9842917" y="1059295"/>
            <a:ext cx="1054308" cy="584773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isometricRightUp"/>
            <a:lightRig rig="threeP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3200" b="1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Tcost</a:t>
            </a:r>
            <a:endParaRPr kumimoji="0" lang="it-IT" sz="32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C86652C5-3B4F-4DA5-B05B-F52705C1E7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3734" y="1658057"/>
            <a:ext cx="5271247" cy="4464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4928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F649BA-112C-4876-BE41-7F2E56EF9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Regione bifasica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2317124-7C28-4EA4-8C3F-6111DD44E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90688"/>
            <a:ext cx="4573249" cy="4351338"/>
          </a:xfrm>
        </p:spPr>
        <p:txBody>
          <a:bodyPr/>
          <a:lstStyle/>
          <a:p>
            <a:r>
              <a:rPr lang="it-IT" dirty="0"/>
              <a:t>Coordinate di un punto rappresentativo del sistema nella regione bifasica: Z</a:t>
            </a:r>
            <a:r>
              <a:rPr lang="it-IT" baseline="-25000" dirty="0"/>
              <a:t>A</a:t>
            </a:r>
            <a:r>
              <a:rPr lang="it-IT" dirty="0"/>
              <a:t>, p</a:t>
            </a:r>
          </a:p>
          <a:p>
            <a:r>
              <a:rPr lang="it-IT" dirty="0"/>
              <a:t>Tracciando la corda (</a:t>
            </a:r>
            <a:r>
              <a:rPr lang="it-IT" dirty="0" err="1"/>
              <a:t>tie</a:t>
            </a:r>
            <a:r>
              <a:rPr lang="it-IT" dirty="0"/>
              <a:t> line), retta parallela all’asse x passante per il punto</a:t>
            </a:r>
          </a:p>
          <a:p>
            <a:r>
              <a:rPr lang="it-IT" dirty="0"/>
              <a:t>Questa interseca la retta del liquido nel punto </a:t>
            </a:r>
            <a:r>
              <a:rPr lang="it-IT" dirty="0" err="1"/>
              <a:t>X</a:t>
            </a:r>
            <a:r>
              <a:rPr lang="it-IT" baseline="-25000" dirty="0" err="1"/>
              <a:t>A</a:t>
            </a:r>
            <a:r>
              <a:rPr lang="it-IT" dirty="0" err="1"/>
              <a:t>,p</a:t>
            </a:r>
            <a:r>
              <a:rPr lang="it-IT" dirty="0"/>
              <a:t> e la curva del vapore nel punto </a:t>
            </a:r>
            <a:r>
              <a:rPr lang="it-IT" dirty="0" err="1"/>
              <a:t>Y</a:t>
            </a:r>
            <a:r>
              <a:rPr lang="it-IT" baseline="-25000" dirty="0" err="1"/>
              <a:t>A</a:t>
            </a:r>
            <a:r>
              <a:rPr lang="it-IT" dirty="0" err="1"/>
              <a:t>,p</a:t>
            </a:r>
            <a:r>
              <a:rPr lang="it-IT" dirty="0"/>
              <a:t> </a:t>
            </a:r>
          </a:p>
        </p:txBody>
      </p:sp>
      <p:grpSp>
        <p:nvGrpSpPr>
          <p:cNvPr id="22" name="Gruppo 21">
            <a:extLst>
              <a:ext uri="{FF2B5EF4-FFF2-40B4-BE49-F238E27FC236}">
                <a16:creationId xmlns:a16="http://schemas.microsoft.com/office/drawing/2014/main" id="{A2B82894-8A9A-4CC9-A519-405383B22070}"/>
              </a:ext>
            </a:extLst>
          </p:cNvPr>
          <p:cNvGrpSpPr/>
          <p:nvPr/>
        </p:nvGrpSpPr>
        <p:grpSpPr>
          <a:xfrm>
            <a:off x="5411449" y="365125"/>
            <a:ext cx="6590610" cy="6296641"/>
            <a:chOff x="5411449" y="365125"/>
            <a:chExt cx="6590610" cy="6296641"/>
          </a:xfrm>
        </p:grpSpPr>
        <p:grpSp>
          <p:nvGrpSpPr>
            <p:cNvPr id="9" name="Gruppo 8">
              <a:extLst>
                <a:ext uri="{FF2B5EF4-FFF2-40B4-BE49-F238E27FC236}">
                  <a16:creationId xmlns:a16="http://schemas.microsoft.com/office/drawing/2014/main" id="{EBC4F201-E64D-444F-B3EF-8C83392D06AD}"/>
                </a:ext>
              </a:extLst>
            </p:cNvPr>
            <p:cNvGrpSpPr/>
            <p:nvPr/>
          </p:nvGrpSpPr>
          <p:grpSpPr>
            <a:xfrm>
              <a:off x="5411449" y="365125"/>
              <a:ext cx="6590610" cy="6296641"/>
              <a:chOff x="5411449" y="365125"/>
              <a:chExt cx="6590610" cy="6296641"/>
            </a:xfrm>
          </p:grpSpPr>
          <p:pic>
            <p:nvPicPr>
              <p:cNvPr id="4" name="Immagine 3">
                <a:extLst>
                  <a:ext uri="{FF2B5EF4-FFF2-40B4-BE49-F238E27FC236}">
                    <a16:creationId xmlns:a16="http://schemas.microsoft.com/office/drawing/2014/main" id="{41D92F60-C30B-4F4D-9317-2D16BD83F28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411449" y="365125"/>
                <a:ext cx="6590610" cy="6296641"/>
              </a:xfrm>
              <a:prstGeom prst="rect">
                <a:avLst/>
              </a:prstGeom>
            </p:spPr>
          </p:pic>
          <p:cxnSp>
            <p:nvCxnSpPr>
              <p:cNvPr id="6" name="Connettore 2 5">
                <a:extLst>
                  <a:ext uri="{FF2B5EF4-FFF2-40B4-BE49-F238E27FC236}">
                    <a16:creationId xmlns:a16="http://schemas.microsoft.com/office/drawing/2014/main" id="{EB7504E4-5DED-4B54-BA09-242E182F5D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79502" y="3429000"/>
                <a:ext cx="1034321" cy="0"/>
              </a:xfrm>
              <a:prstGeom prst="straightConnector1">
                <a:avLst/>
              </a:prstGeom>
              <a:noFill/>
              <a:ln w="12700" cap="flat">
                <a:solidFill>
                  <a:schemeClr val="tx1"/>
                </a:solidFill>
                <a:prstDash val="dash"/>
                <a:miter lim="800000"/>
                <a:headEnd type="none" w="med" len="med"/>
                <a:tailEnd type="none" w="med" len="med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8" name="Ovale 7">
                <a:extLst>
                  <a:ext uri="{FF2B5EF4-FFF2-40B4-BE49-F238E27FC236}">
                    <a16:creationId xmlns:a16="http://schemas.microsoft.com/office/drawing/2014/main" id="{CB2E96E9-74D9-4875-8B50-68DB069EA05E}"/>
                  </a:ext>
                </a:extLst>
              </p:cNvPr>
              <p:cNvSpPr/>
              <p:nvPr/>
            </p:nvSpPr>
            <p:spPr>
              <a:xfrm>
                <a:off x="8896662" y="3414010"/>
                <a:ext cx="45719" cy="45719"/>
              </a:xfrm>
              <a:prstGeom prst="ellipse">
                <a:avLst/>
              </a:prstGeom>
              <a:solidFill>
                <a:srgbClr val="FFFFFF"/>
              </a:solidFill>
              <a:ln w="12700" cap="flat">
                <a:solidFill>
                  <a:schemeClr val="tx1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it-IT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</p:grpSp>
        <p:cxnSp>
          <p:nvCxnSpPr>
            <p:cNvPr id="11" name="Connettore diritto 10">
              <a:extLst>
                <a:ext uri="{FF2B5EF4-FFF2-40B4-BE49-F238E27FC236}">
                  <a16:creationId xmlns:a16="http://schemas.microsoft.com/office/drawing/2014/main" id="{5C494CB5-1295-4DD7-8D44-F0BB833611F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919148" y="3436870"/>
              <a:ext cx="8244" cy="130002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CasellaDiTesto 13">
              <a:extLst>
                <a:ext uri="{FF2B5EF4-FFF2-40B4-BE49-F238E27FC236}">
                  <a16:creationId xmlns:a16="http://schemas.microsoft.com/office/drawing/2014/main" id="{BA9C74D3-EC4B-4525-8BAC-A025887D64BA}"/>
                </a:ext>
              </a:extLst>
            </p:cNvPr>
            <p:cNvSpPr txBox="1"/>
            <p:nvPr/>
          </p:nvSpPr>
          <p:spPr>
            <a:xfrm>
              <a:off x="8739266" y="4716463"/>
              <a:ext cx="386748" cy="400108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it-IT" sz="20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Z</a:t>
              </a:r>
              <a:r>
                <a:rPr kumimoji="0" lang="it-IT" sz="2000" b="0" i="0" u="none" strike="noStrike" cap="none" spc="0" normalizeH="0" baseline="-2500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A</a:t>
              </a:r>
            </a:p>
          </p:txBody>
        </p:sp>
        <p:cxnSp>
          <p:nvCxnSpPr>
            <p:cNvPr id="16" name="Connettore diritto 15">
              <a:extLst>
                <a:ext uri="{FF2B5EF4-FFF2-40B4-BE49-F238E27FC236}">
                  <a16:creationId xmlns:a16="http://schemas.microsoft.com/office/drawing/2014/main" id="{0EEE0FB3-C91F-4604-BE8E-B77A0C08B853}"/>
                </a:ext>
              </a:extLst>
            </p:cNvPr>
            <p:cNvCxnSpPr>
              <a:cxnSpLocks/>
            </p:cNvCxnSpPr>
            <p:nvPr/>
          </p:nvCxnSpPr>
          <p:spPr>
            <a:xfrm>
              <a:off x="8390021" y="3436870"/>
              <a:ext cx="0" cy="130002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CasellaDiTesto 17">
              <a:extLst>
                <a:ext uri="{FF2B5EF4-FFF2-40B4-BE49-F238E27FC236}">
                  <a16:creationId xmlns:a16="http://schemas.microsoft.com/office/drawing/2014/main" id="{717AAD52-58D6-478F-883C-C0A79A4420AF}"/>
                </a:ext>
              </a:extLst>
            </p:cNvPr>
            <p:cNvSpPr txBox="1"/>
            <p:nvPr/>
          </p:nvSpPr>
          <p:spPr>
            <a:xfrm>
              <a:off x="8168850" y="4717148"/>
              <a:ext cx="386748" cy="379679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it-IT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X</a:t>
              </a:r>
              <a:r>
                <a:rPr kumimoji="0" lang="it-IT" sz="1800" b="0" i="0" u="none" strike="noStrike" cap="none" spc="0" normalizeH="0" baseline="-2500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A</a:t>
              </a:r>
            </a:p>
          </p:txBody>
        </p:sp>
        <p:cxnSp>
          <p:nvCxnSpPr>
            <p:cNvPr id="20" name="Connettore diritto 19">
              <a:extLst>
                <a:ext uri="{FF2B5EF4-FFF2-40B4-BE49-F238E27FC236}">
                  <a16:creationId xmlns:a16="http://schemas.microsoft.com/office/drawing/2014/main" id="{858A07D2-74B0-4268-BC0F-E4C29D11EF3C}"/>
                </a:ext>
              </a:extLst>
            </p:cNvPr>
            <p:cNvCxnSpPr/>
            <p:nvPr/>
          </p:nvCxnSpPr>
          <p:spPr>
            <a:xfrm>
              <a:off x="9471507" y="3459729"/>
              <a:ext cx="18057" cy="1277163"/>
            </a:xfrm>
            <a:prstGeom prst="line">
              <a:avLst/>
            </a:prstGeom>
            <a:noFill/>
            <a:ln w="28575" cap="flat">
              <a:solidFill>
                <a:srgbClr val="FF0000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47F87328-6FEE-4F4A-83A1-3960640855CE}"/>
              </a:ext>
            </a:extLst>
          </p:cNvPr>
          <p:cNvSpPr txBox="1"/>
          <p:nvPr/>
        </p:nvSpPr>
        <p:spPr>
          <a:xfrm>
            <a:off x="9276776" y="4736892"/>
            <a:ext cx="386748" cy="36933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Y</a:t>
            </a:r>
            <a:r>
              <a:rPr kumimoji="0" lang="it-IT" sz="1800" b="0" i="0" u="none" strike="noStrike" cap="none" spc="0" normalizeH="0" baseline="-2500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94953444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Diagramma di equilibrio di fase liquido vapore a T costant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Diagramma di equilibrio di fase liquido vapore a T costante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Composizione del liquido: frazione molare (XA) e del vapore (YA) in equilibrio…"/>
              <p:cNvSpPr txBox="1">
                <a:spLocks noGrp="1"/>
              </p:cNvSpPr>
              <p:nvPr>
                <p:ph type="body" sz="half" idx="1"/>
              </p:nvPr>
            </p:nvSpPr>
            <p:spPr>
              <a:xfrm>
                <a:off x="838199" y="2210261"/>
                <a:ext cx="5791201" cy="4391444"/>
              </a:xfrm>
              <a:prstGeom prst="rect">
                <a:avLst/>
              </a:prstGeom>
            </p:spPr>
            <p:txBody>
              <a:bodyPr>
                <a:normAutofit fontScale="92500"/>
              </a:bodyPr>
              <a:lstStyle/>
              <a:p>
                <a:pPr marL="201168" indent="-201168" defTabSz="804672">
                  <a:spcBef>
                    <a:spcPts val="800"/>
                  </a:spcBef>
                  <a:defRPr sz="2464"/>
                </a:pPr>
                <a:r>
                  <a:rPr lang="it-IT" dirty="0"/>
                  <a:t>Composizione del liquido: frazione molare (X</a:t>
                </a:r>
                <a:r>
                  <a:rPr lang="it-IT" baseline="-26292" dirty="0"/>
                  <a:t>A</a:t>
                </a:r>
                <a:r>
                  <a:rPr lang="it-IT" dirty="0"/>
                  <a:t>) e del vapore (Y</a:t>
                </a:r>
                <a:r>
                  <a:rPr lang="it-IT" baseline="-26292" dirty="0"/>
                  <a:t>A</a:t>
                </a:r>
                <a:r>
                  <a:rPr lang="it-IT" dirty="0"/>
                  <a:t>) in equilibrio</a:t>
                </a:r>
              </a:p>
              <a:p>
                <a:pPr marL="201168" indent="-201168" defTabSz="804672">
                  <a:spcBef>
                    <a:spcPts val="800"/>
                  </a:spcBef>
                  <a:defRPr sz="2464"/>
                </a:pPr>
                <a:endParaRPr lang="it-IT" dirty="0"/>
              </a:p>
              <a:p>
                <a:pPr marL="0" lvl="1" indent="201168" defTabSz="804672">
                  <a:spcBef>
                    <a:spcPts val="800"/>
                  </a:spcBef>
                  <a:buSzTx/>
                  <a:buFontTx/>
                  <a:buNone/>
                  <a:defRPr sz="2464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AE"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ar-AE"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ar-AE" sz="26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AE" sz="26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6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ar-AE" sz="26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ar-AE"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ar-AE"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ar-AE"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ar-AE"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ar-AE"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ar-AE"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ar-AE"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ar-AE" dirty="0"/>
                  <a:t>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ar-AE"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ar-AE" sz="26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AE" sz="26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6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ar-AE" sz="26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ar-AE"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ar-AE"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ar-AE"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ar-AE"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ar-AE"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ar-AE"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ar-AE"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it-IT" dirty="0"/>
              </a:p>
              <a:p>
                <a:pPr marL="0" lvl="1" indent="201168" defTabSz="804672">
                  <a:spcBef>
                    <a:spcPts val="800"/>
                  </a:spcBef>
                  <a:buSzTx/>
                  <a:buFontTx/>
                  <a:buNone/>
                  <a:defRPr sz="2464"/>
                </a:pPr>
                <a:endParaRPr lang="ar-AE" dirty="0"/>
              </a:p>
              <a:p>
                <a:pPr marL="201168" indent="-201168" defTabSz="804672">
                  <a:spcBef>
                    <a:spcPts val="800"/>
                  </a:spcBef>
                  <a:defRPr sz="2464"/>
                </a:pPr>
                <a:r>
                  <a:rPr lang="it-IT" dirty="0"/>
                  <a:t>razione molare del sistema complessivo (liquido + vapore) (Z</a:t>
                </a:r>
                <a:r>
                  <a:rPr lang="it-IT" baseline="-26292" dirty="0"/>
                  <a:t>A</a:t>
                </a:r>
                <a:r>
                  <a:rPr lang="it-IT" dirty="0"/>
                  <a:t>)</a:t>
                </a:r>
              </a:p>
              <a:p>
                <a:pPr marL="201168" indent="-201168" defTabSz="804672">
                  <a:spcBef>
                    <a:spcPts val="800"/>
                  </a:spcBef>
                  <a:defRPr sz="2464"/>
                </a:pPr>
                <a:endParaRPr lang="it-IT" dirty="0"/>
              </a:p>
              <a:p>
                <a:pPr marL="0" lvl="2" indent="402336" defTabSz="804672">
                  <a:spcBef>
                    <a:spcPts val="800"/>
                  </a:spcBef>
                  <a:buSzTx/>
                  <a:buFontTx/>
                  <a:buNone/>
                  <a:defRPr sz="2464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ar-AE"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ar-AE" sz="26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ar-AE"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ar-AE"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ar-AE"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)+</m:t>
                          </m:r>
                          <m:sSub>
                            <m:sSubPr>
                              <m:ctrlP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ar-AE"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ar-AE"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ar-AE"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eqArr>
                            <m:eqArrPr>
                              <m:ctrlP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)+</m:t>
                              </m:r>
                              <m: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e>
                              <m:r>
                                <a:rPr lang="it-IT" sz="265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eqArr>
                        </m:den>
                      </m:f>
                      <m:r>
                        <a:rPr lang="it-IT" sz="265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ar-AE" sz="26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ar-AE"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ar-AE"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ar-AE"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)+</m:t>
                          </m:r>
                          <m:sSub>
                            <m:sSubPr>
                              <m:ctrlP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ar-AE"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ar-AE"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ar-AE"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ar-AE"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𝑡𝑜𝑡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129" name="Composizione del liquido: frazione molare (XA) e del vapore (YA) in equilibrio…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838199" y="2210261"/>
                <a:ext cx="5791201" cy="4391444"/>
              </a:xfrm>
              <a:prstGeom prst="rect">
                <a:avLst/>
              </a:prstGeom>
              <a:blipFill>
                <a:blip r:embed="rId3"/>
                <a:stretch>
                  <a:fillRect l="-1998" t="-1944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0" name="Soluzioni ideali: vale la legge di Raoult"/>
          <p:cNvSpPr txBox="1"/>
          <p:nvPr/>
        </p:nvSpPr>
        <p:spPr>
          <a:xfrm>
            <a:off x="838199" y="1666531"/>
            <a:ext cx="5723419" cy="535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800" b="1"/>
            </a:lvl1pPr>
          </a:lstStyle>
          <a:p>
            <a:r>
              <a:rPr dirty="0" err="1"/>
              <a:t>Soluzioni</a:t>
            </a:r>
            <a:r>
              <a:rPr dirty="0"/>
              <a:t> </a:t>
            </a:r>
            <a:r>
              <a:rPr dirty="0" err="1"/>
              <a:t>ideali</a:t>
            </a:r>
            <a:r>
              <a:rPr dirty="0"/>
              <a:t>: vale la </a:t>
            </a:r>
            <a:r>
              <a:rPr dirty="0" err="1"/>
              <a:t>legge</a:t>
            </a:r>
            <a:r>
              <a:rPr dirty="0"/>
              <a:t> di </a:t>
            </a:r>
            <a:r>
              <a:rPr dirty="0" err="1"/>
              <a:t>Raoult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ntot*ZA=n(l)XA+n(g)YA…"/>
              <p:cNvSpPr txBox="1"/>
              <p:nvPr/>
            </p:nvSpPr>
            <p:spPr>
              <a:xfrm>
                <a:off x="7215718" y="2306625"/>
                <a:ext cx="4724384" cy="4295080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val="1"/>
                </a:ext>
              </a:extLst>
            </p:spPr>
            <p:txBody>
              <a:bodyPr lIns="45719" rIns="45719">
                <a:normAutofit/>
              </a:bodyPr>
              <a:lstStyle/>
              <a:p>
                <a:pPr marL="217170" indent="-217170" defTabSz="868680">
                  <a:lnSpc>
                    <a:spcPct val="90000"/>
                  </a:lnSpc>
                  <a:spcBef>
                    <a:spcPts val="900"/>
                  </a:spcBef>
                  <a:buSzPct val="100000"/>
                  <a:buFont typeface="Arial"/>
                  <a:buChar char="•"/>
                  <a:defRPr sz="2660"/>
                </a:pPr>
                <a:r>
                  <a:rPr dirty="0" err="1"/>
                  <a:t>n</a:t>
                </a:r>
                <a:r>
                  <a:rPr baseline="-24796" dirty="0" err="1"/>
                  <a:t>tot</a:t>
                </a:r>
                <a:r>
                  <a:rPr lang="it-IT" dirty="0">
                    <a:latin typeface="Aptos" panose="020B0004020202020204" pitchFamily="34" charset="0"/>
                  </a:rPr>
                  <a:t>·</a:t>
                </a:r>
                <a:r>
                  <a:rPr dirty="0"/>
                  <a:t>Z</a:t>
                </a:r>
                <a:r>
                  <a:rPr baseline="-24796" dirty="0"/>
                  <a:t>A</a:t>
                </a:r>
                <a:r>
                  <a:rPr dirty="0"/>
                  <a:t>=n(l)</a:t>
                </a:r>
                <a:r>
                  <a:rPr dirty="0" err="1"/>
                  <a:t>X</a:t>
                </a:r>
                <a:r>
                  <a:rPr baseline="-24796" dirty="0" err="1"/>
                  <a:t>A</a:t>
                </a:r>
                <a:r>
                  <a:rPr dirty="0" err="1"/>
                  <a:t>+n</a:t>
                </a:r>
                <a:r>
                  <a:rPr dirty="0"/>
                  <a:t>(g)Y</a:t>
                </a:r>
                <a:r>
                  <a:rPr baseline="-24796" dirty="0"/>
                  <a:t>A</a:t>
                </a:r>
              </a:p>
              <a:p>
                <a:pPr marL="217170" indent="-217170" defTabSz="868680">
                  <a:lnSpc>
                    <a:spcPct val="90000"/>
                  </a:lnSpc>
                  <a:spcBef>
                    <a:spcPts val="900"/>
                  </a:spcBef>
                  <a:buSzPct val="100000"/>
                  <a:buFont typeface="Arial"/>
                  <a:buChar char="•"/>
                  <a:defRPr sz="2660"/>
                </a:pPr>
                <a:r>
                  <a:rPr dirty="0" err="1"/>
                  <a:t>essendo</a:t>
                </a:r>
                <a:r>
                  <a:rPr dirty="0"/>
                  <a:t> pure</a:t>
                </a:r>
              </a:p>
              <a:p>
                <a:pPr marL="217170" indent="-217170" defTabSz="868680">
                  <a:lnSpc>
                    <a:spcPct val="90000"/>
                  </a:lnSpc>
                  <a:spcBef>
                    <a:spcPts val="900"/>
                  </a:spcBef>
                  <a:buSzPct val="100000"/>
                  <a:buFont typeface="Arial"/>
                  <a:buChar char="•"/>
                  <a:defRPr sz="2660"/>
                </a:pPr>
                <a:r>
                  <a:rPr dirty="0" err="1"/>
                  <a:t>n</a:t>
                </a:r>
                <a:r>
                  <a:rPr baseline="-24796" dirty="0" err="1"/>
                  <a:t>tot</a:t>
                </a:r>
                <a:r>
                  <a:rPr lang="it-IT" dirty="0">
                    <a:latin typeface="Aptos" panose="020B0004020202020204" pitchFamily="34" charset="0"/>
                  </a:rPr>
                  <a:t>·</a:t>
                </a:r>
                <a:r>
                  <a:rPr dirty="0"/>
                  <a:t>Z</a:t>
                </a:r>
                <a:r>
                  <a:rPr baseline="-24796" dirty="0"/>
                  <a:t>A</a:t>
                </a:r>
                <a:r>
                  <a:rPr dirty="0"/>
                  <a:t>=n(l)</a:t>
                </a:r>
                <a:r>
                  <a:rPr dirty="0" err="1"/>
                  <a:t>Z</a:t>
                </a:r>
                <a:r>
                  <a:rPr baseline="-24796" dirty="0" err="1"/>
                  <a:t>A</a:t>
                </a:r>
                <a:r>
                  <a:rPr dirty="0" err="1"/>
                  <a:t>+n</a:t>
                </a:r>
                <a:r>
                  <a:rPr dirty="0"/>
                  <a:t>(g)Z</a:t>
                </a:r>
                <a:r>
                  <a:rPr baseline="-24796" dirty="0"/>
                  <a:t>A</a:t>
                </a:r>
              </a:p>
              <a:p>
                <a:pPr marL="217170" indent="-217170" defTabSz="868680">
                  <a:lnSpc>
                    <a:spcPct val="90000"/>
                  </a:lnSpc>
                  <a:spcBef>
                    <a:spcPts val="900"/>
                  </a:spcBef>
                  <a:buSzPct val="100000"/>
                  <a:buFont typeface="Arial"/>
                  <a:buChar char="•"/>
                  <a:defRPr sz="2660"/>
                </a:pPr>
                <a:r>
                  <a:rPr dirty="0" err="1"/>
                  <a:t>eguagliando</a:t>
                </a:r>
                <a:r>
                  <a:rPr dirty="0"/>
                  <a:t> le due </a:t>
                </a:r>
                <a:r>
                  <a:rPr dirty="0" err="1"/>
                  <a:t>equazioni</a:t>
                </a:r>
                <a:endParaRPr dirty="0"/>
              </a:p>
              <a:p>
                <a:pPr marL="217170" indent="-217170" defTabSz="868680">
                  <a:lnSpc>
                    <a:spcPct val="90000"/>
                  </a:lnSpc>
                  <a:spcBef>
                    <a:spcPts val="900"/>
                  </a:spcBef>
                  <a:buSzPct val="100000"/>
                  <a:buFont typeface="Arial"/>
                  <a:buChar char="•"/>
                  <a:defRPr sz="2660"/>
                </a:pPr>
                <a:r>
                  <a:rPr dirty="0"/>
                  <a:t>n(l)(Z</a:t>
                </a:r>
                <a:r>
                  <a:rPr baseline="-24796" dirty="0"/>
                  <a:t>A</a:t>
                </a:r>
                <a:r>
                  <a:rPr dirty="0"/>
                  <a:t>-X</a:t>
                </a:r>
                <a:r>
                  <a:rPr baseline="-24796" dirty="0"/>
                  <a:t>A</a:t>
                </a:r>
                <a:r>
                  <a:rPr dirty="0"/>
                  <a:t>)=n(g)(Y</a:t>
                </a:r>
                <a:r>
                  <a:rPr baseline="-24796" dirty="0"/>
                  <a:t>A</a:t>
                </a:r>
                <a:r>
                  <a:rPr dirty="0"/>
                  <a:t>-Z</a:t>
                </a:r>
                <a:r>
                  <a:rPr baseline="-24796" dirty="0"/>
                  <a:t>A</a:t>
                </a:r>
                <a:r>
                  <a:rPr dirty="0"/>
                  <a:t>)</a:t>
                </a:r>
              </a:p>
              <a:p>
                <a:pPr marL="217170" indent="-217170" defTabSz="868680">
                  <a:lnSpc>
                    <a:spcPct val="90000"/>
                  </a:lnSpc>
                  <a:spcBef>
                    <a:spcPts val="900"/>
                  </a:spcBef>
                  <a:buSzPct val="100000"/>
                  <a:buFont typeface="Arial"/>
                  <a:buChar char="•"/>
                  <a:defRPr sz="2660"/>
                </a:pPr>
                <a:endParaRPr dirty="0"/>
              </a:p>
              <a:p>
                <a:pPr lvl="2" indent="434340" defTabSz="868680">
                  <a:lnSpc>
                    <a:spcPct val="90000"/>
                  </a:lnSpc>
                  <a:spcBef>
                    <a:spcPts val="900"/>
                  </a:spcBef>
                  <a:defRPr sz="266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sz="28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sz="28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d>
                            <m:dPr>
                              <m:ctrlP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</m:d>
                        </m:num>
                        <m:den>
                          <m:r>
                            <a:rPr sz="28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d>
                            <m:dPr>
                              <m:ctrlP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</m:d>
                        </m:den>
                      </m:f>
                      <m:r>
                        <a:rPr sz="28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sz="28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sz="28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sz="28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131" name="ntot*ZA=n(l)XA+n(g)YA…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5718" y="2306625"/>
                <a:ext cx="4724384" cy="4295080"/>
              </a:xfrm>
              <a:prstGeom prst="rect">
                <a:avLst/>
              </a:prstGeom>
              <a:blipFill>
                <a:blip r:embed="rId4"/>
                <a:stretch>
                  <a:fillRect l="-3097" t="-2128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ma14="http://schemas.microsoft.com/office/mac/drawingml/2011/main" xmlns:a14="http://schemas.microsoft.com/office/drawing/2010/main" val="1"/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2" name="Regola della leva"/>
          <p:cNvSpPr txBox="1"/>
          <p:nvPr/>
        </p:nvSpPr>
        <p:spPr>
          <a:xfrm>
            <a:off x="7551562" y="1565490"/>
            <a:ext cx="2581360" cy="535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800" b="1">
                <a:solidFill>
                  <a:srgbClr val="942192"/>
                </a:solidFill>
              </a:defRPr>
            </a:lvl1pPr>
          </a:lstStyle>
          <a:p>
            <a:r>
              <a:t>Regola della leva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B433BA-20CB-726E-18DA-B5D82DE6F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1750"/>
          </a:xfrm>
        </p:spPr>
        <p:txBody>
          <a:bodyPr/>
          <a:lstStyle/>
          <a:p>
            <a:r>
              <a:rPr lang="it-IT" dirty="0"/>
              <a:t>Esercizi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egnaposto testo 2">
                <a:extLst>
                  <a:ext uri="{FF2B5EF4-FFF2-40B4-BE49-F238E27FC236}">
                    <a16:creationId xmlns:a16="http://schemas.microsoft.com/office/drawing/2014/main" id="{731A1EE3-32F0-62F1-785B-C46CE817B292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838200" y="1286360"/>
                <a:ext cx="10515600" cy="4813112"/>
              </a:xfrm>
            </p:spPr>
            <p:txBody>
              <a:bodyPr>
                <a:noAutofit/>
              </a:bodyPr>
              <a:lstStyle/>
              <a:p>
                <a:r>
                  <a:rPr lang="it-IT" sz="3200" dirty="0">
                    <a:solidFill>
                      <a:schemeClr val="tx2"/>
                    </a:solidFill>
                  </a:rPr>
                  <a:t>8.1</a:t>
                </a:r>
                <a:r>
                  <a:rPr lang="it-IT" sz="3200" dirty="0"/>
                  <a:t> A 90 °C la pressione di vapore del toluene: p</a:t>
                </a:r>
                <a:r>
                  <a:rPr lang="it-IT" sz="3200" baseline="-25000" dirty="0"/>
                  <a:t>A</a:t>
                </a:r>
                <a:r>
                  <a:rPr lang="it-IT" sz="3200" dirty="0"/>
                  <a:t>*= 400 torr, quella di o-xilene: </a:t>
                </a:r>
                <a:r>
                  <a:rPr lang="it-IT" sz="3200" dirty="0" err="1"/>
                  <a:t>p</a:t>
                </a:r>
                <a:r>
                  <a:rPr lang="it-IT" sz="3200" baseline="-25000" dirty="0" err="1"/>
                  <a:t>B</a:t>
                </a:r>
                <a:r>
                  <a:rPr lang="it-IT" sz="3200" dirty="0"/>
                  <a:t>*= 150 torr. Qual è la composizione della miscela liquida, </a:t>
                </a:r>
                <a:r>
                  <a:rPr lang="it-IT" sz="3200" dirty="0">
                    <a:highlight>
                      <a:srgbClr val="FFFF00"/>
                    </a:highlight>
                  </a:rPr>
                  <a:t>X</a:t>
                </a:r>
                <a:r>
                  <a:rPr lang="it-IT" sz="3200" baseline="-25000" dirty="0">
                    <a:highlight>
                      <a:srgbClr val="FFFF00"/>
                    </a:highlight>
                  </a:rPr>
                  <a:t>A</a:t>
                </a:r>
                <a:r>
                  <a:rPr lang="it-IT" sz="3200" dirty="0"/>
                  <a:t>, che bolle a 90°C quando la pressione è 0.5 atm (380 torr).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32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it-IT" sz="32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it-IT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  <m:t>𝑇𝑂𝑇</m:t>
                            </m:r>
                          </m:sub>
                        </m:sSub>
                        <m:r>
                          <a:rPr lang="it-IT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  <m:sup>
                            <m: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  <m:sup>
                            <m: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a:rPr lang="it-IT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  <m:sup>
                            <m: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</m:den>
                    </m:f>
                  </m:oMath>
                </a14:m>
                <a:r>
                  <a:rPr lang="it-IT" sz="3200" dirty="0"/>
                  <a:t>=0.92</a:t>
                </a:r>
              </a:p>
              <a:p>
                <a:r>
                  <a:rPr lang="it-IT" sz="3200" dirty="0"/>
                  <a:t>Qual è la composizione del vapore, </a:t>
                </a:r>
                <a:r>
                  <a:rPr lang="it-IT" sz="3200" dirty="0">
                    <a:highlight>
                      <a:srgbClr val="FFFF00"/>
                    </a:highlight>
                  </a:rPr>
                  <a:t>Y</a:t>
                </a:r>
                <a:r>
                  <a:rPr lang="it-IT" sz="3200" baseline="-25000" dirty="0">
                    <a:highlight>
                      <a:srgbClr val="FFFF00"/>
                    </a:highlight>
                  </a:rPr>
                  <a:t>A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32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it-IT" sz="32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it-IT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  <m:t>𝑇𝑂𝑇</m:t>
                            </m:r>
                          </m:sub>
                        </m:sSub>
                      </m:den>
                    </m:f>
                    <m:r>
                      <a:rPr lang="it-IT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sSubSup>
                          <m:sSubSupPr>
                            <m:ctrlP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  <m:sup>
                            <m: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sz="3200" b="0" i="1" smtClean="0">
                                <a:latin typeface="Cambria Math" panose="02040503050406030204" pitchFamily="18" charset="0"/>
                              </a:rPr>
                              <m:t>𝑇𝑂𝑇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sz="3200" dirty="0"/>
                  <a:t>= 0.968</a:t>
                </a:r>
              </a:p>
              <a:p>
                <a:r>
                  <a:rPr lang="it-IT" sz="3200" dirty="0"/>
                  <a:t>la fase vapore è più ricca del composto più volatile</a:t>
                </a:r>
              </a:p>
              <a:p>
                <a:r>
                  <a:rPr lang="it-IT" sz="3200" dirty="0"/>
                  <a:t>Fare il grafico di </a:t>
                </a:r>
                <a:r>
                  <a:rPr lang="it-IT" sz="3200" dirty="0" err="1"/>
                  <a:t>p</a:t>
                </a:r>
                <a:r>
                  <a:rPr lang="it-IT" sz="3200" baseline="-25000" dirty="0" err="1"/>
                  <a:t>TOT</a:t>
                </a:r>
                <a:r>
                  <a:rPr lang="it-IT" sz="3200" dirty="0"/>
                  <a:t> contro X</a:t>
                </a:r>
                <a:r>
                  <a:rPr lang="it-IT" sz="3200" baseline="-25000" dirty="0"/>
                  <a:t>A</a:t>
                </a:r>
                <a:r>
                  <a:rPr lang="it-IT" sz="3200" dirty="0"/>
                  <a:t> e Y</a:t>
                </a:r>
                <a:r>
                  <a:rPr lang="it-IT" sz="3200" baseline="-25000" dirty="0"/>
                  <a:t>A</a:t>
                </a:r>
                <a:r>
                  <a:rPr lang="it-IT" sz="3200" dirty="0"/>
                  <a:t> tra 150 e 400 torr</a:t>
                </a:r>
              </a:p>
            </p:txBody>
          </p:sp>
        </mc:Choice>
        <mc:Fallback>
          <p:sp>
            <p:nvSpPr>
              <p:cNvPr id="3" name="Segnaposto testo 2">
                <a:extLst>
                  <a:ext uri="{FF2B5EF4-FFF2-40B4-BE49-F238E27FC236}">
                    <a16:creationId xmlns:a16="http://schemas.microsoft.com/office/drawing/2014/main" id="{731A1EE3-32F0-62F1-785B-C46CE817B29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8200" y="1286360"/>
                <a:ext cx="10515600" cy="4813112"/>
              </a:xfrm>
              <a:blipFill>
                <a:blip r:embed="rId2"/>
                <a:stretch>
                  <a:fillRect l="-1797" t="-2658" r="-2667" b="-1379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3249279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Segnaposto testo 2">
                <a:extLst>
                  <a:ext uri="{FF2B5EF4-FFF2-40B4-BE49-F238E27FC236}">
                    <a16:creationId xmlns:a16="http://schemas.microsoft.com/office/drawing/2014/main" id="{B4872112-AA11-91E3-A0F4-3918214B73E1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746760" y="572896"/>
                <a:ext cx="10515600" cy="4986655"/>
              </a:xfrm>
            </p:spPr>
            <p:txBody>
              <a:bodyPr/>
              <a:lstStyle/>
              <a:p>
                <a:r>
                  <a:rPr lang="it-IT" dirty="0">
                    <a:solidFill>
                      <a:schemeClr val="tx2"/>
                    </a:solidFill>
                  </a:rPr>
                  <a:t>8.2 T= 300 K</a:t>
                </a:r>
              </a:p>
              <a:p>
                <a:r>
                  <a:rPr lang="it-IT" dirty="0"/>
                  <a:t>p</a:t>
                </a:r>
                <a:r>
                  <a:rPr lang="it-IT" baseline="-25000" dirty="0"/>
                  <a:t>A</a:t>
                </a:r>
                <a:r>
                  <a:rPr lang="it-IT" dirty="0"/>
                  <a:t>*=575 torr  </a:t>
                </a:r>
                <a:r>
                  <a:rPr lang="it-IT" dirty="0" err="1"/>
                  <a:t>p</a:t>
                </a:r>
                <a:r>
                  <a:rPr lang="it-IT" baseline="-25000" dirty="0" err="1"/>
                  <a:t>B</a:t>
                </a:r>
                <a:r>
                  <a:rPr lang="it-IT" dirty="0"/>
                  <a:t>*= 390 torr 	Y</a:t>
                </a:r>
                <a:r>
                  <a:rPr lang="it-IT" baseline="-25000" dirty="0"/>
                  <a:t>A</a:t>
                </a:r>
                <a:r>
                  <a:rPr lang="it-IT" dirty="0"/>
                  <a:t>= 0.350</a:t>
                </a:r>
              </a:p>
              <a:p>
                <a:r>
                  <a:rPr lang="it-IT" dirty="0" err="1">
                    <a:highlight>
                      <a:srgbClr val="FFFF00"/>
                    </a:highlight>
                  </a:rPr>
                  <a:t>p</a:t>
                </a:r>
                <a:r>
                  <a:rPr lang="it-IT" baseline="-25000" dirty="0" err="1">
                    <a:highlight>
                      <a:srgbClr val="FFFF00"/>
                    </a:highlight>
                  </a:rPr>
                  <a:t>TOT</a:t>
                </a:r>
                <a:r>
                  <a:rPr lang="it-IT" dirty="0">
                    <a:highlight>
                      <a:srgbClr val="FFFF00"/>
                    </a:highlight>
                  </a:rPr>
                  <a:t>?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ar-AE" i="1">
                            <a:latin typeface="Cambria Math" panose="02040503050406030204" pitchFamily="18" charset="0"/>
                          </a:rPr>
                          <m:t>𝑇𝑂𝑇</m:t>
                        </m:r>
                      </m:sub>
                    </m:sSub>
                    <m:r>
                      <a:rPr lang="ar-AE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ar-AE" i="1">
                            <a:latin typeface="Cambria Math" panose="02040503050406030204" pitchFamily="18" charset="0"/>
                          </a:rPr>
                          <m:t>∗</m:t>
                        </m:r>
                        <m:sSub>
                          <m:sSub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lang="ar-AE" i="1">
                            <a:latin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sSub>
                          <m:sSub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ar-AE" i="1">
                            <a:latin typeface="Cambria Math" panose="02040503050406030204" pitchFamily="18" charset="0"/>
                          </a:rPr>
                          <m:t>∗+</m:t>
                        </m:r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ar-AE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ar-AE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∗−</m:t>
                            </m:r>
                            <m:sSub>
                              <m:sSub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ar-AE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ar-AE" i="1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e>
                        </m:d>
                        <m:sSub>
                          <m:sSub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ar-AE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dirty="0"/>
                  <a:t>= 440 torr</a:t>
                </a:r>
              </a:p>
              <a:p>
                <a:r>
                  <a:rPr lang="it-IT" dirty="0">
                    <a:highlight>
                      <a:srgbClr val="FFFF00"/>
                    </a:highlight>
                  </a:rPr>
                  <a:t>X</a:t>
                </a:r>
                <a:r>
                  <a:rPr lang="it-IT" baseline="-25000" dirty="0">
                    <a:highlight>
                      <a:srgbClr val="FFFF00"/>
                    </a:highlight>
                  </a:rPr>
                  <a:t>A</a:t>
                </a:r>
                <a:r>
                  <a:rPr lang="it-IT" dirty="0">
                    <a:highlight>
                      <a:srgbClr val="FFFF00"/>
                    </a:highlight>
                  </a:rPr>
                  <a:t>?</a:t>
                </a:r>
              </a:p>
              <a:p>
                <a:pPr/>
                <a14:m>
                  <m:oMath xmlns:m="http://schemas.openxmlformats.org/officeDocument/2006/math">
                    <m:r>
                      <m:rPr>
                        <m:nor/>
                      </m:rPr>
                      <a:rPr lang="it-IT" dirty="0"/>
                      <m:t>p</m:t>
                    </m:r>
                    <m:r>
                      <m:rPr>
                        <m:nor/>
                      </m:rPr>
                      <a:rPr lang="it-IT" baseline="-23857" dirty="0"/>
                      <m:t>TOT</m:t>
                    </m:r>
                    <m:r>
                      <m:rPr>
                        <m:nor/>
                      </m:rPr>
                      <a:rPr lang="it-IT" dirty="0"/>
                      <m:t>=</m:t>
                    </m:r>
                    <m:r>
                      <m:rPr>
                        <m:nor/>
                      </m:rPr>
                      <a:rPr lang="it-IT" dirty="0"/>
                      <m:t>XA</m:t>
                    </m:r>
                    <m:r>
                      <m:rPr>
                        <m:nor/>
                      </m:rPr>
                      <a:rPr lang="it-IT" dirty="0"/>
                      <m:t>(</m:t>
                    </m:r>
                    <m:r>
                      <m:rPr>
                        <m:nor/>
                      </m:rPr>
                      <a:rPr lang="it-IT" dirty="0"/>
                      <m:t>pA</m:t>
                    </m:r>
                    <m:r>
                      <m:rPr>
                        <m:nor/>
                      </m:rPr>
                      <a:rPr lang="it-IT" baseline="30000" dirty="0"/>
                      <m:t>∗</m:t>
                    </m:r>
                    <m:r>
                      <m:rPr>
                        <m:nor/>
                      </m:rPr>
                      <a:rPr lang="it-IT" dirty="0"/>
                      <m:t>−</m:t>
                    </m:r>
                    <m:r>
                      <m:rPr>
                        <m:nor/>
                      </m:rPr>
                      <a:rPr lang="it-IT" dirty="0"/>
                      <m:t>pB</m:t>
                    </m:r>
                    <m:r>
                      <m:rPr>
                        <m:nor/>
                      </m:rPr>
                      <a:rPr lang="it-IT" baseline="30000" dirty="0"/>
                      <m:t>∗</m:t>
                    </m:r>
                    <m:r>
                      <m:rPr>
                        <m:nor/>
                      </m:rPr>
                      <a:rPr lang="it-IT" dirty="0"/>
                      <m:t>)+</m:t>
                    </m:r>
                    <m:r>
                      <m:rPr>
                        <m:nor/>
                      </m:rPr>
                      <a:rPr lang="it-IT" dirty="0"/>
                      <m:t>pB</m:t>
                    </m:r>
                    <m:r>
                      <m:rPr>
                        <m:nor/>
                      </m:rPr>
                      <a:rPr lang="it-IT" baseline="30000" dirty="0"/>
                      <m:t>∗</m:t>
                    </m:r>
                  </m:oMath>
                </a14:m>
                <a:endParaRPr lang="it-IT" baseline="30000" dirty="0"/>
              </a:p>
              <a:p>
                <a:pPr/>
                <a14:m>
                  <m:oMath xmlns:m="http://schemas.openxmlformats.org/officeDocument/2006/math">
                    <m:sSub>
                      <m:sSub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it-IT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𝑇𝑂𝑇</m:t>
                            </m:r>
                          </m:sub>
                        </m:sSub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  <m:sup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  <m:sup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  <m:sup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</m:den>
                    </m:f>
                    <m:r>
                      <a:rPr lang="it-IT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it-IT" dirty="0"/>
                  <a:t>0.270</a:t>
                </a:r>
              </a:p>
            </p:txBody>
          </p:sp>
        </mc:Choice>
        <mc:Fallback>
          <p:sp>
            <p:nvSpPr>
              <p:cNvPr id="3" name="Segnaposto testo 2">
                <a:extLst>
                  <a:ext uri="{FF2B5EF4-FFF2-40B4-BE49-F238E27FC236}">
                    <a16:creationId xmlns:a16="http://schemas.microsoft.com/office/drawing/2014/main" id="{B4872112-AA11-91E3-A0F4-3918214B73E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46760" y="572896"/>
                <a:ext cx="10515600" cy="4986655"/>
              </a:xfrm>
              <a:blipFill>
                <a:blip r:embed="rId2"/>
                <a:stretch>
                  <a:fillRect l="-1507" t="-2078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0315158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Segnaposto testo 2">
                <a:extLst>
                  <a:ext uri="{FF2B5EF4-FFF2-40B4-BE49-F238E27FC236}">
                    <a16:creationId xmlns:a16="http://schemas.microsoft.com/office/drawing/2014/main" id="{3652BFEA-9B7A-E9D0-B49D-90DB2BAF8F00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838200" y="1097280"/>
                <a:ext cx="10515600" cy="5079683"/>
              </a:xfrm>
            </p:spPr>
            <p:txBody>
              <a:bodyPr/>
              <a:lstStyle/>
              <a:p>
                <a:r>
                  <a:rPr lang="it-IT" dirty="0">
                    <a:solidFill>
                      <a:schemeClr val="tx2"/>
                    </a:solidFill>
                  </a:rPr>
                  <a:t>8.3 Una soluzione con </a:t>
                </a:r>
                <a:r>
                  <a:rPr lang="it-IT" dirty="0"/>
                  <a:t>X</a:t>
                </a:r>
                <a:r>
                  <a:rPr lang="it-IT" baseline="-25000" dirty="0"/>
                  <a:t>A</a:t>
                </a:r>
                <a:r>
                  <a:rPr lang="it-IT" dirty="0"/>
                  <a:t>= 0.6589 bolle a </a:t>
                </a:r>
                <a:r>
                  <a:rPr lang="it-IT" dirty="0">
                    <a:solidFill>
                      <a:schemeClr val="tx1"/>
                    </a:solidFill>
                  </a:rPr>
                  <a:t>T= 88 °C alla p di 760 torr. Ha carattere </a:t>
                </a:r>
                <a:r>
                  <a:rPr lang="it-IT" dirty="0">
                    <a:solidFill>
                      <a:schemeClr val="tx1"/>
                    </a:solidFill>
                    <a:highlight>
                      <a:srgbClr val="FFFF00"/>
                    </a:highlight>
                  </a:rPr>
                  <a:t>ideale?</a:t>
                </a:r>
                <a:r>
                  <a:rPr lang="it-IT" dirty="0">
                    <a:solidFill>
                      <a:schemeClr val="tx1"/>
                    </a:solidFill>
                  </a:rPr>
                  <a:t> sapendo che </a:t>
                </a:r>
              </a:p>
              <a:p>
                <a:r>
                  <a:rPr lang="it-IT" dirty="0"/>
                  <a:t>p</a:t>
                </a:r>
                <a:r>
                  <a:rPr lang="it-IT" baseline="-25000" dirty="0"/>
                  <a:t>A</a:t>
                </a:r>
                <a:r>
                  <a:rPr lang="it-IT" dirty="0"/>
                  <a:t>*= 257 torr, </a:t>
                </a:r>
                <a:r>
                  <a:rPr lang="it-IT" dirty="0" err="1"/>
                  <a:t>p</a:t>
                </a:r>
                <a:r>
                  <a:rPr lang="it-IT" baseline="-25000" dirty="0" err="1"/>
                  <a:t>B</a:t>
                </a:r>
                <a:r>
                  <a:rPr lang="it-IT" dirty="0"/>
                  <a:t>*= 379.5 torr </a:t>
                </a:r>
              </a:p>
              <a:p>
                <a:endParaRPr lang="it-IT" dirty="0"/>
              </a:p>
              <a:p>
                <a:r>
                  <a:rPr lang="it-IT" dirty="0"/>
                  <a:t>Qual è la composizione del vapore, </a:t>
                </a:r>
                <a:r>
                  <a:rPr lang="it-IT" dirty="0">
                    <a:highlight>
                      <a:srgbClr val="FFFF00"/>
                    </a:highlight>
                  </a:rPr>
                  <a:t>Y</a:t>
                </a:r>
                <a:r>
                  <a:rPr lang="it-IT" baseline="-25000" dirty="0">
                    <a:highlight>
                      <a:srgbClr val="FFFF00"/>
                    </a:highlight>
                  </a:rPr>
                  <a:t>A</a:t>
                </a:r>
                <a:r>
                  <a:rPr lang="it-IT" dirty="0"/>
                  <a:t>?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it-IT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𝑇𝑂𝑇</m:t>
                            </m:r>
                          </m:sub>
                        </m:sSub>
                      </m:den>
                    </m:f>
                    <m:r>
                      <a:rPr lang="it-IT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sSubSup>
                          <m:sSubSup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  <m:sup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𝑇𝑂𝑇</m:t>
                            </m:r>
                          </m:sub>
                        </m:sSub>
                      </m:den>
                    </m:f>
                    <m:r>
                      <a:rPr lang="it-IT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it-IT" b="0" i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it-IT" b="0" i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it-IT" b="0" i="0" smtClean="0">
                        <a:latin typeface="Cambria Math" panose="02040503050406030204" pitchFamily="18" charset="0"/>
                      </a:rPr>
                      <m:t>8297</m:t>
                    </m:r>
                  </m:oMath>
                </a14:m>
                <a:endParaRPr lang="it-IT" dirty="0"/>
              </a:p>
              <a:p>
                <a:pPr marL="0" indent="0">
                  <a:buNone/>
                </a:pPr>
                <a:endParaRPr lang="it-IT" dirty="0"/>
              </a:p>
            </p:txBody>
          </p:sp>
        </mc:Choice>
        <mc:Fallback>
          <p:sp>
            <p:nvSpPr>
              <p:cNvPr id="3" name="Segnaposto testo 2">
                <a:extLst>
                  <a:ext uri="{FF2B5EF4-FFF2-40B4-BE49-F238E27FC236}">
                    <a16:creationId xmlns:a16="http://schemas.microsoft.com/office/drawing/2014/main" id="{3652BFEA-9B7A-E9D0-B49D-90DB2BAF8F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8200" y="1097280"/>
                <a:ext cx="10515600" cy="5079683"/>
              </a:xfrm>
              <a:blipFill>
                <a:blip r:embed="rId2"/>
                <a:stretch>
                  <a:fillRect l="-1507" t="-1921" r="-202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817826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C5FEEE-E3DE-7458-1E97-14FE16A3F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3011"/>
          </a:xfrm>
        </p:spPr>
        <p:txBody>
          <a:bodyPr/>
          <a:lstStyle/>
          <a:p>
            <a:r>
              <a:rPr lang="it-IT" dirty="0"/>
              <a:t>Isopleta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egnaposto testo 2">
                <a:extLst>
                  <a:ext uri="{FF2B5EF4-FFF2-40B4-BE49-F238E27FC236}">
                    <a16:creationId xmlns:a16="http://schemas.microsoft.com/office/drawing/2014/main" id="{C86D0AFC-BD50-0B78-9A96-179591249BC8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838200" y="1188720"/>
                <a:ext cx="10515600" cy="4988243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it-IT" dirty="0">
                    <a:solidFill>
                      <a:schemeClr val="tx2"/>
                    </a:solidFill>
                  </a:rPr>
                  <a:t>8.4</a:t>
                </a:r>
                <a:r>
                  <a:rPr lang="it-IT" dirty="0"/>
                  <a:t> </a:t>
                </a:r>
                <a:r>
                  <a:rPr lang="it-IT" dirty="0" err="1"/>
                  <a:t>Dibromoetene</a:t>
                </a:r>
                <a:r>
                  <a:rPr lang="it-IT" dirty="0"/>
                  <a:t> (A) e </a:t>
                </a:r>
                <a:r>
                  <a:rPr lang="it-IT" dirty="0" err="1"/>
                  <a:t>dibromopropene</a:t>
                </a:r>
                <a:r>
                  <a:rPr lang="it-IT" dirty="0"/>
                  <a:t> (B) danno vita ad una soluzione </a:t>
                </a:r>
                <a:r>
                  <a:rPr lang="it-IT" dirty="0" err="1"/>
                  <a:t>pressochè</a:t>
                </a:r>
                <a:r>
                  <a:rPr lang="it-IT" dirty="0"/>
                  <a:t> ideale </a:t>
                </a:r>
              </a:p>
              <a:p>
                <a:r>
                  <a:rPr lang="it-IT" dirty="0">
                    <a:solidFill>
                      <a:schemeClr val="tx2"/>
                    </a:solidFill>
                  </a:rPr>
                  <a:t>a T= 358 K </a:t>
                </a:r>
                <a:r>
                  <a:rPr lang="it-IT" dirty="0"/>
                  <a:t>p</a:t>
                </a:r>
                <a:r>
                  <a:rPr lang="it-IT" baseline="-25000" dirty="0"/>
                  <a:t>A</a:t>
                </a:r>
                <a:r>
                  <a:rPr lang="it-IT" dirty="0"/>
                  <a:t>*= 172 torr e </a:t>
                </a:r>
                <a:r>
                  <a:rPr lang="it-IT" dirty="0" err="1"/>
                  <a:t>p</a:t>
                </a:r>
                <a:r>
                  <a:rPr lang="it-IT" baseline="-25000" dirty="0" err="1"/>
                  <a:t>B</a:t>
                </a:r>
                <a:r>
                  <a:rPr lang="it-IT" dirty="0"/>
                  <a:t>*= 128 torr</a:t>
                </a:r>
              </a:p>
              <a:p>
                <a:r>
                  <a:rPr lang="it-IT" dirty="0"/>
                  <a:t>per Z</a:t>
                </a:r>
                <a:r>
                  <a:rPr lang="it-IT" baseline="-25000" dirty="0"/>
                  <a:t>A</a:t>
                </a:r>
                <a:r>
                  <a:rPr lang="it-IT" dirty="0"/>
                  <a:t>= 0.60 qual è </a:t>
                </a:r>
                <a:r>
                  <a:rPr lang="it-IT" dirty="0" err="1">
                    <a:highlight>
                      <a:srgbClr val="FFFF00"/>
                    </a:highlight>
                  </a:rPr>
                  <a:t>p</a:t>
                </a:r>
                <a:r>
                  <a:rPr lang="it-IT" baseline="-25000" dirty="0" err="1">
                    <a:highlight>
                      <a:srgbClr val="FFFF00"/>
                    </a:highlight>
                  </a:rPr>
                  <a:t>TOT</a:t>
                </a:r>
                <a:r>
                  <a:rPr lang="it-IT" dirty="0"/>
                  <a:t> quando il sistema è interamente liquido </a:t>
                </a:r>
              </a:p>
              <a:p>
                <a:r>
                  <a:rPr lang="it-IT" dirty="0"/>
                  <a:t>cioè Z</a:t>
                </a:r>
                <a:r>
                  <a:rPr lang="it-IT" baseline="-25000" dirty="0"/>
                  <a:t>A</a:t>
                </a:r>
                <a:r>
                  <a:rPr lang="it-IT" dirty="0"/>
                  <a:t>≈X</a:t>
                </a:r>
                <a:r>
                  <a:rPr lang="it-IT" baseline="-25000" dirty="0"/>
                  <a:t>A</a:t>
                </a:r>
                <a:r>
                  <a:rPr lang="it-IT" dirty="0"/>
                  <a:t>     </a:t>
                </a:r>
                <a:r>
                  <a:rPr lang="it-IT" dirty="0" err="1"/>
                  <a:t>p</a:t>
                </a:r>
                <a:r>
                  <a:rPr lang="it-IT" baseline="-25000" dirty="0" err="1"/>
                  <a:t>TOT</a:t>
                </a:r>
                <a:r>
                  <a:rPr lang="it-IT" dirty="0"/>
                  <a:t>= (p</a:t>
                </a:r>
                <a:r>
                  <a:rPr lang="it-IT" baseline="-25000" dirty="0"/>
                  <a:t>A</a:t>
                </a:r>
                <a:r>
                  <a:rPr lang="it-IT" dirty="0"/>
                  <a:t>*-</a:t>
                </a:r>
                <a:r>
                  <a:rPr lang="it-IT" dirty="0" err="1"/>
                  <a:t>p</a:t>
                </a:r>
                <a:r>
                  <a:rPr lang="it-IT" baseline="-25000" dirty="0" err="1"/>
                  <a:t>B</a:t>
                </a:r>
                <a:r>
                  <a:rPr lang="it-IT" dirty="0"/>
                  <a:t>*)</a:t>
                </a:r>
                <a:r>
                  <a:rPr lang="it-IT" dirty="0" err="1"/>
                  <a:t>X</a:t>
                </a:r>
                <a:r>
                  <a:rPr lang="it-IT" baseline="-25000" dirty="0" err="1"/>
                  <a:t>A</a:t>
                </a:r>
                <a:r>
                  <a:rPr lang="it-IT" dirty="0" err="1"/>
                  <a:t>+p</a:t>
                </a:r>
                <a:r>
                  <a:rPr lang="it-IT" baseline="-25000" dirty="0" err="1"/>
                  <a:t>B</a:t>
                </a:r>
                <a:r>
                  <a:rPr lang="it-IT" dirty="0"/>
                  <a:t>*=154.4 torr</a:t>
                </a:r>
              </a:p>
              <a:p>
                <a:r>
                  <a:rPr lang="it-IT" dirty="0"/>
                  <a:t>la composizione del </a:t>
                </a:r>
                <a:r>
                  <a:rPr lang="it-IT" dirty="0" err="1"/>
                  <a:t>vapore</a:t>
                </a:r>
                <a:r>
                  <a:rPr lang="it-IT" dirty="0" err="1">
                    <a:highlight>
                      <a:srgbClr val="FFFF00"/>
                    </a:highlight>
                  </a:rPr>
                  <a:t>Y</a:t>
                </a:r>
                <a:r>
                  <a:rPr lang="it-IT" baseline="-25000" dirty="0" err="1">
                    <a:highlight>
                      <a:srgbClr val="FFFF00"/>
                    </a:highlight>
                  </a:rPr>
                  <a:t>A</a:t>
                </a:r>
                <a:r>
                  <a:rPr lang="it-IT" dirty="0"/>
                  <a:t> (il sistema è quasi tutto liquido)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it-IT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𝑇𝑂𝑇</m:t>
                            </m:r>
                          </m:sub>
                        </m:sSub>
                      </m:den>
                    </m:f>
                    <m:r>
                      <a:rPr lang="it-IT" dirty="0"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it-IT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sSubSup>
                          <m:sSubSupPr>
                            <m:ctrlPr>
                              <a:rPr lang="it-IT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it-IT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sub>
                          <m:sup>
                            <m:r>
                              <a:rPr lang="it-IT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it-IT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𝑇𝑂𝑇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dirty="0"/>
                  <a:t>=0.67</a:t>
                </a:r>
              </a:p>
              <a:p>
                <a:r>
                  <a:rPr lang="it-IT" dirty="0"/>
                  <a:t>La </a:t>
                </a:r>
                <a:r>
                  <a:rPr lang="it-IT" dirty="0" err="1">
                    <a:highlight>
                      <a:srgbClr val="FFFF00"/>
                    </a:highlight>
                  </a:rPr>
                  <a:t>p</a:t>
                </a:r>
                <a:r>
                  <a:rPr lang="it-IT" baseline="-25000" dirty="0" err="1">
                    <a:highlight>
                      <a:srgbClr val="FFFF00"/>
                    </a:highlight>
                  </a:rPr>
                  <a:t>TOT</a:t>
                </a:r>
                <a:r>
                  <a:rPr lang="it-IT" dirty="0"/>
                  <a:t> quando il sistema è interamente vapore Z</a:t>
                </a:r>
                <a:r>
                  <a:rPr lang="it-IT" baseline="-25000" dirty="0"/>
                  <a:t>A</a:t>
                </a:r>
                <a:r>
                  <a:rPr lang="it-IT" dirty="0"/>
                  <a:t> ≈YA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ar-AE" i="1">
                            <a:latin typeface="Cambria Math" panose="02040503050406030204" pitchFamily="18" charset="0"/>
                          </a:rPr>
                          <m:t>𝑇𝑂𝑇</m:t>
                        </m:r>
                      </m:sub>
                    </m:sSub>
                    <m:r>
                      <a:rPr lang="ar-AE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ar-AE" i="1">
                            <a:latin typeface="Cambria Math" panose="02040503050406030204" pitchFamily="18" charset="0"/>
                          </a:rPr>
                          <m:t>∗</m:t>
                        </m:r>
                        <m:sSub>
                          <m:sSub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lang="ar-AE" i="1">
                            <a:latin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sSub>
                          <m:sSub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ar-AE" i="1">
                            <a:latin typeface="Cambria Math" panose="02040503050406030204" pitchFamily="18" charset="0"/>
                          </a:rPr>
                          <m:t>∗+</m:t>
                        </m:r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ar-AE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ar-AE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∗−</m:t>
                            </m:r>
                            <m:sSub>
                              <m:sSub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ar-AE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ar-AE" i="1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e>
                        </m:d>
                        <m:sSub>
                          <m:sSub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ar-AE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dirty="0"/>
                  <a:t>=151.2 torr</a:t>
                </a:r>
              </a:p>
              <a:p>
                <a:r>
                  <a:rPr lang="it-IT" dirty="0"/>
                  <a:t>e la composizione del liquido </a:t>
                </a:r>
                <a:r>
                  <a:rPr lang="it-IT" dirty="0">
                    <a:highlight>
                      <a:srgbClr val="FFFF00"/>
                    </a:highlight>
                  </a:rPr>
                  <a:t>XA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𝑇𝑂𝑇</m:t>
                            </m:r>
                          </m:sub>
                        </m:sSub>
                        <m:r>
                          <a:rPr lang="it-IT" i="1">
                            <a:latin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  <m:sup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  <m:sup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a:rPr lang="it-IT" i="1">
                            <a:latin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  <m:sup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</m:den>
                    </m:f>
                  </m:oMath>
                </a14:m>
                <a:r>
                  <a:rPr lang="it-IT" dirty="0"/>
                  <a:t>=0.53</a:t>
                </a:r>
              </a:p>
              <a:p>
                <a:endParaRPr lang="it-IT" dirty="0"/>
              </a:p>
            </p:txBody>
          </p:sp>
        </mc:Choice>
        <mc:Fallback>
          <p:sp>
            <p:nvSpPr>
              <p:cNvPr id="3" name="Segnaposto testo 2">
                <a:extLst>
                  <a:ext uri="{FF2B5EF4-FFF2-40B4-BE49-F238E27FC236}">
                    <a16:creationId xmlns:a16="http://schemas.microsoft.com/office/drawing/2014/main" id="{C86D0AFC-BD50-0B78-9A96-179591249BC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8200" y="1188720"/>
                <a:ext cx="10515600" cy="4988243"/>
              </a:xfrm>
              <a:blipFill>
                <a:blip r:embed="rId2"/>
                <a:stretch>
                  <a:fillRect l="-1333" t="-305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861041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ito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Regola delle fasi di Gibbs</a:t>
            </a:r>
          </a:p>
        </p:txBody>
      </p:sp>
      <p:pic>
        <p:nvPicPr>
          <p:cNvPr id="98" name="Segnaposto contenuto 4" descr="Segnaposto contenuto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4122" y="1520984"/>
            <a:ext cx="8106144" cy="4437889"/>
          </a:xfrm>
          <a:prstGeom prst="rect">
            <a:avLst/>
          </a:prstGeom>
          <a:ln w="12700">
            <a:miter lim="400000"/>
          </a:ln>
        </p:spPr>
      </p:pic>
      <p:sp>
        <p:nvSpPr>
          <p:cNvPr id="99" name="CasellaDiTesto 6"/>
          <p:cNvSpPr txBox="1"/>
          <p:nvPr/>
        </p:nvSpPr>
        <p:spPr>
          <a:xfrm>
            <a:off x="2973740" y="6031210"/>
            <a:ext cx="6006905" cy="459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r>
              <a:t>https://goldbook.iupac.org/terms/view/P04533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radi di libertà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949421"/>
          </a:xfrm>
          <a:prstGeom prst="rect">
            <a:avLst/>
          </a:prstGeom>
        </p:spPr>
        <p:txBody>
          <a:bodyPr/>
          <a:lstStyle/>
          <a:p>
            <a:r>
              <a:t>Gradi di libertà</a:t>
            </a:r>
          </a:p>
        </p:txBody>
      </p:sp>
      <p:sp>
        <p:nvSpPr>
          <p:cNvPr id="102" name="Il numero di variabili intensive indipendenti dipende dal numero di componenti e di fasi…"/>
          <p:cNvSpPr txBox="1">
            <a:spLocks noGrp="1"/>
          </p:cNvSpPr>
          <p:nvPr>
            <p:ph type="body" idx="1"/>
          </p:nvPr>
        </p:nvSpPr>
        <p:spPr>
          <a:xfrm>
            <a:off x="838200" y="1362148"/>
            <a:ext cx="10515600" cy="4986154"/>
          </a:xfrm>
          <a:prstGeom prst="rect">
            <a:avLst/>
          </a:prstGeom>
        </p:spPr>
        <p:txBody>
          <a:bodyPr/>
          <a:lstStyle/>
          <a:p>
            <a:pPr marL="226313" indent="-226313" defTabSz="905255">
              <a:spcBef>
                <a:spcPts val="900"/>
              </a:spcBef>
              <a:defRPr sz="2772"/>
            </a:pPr>
            <a:r>
              <a:t>Il numero di </a:t>
            </a:r>
            <a:r>
              <a:rPr b="1"/>
              <a:t>variabili intensive indipendenti </a:t>
            </a:r>
            <a:r>
              <a:t>dipende dal numero di componenti e di fasi</a:t>
            </a:r>
          </a:p>
          <a:p>
            <a:pPr marL="0" indent="0" defTabSz="905255">
              <a:spcBef>
                <a:spcPts val="900"/>
              </a:spcBef>
              <a:buSzTx/>
              <a:buFontTx/>
              <a:buNone/>
              <a:defRPr sz="2772" b="1"/>
            </a:pPr>
            <a:r>
              <a:t>Sistema di un singolo componente</a:t>
            </a:r>
          </a:p>
          <a:p>
            <a:pPr marL="226313" indent="-226313" defTabSz="905255">
              <a:spcBef>
                <a:spcPts val="900"/>
              </a:spcBef>
              <a:defRPr sz="2772"/>
            </a:pPr>
            <a:r>
              <a:t>Nel caso di un’unica fase (es. gas) le variabili p e T possono variare liberamente senza che cambi la fase</a:t>
            </a:r>
          </a:p>
          <a:p>
            <a:pPr marL="226313" indent="-226313" defTabSz="905255">
              <a:spcBef>
                <a:spcPts val="900"/>
              </a:spcBef>
              <a:defRPr sz="2772"/>
            </a:pPr>
            <a:r>
              <a:t>Nel caso di coesistenza di 2 fasi all’equilibrio (es. liquido e gas) non possono variare contemporaneamente liberamente p e T (v. equazione di Clapeyron). Al variare di p o T il valore dell’altra variabile è determinato. p e T </a:t>
            </a:r>
            <a:r>
              <a:rPr b="1"/>
              <a:t>non</a:t>
            </a:r>
            <a:r>
              <a:t> sono </a:t>
            </a:r>
            <a:r>
              <a:rPr b="1"/>
              <a:t>indipendenti</a:t>
            </a:r>
          </a:p>
          <a:p>
            <a:pPr marL="226313" indent="-226313" defTabSz="905255">
              <a:spcBef>
                <a:spcPts val="900"/>
              </a:spcBef>
              <a:defRPr sz="2772"/>
            </a:pPr>
            <a:r>
              <a:t>Il vincolo è dovuto all’eguaglianza del potenziale chimico delle due fasi all’equilibrio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istemi a due e più component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Sistemi a due e più componenti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Le variabili intensive sono p, T e le frazioni molari dei componenti in ciascuna fase in totale p,T, Xk(i)…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838200" y="1519724"/>
                <a:ext cx="10515600" cy="4657239"/>
              </a:xfrm>
              <a:prstGeom prst="rect">
                <a:avLst/>
              </a:prstGeom>
            </p:spPr>
            <p:txBody>
              <a:bodyPr/>
              <a:lstStyle/>
              <a:p>
                <a:r>
                  <a:t>Le variabili intensive sono p, T e le frazioni molari dei componenti in ciascuna fase in totale p,T, X</a:t>
                </a:r>
                <a:r>
                  <a:rPr baseline="-23857"/>
                  <a:t>k</a:t>
                </a:r>
                <a:r>
                  <a:t>(i)</a:t>
                </a:r>
              </a:p>
              <a:p>
                <a:r>
                  <a:t>k: indice del componente, i: per la fase</a:t>
                </a:r>
              </a:p>
              <a:p>
                <a:pPr marL="0" lvl="8" indent="1828800">
                  <a:buSzTx/>
                  <a:buFontTx/>
                  <a:buNone/>
                </a:pPr>
                <a14:m>
                  <m:oMath xmlns:m="http://schemas.openxmlformats.org/officeDocument/2006/math">
                    <m:limUpp>
                      <m:limUppPr>
                        <m:ctrlPr>
                          <a:rPr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limUppPr>
                      <m:e>
                        <m:limLow>
                          <m:limLowPr>
                            <m:ctrlP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∑</m:t>
                            </m:r>
                          </m:e>
                          <m:lim>
                            <m: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lim>
                        </m:limLow>
                      </m:e>
                      <m:lim>
                        <m:r>
                          <a:rPr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lim>
                    </m:limUpp>
                    <m:sSub>
                      <m:sSubPr>
                        <m:ctrlPr>
                          <a:rPr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d>
                      <m:dPr>
                        <m:ctrlPr>
                          <a:rPr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sz="3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sz="3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t>    </a:t>
                </a:r>
              </a:p>
              <a:p>
                <a:r>
                  <a:t> la somma delle frazioni molari dei composti k in ciascuna fase i è 1</a:t>
                </a:r>
              </a:p>
              <a:p>
                <a:r>
                  <a:t>In un sistema con C componenti e P fasi, il </a:t>
                </a:r>
                <a:r>
                  <a:rPr b="1"/>
                  <a:t>numero di frazioni molari indipendenti</a:t>
                </a:r>
                <a:r>
                  <a:t> è </a:t>
                </a:r>
                <a:r>
                  <a:rPr b="1"/>
                  <a:t>P(C-1), </a:t>
                </a:r>
              </a:p>
              <a:p>
                <a:r>
                  <a:t>Aggiungendo</a:t>
                </a:r>
                <a:r>
                  <a:rPr b="1"/>
                  <a:t> p e T, l</a:t>
                </a:r>
                <a:r>
                  <a:t>e variabili indipendenti sono: P(C-1) + 2</a:t>
                </a:r>
              </a:p>
            </p:txBody>
          </p:sp>
        </mc:Choice>
        <mc:Fallback xmlns="">
          <p:sp>
            <p:nvSpPr>
              <p:cNvPr id="105" name="Le variabili intensive sono p, T e le frazioni molari dei componenti in ciascuna fase in totale p,T, Xk(i)…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8200" y="1519724"/>
                <a:ext cx="10515600" cy="4657239"/>
              </a:xfrm>
              <a:prstGeom prst="rect">
                <a:avLst/>
              </a:prstGeom>
              <a:blipFill>
                <a:blip r:embed="rId2"/>
                <a:stretch>
                  <a:fillRect l="-1507" t="-2094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L’equilibrio tra le P fasi esige che il potenziale chimico di ciascun componente sia uguale in tutte le fasi…"/>
          <p:cNvSpPr txBox="1">
            <a:spLocks noGrp="1"/>
          </p:cNvSpPr>
          <p:nvPr>
            <p:ph type="body" idx="1"/>
          </p:nvPr>
        </p:nvSpPr>
        <p:spPr>
          <a:xfrm>
            <a:off x="735205" y="602562"/>
            <a:ext cx="10515601" cy="5165351"/>
          </a:xfrm>
          <a:prstGeom prst="rect">
            <a:avLst/>
          </a:prstGeom>
        </p:spPr>
        <p:txBody>
          <a:bodyPr/>
          <a:lstStyle/>
          <a:p>
            <a:pPr marL="0" indent="0" defTabSz="896111">
              <a:spcBef>
                <a:spcPts val="900"/>
              </a:spcBef>
              <a:buSzTx/>
              <a:buFontTx/>
              <a:buNone/>
              <a:defRPr sz="2744"/>
            </a:pPr>
            <a:r>
              <a:t>L’equilibrio tra le P fasi esige che il </a:t>
            </a:r>
            <a:r>
              <a:rPr b="1"/>
              <a:t>potenziale chimico di ciascun componente sia uguale in tutte le fasi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FontTx/>
              <a:buNone/>
              <a:tabLst>
                <a:tab pos="342900" algn="l"/>
                <a:tab pos="685800" algn="l"/>
                <a:tab pos="1041400" algn="l"/>
                <a:tab pos="1384300" algn="l"/>
                <a:tab pos="1739900" algn="l"/>
                <a:tab pos="2082800" algn="l"/>
                <a:tab pos="2438400" algn="l"/>
                <a:tab pos="2781300" algn="l"/>
                <a:tab pos="3124200" algn="l"/>
                <a:tab pos="3479800" algn="l"/>
                <a:tab pos="3822700" algn="l"/>
                <a:tab pos="4178300" algn="l"/>
              </a:tabLst>
              <a:defRPr sz="3430" baseline="-17492">
                <a:latin typeface="Symbol"/>
                <a:ea typeface="Symbol"/>
                <a:cs typeface="Symbol"/>
                <a:sym typeface="Symbol"/>
              </a:defRPr>
            </a:pPr>
            <a:r>
              <a:t>m</a:t>
            </a:r>
            <a:r>
              <a:rPr baseline="-20577"/>
              <a:t>k</a:t>
            </a:r>
            <a:r>
              <a:t>(a)=m</a:t>
            </a:r>
            <a:r>
              <a:rPr baseline="-20577"/>
              <a:t>k</a:t>
            </a:r>
            <a:r>
              <a:t>(b)=m</a:t>
            </a:r>
            <a:r>
              <a:rPr baseline="-20577"/>
              <a:t>k</a:t>
            </a:r>
            <a:r>
              <a:t>(g)=¼.</a:t>
            </a:r>
          </a:p>
          <a:p>
            <a:pPr marL="0" indent="0" defTabSz="896111">
              <a:spcBef>
                <a:spcPts val="900"/>
              </a:spcBef>
              <a:buSzTx/>
              <a:buFontTx/>
              <a:buNone/>
              <a:defRPr sz="2744"/>
            </a:pPr>
            <a:r>
              <a:t>Ci sono P-1 equazioni per ogni componente.</a:t>
            </a:r>
          </a:p>
          <a:p>
            <a:pPr marL="0" indent="0" defTabSz="896111">
              <a:spcBef>
                <a:spcPts val="900"/>
              </a:spcBef>
              <a:buSzTx/>
              <a:buFontTx/>
              <a:buNone/>
              <a:defRPr sz="2744"/>
            </a:pPr>
            <a:r>
              <a:t>es. per 3 fasi all’equilibrio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FontTx/>
              <a:buNone/>
              <a:tabLst>
                <a:tab pos="342900" algn="l"/>
                <a:tab pos="685800" algn="l"/>
                <a:tab pos="1041400" algn="l"/>
                <a:tab pos="1384300" algn="l"/>
                <a:tab pos="1739900" algn="l"/>
                <a:tab pos="2082800" algn="l"/>
                <a:tab pos="2438400" algn="l"/>
                <a:tab pos="2781300" algn="l"/>
                <a:tab pos="3124200" algn="l"/>
                <a:tab pos="3479800" algn="l"/>
                <a:tab pos="3822700" algn="l"/>
                <a:tab pos="4178300" algn="l"/>
              </a:tabLst>
              <a:defRPr sz="3234" baseline="-18552">
                <a:latin typeface="Symbol"/>
                <a:ea typeface="Symbol"/>
                <a:cs typeface="Symbol"/>
                <a:sym typeface="Symbol"/>
              </a:defRPr>
            </a:pPr>
            <a:r>
              <a:t>m</a:t>
            </a:r>
            <a:r>
              <a:rPr baseline="-21460"/>
              <a:t>k</a:t>
            </a:r>
            <a:r>
              <a:t>(a)=m</a:t>
            </a:r>
            <a:r>
              <a:rPr baseline="-21460"/>
              <a:t>k</a:t>
            </a:r>
            <a:r>
              <a:t>(b)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FontTx/>
              <a:buNone/>
              <a:tabLst>
                <a:tab pos="342900" algn="l"/>
                <a:tab pos="685800" algn="l"/>
                <a:tab pos="1041400" algn="l"/>
                <a:tab pos="1384300" algn="l"/>
                <a:tab pos="1739900" algn="l"/>
                <a:tab pos="2082800" algn="l"/>
                <a:tab pos="2438400" algn="l"/>
                <a:tab pos="2781300" algn="l"/>
                <a:tab pos="3124200" algn="l"/>
                <a:tab pos="3479800" algn="l"/>
                <a:tab pos="3822700" algn="l"/>
                <a:tab pos="4178300" algn="l"/>
              </a:tabLst>
              <a:defRPr sz="3234" baseline="-18552">
                <a:latin typeface="Symbol"/>
                <a:ea typeface="Symbol"/>
                <a:cs typeface="Symbol"/>
                <a:sym typeface="Symbol"/>
              </a:defRPr>
            </a:pPr>
            <a:r>
              <a:t>m</a:t>
            </a:r>
            <a:r>
              <a:rPr baseline="-21460"/>
              <a:t>k</a:t>
            </a:r>
            <a:r>
              <a:t>(b)=m</a:t>
            </a:r>
            <a:r>
              <a:rPr baseline="-21460"/>
              <a:t>k</a:t>
            </a:r>
            <a:r>
              <a:t>(g)</a:t>
            </a:r>
          </a:p>
          <a:p>
            <a:pPr marL="0" indent="0" defTabSz="896111">
              <a:spcBef>
                <a:spcPts val="900"/>
              </a:spcBef>
              <a:buSzTx/>
              <a:buFontTx/>
              <a:buNone/>
              <a:defRPr sz="2744"/>
            </a:pPr>
            <a:r>
              <a:t>2 equazioni. L’ultima μ</a:t>
            </a:r>
            <a:r>
              <a:rPr baseline="-24221"/>
              <a:t>k</a:t>
            </a:r>
            <a:r>
              <a:t>(α)=μ</a:t>
            </a:r>
            <a:r>
              <a:rPr baseline="-24221"/>
              <a:t>k</a:t>
            </a:r>
            <a:r>
              <a:t>(γ), è già compresa nelle precedenti</a:t>
            </a:r>
          </a:p>
          <a:p>
            <a:pPr marL="0" indent="0" defTabSz="896111">
              <a:spcBef>
                <a:spcPts val="900"/>
              </a:spcBef>
              <a:buSzTx/>
              <a:buFontTx/>
              <a:buNone/>
              <a:defRPr sz="2744"/>
            </a:pPr>
            <a:r>
              <a:t>Quindi ci sono C(P-1) equazioni relative all’eguaglianza dei potenziali chimici, che costituiscono dei vincoli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Varianza (F) e varianza residua (F’)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Varianza (</a:t>
            </a:r>
            <a:r>
              <a:rPr b="1">
                <a:latin typeface="+mj-lt"/>
                <a:ea typeface="+mj-ea"/>
                <a:cs typeface="+mj-cs"/>
                <a:sym typeface="Calibri"/>
              </a:rPr>
              <a:t>F</a:t>
            </a:r>
            <a:r>
              <a:t>) e varianza residua (</a:t>
            </a:r>
            <a:r>
              <a:rPr b="1">
                <a:latin typeface="+mj-lt"/>
                <a:ea typeface="+mj-ea"/>
                <a:cs typeface="+mj-cs"/>
                <a:sym typeface="Calibri"/>
              </a:rPr>
              <a:t>F’</a:t>
            </a:r>
            <a:r>
              <a:t>)</a:t>
            </a:r>
          </a:p>
        </p:txBody>
      </p:sp>
      <p:sp>
        <p:nvSpPr>
          <p:cNvPr id="110" name="Combinando il numero totale di variabili intensive, corrispondenti a composizione (espressa mediante frazioni molari) e p eT: P(C-1)+2…"/>
          <p:cNvSpPr txBox="1">
            <a:spLocks noGrp="1"/>
          </p:cNvSpPr>
          <p:nvPr>
            <p:ph type="body" idx="1"/>
          </p:nvPr>
        </p:nvSpPr>
        <p:spPr>
          <a:xfrm>
            <a:off x="838200" y="1568138"/>
            <a:ext cx="10515600" cy="4865468"/>
          </a:xfrm>
          <a:prstGeom prst="rect">
            <a:avLst/>
          </a:prstGeom>
        </p:spPr>
        <p:txBody>
          <a:bodyPr lIns="45719" tIns="45720" rIns="45719" bIns="45720" anchor="t">
            <a:normAutofit/>
          </a:bodyPr>
          <a:lstStyle/>
          <a:p>
            <a:pPr marL="207645" indent="-207645" defTabSz="832104">
              <a:spcBef>
                <a:spcPts val="900"/>
              </a:spcBef>
              <a:defRPr sz="2548"/>
            </a:pPr>
            <a:r>
              <a:rPr sz="2500" dirty="0" err="1"/>
              <a:t>Combinando</a:t>
            </a:r>
            <a:r>
              <a:rPr sz="2500" dirty="0"/>
              <a:t> il </a:t>
            </a:r>
            <a:r>
              <a:rPr sz="2500" dirty="0" err="1"/>
              <a:t>numero</a:t>
            </a:r>
            <a:r>
              <a:rPr sz="2500" dirty="0"/>
              <a:t> </a:t>
            </a:r>
            <a:r>
              <a:rPr sz="2500" dirty="0" err="1"/>
              <a:t>totale</a:t>
            </a:r>
            <a:r>
              <a:rPr sz="2500" dirty="0"/>
              <a:t> di </a:t>
            </a:r>
            <a:r>
              <a:rPr sz="2500" dirty="0" err="1"/>
              <a:t>variabili</a:t>
            </a:r>
            <a:r>
              <a:rPr sz="2500" dirty="0"/>
              <a:t> intensive, </a:t>
            </a:r>
            <a:r>
              <a:rPr sz="2500" dirty="0" err="1"/>
              <a:t>corrispondenti</a:t>
            </a:r>
            <a:r>
              <a:rPr sz="2500" dirty="0"/>
              <a:t> a </a:t>
            </a:r>
            <a:r>
              <a:rPr sz="2500" dirty="0" err="1"/>
              <a:t>composizione</a:t>
            </a:r>
            <a:r>
              <a:rPr sz="2500" dirty="0"/>
              <a:t> (</a:t>
            </a:r>
            <a:r>
              <a:rPr sz="2500" dirty="0" err="1"/>
              <a:t>espressa</a:t>
            </a:r>
            <a:r>
              <a:rPr sz="2500" dirty="0"/>
              <a:t> </a:t>
            </a:r>
            <a:r>
              <a:rPr sz="2500" dirty="0" err="1"/>
              <a:t>mediante</a:t>
            </a:r>
            <a:r>
              <a:rPr sz="2500" dirty="0"/>
              <a:t> </a:t>
            </a:r>
            <a:r>
              <a:rPr sz="2500" dirty="0" err="1"/>
              <a:t>frazioni</a:t>
            </a:r>
            <a:r>
              <a:rPr sz="2500" dirty="0"/>
              <a:t> </a:t>
            </a:r>
            <a:r>
              <a:rPr sz="2500" dirty="0" err="1"/>
              <a:t>molari</a:t>
            </a:r>
            <a:r>
              <a:rPr sz="2500" dirty="0"/>
              <a:t>) e p </a:t>
            </a:r>
            <a:r>
              <a:rPr sz="2500" dirty="0" err="1"/>
              <a:t>eT</a:t>
            </a:r>
            <a:r>
              <a:rPr sz="2500" dirty="0"/>
              <a:t>: P(C-1)+2</a:t>
            </a:r>
            <a:endParaRPr lang="en-US" sz="2500" dirty="0"/>
          </a:p>
          <a:p>
            <a:pPr marL="207645" indent="-207645" defTabSz="832104">
              <a:spcBef>
                <a:spcPts val="900"/>
              </a:spcBef>
              <a:defRPr sz="2548"/>
            </a:pPr>
            <a:r>
              <a:rPr sz="2500" dirty="0"/>
              <a:t>con il </a:t>
            </a:r>
            <a:r>
              <a:rPr sz="2500" dirty="0" err="1"/>
              <a:t>numero</a:t>
            </a:r>
            <a:r>
              <a:rPr sz="2500" dirty="0"/>
              <a:t> di </a:t>
            </a:r>
            <a:r>
              <a:rPr sz="2500" dirty="0" err="1"/>
              <a:t>vincoli</a:t>
            </a:r>
            <a:r>
              <a:rPr sz="2500" dirty="0"/>
              <a:t> </a:t>
            </a:r>
            <a:r>
              <a:rPr sz="2500" dirty="0" err="1"/>
              <a:t>dovuti</a:t>
            </a:r>
            <a:r>
              <a:rPr sz="2500" dirty="0"/>
              <a:t> </a:t>
            </a:r>
            <a:r>
              <a:rPr sz="2500" dirty="0" err="1"/>
              <a:t>all’eguaglianza</a:t>
            </a:r>
            <a:r>
              <a:rPr sz="2500" dirty="0"/>
              <a:t> del </a:t>
            </a:r>
            <a:r>
              <a:rPr sz="2500" dirty="0" err="1"/>
              <a:t>potenziale</a:t>
            </a:r>
            <a:r>
              <a:rPr sz="2500" dirty="0"/>
              <a:t> </a:t>
            </a:r>
            <a:r>
              <a:rPr sz="2500" dirty="0" err="1"/>
              <a:t>chimico</a:t>
            </a:r>
            <a:r>
              <a:rPr sz="2500" dirty="0"/>
              <a:t> di un </a:t>
            </a:r>
            <a:r>
              <a:rPr sz="2500" dirty="0" err="1"/>
              <a:t>componente</a:t>
            </a:r>
            <a:r>
              <a:rPr sz="2500" dirty="0"/>
              <a:t> in tutte le </a:t>
            </a:r>
            <a:r>
              <a:rPr sz="2500" dirty="0" err="1"/>
              <a:t>fasi</a:t>
            </a:r>
            <a:r>
              <a:rPr sz="2500" dirty="0"/>
              <a:t>: C(P-1)</a:t>
            </a:r>
          </a:p>
          <a:p>
            <a:pPr marL="207645" indent="-207645" defTabSz="832104">
              <a:spcBef>
                <a:spcPts val="900"/>
              </a:spcBef>
              <a:defRPr sz="2548"/>
            </a:pPr>
            <a:r>
              <a:rPr sz="2500" dirty="0"/>
              <a:t>F=P(C-1)+2-C(P-1</a:t>
            </a:r>
            <a:r>
              <a:rPr lang="en-US" sz="2500" dirty="0"/>
              <a:t>)=PC-P+2-CP+C</a:t>
            </a:r>
            <a:endParaRPr sz="2500" dirty="0"/>
          </a:p>
          <a:p>
            <a:pPr marL="207645" indent="-207645" defTabSz="832104">
              <a:spcBef>
                <a:spcPts val="900"/>
              </a:spcBef>
              <a:defRPr sz="2548"/>
            </a:pPr>
            <a:r>
              <a:rPr sz="2500" dirty="0"/>
              <a:t>Si </a:t>
            </a:r>
            <a:r>
              <a:rPr sz="2500" dirty="0" err="1"/>
              <a:t>ottiene</a:t>
            </a:r>
            <a:r>
              <a:rPr sz="2500" dirty="0"/>
              <a:t> il </a:t>
            </a:r>
            <a:r>
              <a:rPr sz="2500" dirty="0" err="1"/>
              <a:t>numero</a:t>
            </a:r>
            <a:r>
              <a:rPr sz="2500" dirty="0"/>
              <a:t> di </a:t>
            </a:r>
            <a:r>
              <a:rPr sz="2500" b="1" dirty="0" err="1"/>
              <a:t>gradi</a:t>
            </a:r>
            <a:r>
              <a:rPr sz="2500" b="1" dirty="0"/>
              <a:t> di </a:t>
            </a:r>
            <a:r>
              <a:rPr sz="2500" b="1" dirty="0" err="1"/>
              <a:t>libertà</a:t>
            </a:r>
            <a:r>
              <a:rPr sz="2500" dirty="0"/>
              <a:t> per un </a:t>
            </a:r>
            <a:r>
              <a:rPr sz="2500" dirty="0" err="1"/>
              <a:t>sistema</a:t>
            </a:r>
            <a:r>
              <a:rPr sz="2500" dirty="0"/>
              <a:t> di </a:t>
            </a:r>
            <a:r>
              <a:rPr sz="2500" b="1" dirty="0"/>
              <a:t>C </a:t>
            </a:r>
            <a:r>
              <a:rPr sz="2500" b="1" dirty="0" err="1"/>
              <a:t>componenti</a:t>
            </a:r>
            <a:r>
              <a:rPr sz="2500" b="1" dirty="0"/>
              <a:t> </a:t>
            </a:r>
            <a:r>
              <a:rPr sz="2500" dirty="0"/>
              <a:t>e </a:t>
            </a:r>
            <a:r>
              <a:rPr sz="2500" b="1" dirty="0"/>
              <a:t>P </a:t>
            </a:r>
            <a:r>
              <a:rPr sz="2500" b="1" dirty="0" err="1"/>
              <a:t>fasi</a:t>
            </a:r>
            <a:r>
              <a:rPr sz="2500" b="1" dirty="0"/>
              <a:t>, </a:t>
            </a:r>
            <a:r>
              <a:rPr sz="2500" dirty="0"/>
              <a:t>F è </a:t>
            </a:r>
            <a:r>
              <a:rPr sz="2500" dirty="0" err="1"/>
              <a:t>anche</a:t>
            </a:r>
            <a:r>
              <a:rPr sz="2500" dirty="0"/>
              <a:t> </a:t>
            </a:r>
            <a:r>
              <a:rPr sz="2500" dirty="0" err="1"/>
              <a:t>definita</a:t>
            </a:r>
            <a:r>
              <a:rPr sz="2500" dirty="0"/>
              <a:t> come </a:t>
            </a:r>
            <a:r>
              <a:rPr sz="2500" dirty="0" err="1"/>
              <a:t>varianza</a:t>
            </a:r>
          </a:p>
          <a:p>
            <a:pPr marL="0" lvl="8" indent="1663700" defTabSz="832104">
              <a:spcBef>
                <a:spcPts val="900"/>
              </a:spcBef>
              <a:buSzTx/>
              <a:buFontTx/>
              <a:buNone/>
              <a:defRPr sz="2548"/>
            </a:pPr>
            <a:r>
              <a:rPr sz="2500" dirty="0"/>
              <a:t>  F=C-P+2</a:t>
            </a:r>
          </a:p>
          <a:p>
            <a:pPr marL="207645" indent="-207645" defTabSz="832104">
              <a:spcBef>
                <a:spcPts val="900"/>
              </a:spcBef>
              <a:defRPr sz="2548"/>
            </a:pPr>
            <a:r>
              <a:rPr sz="2500" dirty="0" err="1"/>
              <a:t>Comunemente</a:t>
            </a:r>
            <a:r>
              <a:rPr sz="2500" dirty="0"/>
              <a:t> </a:t>
            </a:r>
            <a:r>
              <a:rPr sz="2500" dirty="0" err="1"/>
              <a:t>si</a:t>
            </a:r>
            <a:r>
              <a:rPr sz="2500" dirty="0"/>
              <a:t> </a:t>
            </a:r>
            <a:r>
              <a:rPr sz="2500" dirty="0" err="1"/>
              <a:t>lavora</a:t>
            </a:r>
            <a:r>
              <a:rPr sz="2500" dirty="0"/>
              <a:t> a p o T </a:t>
            </a:r>
            <a:r>
              <a:rPr sz="2500" dirty="0" err="1"/>
              <a:t>costante</a:t>
            </a:r>
            <a:r>
              <a:rPr sz="2500" dirty="0"/>
              <a:t>, </a:t>
            </a:r>
            <a:r>
              <a:rPr sz="2500" dirty="0" err="1"/>
              <a:t>rimuovendo</a:t>
            </a:r>
            <a:r>
              <a:rPr sz="2500" dirty="0"/>
              <a:t> un </a:t>
            </a:r>
            <a:r>
              <a:rPr sz="2500" dirty="0" err="1"/>
              <a:t>grado</a:t>
            </a:r>
            <a:r>
              <a:rPr sz="2500" dirty="0"/>
              <a:t> </a:t>
            </a:r>
            <a:r>
              <a:rPr sz="2500" dirty="0" err="1"/>
              <a:t>si</a:t>
            </a:r>
            <a:r>
              <a:rPr sz="2500" dirty="0"/>
              <a:t> </a:t>
            </a:r>
            <a:r>
              <a:rPr lang="en-US" sz="2500" dirty="0"/>
              <a:t>d</a:t>
            </a:r>
            <a:r>
              <a:rPr sz="2500" dirty="0"/>
              <a:t>.</a:t>
            </a:r>
          </a:p>
          <a:p>
            <a:pPr marL="207645" indent="-207645" defTabSz="832104">
              <a:spcBef>
                <a:spcPts val="900"/>
              </a:spcBef>
              <a:defRPr sz="2548"/>
            </a:pPr>
            <a:r>
              <a:rPr sz="2500" dirty="0"/>
              <a:t>In </a:t>
            </a:r>
            <a:r>
              <a:rPr sz="2500" dirty="0" err="1"/>
              <a:t>questo</a:t>
            </a:r>
            <a:r>
              <a:rPr sz="2500" dirty="0"/>
              <a:t> </a:t>
            </a:r>
            <a:r>
              <a:rPr sz="2500" dirty="0" err="1"/>
              <a:t>caso</a:t>
            </a:r>
            <a:r>
              <a:rPr sz="2500" dirty="0"/>
              <a:t> </a:t>
            </a:r>
            <a:r>
              <a:rPr sz="2500" dirty="0" err="1"/>
              <a:t>si</a:t>
            </a:r>
            <a:r>
              <a:rPr sz="2500" dirty="0"/>
              <a:t> </a:t>
            </a:r>
            <a:r>
              <a:rPr sz="2500" dirty="0" err="1"/>
              <a:t>parla</a:t>
            </a:r>
            <a:r>
              <a:rPr sz="2500" dirty="0"/>
              <a:t> di </a:t>
            </a:r>
            <a:r>
              <a:rPr sz="2500" dirty="0" err="1"/>
              <a:t>varianza</a:t>
            </a:r>
            <a:r>
              <a:rPr sz="2500" dirty="0"/>
              <a:t> residua, </a:t>
            </a:r>
            <a:r>
              <a:rPr sz="2500" dirty="0" err="1"/>
              <a:t>che</a:t>
            </a:r>
            <a:r>
              <a:rPr sz="2500" dirty="0"/>
              <a:t> </a:t>
            </a:r>
            <a:r>
              <a:rPr sz="2500" dirty="0" err="1"/>
              <a:t>si</a:t>
            </a:r>
            <a:r>
              <a:rPr sz="2500" dirty="0"/>
              <a:t> indica con F’</a:t>
            </a:r>
          </a:p>
          <a:p>
            <a:pPr marL="0" lvl="4" indent="1663700" defTabSz="832104">
              <a:spcBef>
                <a:spcPts val="900"/>
              </a:spcBef>
              <a:buSzTx/>
              <a:buNone/>
              <a:defRPr sz="2548"/>
            </a:pPr>
            <a:r>
              <a:rPr sz="2500" dirty="0"/>
              <a:t>F’= C-P+1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o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Sistema a due componenti: diagramma di equilibrio liquido vapore T costante</a:t>
            </a:r>
          </a:p>
        </p:txBody>
      </p:sp>
      <p:sp>
        <p:nvSpPr>
          <p:cNvPr id="113" name="Segnaposto contenuto 2"/>
          <p:cNvSpPr txBox="1">
            <a:spLocks noGrp="1"/>
          </p:cNvSpPr>
          <p:nvPr>
            <p:ph type="body" sz="half" idx="1"/>
          </p:nvPr>
        </p:nvSpPr>
        <p:spPr>
          <a:xfrm>
            <a:off x="979817" y="2392096"/>
            <a:ext cx="6027105" cy="3973098"/>
          </a:xfrm>
          <a:prstGeom prst="rect">
            <a:avLst/>
          </a:prstGeom>
        </p:spPr>
        <p:txBody>
          <a:bodyPr/>
          <a:lstStyle/>
          <a:p>
            <a:pPr marL="217170" indent="-217170" defTabSz="868680">
              <a:spcBef>
                <a:spcPts val="900"/>
              </a:spcBef>
              <a:defRPr sz="2660"/>
            </a:pPr>
            <a:r>
              <a:t>Utilizzando la legge di Raoult</a:t>
            </a:r>
          </a:p>
          <a:p>
            <a:pPr marL="217170" indent="-217170" defTabSz="868680">
              <a:spcBef>
                <a:spcPts val="900"/>
              </a:spcBef>
              <a:defRPr sz="2660"/>
            </a:pPr>
            <a:r>
              <a:t>p</a:t>
            </a:r>
            <a:r>
              <a:rPr baseline="-24796"/>
              <a:t>A</a:t>
            </a:r>
            <a:r>
              <a:t>=X</a:t>
            </a:r>
            <a:r>
              <a:rPr baseline="-24796"/>
              <a:t>A</a:t>
            </a:r>
            <a:r>
              <a:t>p</a:t>
            </a:r>
            <a:r>
              <a:rPr baseline="-24796"/>
              <a:t>A</a:t>
            </a:r>
            <a:r>
              <a:t>*  </a:t>
            </a:r>
          </a:p>
          <a:p>
            <a:pPr marL="217170" indent="-217170" defTabSz="868680">
              <a:spcBef>
                <a:spcPts val="900"/>
              </a:spcBef>
              <a:defRPr sz="2660"/>
            </a:pPr>
            <a:r>
              <a:t>p</a:t>
            </a:r>
            <a:r>
              <a:rPr baseline="-24796"/>
              <a:t>B</a:t>
            </a:r>
            <a:r>
              <a:t>=X</a:t>
            </a:r>
            <a:r>
              <a:rPr baseline="-24796"/>
              <a:t>B</a:t>
            </a:r>
            <a:r>
              <a:t>p</a:t>
            </a:r>
            <a:r>
              <a:rPr baseline="-24796"/>
              <a:t>B</a:t>
            </a:r>
            <a:r>
              <a:t>*=(1-X</a:t>
            </a:r>
            <a:r>
              <a:rPr baseline="-24796"/>
              <a:t>A</a:t>
            </a:r>
            <a:r>
              <a:t>)p</a:t>
            </a:r>
            <a:r>
              <a:rPr baseline="-24796"/>
              <a:t>B</a:t>
            </a:r>
            <a:r>
              <a:t>*</a:t>
            </a:r>
          </a:p>
          <a:p>
            <a:pPr marL="217170" indent="-217170" defTabSz="868680">
              <a:spcBef>
                <a:spcPts val="900"/>
              </a:spcBef>
              <a:defRPr sz="2660"/>
            </a:pPr>
            <a:r>
              <a:t>Si può esprimere la p</a:t>
            </a:r>
            <a:r>
              <a:rPr baseline="-24796"/>
              <a:t>TOT</a:t>
            </a:r>
            <a:r>
              <a:t> in funzione della composizione della fase liquida </a:t>
            </a:r>
          </a:p>
          <a:p>
            <a:pPr marL="217170" indent="-217170" defTabSz="868680">
              <a:spcBef>
                <a:spcPts val="900"/>
              </a:spcBef>
              <a:defRPr sz="2660"/>
            </a:pPr>
            <a:r>
              <a:t>p</a:t>
            </a:r>
            <a:r>
              <a:rPr baseline="-24796"/>
              <a:t>TOT</a:t>
            </a:r>
            <a:r>
              <a:t>=p</a:t>
            </a:r>
            <a:r>
              <a:rPr baseline="-24796"/>
              <a:t>A</a:t>
            </a:r>
            <a:r>
              <a:t>+p</a:t>
            </a:r>
            <a:r>
              <a:rPr baseline="-24796"/>
              <a:t>B</a:t>
            </a:r>
          </a:p>
          <a:p>
            <a:pPr marL="217170" indent="-217170" defTabSz="868680">
              <a:spcBef>
                <a:spcPts val="900"/>
              </a:spcBef>
              <a:defRPr sz="2660"/>
            </a:pPr>
            <a:r>
              <a:t>p</a:t>
            </a:r>
            <a:r>
              <a:rPr baseline="-24796"/>
              <a:t>TOT</a:t>
            </a:r>
            <a:r>
              <a:t>=X</a:t>
            </a:r>
            <a:r>
              <a:rPr baseline="-24796"/>
              <a:t>A</a:t>
            </a:r>
            <a:r>
              <a:t>(p</a:t>
            </a:r>
            <a:r>
              <a:rPr baseline="-24796"/>
              <a:t>A</a:t>
            </a:r>
            <a:r>
              <a:t>*-p</a:t>
            </a:r>
            <a:r>
              <a:rPr baseline="-24796"/>
              <a:t>B</a:t>
            </a:r>
            <a:r>
              <a:t>*)+p</a:t>
            </a:r>
            <a:r>
              <a:rPr baseline="-24796"/>
              <a:t>B</a:t>
            </a:r>
            <a:r>
              <a:t>*</a:t>
            </a:r>
            <a:br/>
            <a:endParaRPr/>
          </a:p>
        </p:txBody>
      </p:sp>
      <p:sp>
        <p:nvSpPr>
          <p:cNvPr id="114" name="Soluzioni ideali: vale la legge di Raoult"/>
          <p:cNvSpPr txBox="1"/>
          <p:nvPr/>
        </p:nvSpPr>
        <p:spPr>
          <a:xfrm>
            <a:off x="908402" y="1668484"/>
            <a:ext cx="5723420" cy="535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800" b="1"/>
            </a:lvl1pPr>
          </a:lstStyle>
          <a:p>
            <a:r>
              <a:t>Soluzioni ideali: vale la legge di Raoult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3519EA75-1835-4222-8D7D-E342C2EF79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4520" y="2149007"/>
            <a:ext cx="4249280" cy="4060288"/>
          </a:xfrm>
          <a:prstGeom prst="rect">
            <a:avLst/>
          </a:prstGeom>
        </p:spPr>
      </p:pic>
      <p:sp>
        <p:nvSpPr>
          <p:cNvPr id="116" name="Tito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Sistema a due </a:t>
            </a:r>
            <a:r>
              <a:rPr dirty="0" err="1"/>
              <a:t>componenti</a:t>
            </a:r>
            <a:r>
              <a:rPr dirty="0"/>
              <a:t>: </a:t>
            </a:r>
            <a:r>
              <a:rPr dirty="0" err="1"/>
              <a:t>equilibrio</a:t>
            </a:r>
            <a:r>
              <a:rPr dirty="0"/>
              <a:t> </a:t>
            </a:r>
            <a:r>
              <a:rPr dirty="0" err="1"/>
              <a:t>liquido</a:t>
            </a:r>
            <a:r>
              <a:rPr dirty="0"/>
              <a:t> </a:t>
            </a:r>
            <a:r>
              <a:rPr dirty="0" err="1"/>
              <a:t>vapore</a:t>
            </a:r>
            <a:r>
              <a:rPr dirty="0"/>
              <a:t> T </a:t>
            </a:r>
            <a:r>
              <a:rPr dirty="0" err="1"/>
              <a:t>costante</a:t>
            </a:r>
            <a:endParaRPr dirty="0"/>
          </a:p>
        </p:txBody>
      </p:sp>
      <p:sp>
        <p:nvSpPr>
          <p:cNvPr id="117" name="Segnaposto contenuto 2"/>
          <p:cNvSpPr txBox="1">
            <a:spLocks noGrp="1"/>
          </p:cNvSpPr>
          <p:nvPr>
            <p:ph type="body" sz="half" idx="1"/>
          </p:nvPr>
        </p:nvSpPr>
        <p:spPr>
          <a:xfrm>
            <a:off x="979817" y="2392096"/>
            <a:ext cx="6027105" cy="3973098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Utilizzando</a:t>
            </a:r>
            <a:r>
              <a:rPr dirty="0"/>
              <a:t> la </a:t>
            </a:r>
            <a:r>
              <a:rPr dirty="0" err="1"/>
              <a:t>legge</a:t>
            </a:r>
            <a:r>
              <a:rPr dirty="0"/>
              <a:t> di </a:t>
            </a:r>
            <a:r>
              <a:rPr dirty="0" err="1"/>
              <a:t>Raoult</a:t>
            </a:r>
            <a:endParaRPr dirty="0"/>
          </a:p>
          <a:p>
            <a:r>
              <a:rPr dirty="0" err="1"/>
              <a:t>p</a:t>
            </a:r>
            <a:r>
              <a:rPr baseline="-23857" dirty="0" err="1"/>
              <a:t>TOT</a:t>
            </a:r>
            <a:r>
              <a:rPr dirty="0"/>
              <a:t>=X</a:t>
            </a:r>
            <a:r>
              <a:rPr baseline="-23857" dirty="0"/>
              <a:t>A</a:t>
            </a:r>
            <a:r>
              <a:rPr dirty="0"/>
              <a:t>(</a:t>
            </a:r>
            <a:r>
              <a:rPr dirty="0" err="1"/>
              <a:t>p</a:t>
            </a:r>
            <a:r>
              <a:rPr baseline="-23857" dirty="0" err="1"/>
              <a:t>A</a:t>
            </a:r>
            <a:r>
              <a:rPr dirty="0"/>
              <a:t>*-</a:t>
            </a:r>
            <a:r>
              <a:rPr dirty="0" err="1"/>
              <a:t>p</a:t>
            </a:r>
            <a:r>
              <a:rPr baseline="-23857" dirty="0" err="1"/>
              <a:t>B</a:t>
            </a:r>
            <a:r>
              <a:rPr dirty="0"/>
              <a:t>*)+</a:t>
            </a:r>
            <a:r>
              <a:rPr dirty="0" err="1"/>
              <a:t>p</a:t>
            </a:r>
            <a:r>
              <a:rPr baseline="-23857" dirty="0" err="1"/>
              <a:t>B</a:t>
            </a:r>
            <a:r>
              <a:rPr dirty="0"/>
              <a:t>*</a:t>
            </a:r>
          </a:p>
          <a:p>
            <a:r>
              <a:rPr dirty="0"/>
              <a:t>Dalla </a:t>
            </a:r>
            <a:r>
              <a:rPr dirty="0" err="1"/>
              <a:t>legge</a:t>
            </a:r>
            <a:r>
              <a:rPr dirty="0"/>
              <a:t> di Dalton</a:t>
            </a:r>
          </a:p>
          <a:p>
            <a:r>
              <a:rPr dirty="0" err="1"/>
              <a:t>p</a:t>
            </a:r>
            <a:r>
              <a:rPr baseline="-23857" dirty="0" err="1"/>
              <a:t>A</a:t>
            </a:r>
            <a:r>
              <a:rPr dirty="0"/>
              <a:t>= </a:t>
            </a:r>
            <a:r>
              <a:rPr dirty="0" err="1"/>
              <a:t>Y</a:t>
            </a:r>
            <a:r>
              <a:rPr baseline="-23857" dirty="0" err="1"/>
              <a:t>A</a:t>
            </a:r>
            <a:r>
              <a:rPr dirty="0" err="1"/>
              <a:t>p</a:t>
            </a:r>
            <a:r>
              <a:rPr baseline="-23857" dirty="0" err="1"/>
              <a:t>TOT</a:t>
            </a:r>
            <a:endParaRPr baseline="-23857" dirty="0"/>
          </a:p>
          <a:p>
            <a:r>
              <a:rPr dirty="0"/>
              <a:t>con Y</a:t>
            </a:r>
            <a:r>
              <a:rPr baseline="-23857" dirty="0"/>
              <a:t>A</a:t>
            </a:r>
            <a:r>
              <a:rPr dirty="0"/>
              <a:t> la </a:t>
            </a:r>
            <a:r>
              <a:rPr dirty="0" err="1"/>
              <a:t>frazione</a:t>
            </a:r>
            <a:r>
              <a:rPr dirty="0"/>
              <a:t> </a:t>
            </a:r>
            <a:r>
              <a:rPr dirty="0" err="1"/>
              <a:t>molare</a:t>
            </a:r>
            <a:r>
              <a:rPr dirty="0"/>
              <a:t> di A </a:t>
            </a:r>
            <a:r>
              <a:rPr dirty="0" err="1"/>
              <a:t>nel</a:t>
            </a:r>
            <a:r>
              <a:rPr dirty="0"/>
              <a:t> </a:t>
            </a:r>
            <a:r>
              <a:rPr dirty="0" err="1"/>
              <a:t>vapore</a:t>
            </a:r>
            <a:endParaRPr dirty="0"/>
          </a:p>
        </p:txBody>
      </p:sp>
      <p:sp>
        <p:nvSpPr>
          <p:cNvPr id="118" name="Soluzioni ideali: vale la legge di Raoult"/>
          <p:cNvSpPr txBox="1"/>
          <p:nvPr/>
        </p:nvSpPr>
        <p:spPr>
          <a:xfrm>
            <a:off x="908402" y="1668484"/>
            <a:ext cx="5723420" cy="535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800" b="1"/>
            </a:lvl1pPr>
          </a:lstStyle>
          <a:p>
            <a:r>
              <a:t>Soluzioni ideali: vale la legge di Raoult</a:t>
            </a:r>
          </a:p>
        </p:txBody>
      </p:sp>
      <p:sp>
        <p:nvSpPr>
          <p:cNvPr id="120" name="pTOT=XA(pA*-pB*)+pB*"/>
          <p:cNvSpPr txBox="1"/>
          <p:nvPr/>
        </p:nvSpPr>
        <p:spPr>
          <a:xfrm>
            <a:off x="7479620" y="1908941"/>
            <a:ext cx="3699088" cy="48013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defRPr sz="2800"/>
            </a:pPr>
            <a:r>
              <a:rPr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</a:t>
            </a:r>
            <a:r>
              <a:rPr baseline="-23857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TOT</a:t>
            </a:r>
            <a:r>
              <a:rPr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=X</a:t>
            </a:r>
            <a:r>
              <a:rPr lang="it-IT" baseline="-23857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Bz</a:t>
            </a:r>
            <a:r>
              <a:rPr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(p</a:t>
            </a:r>
            <a:r>
              <a:rPr lang="it-IT" baseline="-23857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Bz</a:t>
            </a:r>
            <a:r>
              <a:rPr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*-p</a:t>
            </a:r>
            <a:r>
              <a:rPr lang="it-IT" baseline="-23857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Tol</a:t>
            </a:r>
            <a:r>
              <a:rPr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*)+p</a:t>
            </a:r>
            <a:r>
              <a:rPr lang="it-IT" baseline="-23857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Tol</a:t>
            </a:r>
            <a:r>
              <a:rPr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*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Espressione di pTOT in funzione di YA mediante i parametri pA* e pB*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868680">
              <a:defRPr sz="4180"/>
            </a:pPr>
            <a:r>
              <a:t>Espressione di p</a:t>
            </a:r>
            <a:r>
              <a:rPr baseline="-17961"/>
              <a:t>TOT</a:t>
            </a:r>
            <a:r>
              <a:t> in funzione di Y</a:t>
            </a:r>
            <a:r>
              <a:rPr baseline="-17961"/>
              <a:t>A</a:t>
            </a:r>
            <a:r>
              <a:t> mediante i parametri p</a:t>
            </a:r>
            <a:r>
              <a:rPr baseline="-17961"/>
              <a:t>A</a:t>
            </a:r>
            <a:r>
              <a:t>* e p</a:t>
            </a:r>
            <a:r>
              <a:rPr baseline="-17961"/>
              <a:t>B</a:t>
            </a:r>
            <a:r>
              <a:t>*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Utilizzando le espressioni ottenute in base alla legge di Raoult per pA e pTOT…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838200" y="1825625"/>
                <a:ext cx="10515600" cy="4675183"/>
              </a:xfrm>
              <a:prstGeom prst="rect">
                <a:avLst/>
              </a:prstGeom>
            </p:spPr>
            <p:txBody>
              <a:bodyPr/>
              <a:lstStyle/>
              <a:p>
                <a:pPr marL="226313" indent="-226313" defTabSz="905255">
                  <a:spcBef>
                    <a:spcPts val="900"/>
                  </a:spcBef>
                  <a:defRPr sz="2772"/>
                </a:pPr>
                <a:r>
                  <a:rPr lang="it-IT" dirty="0"/>
                  <a:t>Utilizzando le </a:t>
                </a:r>
                <a:r>
                  <a:rPr lang="it-IT" dirty="0" err="1"/>
                  <a:t>espressioni</a:t>
                </a:r>
                <a:r>
                  <a:rPr lang="it-IT" dirty="0"/>
                  <a:t> </a:t>
                </a:r>
                <a:r>
                  <a:rPr lang="it-IT" dirty="0" err="1"/>
                  <a:t>ottenute</a:t>
                </a:r>
                <a:r>
                  <a:rPr lang="it-IT" dirty="0"/>
                  <a:t> in base alla </a:t>
                </a:r>
                <a:r>
                  <a:rPr lang="it-IT" dirty="0" err="1"/>
                  <a:t>legge</a:t>
                </a:r>
                <a:r>
                  <a:rPr lang="it-IT" dirty="0"/>
                  <a:t> di Raoult per 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A</a:t>
                </a:r>
                <a:r>
                  <a:rPr lang="it-IT" dirty="0"/>
                  <a:t> e 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TOT</a:t>
                </a:r>
                <a:endParaRPr lang="it-IT" baseline="-24037" dirty="0"/>
              </a:p>
              <a:p>
                <a:pPr marL="226313" indent="-226313" defTabSz="905255">
                  <a:spcBef>
                    <a:spcPts val="900"/>
                  </a:spcBef>
                  <a:defRPr sz="2772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AE"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ar-AE"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ar-AE" sz="3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3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AE" sz="300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30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sz="30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ar-AE" sz="300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30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sz="30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𝑇𝑂𝑇</m:t>
                            </m:r>
                          </m:sub>
                        </m:sSub>
                      </m:den>
                    </m:f>
                    <m:r>
                      <a:rPr lang="ar-AE" sz="3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AE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ar-AE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sSub>
                          <m:sSubPr>
                            <m:ctrlPr>
                              <a:rPr lang="ar-AE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ar-AE"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sSub>
                          <m:sSubPr>
                            <m:ctrlPr>
                              <a:rPr lang="ar-AE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lang="ar-AE"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∗+</m:t>
                        </m:r>
                        <m:d>
                          <m:dPr>
                            <m:ctrlPr>
                              <a:rPr lang="ar-AE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ar-AE" sz="3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ar-AE" sz="3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ar-AE" sz="3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  <m:r>
                              <a:rPr lang="ar-AE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∗−</m:t>
                            </m:r>
                            <m:sSub>
                              <m:sSubPr>
                                <m:ctrlPr>
                                  <a:rPr lang="ar-AE" sz="3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ar-AE" sz="3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ar-AE" sz="3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  <m:r>
                              <a:rPr lang="ar-AE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e>
                        </m:d>
                        <m:sSub>
                          <m:sSubPr>
                            <m:ctrlPr>
                              <a:rPr lang="ar-AE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ar-AE"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endParaRPr lang="ar-AE" baseline="-24037" dirty="0"/>
              </a:p>
              <a:p>
                <a:pPr marL="226313" indent="-226313" defTabSz="905255">
                  <a:spcBef>
                    <a:spcPts val="900"/>
                  </a:spcBef>
                  <a:defRPr sz="2772"/>
                </a:pPr>
                <a:r>
                  <a:rPr lang="it-IT" dirty="0"/>
                  <a:t>Si </a:t>
                </a:r>
                <a:r>
                  <a:rPr lang="it-IT" dirty="0" err="1"/>
                  <a:t>può</a:t>
                </a:r>
                <a:r>
                  <a:rPr lang="it-IT" dirty="0"/>
                  <a:t> </a:t>
                </a:r>
                <a:r>
                  <a:rPr lang="it-IT" dirty="0" err="1"/>
                  <a:t>ottenere</a:t>
                </a:r>
                <a:r>
                  <a:rPr lang="it-IT" dirty="0"/>
                  <a:t> </a:t>
                </a:r>
                <a:r>
                  <a:rPr lang="it-IT" dirty="0" err="1"/>
                  <a:t>l’espressione</a:t>
                </a:r>
                <a:r>
                  <a:rPr lang="it-IT" dirty="0"/>
                  <a:t> di X</a:t>
                </a:r>
                <a:r>
                  <a:rPr lang="it-IT" baseline="-24037" dirty="0"/>
                  <a:t>A</a:t>
                </a:r>
                <a:r>
                  <a:rPr lang="it-IT" dirty="0"/>
                  <a:t> in </a:t>
                </a:r>
                <a:r>
                  <a:rPr lang="it-IT" dirty="0" err="1"/>
                  <a:t>funzione</a:t>
                </a:r>
                <a:r>
                  <a:rPr lang="it-IT" dirty="0"/>
                  <a:t> di Y</a:t>
                </a:r>
                <a:r>
                  <a:rPr lang="it-IT" baseline="-24037" dirty="0"/>
                  <a:t>A</a:t>
                </a:r>
                <a:r>
                  <a:rPr lang="it-IT" dirty="0"/>
                  <a:t> da </a:t>
                </a:r>
                <a:r>
                  <a:rPr lang="it-IT" dirty="0" err="1"/>
                  <a:t>sostituire</a:t>
                </a:r>
                <a:r>
                  <a:rPr lang="it-IT" dirty="0"/>
                  <a:t> </a:t>
                </a:r>
                <a:r>
                  <a:rPr lang="it-IT" dirty="0" err="1"/>
                  <a:t>nelle</a:t>
                </a:r>
                <a:r>
                  <a:rPr lang="it-IT" dirty="0"/>
                  <a:t> </a:t>
                </a:r>
                <a:r>
                  <a:rPr lang="it-IT" dirty="0" err="1"/>
                  <a:t>formule</a:t>
                </a:r>
                <a:r>
                  <a:rPr lang="it-IT" dirty="0"/>
                  <a:t> delle </a:t>
                </a:r>
                <a:r>
                  <a:rPr lang="it-IT" dirty="0" err="1"/>
                  <a:t>pressioni</a:t>
                </a:r>
                <a:r>
                  <a:rPr lang="it-IT" dirty="0"/>
                  <a:t> </a:t>
                </a:r>
                <a:r>
                  <a:rPr lang="it-IT" dirty="0" err="1"/>
                  <a:t>parziali</a:t>
                </a:r>
                <a:r>
                  <a:rPr lang="it-IT" dirty="0"/>
                  <a:t>, 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A</a:t>
                </a:r>
                <a:r>
                  <a:rPr lang="it-IT" dirty="0"/>
                  <a:t> e 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B</a:t>
                </a:r>
                <a:r>
                  <a:rPr lang="it-IT" dirty="0"/>
                  <a:t>, e della  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TOT</a:t>
                </a:r>
                <a:endParaRPr lang="it-IT" baseline="-24037" dirty="0"/>
              </a:p>
              <a:p>
                <a:pPr marL="226313" indent="-226313" defTabSz="905255">
                  <a:spcBef>
                    <a:spcPts val="900"/>
                  </a:spcBef>
                  <a:defRPr sz="2772"/>
                </a:pPr>
                <a:r>
                  <a:rPr lang="it-IT" dirty="0" err="1"/>
                  <a:t>Y</a:t>
                </a:r>
                <a:r>
                  <a:rPr lang="it-IT" baseline="-24037" dirty="0" err="1"/>
                  <a:t>A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B</a:t>
                </a:r>
                <a:r>
                  <a:rPr lang="it-IT" dirty="0"/>
                  <a:t>*+(p</a:t>
                </a:r>
                <a:r>
                  <a:rPr lang="it-IT" baseline="-24037" dirty="0"/>
                  <a:t>A</a:t>
                </a:r>
                <a:r>
                  <a:rPr lang="it-IT" dirty="0"/>
                  <a:t>*-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B</a:t>
                </a:r>
                <a:r>
                  <a:rPr lang="it-IT" dirty="0"/>
                  <a:t>*)Y</a:t>
                </a:r>
                <a:r>
                  <a:rPr lang="it-IT" baseline="-25000" dirty="0"/>
                  <a:t>A</a:t>
                </a:r>
                <a:r>
                  <a:rPr lang="it-IT" dirty="0"/>
                  <a:t>X</a:t>
                </a:r>
                <a:r>
                  <a:rPr lang="it-IT" baseline="-24037" dirty="0"/>
                  <a:t>A</a:t>
                </a:r>
                <a:r>
                  <a:rPr lang="it-IT" dirty="0"/>
                  <a:t>=</a:t>
                </a:r>
                <a:r>
                  <a:rPr lang="it-IT" dirty="0" err="1"/>
                  <a:t>X</a:t>
                </a:r>
                <a:r>
                  <a:rPr lang="it-IT" baseline="-24037" dirty="0" err="1"/>
                  <a:t>A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A</a:t>
                </a:r>
                <a:r>
                  <a:rPr lang="it-IT" dirty="0"/>
                  <a:t>*</a:t>
                </a:r>
              </a:p>
              <a:p>
                <a:pPr marL="226313" indent="-226313" defTabSz="905255">
                  <a:spcBef>
                    <a:spcPts val="900"/>
                  </a:spcBef>
                  <a:defRPr sz="2772"/>
                </a:pPr>
                <a:r>
                  <a:rPr lang="it-IT" dirty="0"/>
                  <a:t>X</a:t>
                </a:r>
                <a:r>
                  <a:rPr lang="it-IT" baseline="-24037" dirty="0"/>
                  <a:t>A</a:t>
                </a:r>
                <a:r>
                  <a:rPr lang="it-IT" dirty="0"/>
                  <a:t>[p</a:t>
                </a:r>
                <a:r>
                  <a:rPr lang="it-IT" baseline="-24037" dirty="0"/>
                  <a:t>A</a:t>
                </a:r>
                <a:r>
                  <a:rPr lang="it-IT" dirty="0"/>
                  <a:t>*-(p</a:t>
                </a:r>
                <a:r>
                  <a:rPr lang="it-IT" baseline="-24037" dirty="0"/>
                  <a:t>A</a:t>
                </a:r>
                <a:r>
                  <a:rPr lang="it-IT" dirty="0"/>
                  <a:t>-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B</a:t>
                </a:r>
                <a:r>
                  <a:rPr lang="it-IT" dirty="0"/>
                  <a:t>*) Y</a:t>
                </a:r>
                <a:r>
                  <a:rPr lang="it-IT" baseline="-24037" dirty="0"/>
                  <a:t>A</a:t>
                </a:r>
                <a:r>
                  <a:rPr lang="it-IT" dirty="0"/>
                  <a:t>]=</a:t>
                </a:r>
                <a:r>
                  <a:rPr lang="it-IT" dirty="0" err="1"/>
                  <a:t>Y</a:t>
                </a:r>
                <a:r>
                  <a:rPr lang="it-IT" baseline="-24037" dirty="0" err="1"/>
                  <a:t>A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B</a:t>
                </a:r>
                <a:r>
                  <a:rPr lang="it-IT" dirty="0"/>
                  <a:t>*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ar-AE" sz="2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∗+</m:t>
                        </m:r>
                        <m:d>
                          <m:d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∗−</m:t>
                            </m:r>
                            <m:sSub>
                              <m:sSubPr>
                                <m:ctrlP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e>
                        </m:d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124" name="Utilizzando le espressioni ottenute in base alla legge di Raoult per pA e pTOT…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8200" y="1825625"/>
                <a:ext cx="10515600" cy="4675183"/>
              </a:xfrm>
              <a:prstGeom prst="rect">
                <a:avLst/>
              </a:prstGeom>
              <a:blipFill>
                <a:blip r:embed="rId2"/>
                <a:stretch>
                  <a:fillRect l="-1507" t="-2216" r="-69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i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i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5F60B50A3E5E644B24FC83C95A4D028" ma:contentTypeVersion="11" ma:contentTypeDescription="Creare un nuovo documento." ma:contentTypeScope="" ma:versionID="3041f6e39f190b61dc9d46553c157b23">
  <xsd:schema xmlns:xsd="http://www.w3.org/2001/XMLSchema" xmlns:xs="http://www.w3.org/2001/XMLSchema" xmlns:p="http://schemas.microsoft.com/office/2006/metadata/properties" xmlns:ns2="f3ec0090-a91c-41e3-8ea3-4e47221e0305" xmlns:ns3="e2159b33-9406-468d-939c-07ba024f37a5" targetNamespace="http://schemas.microsoft.com/office/2006/metadata/properties" ma:root="true" ma:fieldsID="1d79bd20525a437854712462ea9051be" ns2:_="" ns3:_="">
    <xsd:import namespace="f3ec0090-a91c-41e3-8ea3-4e47221e0305"/>
    <xsd:import namespace="e2159b33-9406-468d-939c-07ba024f37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ec0090-a91c-41e3-8ea3-4e47221e0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 immagine" ma:readOnly="false" ma:fieldId="{5cf76f15-5ced-4ddc-b409-7134ff3c332f}" ma:taxonomyMulti="true" ma:sspId="0364805e-22fd-4701-b436-1ee1bdeaa58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159b33-9406-468d-939c-07ba024f37a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15886f4-f8df-4689-9308-cce423995497}" ma:internalName="TaxCatchAll" ma:showField="CatchAllData" ma:web="e2159b33-9406-468d-939c-07ba024f37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2159b33-9406-468d-939c-07ba024f37a5" xsi:nil="true"/>
    <lcf76f155ced4ddcb4097134ff3c332f xmlns="f3ec0090-a91c-41e3-8ea3-4e47221e030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45139EB-BEC8-4999-9672-374B47B4ED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A40E42-1A95-4357-B29E-D596C45FA6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ec0090-a91c-41e3-8ea3-4e47221e0305"/>
    <ds:schemaRef ds:uri="e2159b33-9406-468d-939c-07ba024f37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017C8F-DFB1-4C8F-8A5C-A3C400141731}">
  <ds:schemaRefs>
    <ds:schemaRef ds:uri="http://schemas.microsoft.com/office/2006/metadata/properties"/>
    <ds:schemaRef ds:uri="http://schemas.microsoft.com/office/infopath/2007/PartnerControls"/>
    <ds:schemaRef ds:uri="e2159b33-9406-468d-939c-07ba024f37a5"/>
    <ds:schemaRef ds:uri="f3ec0090-a91c-41e3-8ea3-4e47221e03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1242</Words>
  <Application>Microsoft Office PowerPoint</Application>
  <PresentationFormat>Widescreen</PresentationFormat>
  <Paragraphs>129</Paragraphs>
  <Slides>17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3" baseType="lpstr">
      <vt:lpstr>Aptos</vt:lpstr>
      <vt:lpstr>Arial</vt:lpstr>
      <vt:lpstr>Calibri</vt:lpstr>
      <vt:lpstr>Calibri Light</vt:lpstr>
      <vt:lpstr>Cambria Math</vt:lpstr>
      <vt:lpstr>Tema di Office</vt:lpstr>
      <vt:lpstr>Diagrammi di equilibrio di fase a temperatura costante per sistemi a due componenti</vt:lpstr>
      <vt:lpstr>Regola delle fasi di Gibbs</vt:lpstr>
      <vt:lpstr>Gradi di libertà</vt:lpstr>
      <vt:lpstr>Sistemi a due e più componenti</vt:lpstr>
      <vt:lpstr>Presentazione standard di PowerPoint</vt:lpstr>
      <vt:lpstr>Varianza (F) e varianza residua (F’)</vt:lpstr>
      <vt:lpstr>Sistema a due componenti: diagramma di equilibrio liquido vapore T costante</vt:lpstr>
      <vt:lpstr>Sistema a due componenti: equilibrio liquido vapore T costante</vt:lpstr>
      <vt:lpstr>Espressione di pTOT in funzione di YA mediante i parametri pA* e pB*</vt:lpstr>
      <vt:lpstr>Presentazione standard di PowerPoint</vt:lpstr>
      <vt:lpstr>Varianza residua</vt:lpstr>
      <vt:lpstr>Regione bifasica</vt:lpstr>
      <vt:lpstr>Diagramma di equilibrio di fase liquido vapore a T costante</vt:lpstr>
      <vt:lpstr>Esercizi</vt:lpstr>
      <vt:lpstr>Presentazione standard di PowerPoint</vt:lpstr>
      <vt:lpstr>Presentazione standard di PowerPoint</vt:lpstr>
      <vt:lpstr>Isopleta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Diagrammi di equilibrio di fase per sistemi a due componenti</dc:title>
  <cp:lastModifiedBy>ASARO FIORETTA</cp:lastModifiedBy>
  <cp:revision>47</cp:revision>
  <cp:lastPrinted>2025-04-14T08:29:10Z</cp:lastPrinted>
  <dcterms:modified xsi:type="dcterms:W3CDTF">2026-04-16T15:36:09Z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0x01010085F60B50A3E5E644B24FC83C95A4D028</vt:lpwstr>
  </property>
</Properties>
</file>