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2"/>
  </p:notesMasterIdLst>
  <p:sldIdLst>
    <p:sldId id="257" r:id="rId2"/>
    <p:sldId id="359" r:id="rId3"/>
    <p:sldId id="399" r:id="rId4"/>
    <p:sldId id="400" r:id="rId5"/>
    <p:sldId id="401" r:id="rId6"/>
    <p:sldId id="402" r:id="rId7"/>
    <p:sldId id="411" r:id="rId8"/>
    <p:sldId id="436" r:id="rId9"/>
    <p:sldId id="404" r:id="rId10"/>
    <p:sldId id="435" r:id="rId11"/>
    <p:sldId id="310" r:id="rId12"/>
    <p:sldId id="412" r:id="rId13"/>
    <p:sldId id="407" r:id="rId14"/>
    <p:sldId id="408" r:id="rId15"/>
    <p:sldId id="413" r:id="rId16"/>
    <p:sldId id="414" r:id="rId17"/>
    <p:sldId id="415" r:id="rId18"/>
    <p:sldId id="416" r:id="rId19"/>
    <p:sldId id="417" r:id="rId20"/>
    <p:sldId id="418" r:id="rId21"/>
    <p:sldId id="419" r:id="rId22"/>
    <p:sldId id="420" r:id="rId23"/>
    <p:sldId id="409" r:id="rId24"/>
    <p:sldId id="421" r:id="rId25"/>
    <p:sldId id="422" r:id="rId26"/>
    <p:sldId id="423" r:id="rId27"/>
    <p:sldId id="424" r:id="rId28"/>
    <p:sldId id="425" r:id="rId29"/>
    <p:sldId id="426" r:id="rId30"/>
    <p:sldId id="427" r:id="rId31"/>
    <p:sldId id="428" r:id="rId32"/>
    <p:sldId id="429" r:id="rId33"/>
    <p:sldId id="430" r:id="rId34"/>
    <p:sldId id="431" r:id="rId35"/>
    <p:sldId id="432" r:id="rId36"/>
    <p:sldId id="433" r:id="rId37"/>
    <p:sldId id="434" r:id="rId38"/>
    <p:sldId id="265" r:id="rId39"/>
    <p:sldId id="357" r:id="rId40"/>
    <p:sldId id="358" r:id="rId4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Sezione predefinita" id="{40BD4D51-013B-4BDD-B3B4-EED696625E14}">
          <p14:sldIdLst>
            <p14:sldId id="257"/>
          </p14:sldIdLst>
        </p14:section>
        <p14:section name="Sezione senza titolo" id="{B3C7E3E6-6BB9-4887-8F56-2D90D3797802}">
          <p14:sldIdLst>
            <p14:sldId id="359"/>
            <p14:sldId id="399"/>
            <p14:sldId id="400"/>
            <p14:sldId id="401"/>
            <p14:sldId id="402"/>
            <p14:sldId id="411"/>
            <p14:sldId id="436"/>
            <p14:sldId id="404"/>
            <p14:sldId id="435"/>
            <p14:sldId id="310"/>
            <p14:sldId id="412"/>
            <p14:sldId id="407"/>
            <p14:sldId id="408"/>
            <p14:sldId id="413"/>
            <p14:sldId id="414"/>
            <p14:sldId id="415"/>
            <p14:sldId id="416"/>
            <p14:sldId id="417"/>
            <p14:sldId id="418"/>
            <p14:sldId id="419"/>
            <p14:sldId id="420"/>
            <p14:sldId id="409"/>
            <p14:sldId id="421"/>
            <p14:sldId id="422"/>
            <p14:sldId id="423"/>
            <p14:sldId id="424"/>
            <p14:sldId id="425"/>
            <p14:sldId id="426"/>
            <p14:sldId id="427"/>
            <p14:sldId id="428"/>
            <p14:sldId id="429"/>
            <p14:sldId id="430"/>
            <p14:sldId id="431"/>
            <p14:sldId id="432"/>
            <p14:sldId id="433"/>
            <p14:sldId id="434"/>
            <p14:sldId id="265"/>
            <p14:sldId id="357"/>
            <p14:sldId id="358"/>
          </p14:sldIdLst>
        </p14:section>
      </p14:sectionLst>
    </p:ext>
    <p:ext uri="{EFAFB233-063F-42B5-8137-9DF3F51BA10A}">
      <p15:sldGuideLst xmlns:p15="http://schemas.microsoft.com/office/powerpoint/2012/main">
        <p15:guide id="1" orient="horz" pos="2160">
          <p15:clr>
            <a:srgbClr val="A4A3A4"/>
          </p15:clr>
        </p15:guide>
        <p15:guide id="2" orient="horz" pos="1028">
          <p15:clr>
            <a:srgbClr val="A4A3A4"/>
          </p15:clr>
        </p15:guide>
        <p15:guide id="3" orient="horz" pos="3296">
          <p15:clr>
            <a:srgbClr val="A4A3A4"/>
          </p15:clr>
        </p15:guide>
        <p15:guide id="4" orient="horz" pos="456">
          <p15:clr>
            <a:srgbClr val="A4A3A4"/>
          </p15:clr>
        </p15:guide>
        <p15:guide id="5" pos="436">
          <p15:clr>
            <a:srgbClr val="A4A3A4"/>
          </p15:clr>
        </p15:guide>
        <p15:guide id="6" pos="7236">
          <p15:clr>
            <a:srgbClr val="A4A3A4"/>
          </p15:clr>
        </p15:guide>
        <p15:guide id="7" pos="2692">
          <p15:clr>
            <a:srgbClr val="A4A3A4"/>
          </p15:clr>
        </p15:guide>
        <p15:guide id="8" pos="1572">
          <p15:clr>
            <a:srgbClr val="A4A3A4"/>
          </p15:clr>
        </p15:guide>
        <p15:guide id="9" pos="3816">
          <p15:clr>
            <a:srgbClr val="A4A3A4"/>
          </p15:clr>
        </p15:guide>
        <p15:guide id="10" pos="4976">
          <p15:clr>
            <a:srgbClr val="A4A3A4"/>
          </p15:clr>
        </p15:guide>
        <p15:guide id="11" pos="61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1314" y="84"/>
      </p:cViewPr>
      <p:guideLst>
        <p:guide orient="horz" pos="2160"/>
        <p:guide orient="horz" pos="1028"/>
        <p:guide orient="horz" pos="3296"/>
        <p:guide orient="horz" pos="456"/>
        <p:guide pos="436"/>
        <p:guide pos="7236"/>
        <p:guide pos="2692"/>
        <p:guide pos="1572"/>
        <p:guide pos="3816"/>
        <p:guide pos="4976"/>
        <p:guide pos="610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2" name="Google Shape;9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4D26BA-BC72-4D5B-EC34-5CB248E05A6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4F233E1-7506-330B-C7D4-385C205E894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9FBFDC4-0F05-49AB-5FB9-81B840727C0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1B25029B-6C3F-BF8D-772C-4A652398607D}"/>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21</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7942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CA3CD-53BD-5BD4-83C7-D2EEBE5F180C}"/>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20E4D63-6ACA-CF5A-C985-66328001476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EE6C2D5-6B7B-4ED4-6CA7-636EA73CDBC1}"/>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9377BAD-CAE9-B0ED-DB3F-9BAD0B05274F}"/>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22</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5186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15668-C8AA-56DD-7A8C-0C26158D8A3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3E2AC98-6A01-419F-4917-BBB5D89A606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1223208-0721-0434-7B9C-EC50B7A42DD5}"/>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7A6B0B49-7E11-1C67-A7B3-7BEED2E00A0D}"/>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23</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42083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C7915-8356-4974-26DD-41A112776C0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9E17536-FFC7-82B8-B8F4-E7419B12A31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2E788A8-7BC7-33C5-368F-5BFF2971231C}"/>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7104628B-89F1-62A4-DDD4-D622DC5046C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24</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4610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F6B85-1B12-08FF-968D-D5341FD2AFB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8A69A7E-B520-2D59-3D43-F2AADD36A9A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283BE70-E709-C033-788F-35FB5214F600}"/>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4D0045D-EDD3-5F60-4677-1E83DBD0AA6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25</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5650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5F997-2680-D835-89A7-2756078D69B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1CC4880-2850-4D8F-C269-144B5FC0AA6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EE5CA68-5596-C53E-117E-703EC18E9775}"/>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0A552A1B-0872-5009-F951-A984B5BE9B4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26</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14597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E6232-553E-783E-70AF-DC1766F9950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848D5F8-7128-DA87-2545-68785468C52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F41CCFD-482C-BCFA-C6F5-DF5E132AC5D9}"/>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070156D0-97ED-0ED0-B9F7-52E1C409101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27</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0941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1FCCE-B65C-0E02-D54F-EFD745A7FD2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9A6DA4B-F88F-023D-424F-D165B020CA1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87F2F96-1DEB-4984-69B1-9D8B0569BCA6}"/>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EA3FE2E5-62D8-5EC6-E815-6ED1F9C79B9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28</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1810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AD8DB-005A-D89D-4971-974B13B694E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11F52F4-D21B-E2E3-C434-0B329516222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1925684-2DB5-00F1-BF1C-3422349187BC}"/>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049D2BC3-86EA-6568-03C1-F9022D312914}"/>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29</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83910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C3201-83B2-0175-7F0D-4844E23D2C9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18497A5A-08F2-68CB-8BE1-E73A258F211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8611B4F-4242-E154-5FDE-293068E3AE0F}"/>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3694DFF7-DE68-65B7-7045-729AF36D361A}"/>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30</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55253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13</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60655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24747-E78B-7B62-06EC-6F75A2289FC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9769B37-9572-EC20-01D7-193F5198B1E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44B9C6C-A7F1-57C3-938B-2B8D6C0BFA4C}"/>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40B2B4A7-334F-C089-458B-65B0BE79C9C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31</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49341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1FDFF-37A8-2413-8A91-A03D8B60E29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34BF76F-9E76-B9C8-1F81-2D6646C924C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27B61C2-F2D4-8A0E-18DF-624AD778AA07}"/>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8C473836-A9A4-62CB-B96E-50451CA3A426}"/>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32</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6009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36D6-A673-4073-5B91-D672B642C21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A060582-4BAD-30F2-E8BC-2517324AEC3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D9EA0FD-67A3-8BF9-BC7C-8B1DD6D29F5D}"/>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45DE9FD6-45D6-993F-CE22-29893031D0AC}"/>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33</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0860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ABD3B8-BC48-4539-4203-E40CF196B36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9DDA9E8-4355-BB54-6C23-24B158A2E0A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0C336282-2B7F-9086-223F-362F4F381648}"/>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10782E55-CB0A-A4C2-253D-D19EFBA5AFE3}"/>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34</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3745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FE87A-3B82-DD3F-6615-8B743DDECF2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BD99C76-FDFD-E6CB-A667-60528759EB5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56F2A90-C762-380D-7DD5-CA71682238AF}"/>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E649D90A-C1E6-8AAC-F814-EF0B1FD24BC9}"/>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35</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96432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C927E-3843-0B33-37D3-1BFC892EFBF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3BDB707-891B-A875-D619-3F528BF91A2C}"/>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6EEF16C4-2957-8EDF-E8C0-EB41E6F921C8}"/>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6C175B1B-460D-F06F-8922-52F133F781EF}"/>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36</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64422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BF225-69C7-7B9F-78BB-BE5710179ED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521A7C5-06BC-6DF6-22CB-E416358CAF5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4891E0C5-83B4-D061-6223-3603C40DE954}"/>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A396D493-62C6-151A-826F-6F08B889A1A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37</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0038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 name="Google Shape;17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C84A0D65-5516-F9D7-4B49-43A43392D613}"/>
            </a:ext>
          </a:extLst>
        </p:cNvPr>
        <p:cNvGrpSpPr/>
        <p:nvPr/>
      </p:nvGrpSpPr>
      <p:grpSpPr>
        <a:xfrm>
          <a:off x="0" y="0"/>
          <a:ext cx="0" cy="0"/>
          <a:chOff x="0" y="0"/>
          <a:chExt cx="0" cy="0"/>
        </a:xfrm>
      </p:grpSpPr>
      <p:sp>
        <p:nvSpPr>
          <p:cNvPr id="127" name="Google Shape;127;g349b5079450_0_24:notes">
            <a:extLst>
              <a:ext uri="{FF2B5EF4-FFF2-40B4-BE49-F238E27FC236}">
                <a16:creationId xmlns:a16="http://schemas.microsoft.com/office/drawing/2014/main" id="{CBE19CD6-08EB-F969-4F4A-41DA18E299F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g349b5079450_0_24:notes">
            <a:extLst>
              <a:ext uri="{FF2B5EF4-FFF2-40B4-BE49-F238E27FC236}">
                <a16:creationId xmlns:a16="http://schemas.microsoft.com/office/drawing/2014/main" id="{0C7E1E2E-A45C-33F6-7207-4F912BC8CBB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860634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a:extLst>
            <a:ext uri="{FF2B5EF4-FFF2-40B4-BE49-F238E27FC236}">
              <a16:creationId xmlns:a16="http://schemas.microsoft.com/office/drawing/2014/main" id="{B1B7386C-AE59-8839-AF78-40C6AB855C2C}"/>
            </a:ext>
          </a:extLst>
        </p:cNvPr>
        <p:cNvGrpSpPr/>
        <p:nvPr/>
      </p:nvGrpSpPr>
      <p:grpSpPr>
        <a:xfrm>
          <a:off x="0" y="0"/>
          <a:ext cx="0" cy="0"/>
          <a:chOff x="0" y="0"/>
          <a:chExt cx="0" cy="0"/>
        </a:xfrm>
      </p:grpSpPr>
      <p:sp>
        <p:nvSpPr>
          <p:cNvPr id="127" name="Google Shape;127;g349b5079450_0_24:notes">
            <a:extLst>
              <a:ext uri="{FF2B5EF4-FFF2-40B4-BE49-F238E27FC236}">
                <a16:creationId xmlns:a16="http://schemas.microsoft.com/office/drawing/2014/main" id="{5EC10427-46C5-FB9D-9577-B82DB1CC3CC0}"/>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g349b5079450_0_24:notes">
            <a:extLst>
              <a:ext uri="{FF2B5EF4-FFF2-40B4-BE49-F238E27FC236}">
                <a16:creationId xmlns:a16="http://schemas.microsoft.com/office/drawing/2014/main" id="{4C0FFE36-5801-20AF-61D4-51EC843E99B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5713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DA2AC4-471D-EF83-323F-F9700A50A83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497B48F-A9D9-2393-15AF-A74CD6C92403}"/>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72999CA-4BC2-C6D0-80E4-E67D8D0FCD86}"/>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9CD3A227-60B1-975D-7976-19AD5F5E7465}"/>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14</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4215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C6459-EFD4-0234-1952-1C8F8CE2B69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568B651-D919-BCA8-35FC-0A9CFD1AF53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5565047-939D-D46D-8E6C-175681F20C71}"/>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28791B79-5173-B726-2631-7668E2CD0F8B}"/>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15</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32384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F88925-7816-0698-64CA-DCE16531BF3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7F55360-6AA4-5F57-1DD4-E55C17C4B1E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62888B3-3487-635D-ECDF-DAF18875937C}"/>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A44713B1-6CBF-6035-923F-E71B209C7AB0}"/>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16</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0688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AE762-539C-8552-1A40-7970CAA4AC9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854A524-533F-1E21-6A02-AFAD19FE73A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869221F-5708-1B07-593F-4800D869E3C6}"/>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05F764CB-D337-D614-5288-14C0076CDAEB}"/>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17</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73694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75DD0-AC8D-D429-051A-E991AE5CDF9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E3CAB81-A63A-801D-43A1-480D233F2A3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9066098-6DD3-D4BC-7CA0-B7B772FC9781}"/>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C79D42E6-A807-B8C0-EA32-85A3FA7D8302}"/>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18</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3510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FBEC44-8ABE-F646-B0DE-9CADB3E91D2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7C23F86-5934-5812-3D6F-0C9B8F0C19F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F5F7DD5-59F0-33A9-CADF-6D4881AC4A4A}"/>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14E607B7-017F-0072-390A-0EC961465D68}"/>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19</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84900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47319-53C0-2E6A-5821-6FD0C095DD6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0E4F62D-EA6E-AF2A-7C83-A73E56F7E12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A3A832A-877C-606B-5216-916EB87C340C}"/>
              </a:ext>
            </a:extLst>
          </p:cNvPr>
          <p:cNvSpPr>
            <a:spLocks noGrp="1"/>
          </p:cNvSpPr>
          <p:nvPr>
            <p:ph type="body" idx="1"/>
          </p:nvPr>
        </p:nvSpPr>
        <p:spPr/>
        <p:txBody>
          <a:bodyPr/>
          <a:lstStyle/>
          <a:p>
            <a:endParaRPr lang="it-IT" dirty="0"/>
          </a:p>
        </p:txBody>
      </p:sp>
      <p:sp>
        <p:nvSpPr>
          <p:cNvPr id="4" name="Segnaposto numero diapositiva 3">
            <a:extLst>
              <a:ext uri="{FF2B5EF4-FFF2-40B4-BE49-F238E27FC236}">
                <a16:creationId xmlns:a16="http://schemas.microsoft.com/office/drawing/2014/main" id="{F99E827B-1152-9F37-DC83-5F52BA04707E}"/>
              </a:ext>
            </a:extLst>
          </p:cNvPr>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it-IT" sz="1200" b="0" i="0" u="none" strike="noStrike" cap="none" smtClean="0">
                <a:solidFill>
                  <a:schemeClr val="dk1"/>
                </a:solidFill>
                <a:latin typeface="Calibri"/>
                <a:ea typeface="Calibri"/>
                <a:cs typeface="Calibri"/>
                <a:sym typeface="Calibri"/>
              </a:rPr>
              <a:t>20</a:t>
            </a:fld>
            <a:endParaRPr lang="it-IT"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8574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olo e testo verticali"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7">
            <a:extLst>
              <a:ext uri="{FF2B5EF4-FFF2-40B4-BE49-F238E27FC236}">
                <a16:creationId xmlns:a16="http://schemas.microsoft.com/office/drawing/2014/main" id="{B7D9C327-F820-D379-AD6F-191E366EF5E1}"/>
              </a:ext>
            </a:extLst>
          </p:cNvPr>
          <p:cNvSpPr>
            <a:spLocks noGrp="1" noChangeArrowheads="1"/>
          </p:cNvSpPr>
          <p:nvPr>
            <p:ph type="dt" sz="half" idx="10"/>
          </p:nvPr>
        </p:nvSpPr>
        <p:spPr>
          <a:ln/>
        </p:spPr>
        <p:txBody>
          <a:bodyPr/>
          <a:lstStyle>
            <a:lvl1pPr>
              <a:defRPr/>
            </a:lvl1pPr>
          </a:lstStyle>
          <a:p>
            <a:pPr>
              <a:defRPr/>
            </a:pPr>
            <a:endParaRPr lang="it-IT"/>
          </a:p>
        </p:txBody>
      </p:sp>
      <p:sp>
        <p:nvSpPr>
          <p:cNvPr id="4" name="Rectangle 8">
            <a:extLst>
              <a:ext uri="{FF2B5EF4-FFF2-40B4-BE49-F238E27FC236}">
                <a16:creationId xmlns:a16="http://schemas.microsoft.com/office/drawing/2014/main" id="{46344D82-D11A-9C9D-EC8A-86918F3CC053}"/>
              </a:ext>
            </a:extLst>
          </p:cNvPr>
          <p:cNvSpPr>
            <a:spLocks noGrp="1" noChangeArrowheads="1"/>
          </p:cNvSpPr>
          <p:nvPr>
            <p:ph type="ftr" sz="quarter" idx="11"/>
          </p:nvPr>
        </p:nvSpPr>
        <p:spPr>
          <a:ln/>
        </p:spPr>
        <p:txBody>
          <a:bodyPr/>
          <a:lstStyle>
            <a:lvl1pPr>
              <a:defRPr/>
            </a:lvl1pPr>
          </a:lstStyle>
          <a:p>
            <a:pPr>
              <a:defRPr/>
            </a:pPr>
            <a:endParaRPr lang="it-IT"/>
          </a:p>
        </p:txBody>
      </p:sp>
      <p:sp>
        <p:nvSpPr>
          <p:cNvPr id="5" name="Rectangle 9">
            <a:extLst>
              <a:ext uri="{FF2B5EF4-FFF2-40B4-BE49-F238E27FC236}">
                <a16:creationId xmlns:a16="http://schemas.microsoft.com/office/drawing/2014/main" id="{31C218DC-C7F6-3B87-8CB9-BB53C5658343}"/>
              </a:ext>
            </a:extLst>
          </p:cNvPr>
          <p:cNvSpPr>
            <a:spLocks noGrp="1" noChangeArrowheads="1"/>
          </p:cNvSpPr>
          <p:nvPr>
            <p:ph type="sldNum" sz="quarter" idx="12"/>
          </p:nvPr>
        </p:nvSpPr>
        <p:spPr>
          <a:ln/>
        </p:spPr>
        <p:txBody>
          <a:bodyPr/>
          <a:lstStyle>
            <a:lvl1pPr>
              <a:defRPr/>
            </a:lvl1pPr>
          </a:lstStyle>
          <a:p>
            <a:pPr>
              <a:defRPr/>
            </a:pPr>
            <a:fld id="{143E4C33-E1AF-4B50-9B7B-FE06D0393D7C}" type="slidenum">
              <a:rPr lang="it-IT" altLang="it-IT"/>
              <a:pPr>
                <a:defRPr/>
              </a:pPr>
              <a:t>‹N›</a:t>
            </a:fld>
            <a:endParaRPr lang="it-IT" altLang="it-IT"/>
          </a:p>
        </p:txBody>
      </p:sp>
    </p:spTree>
    <p:extLst>
      <p:ext uri="{BB962C8B-B14F-4D97-AF65-F5344CB8AC3E}">
        <p14:creationId xmlns:p14="http://schemas.microsoft.com/office/powerpoint/2010/main" val="3337423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7" r:id="rId5"/>
    <p:sldLayoutId id="2147483658" r:id="rId6"/>
    <p:sldLayoutId id="2147483660"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margotcosasdelavida.com/tropezon/"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margotcosasdelavida.com/tropezo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freepngimg.com/png/25131-pushpin-transparent-background"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freepngimg.com/png/25131-pushpin-transparent-background"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pixabay.com/en/sticky-notes-post-it-notes-sticky-938602/"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margotcosasdelavida.com/tropezon/"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www.lacittafutura.it/recensioni/i-miei-libri-del-2019"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lacittafutura.it/recensioni/i-miei-libri-del-2019"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695325" y="742545"/>
            <a:ext cx="10801350" cy="5372910"/>
          </a:xfrm>
          <a:prstGeom prst="rect">
            <a:avLst/>
          </a:prstGeom>
          <a:noFill/>
          <a:ln>
            <a:noFill/>
          </a:ln>
        </p:spPr>
        <p:txBody>
          <a:bodyPr spcFirstLastPara="1" wrap="square" lIns="91425" tIns="45700" rIns="91425" bIns="45700" anchor="ctr" anchorCtr="0">
            <a:normAutofit/>
          </a:bodyPr>
          <a:lstStyle/>
          <a:p>
            <a:pPr algn="ctr">
              <a:lnSpc>
                <a:spcPct val="102000"/>
              </a:lnSpc>
              <a:spcBef>
                <a:spcPct val="0"/>
              </a:spcBef>
              <a:buClr>
                <a:srgbClr val="000000"/>
              </a:buClr>
              <a:buSzPct val="100000"/>
              <a:defRPr/>
            </a:pPr>
            <a:r>
              <a:rPr lang="it-IT" sz="2800" b="1" i="1" dirty="0">
                <a:latin typeface="Calibri" charset="0"/>
                <a:ea typeface="Microsoft YaHei" charset="-122"/>
              </a:rPr>
              <a:t>Project Management </a:t>
            </a:r>
            <a:br>
              <a:rPr lang="it-IT" sz="2800" b="1" i="1" dirty="0">
                <a:latin typeface="Calibri" charset="0"/>
                <a:ea typeface="Microsoft YaHei" charset="-122"/>
              </a:rPr>
            </a:br>
            <a:r>
              <a:rPr lang="it-IT" sz="2800" b="1" i="1" dirty="0">
                <a:latin typeface="Calibri" charset="0"/>
                <a:ea typeface="Microsoft YaHei" charset="-122"/>
              </a:rPr>
              <a:t>Tecniche di Europrogettazione</a:t>
            </a:r>
            <a:br>
              <a:rPr lang="it-IT" sz="2800" b="1" i="1" dirty="0">
                <a:latin typeface="Calibri" charset="0"/>
                <a:ea typeface="Microsoft YaHei" charset="-122"/>
              </a:rPr>
            </a:br>
            <a:br>
              <a:rPr lang="it-IT" sz="2800" b="1" i="1" dirty="0">
                <a:latin typeface="Calibri" charset="0"/>
                <a:ea typeface="Microsoft YaHei" charset="-122"/>
              </a:rPr>
            </a:br>
            <a:r>
              <a:rPr lang="it-IT" sz="2800" b="1" i="1" dirty="0">
                <a:latin typeface="Calibri" charset="0"/>
                <a:ea typeface="Microsoft YaHei" charset="-122"/>
              </a:rPr>
              <a:t>Elisabetta Boglich, PhD</a:t>
            </a:r>
            <a:br>
              <a:rPr lang="it-IT" sz="2800" b="1" i="1" dirty="0">
                <a:latin typeface="Calibri" charset="0"/>
                <a:ea typeface="Microsoft YaHei" charset="-122"/>
              </a:rPr>
            </a:br>
            <a:br>
              <a:rPr lang="it-IT" sz="2800" b="1" i="1" dirty="0">
                <a:latin typeface="Calibri" charset="0"/>
                <a:ea typeface="Microsoft YaHei" charset="-122"/>
              </a:rPr>
            </a:br>
            <a:br>
              <a:rPr lang="it-IT" sz="2800" b="1" i="1" dirty="0">
                <a:latin typeface="Calibri" charset="0"/>
                <a:ea typeface="Microsoft YaHei" charset="-122"/>
              </a:rPr>
            </a:br>
            <a:r>
              <a:rPr lang="it-IT" sz="2800" b="1" i="1" dirty="0">
                <a:latin typeface="Calibri" charset="0"/>
                <a:ea typeface="Microsoft YaHei" charset="-122"/>
              </a:rPr>
              <a:t>Trieste, 23/03-30/04/2026</a:t>
            </a:r>
            <a:br>
              <a:rPr lang="it-IT" sz="2800" b="1" i="1" dirty="0">
                <a:latin typeface="Calibri" charset="0"/>
                <a:ea typeface="Microsoft YaHei" charset="-122"/>
              </a:rPr>
            </a:br>
            <a:br>
              <a:rPr lang="it-IT" sz="2800" b="1" i="1" dirty="0">
                <a:latin typeface="Calibri" charset="0"/>
                <a:ea typeface="Microsoft YaHei" charset="-122"/>
              </a:rPr>
            </a:br>
            <a:br>
              <a:rPr lang="it-IT" sz="3100" b="1" dirty="0">
                <a:latin typeface="Arial"/>
                <a:ea typeface="Arial"/>
                <a:cs typeface="Arial"/>
                <a:sym typeface="Arial"/>
              </a:rPr>
            </a:br>
            <a:endParaRPr sz="3100" b="1" dirty="0">
              <a:latin typeface="Arial"/>
              <a:ea typeface="Arial"/>
              <a:cs typeface="Arial"/>
              <a:sym typeface="Arial"/>
            </a:endParaRPr>
          </a:p>
        </p:txBody>
      </p:sp>
      <p:sp>
        <p:nvSpPr>
          <p:cNvPr id="96" name="Google Shape;96;p14"/>
          <p:cNvSpPr txBox="1"/>
          <p:nvPr/>
        </p:nvSpPr>
        <p:spPr>
          <a:xfrm>
            <a:off x="2680376" y="3526276"/>
            <a:ext cx="7200900" cy="1337554"/>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3000"/>
              <a:buFont typeface="Arial"/>
              <a:buNone/>
            </a:pPr>
            <a:endParaRPr sz="3000" b="0" i="0" u="none" strike="noStrike" cap="none" dirty="0">
              <a:solidFill>
                <a:schemeClr val="dk1"/>
              </a:solidFill>
              <a:latin typeface="Calibri"/>
              <a:ea typeface="Calibri"/>
              <a:cs typeface="Calibri"/>
              <a:sym typeface="Calibri"/>
            </a:endParaRPr>
          </a:p>
        </p:txBody>
      </p:sp>
      <p:pic>
        <p:nvPicPr>
          <p:cNvPr id="2" name="Immagine 2">
            <a:extLst>
              <a:ext uri="{FF2B5EF4-FFF2-40B4-BE49-F238E27FC236}">
                <a16:creationId xmlns:a16="http://schemas.microsoft.com/office/drawing/2014/main" id="{880A6C3A-C884-2DDE-39A2-90578E96F0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2337" y="5148668"/>
            <a:ext cx="5267325" cy="96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BA695D-9C16-D1C5-01EF-A786FD78FD32}"/>
            </a:ext>
          </a:extLst>
        </p:cNvPr>
        <p:cNvGrpSpPr/>
        <p:nvPr/>
      </p:nvGrpSpPr>
      <p:grpSpPr>
        <a:xfrm>
          <a:off x="0" y="0"/>
          <a:ext cx="0" cy="0"/>
          <a:chOff x="0" y="0"/>
          <a:chExt cx="0" cy="0"/>
        </a:xfrm>
      </p:grpSpPr>
      <p:sp>
        <p:nvSpPr>
          <p:cNvPr id="109" name="Flowchart: Document 108">
            <a:extLst>
              <a:ext uri="{FF2B5EF4-FFF2-40B4-BE49-F238E27FC236}">
                <a16:creationId xmlns:a16="http://schemas.microsoft.com/office/drawing/2014/main" id="{BEB164C2-EBCA-77C0-4040-C62005E3A7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696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EBB0FBA0-F019-A07C-9781-24B14CE6B016}"/>
              </a:ext>
            </a:extLst>
          </p:cNvPr>
          <p:cNvSpPr>
            <a:spLocks noGrp="1"/>
          </p:cNvSpPr>
          <p:nvPr>
            <p:ph type="title"/>
          </p:nvPr>
        </p:nvSpPr>
        <p:spPr>
          <a:xfrm>
            <a:off x="838200" y="171162"/>
            <a:ext cx="2840182" cy="2371148"/>
          </a:xfrm>
        </p:spPr>
        <p:txBody>
          <a:bodyPr vert="horz" lIns="91440" tIns="45720" rIns="91440" bIns="45720" rtlCol="0" anchor="ctr">
            <a:normAutofit/>
          </a:bodyPr>
          <a:lstStyle/>
          <a:p>
            <a:pPr>
              <a:spcBef>
                <a:spcPct val="0"/>
              </a:spcBef>
            </a:pPr>
            <a:r>
              <a:rPr lang="en-US" sz="3200" b="1" kern="1200" dirty="0">
                <a:solidFill>
                  <a:srgbClr val="FFFFFF"/>
                </a:solidFill>
                <a:latin typeface="+mj-lt"/>
                <a:ea typeface="+mj-ea"/>
                <a:cs typeface="+mj-cs"/>
              </a:rPr>
              <a:t>La </a:t>
            </a:r>
            <a:r>
              <a:rPr lang="en-US" sz="3200" b="1" kern="1200" dirty="0" err="1">
                <a:solidFill>
                  <a:srgbClr val="FFFFFF"/>
                </a:solidFill>
                <a:latin typeface="+mj-lt"/>
                <a:ea typeface="+mj-ea"/>
                <a:cs typeface="+mj-cs"/>
              </a:rPr>
              <a:t>matrice</a:t>
            </a:r>
            <a:r>
              <a:rPr lang="en-US" sz="3200" b="1" kern="1200" dirty="0">
                <a:solidFill>
                  <a:srgbClr val="FFFFFF"/>
                </a:solidFill>
                <a:latin typeface="+mj-lt"/>
                <a:ea typeface="+mj-ea"/>
                <a:cs typeface="+mj-cs"/>
              </a:rPr>
              <a:t> del Quadro </a:t>
            </a:r>
            <a:r>
              <a:rPr lang="en-US" sz="3200" b="1" kern="1200" dirty="0" err="1">
                <a:solidFill>
                  <a:srgbClr val="FFFFFF"/>
                </a:solidFill>
                <a:latin typeface="+mj-lt"/>
                <a:ea typeface="+mj-ea"/>
                <a:cs typeface="+mj-cs"/>
              </a:rPr>
              <a:t>Logico</a:t>
            </a:r>
            <a:endParaRPr lang="en-US" sz="3200" b="1" kern="1200" dirty="0">
              <a:solidFill>
                <a:srgbClr val="FFFFFF"/>
              </a:solidFill>
              <a:latin typeface="+mj-lt"/>
              <a:ea typeface="+mj-ea"/>
              <a:cs typeface="+mj-cs"/>
            </a:endParaRPr>
          </a:p>
        </p:txBody>
      </p:sp>
      <p:sp>
        <p:nvSpPr>
          <p:cNvPr id="80" name="Freeform 79">
            <a:extLst>
              <a:ext uri="{FF2B5EF4-FFF2-40B4-BE49-F238E27FC236}">
                <a16:creationId xmlns:a16="http://schemas.microsoft.com/office/drawing/2014/main" id="{0A69B9E3-B4B8-8CB9-857D-8B953568C907}"/>
              </a:ext>
            </a:extLst>
          </p:cNvPr>
          <p:cNvSpPr>
            <a:spLocks noChangeArrowheads="1"/>
          </p:cNvSpPr>
          <p:nvPr/>
        </p:nvSpPr>
        <p:spPr bwMode="auto">
          <a:xfrm>
            <a:off x="5222732" y="929121"/>
            <a:ext cx="1646238" cy="396875"/>
          </a:xfrm>
          <a:custGeom>
            <a:avLst/>
            <a:gdLst>
              <a:gd name="T0" fmla="*/ 0 w 4575"/>
              <a:gd name="T1" fmla="*/ 2147483646 h 1102"/>
              <a:gd name="T2" fmla="*/ 2147483646 w 4575"/>
              <a:gd name="T3" fmla="*/ 2147483646 h 1102"/>
              <a:gd name="T4" fmla="*/ 2147483646 w 4575"/>
              <a:gd name="T5" fmla="*/ 0 h 1102"/>
              <a:gd name="T6" fmla="*/ 0 w 4575"/>
              <a:gd name="T7" fmla="*/ 0 h 1102"/>
              <a:gd name="T8" fmla="*/ 0 w 4575"/>
              <a:gd name="T9" fmla="*/ 2147483646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102">
                <a:moveTo>
                  <a:pt x="0" y="1101"/>
                </a:moveTo>
                <a:lnTo>
                  <a:pt x="4574" y="1101"/>
                </a:lnTo>
                <a:lnTo>
                  <a:pt x="4574" y="0"/>
                </a:lnTo>
                <a:lnTo>
                  <a:pt x="0" y="0"/>
                </a:lnTo>
                <a:lnTo>
                  <a:pt x="0" y="1101"/>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1" name="Freeform 80">
            <a:extLst>
              <a:ext uri="{FF2B5EF4-FFF2-40B4-BE49-F238E27FC236}">
                <a16:creationId xmlns:a16="http://schemas.microsoft.com/office/drawing/2014/main" id="{07DD639E-AB36-3F24-6633-D60E1ECFA64F}"/>
              </a:ext>
            </a:extLst>
          </p:cNvPr>
          <p:cNvSpPr>
            <a:spLocks noChangeArrowheads="1"/>
          </p:cNvSpPr>
          <p:nvPr/>
        </p:nvSpPr>
        <p:spPr bwMode="auto">
          <a:xfrm>
            <a:off x="6868970" y="929121"/>
            <a:ext cx="1644650" cy="396875"/>
          </a:xfrm>
          <a:custGeom>
            <a:avLst/>
            <a:gdLst>
              <a:gd name="T0" fmla="*/ 0 w 4570"/>
              <a:gd name="T1" fmla="*/ 2147483646 h 1102"/>
              <a:gd name="T2" fmla="*/ 2147483646 w 4570"/>
              <a:gd name="T3" fmla="*/ 2147483646 h 1102"/>
              <a:gd name="T4" fmla="*/ 2147483646 w 4570"/>
              <a:gd name="T5" fmla="*/ 0 h 1102"/>
              <a:gd name="T6" fmla="*/ 0 w 4570"/>
              <a:gd name="T7" fmla="*/ 0 h 1102"/>
              <a:gd name="T8" fmla="*/ 0 w 4570"/>
              <a:gd name="T9" fmla="*/ 2147483646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0" h="1102">
                <a:moveTo>
                  <a:pt x="0" y="1101"/>
                </a:moveTo>
                <a:lnTo>
                  <a:pt x="4569" y="1101"/>
                </a:lnTo>
                <a:lnTo>
                  <a:pt x="4569" y="0"/>
                </a:lnTo>
                <a:lnTo>
                  <a:pt x="0" y="0"/>
                </a:lnTo>
                <a:lnTo>
                  <a:pt x="0" y="1101"/>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2" name="Freeform 81">
            <a:extLst>
              <a:ext uri="{FF2B5EF4-FFF2-40B4-BE49-F238E27FC236}">
                <a16:creationId xmlns:a16="http://schemas.microsoft.com/office/drawing/2014/main" id="{BE7A0938-209A-0657-FFCF-78DF292C9E12}"/>
              </a:ext>
            </a:extLst>
          </p:cNvPr>
          <p:cNvSpPr>
            <a:spLocks noChangeArrowheads="1"/>
          </p:cNvSpPr>
          <p:nvPr/>
        </p:nvSpPr>
        <p:spPr bwMode="auto">
          <a:xfrm>
            <a:off x="8513620" y="929121"/>
            <a:ext cx="1646237" cy="396875"/>
          </a:xfrm>
          <a:custGeom>
            <a:avLst/>
            <a:gdLst>
              <a:gd name="T0" fmla="*/ 0 w 4575"/>
              <a:gd name="T1" fmla="*/ 2147483646 h 1102"/>
              <a:gd name="T2" fmla="*/ 2147483646 w 4575"/>
              <a:gd name="T3" fmla="*/ 2147483646 h 1102"/>
              <a:gd name="T4" fmla="*/ 2147483646 w 4575"/>
              <a:gd name="T5" fmla="*/ 0 h 1102"/>
              <a:gd name="T6" fmla="*/ 0 w 4575"/>
              <a:gd name="T7" fmla="*/ 0 h 1102"/>
              <a:gd name="T8" fmla="*/ 0 w 4575"/>
              <a:gd name="T9" fmla="*/ 2147483646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102">
                <a:moveTo>
                  <a:pt x="0" y="1101"/>
                </a:moveTo>
                <a:lnTo>
                  <a:pt x="4574" y="1101"/>
                </a:lnTo>
                <a:lnTo>
                  <a:pt x="4574" y="0"/>
                </a:lnTo>
                <a:lnTo>
                  <a:pt x="0" y="0"/>
                </a:lnTo>
                <a:lnTo>
                  <a:pt x="0" y="1101"/>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3" name="Freeform 82">
            <a:extLst>
              <a:ext uri="{FF2B5EF4-FFF2-40B4-BE49-F238E27FC236}">
                <a16:creationId xmlns:a16="http://schemas.microsoft.com/office/drawing/2014/main" id="{87D14DA1-D8C4-DA75-FA60-A7F7E6ED6C73}"/>
              </a:ext>
            </a:extLst>
          </p:cNvPr>
          <p:cNvSpPr>
            <a:spLocks noChangeArrowheads="1"/>
          </p:cNvSpPr>
          <p:nvPr/>
        </p:nvSpPr>
        <p:spPr bwMode="auto">
          <a:xfrm>
            <a:off x="10159857" y="929121"/>
            <a:ext cx="1646238" cy="396875"/>
          </a:xfrm>
          <a:custGeom>
            <a:avLst/>
            <a:gdLst>
              <a:gd name="T0" fmla="*/ 0 w 4575"/>
              <a:gd name="T1" fmla="*/ 2147483646 h 1102"/>
              <a:gd name="T2" fmla="*/ 2147483646 w 4575"/>
              <a:gd name="T3" fmla="*/ 2147483646 h 1102"/>
              <a:gd name="T4" fmla="*/ 2147483646 w 4575"/>
              <a:gd name="T5" fmla="*/ 0 h 1102"/>
              <a:gd name="T6" fmla="*/ 0 w 4575"/>
              <a:gd name="T7" fmla="*/ 0 h 1102"/>
              <a:gd name="T8" fmla="*/ 0 w 4575"/>
              <a:gd name="T9" fmla="*/ 2147483646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102">
                <a:moveTo>
                  <a:pt x="0" y="1101"/>
                </a:moveTo>
                <a:lnTo>
                  <a:pt x="4574" y="1101"/>
                </a:lnTo>
                <a:lnTo>
                  <a:pt x="4574" y="0"/>
                </a:lnTo>
                <a:lnTo>
                  <a:pt x="0" y="0"/>
                </a:lnTo>
                <a:lnTo>
                  <a:pt x="0" y="1101"/>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4" name="Freeform 83">
            <a:extLst>
              <a:ext uri="{FF2B5EF4-FFF2-40B4-BE49-F238E27FC236}">
                <a16:creationId xmlns:a16="http://schemas.microsoft.com/office/drawing/2014/main" id="{5C3C1517-E126-F848-1EF6-5D6DEE1F2E66}"/>
              </a:ext>
            </a:extLst>
          </p:cNvPr>
          <p:cNvSpPr>
            <a:spLocks noChangeArrowheads="1"/>
          </p:cNvSpPr>
          <p:nvPr/>
        </p:nvSpPr>
        <p:spPr bwMode="auto">
          <a:xfrm>
            <a:off x="3576495" y="1505383"/>
            <a:ext cx="1646237" cy="701675"/>
          </a:xfrm>
          <a:custGeom>
            <a:avLst/>
            <a:gdLst>
              <a:gd name="T0" fmla="*/ 0 w 4575"/>
              <a:gd name="T1" fmla="*/ 2147483646 h 1949"/>
              <a:gd name="T2" fmla="*/ 2147483646 w 4575"/>
              <a:gd name="T3" fmla="*/ 2147483646 h 1949"/>
              <a:gd name="T4" fmla="*/ 2147483646 w 4575"/>
              <a:gd name="T5" fmla="*/ 0 h 1949"/>
              <a:gd name="T6" fmla="*/ 0 w 4575"/>
              <a:gd name="T7" fmla="*/ 0 h 1949"/>
              <a:gd name="T8" fmla="*/ 0 w 4575"/>
              <a:gd name="T9" fmla="*/ 2147483646 h 19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949">
                <a:moveTo>
                  <a:pt x="0" y="1948"/>
                </a:moveTo>
                <a:lnTo>
                  <a:pt x="4574" y="1948"/>
                </a:lnTo>
                <a:lnTo>
                  <a:pt x="4574" y="0"/>
                </a:lnTo>
                <a:lnTo>
                  <a:pt x="0" y="0"/>
                </a:lnTo>
                <a:lnTo>
                  <a:pt x="0" y="1948"/>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5" name="Freeform 84">
            <a:extLst>
              <a:ext uri="{FF2B5EF4-FFF2-40B4-BE49-F238E27FC236}">
                <a16:creationId xmlns:a16="http://schemas.microsoft.com/office/drawing/2014/main" id="{E7A798CE-95FC-6355-4CFE-DF61D849F5CA}"/>
              </a:ext>
            </a:extLst>
          </p:cNvPr>
          <p:cNvSpPr>
            <a:spLocks noChangeArrowheads="1"/>
          </p:cNvSpPr>
          <p:nvPr/>
        </p:nvSpPr>
        <p:spPr bwMode="auto">
          <a:xfrm>
            <a:off x="3576495" y="2576946"/>
            <a:ext cx="1646237" cy="701675"/>
          </a:xfrm>
          <a:custGeom>
            <a:avLst/>
            <a:gdLst>
              <a:gd name="T0" fmla="*/ 0 w 4575"/>
              <a:gd name="T1" fmla="*/ 2147483646 h 1950"/>
              <a:gd name="T2" fmla="*/ 2147483646 w 4575"/>
              <a:gd name="T3" fmla="*/ 2147483646 h 1950"/>
              <a:gd name="T4" fmla="*/ 2147483646 w 4575"/>
              <a:gd name="T5" fmla="*/ 0 h 1950"/>
              <a:gd name="T6" fmla="*/ 0 w 4575"/>
              <a:gd name="T7" fmla="*/ 0 h 1950"/>
              <a:gd name="T8" fmla="*/ 0 w 4575"/>
              <a:gd name="T9" fmla="*/ 2147483646 h 1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950">
                <a:moveTo>
                  <a:pt x="0" y="1949"/>
                </a:moveTo>
                <a:lnTo>
                  <a:pt x="4574" y="1949"/>
                </a:lnTo>
                <a:lnTo>
                  <a:pt x="4574" y="0"/>
                </a:lnTo>
                <a:lnTo>
                  <a:pt x="0" y="0"/>
                </a:lnTo>
                <a:lnTo>
                  <a:pt x="0" y="1949"/>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6" name="Freeform 85">
            <a:extLst>
              <a:ext uri="{FF2B5EF4-FFF2-40B4-BE49-F238E27FC236}">
                <a16:creationId xmlns:a16="http://schemas.microsoft.com/office/drawing/2014/main" id="{DE1A93E3-49B6-CA60-EF42-EE253B3EFF74}"/>
              </a:ext>
            </a:extLst>
          </p:cNvPr>
          <p:cNvSpPr>
            <a:spLocks noChangeArrowheads="1"/>
          </p:cNvSpPr>
          <p:nvPr/>
        </p:nvSpPr>
        <p:spPr bwMode="auto">
          <a:xfrm>
            <a:off x="3576495" y="3646921"/>
            <a:ext cx="1646237" cy="701675"/>
          </a:xfrm>
          <a:custGeom>
            <a:avLst/>
            <a:gdLst>
              <a:gd name="T0" fmla="*/ 0 w 4575"/>
              <a:gd name="T1" fmla="*/ 2147483646 h 1949"/>
              <a:gd name="T2" fmla="*/ 2147483646 w 4575"/>
              <a:gd name="T3" fmla="*/ 2147483646 h 1949"/>
              <a:gd name="T4" fmla="*/ 2147483646 w 4575"/>
              <a:gd name="T5" fmla="*/ 0 h 1949"/>
              <a:gd name="T6" fmla="*/ 0 w 4575"/>
              <a:gd name="T7" fmla="*/ 0 h 1949"/>
              <a:gd name="T8" fmla="*/ 0 w 4575"/>
              <a:gd name="T9" fmla="*/ 2147483646 h 19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949">
                <a:moveTo>
                  <a:pt x="0" y="1948"/>
                </a:moveTo>
                <a:lnTo>
                  <a:pt x="4574" y="1948"/>
                </a:lnTo>
                <a:lnTo>
                  <a:pt x="4574" y="0"/>
                </a:lnTo>
                <a:lnTo>
                  <a:pt x="0" y="0"/>
                </a:lnTo>
                <a:lnTo>
                  <a:pt x="0" y="1948"/>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7" name="Freeform 86">
            <a:extLst>
              <a:ext uri="{FF2B5EF4-FFF2-40B4-BE49-F238E27FC236}">
                <a16:creationId xmlns:a16="http://schemas.microsoft.com/office/drawing/2014/main" id="{0B3E2E14-B3F3-7000-5EE8-BBB0AD519E68}"/>
              </a:ext>
            </a:extLst>
          </p:cNvPr>
          <p:cNvSpPr>
            <a:spLocks noChangeArrowheads="1"/>
          </p:cNvSpPr>
          <p:nvPr/>
        </p:nvSpPr>
        <p:spPr bwMode="auto">
          <a:xfrm>
            <a:off x="3576495" y="4716896"/>
            <a:ext cx="1646237" cy="519112"/>
          </a:xfrm>
          <a:custGeom>
            <a:avLst/>
            <a:gdLst>
              <a:gd name="T0" fmla="*/ 0 w 4575"/>
              <a:gd name="T1" fmla="*/ 2147483646 h 1441"/>
              <a:gd name="T2" fmla="*/ 2147483646 w 4575"/>
              <a:gd name="T3" fmla="*/ 2147483646 h 1441"/>
              <a:gd name="T4" fmla="*/ 2147483646 w 4575"/>
              <a:gd name="T5" fmla="*/ 0 h 1441"/>
              <a:gd name="T6" fmla="*/ 0 w 4575"/>
              <a:gd name="T7" fmla="*/ 0 h 1441"/>
              <a:gd name="T8" fmla="*/ 0 w 4575"/>
              <a:gd name="T9" fmla="*/ 2147483646 h 14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441">
                <a:moveTo>
                  <a:pt x="0" y="1440"/>
                </a:moveTo>
                <a:lnTo>
                  <a:pt x="4574" y="1440"/>
                </a:lnTo>
                <a:lnTo>
                  <a:pt x="4574" y="0"/>
                </a:lnTo>
                <a:lnTo>
                  <a:pt x="0" y="0"/>
                </a:lnTo>
                <a:lnTo>
                  <a:pt x="0" y="1440"/>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8" name="Freeform 87">
            <a:extLst>
              <a:ext uri="{FF2B5EF4-FFF2-40B4-BE49-F238E27FC236}">
                <a16:creationId xmlns:a16="http://schemas.microsoft.com/office/drawing/2014/main" id="{36C5F7BB-E331-E5E9-8160-E26BD5F58BC8}"/>
              </a:ext>
            </a:extLst>
          </p:cNvPr>
          <p:cNvSpPr>
            <a:spLocks noChangeArrowheads="1"/>
          </p:cNvSpPr>
          <p:nvPr/>
        </p:nvSpPr>
        <p:spPr bwMode="auto">
          <a:xfrm>
            <a:off x="6868970" y="5602721"/>
            <a:ext cx="1644650" cy="701675"/>
          </a:xfrm>
          <a:custGeom>
            <a:avLst/>
            <a:gdLst>
              <a:gd name="T0" fmla="*/ 0 w 4570"/>
              <a:gd name="T1" fmla="*/ 2147483646 h 1950"/>
              <a:gd name="T2" fmla="*/ 2147483646 w 4570"/>
              <a:gd name="T3" fmla="*/ 2147483646 h 1950"/>
              <a:gd name="T4" fmla="*/ 2147483646 w 4570"/>
              <a:gd name="T5" fmla="*/ 0 h 1950"/>
              <a:gd name="T6" fmla="*/ 0 w 4570"/>
              <a:gd name="T7" fmla="*/ 0 h 1950"/>
              <a:gd name="T8" fmla="*/ 0 w 4570"/>
              <a:gd name="T9" fmla="*/ 2147483646 h 1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0" h="1950">
                <a:moveTo>
                  <a:pt x="0" y="1949"/>
                </a:moveTo>
                <a:lnTo>
                  <a:pt x="4569" y="1949"/>
                </a:lnTo>
                <a:lnTo>
                  <a:pt x="4569" y="0"/>
                </a:lnTo>
                <a:lnTo>
                  <a:pt x="0" y="0"/>
                </a:lnTo>
                <a:lnTo>
                  <a:pt x="0" y="1949"/>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9" name="Freeform 88">
            <a:extLst>
              <a:ext uri="{FF2B5EF4-FFF2-40B4-BE49-F238E27FC236}">
                <a16:creationId xmlns:a16="http://schemas.microsoft.com/office/drawing/2014/main" id="{4FCE04D2-2714-2698-A6CE-2C5F0D040F99}"/>
              </a:ext>
            </a:extLst>
          </p:cNvPr>
          <p:cNvSpPr>
            <a:spLocks noChangeArrowheads="1"/>
          </p:cNvSpPr>
          <p:nvPr/>
        </p:nvSpPr>
        <p:spPr bwMode="auto">
          <a:xfrm>
            <a:off x="8513620" y="5602721"/>
            <a:ext cx="1646237" cy="701675"/>
          </a:xfrm>
          <a:custGeom>
            <a:avLst/>
            <a:gdLst>
              <a:gd name="T0" fmla="*/ 0 w 4575"/>
              <a:gd name="T1" fmla="*/ 2147483646 h 1950"/>
              <a:gd name="T2" fmla="*/ 2147483646 w 4575"/>
              <a:gd name="T3" fmla="*/ 2147483646 h 1950"/>
              <a:gd name="T4" fmla="*/ 2147483646 w 4575"/>
              <a:gd name="T5" fmla="*/ 0 h 1950"/>
              <a:gd name="T6" fmla="*/ 0 w 4575"/>
              <a:gd name="T7" fmla="*/ 0 h 1950"/>
              <a:gd name="T8" fmla="*/ 0 w 4575"/>
              <a:gd name="T9" fmla="*/ 2147483646 h 1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950">
                <a:moveTo>
                  <a:pt x="0" y="1949"/>
                </a:moveTo>
                <a:lnTo>
                  <a:pt x="4574" y="1949"/>
                </a:lnTo>
                <a:lnTo>
                  <a:pt x="4574" y="0"/>
                </a:lnTo>
                <a:lnTo>
                  <a:pt x="0" y="0"/>
                </a:lnTo>
                <a:lnTo>
                  <a:pt x="0" y="1949"/>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90" name="Freeform 89">
            <a:extLst>
              <a:ext uri="{FF2B5EF4-FFF2-40B4-BE49-F238E27FC236}">
                <a16:creationId xmlns:a16="http://schemas.microsoft.com/office/drawing/2014/main" id="{C3B59FAD-6662-2439-6A94-88ED8C134521}"/>
              </a:ext>
            </a:extLst>
          </p:cNvPr>
          <p:cNvSpPr>
            <a:spLocks noChangeArrowheads="1"/>
          </p:cNvSpPr>
          <p:nvPr/>
        </p:nvSpPr>
        <p:spPr bwMode="auto">
          <a:xfrm>
            <a:off x="10159857" y="5602721"/>
            <a:ext cx="1646238" cy="701675"/>
          </a:xfrm>
          <a:custGeom>
            <a:avLst/>
            <a:gdLst>
              <a:gd name="T0" fmla="*/ 0 w 4575"/>
              <a:gd name="T1" fmla="*/ 2147483646 h 1950"/>
              <a:gd name="T2" fmla="*/ 2147483646 w 4575"/>
              <a:gd name="T3" fmla="*/ 2147483646 h 1950"/>
              <a:gd name="T4" fmla="*/ 2147483646 w 4575"/>
              <a:gd name="T5" fmla="*/ 0 h 1950"/>
              <a:gd name="T6" fmla="*/ 0 w 4575"/>
              <a:gd name="T7" fmla="*/ 0 h 1950"/>
              <a:gd name="T8" fmla="*/ 0 w 4575"/>
              <a:gd name="T9" fmla="*/ 2147483646 h 1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950">
                <a:moveTo>
                  <a:pt x="0" y="1949"/>
                </a:moveTo>
                <a:lnTo>
                  <a:pt x="4574" y="1949"/>
                </a:lnTo>
                <a:lnTo>
                  <a:pt x="4574" y="0"/>
                </a:lnTo>
                <a:lnTo>
                  <a:pt x="0" y="0"/>
                </a:lnTo>
                <a:lnTo>
                  <a:pt x="0" y="1949"/>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91" name="Line 90">
            <a:extLst>
              <a:ext uri="{FF2B5EF4-FFF2-40B4-BE49-F238E27FC236}">
                <a16:creationId xmlns:a16="http://schemas.microsoft.com/office/drawing/2014/main" id="{BE038BCA-D85B-6471-9544-5912D30E2259}"/>
              </a:ext>
            </a:extLst>
          </p:cNvPr>
          <p:cNvSpPr>
            <a:spLocks noChangeShapeType="1"/>
          </p:cNvSpPr>
          <p:nvPr/>
        </p:nvSpPr>
        <p:spPr bwMode="auto">
          <a:xfrm>
            <a:off x="5222732" y="914833"/>
            <a:ext cx="1588" cy="417513"/>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92" name="Line 91">
            <a:extLst>
              <a:ext uri="{FF2B5EF4-FFF2-40B4-BE49-F238E27FC236}">
                <a16:creationId xmlns:a16="http://schemas.microsoft.com/office/drawing/2014/main" id="{B4962424-DAF5-9CC6-977E-85933912ABD3}"/>
              </a:ext>
            </a:extLst>
          </p:cNvPr>
          <p:cNvSpPr>
            <a:spLocks noChangeShapeType="1"/>
          </p:cNvSpPr>
          <p:nvPr/>
        </p:nvSpPr>
        <p:spPr bwMode="auto">
          <a:xfrm>
            <a:off x="5222732" y="1499033"/>
            <a:ext cx="1588" cy="71437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93" name="Line 92">
            <a:extLst>
              <a:ext uri="{FF2B5EF4-FFF2-40B4-BE49-F238E27FC236}">
                <a16:creationId xmlns:a16="http://schemas.microsoft.com/office/drawing/2014/main" id="{A988FE60-9E38-0DA3-44D9-88474276A891}"/>
              </a:ext>
            </a:extLst>
          </p:cNvPr>
          <p:cNvSpPr>
            <a:spLocks noChangeShapeType="1"/>
          </p:cNvSpPr>
          <p:nvPr/>
        </p:nvSpPr>
        <p:spPr bwMode="auto">
          <a:xfrm>
            <a:off x="5222732" y="2570596"/>
            <a:ext cx="1588" cy="7127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94" name="Line 93">
            <a:extLst>
              <a:ext uri="{FF2B5EF4-FFF2-40B4-BE49-F238E27FC236}">
                <a16:creationId xmlns:a16="http://schemas.microsoft.com/office/drawing/2014/main" id="{8A790C74-E9E2-10A3-A1E0-8EEF916D31A8}"/>
              </a:ext>
            </a:extLst>
          </p:cNvPr>
          <p:cNvSpPr>
            <a:spLocks noChangeShapeType="1"/>
          </p:cNvSpPr>
          <p:nvPr/>
        </p:nvSpPr>
        <p:spPr bwMode="auto">
          <a:xfrm>
            <a:off x="5222732" y="3640571"/>
            <a:ext cx="1588" cy="71437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95" name="Line 94">
            <a:extLst>
              <a:ext uri="{FF2B5EF4-FFF2-40B4-BE49-F238E27FC236}">
                <a16:creationId xmlns:a16="http://schemas.microsoft.com/office/drawing/2014/main" id="{2B1E72CC-9BA2-B8E5-6D9F-7BB30FB1FF8E}"/>
              </a:ext>
            </a:extLst>
          </p:cNvPr>
          <p:cNvSpPr>
            <a:spLocks noChangeShapeType="1"/>
          </p:cNvSpPr>
          <p:nvPr/>
        </p:nvSpPr>
        <p:spPr bwMode="auto">
          <a:xfrm>
            <a:off x="5222732" y="4710546"/>
            <a:ext cx="1588" cy="53022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96" name="Line 95">
            <a:extLst>
              <a:ext uri="{FF2B5EF4-FFF2-40B4-BE49-F238E27FC236}">
                <a16:creationId xmlns:a16="http://schemas.microsoft.com/office/drawing/2014/main" id="{37576CD7-4666-8811-CF27-69F98E6881A1}"/>
              </a:ext>
            </a:extLst>
          </p:cNvPr>
          <p:cNvSpPr>
            <a:spLocks noChangeShapeType="1"/>
          </p:cNvSpPr>
          <p:nvPr/>
        </p:nvSpPr>
        <p:spPr bwMode="auto">
          <a:xfrm>
            <a:off x="6868970" y="914833"/>
            <a:ext cx="1587" cy="417513"/>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97" name="Line 96">
            <a:extLst>
              <a:ext uri="{FF2B5EF4-FFF2-40B4-BE49-F238E27FC236}">
                <a16:creationId xmlns:a16="http://schemas.microsoft.com/office/drawing/2014/main" id="{008B9986-E0B7-0D8D-2E62-75A23708977B}"/>
              </a:ext>
            </a:extLst>
          </p:cNvPr>
          <p:cNvSpPr>
            <a:spLocks noChangeShapeType="1"/>
          </p:cNvSpPr>
          <p:nvPr/>
        </p:nvSpPr>
        <p:spPr bwMode="auto">
          <a:xfrm>
            <a:off x="6868970" y="1499033"/>
            <a:ext cx="1587" cy="71437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98" name="Line 97">
            <a:extLst>
              <a:ext uri="{FF2B5EF4-FFF2-40B4-BE49-F238E27FC236}">
                <a16:creationId xmlns:a16="http://schemas.microsoft.com/office/drawing/2014/main" id="{A5C8A794-6D71-4BCF-3FAD-E2B212745356}"/>
              </a:ext>
            </a:extLst>
          </p:cNvPr>
          <p:cNvSpPr>
            <a:spLocks noChangeShapeType="1"/>
          </p:cNvSpPr>
          <p:nvPr/>
        </p:nvSpPr>
        <p:spPr bwMode="auto">
          <a:xfrm>
            <a:off x="6868970" y="2570596"/>
            <a:ext cx="1587" cy="7127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99" name="Line 98">
            <a:extLst>
              <a:ext uri="{FF2B5EF4-FFF2-40B4-BE49-F238E27FC236}">
                <a16:creationId xmlns:a16="http://schemas.microsoft.com/office/drawing/2014/main" id="{0A9998FA-3D8D-B60B-8DC0-81A89C2B18CA}"/>
              </a:ext>
            </a:extLst>
          </p:cNvPr>
          <p:cNvSpPr>
            <a:spLocks noChangeShapeType="1"/>
          </p:cNvSpPr>
          <p:nvPr/>
        </p:nvSpPr>
        <p:spPr bwMode="auto">
          <a:xfrm>
            <a:off x="6868970" y="3640571"/>
            <a:ext cx="1587" cy="71437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0" name="Line 99">
            <a:extLst>
              <a:ext uri="{FF2B5EF4-FFF2-40B4-BE49-F238E27FC236}">
                <a16:creationId xmlns:a16="http://schemas.microsoft.com/office/drawing/2014/main" id="{8675227A-97EC-46D8-45BE-7C47D49CE4E5}"/>
              </a:ext>
            </a:extLst>
          </p:cNvPr>
          <p:cNvSpPr>
            <a:spLocks noChangeShapeType="1"/>
          </p:cNvSpPr>
          <p:nvPr/>
        </p:nvSpPr>
        <p:spPr bwMode="auto">
          <a:xfrm>
            <a:off x="6868970" y="4710546"/>
            <a:ext cx="1587" cy="53022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1" name="Line 100">
            <a:extLst>
              <a:ext uri="{FF2B5EF4-FFF2-40B4-BE49-F238E27FC236}">
                <a16:creationId xmlns:a16="http://schemas.microsoft.com/office/drawing/2014/main" id="{A96424FA-8E68-96F8-0DBE-3F069F19ED62}"/>
              </a:ext>
            </a:extLst>
          </p:cNvPr>
          <p:cNvSpPr>
            <a:spLocks noChangeShapeType="1"/>
          </p:cNvSpPr>
          <p:nvPr/>
        </p:nvSpPr>
        <p:spPr bwMode="auto">
          <a:xfrm>
            <a:off x="6868970" y="5597958"/>
            <a:ext cx="1587" cy="72072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 name="Line 101">
            <a:extLst>
              <a:ext uri="{FF2B5EF4-FFF2-40B4-BE49-F238E27FC236}">
                <a16:creationId xmlns:a16="http://schemas.microsoft.com/office/drawing/2014/main" id="{B838CBF5-2CE1-BD81-4D0C-135A15356C1B}"/>
              </a:ext>
            </a:extLst>
          </p:cNvPr>
          <p:cNvSpPr>
            <a:spLocks noChangeShapeType="1"/>
          </p:cNvSpPr>
          <p:nvPr/>
        </p:nvSpPr>
        <p:spPr bwMode="auto">
          <a:xfrm>
            <a:off x="8513620" y="914833"/>
            <a:ext cx="1587" cy="417513"/>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3" name="Line 102">
            <a:extLst>
              <a:ext uri="{FF2B5EF4-FFF2-40B4-BE49-F238E27FC236}">
                <a16:creationId xmlns:a16="http://schemas.microsoft.com/office/drawing/2014/main" id="{AF0A14C4-4FD3-3B47-2652-0EA0880711D8}"/>
              </a:ext>
            </a:extLst>
          </p:cNvPr>
          <p:cNvSpPr>
            <a:spLocks noChangeShapeType="1"/>
          </p:cNvSpPr>
          <p:nvPr/>
        </p:nvSpPr>
        <p:spPr bwMode="auto">
          <a:xfrm>
            <a:off x="8513620" y="1499033"/>
            <a:ext cx="1587" cy="71437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4" name="Line 103">
            <a:extLst>
              <a:ext uri="{FF2B5EF4-FFF2-40B4-BE49-F238E27FC236}">
                <a16:creationId xmlns:a16="http://schemas.microsoft.com/office/drawing/2014/main" id="{618470ED-9ECF-5692-C9FA-347D7692E2C2}"/>
              </a:ext>
            </a:extLst>
          </p:cNvPr>
          <p:cNvSpPr>
            <a:spLocks noChangeShapeType="1"/>
          </p:cNvSpPr>
          <p:nvPr/>
        </p:nvSpPr>
        <p:spPr bwMode="auto">
          <a:xfrm>
            <a:off x="8513620" y="2570596"/>
            <a:ext cx="1587" cy="7127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5" name="Line 104">
            <a:extLst>
              <a:ext uri="{FF2B5EF4-FFF2-40B4-BE49-F238E27FC236}">
                <a16:creationId xmlns:a16="http://schemas.microsoft.com/office/drawing/2014/main" id="{BC383504-98A6-379E-811D-A42F6F043CB5}"/>
              </a:ext>
            </a:extLst>
          </p:cNvPr>
          <p:cNvSpPr>
            <a:spLocks noChangeShapeType="1"/>
          </p:cNvSpPr>
          <p:nvPr/>
        </p:nvSpPr>
        <p:spPr bwMode="auto">
          <a:xfrm>
            <a:off x="8513620" y="3640571"/>
            <a:ext cx="1587" cy="71437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6" name="Line 105">
            <a:extLst>
              <a:ext uri="{FF2B5EF4-FFF2-40B4-BE49-F238E27FC236}">
                <a16:creationId xmlns:a16="http://schemas.microsoft.com/office/drawing/2014/main" id="{FB696537-8F07-56C9-954D-F90C65EB6F98}"/>
              </a:ext>
            </a:extLst>
          </p:cNvPr>
          <p:cNvSpPr>
            <a:spLocks noChangeShapeType="1"/>
          </p:cNvSpPr>
          <p:nvPr/>
        </p:nvSpPr>
        <p:spPr bwMode="auto">
          <a:xfrm>
            <a:off x="8513620" y="4710546"/>
            <a:ext cx="1587" cy="53022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7" name="Line 106">
            <a:extLst>
              <a:ext uri="{FF2B5EF4-FFF2-40B4-BE49-F238E27FC236}">
                <a16:creationId xmlns:a16="http://schemas.microsoft.com/office/drawing/2014/main" id="{ED826442-80D7-0345-EE5E-467C84B39BE9}"/>
              </a:ext>
            </a:extLst>
          </p:cNvPr>
          <p:cNvSpPr>
            <a:spLocks noChangeShapeType="1"/>
          </p:cNvSpPr>
          <p:nvPr/>
        </p:nvSpPr>
        <p:spPr bwMode="auto">
          <a:xfrm>
            <a:off x="8513620" y="5597958"/>
            <a:ext cx="1587" cy="72072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8" name="Line 107">
            <a:extLst>
              <a:ext uri="{FF2B5EF4-FFF2-40B4-BE49-F238E27FC236}">
                <a16:creationId xmlns:a16="http://schemas.microsoft.com/office/drawing/2014/main" id="{E437B1F2-FF7D-1245-C1B7-797DB4D8ED51}"/>
              </a:ext>
            </a:extLst>
          </p:cNvPr>
          <p:cNvSpPr>
            <a:spLocks noChangeShapeType="1"/>
          </p:cNvSpPr>
          <p:nvPr/>
        </p:nvSpPr>
        <p:spPr bwMode="auto">
          <a:xfrm>
            <a:off x="10159857" y="914833"/>
            <a:ext cx="1588" cy="417513"/>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10" name="Line 108">
            <a:extLst>
              <a:ext uri="{FF2B5EF4-FFF2-40B4-BE49-F238E27FC236}">
                <a16:creationId xmlns:a16="http://schemas.microsoft.com/office/drawing/2014/main" id="{1A55C7AC-2078-E828-D76A-0BD3F8E92CCB}"/>
              </a:ext>
            </a:extLst>
          </p:cNvPr>
          <p:cNvSpPr>
            <a:spLocks noChangeShapeType="1"/>
          </p:cNvSpPr>
          <p:nvPr/>
        </p:nvSpPr>
        <p:spPr bwMode="auto">
          <a:xfrm>
            <a:off x="10159857" y="1499033"/>
            <a:ext cx="1588" cy="71437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11" name="Line 109">
            <a:extLst>
              <a:ext uri="{FF2B5EF4-FFF2-40B4-BE49-F238E27FC236}">
                <a16:creationId xmlns:a16="http://schemas.microsoft.com/office/drawing/2014/main" id="{70CBA182-988C-2674-B03F-2E77EDBE16ED}"/>
              </a:ext>
            </a:extLst>
          </p:cNvPr>
          <p:cNvSpPr>
            <a:spLocks noChangeShapeType="1"/>
          </p:cNvSpPr>
          <p:nvPr/>
        </p:nvSpPr>
        <p:spPr bwMode="auto">
          <a:xfrm>
            <a:off x="10159857" y="2570596"/>
            <a:ext cx="1588" cy="7127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12" name="Line 110">
            <a:extLst>
              <a:ext uri="{FF2B5EF4-FFF2-40B4-BE49-F238E27FC236}">
                <a16:creationId xmlns:a16="http://schemas.microsoft.com/office/drawing/2014/main" id="{73AD22A9-0EB7-4E53-1637-F48F8AF26CD6}"/>
              </a:ext>
            </a:extLst>
          </p:cNvPr>
          <p:cNvSpPr>
            <a:spLocks noChangeShapeType="1"/>
          </p:cNvSpPr>
          <p:nvPr/>
        </p:nvSpPr>
        <p:spPr bwMode="auto">
          <a:xfrm>
            <a:off x="10159857" y="3640571"/>
            <a:ext cx="1588" cy="71437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13" name="Line 111">
            <a:extLst>
              <a:ext uri="{FF2B5EF4-FFF2-40B4-BE49-F238E27FC236}">
                <a16:creationId xmlns:a16="http://schemas.microsoft.com/office/drawing/2014/main" id="{45C1093C-8B86-2FC2-63BB-7283CA67A14D}"/>
              </a:ext>
            </a:extLst>
          </p:cNvPr>
          <p:cNvSpPr>
            <a:spLocks noChangeShapeType="1"/>
          </p:cNvSpPr>
          <p:nvPr/>
        </p:nvSpPr>
        <p:spPr bwMode="auto">
          <a:xfrm>
            <a:off x="10159857" y="4710546"/>
            <a:ext cx="1588" cy="53022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14" name="Line 112">
            <a:extLst>
              <a:ext uri="{FF2B5EF4-FFF2-40B4-BE49-F238E27FC236}">
                <a16:creationId xmlns:a16="http://schemas.microsoft.com/office/drawing/2014/main" id="{382EBF70-6E3F-CAD6-0EE3-453E29A54A4A}"/>
              </a:ext>
            </a:extLst>
          </p:cNvPr>
          <p:cNvSpPr>
            <a:spLocks noChangeShapeType="1"/>
          </p:cNvSpPr>
          <p:nvPr/>
        </p:nvSpPr>
        <p:spPr bwMode="auto">
          <a:xfrm>
            <a:off x="10159857" y="5597958"/>
            <a:ext cx="1588" cy="72072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15" name="Line 113">
            <a:extLst>
              <a:ext uri="{FF2B5EF4-FFF2-40B4-BE49-F238E27FC236}">
                <a16:creationId xmlns:a16="http://schemas.microsoft.com/office/drawing/2014/main" id="{13710D29-C2D3-9925-A4E6-4B0EC4544188}"/>
              </a:ext>
            </a:extLst>
          </p:cNvPr>
          <p:cNvSpPr>
            <a:spLocks noChangeShapeType="1"/>
          </p:cNvSpPr>
          <p:nvPr/>
        </p:nvSpPr>
        <p:spPr bwMode="auto">
          <a:xfrm>
            <a:off x="5216382" y="1324408"/>
            <a:ext cx="6604000" cy="1588"/>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16" name="Line 114">
            <a:extLst>
              <a:ext uri="{FF2B5EF4-FFF2-40B4-BE49-F238E27FC236}">
                <a16:creationId xmlns:a16="http://schemas.microsoft.com/office/drawing/2014/main" id="{9117C02C-8E18-4FA4-DDF3-C89C354A1D25}"/>
              </a:ext>
            </a:extLst>
          </p:cNvPr>
          <p:cNvSpPr>
            <a:spLocks noChangeShapeType="1"/>
          </p:cNvSpPr>
          <p:nvPr/>
        </p:nvSpPr>
        <p:spPr bwMode="auto">
          <a:xfrm>
            <a:off x="3562207" y="1505383"/>
            <a:ext cx="8258175" cy="1588"/>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17" name="Line 115">
            <a:extLst>
              <a:ext uri="{FF2B5EF4-FFF2-40B4-BE49-F238E27FC236}">
                <a16:creationId xmlns:a16="http://schemas.microsoft.com/office/drawing/2014/main" id="{2F0B2C8C-1C54-A1A2-1487-1017C6CCBDD3}"/>
              </a:ext>
            </a:extLst>
          </p:cNvPr>
          <p:cNvSpPr>
            <a:spLocks noChangeShapeType="1"/>
          </p:cNvSpPr>
          <p:nvPr/>
        </p:nvSpPr>
        <p:spPr bwMode="auto">
          <a:xfrm>
            <a:off x="3562207" y="2207058"/>
            <a:ext cx="8258175" cy="1588"/>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18" name="Line 116">
            <a:extLst>
              <a:ext uri="{FF2B5EF4-FFF2-40B4-BE49-F238E27FC236}">
                <a16:creationId xmlns:a16="http://schemas.microsoft.com/office/drawing/2014/main" id="{3F226E3A-65E9-DF09-CD8C-100BE2962EB8}"/>
              </a:ext>
            </a:extLst>
          </p:cNvPr>
          <p:cNvSpPr>
            <a:spLocks noChangeShapeType="1"/>
          </p:cNvSpPr>
          <p:nvPr/>
        </p:nvSpPr>
        <p:spPr bwMode="auto">
          <a:xfrm>
            <a:off x="3562207" y="2576946"/>
            <a:ext cx="8258175" cy="15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19" name="Line 117">
            <a:extLst>
              <a:ext uri="{FF2B5EF4-FFF2-40B4-BE49-F238E27FC236}">
                <a16:creationId xmlns:a16="http://schemas.microsoft.com/office/drawing/2014/main" id="{DF9B6A6C-2662-7265-00B6-34BAB80A49B2}"/>
              </a:ext>
            </a:extLst>
          </p:cNvPr>
          <p:cNvSpPr>
            <a:spLocks noChangeShapeType="1"/>
          </p:cNvSpPr>
          <p:nvPr/>
        </p:nvSpPr>
        <p:spPr bwMode="auto">
          <a:xfrm>
            <a:off x="3562207" y="3278621"/>
            <a:ext cx="8258175" cy="15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20" name="Line 118">
            <a:extLst>
              <a:ext uri="{FF2B5EF4-FFF2-40B4-BE49-F238E27FC236}">
                <a16:creationId xmlns:a16="http://schemas.microsoft.com/office/drawing/2014/main" id="{DB5B4FAC-6713-DF54-66D2-F87FFAD5CCC8}"/>
              </a:ext>
            </a:extLst>
          </p:cNvPr>
          <p:cNvSpPr>
            <a:spLocks noChangeShapeType="1"/>
          </p:cNvSpPr>
          <p:nvPr/>
        </p:nvSpPr>
        <p:spPr bwMode="auto">
          <a:xfrm>
            <a:off x="3562207" y="3646921"/>
            <a:ext cx="8258175" cy="15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21" name="Line 119">
            <a:extLst>
              <a:ext uri="{FF2B5EF4-FFF2-40B4-BE49-F238E27FC236}">
                <a16:creationId xmlns:a16="http://schemas.microsoft.com/office/drawing/2014/main" id="{FC7B8BE9-CBF8-252D-C764-06DE52787794}"/>
              </a:ext>
            </a:extLst>
          </p:cNvPr>
          <p:cNvSpPr>
            <a:spLocks noChangeShapeType="1"/>
          </p:cNvSpPr>
          <p:nvPr/>
        </p:nvSpPr>
        <p:spPr bwMode="auto">
          <a:xfrm>
            <a:off x="3562207" y="4347008"/>
            <a:ext cx="8258175" cy="1588"/>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22" name="Line 120">
            <a:extLst>
              <a:ext uri="{FF2B5EF4-FFF2-40B4-BE49-F238E27FC236}">
                <a16:creationId xmlns:a16="http://schemas.microsoft.com/office/drawing/2014/main" id="{EED9E69A-D890-9C44-342A-E316C685A6C2}"/>
              </a:ext>
            </a:extLst>
          </p:cNvPr>
          <p:cNvSpPr>
            <a:spLocks noChangeShapeType="1"/>
          </p:cNvSpPr>
          <p:nvPr/>
        </p:nvSpPr>
        <p:spPr bwMode="auto">
          <a:xfrm>
            <a:off x="3562207" y="4716896"/>
            <a:ext cx="8258175" cy="15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23" name="Line 121">
            <a:extLst>
              <a:ext uri="{FF2B5EF4-FFF2-40B4-BE49-F238E27FC236}">
                <a16:creationId xmlns:a16="http://schemas.microsoft.com/office/drawing/2014/main" id="{6D683EF6-F740-A6A7-E252-FF61FE5E079C}"/>
              </a:ext>
            </a:extLst>
          </p:cNvPr>
          <p:cNvSpPr>
            <a:spLocks noChangeShapeType="1"/>
          </p:cNvSpPr>
          <p:nvPr/>
        </p:nvSpPr>
        <p:spPr bwMode="auto">
          <a:xfrm>
            <a:off x="3562207" y="5234421"/>
            <a:ext cx="8258175" cy="15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24" name="Line 122">
            <a:extLst>
              <a:ext uri="{FF2B5EF4-FFF2-40B4-BE49-F238E27FC236}">
                <a16:creationId xmlns:a16="http://schemas.microsoft.com/office/drawing/2014/main" id="{2B500989-096B-CB32-718A-88EC8C901546}"/>
              </a:ext>
            </a:extLst>
          </p:cNvPr>
          <p:cNvSpPr>
            <a:spLocks noChangeShapeType="1"/>
          </p:cNvSpPr>
          <p:nvPr/>
        </p:nvSpPr>
        <p:spPr bwMode="auto">
          <a:xfrm>
            <a:off x="6862620" y="5602721"/>
            <a:ext cx="4957762" cy="15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25" name="Line 123">
            <a:extLst>
              <a:ext uri="{FF2B5EF4-FFF2-40B4-BE49-F238E27FC236}">
                <a16:creationId xmlns:a16="http://schemas.microsoft.com/office/drawing/2014/main" id="{A7EA0C8C-2529-F185-AA1F-636443F12360}"/>
              </a:ext>
            </a:extLst>
          </p:cNvPr>
          <p:cNvSpPr>
            <a:spLocks noChangeShapeType="1"/>
          </p:cNvSpPr>
          <p:nvPr/>
        </p:nvSpPr>
        <p:spPr bwMode="auto">
          <a:xfrm>
            <a:off x="3576495" y="1499033"/>
            <a:ext cx="1587" cy="714375"/>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26" name="Line 124">
            <a:extLst>
              <a:ext uri="{FF2B5EF4-FFF2-40B4-BE49-F238E27FC236}">
                <a16:creationId xmlns:a16="http://schemas.microsoft.com/office/drawing/2014/main" id="{33E027A7-BDD4-DFCA-2371-2E9EE178510B}"/>
              </a:ext>
            </a:extLst>
          </p:cNvPr>
          <p:cNvSpPr>
            <a:spLocks noChangeShapeType="1"/>
          </p:cNvSpPr>
          <p:nvPr/>
        </p:nvSpPr>
        <p:spPr bwMode="auto">
          <a:xfrm>
            <a:off x="3576495" y="2570596"/>
            <a:ext cx="1587" cy="712787"/>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27" name="Line 125">
            <a:extLst>
              <a:ext uri="{FF2B5EF4-FFF2-40B4-BE49-F238E27FC236}">
                <a16:creationId xmlns:a16="http://schemas.microsoft.com/office/drawing/2014/main" id="{29237992-03C9-12C1-A61A-AA8C7A13D66E}"/>
              </a:ext>
            </a:extLst>
          </p:cNvPr>
          <p:cNvSpPr>
            <a:spLocks noChangeShapeType="1"/>
          </p:cNvSpPr>
          <p:nvPr/>
        </p:nvSpPr>
        <p:spPr bwMode="auto">
          <a:xfrm>
            <a:off x="3576495" y="3640571"/>
            <a:ext cx="1587" cy="714375"/>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28" name="Line 126">
            <a:extLst>
              <a:ext uri="{FF2B5EF4-FFF2-40B4-BE49-F238E27FC236}">
                <a16:creationId xmlns:a16="http://schemas.microsoft.com/office/drawing/2014/main" id="{FDA36C42-67F3-4F75-826A-732004CA8034}"/>
              </a:ext>
            </a:extLst>
          </p:cNvPr>
          <p:cNvSpPr>
            <a:spLocks noChangeShapeType="1"/>
          </p:cNvSpPr>
          <p:nvPr/>
        </p:nvSpPr>
        <p:spPr bwMode="auto">
          <a:xfrm>
            <a:off x="3576495" y="4710546"/>
            <a:ext cx="1587" cy="530225"/>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29" name="Line 127">
            <a:extLst>
              <a:ext uri="{FF2B5EF4-FFF2-40B4-BE49-F238E27FC236}">
                <a16:creationId xmlns:a16="http://schemas.microsoft.com/office/drawing/2014/main" id="{A72CFCF6-A496-E5E4-41A7-6098E53F1C22}"/>
              </a:ext>
            </a:extLst>
          </p:cNvPr>
          <p:cNvSpPr>
            <a:spLocks noChangeShapeType="1"/>
          </p:cNvSpPr>
          <p:nvPr/>
        </p:nvSpPr>
        <p:spPr bwMode="auto">
          <a:xfrm>
            <a:off x="11806095" y="914833"/>
            <a:ext cx="1587" cy="417513"/>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0" name="Line 128">
            <a:extLst>
              <a:ext uri="{FF2B5EF4-FFF2-40B4-BE49-F238E27FC236}">
                <a16:creationId xmlns:a16="http://schemas.microsoft.com/office/drawing/2014/main" id="{EA0CA03E-877C-C228-B76C-59048C304B67}"/>
              </a:ext>
            </a:extLst>
          </p:cNvPr>
          <p:cNvSpPr>
            <a:spLocks noChangeShapeType="1"/>
          </p:cNvSpPr>
          <p:nvPr/>
        </p:nvSpPr>
        <p:spPr bwMode="auto">
          <a:xfrm>
            <a:off x="11806095" y="1499033"/>
            <a:ext cx="1587" cy="714375"/>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1" name="Line 129">
            <a:extLst>
              <a:ext uri="{FF2B5EF4-FFF2-40B4-BE49-F238E27FC236}">
                <a16:creationId xmlns:a16="http://schemas.microsoft.com/office/drawing/2014/main" id="{CCB01D55-4C09-1197-4F80-3A194BCC7C11}"/>
              </a:ext>
            </a:extLst>
          </p:cNvPr>
          <p:cNvSpPr>
            <a:spLocks noChangeShapeType="1"/>
          </p:cNvSpPr>
          <p:nvPr/>
        </p:nvSpPr>
        <p:spPr bwMode="auto">
          <a:xfrm>
            <a:off x="11806095" y="2570596"/>
            <a:ext cx="1587" cy="712787"/>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2" name="Line 130">
            <a:extLst>
              <a:ext uri="{FF2B5EF4-FFF2-40B4-BE49-F238E27FC236}">
                <a16:creationId xmlns:a16="http://schemas.microsoft.com/office/drawing/2014/main" id="{4706B821-4F04-B804-AF3E-ABED98E5D93D}"/>
              </a:ext>
            </a:extLst>
          </p:cNvPr>
          <p:cNvSpPr>
            <a:spLocks noChangeShapeType="1"/>
          </p:cNvSpPr>
          <p:nvPr/>
        </p:nvSpPr>
        <p:spPr bwMode="auto">
          <a:xfrm>
            <a:off x="11806095" y="3640571"/>
            <a:ext cx="1587" cy="714375"/>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3" name="Line 131">
            <a:extLst>
              <a:ext uri="{FF2B5EF4-FFF2-40B4-BE49-F238E27FC236}">
                <a16:creationId xmlns:a16="http://schemas.microsoft.com/office/drawing/2014/main" id="{D56212F1-277A-21BC-8805-2C37DC9A06DD}"/>
              </a:ext>
            </a:extLst>
          </p:cNvPr>
          <p:cNvSpPr>
            <a:spLocks noChangeShapeType="1"/>
          </p:cNvSpPr>
          <p:nvPr/>
        </p:nvSpPr>
        <p:spPr bwMode="auto">
          <a:xfrm>
            <a:off x="11806095" y="4710546"/>
            <a:ext cx="1587" cy="530225"/>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4" name="Line 132">
            <a:extLst>
              <a:ext uri="{FF2B5EF4-FFF2-40B4-BE49-F238E27FC236}">
                <a16:creationId xmlns:a16="http://schemas.microsoft.com/office/drawing/2014/main" id="{95CE0DFC-FA11-A8E9-9302-3DCBD3467962}"/>
              </a:ext>
            </a:extLst>
          </p:cNvPr>
          <p:cNvSpPr>
            <a:spLocks noChangeShapeType="1"/>
          </p:cNvSpPr>
          <p:nvPr/>
        </p:nvSpPr>
        <p:spPr bwMode="auto">
          <a:xfrm>
            <a:off x="11806095" y="5597958"/>
            <a:ext cx="1587" cy="720725"/>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5" name="Line 133">
            <a:extLst>
              <a:ext uri="{FF2B5EF4-FFF2-40B4-BE49-F238E27FC236}">
                <a16:creationId xmlns:a16="http://schemas.microsoft.com/office/drawing/2014/main" id="{F5D93F90-B406-281C-38AE-2BD41F24B04A}"/>
              </a:ext>
            </a:extLst>
          </p:cNvPr>
          <p:cNvSpPr>
            <a:spLocks noChangeShapeType="1"/>
          </p:cNvSpPr>
          <p:nvPr/>
        </p:nvSpPr>
        <p:spPr bwMode="auto">
          <a:xfrm>
            <a:off x="5216382" y="929121"/>
            <a:ext cx="6604000" cy="1587"/>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6" name="Line 134">
            <a:extLst>
              <a:ext uri="{FF2B5EF4-FFF2-40B4-BE49-F238E27FC236}">
                <a16:creationId xmlns:a16="http://schemas.microsoft.com/office/drawing/2014/main" id="{EE644BB2-A3E5-A45E-C612-DACDFC39569B}"/>
              </a:ext>
            </a:extLst>
          </p:cNvPr>
          <p:cNvSpPr>
            <a:spLocks noChangeShapeType="1"/>
          </p:cNvSpPr>
          <p:nvPr/>
        </p:nvSpPr>
        <p:spPr bwMode="auto">
          <a:xfrm>
            <a:off x="6862620" y="6304396"/>
            <a:ext cx="4957762" cy="1587"/>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37" name="Text Box 135">
            <a:extLst>
              <a:ext uri="{FF2B5EF4-FFF2-40B4-BE49-F238E27FC236}">
                <a16:creationId xmlns:a16="http://schemas.microsoft.com/office/drawing/2014/main" id="{A6731160-9D05-C184-F09A-53FA00F0E5A0}"/>
              </a:ext>
            </a:extLst>
          </p:cNvPr>
          <p:cNvSpPr txBox="1">
            <a:spLocks noChangeArrowheads="1"/>
          </p:cNvSpPr>
          <p:nvPr/>
        </p:nvSpPr>
        <p:spPr bwMode="auto">
          <a:xfrm>
            <a:off x="5314807" y="1038658"/>
            <a:ext cx="12017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Intervento </a:t>
            </a:r>
          </a:p>
        </p:txBody>
      </p:sp>
      <p:sp>
        <p:nvSpPr>
          <p:cNvPr id="138" name="Text Box 136">
            <a:extLst>
              <a:ext uri="{FF2B5EF4-FFF2-40B4-BE49-F238E27FC236}">
                <a16:creationId xmlns:a16="http://schemas.microsoft.com/office/drawing/2014/main" id="{270CF6ED-BD24-1C87-3755-2EA29E1FB9EB}"/>
              </a:ext>
            </a:extLst>
          </p:cNvPr>
          <p:cNvSpPr txBox="1">
            <a:spLocks noChangeArrowheads="1"/>
          </p:cNvSpPr>
          <p:nvPr/>
        </p:nvSpPr>
        <p:spPr bwMode="auto">
          <a:xfrm>
            <a:off x="6961045" y="1038658"/>
            <a:ext cx="1104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Indicatori </a:t>
            </a:r>
          </a:p>
        </p:txBody>
      </p:sp>
      <p:sp>
        <p:nvSpPr>
          <p:cNvPr id="139" name="Text Box 137">
            <a:extLst>
              <a:ext uri="{FF2B5EF4-FFF2-40B4-BE49-F238E27FC236}">
                <a16:creationId xmlns:a16="http://schemas.microsoft.com/office/drawing/2014/main" id="{BAFFBB64-42BA-8BBA-4590-AE350652A3F0}"/>
              </a:ext>
            </a:extLst>
          </p:cNvPr>
          <p:cNvSpPr txBox="1">
            <a:spLocks noChangeArrowheads="1"/>
          </p:cNvSpPr>
          <p:nvPr/>
        </p:nvSpPr>
        <p:spPr bwMode="auto">
          <a:xfrm>
            <a:off x="8605695" y="1038658"/>
            <a:ext cx="636587"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Fonti </a:t>
            </a:r>
          </a:p>
        </p:txBody>
      </p:sp>
      <p:sp>
        <p:nvSpPr>
          <p:cNvPr id="140" name="Text Box 138">
            <a:extLst>
              <a:ext uri="{FF2B5EF4-FFF2-40B4-BE49-F238E27FC236}">
                <a16:creationId xmlns:a16="http://schemas.microsoft.com/office/drawing/2014/main" id="{3C01BA06-A1DD-2EA1-F0EF-2E2DB331F9B7}"/>
              </a:ext>
            </a:extLst>
          </p:cNvPr>
          <p:cNvSpPr txBox="1">
            <a:spLocks noChangeArrowheads="1"/>
          </p:cNvSpPr>
          <p:nvPr/>
        </p:nvSpPr>
        <p:spPr bwMode="auto">
          <a:xfrm>
            <a:off x="10251932" y="1038658"/>
            <a:ext cx="148748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 pos="14478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 pos="14478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 pos="14478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 pos="14478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 pos="14478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 pos="14478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 pos="14478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 pos="14478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 pos="14478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Ipotesi/rischi </a:t>
            </a:r>
          </a:p>
        </p:txBody>
      </p:sp>
      <p:sp>
        <p:nvSpPr>
          <p:cNvPr id="141" name="Text Box 139">
            <a:extLst>
              <a:ext uri="{FF2B5EF4-FFF2-40B4-BE49-F238E27FC236}">
                <a16:creationId xmlns:a16="http://schemas.microsoft.com/office/drawing/2014/main" id="{3C3631A2-C9F5-A219-8197-C2E157BED135}"/>
              </a:ext>
            </a:extLst>
          </p:cNvPr>
          <p:cNvSpPr txBox="1">
            <a:spLocks noChangeArrowheads="1"/>
          </p:cNvSpPr>
          <p:nvPr/>
        </p:nvSpPr>
        <p:spPr bwMode="auto">
          <a:xfrm>
            <a:off x="3668570" y="1616508"/>
            <a:ext cx="9874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Obiettivi </a:t>
            </a:r>
          </a:p>
        </p:txBody>
      </p:sp>
      <p:sp>
        <p:nvSpPr>
          <p:cNvPr id="142" name="Text Box 140">
            <a:extLst>
              <a:ext uri="{FF2B5EF4-FFF2-40B4-BE49-F238E27FC236}">
                <a16:creationId xmlns:a16="http://schemas.microsoft.com/office/drawing/2014/main" id="{C99895C7-6015-2E49-CDEF-2EAF6B8830EA}"/>
              </a:ext>
            </a:extLst>
          </p:cNvPr>
          <p:cNvSpPr txBox="1">
            <a:spLocks noChangeArrowheads="1"/>
          </p:cNvSpPr>
          <p:nvPr/>
        </p:nvSpPr>
        <p:spPr bwMode="auto">
          <a:xfrm>
            <a:off x="3668570" y="1921308"/>
            <a:ext cx="977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generali </a:t>
            </a:r>
          </a:p>
        </p:txBody>
      </p:sp>
      <p:sp>
        <p:nvSpPr>
          <p:cNvPr id="143" name="Text Box 141">
            <a:extLst>
              <a:ext uri="{FF2B5EF4-FFF2-40B4-BE49-F238E27FC236}">
                <a16:creationId xmlns:a16="http://schemas.microsoft.com/office/drawing/2014/main" id="{C2C958A1-1DAE-52B8-A7D2-48C5B20A996F}"/>
              </a:ext>
            </a:extLst>
          </p:cNvPr>
          <p:cNvSpPr txBox="1">
            <a:spLocks noChangeArrowheads="1"/>
          </p:cNvSpPr>
          <p:nvPr/>
        </p:nvSpPr>
        <p:spPr bwMode="auto">
          <a:xfrm>
            <a:off x="6961045" y="1616508"/>
            <a:ext cx="9175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latin typeface="Arial" panose="020B0604020202020204" pitchFamily="34" charset="0"/>
                <a:ea typeface="Microsoft YaHei" panose="020B0503020204020204" pitchFamily="34" charset="-122"/>
              </a:rPr>
              <a:t>Impatto </a:t>
            </a:r>
          </a:p>
        </p:txBody>
      </p:sp>
      <p:sp>
        <p:nvSpPr>
          <p:cNvPr id="144" name="Text Box 142">
            <a:extLst>
              <a:ext uri="{FF2B5EF4-FFF2-40B4-BE49-F238E27FC236}">
                <a16:creationId xmlns:a16="http://schemas.microsoft.com/office/drawing/2014/main" id="{812AB6A5-CDEC-C13B-5869-1417590461FC}"/>
              </a:ext>
            </a:extLst>
          </p:cNvPr>
          <p:cNvSpPr txBox="1">
            <a:spLocks noChangeArrowheads="1"/>
          </p:cNvSpPr>
          <p:nvPr/>
        </p:nvSpPr>
        <p:spPr bwMode="auto">
          <a:xfrm>
            <a:off x="3668570" y="2688071"/>
            <a:ext cx="10731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Obiettivo </a:t>
            </a:r>
          </a:p>
        </p:txBody>
      </p:sp>
      <p:sp>
        <p:nvSpPr>
          <p:cNvPr id="145" name="Text Box 143">
            <a:extLst>
              <a:ext uri="{FF2B5EF4-FFF2-40B4-BE49-F238E27FC236}">
                <a16:creationId xmlns:a16="http://schemas.microsoft.com/office/drawing/2014/main" id="{5B764CFC-DC2A-9F2E-0B03-5540DD95DA96}"/>
              </a:ext>
            </a:extLst>
          </p:cNvPr>
          <p:cNvSpPr txBox="1">
            <a:spLocks noChangeArrowheads="1"/>
          </p:cNvSpPr>
          <p:nvPr/>
        </p:nvSpPr>
        <p:spPr bwMode="auto">
          <a:xfrm>
            <a:off x="3668570" y="2992871"/>
            <a:ext cx="10636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specifico </a:t>
            </a:r>
          </a:p>
        </p:txBody>
      </p:sp>
      <p:sp>
        <p:nvSpPr>
          <p:cNvPr id="146" name="Text Box 144">
            <a:extLst>
              <a:ext uri="{FF2B5EF4-FFF2-40B4-BE49-F238E27FC236}">
                <a16:creationId xmlns:a16="http://schemas.microsoft.com/office/drawing/2014/main" id="{C89DE3E7-414E-3746-EF45-A03B12DB02A5}"/>
              </a:ext>
            </a:extLst>
          </p:cNvPr>
          <p:cNvSpPr txBox="1">
            <a:spLocks noChangeArrowheads="1"/>
          </p:cNvSpPr>
          <p:nvPr/>
        </p:nvSpPr>
        <p:spPr bwMode="auto">
          <a:xfrm>
            <a:off x="6961045" y="2688071"/>
            <a:ext cx="8032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latin typeface="Arial" panose="020B0604020202020204" pitchFamily="34" charset="0"/>
                <a:ea typeface="Microsoft YaHei" panose="020B0503020204020204" pitchFamily="34" charset="-122"/>
              </a:rPr>
              <a:t>Effetto </a:t>
            </a:r>
          </a:p>
        </p:txBody>
      </p:sp>
      <p:sp>
        <p:nvSpPr>
          <p:cNvPr id="147" name="Text Box 145">
            <a:extLst>
              <a:ext uri="{FF2B5EF4-FFF2-40B4-BE49-F238E27FC236}">
                <a16:creationId xmlns:a16="http://schemas.microsoft.com/office/drawing/2014/main" id="{3BF34CF6-A812-4F5D-897C-FE40777BFE30}"/>
              </a:ext>
            </a:extLst>
          </p:cNvPr>
          <p:cNvSpPr txBox="1">
            <a:spLocks noChangeArrowheads="1"/>
          </p:cNvSpPr>
          <p:nvPr/>
        </p:nvSpPr>
        <p:spPr bwMode="auto">
          <a:xfrm>
            <a:off x="3668570" y="3756458"/>
            <a:ext cx="9763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Risultati </a:t>
            </a:r>
          </a:p>
        </p:txBody>
      </p:sp>
      <p:sp>
        <p:nvSpPr>
          <p:cNvPr id="148" name="Text Box 146">
            <a:extLst>
              <a:ext uri="{FF2B5EF4-FFF2-40B4-BE49-F238E27FC236}">
                <a16:creationId xmlns:a16="http://schemas.microsoft.com/office/drawing/2014/main" id="{CDCF99BA-6256-6A82-1162-26028761F7DA}"/>
              </a:ext>
            </a:extLst>
          </p:cNvPr>
          <p:cNvSpPr txBox="1">
            <a:spLocks noChangeArrowheads="1"/>
          </p:cNvSpPr>
          <p:nvPr/>
        </p:nvSpPr>
        <p:spPr bwMode="auto">
          <a:xfrm>
            <a:off x="5060807" y="3756458"/>
            <a:ext cx="14128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 </a:t>
            </a:r>
          </a:p>
        </p:txBody>
      </p:sp>
      <p:sp>
        <p:nvSpPr>
          <p:cNvPr id="149" name="Text Box 147">
            <a:extLst>
              <a:ext uri="{FF2B5EF4-FFF2-40B4-BE49-F238E27FC236}">
                <a16:creationId xmlns:a16="http://schemas.microsoft.com/office/drawing/2014/main" id="{3AEDA038-84AB-B0EB-0CB8-2906567538DD}"/>
              </a:ext>
            </a:extLst>
          </p:cNvPr>
          <p:cNvSpPr txBox="1">
            <a:spLocks noChangeArrowheads="1"/>
          </p:cNvSpPr>
          <p:nvPr/>
        </p:nvSpPr>
        <p:spPr bwMode="auto">
          <a:xfrm>
            <a:off x="3668570" y="4061258"/>
            <a:ext cx="1430337"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deliverables </a:t>
            </a:r>
          </a:p>
        </p:txBody>
      </p:sp>
      <p:sp>
        <p:nvSpPr>
          <p:cNvPr id="150" name="Text Box 148">
            <a:extLst>
              <a:ext uri="{FF2B5EF4-FFF2-40B4-BE49-F238E27FC236}">
                <a16:creationId xmlns:a16="http://schemas.microsoft.com/office/drawing/2014/main" id="{EC1E0378-125E-B6A4-F025-9AB7F784B327}"/>
              </a:ext>
            </a:extLst>
          </p:cNvPr>
          <p:cNvSpPr txBox="1">
            <a:spLocks noChangeArrowheads="1"/>
          </p:cNvSpPr>
          <p:nvPr/>
        </p:nvSpPr>
        <p:spPr bwMode="auto">
          <a:xfrm>
            <a:off x="6961045" y="3756458"/>
            <a:ext cx="8032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latin typeface="Arial" panose="020B0604020202020204" pitchFamily="34" charset="0"/>
                <a:ea typeface="Microsoft YaHei" panose="020B0503020204020204" pitchFamily="34" charset="-122"/>
              </a:rPr>
              <a:t>Effetto </a:t>
            </a:r>
          </a:p>
        </p:txBody>
      </p:sp>
      <p:sp>
        <p:nvSpPr>
          <p:cNvPr id="151" name="Text Box 149">
            <a:extLst>
              <a:ext uri="{FF2B5EF4-FFF2-40B4-BE49-F238E27FC236}">
                <a16:creationId xmlns:a16="http://schemas.microsoft.com/office/drawing/2014/main" id="{7B1CB901-BB08-C6B3-19CA-55D7143F4E7A}"/>
              </a:ext>
            </a:extLst>
          </p:cNvPr>
          <p:cNvSpPr txBox="1">
            <a:spLocks noChangeArrowheads="1"/>
          </p:cNvSpPr>
          <p:nvPr/>
        </p:nvSpPr>
        <p:spPr bwMode="auto">
          <a:xfrm>
            <a:off x="3668570" y="4828021"/>
            <a:ext cx="8318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Attività </a:t>
            </a:r>
          </a:p>
        </p:txBody>
      </p:sp>
      <p:sp>
        <p:nvSpPr>
          <p:cNvPr id="152" name="Text Box 150">
            <a:extLst>
              <a:ext uri="{FF2B5EF4-FFF2-40B4-BE49-F238E27FC236}">
                <a16:creationId xmlns:a16="http://schemas.microsoft.com/office/drawing/2014/main" id="{96AD09E1-C48E-AF66-6B59-764AE2ED6B40}"/>
              </a:ext>
            </a:extLst>
          </p:cNvPr>
          <p:cNvSpPr txBox="1">
            <a:spLocks noChangeArrowheads="1"/>
          </p:cNvSpPr>
          <p:nvPr/>
        </p:nvSpPr>
        <p:spPr bwMode="auto">
          <a:xfrm>
            <a:off x="6961045" y="5715433"/>
            <a:ext cx="736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Mezzi </a:t>
            </a:r>
          </a:p>
        </p:txBody>
      </p:sp>
      <p:sp>
        <p:nvSpPr>
          <p:cNvPr id="153" name="Text Box 151">
            <a:extLst>
              <a:ext uri="{FF2B5EF4-FFF2-40B4-BE49-F238E27FC236}">
                <a16:creationId xmlns:a16="http://schemas.microsoft.com/office/drawing/2014/main" id="{BAE1CA84-DB79-2D73-FD72-08682F799329}"/>
              </a:ext>
            </a:extLst>
          </p:cNvPr>
          <p:cNvSpPr txBox="1">
            <a:spLocks noChangeArrowheads="1"/>
          </p:cNvSpPr>
          <p:nvPr/>
        </p:nvSpPr>
        <p:spPr bwMode="auto">
          <a:xfrm>
            <a:off x="8605695" y="5715433"/>
            <a:ext cx="6508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Costi </a:t>
            </a:r>
          </a:p>
        </p:txBody>
      </p:sp>
      <p:sp>
        <p:nvSpPr>
          <p:cNvPr id="154" name="Text Box 152">
            <a:extLst>
              <a:ext uri="{FF2B5EF4-FFF2-40B4-BE49-F238E27FC236}">
                <a16:creationId xmlns:a16="http://schemas.microsoft.com/office/drawing/2014/main" id="{DBB55957-9B47-DE28-867E-FA88B1D94423}"/>
              </a:ext>
            </a:extLst>
          </p:cNvPr>
          <p:cNvSpPr txBox="1">
            <a:spLocks noChangeArrowheads="1"/>
          </p:cNvSpPr>
          <p:nvPr/>
        </p:nvSpPr>
        <p:spPr bwMode="auto">
          <a:xfrm>
            <a:off x="10229707" y="5709083"/>
            <a:ext cx="13335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Precondizioni</a:t>
            </a:r>
          </a:p>
        </p:txBody>
      </p:sp>
    </p:spTree>
    <p:extLst>
      <p:ext uri="{BB962C8B-B14F-4D97-AF65-F5344CB8AC3E}">
        <p14:creationId xmlns:p14="http://schemas.microsoft.com/office/powerpoint/2010/main" val="858682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Freeform 3">
            <a:extLst>
              <a:ext uri="{FF2B5EF4-FFF2-40B4-BE49-F238E27FC236}">
                <a16:creationId xmlns:a16="http://schemas.microsoft.com/office/drawing/2014/main" id="{262AA03E-6CE1-CD85-3FBE-18F617B23496}"/>
              </a:ext>
            </a:extLst>
          </p:cNvPr>
          <p:cNvSpPr>
            <a:spLocks noChangeArrowheads="1"/>
          </p:cNvSpPr>
          <p:nvPr/>
        </p:nvSpPr>
        <p:spPr bwMode="auto">
          <a:xfrm>
            <a:off x="3413125" y="1227139"/>
            <a:ext cx="1646238" cy="396875"/>
          </a:xfrm>
          <a:custGeom>
            <a:avLst/>
            <a:gdLst>
              <a:gd name="T0" fmla="*/ 0 w 4575"/>
              <a:gd name="T1" fmla="*/ 2147483646 h 1103"/>
              <a:gd name="T2" fmla="*/ 2147483646 w 4575"/>
              <a:gd name="T3" fmla="*/ 2147483646 h 1103"/>
              <a:gd name="T4" fmla="*/ 2147483646 w 4575"/>
              <a:gd name="T5" fmla="*/ 0 h 1103"/>
              <a:gd name="T6" fmla="*/ 0 w 4575"/>
              <a:gd name="T7" fmla="*/ 0 h 1103"/>
              <a:gd name="T8" fmla="*/ 0 w 4575"/>
              <a:gd name="T9" fmla="*/ 2147483646 h 1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103">
                <a:moveTo>
                  <a:pt x="0" y="1102"/>
                </a:moveTo>
                <a:lnTo>
                  <a:pt x="4574" y="1102"/>
                </a:lnTo>
                <a:lnTo>
                  <a:pt x="4574" y="0"/>
                </a:lnTo>
                <a:lnTo>
                  <a:pt x="0" y="0"/>
                </a:lnTo>
                <a:lnTo>
                  <a:pt x="0" y="1102"/>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03" name="Freeform 4">
            <a:extLst>
              <a:ext uri="{FF2B5EF4-FFF2-40B4-BE49-F238E27FC236}">
                <a16:creationId xmlns:a16="http://schemas.microsoft.com/office/drawing/2014/main" id="{B2BAA947-D0DD-CE5F-3235-043E935B0AD7}"/>
              </a:ext>
            </a:extLst>
          </p:cNvPr>
          <p:cNvSpPr>
            <a:spLocks noChangeArrowheads="1"/>
          </p:cNvSpPr>
          <p:nvPr/>
        </p:nvSpPr>
        <p:spPr bwMode="auto">
          <a:xfrm>
            <a:off x="5059364" y="1227139"/>
            <a:ext cx="1646237" cy="396875"/>
          </a:xfrm>
          <a:custGeom>
            <a:avLst/>
            <a:gdLst>
              <a:gd name="T0" fmla="*/ 0 w 4571"/>
              <a:gd name="T1" fmla="*/ 2147483646 h 1103"/>
              <a:gd name="T2" fmla="*/ 2147483646 w 4571"/>
              <a:gd name="T3" fmla="*/ 2147483646 h 1103"/>
              <a:gd name="T4" fmla="*/ 2147483646 w 4571"/>
              <a:gd name="T5" fmla="*/ 0 h 1103"/>
              <a:gd name="T6" fmla="*/ 0 w 4571"/>
              <a:gd name="T7" fmla="*/ 0 h 1103"/>
              <a:gd name="T8" fmla="*/ 0 w 4571"/>
              <a:gd name="T9" fmla="*/ 2147483646 h 1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1" h="1103">
                <a:moveTo>
                  <a:pt x="0" y="1102"/>
                </a:moveTo>
                <a:lnTo>
                  <a:pt x="4570" y="1102"/>
                </a:lnTo>
                <a:lnTo>
                  <a:pt x="4570" y="0"/>
                </a:lnTo>
                <a:lnTo>
                  <a:pt x="0" y="0"/>
                </a:lnTo>
                <a:lnTo>
                  <a:pt x="0" y="1102"/>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04" name="Freeform 5">
            <a:extLst>
              <a:ext uri="{FF2B5EF4-FFF2-40B4-BE49-F238E27FC236}">
                <a16:creationId xmlns:a16="http://schemas.microsoft.com/office/drawing/2014/main" id="{FCAE2F06-DB48-4227-0592-8F2A4CD998FD}"/>
              </a:ext>
            </a:extLst>
          </p:cNvPr>
          <p:cNvSpPr>
            <a:spLocks noChangeArrowheads="1"/>
          </p:cNvSpPr>
          <p:nvPr/>
        </p:nvSpPr>
        <p:spPr bwMode="auto">
          <a:xfrm>
            <a:off x="6704014" y="1227139"/>
            <a:ext cx="1646237" cy="396875"/>
          </a:xfrm>
          <a:custGeom>
            <a:avLst/>
            <a:gdLst>
              <a:gd name="T0" fmla="*/ 0 w 4575"/>
              <a:gd name="T1" fmla="*/ 2147483646 h 1103"/>
              <a:gd name="T2" fmla="*/ 2147483646 w 4575"/>
              <a:gd name="T3" fmla="*/ 2147483646 h 1103"/>
              <a:gd name="T4" fmla="*/ 2147483646 w 4575"/>
              <a:gd name="T5" fmla="*/ 0 h 1103"/>
              <a:gd name="T6" fmla="*/ 0 w 4575"/>
              <a:gd name="T7" fmla="*/ 0 h 1103"/>
              <a:gd name="T8" fmla="*/ 0 w 4575"/>
              <a:gd name="T9" fmla="*/ 2147483646 h 1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103">
                <a:moveTo>
                  <a:pt x="0" y="1102"/>
                </a:moveTo>
                <a:lnTo>
                  <a:pt x="4574" y="1102"/>
                </a:lnTo>
                <a:lnTo>
                  <a:pt x="4574" y="0"/>
                </a:lnTo>
                <a:lnTo>
                  <a:pt x="0" y="0"/>
                </a:lnTo>
                <a:lnTo>
                  <a:pt x="0" y="1102"/>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05" name="Freeform 6">
            <a:extLst>
              <a:ext uri="{FF2B5EF4-FFF2-40B4-BE49-F238E27FC236}">
                <a16:creationId xmlns:a16="http://schemas.microsoft.com/office/drawing/2014/main" id="{0274725A-09FA-7A98-8624-8A3D6F695291}"/>
              </a:ext>
            </a:extLst>
          </p:cNvPr>
          <p:cNvSpPr>
            <a:spLocks noChangeArrowheads="1"/>
          </p:cNvSpPr>
          <p:nvPr/>
        </p:nvSpPr>
        <p:spPr bwMode="auto">
          <a:xfrm>
            <a:off x="8350250" y="1227139"/>
            <a:ext cx="1646238" cy="396875"/>
          </a:xfrm>
          <a:custGeom>
            <a:avLst/>
            <a:gdLst>
              <a:gd name="T0" fmla="*/ 0 w 4575"/>
              <a:gd name="T1" fmla="*/ 2147483646 h 1103"/>
              <a:gd name="T2" fmla="*/ 2147483646 w 4575"/>
              <a:gd name="T3" fmla="*/ 2147483646 h 1103"/>
              <a:gd name="T4" fmla="*/ 2147483646 w 4575"/>
              <a:gd name="T5" fmla="*/ 0 h 1103"/>
              <a:gd name="T6" fmla="*/ 0 w 4575"/>
              <a:gd name="T7" fmla="*/ 0 h 1103"/>
              <a:gd name="T8" fmla="*/ 0 w 4575"/>
              <a:gd name="T9" fmla="*/ 2147483646 h 11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103">
                <a:moveTo>
                  <a:pt x="0" y="1102"/>
                </a:moveTo>
                <a:lnTo>
                  <a:pt x="4574" y="1102"/>
                </a:lnTo>
                <a:lnTo>
                  <a:pt x="4574" y="0"/>
                </a:lnTo>
                <a:lnTo>
                  <a:pt x="0" y="0"/>
                </a:lnTo>
                <a:lnTo>
                  <a:pt x="0" y="1102"/>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06" name="Freeform 7">
            <a:extLst>
              <a:ext uri="{FF2B5EF4-FFF2-40B4-BE49-F238E27FC236}">
                <a16:creationId xmlns:a16="http://schemas.microsoft.com/office/drawing/2014/main" id="{2F7C66B2-BDD4-ACA3-1BFF-07AD39DC2098}"/>
              </a:ext>
            </a:extLst>
          </p:cNvPr>
          <p:cNvSpPr>
            <a:spLocks noChangeArrowheads="1"/>
          </p:cNvSpPr>
          <p:nvPr/>
        </p:nvSpPr>
        <p:spPr bwMode="auto">
          <a:xfrm>
            <a:off x="1766889" y="1803401"/>
            <a:ext cx="1646237" cy="701675"/>
          </a:xfrm>
          <a:custGeom>
            <a:avLst/>
            <a:gdLst>
              <a:gd name="T0" fmla="*/ 0 w 4575"/>
              <a:gd name="T1" fmla="*/ 2147483646 h 1950"/>
              <a:gd name="T2" fmla="*/ 2147483646 w 4575"/>
              <a:gd name="T3" fmla="*/ 2147483646 h 1950"/>
              <a:gd name="T4" fmla="*/ 2147483646 w 4575"/>
              <a:gd name="T5" fmla="*/ 0 h 1950"/>
              <a:gd name="T6" fmla="*/ 0 w 4575"/>
              <a:gd name="T7" fmla="*/ 0 h 1950"/>
              <a:gd name="T8" fmla="*/ 0 w 4575"/>
              <a:gd name="T9" fmla="*/ 2147483646 h 1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950">
                <a:moveTo>
                  <a:pt x="0" y="1949"/>
                </a:moveTo>
                <a:lnTo>
                  <a:pt x="4574" y="1949"/>
                </a:lnTo>
                <a:lnTo>
                  <a:pt x="4574" y="0"/>
                </a:lnTo>
                <a:lnTo>
                  <a:pt x="0" y="0"/>
                </a:lnTo>
                <a:lnTo>
                  <a:pt x="0" y="1949"/>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07" name="Freeform 8">
            <a:extLst>
              <a:ext uri="{FF2B5EF4-FFF2-40B4-BE49-F238E27FC236}">
                <a16:creationId xmlns:a16="http://schemas.microsoft.com/office/drawing/2014/main" id="{B2A547D6-9716-1407-D2BE-70B1DB1CE6DE}"/>
              </a:ext>
            </a:extLst>
          </p:cNvPr>
          <p:cNvSpPr>
            <a:spLocks noChangeArrowheads="1"/>
          </p:cNvSpPr>
          <p:nvPr/>
        </p:nvSpPr>
        <p:spPr bwMode="auto">
          <a:xfrm>
            <a:off x="1766889" y="2874964"/>
            <a:ext cx="1646237" cy="701675"/>
          </a:xfrm>
          <a:custGeom>
            <a:avLst/>
            <a:gdLst>
              <a:gd name="T0" fmla="*/ 0 w 4575"/>
              <a:gd name="T1" fmla="*/ 2147483646 h 1950"/>
              <a:gd name="T2" fmla="*/ 2147483646 w 4575"/>
              <a:gd name="T3" fmla="*/ 2147483646 h 1950"/>
              <a:gd name="T4" fmla="*/ 2147483646 w 4575"/>
              <a:gd name="T5" fmla="*/ 0 h 1950"/>
              <a:gd name="T6" fmla="*/ 0 w 4575"/>
              <a:gd name="T7" fmla="*/ 0 h 1950"/>
              <a:gd name="T8" fmla="*/ 0 w 4575"/>
              <a:gd name="T9" fmla="*/ 2147483646 h 1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950">
                <a:moveTo>
                  <a:pt x="0" y="1949"/>
                </a:moveTo>
                <a:lnTo>
                  <a:pt x="4574" y="1949"/>
                </a:lnTo>
                <a:lnTo>
                  <a:pt x="4574" y="0"/>
                </a:lnTo>
                <a:lnTo>
                  <a:pt x="0" y="0"/>
                </a:lnTo>
                <a:lnTo>
                  <a:pt x="0" y="1949"/>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08" name="Freeform 9">
            <a:extLst>
              <a:ext uri="{FF2B5EF4-FFF2-40B4-BE49-F238E27FC236}">
                <a16:creationId xmlns:a16="http://schemas.microsoft.com/office/drawing/2014/main" id="{32F0F199-9DBF-B99A-FC1F-DF0804DC0FCF}"/>
              </a:ext>
            </a:extLst>
          </p:cNvPr>
          <p:cNvSpPr>
            <a:spLocks noChangeArrowheads="1"/>
          </p:cNvSpPr>
          <p:nvPr/>
        </p:nvSpPr>
        <p:spPr bwMode="auto">
          <a:xfrm>
            <a:off x="1766889" y="3944939"/>
            <a:ext cx="1646237" cy="701675"/>
          </a:xfrm>
          <a:custGeom>
            <a:avLst/>
            <a:gdLst>
              <a:gd name="T0" fmla="*/ 0 w 4575"/>
              <a:gd name="T1" fmla="*/ 2147483646 h 1949"/>
              <a:gd name="T2" fmla="*/ 2147483646 w 4575"/>
              <a:gd name="T3" fmla="*/ 2147483646 h 1949"/>
              <a:gd name="T4" fmla="*/ 2147483646 w 4575"/>
              <a:gd name="T5" fmla="*/ 0 h 1949"/>
              <a:gd name="T6" fmla="*/ 0 w 4575"/>
              <a:gd name="T7" fmla="*/ 0 h 1949"/>
              <a:gd name="T8" fmla="*/ 0 w 4575"/>
              <a:gd name="T9" fmla="*/ 2147483646 h 19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949">
                <a:moveTo>
                  <a:pt x="0" y="1948"/>
                </a:moveTo>
                <a:lnTo>
                  <a:pt x="4574" y="1948"/>
                </a:lnTo>
                <a:lnTo>
                  <a:pt x="4574" y="0"/>
                </a:lnTo>
                <a:lnTo>
                  <a:pt x="0" y="0"/>
                </a:lnTo>
                <a:lnTo>
                  <a:pt x="0" y="1948"/>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09" name="Freeform 10">
            <a:extLst>
              <a:ext uri="{FF2B5EF4-FFF2-40B4-BE49-F238E27FC236}">
                <a16:creationId xmlns:a16="http://schemas.microsoft.com/office/drawing/2014/main" id="{37578010-949E-DBDD-47F4-81767C7373F4}"/>
              </a:ext>
            </a:extLst>
          </p:cNvPr>
          <p:cNvSpPr>
            <a:spLocks noChangeArrowheads="1"/>
          </p:cNvSpPr>
          <p:nvPr/>
        </p:nvSpPr>
        <p:spPr bwMode="auto">
          <a:xfrm>
            <a:off x="1766889" y="5016501"/>
            <a:ext cx="1646237" cy="519113"/>
          </a:xfrm>
          <a:custGeom>
            <a:avLst/>
            <a:gdLst>
              <a:gd name="T0" fmla="*/ 0 w 4575"/>
              <a:gd name="T1" fmla="*/ 2147483646 h 1441"/>
              <a:gd name="T2" fmla="*/ 2147483646 w 4575"/>
              <a:gd name="T3" fmla="*/ 2147483646 h 1441"/>
              <a:gd name="T4" fmla="*/ 2147483646 w 4575"/>
              <a:gd name="T5" fmla="*/ 0 h 1441"/>
              <a:gd name="T6" fmla="*/ 0 w 4575"/>
              <a:gd name="T7" fmla="*/ 0 h 1441"/>
              <a:gd name="T8" fmla="*/ 0 w 4575"/>
              <a:gd name="T9" fmla="*/ 2147483646 h 14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441">
                <a:moveTo>
                  <a:pt x="0" y="1440"/>
                </a:moveTo>
                <a:lnTo>
                  <a:pt x="4574" y="1440"/>
                </a:lnTo>
                <a:lnTo>
                  <a:pt x="4574" y="0"/>
                </a:lnTo>
                <a:lnTo>
                  <a:pt x="0" y="0"/>
                </a:lnTo>
                <a:lnTo>
                  <a:pt x="0" y="1440"/>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10" name="Freeform 11">
            <a:extLst>
              <a:ext uri="{FF2B5EF4-FFF2-40B4-BE49-F238E27FC236}">
                <a16:creationId xmlns:a16="http://schemas.microsoft.com/office/drawing/2014/main" id="{DF348188-E573-6CD4-7C64-220F5900A403}"/>
              </a:ext>
            </a:extLst>
          </p:cNvPr>
          <p:cNvSpPr>
            <a:spLocks noChangeArrowheads="1"/>
          </p:cNvSpPr>
          <p:nvPr/>
        </p:nvSpPr>
        <p:spPr bwMode="auto">
          <a:xfrm>
            <a:off x="5059364" y="5902325"/>
            <a:ext cx="1646237" cy="793750"/>
          </a:xfrm>
          <a:custGeom>
            <a:avLst/>
            <a:gdLst>
              <a:gd name="T0" fmla="*/ 0 w 4571"/>
              <a:gd name="T1" fmla="*/ 2147483646 h 2864"/>
              <a:gd name="T2" fmla="*/ 2147483646 w 4571"/>
              <a:gd name="T3" fmla="*/ 2147483646 h 2864"/>
              <a:gd name="T4" fmla="*/ 2147483646 w 4571"/>
              <a:gd name="T5" fmla="*/ 0 h 2864"/>
              <a:gd name="T6" fmla="*/ 0 w 4571"/>
              <a:gd name="T7" fmla="*/ 0 h 2864"/>
              <a:gd name="T8" fmla="*/ 0 w 4571"/>
              <a:gd name="T9" fmla="*/ 2147483646 h 28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1" h="2864">
                <a:moveTo>
                  <a:pt x="0" y="2863"/>
                </a:moveTo>
                <a:lnTo>
                  <a:pt x="4570" y="2863"/>
                </a:lnTo>
                <a:lnTo>
                  <a:pt x="4570" y="0"/>
                </a:lnTo>
                <a:lnTo>
                  <a:pt x="0" y="0"/>
                </a:lnTo>
                <a:lnTo>
                  <a:pt x="0" y="2863"/>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11" name="Freeform 12">
            <a:extLst>
              <a:ext uri="{FF2B5EF4-FFF2-40B4-BE49-F238E27FC236}">
                <a16:creationId xmlns:a16="http://schemas.microsoft.com/office/drawing/2014/main" id="{1365E50E-6983-AE70-4BBF-6490DF9934D3}"/>
              </a:ext>
            </a:extLst>
          </p:cNvPr>
          <p:cNvSpPr>
            <a:spLocks noChangeArrowheads="1"/>
          </p:cNvSpPr>
          <p:nvPr/>
        </p:nvSpPr>
        <p:spPr bwMode="auto">
          <a:xfrm>
            <a:off x="6704014" y="5902325"/>
            <a:ext cx="1646237" cy="793750"/>
          </a:xfrm>
          <a:custGeom>
            <a:avLst/>
            <a:gdLst>
              <a:gd name="T0" fmla="*/ 0 w 4575"/>
              <a:gd name="T1" fmla="*/ 2147483646 h 2864"/>
              <a:gd name="T2" fmla="*/ 2147483646 w 4575"/>
              <a:gd name="T3" fmla="*/ 2147483646 h 2864"/>
              <a:gd name="T4" fmla="*/ 2147483646 w 4575"/>
              <a:gd name="T5" fmla="*/ 0 h 2864"/>
              <a:gd name="T6" fmla="*/ 0 w 4575"/>
              <a:gd name="T7" fmla="*/ 0 h 2864"/>
              <a:gd name="T8" fmla="*/ 0 w 4575"/>
              <a:gd name="T9" fmla="*/ 2147483646 h 28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2864">
                <a:moveTo>
                  <a:pt x="0" y="2863"/>
                </a:moveTo>
                <a:lnTo>
                  <a:pt x="4574" y="2863"/>
                </a:lnTo>
                <a:lnTo>
                  <a:pt x="4574" y="0"/>
                </a:lnTo>
                <a:lnTo>
                  <a:pt x="0" y="0"/>
                </a:lnTo>
                <a:lnTo>
                  <a:pt x="0" y="2863"/>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12" name="Freeform 13">
            <a:extLst>
              <a:ext uri="{FF2B5EF4-FFF2-40B4-BE49-F238E27FC236}">
                <a16:creationId xmlns:a16="http://schemas.microsoft.com/office/drawing/2014/main" id="{7F344867-C63B-3075-7C41-B103D984DB03}"/>
              </a:ext>
            </a:extLst>
          </p:cNvPr>
          <p:cNvSpPr>
            <a:spLocks noChangeArrowheads="1"/>
          </p:cNvSpPr>
          <p:nvPr/>
        </p:nvSpPr>
        <p:spPr bwMode="auto">
          <a:xfrm>
            <a:off x="8350250" y="5902325"/>
            <a:ext cx="1646238" cy="793750"/>
          </a:xfrm>
          <a:custGeom>
            <a:avLst/>
            <a:gdLst>
              <a:gd name="T0" fmla="*/ 0 w 4575"/>
              <a:gd name="T1" fmla="*/ 2147483646 h 2864"/>
              <a:gd name="T2" fmla="*/ 2147483646 w 4575"/>
              <a:gd name="T3" fmla="*/ 2147483646 h 2864"/>
              <a:gd name="T4" fmla="*/ 2147483646 w 4575"/>
              <a:gd name="T5" fmla="*/ 0 h 2864"/>
              <a:gd name="T6" fmla="*/ 0 w 4575"/>
              <a:gd name="T7" fmla="*/ 0 h 2864"/>
              <a:gd name="T8" fmla="*/ 0 w 4575"/>
              <a:gd name="T9" fmla="*/ 2147483646 h 28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2864">
                <a:moveTo>
                  <a:pt x="0" y="2863"/>
                </a:moveTo>
                <a:lnTo>
                  <a:pt x="4574" y="2863"/>
                </a:lnTo>
                <a:lnTo>
                  <a:pt x="4574" y="0"/>
                </a:lnTo>
                <a:lnTo>
                  <a:pt x="0" y="0"/>
                </a:lnTo>
                <a:lnTo>
                  <a:pt x="0" y="2863"/>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13" name="Line 14">
            <a:extLst>
              <a:ext uri="{FF2B5EF4-FFF2-40B4-BE49-F238E27FC236}">
                <a16:creationId xmlns:a16="http://schemas.microsoft.com/office/drawing/2014/main" id="{649BF18E-3EE7-90E3-54BC-DED326DBF293}"/>
              </a:ext>
            </a:extLst>
          </p:cNvPr>
          <p:cNvSpPr>
            <a:spLocks noChangeShapeType="1"/>
          </p:cNvSpPr>
          <p:nvPr/>
        </p:nvSpPr>
        <p:spPr bwMode="auto">
          <a:xfrm>
            <a:off x="3413125" y="1212851"/>
            <a:ext cx="1588" cy="417513"/>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14" name="Line 15">
            <a:extLst>
              <a:ext uri="{FF2B5EF4-FFF2-40B4-BE49-F238E27FC236}">
                <a16:creationId xmlns:a16="http://schemas.microsoft.com/office/drawing/2014/main" id="{82B31741-815B-81C8-E4BE-A661E9D0053A}"/>
              </a:ext>
            </a:extLst>
          </p:cNvPr>
          <p:cNvSpPr>
            <a:spLocks noChangeShapeType="1"/>
          </p:cNvSpPr>
          <p:nvPr/>
        </p:nvSpPr>
        <p:spPr bwMode="auto">
          <a:xfrm>
            <a:off x="3413125" y="1798639"/>
            <a:ext cx="1588" cy="7127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15" name="Line 16">
            <a:extLst>
              <a:ext uri="{FF2B5EF4-FFF2-40B4-BE49-F238E27FC236}">
                <a16:creationId xmlns:a16="http://schemas.microsoft.com/office/drawing/2014/main" id="{56DCBED5-F789-0F1B-7134-9B0672E35E67}"/>
              </a:ext>
            </a:extLst>
          </p:cNvPr>
          <p:cNvSpPr>
            <a:spLocks noChangeShapeType="1"/>
          </p:cNvSpPr>
          <p:nvPr/>
        </p:nvSpPr>
        <p:spPr bwMode="auto">
          <a:xfrm>
            <a:off x="3413125" y="2868614"/>
            <a:ext cx="1588" cy="7127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16" name="Line 17">
            <a:extLst>
              <a:ext uri="{FF2B5EF4-FFF2-40B4-BE49-F238E27FC236}">
                <a16:creationId xmlns:a16="http://schemas.microsoft.com/office/drawing/2014/main" id="{521A224A-D2E9-3DEF-AF0F-930D8A5C3FCD}"/>
              </a:ext>
            </a:extLst>
          </p:cNvPr>
          <p:cNvSpPr>
            <a:spLocks noChangeShapeType="1"/>
          </p:cNvSpPr>
          <p:nvPr/>
        </p:nvSpPr>
        <p:spPr bwMode="auto">
          <a:xfrm>
            <a:off x="3413125" y="3938589"/>
            <a:ext cx="1588" cy="71437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17" name="Line 18">
            <a:extLst>
              <a:ext uri="{FF2B5EF4-FFF2-40B4-BE49-F238E27FC236}">
                <a16:creationId xmlns:a16="http://schemas.microsoft.com/office/drawing/2014/main" id="{A37DBD1A-0828-D1C1-494A-906CC8B147FA}"/>
              </a:ext>
            </a:extLst>
          </p:cNvPr>
          <p:cNvSpPr>
            <a:spLocks noChangeShapeType="1"/>
          </p:cNvSpPr>
          <p:nvPr/>
        </p:nvSpPr>
        <p:spPr bwMode="auto">
          <a:xfrm>
            <a:off x="3413125" y="5008564"/>
            <a:ext cx="1588" cy="53022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18" name="Line 19">
            <a:extLst>
              <a:ext uri="{FF2B5EF4-FFF2-40B4-BE49-F238E27FC236}">
                <a16:creationId xmlns:a16="http://schemas.microsoft.com/office/drawing/2014/main" id="{E0421E95-DE1C-A3CB-60F7-AD3FE2BDB493}"/>
              </a:ext>
            </a:extLst>
          </p:cNvPr>
          <p:cNvSpPr>
            <a:spLocks noChangeShapeType="1"/>
          </p:cNvSpPr>
          <p:nvPr/>
        </p:nvSpPr>
        <p:spPr bwMode="auto">
          <a:xfrm>
            <a:off x="5059364" y="1212851"/>
            <a:ext cx="1587" cy="417513"/>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19" name="Line 20">
            <a:extLst>
              <a:ext uri="{FF2B5EF4-FFF2-40B4-BE49-F238E27FC236}">
                <a16:creationId xmlns:a16="http://schemas.microsoft.com/office/drawing/2014/main" id="{E41B12AA-4663-0ADA-D529-A229F939DC19}"/>
              </a:ext>
            </a:extLst>
          </p:cNvPr>
          <p:cNvSpPr>
            <a:spLocks noChangeShapeType="1"/>
          </p:cNvSpPr>
          <p:nvPr/>
        </p:nvSpPr>
        <p:spPr bwMode="auto">
          <a:xfrm>
            <a:off x="5059364" y="1798639"/>
            <a:ext cx="1587" cy="7127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20" name="Line 21">
            <a:extLst>
              <a:ext uri="{FF2B5EF4-FFF2-40B4-BE49-F238E27FC236}">
                <a16:creationId xmlns:a16="http://schemas.microsoft.com/office/drawing/2014/main" id="{8D7640DC-CE00-E61B-5248-6645A4468A09}"/>
              </a:ext>
            </a:extLst>
          </p:cNvPr>
          <p:cNvSpPr>
            <a:spLocks noChangeShapeType="1"/>
          </p:cNvSpPr>
          <p:nvPr/>
        </p:nvSpPr>
        <p:spPr bwMode="auto">
          <a:xfrm>
            <a:off x="5059364" y="2868614"/>
            <a:ext cx="1587" cy="7127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21" name="Line 22">
            <a:extLst>
              <a:ext uri="{FF2B5EF4-FFF2-40B4-BE49-F238E27FC236}">
                <a16:creationId xmlns:a16="http://schemas.microsoft.com/office/drawing/2014/main" id="{E84CDD59-6D6B-B95C-2865-FB103041A7A0}"/>
              </a:ext>
            </a:extLst>
          </p:cNvPr>
          <p:cNvSpPr>
            <a:spLocks noChangeShapeType="1"/>
          </p:cNvSpPr>
          <p:nvPr/>
        </p:nvSpPr>
        <p:spPr bwMode="auto">
          <a:xfrm>
            <a:off x="5059364" y="3938589"/>
            <a:ext cx="1587" cy="71437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22" name="Line 23">
            <a:extLst>
              <a:ext uri="{FF2B5EF4-FFF2-40B4-BE49-F238E27FC236}">
                <a16:creationId xmlns:a16="http://schemas.microsoft.com/office/drawing/2014/main" id="{8565D3CC-EA43-D848-D224-DD8ABDA1AD5C}"/>
              </a:ext>
            </a:extLst>
          </p:cNvPr>
          <p:cNvSpPr>
            <a:spLocks noChangeShapeType="1"/>
          </p:cNvSpPr>
          <p:nvPr/>
        </p:nvSpPr>
        <p:spPr bwMode="auto">
          <a:xfrm>
            <a:off x="5059364" y="5008564"/>
            <a:ext cx="1587" cy="53022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23" name="Line 24">
            <a:extLst>
              <a:ext uri="{FF2B5EF4-FFF2-40B4-BE49-F238E27FC236}">
                <a16:creationId xmlns:a16="http://schemas.microsoft.com/office/drawing/2014/main" id="{681F142B-86D7-2EBE-50A1-A4D51849DDF2}"/>
              </a:ext>
            </a:extLst>
          </p:cNvPr>
          <p:cNvSpPr>
            <a:spLocks noChangeShapeType="1"/>
          </p:cNvSpPr>
          <p:nvPr/>
        </p:nvSpPr>
        <p:spPr bwMode="auto">
          <a:xfrm>
            <a:off x="5059364" y="5895976"/>
            <a:ext cx="1587" cy="80962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24" name="Line 25">
            <a:extLst>
              <a:ext uri="{FF2B5EF4-FFF2-40B4-BE49-F238E27FC236}">
                <a16:creationId xmlns:a16="http://schemas.microsoft.com/office/drawing/2014/main" id="{C539F523-40B5-5BF4-6F90-714577897B95}"/>
              </a:ext>
            </a:extLst>
          </p:cNvPr>
          <p:cNvSpPr>
            <a:spLocks noChangeShapeType="1"/>
          </p:cNvSpPr>
          <p:nvPr/>
        </p:nvSpPr>
        <p:spPr bwMode="auto">
          <a:xfrm>
            <a:off x="6704014" y="1212851"/>
            <a:ext cx="1587" cy="417513"/>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25" name="Line 26">
            <a:extLst>
              <a:ext uri="{FF2B5EF4-FFF2-40B4-BE49-F238E27FC236}">
                <a16:creationId xmlns:a16="http://schemas.microsoft.com/office/drawing/2014/main" id="{664F75C7-0BFD-61AB-8B11-0AB8470FEFD4}"/>
              </a:ext>
            </a:extLst>
          </p:cNvPr>
          <p:cNvSpPr>
            <a:spLocks noChangeShapeType="1"/>
          </p:cNvSpPr>
          <p:nvPr/>
        </p:nvSpPr>
        <p:spPr bwMode="auto">
          <a:xfrm>
            <a:off x="6704014" y="1798639"/>
            <a:ext cx="1587" cy="7127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26" name="Line 27">
            <a:extLst>
              <a:ext uri="{FF2B5EF4-FFF2-40B4-BE49-F238E27FC236}">
                <a16:creationId xmlns:a16="http://schemas.microsoft.com/office/drawing/2014/main" id="{87EF0C38-50C5-5110-9891-66B75E82BB7A}"/>
              </a:ext>
            </a:extLst>
          </p:cNvPr>
          <p:cNvSpPr>
            <a:spLocks noChangeShapeType="1"/>
          </p:cNvSpPr>
          <p:nvPr/>
        </p:nvSpPr>
        <p:spPr bwMode="auto">
          <a:xfrm>
            <a:off x="6704014" y="2868614"/>
            <a:ext cx="1587" cy="7127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27" name="Line 28">
            <a:extLst>
              <a:ext uri="{FF2B5EF4-FFF2-40B4-BE49-F238E27FC236}">
                <a16:creationId xmlns:a16="http://schemas.microsoft.com/office/drawing/2014/main" id="{1A97BD79-594B-5077-6D22-262E04C66CFD}"/>
              </a:ext>
            </a:extLst>
          </p:cNvPr>
          <p:cNvSpPr>
            <a:spLocks noChangeShapeType="1"/>
          </p:cNvSpPr>
          <p:nvPr/>
        </p:nvSpPr>
        <p:spPr bwMode="auto">
          <a:xfrm>
            <a:off x="6704014" y="3938589"/>
            <a:ext cx="1587" cy="71437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28" name="Line 29">
            <a:extLst>
              <a:ext uri="{FF2B5EF4-FFF2-40B4-BE49-F238E27FC236}">
                <a16:creationId xmlns:a16="http://schemas.microsoft.com/office/drawing/2014/main" id="{CF9CB9F2-795D-4C1C-6212-26E3BAA10F5C}"/>
              </a:ext>
            </a:extLst>
          </p:cNvPr>
          <p:cNvSpPr>
            <a:spLocks noChangeShapeType="1"/>
          </p:cNvSpPr>
          <p:nvPr/>
        </p:nvSpPr>
        <p:spPr bwMode="auto">
          <a:xfrm>
            <a:off x="6704014" y="5008564"/>
            <a:ext cx="1587" cy="53022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29" name="Line 30">
            <a:extLst>
              <a:ext uri="{FF2B5EF4-FFF2-40B4-BE49-F238E27FC236}">
                <a16:creationId xmlns:a16="http://schemas.microsoft.com/office/drawing/2014/main" id="{36824662-6963-2422-AAF7-D8E024DB4A9C}"/>
              </a:ext>
            </a:extLst>
          </p:cNvPr>
          <p:cNvSpPr>
            <a:spLocks noChangeShapeType="1"/>
          </p:cNvSpPr>
          <p:nvPr/>
        </p:nvSpPr>
        <p:spPr bwMode="auto">
          <a:xfrm>
            <a:off x="6704014" y="5895976"/>
            <a:ext cx="1587" cy="80962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30" name="Line 31">
            <a:extLst>
              <a:ext uri="{FF2B5EF4-FFF2-40B4-BE49-F238E27FC236}">
                <a16:creationId xmlns:a16="http://schemas.microsoft.com/office/drawing/2014/main" id="{0199AC35-1EE2-D63E-C389-88D5225374FD}"/>
              </a:ext>
            </a:extLst>
          </p:cNvPr>
          <p:cNvSpPr>
            <a:spLocks noChangeShapeType="1"/>
          </p:cNvSpPr>
          <p:nvPr/>
        </p:nvSpPr>
        <p:spPr bwMode="auto">
          <a:xfrm>
            <a:off x="8350250" y="1212851"/>
            <a:ext cx="1588" cy="417513"/>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31" name="Line 32">
            <a:extLst>
              <a:ext uri="{FF2B5EF4-FFF2-40B4-BE49-F238E27FC236}">
                <a16:creationId xmlns:a16="http://schemas.microsoft.com/office/drawing/2014/main" id="{44B36F73-C668-8D78-F292-E39069B82773}"/>
              </a:ext>
            </a:extLst>
          </p:cNvPr>
          <p:cNvSpPr>
            <a:spLocks noChangeShapeType="1"/>
          </p:cNvSpPr>
          <p:nvPr/>
        </p:nvSpPr>
        <p:spPr bwMode="auto">
          <a:xfrm>
            <a:off x="8350250" y="1798639"/>
            <a:ext cx="1588" cy="7127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32" name="Line 33">
            <a:extLst>
              <a:ext uri="{FF2B5EF4-FFF2-40B4-BE49-F238E27FC236}">
                <a16:creationId xmlns:a16="http://schemas.microsoft.com/office/drawing/2014/main" id="{ABF70B0D-4E93-EA1D-DBD1-3233CB2A32CA}"/>
              </a:ext>
            </a:extLst>
          </p:cNvPr>
          <p:cNvSpPr>
            <a:spLocks noChangeShapeType="1"/>
          </p:cNvSpPr>
          <p:nvPr/>
        </p:nvSpPr>
        <p:spPr bwMode="auto">
          <a:xfrm>
            <a:off x="8350250" y="2868614"/>
            <a:ext cx="1588" cy="7127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33" name="Line 34">
            <a:extLst>
              <a:ext uri="{FF2B5EF4-FFF2-40B4-BE49-F238E27FC236}">
                <a16:creationId xmlns:a16="http://schemas.microsoft.com/office/drawing/2014/main" id="{D3BF9A11-7748-D381-88E0-13D006AE4F81}"/>
              </a:ext>
            </a:extLst>
          </p:cNvPr>
          <p:cNvSpPr>
            <a:spLocks noChangeShapeType="1"/>
          </p:cNvSpPr>
          <p:nvPr/>
        </p:nvSpPr>
        <p:spPr bwMode="auto">
          <a:xfrm>
            <a:off x="8350250" y="3938589"/>
            <a:ext cx="1588" cy="71437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34" name="Line 35">
            <a:extLst>
              <a:ext uri="{FF2B5EF4-FFF2-40B4-BE49-F238E27FC236}">
                <a16:creationId xmlns:a16="http://schemas.microsoft.com/office/drawing/2014/main" id="{5BE74143-550B-AC88-C00F-66DE29D49716}"/>
              </a:ext>
            </a:extLst>
          </p:cNvPr>
          <p:cNvSpPr>
            <a:spLocks noChangeShapeType="1"/>
          </p:cNvSpPr>
          <p:nvPr/>
        </p:nvSpPr>
        <p:spPr bwMode="auto">
          <a:xfrm>
            <a:off x="8350250" y="5008564"/>
            <a:ext cx="1588" cy="53022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35" name="Line 36">
            <a:extLst>
              <a:ext uri="{FF2B5EF4-FFF2-40B4-BE49-F238E27FC236}">
                <a16:creationId xmlns:a16="http://schemas.microsoft.com/office/drawing/2014/main" id="{76163411-FF5E-7A0E-3F1E-92397B5FA746}"/>
              </a:ext>
            </a:extLst>
          </p:cNvPr>
          <p:cNvSpPr>
            <a:spLocks noChangeShapeType="1"/>
          </p:cNvSpPr>
          <p:nvPr/>
        </p:nvSpPr>
        <p:spPr bwMode="auto">
          <a:xfrm>
            <a:off x="8350250" y="5895976"/>
            <a:ext cx="1588" cy="80962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36" name="Line 37">
            <a:extLst>
              <a:ext uri="{FF2B5EF4-FFF2-40B4-BE49-F238E27FC236}">
                <a16:creationId xmlns:a16="http://schemas.microsoft.com/office/drawing/2014/main" id="{79B57EF6-B5A2-7EED-4474-73AF7B6732FD}"/>
              </a:ext>
            </a:extLst>
          </p:cNvPr>
          <p:cNvSpPr>
            <a:spLocks noChangeShapeType="1"/>
          </p:cNvSpPr>
          <p:nvPr/>
        </p:nvSpPr>
        <p:spPr bwMode="auto">
          <a:xfrm>
            <a:off x="3406775" y="1624014"/>
            <a:ext cx="6604000" cy="15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37" name="Line 38">
            <a:extLst>
              <a:ext uri="{FF2B5EF4-FFF2-40B4-BE49-F238E27FC236}">
                <a16:creationId xmlns:a16="http://schemas.microsoft.com/office/drawing/2014/main" id="{2A2C577C-3D42-2711-D4B6-5893392F63CC}"/>
              </a:ext>
            </a:extLst>
          </p:cNvPr>
          <p:cNvSpPr>
            <a:spLocks noChangeShapeType="1"/>
          </p:cNvSpPr>
          <p:nvPr/>
        </p:nvSpPr>
        <p:spPr bwMode="auto">
          <a:xfrm>
            <a:off x="1752601" y="1803400"/>
            <a:ext cx="8258175" cy="1588"/>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38" name="Line 39">
            <a:extLst>
              <a:ext uri="{FF2B5EF4-FFF2-40B4-BE49-F238E27FC236}">
                <a16:creationId xmlns:a16="http://schemas.microsoft.com/office/drawing/2014/main" id="{148DE746-4B30-5FE3-970F-B26AFA5D10DD}"/>
              </a:ext>
            </a:extLst>
          </p:cNvPr>
          <p:cNvSpPr>
            <a:spLocks noChangeShapeType="1"/>
          </p:cNvSpPr>
          <p:nvPr/>
        </p:nvSpPr>
        <p:spPr bwMode="auto">
          <a:xfrm>
            <a:off x="1752601" y="2505075"/>
            <a:ext cx="8258175" cy="1588"/>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39" name="Line 40">
            <a:extLst>
              <a:ext uri="{FF2B5EF4-FFF2-40B4-BE49-F238E27FC236}">
                <a16:creationId xmlns:a16="http://schemas.microsoft.com/office/drawing/2014/main" id="{87BE0071-417B-D95B-2233-10F09CE092C7}"/>
              </a:ext>
            </a:extLst>
          </p:cNvPr>
          <p:cNvSpPr>
            <a:spLocks noChangeShapeType="1"/>
          </p:cNvSpPr>
          <p:nvPr/>
        </p:nvSpPr>
        <p:spPr bwMode="auto">
          <a:xfrm>
            <a:off x="1752601" y="2874964"/>
            <a:ext cx="8258175" cy="15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40" name="Line 41">
            <a:extLst>
              <a:ext uri="{FF2B5EF4-FFF2-40B4-BE49-F238E27FC236}">
                <a16:creationId xmlns:a16="http://schemas.microsoft.com/office/drawing/2014/main" id="{F209AAC7-C24D-D23B-BB26-37966618C6C2}"/>
              </a:ext>
            </a:extLst>
          </p:cNvPr>
          <p:cNvSpPr>
            <a:spLocks noChangeShapeType="1"/>
          </p:cNvSpPr>
          <p:nvPr/>
        </p:nvSpPr>
        <p:spPr bwMode="auto">
          <a:xfrm>
            <a:off x="1752601" y="3576639"/>
            <a:ext cx="8258175" cy="15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41" name="Line 42">
            <a:extLst>
              <a:ext uri="{FF2B5EF4-FFF2-40B4-BE49-F238E27FC236}">
                <a16:creationId xmlns:a16="http://schemas.microsoft.com/office/drawing/2014/main" id="{2F13C387-0276-F3FC-58EF-34E87A8F4FD8}"/>
              </a:ext>
            </a:extLst>
          </p:cNvPr>
          <p:cNvSpPr>
            <a:spLocks noChangeShapeType="1"/>
          </p:cNvSpPr>
          <p:nvPr/>
        </p:nvSpPr>
        <p:spPr bwMode="auto">
          <a:xfrm>
            <a:off x="1752601" y="3944939"/>
            <a:ext cx="8258175" cy="15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42" name="Line 43">
            <a:extLst>
              <a:ext uri="{FF2B5EF4-FFF2-40B4-BE49-F238E27FC236}">
                <a16:creationId xmlns:a16="http://schemas.microsoft.com/office/drawing/2014/main" id="{2CE57053-1774-08B9-B23E-C8A428BDC21A}"/>
              </a:ext>
            </a:extLst>
          </p:cNvPr>
          <p:cNvSpPr>
            <a:spLocks noChangeShapeType="1"/>
          </p:cNvSpPr>
          <p:nvPr/>
        </p:nvSpPr>
        <p:spPr bwMode="auto">
          <a:xfrm>
            <a:off x="1752601" y="4645025"/>
            <a:ext cx="8258175" cy="1588"/>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43" name="Line 44">
            <a:extLst>
              <a:ext uri="{FF2B5EF4-FFF2-40B4-BE49-F238E27FC236}">
                <a16:creationId xmlns:a16="http://schemas.microsoft.com/office/drawing/2014/main" id="{79B81C56-B63D-9F4D-E4B6-11EABE808890}"/>
              </a:ext>
            </a:extLst>
          </p:cNvPr>
          <p:cNvSpPr>
            <a:spLocks noChangeShapeType="1"/>
          </p:cNvSpPr>
          <p:nvPr/>
        </p:nvSpPr>
        <p:spPr bwMode="auto">
          <a:xfrm>
            <a:off x="1752601" y="5016500"/>
            <a:ext cx="8258175" cy="1588"/>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44" name="Line 45">
            <a:extLst>
              <a:ext uri="{FF2B5EF4-FFF2-40B4-BE49-F238E27FC236}">
                <a16:creationId xmlns:a16="http://schemas.microsoft.com/office/drawing/2014/main" id="{098B0EB1-9263-8CC1-BDD6-8C9FE6F75C30}"/>
              </a:ext>
            </a:extLst>
          </p:cNvPr>
          <p:cNvSpPr>
            <a:spLocks noChangeShapeType="1"/>
          </p:cNvSpPr>
          <p:nvPr/>
        </p:nvSpPr>
        <p:spPr bwMode="auto">
          <a:xfrm>
            <a:off x="1752601" y="5534025"/>
            <a:ext cx="8258175" cy="1588"/>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45" name="Line 46">
            <a:extLst>
              <a:ext uri="{FF2B5EF4-FFF2-40B4-BE49-F238E27FC236}">
                <a16:creationId xmlns:a16="http://schemas.microsoft.com/office/drawing/2014/main" id="{B526B66E-9179-7435-E9B4-4F69EEA30CCD}"/>
              </a:ext>
            </a:extLst>
          </p:cNvPr>
          <p:cNvSpPr>
            <a:spLocks noChangeShapeType="1"/>
          </p:cNvSpPr>
          <p:nvPr/>
        </p:nvSpPr>
        <p:spPr bwMode="auto">
          <a:xfrm>
            <a:off x="5053013" y="5902325"/>
            <a:ext cx="4957762" cy="1588"/>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46" name="Line 47">
            <a:extLst>
              <a:ext uri="{FF2B5EF4-FFF2-40B4-BE49-F238E27FC236}">
                <a16:creationId xmlns:a16="http://schemas.microsoft.com/office/drawing/2014/main" id="{12CC5C1B-8347-CA9E-5724-DB4B8ECF67F8}"/>
              </a:ext>
            </a:extLst>
          </p:cNvPr>
          <p:cNvSpPr>
            <a:spLocks noChangeShapeType="1"/>
          </p:cNvSpPr>
          <p:nvPr/>
        </p:nvSpPr>
        <p:spPr bwMode="auto">
          <a:xfrm>
            <a:off x="1766889" y="1798639"/>
            <a:ext cx="1587" cy="712787"/>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47" name="Line 48">
            <a:extLst>
              <a:ext uri="{FF2B5EF4-FFF2-40B4-BE49-F238E27FC236}">
                <a16:creationId xmlns:a16="http://schemas.microsoft.com/office/drawing/2014/main" id="{723343DA-F1FB-FFEE-FFD3-A0ED87BD5AB0}"/>
              </a:ext>
            </a:extLst>
          </p:cNvPr>
          <p:cNvSpPr>
            <a:spLocks noChangeShapeType="1"/>
          </p:cNvSpPr>
          <p:nvPr/>
        </p:nvSpPr>
        <p:spPr bwMode="auto">
          <a:xfrm>
            <a:off x="1766889" y="2868614"/>
            <a:ext cx="1587" cy="712787"/>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48" name="Line 49">
            <a:extLst>
              <a:ext uri="{FF2B5EF4-FFF2-40B4-BE49-F238E27FC236}">
                <a16:creationId xmlns:a16="http://schemas.microsoft.com/office/drawing/2014/main" id="{0F7FC65A-0D1F-612F-A123-08DBF8060BFD}"/>
              </a:ext>
            </a:extLst>
          </p:cNvPr>
          <p:cNvSpPr>
            <a:spLocks noChangeShapeType="1"/>
          </p:cNvSpPr>
          <p:nvPr/>
        </p:nvSpPr>
        <p:spPr bwMode="auto">
          <a:xfrm>
            <a:off x="1766889" y="3938589"/>
            <a:ext cx="1587" cy="714375"/>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49" name="Line 50">
            <a:extLst>
              <a:ext uri="{FF2B5EF4-FFF2-40B4-BE49-F238E27FC236}">
                <a16:creationId xmlns:a16="http://schemas.microsoft.com/office/drawing/2014/main" id="{9CB507EA-9597-8173-5296-837AC0391707}"/>
              </a:ext>
            </a:extLst>
          </p:cNvPr>
          <p:cNvSpPr>
            <a:spLocks noChangeShapeType="1"/>
          </p:cNvSpPr>
          <p:nvPr/>
        </p:nvSpPr>
        <p:spPr bwMode="auto">
          <a:xfrm>
            <a:off x="1766889" y="5008564"/>
            <a:ext cx="1587" cy="530225"/>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50" name="Line 51">
            <a:extLst>
              <a:ext uri="{FF2B5EF4-FFF2-40B4-BE49-F238E27FC236}">
                <a16:creationId xmlns:a16="http://schemas.microsoft.com/office/drawing/2014/main" id="{2DA07AB5-8881-2D27-50DA-667EA4BAFDA5}"/>
              </a:ext>
            </a:extLst>
          </p:cNvPr>
          <p:cNvSpPr>
            <a:spLocks noChangeShapeType="1"/>
          </p:cNvSpPr>
          <p:nvPr/>
        </p:nvSpPr>
        <p:spPr bwMode="auto">
          <a:xfrm>
            <a:off x="9996489" y="1212851"/>
            <a:ext cx="1587" cy="417513"/>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51" name="Line 52">
            <a:extLst>
              <a:ext uri="{FF2B5EF4-FFF2-40B4-BE49-F238E27FC236}">
                <a16:creationId xmlns:a16="http://schemas.microsoft.com/office/drawing/2014/main" id="{46919841-42BF-2E4D-4A78-42296F45B231}"/>
              </a:ext>
            </a:extLst>
          </p:cNvPr>
          <p:cNvSpPr>
            <a:spLocks noChangeShapeType="1"/>
          </p:cNvSpPr>
          <p:nvPr/>
        </p:nvSpPr>
        <p:spPr bwMode="auto">
          <a:xfrm>
            <a:off x="9996489" y="1798639"/>
            <a:ext cx="1587" cy="712787"/>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52" name="Line 53">
            <a:extLst>
              <a:ext uri="{FF2B5EF4-FFF2-40B4-BE49-F238E27FC236}">
                <a16:creationId xmlns:a16="http://schemas.microsoft.com/office/drawing/2014/main" id="{90288C06-D7D0-F7A2-A0BD-239A1D2A3FB6}"/>
              </a:ext>
            </a:extLst>
          </p:cNvPr>
          <p:cNvSpPr>
            <a:spLocks noChangeShapeType="1"/>
          </p:cNvSpPr>
          <p:nvPr/>
        </p:nvSpPr>
        <p:spPr bwMode="auto">
          <a:xfrm>
            <a:off x="9996489" y="2868614"/>
            <a:ext cx="1587" cy="712787"/>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53" name="Line 54">
            <a:extLst>
              <a:ext uri="{FF2B5EF4-FFF2-40B4-BE49-F238E27FC236}">
                <a16:creationId xmlns:a16="http://schemas.microsoft.com/office/drawing/2014/main" id="{84150076-B7A7-3D67-08AB-76792B539FFB}"/>
              </a:ext>
            </a:extLst>
          </p:cNvPr>
          <p:cNvSpPr>
            <a:spLocks noChangeShapeType="1"/>
          </p:cNvSpPr>
          <p:nvPr/>
        </p:nvSpPr>
        <p:spPr bwMode="auto">
          <a:xfrm>
            <a:off x="9996489" y="3938589"/>
            <a:ext cx="1587" cy="714375"/>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54" name="Line 55">
            <a:extLst>
              <a:ext uri="{FF2B5EF4-FFF2-40B4-BE49-F238E27FC236}">
                <a16:creationId xmlns:a16="http://schemas.microsoft.com/office/drawing/2014/main" id="{4D1A4C86-C722-A9A6-AF97-CF6EBA7FD115}"/>
              </a:ext>
            </a:extLst>
          </p:cNvPr>
          <p:cNvSpPr>
            <a:spLocks noChangeShapeType="1"/>
          </p:cNvSpPr>
          <p:nvPr/>
        </p:nvSpPr>
        <p:spPr bwMode="auto">
          <a:xfrm>
            <a:off x="9996489" y="5008564"/>
            <a:ext cx="1587" cy="530225"/>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55" name="Line 56">
            <a:extLst>
              <a:ext uri="{FF2B5EF4-FFF2-40B4-BE49-F238E27FC236}">
                <a16:creationId xmlns:a16="http://schemas.microsoft.com/office/drawing/2014/main" id="{1519B26C-F100-3181-E750-9C00D12445A0}"/>
              </a:ext>
            </a:extLst>
          </p:cNvPr>
          <p:cNvSpPr>
            <a:spLocks noChangeShapeType="1"/>
          </p:cNvSpPr>
          <p:nvPr/>
        </p:nvSpPr>
        <p:spPr bwMode="auto">
          <a:xfrm>
            <a:off x="9996489" y="5895976"/>
            <a:ext cx="1587" cy="809625"/>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56" name="Line 57">
            <a:extLst>
              <a:ext uri="{FF2B5EF4-FFF2-40B4-BE49-F238E27FC236}">
                <a16:creationId xmlns:a16="http://schemas.microsoft.com/office/drawing/2014/main" id="{0C43DBA4-5BE5-53F0-B9F0-5D5CEF41C1F9}"/>
              </a:ext>
            </a:extLst>
          </p:cNvPr>
          <p:cNvSpPr>
            <a:spLocks noChangeShapeType="1"/>
          </p:cNvSpPr>
          <p:nvPr/>
        </p:nvSpPr>
        <p:spPr bwMode="auto">
          <a:xfrm>
            <a:off x="3406775" y="1227139"/>
            <a:ext cx="6604000" cy="1587"/>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57" name="Line 58">
            <a:extLst>
              <a:ext uri="{FF2B5EF4-FFF2-40B4-BE49-F238E27FC236}">
                <a16:creationId xmlns:a16="http://schemas.microsoft.com/office/drawing/2014/main" id="{C3C873E7-EC4B-AAB8-C257-09347D1DF08E}"/>
              </a:ext>
            </a:extLst>
          </p:cNvPr>
          <p:cNvSpPr>
            <a:spLocks noChangeShapeType="1"/>
          </p:cNvSpPr>
          <p:nvPr/>
        </p:nvSpPr>
        <p:spPr bwMode="auto">
          <a:xfrm>
            <a:off x="5053013" y="6696075"/>
            <a:ext cx="4957762" cy="1588"/>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02458" name="Text Box 59">
            <a:extLst>
              <a:ext uri="{FF2B5EF4-FFF2-40B4-BE49-F238E27FC236}">
                <a16:creationId xmlns:a16="http://schemas.microsoft.com/office/drawing/2014/main" id="{B409DFD7-81CD-9BC0-5999-36BA5DA209D9}"/>
              </a:ext>
            </a:extLst>
          </p:cNvPr>
          <p:cNvSpPr txBox="1">
            <a:spLocks noChangeArrowheads="1"/>
          </p:cNvSpPr>
          <p:nvPr/>
        </p:nvSpPr>
        <p:spPr bwMode="auto">
          <a:xfrm>
            <a:off x="3505200" y="1336675"/>
            <a:ext cx="12017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Intervento </a:t>
            </a:r>
          </a:p>
        </p:txBody>
      </p:sp>
      <p:sp>
        <p:nvSpPr>
          <p:cNvPr id="102459" name="Text Box 60">
            <a:extLst>
              <a:ext uri="{FF2B5EF4-FFF2-40B4-BE49-F238E27FC236}">
                <a16:creationId xmlns:a16="http://schemas.microsoft.com/office/drawing/2014/main" id="{B8FCF9A9-2C08-370B-3AE8-D465064F9105}"/>
              </a:ext>
            </a:extLst>
          </p:cNvPr>
          <p:cNvSpPr txBox="1">
            <a:spLocks noChangeArrowheads="1"/>
          </p:cNvSpPr>
          <p:nvPr/>
        </p:nvSpPr>
        <p:spPr bwMode="auto">
          <a:xfrm>
            <a:off x="5151438" y="1336675"/>
            <a:ext cx="1104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Indicatori </a:t>
            </a:r>
          </a:p>
        </p:txBody>
      </p:sp>
      <p:sp>
        <p:nvSpPr>
          <p:cNvPr id="102460" name="Text Box 61">
            <a:extLst>
              <a:ext uri="{FF2B5EF4-FFF2-40B4-BE49-F238E27FC236}">
                <a16:creationId xmlns:a16="http://schemas.microsoft.com/office/drawing/2014/main" id="{2DECE0BC-3C5C-DDEB-E2D2-4535022584AB}"/>
              </a:ext>
            </a:extLst>
          </p:cNvPr>
          <p:cNvSpPr txBox="1">
            <a:spLocks noChangeArrowheads="1"/>
          </p:cNvSpPr>
          <p:nvPr/>
        </p:nvSpPr>
        <p:spPr bwMode="auto">
          <a:xfrm>
            <a:off x="6796089" y="1336675"/>
            <a:ext cx="636587"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Fonti </a:t>
            </a:r>
          </a:p>
        </p:txBody>
      </p:sp>
      <p:sp>
        <p:nvSpPr>
          <p:cNvPr id="102461" name="Text Box 62">
            <a:extLst>
              <a:ext uri="{FF2B5EF4-FFF2-40B4-BE49-F238E27FC236}">
                <a16:creationId xmlns:a16="http://schemas.microsoft.com/office/drawing/2014/main" id="{CB4DBC36-1070-679E-EB99-1B271FB47BBE}"/>
              </a:ext>
            </a:extLst>
          </p:cNvPr>
          <p:cNvSpPr txBox="1">
            <a:spLocks noChangeArrowheads="1"/>
          </p:cNvSpPr>
          <p:nvPr/>
        </p:nvSpPr>
        <p:spPr bwMode="auto">
          <a:xfrm>
            <a:off x="8442325" y="1336675"/>
            <a:ext cx="148748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 pos="14478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 pos="14478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 pos="14478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 pos="14478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 pos="14478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 pos="14478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 pos="14478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 pos="14478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 pos="14478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Ipotesi/rischi </a:t>
            </a:r>
          </a:p>
        </p:txBody>
      </p:sp>
      <p:sp>
        <p:nvSpPr>
          <p:cNvPr id="102462" name="Text Box 63">
            <a:extLst>
              <a:ext uri="{FF2B5EF4-FFF2-40B4-BE49-F238E27FC236}">
                <a16:creationId xmlns:a16="http://schemas.microsoft.com/office/drawing/2014/main" id="{1062DFC5-D616-7368-BD35-55632ED7AB81}"/>
              </a:ext>
            </a:extLst>
          </p:cNvPr>
          <p:cNvSpPr txBox="1">
            <a:spLocks noChangeArrowheads="1"/>
          </p:cNvSpPr>
          <p:nvPr/>
        </p:nvSpPr>
        <p:spPr bwMode="auto">
          <a:xfrm>
            <a:off x="1858964" y="1914525"/>
            <a:ext cx="9874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Obiettivi </a:t>
            </a:r>
          </a:p>
        </p:txBody>
      </p:sp>
      <p:sp>
        <p:nvSpPr>
          <p:cNvPr id="102463" name="Text Box 64">
            <a:extLst>
              <a:ext uri="{FF2B5EF4-FFF2-40B4-BE49-F238E27FC236}">
                <a16:creationId xmlns:a16="http://schemas.microsoft.com/office/drawing/2014/main" id="{4452BE9B-5C6E-E917-0938-D21CECD8F96C}"/>
              </a:ext>
            </a:extLst>
          </p:cNvPr>
          <p:cNvSpPr txBox="1">
            <a:spLocks noChangeArrowheads="1"/>
          </p:cNvSpPr>
          <p:nvPr/>
        </p:nvSpPr>
        <p:spPr bwMode="auto">
          <a:xfrm>
            <a:off x="1858963" y="2219325"/>
            <a:ext cx="977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generali </a:t>
            </a:r>
          </a:p>
        </p:txBody>
      </p:sp>
      <p:sp>
        <p:nvSpPr>
          <p:cNvPr id="102464" name="Text Box 65">
            <a:extLst>
              <a:ext uri="{FF2B5EF4-FFF2-40B4-BE49-F238E27FC236}">
                <a16:creationId xmlns:a16="http://schemas.microsoft.com/office/drawing/2014/main" id="{E11C069C-8FC9-CBC4-3BD8-041622C7BB85}"/>
              </a:ext>
            </a:extLst>
          </p:cNvPr>
          <p:cNvSpPr txBox="1">
            <a:spLocks noChangeArrowheads="1"/>
          </p:cNvSpPr>
          <p:nvPr/>
        </p:nvSpPr>
        <p:spPr bwMode="auto">
          <a:xfrm>
            <a:off x="1858963" y="2986088"/>
            <a:ext cx="10731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Obiettivo </a:t>
            </a:r>
          </a:p>
        </p:txBody>
      </p:sp>
      <p:sp>
        <p:nvSpPr>
          <p:cNvPr id="102465" name="Text Box 66">
            <a:extLst>
              <a:ext uri="{FF2B5EF4-FFF2-40B4-BE49-F238E27FC236}">
                <a16:creationId xmlns:a16="http://schemas.microsoft.com/office/drawing/2014/main" id="{52AD204E-5AC2-4FB4-6746-257085CB8F64}"/>
              </a:ext>
            </a:extLst>
          </p:cNvPr>
          <p:cNvSpPr txBox="1">
            <a:spLocks noChangeArrowheads="1"/>
          </p:cNvSpPr>
          <p:nvPr/>
        </p:nvSpPr>
        <p:spPr bwMode="auto">
          <a:xfrm>
            <a:off x="1858964" y="3290888"/>
            <a:ext cx="10636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specifico </a:t>
            </a:r>
          </a:p>
        </p:txBody>
      </p:sp>
      <p:sp>
        <p:nvSpPr>
          <p:cNvPr id="102466" name="Text Box 67">
            <a:extLst>
              <a:ext uri="{FF2B5EF4-FFF2-40B4-BE49-F238E27FC236}">
                <a16:creationId xmlns:a16="http://schemas.microsoft.com/office/drawing/2014/main" id="{EA01DDEB-92FF-885C-D1C4-198B1DBC09BE}"/>
              </a:ext>
            </a:extLst>
          </p:cNvPr>
          <p:cNvSpPr txBox="1">
            <a:spLocks noChangeArrowheads="1"/>
          </p:cNvSpPr>
          <p:nvPr/>
        </p:nvSpPr>
        <p:spPr bwMode="auto">
          <a:xfrm>
            <a:off x="1858963" y="4056063"/>
            <a:ext cx="9763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Risultati </a:t>
            </a:r>
          </a:p>
        </p:txBody>
      </p:sp>
      <p:sp>
        <p:nvSpPr>
          <p:cNvPr id="102467" name="Text Box 68">
            <a:extLst>
              <a:ext uri="{FF2B5EF4-FFF2-40B4-BE49-F238E27FC236}">
                <a16:creationId xmlns:a16="http://schemas.microsoft.com/office/drawing/2014/main" id="{1C7E9475-E02B-26B8-0B4A-E1B16FA26201}"/>
              </a:ext>
            </a:extLst>
          </p:cNvPr>
          <p:cNvSpPr txBox="1">
            <a:spLocks noChangeArrowheads="1"/>
          </p:cNvSpPr>
          <p:nvPr/>
        </p:nvSpPr>
        <p:spPr bwMode="auto">
          <a:xfrm>
            <a:off x="3251200" y="4056063"/>
            <a:ext cx="14128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 </a:t>
            </a:r>
          </a:p>
        </p:txBody>
      </p:sp>
      <p:sp>
        <p:nvSpPr>
          <p:cNvPr id="102468" name="Text Box 69">
            <a:extLst>
              <a:ext uri="{FF2B5EF4-FFF2-40B4-BE49-F238E27FC236}">
                <a16:creationId xmlns:a16="http://schemas.microsoft.com/office/drawing/2014/main" id="{340680B5-E398-FFB6-988F-E1CFDBDE781B}"/>
              </a:ext>
            </a:extLst>
          </p:cNvPr>
          <p:cNvSpPr txBox="1">
            <a:spLocks noChangeArrowheads="1"/>
          </p:cNvSpPr>
          <p:nvPr/>
        </p:nvSpPr>
        <p:spPr bwMode="auto">
          <a:xfrm>
            <a:off x="1858964" y="4360863"/>
            <a:ext cx="1430337"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deliverables </a:t>
            </a:r>
          </a:p>
        </p:txBody>
      </p:sp>
      <p:sp>
        <p:nvSpPr>
          <p:cNvPr id="102469" name="Text Box 70">
            <a:extLst>
              <a:ext uri="{FF2B5EF4-FFF2-40B4-BE49-F238E27FC236}">
                <a16:creationId xmlns:a16="http://schemas.microsoft.com/office/drawing/2014/main" id="{84D0A0B9-B3B4-82FE-79C4-5022AB539915}"/>
              </a:ext>
            </a:extLst>
          </p:cNvPr>
          <p:cNvSpPr txBox="1">
            <a:spLocks noChangeArrowheads="1"/>
          </p:cNvSpPr>
          <p:nvPr/>
        </p:nvSpPr>
        <p:spPr bwMode="auto">
          <a:xfrm>
            <a:off x="1858963" y="5126038"/>
            <a:ext cx="8318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Attività </a:t>
            </a:r>
          </a:p>
        </p:txBody>
      </p:sp>
      <p:sp>
        <p:nvSpPr>
          <p:cNvPr id="102470" name="Text Box 73">
            <a:extLst>
              <a:ext uri="{FF2B5EF4-FFF2-40B4-BE49-F238E27FC236}">
                <a16:creationId xmlns:a16="http://schemas.microsoft.com/office/drawing/2014/main" id="{675572B1-3155-E7DF-40A8-F562F629FF10}"/>
              </a:ext>
            </a:extLst>
          </p:cNvPr>
          <p:cNvSpPr txBox="1">
            <a:spLocks noChangeArrowheads="1"/>
          </p:cNvSpPr>
          <p:nvPr/>
        </p:nvSpPr>
        <p:spPr bwMode="auto">
          <a:xfrm>
            <a:off x="5151438" y="6013451"/>
            <a:ext cx="736600"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Mezzi </a:t>
            </a:r>
          </a:p>
        </p:txBody>
      </p:sp>
      <p:sp>
        <p:nvSpPr>
          <p:cNvPr id="102471" name="Text Box 74">
            <a:extLst>
              <a:ext uri="{FF2B5EF4-FFF2-40B4-BE49-F238E27FC236}">
                <a16:creationId xmlns:a16="http://schemas.microsoft.com/office/drawing/2014/main" id="{3954C7DB-92E7-8116-4987-7473D615DF61}"/>
              </a:ext>
            </a:extLst>
          </p:cNvPr>
          <p:cNvSpPr txBox="1">
            <a:spLocks noChangeArrowheads="1"/>
          </p:cNvSpPr>
          <p:nvPr/>
        </p:nvSpPr>
        <p:spPr bwMode="auto">
          <a:xfrm>
            <a:off x="6796089" y="6013451"/>
            <a:ext cx="650875"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Costi </a:t>
            </a:r>
          </a:p>
        </p:txBody>
      </p:sp>
      <p:sp>
        <p:nvSpPr>
          <p:cNvPr id="102472" name="Freeform 76">
            <a:extLst>
              <a:ext uri="{FF2B5EF4-FFF2-40B4-BE49-F238E27FC236}">
                <a16:creationId xmlns:a16="http://schemas.microsoft.com/office/drawing/2014/main" id="{ED95B02D-8BFD-F109-501F-9540C3721D89}"/>
              </a:ext>
            </a:extLst>
          </p:cNvPr>
          <p:cNvSpPr>
            <a:spLocks noChangeArrowheads="1"/>
          </p:cNvSpPr>
          <p:nvPr/>
        </p:nvSpPr>
        <p:spPr bwMode="auto">
          <a:xfrm>
            <a:off x="3925889" y="4079876"/>
            <a:ext cx="5616575" cy="360363"/>
          </a:xfrm>
          <a:custGeom>
            <a:avLst/>
            <a:gdLst>
              <a:gd name="T0" fmla="*/ 2147483646 w 15603"/>
              <a:gd name="T1" fmla="*/ 0 h 1003"/>
              <a:gd name="T2" fmla="*/ 2147483646 w 15603"/>
              <a:gd name="T3" fmla="*/ 2147483646 h 1003"/>
              <a:gd name="T4" fmla="*/ 2147483646 w 15603"/>
              <a:gd name="T5" fmla="*/ 2147483646 h 1003"/>
              <a:gd name="T6" fmla="*/ 2147483646 w 15603"/>
              <a:gd name="T7" fmla="*/ 2147483646 h 1003"/>
              <a:gd name="T8" fmla="*/ 0 w 15603"/>
              <a:gd name="T9" fmla="*/ 2147483646 h 1003"/>
              <a:gd name="T10" fmla="*/ 0 w 15603"/>
              <a:gd name="T11" fmla="*/ 2147483646 h 1003"/>
              <a:gd name="T12" fmla="*/ 2147483646 w 15603"/>
              <a:gd name="T13" fmla="*/ 2147483646 h 1003"/>
              <a:gd name="T14" fmla="*/ 2147483646 w 15603"/>
              <a:gd name="T15" fmla="*/ 0 h 10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03" h="1003">
                <a:moveTo>
                  <a:pt x="11702" y="0"/>
                </a:moveTo>
                <a:lnTo>
                  <a:pt x="15602" y="502"/>
                </a:lnTo>
                <a:lnTo>
                  <a:pt x="11702" y="1002"/>
                </a:lnTo>
                <a:lnTo>
                  <a:pt x="11702" y="752"/>
                </a:lnTo>
                <a:lnTo>
                  <a:pt x="0" y="752"/>
                </a:lnTo>
                <a:lnTo>
                  <a:pt x="0" y="250"/>
                </a:lnTo>
                <a:lnTo>
                  <a:pt x="11702" y="250"/>
                </a:lnTo>
                <a:lnTo>
                  <a:pt x="11702" y="0"/>
                </a:lnTo>
              </a:path>
            </a:pathLst>
          </a:custGeom>
          <a:solidFill>
            <a:srgbClr val="FF00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73" name="Freeform 77">
            <a:extLst>
              <a:ext uri="{FF2B5EF4-FFF2-40B4-BE49-F238E27FC236}">
                <a16:creationId xmlns:a16="http://schemas.microsoft.com/office/drawing/2014/main" id="{E81E7916-EAAD-04CD-4EC8-9D1F65E006AB}"/>
              </a:ext>
            </a:extLst>
          </p:cNvPr>
          <p:cNvSpPr>
            <a:spLocks noChangeArrowheads="1"/>
          </p:cNvSpPr>
          <p:nvPr/>
        </p:nvSpPr>
        <p:spPr bwMode="auto">
          <a:xfrm>
            <a:off x="3925889" y="4079876"/>
            <a:ext cx="5616575" cy="360363"/>
          </a:xfrm>
          <a:custGeom>
            <a:avLst/>
            <a:gdLst>
              <a:gd name="T0" fmla="*/ 2147483646 w 15603"/>
              <a:gd name="T1" fmla="*/ 0 h 1003"/>
              <a:gd name="T2" fmla="*/ 2147483646 w 15603"/>
              <a:gd name="T3" fmla="*/ 2147483646 h 1003"/>
              <a:gd name="T4" fmla="*/ 2147483646 w 15603"/>
              <a:gd name="T5" fmla="*/ 2147483646 h 1003"/>
              <a:gd name="T6" fmla="*/ 2147483646 w 15603"/>
              <a:gd name="T7" fmla="*/ 2147483646 h 1003"/>
              <a:gd name="T8" fmla="*/ 0 w 15603"/>
              <a:gd name="T9" fmla="*/ 2147483646 h 1003"/>
              <a:gd name="T10" fmla="*/ 0 w 15603"/>
              <a:gd name="T11" fmla="*/ 2147483646 h 1003"/>
              <a:gd name="T12" fmla="*/ 2147483646 w 15603"/>
              <a:gd name="T13" fmla="*/ 2147483646 h 1003"/>
              <a:gd name="T14" fmla="*/ 2147483646 w 15603"/>
              <a:gd name="T15" fmla="*/ 0 h 10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03" h="1003">
                <a:moveTo>
                  <a:pt x="11702" y="0"/>
                </a:moveTo>
                <a:lnTo>
                  <a:pt x="15602" y="502"/>
                </a:lnTo>
                <a:lnTo>
                  <a:pt x="11702" y="1002"/>
                </a:lnTo>
                <a:lnTo>
                  <a:pt x="11702" y="752"/>
                </a:lnTo>
                <a:lnTo>
                  <a:pt x="0" y="752"/>
                </a:lnTo>
                <a:lnTo>
                  <a:pt x="0" y="250"/>
                </a:lnTo>
                <a:lnTo>
                  <a:pt x="11702" y="250"/>
                </a:lnTo>
                <a:lnTo>
                  <a:pt x="11702" y="0"/>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74" name="Freeform 78">
            <a:extLst>
              <a:ext uri="{FF2B5EF4-FFF2-40B4-BE49-F238E27FC236}">
                <a16:creationId xmlns:a16="http://schemas.microsoft.com/office/drawing/2014/main" id="{58D4F7D2-E45C-848C-2DB3-268B548E719C}"/>
              </a:ext>
            </a:extLst>
          </p:cNvPr>
          <p:cNvSpPr>
            <a:spLocks noChangeArrowheads="1"/>
          </p:cNvSpPr>
          <p:nvPr/>
        </p:nvSpPr>
        <p:spPr bwMode="auto">
          <a:xfrm>
            <a:off x="4070351" y="5232400"/>
            <a:ext cx="5616575" cy="361950"/>
          </a:xfrm>
          <a:custGeom>
            <a:avLst/>
            <a:gdLst>
              <a:gd name="T0" fmla="*/ 2147483646 w 15603"/>
              <a:gd name="T1" fmla="*/ 0 h 1004"/>
              <a:gd name="T2" fmla="*/ 2147483646 w 15603"/>
              <a:gd name="T3" fmla="*/ 2147483646 h 1004"/>
              <a:gd name="T4" fmla="*/ 2147483646 w 15603"/>
              <a:gd name="T5" fmla="*/ 2147483646 h 1004"/>
              <a:gd name="T6" fmla="*/ 2147483646 w 15603"/>
              <a:gd name="T7" fmla="*/ 2147483646 h 1004"/>
              <a:gd name="T8" fmla="*/ 0 w 15603"/>
              <a:gd name="T9" fmla="*/ 2147483646 h 1004"/>
              <a:gd name="T10" fmla="*/ 0 w 15603"/>
              <a:gd name="T11" fmla="*/ 2147483646 h 1004"/>
              <a:gd name="T12" fmla="*/ 2147483646 w 15603"/>
              <a:gd name="T13" fmla="*/ 2147483646 h 1004"/>
              <a:gd name="T14" fmla="*/ 2147483646 w 15603"/>
              <a:gd name="T15" fmla="*/ 0 h 10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03" h="1004">
                <a:moveTo>
                  <a:pt x="11702" y="0"/>
                </a:moveTo>
                <a:lnTo>
                  <a:pt x="15602" y="502"/>
                </a:lnTo>
                <a:lnTo>
                  <a:pt x="11702" y="1003"/>
                </a:lnTo>
                <a:lnTo>
                  <a:pt x="11702" y="752"/>
                </a:lnTo>
                <a:lnTo>
                  <a:pt x="0" y="752"/>
                </a:lnTo>
                <a:lnTo>
                  <a:pt x="0" y="252"/>
                </a:lnTo>
                <a:lnTo>
                  <a:pt x="11702" y="252"/>
                </a:lnTo>
                <a:lnTo>
                  <a:pt x="11702" y="0"/>
                </a:lnTo>
              </a:path>
            </a:pathLst>
          </a:custGeom>
          <a:solidFill>
            <a:srgbClr val="FF00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75" name="Freeform 79">
            <a:extLst>
              <a:ext uri="{FF2B5EF4-FFF2-40B4-BE49-F238E27FC236}">
                <a16:creationId xmlns:a16="http://schemas.microsoft.com/office/drawing/2014/main" id="{502AEA98-6904-0C33-B057-F5B56F70D1EC}"/>
              </a:ext>
            </a:extLst>
          </p:cNvPr>
          <p:cNvSpPr>
            <a:spLocks noChangeArrowheads="1"/>
          </p:cNvSpPr>
          <p:nvPr/>
        </p:nvSpPr>
        <p:spPr bwMode="auto">
          <a:xfrm>
            <a:off x="4070351" y="5232400"/>
            <a:ext cx="5616575" cy="361950"/>
          </a:xfrm>
          <a:custGeom>
            <a:avLst/>
            <a:gdLst>
              <a:gd name="T0" fmla="*/ 2147483646 w 15603"/>
              <a:gd name="T1" fmla="*/ 0 h 1004"/>
              <a:gd name="T2" fmla="*/ 2147483646 w 15603"/>
              <a:gd name="T3" fmla="*/ 2147483646 h 1004"/>
              <a:gd name="T4" fmla="*/ 2147483646 w 15603"/>
              <a:gd name="T5" fmla="*/ 2147483646 h 1004"/>
              <a:gd name="T6" fmla="*/ 2147483646 w 15603"/>
              <a:gd name="T7" fmla="*/ 2147483646 h 1004"/>
              <a:gd name="T8" fmla="*/ 0 w 15603"/>
              <a:gd name="T9" fmla="*/ 2147483646 h 1004"/>
              <a:gd name="T10" fmla="*/ 0 w 15603"/>
              <a:gd name="T11" fmla="*/ 2147483646 h 1004"/>
              <a:gd name="T12" fmla="*/ 2147483646 w 15603"/>
              <a:gd name="T13" fmla="*/ 2147483646 h 1004"/>
              <a:gd name="T14" fmla="*/ 2147483646 w 15603"/>
              <a:gd name="T15" fmla="*/ 0 h 10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03" h="1004">
                <a:moveTo>
                  <a:pt x="11702" y="0"/>
                </a:moveTo>
                <a:lnTo>
                  <a:pt x="15602" y="502"/>
                </a:lnTo>
                <a:lnTo>
                  <a:pt x="11702" y="1003"/>
                </a:lnTo>
                <a:lnTo>
                  <a:pt x="11702" y="752"/>
                </a:lnTo>
                <a:lnTo>
                  <a:pt x="0" y="752"/>
                </a:lnTo>
                <a:lnTo>
                  <a:pt x="0" y="252"/>
                </a:lnTo>
                <a:lnTo>
                  <a:pt x="11702" y="252"/>
                </a:lnTo>
                <a:lnTo>
                  <a:pt x="11702" y="0"/>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76" name="Freeform 80">
            <a:extLst>
              <a:ext uri="{FF2B5EF4-FFF2-40B4-BE49-F238E27FC236}">
                <a16:creationId xmlns:a16="http://schemas.microsoft.com/office/drawing/2014/main" id="{75FC0786-58FC-323A-754F-A4C3F128BA81}"/>
              </a:ext>
            </a:extLst>
          </p:cNvPr>
          <p:cNvSpPr>
            <a:spLocks noChangeArrowheads="1"/>
          </p:cNvSpPr>
          <p:nvPr/>
        </p:nvSpPr>
        <p:spPr bwMode="auto">
          <a:xfrm>
            <a:off x="4167189" y="4471988"/>
            <a:ext cx="5291137" cy="819150"/>
          </a:xfrm>
          <a:custGeom>
            <a:avLst/>
            <a:gdLst>
              <a:gd name="T0" fmla="*/ 2147483646 w 14696"/>
              <a:gd name="T1" fmla="*/ 2147483646 h 2274"/>
              <a:gd name="T2" fmla="*/ 0 w 14696"/>
              <a:gd name="T3" fmla="*/ 0 h 2274"/>
              <a:gd name="T4" fmla="*/ 2147483646 w 14696"/>
              <a:gd name="T5" fmla="*/ 2147483646 h 2274"/>
              <a:gd name="T6" fmla="*/ 2147483646 w 14696"/>
              <a:gd name="T7" fmla="*/ 2147483646 h 2274"/>
              <a:gd name="T8" fmla="*/ 2147483646 w 14696"/>
              <a:gd name="T9" fmla="*/ 2147483646 h 2274"/>
              <a:gd name="T10" fmla="*/ 2147483646 w 14696"/>
              <a:gd name="T11" fmla="*/ 2147483646 h 2274"/>
              <a:gd name="T12" fmla="*/ 2147483646 w 14696"/>
              <a:gd name="T13" fmla="*/ 2147483646 h 2274"/>
              <a:gd name="T14" fmla="*/ 2147483646 w 14696"/>
              <a:gd name="T15" fmla="*/ 2147483646 h 22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696" h="2274">
                <a:moveTo>
                  <a:pt x="3597" y="1002"/>
                </a:moveTo>
                <a:lnTo>
                  <a:pt x="0" y="0"/>
                </a:lnTo>
                <a:lnTo>
                  <a:pt x="3733" y="10"/>
                </a:lnTo>
                <a:lnTo>
                  <a:pt x="3699" y="258"/>
                </a:lnTo>
                <a:lnTo>
                  <a:pt x="14695" y="1777"/>
                </a:lnTo>
                <a:lnTo>
                  <a:pt x="14626" y="2273"/>
                </a:lnTo>
                <a:lnTo>
                  <a:pt x="3631" y="754"/>
                </a:lnTo>
                <a:lnTo>
                  <a:pt x="3597" y="1002"/>
                </a:lnTo>
              </a:path>
            </a:pathLst>
          </a:custGeom>
          <a:solidFill>
            <a:srgbClr val="FF00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77" name="Freeform 81">
            <a:extLst>
              <a:ext uri="{FF2B5EF4-FFF2-40B4-BE49-F238E27FC236}">
                <a16:creationId xmlns:a16="http://schemas.microsoft.com/office/drawing/2014/main" id="{4D4DF40D-A525-F8AD-19CC-972DB647B2DA}"/>
              </a:ext>
            </a:extLst>
          </p:cNvPr>
          <p:cNvSpPr>
            <a:spLocks noChangeArrowheads="1"/>
          </p:cNvSpPr>
          <p:nvPr/>
        </p:nvSpPr>
        <p:spPr bwMode="auto">
          <a:xfrm>
            <a:off x="4167189" y="4471988"/>
            <a:ext cx="5291137" cy="819150"/>
          </a:xfrm>
          <a:custGeom>
            <a:avLst/>
            <a:gdLst>
              <a:gd name="T0" fmla="*/ 2147483646 w 14696"/>
              <a:gd name="T1" fmla="*/ 2147483646 h 2274"/>
              <a:gd name="T2" fmla="*/ 0 w 14696"/>
              <a:gd name="T3" fmla="*/ 0 h 2274"/>
              <a:gd name="T4" fmla="*/ 2147483646 w 14696"/>
              <a:gd name="T5" fmla="*/ 2147483646 h 2274"/>
              <a:gd name="T6" fmla="*/ 2147483646 w 14696"/>
              <a:gd name="T7" fmla="*/ 2147483646 h 2274"/>
              <a:gd name="T8" fmla="*/ 2147483646 w 14696"/>
              <a:gd name="T9" fmla="*/ 2147483646 h 2274"/>
              <a:gd name="T10" fmla="*/ 2147483646 w 14696"/>
              <a:gd name="T11" fmla="*/ 2147483646 h 2274"/>
              <a:gd name="T12" fmla="*/ 2147483646 w 14696"/>
              <a:gd name="T13" fmla="*/ 2147483646 h 2274"/>
              <a:gd name="T14" fmla="*/ 2147483646 w 14696"/>
              <a:gd name="T15" fmla="*/ 2147483646 h 22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696" h="2274">
                <a:moveTo>
                  <a:pt x="3597" y="1002"/>
                </a:moveTo>
                <a:lnTo>
                  <a:pt x="0" y="0"/>
                </a:lnTo>
                <a:lnTo>
                  <a:pt x="3733" y="10"/>
                </a:lnTo>
                <a:lnTo>
                  <a:pt x="3699" y="258"/>
                </a:lnTo>
                <a:lnTo>
                  <a:pt x="14695" y="1777"/>
                </a:lnTo>
                <a:lnTo>
                  <a:pt x="14626" y="2273"/>
                </a:lnTo>
                <a:lnTo>
                  <a:pt x="3631" y="754"/>
                </a:lnTo>
                <a:lnTo>
                  <a:pt x="3597" y="1002"/>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78" name="Freeform 82">
            <a:extLst>
              <a:ext uri="{FF2B5EF4-FFF2-40B4-BE49-F238E27FC236}">
                <a16:creationId xmlns:a16="http://schemas.microsoft.com/office/drawing/2014/main" id="{0C4F9519-9E4A-C483-7960-2DA26FB8AC14}"/>
              </a:ext>
            </a:extLst>
          </p:cNvPr>
          <p:cNvSpPr>
            <a:spLocks noChangeArrowheads="1"/>
          </p:cNvSpPr>
          <p:nvPr/>
        </p:nvSpPr>
        <p:spPr bwMode="auto">
          <a:xfrm>
            <a:off x="3879850" y="3248025"/>
            <a:ext cx="5291138" cy="819150"/>
          </a:xfrm>
          <a:custGeom>
            <a:avLst/>
            <a:gdLst>
              <a:gd name="T0" fmla="*/ 2147483646 w 14696"/>
              <a:gd name="T1" fmla="*/ 2147483646 h 2274"/>
              <a:gd name="T2" fmla="*/ 0 w 14696"/>
              <a:gd name="T3" fmla="*/ 0 h 2274"/>
              <a:gd name="T4" fmla="*/ 2147483646 w 14696"/>
              <a:gd name="T5" fmla="*/ 2147483646 h 2274"/>
              <a:gd name="T6" fmla="*/ 2147483646 w 14696"/>
              <a:gd name="T7" fmla="*/ 2147483646 h 2274"/>
              <a:gd name="T8" fmla="*/ 2147483646 w 14696"/>
              <a:gd name="T9" fmla="*/ 2147483646 h 2274"/>
              <a:gd name="T10" fmla="*/ 2147483646 w 14696"/>
              <a:gd name="T11" fmla="*/ 2147483646 h 2274"/>
              <a:gd name="T12" fmla="*/ 2147483646 w 14696"/>
              <a:gd name="T13" fmla="*/ 2147483646 h 2274"/>
              <a:gd name="T14" fmla="*/ 2147483646 w 14696"/>
              <a:gd name="T15" fmla="*/ 2147483646 h 22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696" h="2274">
                <a:moveTo>
                  <a:pt x="3596" y="1003"/>
                </a:moveTo>
                <a:lnTo>
                  <a:pt x="0" y="0"/>
                </a:lnTo>
                <a:lnTo>
                  <a:pt x="3733" y="10"/>
                </a:lnTo>
                <a:lnTo>
                  <a:pt x="3699" y="258"/>
                </a:lnTo>
                <a:lnTo>
                  <a:pt x="14695" y="1777"/>
                </a:lnTo>
                <a:lnTo>
                  <a:pt x="14626" y="2273"/>
                </a:lnTo>
                <a:lnTo>
                  <a:pt x="3630" y="755"/>
                </a:lnTo>
                <a:lnTo>
                  <a:pt x="3596" y="1003"/>
                </a:lnTo>
              </a:path>
            </a:pathLst>
          </a:custGeom>
          <a:solidFill>
            <a:srgbClr val="FF00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479" name="Freeform 83">
            <a:extLst>
              <a:ext uri="{FF2B5EF4-FFF2-40B4-BE49-F238E27FC236}">
                <a16:creationId xmlns:a16="http://schemas.microsoft.com/office/drawing/2014/main" id="{897C8114-83FD-476C-05D5-4265C6BE2DA7}"/>
              </a:ext>
            </a:extLst>
          </p:cNvPr>
          <p:cNvSpPr>
            <a:spLocks noChangeArrowheads="1"/>
          </p:cNvSpPr>
          <p:nvPr/>
        </p:nvSpPr>
        <p:spPr bwMode="auto">
          <a:xfrm>
            <a:off x="3879850" y="3248025"/>
            <a:ext cx="5291138" cy="819150"/>
          </a:xfrm>
          <a:custGeom>
            <a:avLst/>
            <a:gdLst>
              <a:gd name="T0" fmla="*/ 2147483646 w 14696"/>
              <a:gd name="T1" fmla="*/ 2147483646 h 2274"/>
              <a:gd name="T2" fmla="*/ 0 w 14696"/>
              <a:gd name="T3" fmla="*/ 0 h 2274"/>
              <a:gd name="T4" fmla="*/ 2147483646 w 14696"/>
              <a:gd name="T5" fmla="*/ 2147483646 h 2274"/>
              <a:gd name="T6" fmla="*/ 2147483646 w 14696"/>
              <a:gd name="T7" fmla="*/ 2147483646 h 2274"/>
              <a:gd name="T8" fmla="*/ 2147483646 w 14696"/>
              <a:gd name="T9" fmla="*/ 2147483646 h 2274"/>
              <a:gd name="T10" fmla="*/ 2147483646 w 14696"/>
              <a:gd name="T11" fmla="*/ 2147483646 h 2274"/>
              <a:gd name="T12" fmla="*/ 2147483646 w 14696"/>
              <a:gd name="T13" fmla="*/ 2147483646 h 2274"/>
              <a:gd name="T14" fmla="*/ 2147483646 w 14696"/>
              <a:gd name="T15" fmla="*/ 2147483646 h 227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696" h="2274">
                <a:moveTo>
                  <a:pt x="3596" y="1003"/>
                </a:moveTo>
                <a:lnTo>
                  <a:pt x="0" y="0"/>
                </a:lnTo>
                <a:lnTo>
                  <a:pt x="3733" y="10"/>
                </a:lnTo>
                <a:lnTo>
                  <a:pt x="3699" y="258"/>
                </a:lnTo>
                <a:lnTo>
                  <a:pt x="14695" y="1777"/>
                </a:lnTo>
                <a:lnTo>
                  <a:pt x="14626" y="2273"/>
                </a:lnTo>
                <a:lnTo>
                  <a:pt x="3630" y="755"/>
                </a:lnTo>
                <a:lnTo>
                  <a:pt x="3596" y="1003"/>
                </a:lnTo>
              </a:path>
            </a:pathLst>
          </a:cu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pic>
        <p:nvPicPr>
          <p:cNvPr id="102480" name="Picture 84">
            <a:extLst>
              <a:ext uri="{FF2B5EF4-FFF2-40B4-BE49-F238E27FC236}">
                <a16:creationId xmlns:a16="http://schemas.microsoft.com/office/drawing/2014/main" id="{39493DF8-CB5F-8869-87C8-9F1CB6F0C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125" y="1757363"/>
            <a:ext cx="5634038" cy="2609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81" name="Rectangle 86">
            <a:extLst>
              <a:ext uri="{FF2B5EF4-FFF2-40B4-BE49-F238E27FC236}">
                <a16:creationId xmlns:a16="http://schemas.microsoft.com/office/drawing/2014/main" id="{6A639BC9-6F4F-2B47-6862-2DBE8FF5ACB0}"/>
              </a:ext>
            </a:extLst>
          </p:cNvPr>
          <p:cNvSpPr>
            <a:spLocks noGrp="1" noChangeArrowheads="1"/>
          </p:cNvSpPr>
          <p:nvPr>
            <p:ph type="title"/>
          </p:nvPr>
        </p:nvSpPr>
        <p:spPr>
          <a:xfrm>
            <a:off x="2209800" y="304800"/>
            <a:ext cx="7772400" cy="609600"/>
          </a:xfrm>
          <a:noFill/>
          <a:extLst>
            <a:ext uri="{909E8E84-426E-40DD-AFC4-6F175D3DCCD1}">
              <a14:hiddenFill xmlns:a14="http://schemas.microsoft.com/office/drawing/2010/main">
                <a:solidFill>
                  <a:schemeClr val="accent1"/>
                </a:solidFill>
              </a14:hiddenFill>
            </a:ext>
          </a:extLst>
        </p:spPr>
        <p:txBody>
          <a:bodyPr/>
          <a:lstStyle/>
          <a:p>
            <a:pPr eaLnBrk="1" hangingPunct="1"/>
            <a:r>
              <a:rPr lang="it-IT" altLang="it-IT" sz="2800" b="1"/>
              <a:t>Percorso logico se….allora</a:t>
            </a:r>
          </a:p>
        </p:txBody>
      </p:sp>
      <p:sp>
        <p:nvSpPr>
          <p:cNvPr id="102482" name="Text Box 87">
            <a:extLst>
              <a:ext uri="{FF2B5EF4-FFF2-40B4-BE49-F238E27FC236}">
                <a16:creationId xmlns:a16="http://schemas.microsoft.com/office/drawing/2014/main" id="{DF3FDBC4-C6F3-83BB-2953-CD458F99FE03}"/>
              </a:ext>
            </a:extLst>
          </p:cNvPr>
          <p:cNvSpPr txBox="1">
            <a:spLocks noChangeArrowheads="1"/>
          </p:cNvSpPr>
          <p:nvPr/>
        </p:nvSpPr>
        <p:spPr bwMode="auto">
          <a:xfrm>
            <a:off x="8424863" y="6019800"/>
            <a:ext cx="13335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Precondizioni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BB1A03-082B-CAE6-ED3B-87B2FFADF3E9}"/>
            </a:ext>
          </a:extLst>
        </p:cNvPr>
        <p:cNvGrpSpPr/>
        <p:nvPr/>
      </p:nvGrpSpPr>
      <p:grpSpPr>
        <a:xfrm>
          <a:off x="0" y="0"/>
          <a:ext cx="0" cy="0"/>
          <a:chOff x="0" y="0"/>
          <a:chExt cx="0" cy="0"/>
        </a:xfrm>
      </p:grpSpPr>
      <p:sp>
        <p:nvSpPr>
          <p:cNvPr id="109" name="Flowchart: Document 108">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696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35530AC4-F02F-6C5E-174D-B34EDC732B2B}"/>
              </a:ext>
            </a:extLst>
          </p:cNvPr>
          <p:cNvSpPr>
            <a:spLocks noGrp="1"/>
          </p:cNvSpPr>
          <p:nvPr>
            <p:ph type="title"/>
          </p:nvPr>
        </p:nvSpPr>
        <p:spPr>
          <a:xfrm>
            <a:off x="838200" y="171162"/>
            <a:ext cx="2840182" cy="2371148"/>
          </a:xfrm>
        </p:spPr>
        <p:txBody>
          <a:bodyPr vert="horz" lIns="91440" tIns="45720" rIns="91440" bIns="45720" rtlCol="0" anchor="ctr">
            <a:normAutofit/>
          </a:bodyPr>
          <a:lstStyle/>
          <a:p>
            <a:pPr>
              <a:spcBef>
                <a:spcPct val="0"/>
              </a:spcBef>
            </a:pPr>
            <a:r>
              <a:rPr lang="en-US" sz="3200" b="1" kern="1200" dirty="0" err="1">
                <a:solidFill>
                  <a:srgbClr val="FFFFFF"/>
                </a:solidFill>
                <a:latin typeface="+mj-lt"/>
                <a:ea typeface="+mj-ea"/>
                <a:cs typeface="+mj-cs"/>
              </a:rPr>
              <a:t>Strategia</a:t>
            </a:r>
            <a:r>
              <a:rPr lang="en-US" sz="3200" b="1" kern="1200" dirty="0">
                <a:solidFill>
                  <a:srgbClr val="FFFFFF"/>
                </a:solidFill>
                <a:latin typeface="+mj-lt"/>
                <a:ea typeface="+mj-ea"/>
                <a:cs typeface="+mj-cs"/>
              </a:rPr>
              <a:t> di </a:t>
            </a:r>
            <a:r>
              <a:rPr lang="en-US" sz="3200" b="1" kern="1200" dirty="0" err="1">
                <a:solidFill>
                  <a:srgbClr val="FFFFFF"/>
                </a:solidFill>
                <a:latin typeface="+mj-lt"/>
                <a:ea typeface="+mj-ea"/>
                <a:cs typeface="+mj-cs"/>
              </a:rPr>
              <a:t>intervento</a:t>
            </a:r>
            <a:endParaRPr lang="en-US" sz="3200" b="1" kern="1200" dirty="0">
              <a:solidFill>
                <a:srgbClr val="FFFFFF"/>
              </a:solidFill>
              <a:latin typeface="+mj-lt"/>
              <a:ea typeface="+mj-ea"/>
              <a:cs typeface="+mj-cs"/>
            </a:endParaRPr>
          </a:p>
        </p:txBody>
      </p:sp>
      <p:sp>
        <p:nvSpPr>
          <p:cNvPr id="2" name="Freeform 3">
            <a:extLst>
              <a:ext uri="{FF2B5EF4-FFF2-40B4-BE49-F238E27FC236}">
                <a16:creationId xmlns:a16="http://schemas.microsoft.com/office/drawing/2014/main" id="{0A74B95F-ED96-4294-2D8C-5C9917024B09}"/>
              </a:ext>
            </a:extLst>
          </p:cNvPr>
          <p:cNvSpPr>
            <a:spLocks noChangeArrowheads="1"/>
          </p:cNvSpPr>
          <p:nvPr/>
        </p:nvSpPr>
        <p:spPr bwMode="auto">
          <a:xfrm>
            <a:off x="5014914" y="929121"/>
            <a:ext cx="1646238" cy="396875"/>
          </a:xfrm>
          <a:custGeom>
            <a:avLst/>
            <a:gdLst>
              <a:gd name="T0" fmla="*/ 0 w 4575"/>
              <a:gd name="T1" fmla="*/ 2147483646 h 1102"/>
              <a:gd name="T2" fmla="*/ 2147483646 w 4575"/>
              <a:gd name="T3" fmla="*/ 2147483646 h 1102"/>
              <a:gd name="T4" fmla="*/ 2147483646 w 4575"/>
              <a:gd name="T5" fmla="*/ 0 h 1102"/>
              <a:gd name="T6" fmla="*/ 0 w 4575"/>
              <a:gd name="T7" fmla="*/ 0 h 1102"/>
              <a:gd name="T8" fmla="*/ 0 w 4575"/>
              <a:gd name="T9" fmla="*/ 2147483646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102">
                <a:moveTo>
                  <a:pt x="0" y="1101"/>
                </a:moveTo>
                <a:lnTo>
                  <a:pt x="4574" y="1101"/>
                </a:lnTo>
                <a:lnTo>
                  <a:pt x="4574" y="0"/>
                </a:lnTo>
                <a:lnTo>
                  <a:pt x="0" y="0"/>
                </a:lnTo>
                <a:lnTo>
                  <a:pt x="0" y="1101"/>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 name="Freeform 4">
            <a:extLst>
              <a:ext uri="{FF2B5EF4-FFF2-40B4-BE49-F238E27FC236}">
                <a16:creationId xmlns:a16="http://schemas.microsoft.com/office/drawing/2014/main" id="{F71B54C8-8A4C-BA55-90A9-584C9227029A}"/>
              </a:ext>
            </a:extLst>
          </p:cNvPr>
          <p:cNvSpPr>
            <a:spLocks noChangeArrowheads="1"/>
          </p:cNvSpPr>
          <p:nvPr/>
        </p:nvSpPr>
        <p:spPr bwMode="auto">
          <a:xfrm>
            <a:off x="6661152" y="929121"/>
            <a:ext cx="1644650" cy="396875"/>
          </a:xfrm>
          <a:custGeom>
            <a:avLst/>
            <a:gdLst>
              <a:gd name="T0" fmla="*/ 0 w 4570"/>
              <a:gd name="T1" fmla="*/ 2147483646 h 1102"/>
              <a:gd name="T2" fmla="*/ 2147483646 w 4570"/>
              <a:gd name="T3" fmla="*/ 2147483646 h 1102"/>
              <a:gd name="T4" fmla="*/ 2147483646 w 4570"/>
              <a:gd name="T5" fmla="*/ 0 h 1102"/>
              <a:gd name="T6" fmla="*/ 0 w 4570"/>
              <a:gd name="T7" fmla="*/ 0 h 1102"/>
              <a:gd name="T8" fmla="*/ 0 w 4570"/>
              <a:gd name="T9" fmla="*/ 2147483646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0" h="1102">
                <a:moveTo>
                  <a:pt x="0" y="1101"/>
                </a:moveTo>
                <a:lnTo>
                  <a:pt x="4569" y="1101"/>
                </a:lnTo>
                <a:lnTo>
                  <a:pt x="4569" y="0"/>
                </a:lnTo>
                <a:lnTo>
                  <a:pt x="0" y="0"/>
                </a:lnTo>
                <a:lnTo>
                  <a:pt x="0" y="1101"/>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 name="Freeform 5">
            <a:extLst>
              <a:ext uri="{FF2B5EF4-FFF2-40B4-BE49-F238E27FC236}">
                <a16:creationId xmlns:a16="http://schemas.microsoft.com/office/drawing/2014/main" id="{1C0E5915-EA98-BB96-5EFB-2D62452166ED}"/>
              </a:ext>
            </a:extLst>
          </p:cNvPr>
          <p:cNvSpPr>
            <a:spLocks noChangeArrowheads="1"/>
          </p:cNvSpPr>
          <p:nvPr/>
        </p:nvSpPr>
        <p:spPr bwMode="auto">
          <a:xfrm>
            <a:off x="8305802" y="929121"/>
            <a:ext cx="1646237" cy="396875"/>
          </a:xfrm>
          <a:custGeom>
            <a:avLst/>
            <a:gdLst>
              <a:gd name="T0" fmla="*/ 0 w 4575"/>
              <a:gd name="T1" fmla="*/ 2147483646 h 1102"/>
              <a:gd name="T2" fmla="*/ 2147483646 w 4575"/>
              <a:gd name="T3" fmla="*/ 2147483646 h 1102"/>
              <a:gd name="T4" fmla="*/ 2147483646 w 4575"/>
              <a:gd name="T5" fmla="*/ 0 h 1102"/>
              <a:gd name="T6" fmla="*/ 0 w 4575"/>
              <a:gd name="T7" fmla="*/ 0 h 1102"/>
              <a:gd name="T8" fmla="*/ 0 w 4575"/>
              <a:gd name="T9" fmla="*/ 2147483646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102">
                <a:moveTo>
                  <a:pt x="0" y="1101"/>
                </a:moveTo>
                <a:lnTo>
                  <a:pt x="4574" y="1101"/>
                </a:lnTo>
                <a:lnTo>
                  <a:pt x="4574" y="0"/>
                </a:lnTo>
                <a:lnTo>
                  <a:pt x="0" y="0"/>
                </a:lnTo>
                <a:lnTo>
                  <a:pt x="0" y="1101"/>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 name="Freeform 6">
            <a:extLst>
              <a:ext uri="{FF2B5EF4-FFF2-40B4-BE49-F238E27FC236}">
                <a16:creationId xmlns:a16="http://schemas.microsoft.com/office/drawing/2014/main" id="{2820B01C-F6E9-B400-D40F-80DE8CF6A783}"/>
              </a:ext>
            </a:extLst>
          </p:cNvPr>
          <p:cNvSpPr>
            <a:spLocks noChangeArrowheads="1"/>
          </p:cNvSpPr>
          <p:nvPr/>
        </p:nvSpPr>
        <p:spPr bwMode="auto">
          <a:xfrm>
            <a:off x="9952039" y="929121"/>
            <a:ext cx="1646238" cy="396875"/>
          </a:xfrm>
          <a:custGeom>
            <a:avLst/>
            <a:gdLst>
              <a:gd name="T0" fmla="*/ 0 w 4575"/>
              <a:gd name="T1" fmla="*/ 2147483646 h 1102"/>
              <a:gd name="T2" fmla="*/ 2147483646 w 4575"/>
              <a:gd name="T3" fmla="*/ 2147483646 h 1102"/>
              <a:gd name="T4" fmla="*/ 2147483646 w 4575"/>
              <a:gd name="T5" fmla="*/ 0 h 1102"/>
              <a:gd name="T6" fmla="*/ 0 w 4575"/>
              <a:gd name="T7" fmla="*/ 0 h 1102"/>
              <a:gd name="T8" fmla="*/ 0 w 4575"/>
              <a:gd name="T9" fmla="*/ 2147483646 h 1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102">
                <a:moveTo>
                  <a:pt x="0" y="1101"/>
                </a:moveTo>
                <a:lnTo>
                  <a:pt x="4574" y="1101"/>
                </a:lnTo>
                <a:lnTo>
                  <a:pt x="4574" y="0"/>
                </a:lnTo>
                <a:lnTo>
                  <a:pt x="0" y="0"/>
                </a:lnTo>
                <a:lnTo>
                  <a:pt x="0" y="1101"/>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 name="Freeform 7">
            <a:extLst>
              <a:ext uri="{FF2B5EF4-FFF2-40B4-BE49-F238E27FC236}">
                <a16:creationId xmlns:a16="http://schemas.microsoft.com/office/drawing/2014/main" id="{9C99F609-3875-EFA3-63B7-7DCBB51CCB57}"/>
              </a:ext>
            </a:extLst>
          </p:cNvPr>
          <p:cNvSpPr>
            <a:spLocks noChangeArrowheads="1"/>
          </p:cNvSpPr>
          <p:nvPr/>
        </p:nvSpPr>
        <p:spPr bwMode="auto">
          <a:xfrm>
            <a:off x="3368677" y="1505383"/>
            <a:ext cx="1646237" cy="701675"/>
          </a:xfrm>
          <a:custGeom>
            <a:avLst/>
            <a:gdLst>
              <a:gd name="T0" fmla="*/ 0 w 4575"/>
              <a:gd name="T1" fmla="*/ 2147483646 h 1949"/>
              <a:gd name="T2" fmla="*/ 2147483646 w 4575"/>
              <a:gd name="T3" fmla="*/ 2147483646 h 1949"/>
              <a:gd name="T4" fmla="*/ 2147483646 w 4575"/>
              <a:gd name="T5" fmla="*/ 0 h 1949"/>
              <a:gd name="T6" fmla="*/ 0 w 4575"/>
              <a:gd name="T7" fmla="*/ 0 h 1949"/>
              <a:gd name="T8" fmla="*/ 0 w 4575"/>
              <a:gd name="T9" fmla="*/ 2147483646 h 19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949">
                <a:moveTo>
                  <a:pt x="0" y="1948"/>
                </a:moveTo>
                <a:lnTo>
                  <a:pt x="4574" y="1948"/>
                </a:lnTo>
                <a:lnTo>
                  <a:pt x="4574" y="0"/>
                </a:lnTo>
                <a:lnTo>
                  <a:pt x="0" y="0"/>
                </a:lnTo>
                <a:lnTo>
                  <a:pt x="0" y="1948"/>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9" name="Freeform 8">
            <a:extLst>
              <a:ext uri="{FF2B5EF4-FFF2-40B4-BE49-F238E27FC236}">
                <a16:creationId xmlns:a16="http://schemas.microsoft.com/office/drawing/2014/main" id="{2D5B0B61-8754-D609-1606-D0D419793367}"/>
              </a:ext>
            </a:extLst>
          </p:cNvPr>
          <p:cNvSpPr>
            <a:spLocks noChangeArrowheads="1"/>
          </p:cNvSpPr>
          <p:nvPr/>
        </p:nvSpPr>
        <p:spPr bwMode="auto">
          <a:xfrm>
            <a:off x="3368677" y="2576946"/>
            <a:ext cx="1646237" cy="701675"/>
          </a:xfrm>
          <a:custGeom>
            <a:avLst/>
            <a:gdLst>
              <a:gd name="T0" fmla="*/ 0 w 4575"/>
              <a:gd name="T1" fmla="*/ 2147483646 h 1950"/>
              <a:gd name="T2" fmla="*/ 2147483646 w 4575"/>
              <a:gd name="T3" fmla="*/ 2147483646 h 1950"/>
              <a:gd name="T4" fmla="*/ 2147483646 w 4575"/>
              <a:gd name="T5" fmla="*/ 0 h 1950"/>
              <a:gd name="T6" fmla="*/ 0 w 4575"/>
              <a:gd name="T7" fmla="*/ 0 h 1950"/>
              <a:gd name="T8" fmla="*/ 0 w 4575"/>
              <a:gd name="T9" fmla="*/ 2147483646 h 1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950">
                <a:moveTo>
                  <a:pt x="0" y="1949"/>
                </a:moveTo>
                <a:lnTo>
                  <a:pt x="4574" y="1949"/>
                </a:lnTo>
                <a:lnTo>
                  <a:pt x="4574" y="0"/>
                </a:lnTo>
                <a:lnTo>
                  <a:pt x="0" y="0"/>
                </a:lnTo>
                <a:lnTo>
                  <a:pt x="0" y="1949"/>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 name="Freeform 9">
            <a:extLst>
              <a:ext uri="{FF2B5EF4-FFF2-40B4-BE49-F238E27FC236}">
                <a16:creationId xmlns:a16="http://schemas.microsoft.com/office/drawing/2014/main" id="{C81CA987-3C45-9235-A2CA-69D1BD0125A9}"/>
              </a:ext>
            </a:extLst>
          </p:cNvPr>
          <p:cNvSpPr>
            <a:spLocks noChangeArrowheads="1"/>
          </p:cNvSpPr>
          <p:nvPr/>
        </p:nvSpPr>
        <p:spPr bwMode="auto">
          <a:xfrm>
            <a:off x="3368677" y="3646921"/>
            <a:ext cx="1646237" cy="701675"/>
          </a:xfrm>
          <a:custGeom>
            <a:avLst/>
            <a:gdLst>
              <a:gd name="T0" fmla="*/ 0 w 4575"/>
              <a:gd name="T1" fmla="*/ 2147483646 h 1949"/>
              <a:gd name="T2" fmla="*/ 2147483646 w 4575"/>
              <a:gd name="T3" fmla="*/ 2147483646 h 1949"/>
              <a:gd name="T4" fmla="*/ 2147483646 w 4575"/>
              <a:gd name="T5" fmla="*/ 0 h 1949"/>
              <a:gd name="T6" fmla="*/ 0 w 4575"/>
              <a:gd name="T7" fmla="*/ 0 h 1949"/>
              <a:gd name="T8" fmla="*/ 0 w 4575"/>
              <a:gd name="T9" fmla="*/ 2147483646 h 19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949">
                <a:moveTo>
                  <a:pt x="0" y="1948"/>
                </a:moveTo>
                <a:lnTo>
                  <a:pt x="4574" y="1948"/>
                </a:lnTo>
                <a:lnTo>
                  <a:pt x="4574" y="0"/>
                </a:lnTo>
                <a:lnTo>
                  <a:pt x="0" y="0"/>
                </a:lnTo>
                <a:lnTo>
                  <a:pt x="0" y="1948"/>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1" name="Freeform 10">
            <a:extLst>
              <a:ext uri="{FF2B5EF4-FFF2-40B4-BE49-F238E27FC236}">
                <a16:creationId xmlns:a16="http://schemas.microsoft.com/office/drawing/2014/main" id="{26D73F69-E5CD-2465-EEA1-DFF1166AB190}"/>
              </a:ext>
            </a:extLst>
          </p:cNvPr>
          <p:cNvSpPr>
            <a:spLocks noChangeArrowheads="1"/>
          </p:cNvSpPr>
          <p:nvPr/>
        </p:nvSpPr>
        <p:spPr bwMode="auto">
          <a:xfrm>
            <a:off x="3368677" y="4716896"/>
            <a:ext cx="1646237" cy="519112"/>
          </a:xfrm>
          <a:custGeom>
            <a:avLst/>
            <a:gdLst>
              <a:gd name="T0" fmla="*/ 0 w 4575"/>
              <a:gd name="T1" fmla="*/ 2147483646 h 1441"/>
              <a:gd name="T2" fmla="*/ 2147483646 w 4575"/>
              <a:gd name="T3" fmla="*/ 2147483646 h 1441"/>
              <a:gd name="T4" fmla="*/ 2147483646 w 4575"/>
              <a:gd name="T5" fmla="*/ 0 h 1441"/>
              <a:gd name="T6" fmla="*/ 0 w 4575"/>
              <a:gd name="T7" fmla="*/ 0 h 1441"/>
              <a:gd name="T8" fmla="*/ 0 w 4575"/>
              <a:gd name="T9" fmla="*/ 2147483646 h 144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441">
                <a:moveTo>
                  <a:pt x="0" y="1440"/>
                </a:moveTo>
                <a:lnTo>
                  <a:pt x="4574" y="1440"/>
                </a:lnTo>
                <a:lnTo>
                  <a:pt x="4574" y="0"/>
                </a:lnTo>
                <a:lnTo>
                  <a:pt x="0" y="0"/>
                </a:lnTo>
                <a:lnTo>
                  <a:pt x="0" y="1440"/>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2" name="Freeform 11">
            <a:extLst>
              <a:ext uri="{FF2B5EF4-FFF2-40B4-BE49-F238E27FC236}">
                <a16:creationId xmlns:a16="http://schemas.microsoft.com/office/drawing/2014/main" id="{B07DCA26-3140-FC7E-B29D-771475B624FF}"/>
              </a:ext>
            </a:extLst>
          </p:cNvPr>
          <p:cNvSpPr>
            <a:spLocks noChangeArrowheads="1"/>
          </p:cNvSpPr>
          <p:nvPr/>
        </p:nvSpPr>
        <p:spPr bwMode="auto">
          <a:xfrm>
            <a:off x="6661152" y="5602721"/>
            <a:ext cx="1644650" cy="701675"/>
          </a:xfrm>
          <a:custGeom>
            <a:avLst/>
            <a:gdLst>
              <a:gd name="T0" fmla="*/ 0 w 4570"/>
              <a:gd name="T1" fmla="*/ 2147483646 h 1950"/>
              <a:gd name="T2" fmla="*/ 2147483646 w 4570"/>
              <a:gd name="T3" fmla="*/ 2147483646 h 1950"/>
              <a:gd name="T4" fmla="*/ 2147483646 w 4570"/>
              <a:gd name="T5" fmla="*/ 0 h 1950"/>
              <a:gd name="T6" fmla="*/ 0 w 4570"/>
              <a:gd name="T7" fmla="*/ 0 h 1950"/>
              <a:gd name="T8" fmla="*/ 0 w 4570"/>
              <a:gd name="T9" fmla="*/ 2147483646 h 1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0" h="1950">
                <a:moveTo>
                  <a:pt x="0" y="1949"/>
                </a:moveTo>
                <a:lnTo>
                  <a:pt x="4569" y="1949"/>
                </a:lnTo>
                <a:lnTo>
                  <a:pt x="4569" y="0"/>
                </a:lnTo>
                <a:lnTo>
                  <a:pt x="0" y="0"/>
                </a:lnTo>
                <a:lnTo>
                  <a:pt x="0" y="1949"/>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3" name="Freeform 12">
            <a:extLst>
              <a:ext uri="{FF2B5EF4-FFF2-40B4-BE49-F238E27FC236}">
                <a16:creationId xmlns:a16="http://schemas.microsoft.com/office/drawing/2014/main" id="{8CCB401C-7F8A-D8F0-8172-8DF24A9884DB}"/>
              </a:ext>
            </a:extLst>
          </p:cNvPr>
          <p:cNvSpPr>
            <a:spLocks noChangeArrowheads="1"/>
          </p:cNvSpPr>
          <p:nvPr/>
        </p:nvSpPr>
        <p:spPr bwMode="auto">
          <a:xfrm>
            <a:off x="8305802" y="5602721"/>
            <a:ext cx="1646237" cy="701675"/>
          </a:xfrm>
          <a:custGeom>
            <a:avLst/>
            <a:gdLst>
              <a:gd name="T0" fmla="*/ 0 w 4575"/>
              <a:gd name="T1" fmla="*/ 2147483646 h 1950"/>
              <a:gd name="T2" fmla="*/ 2147483646 w 4575"/>
              <a:gd name="T3" fmla="*/ 2147483646 h 1950"/>
              <a:gd name="T4" fmla="*/ 2147483646 w 4575"/>
              <a:gd name="T5" fmla="*/ 0 h 1950"/>
              <a:gd name="T6" fmla="*/ 0 w 4575"/>
              <a:gd name="T7" fmla="*/ 0 h 1950"/>
              <a:gd name="T8" fmla="*/ 0 w 4575"/>
              <a:gd name="T9" fmla="*/ 2147483646 h 1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950">
                <a:moveTo>
                  <a:pt x="0" y="1949"/>
                </a:moveTo>
                <a:lnTo>
                  <a:pt x="4574" y="1949"/>
                </a:lnTo>
                <a:lnTo>
                  <a:pt x="4574" y="0"/>
                </a:lnTo>
                <a:lnTo>
                  <a:pt x="0" y="0"/>
                </a:lnTo>
                <a:lnTo>
                  <a:pt x="0" y="1949"/>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4" name="Freeform 13">
            <a:extLst>
              <a:ext uri="{FF2B5EF4-FFF2-40B4-BE49-F238E27FC236}">
                <a16:creationId xmlns:a16="http://schemas.microsoft.com/office/drawing/2014/main" id="{0B114776-8C25-19F8-DB9E-7C42E8A54183}"/>
              </a:ext>
            </a:extLst>
          </p:cNvPr>
          <p:cNvSpPr>
            <a:spLocks noChangeArrowheads="1"/>
          </p:cNvSpPr>
          <p:nvPr/>
        </p:nvSpPr>
        <p:spPr bwMode="auto">
          <a:xfrm>
            <a:off x="9952039" y="5602721"/>
            <a:ext cx="1646238" cy="701675"/>
          </a:xfrm>
          <a:custGeom>
            <a:avLst/>
            <a:gdLst>
              <a:gd name="T0" fmla="*/ 0 w 4575"/>
              <a:gd name="T1" fmla="*/ 2147483646 h 1950"/>
              <a:gd name="T2" fmla="*/ 2147483646 w 4575"/>
              <a:gd name="T3" fmla="*/ 2147483646 h 1950"/>
              <a:gd name="T4" fmla="*/ 2147483646 w 4575"/>
              <a:gd name="T5" fmla="*/ 0 h 1950"/>
              <a:gd name="T6" fmla="*/ 0 w 4575"/>
              <a:gd name="T7" fmla="*/ 0 h 1950"/>
              <a:gd name="T8" fmla="*/ 0 w 4575"/>
              <a:gd name="T9" fmla="*/ 2147483646 h 19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5" h="1950">
                <a:moveTo>
                  <a:pt x="0" y="1949"/>
                </a:moveTo>
                <a:lnTo>
                  <a:pt x="4574" y="1949"/>
                </a:lnTo>
                <a:lnTo>
                  <a:pt x="4574" y="0"/>
                </a:lnTo>
                <a:lnTo>
                  <a:pt x="0" y="0"/>
                </a:lnTo>
                <a:lnTo>
                  <a:pt x="0" y="1949"/>
                </a:lnTo>
              </a:path>
            </a:pathLst>
          </a:custGeom>
          <a:solidFill>
            <a:srgbClr val="FFFF99"/>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5" name="Line 14">
            <a:extLst>
              <a:ext uri="{FF2B5EF4-FFF2-40B4-BE49-F238E27FC236}">
                <a16:creationId xmlns:a16="http://schemas.microsoft.com/office/drawing/2014/main" id="{D2130CC8-610F-EA5D-BF82-52264F899FD4}"/>
              </a:ext>
            </a:extLst>
          </p:cNvPr>
          <p:cNvSpPr>
            <a:spLocks noChangeShapeType="1"/>
          </p:cNvSpPr>
          <p:nvPr/>
        </p:nvSpPr>
        <p:spPr bwMode="auto">
          <a:xfrm>
            <a:off x="5014914" y="914833"/>
            <a:ext cx="1588" cy="417513"/>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6" name="Line 15">
            <a:extLst>
              <a:ext uri="{FF2B5EF4-FFF2-40B4-BE49-F238E27FC236}">
                <a16:creationId xmlns:a16="http://schemas.microsoft.com/office/drawing/2014/main" id="{33E43FD6-9BE7-9021-F7E5-AE647658B6E3}"/>
              </a:ext>
            </a:extLst>
          </p:cNvPr>
          <p:cNvSpPr>
            <a:spLocks noChangeShapeType="1"/>
          </p:cNvSpPr>
          <p:nvPr/>
        </p:nvSpPr>
        <p:spPr bwMode="auto">
          <a:xfrm>
            <a:off x="5014914" y="1499033"/>
            <a:ext cx="1588" cy="71437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7" name="Line 16">
            <a:extLst>
              <a:ext uri="{FF2B5EF4-FFF2-40B4-BE49-F238E27FC236}">
                <a16:creationId xmlns:a16="http://schemas.microsoft.com/office/drawing/2014/main" id="{09ACD362-EA6D-0D99-FCA3-B0FD83ACBE77}"/>
              </a:ext>
            </a:extLst>
          </p:cNvPr>
          <p:cNvSpPr>
            <a:spLocks noChangeShapeType="1"/>
          </p:cNvSpPr>
          <p:nvPr/>
        </p:nvSpPr>
        <p:spPr bwMode="auto">
          <a:xfrm>
            <a:off x="5014914" y="2570596"/>
            <a:ext cx="1588" cy="7127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 name="Line 17">
            <a:extLst>
              <a:ext uri="{FF2B5EF4-FFF2-40B4-BE49-F238E27FC236}">
                <a16:creationId xmlns:a16="http://schemas.microsoft.com/office/drawing/2014/main" id="{FDE86473-12A1-5A68-9608-E99CD0315212}"/>
              </a:ext>
            </a:extLst>
          </p:cNvPr>
          <p:cNvSpPr>
            <a:spLocks noChangeShapeType="1"/>
          </p:cNvSpPr>
          <p:nvPr/>
        </p:nvSpPr>
        <p:spPr bwMode="auto">
          <a:xfrm>
            <a:off x="5014914" y="3640571"/>
            <a:ext cx="1588" cy="71437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9" name="Line 18">
            <a:extLst>
              <a:ext uri="{FF2B5EF4-FFF2-40B4-BE49-F238E27FC236}">
                <a16:creationId xmlns:a16="http://schemas.microsoft.com/office/drawing/2014/main" id="{68462AD7-9E6B-4DFF-FE72-1B9690EB8864}"/>
              </a:ext>
            </a:extLst>
          </p:cNvPr>
          <p:cNvSpPr>
            <a:spLocks noChangeShapeType="1"/>
          </p:cNvSpPr>
          <p:nvPr/>
        </p:nvSpPr>
        <p:spPr bwMode="auto">
          <a:xfrm>
            <a:off x="5014914" y="4710546"/>
            <a:ext cx="1588" cy="53022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0" name="Line 19">
            <a:extLst>
              <a:ext uri="{FF2B5EF4-FFF2-40B4-BE49-F238E27FC236}">
                <a16:creationId xmlns:a16="http://schemas.microsoft.com/office/drawing/2014/main" id="{53D39B5E-1B5D-4F22-2251-0DC4985BD6A0}"/>
              </a:ext>
            </a:extLst>
          </p:cNvPr>
          <p:cNvSpPr>
            <a:spLocks noChangeShapeType="1"/>
          </p:cNvSpPr>
          <p:nvPr/>
        </p:nvSpPr>
        <p:spPr bwMode="auto">
          <a:xfrm>
            <a:off x="6661152" y="914833"/>
            <a:ext cx="1587" cy="417513"/>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1" name="Line 20">
            <a:extLst>
              <a:ext uri="{FF2B5EF4-FFF2-40B4-BE49-F238E27FC236}">
                <a16:creationId xmlns:a16="http://schemas.microsoft.com/office/drawing/2014/main" id="{9A0EF708-4721-E5F3-F8B3-7A3C118D772C}"/>
              </a:ext>
            </a:extLst>
          </p:cNvPr>
          <p:cNvSpPr>
            <a:spLocks noChangeShapeType="1"/>
          </p:cNvSpPr>
          <p:nvPr/>
        </p:nvSpPr>
        <p:spPr bwMode="auto">
          <a:xfrm>
            <a:off x="6661152" y="1499033"/>
            <a:ext cx="1587" cy="71437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2" name="Line 21">
            <a:extLst>
              <a:ext uri="{FF2B5EF4-FFF2-40B4-BE49-F238E27FC236}">
                <a16:creationId xmlns:a16="http://schemas.microsoft.com/office/drawing/2014/main" id="{3375799E-7961-ED22-1E07-BB1C958D62E7}"/>
              </a:ext>
            </a:extLst>
          </p:cNvPr>
          <p:cNvSpPr>
            <a:spLocks noChangeShapeType="1"/>
          </p:cNvSpPr>
          <p:nvPr/>
        </p:nvSpPr>
        <p:spPr bwMode="auto">
          <a:xfrm>
            <a:off x="6661152" y="2570596"/>
            <a:ext cx="1587" cy="7127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3" name="Line 22">
            <a:extLst>
              <a:ext uri="{FF2B5EF4-FFF2-40B4-BE49-F238E27FC236}">
                <a16:creationId xmlns:a16="http://schemas.microsoft.com/office/drawing/2014/main" id="{EE87D003-79C0-6613-5073-5F87EA1B14DD}"/>
              </a:ext>
            </a:extLst>
          </p:cNvPr>
          <p:cNvSpPr>
            <a:spLocks noChangeShapeType="1"/>
          </p:cNvSpPr>
          <p:nvPr/>
        </p:nvSpPr>
        <p:spPr bwMode="auto">
          <a:xfrm>
            <a:off x="6661152" y="3640571"/>
            <a:ext cx="1587" cy="71437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4" name="Line 23">
            <a:extLst>
              <a:ext uri="{FF2B5EF4-FFF2-40B4-BE49-F238E27FC236}">
                <a16:creationId xmlns:a16="http://schemas.microsoft.com/office/drawing/2014/main" id="{14874BF8-ED0D-C14D-510A-9DDB25F87CF2}"/>
              </a:ext>
            </a:extLst>
          </p:cNvPr>
          <p:cNvSpPr>
            <a:spLocks noChangeShapeType="1"/>
          </p:cNvSpPr>
          <p:nvPr/>
        </p:nvSpPr>
        <p:spPr bwMode="auto">
          <a:xfrm>
            <a:off x="6661152" y="4710546"/>
            <a:ext cx="1587" cy="53022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5" name="Line 24">
            <a:extLst>
              <a:ext uri="{FF2B5EF4-FFF2-40B4-BE49-F238E27FC236}">
                <a16:creationId xmlns:a16="http://schemas.microsoft.com/office/drawing/2014/main" id="{2CA30F09-58BD-4C03-B788-CCBA39710109}"/>
              </a:ext>
            </a:extLst>
          </p:cNvPr>
          <p:cNvSpPr>
            <a:spLocks noChangeShapeType="1"/>
          </p:cNvSpPr>
          <p:nvPr/>
        </p:nvSpPr>
        <p:spPr bwMode="auto">
          <a:xfrm>
            <a:off x="6661152" y="5597958"/>
            <a:ext cx="1587" cy="72072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6" name="Line 25">
            <a:extLst>
              <a:ext uri="{FF2B5EF4-FFF2-40B4-BE49-F238E27FC236}">
                <a16:creationId xmlns:a16="http://schemas.microsoft.com/office/drawing/2014/main" id="{5AD6D709-AF00-A816-22B3-793AADD80A5B}"/>
              </a:ext>
            </a:extLst>
          </p:cNvPr>
          <p:cNvSpPr>
            <a:spLocks noChangeShapeType="1"/>
          </p:cNvSpPr>
          <p:nvPr/>
        </p:nvSpPr>
        <p:spPr bwMode="auto">
          <a:xfrm>
            <a:off x="8305802" y="914833"/>
            <a:ext cx="1587" cy="417513"/>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7" name="Line 26">
            <a:extLst>
              <a:ext uri="{FF2B5EF4-FFF2-40B4-BE49-F238E27FC236}">
                <a16:creationId xmlns:a16="http://schemas.microsoft.com/office/drawing/2014/main" id="{30A200C1-9FFF-737D-58D4-C3887179E151}"/>
              </a:ext>
            </a:extLst>
          </p:cNvPr>
          <p:cNvSpPr>
            <a:spLocks noChangeShapeType="1"/>
          </p:cNvSpPr>
          <p:nvPr/>
        </p:nvSpPr>
        <p:spPr bwMode="auto">
          <a:xfrm>
            <a:off x="8305802" y="1499033"/>
            <a:ext cx="1587" cy="71437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8" name="Line 27">
            <a:extLst>
              <a:ext uri="{FF2B5EF4-FFF2-40B4-BE49-F238E27FC236}">
                <a16:creationId xmlns:a16="http://schemas.microsoft.com/office/drawing/2014/main" id="{422F86A9-61BF-01E2-8BED-5AA886BF5148}"/>
              </a:ext>
            </a:extLst>
          </p:cNvPr>
          <p:cNvSpPr>
            <a:spLocks noChangeShapeType="1"/>
          </p:cNvSpPr>
          <p:nvPr/>
        </p:nvSpPr>
        <p:spPr bwMode="auto">
          <a:xfrm>
            <a:off x="8305802" y="2570596"/>
            <a:ext cx="1587" cy="7127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29" name="Line 28">
            <a:extLst>
              <a:ext uri="{FF2B5EF4-FFF2-40B4-BE49-F238E27FC236}">
                <a16:creationId xmlns:a16="http://schemas.microsoft.com/office/drawing/2014/main" id="{1BCF2A47-3E31-D6AA-EFAF-3C3BD29991D8}"/>
              </a:ext>
            </a:extLst>
          </p:cNvPr>
          <p:cNvSpPr>
            <a:spLocks noChangeShapeType="1"/>
          </p:cNvSpPr>
          <p:nvPr/>
        </p:nvSpPr>
        <p:spPr bwMode="auto">
          <a:xfrm>
            <a:off x="8305802" y="3640571"/>
            <a:ext cx="1587" cy="71437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 name="Line 29">
            <a:extLst>
              <a:ext uri="{FF2B5EF4-FFF2-40B4-BE49-F238E27FC236}">
                <a16:creationId xmlns:a16="http://schemas.microsoft.com/office/drawing/2014/main" id="{663C0965-5D33-F51A-9493-DD59E7C91C14}"/>
              </a:ext>
            </a:extLst>
          </p:cNvPr>
          <p:cNvSpPr>
            <a:spLocks noChangeShapeType="1"/>
          </p:cNvSpPr>
          <p:nvPr/>
        </p:nvSpPr>
        <p:spPr bwMode="auto">
          <a:xfrm>
            <a:off x="8305802" y="4710546"/>
            <a:ext cx="1587" cy="53022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1" name="Line 30">
            <a:extLst>
              <a:ext uri="{FF2B5EF4-FFF2-40B4-BE49-F238E27FC236}">
                <a16:creationId xmlns:a16="http://schemas.microsoft.com/office/drawing/2014/main" id="{827BC8DD-D901-85BD-9F02-464A097389E9}"/>
              </a:ext>
            </a:extLst>
          </p:cNvPr>
          <p:cNvSpPr>
            <a:spLocks noChangeShapeType="1"/>
          </p:cNvSpPr>
          <p:nvPr/>
        </p:nvSpPr>
        <p:spPr bwMode="auto">
          <a:xfrm>
            <a:off x="8305802" y="5597958"/>
            <a:ext cx="1587" cy="72072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2" name="Line 31">
            <a:extLst>
              <a:ext uri="{FF2B5EF4-FFF2-40B4-BE49-F238E27FC236}">
                <a16:creationId xmlns:a16="http://schemas.microsoft.com/office/drawing/2014/main" id="{AB9B6D6B-C0CE-1FBC-BDE8-39809049C27B}"/>
              </a:ext>
            </a:extLst>
          </p:cNvPr>
          <p:cNvSpPr>
            <a:spLocks noChangeShapeType="1"/>
          </p:cNvSpPr>
          <p:nvPr/>
        </p:nvSpPr>
        <p:spPr bwMode="auto">
          <a:xfrm>
            <a:off x="9952039" y="914833"/>
            <a:ext cx="1588" cy="417513"/>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3" name="Line 32">
            <a:extLst>
              <a:ext uri="{FF2B5EF4-FFF2-40B4-BE49-F238E27FC236}">
                <a16:creationId xmlns:a16="http://schemas.microsoft.com/office/drawing/2014/main" id="{094894F1-4AAA-B557-B433-3D15BA71FD6A}"/>
              </a:ext>
            </a:extLst>
          </p:cNvPr>
          <p:cNvSpPr>
            <a:spLocks noChangeShapeType="1"/>
          </p:cNvSpPr>
          <p:nvPr/>
        </p:nvSpPr>
        <p:spPr bwMode="auto">
          <a:xfrm>
            <a:off x="9952039" y="1499033"/>
            <a:ext cx="1588" cy="71437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4" name="Line 33">
            <a:extLst>
              <a:ext uri="{FF2B5EF4-FFF2-40B4-BE49-F238E27FC236}">
                <a16:creationId xmlns:a16="http://schemas.microsoft.com/office/drawing/2014/main" id="{C566E5F6-B8E8-0761-D8B8-F7BBE89C7375}"/>
              </a:ext>
            </a:extLst>
          </p:cNvPr>
          <p:cNvSpPr>
            <a:spLocks noChangeShapeType="1"/>
          </p:cNvSpPr>
          <p:nvPr/>
        </p:nvSpPr>
        <p:spPr bwMode="auto">
          <a:xfrm>
            <a:off x="9952039" y="2570596"/>
            <a:ext cx="1588" cy="7127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5" name="Line 34">
            <a:extLst>
              <a:ext uri="{FF2B5EF4-FFF2-40B4-BE49-F238E27FC236}">
                <a16:creationId xmlns:a16="http://schemas.microsoft.com/office/drawing/2014/main" id="{612B835C-828D-BF17-C3BA-97B83F58477C}"/>
              </a:ext>
            </a:extLst>
          </p:cNvPr>
          <p:cNvSpPr>
            <a:spLocks noChangeShapeType="1"/>
          </p:cNvSpPr>
          <p:nvPr/>
        </p:nvSpPr>
        <p:spPr bwMode="auto">
          <a:xfrm>
            <a:off x="9952039" y="3640571"/>
            <a:ext cx="1588" cy="71437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6" name="Line 35">
            <a:extLst>
              <a:ext uri="{FF2B5EF4-FFF2-40B4-BE49-F238E27FC236}">
                <a16:creationId xmlns:a16="http://schemas.microsoft.com/office/drawing/2014/main" id="{6CCF9FC5-A2CC-A1AE-AD41-F3724E0BA037}"/>
              </a:ext>
            </a:extLst>
          </p:cNvPr>
          <p:cNvSpPr>
            <a:spLocks noChangeShapeType="1"/>
          </p:cNvSpPr>
          <p:nvPr/>
        </p:nvSpPr>
        <p:spPr bwMode="auto">
          <a:xfrm>
            <a:off x="9952039" y="4710546"/>
            <a:ext cx="1588" cy="53022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7" name="Line 36">
            <a:extLst>
              <a:ext uri="{FF2B5EF4-FFF2-40B4-BE49-F238E27FC236}">
                <a16:creationId xmlns:a16="http://schemas.microsoft.com/office/drawing/2014/main" id="{B8216733-4554-1101-3386-8AFCA1348166}"/>
              </a:ext>
            </a:extLst>
          </p:cNvPr>
          <p:cNvSpPr>
            <a:spLocks noChangeShapeType="1"/>
          </p:cNvSpPr>
          <p:nvPr/>
        </p:nvSpPr>
        <p:spPr bwMode="auto">
          <a:xfrm>
            <a:off x="9952039" y="5597958"/>
            <a:ext cx="1588" cy="720725"/>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8" name="Line 37">
            <a:extLst>
              <a:ext uri="{FF2B5EF4-FFF2-40B4-BE49-F238E27FC236}">
                <a16:creationId xmlns:a16="http://schemas.microsoft.com/office/drawing/2014/main" id="{DE53E635-9ED0-1AB1-9FE1-ED61B9452010}"/>
              </a:ext>
            </a:extLst>
          </p:cNvPr>
          <p:cNvSpPr>
            <a:spLocks noChangeShapeType="1"/>
          </p:cNvSpPr>
          <p:nvPr/>
        </p:nvSpPr>
        <p:spPr bwMode="auto">
          <a:xfrm>
            <a:off x="5008564" y="1324408"/>
            <a:ext cx="6604000" cy="1588"/>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9" name="Line 38">
            <a:extLst>
              <a:ext uri="{FF2B5EF4-FFF2-40B4-BE49-F238E27FC236}">
                <a16:creationId xmlns:a16="http://schemas.microsoft.com/office/drawing/2014/main" id="{D7B408E9-E152-D277-5C34-4A7083985D69}"/>
              </a:ext>
            </a:extLst>
          </p:cNvPr>
          <p:cNvSpPr>
            <a:spLocks noChangeShapeType="1"/>
          </p:cNvSpPr>
          <p:nvPr/>
        </p:nvSpPr>
        <p:spPr bwMode="auto">
          <a:xfrm>
            <a:off x="3354389" y="1505383"/>
            <a:ext cx="8258175" cy="1588"/>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0" name="Line 39">
            <a:extLst>
              <a:ext uri="{FF2B5EF4-FFF2-40B4-BE49-F238E27FC236}">
                <a16:creationId xmlns:a16="http://schemas.microsoft.com/office/drawing/2014/main" id="{CA8F6C6D-F06D-AABF-8B81-71B5D54C9798}"/>
              </a:ext>
            </a:extLst>
          </p:cNvPr>
          <p:cNvSpPr>
            <a:spLocks noChangeShapeType="1"/>
          </p:cNvSpPr>
          <p:nvPr/>
        </p:nvSpPr>
        <p:spPr bwMode="auto">
          <a:xfrm>
            <a:off x="3354389" y="2207058"/>
            <a:ext cx="8258175" cy="1588"/>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1" name="Line 40">
            <a:extLst>
              <a:ext uri="{FF2B5EF4-FFF2-40B4-BE49-F238E27FC236}">
                <a16:creationId xmlns:a16="http://schemas.microsoft.com/office/drawing/2014/main" id="{5F2F1460-C85F-76F3-089C-A3FAD06D091A}"/>
              </a:ext>
            </a:extLst>
          </p:cNvPr>
          <p:cNvSpPr>
            <a:spLocks noChangeShapeType="1"/>
          </p:cNvSpPr>
          <p:nvPr/>
        </p:nvSpPr>
        <p:spPr bwMode="auto">
          <a:xfrm>
            <a:off x="3354389" y="2576946"/>
            <a:ext cx="8258175" cy="15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2" name="Line 41">
            <a:extLst>
              <a:ext uri="{FF2B5EF4-FFF2-40B4-BE49-F238E27FC236}">
                <a16:creationId xmlns:a16="http://schemas.microsoft.com/office/drawing/2014/main" id="{AA395373-676E-D5F8-5023-2D23E66C743F}"/>
              </a:ext>
            </a:extLst>
          </p:cNvPr>
          <p:cNvSpPr>
            <a:spLocks noChangeShapeType="1"/>
          </p:cNvSpPr>
          <p:nvPr/>
        </p:nvSpPr>
        <p:spPr bwMode="auto">
          <a:xfrm>
            <a:off x="3354389" y="3278621"/>
            <a:ext cx="8258175" cy="15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3" name="Line 42">
            <a:extLst>
              <a:ext uri="{FF2B5EF4-FFF2-40B4-BE49-F238E27FC236}">
                <a16:creationId xmlns:a16="http://schemas.microsoft.com/office/drawing/2014/main" id="{6686EFCC-A090-ABC5-6F86-0913976506AA}"/>
              </a:ext>
            </a:extLst>
          </p:cNvPr>
          <p:cNvSpPr>
            <a:spLocks noChangeShapeType="1"/>
          </p:cNvSpPr>
          <p:nvPr/>
        </p:nvSpPr>
        <p:spPr bwMode="auto">
          <a:xfrm>
            <a:off x="3354389" y="3646921"/>
            <a:ext cx="8258175" cy="15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4" name="Line 43">
            <a:extLst>
              <a:ext uri="{FF2B5EF4-FFF2-40B4-BE49-F238E27FC236}">
                <a16:creationId xmlns:a16="http://schemas.microsoft.com/office/drawing/2014/main" id="{593FA375-213E-61E4-0DBD-98ADC5B52533}"/>
              </a:ext>
            </a:extLst>
          </p:cNvPr>
          <p:cNvSpPr>
            <a:spLocks noChangeShapeType="1"/>
          </p:cNvSpPr>
          <p:nvPr/>
        </p:nvSpPr>
        <p:spPr bwMode="auto">
          <a:xfrm>
            <a:off x="3354389" y="4347008"/>
            <a:ext cx="8258175" cy="1588"/>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5" name="Line 44">
            <a:extLst>
              <a:ext uri="{FF2B5EF4-FFF2-40B4-BE49-F238E27FC236}">
                <a16:creationId xmlns:a16="http://schemas.microsoft.com/office/drawing/2014/main" id="{8454901A-2C17-7A93-5B6D-A7532AFC4BFF}"/>
              </a:ext>
            </a:extLst>
          </p:cNvPr>
          <p:cNvSpPr>
            <a:spLocks noChangeShapeType="1"/>
          </p:cNvSpPr>
          <p:nvPr/>
        </p:nvSpPr>
        <p:spPr bwMode="auto">
          <a:xfrm>
            <a:off x="3354389" y="4716896"/>
            <a:ext cx="8258175" cy="15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6" name="Line 45">
            <a:extLst>
              <a:ext uri="{FF2B5EF4-FFF2-40B4-BE49-F238E27FC236}">
                <a16:creationId xmlns:a16="http://schemas.microsoft.com/office/drawing/2014/main" id="{10DC3FDE-FA0D-E3E4-EFB9-9D1B0ADAED8C}"/>
              </a:ext>
            </a:extLst>
          </p:cNvPr>
          <p:cNvSpPr>
            <a:spLocks noChangeShapeType="1"/>
          </p:cNvSpPr>
          <p:nvPr/>
        </p:nvSpPr>
        <p:spPr bwMode="auto">
          <a:xfrm>
            <a:off x="3354389" y="5234421"/>
            <a:ext cx="8258175" cy="1587"/>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7" name="Line 46">
            <a:extLst>
              <a:ext uri="{FF2B5EF4-FFF2-40B4-BE49-F238E27FC236}">
                <a16:creationId xmlns:a16="http://schemas.microsoft.com/office/drawing/2014/main" id="{21313EDB-CCEA-7716-A7FE-0FDF55BD1242}"/>
              </a:ext>
            </a:extLst>
          </p:cNvPr>
          <p:cNvSpPr>
            <a:spLocks noChangeShapeType="1"/>
          </p:cNvSpPr>
          <p:nvPr/>
        </p:nvSpPr>
        <p:spPr bwMode="auto">
          <a:xfrm>
            <a:off x="6659564" y="5570971"/>
            <a:ext cx="4957763" cy="30162"/>
          </a:xfrm>
          <a:prstGeom prst="line">
            <a:avLst/>
          </a:prstGeom>
          <a:noFill/>
          <a:ln w="126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8" name="Line 47">
            <a:extLst>
              <a:ext uri="{FF2B5EF4-FFF2-40B4-BE49-F238E27FC236}">
                <a16:creationId xmlns:a16="http://schemas.microsoft.com/office/drawing/2014/main" id="{5F9739BF-F534-3C3A-4C5A-FEE7B393F8AC}"/>
              </a:ext>
            </a:extLst>
          </p:cNvPr>
          <p:cNvSpPr>
            <a:spLocks noChangeShapeType="1"/>
          </p:cNvSpPr>
          <p:nvPr/>
        </p:nvSpPr>
        <p:spPr bwMode="auto">
          <a:xfrm>
            <a:off x="3368677" y="1499033"/>
            <a:ext cx="1587" cy="714375"/>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49" name="Line 48">
            <a:extLst>
              <a:ext uri="{FF2B5EF4-FFF2-40B4-BE49-F238E27FC236}">
                <a16:creationId xmlns:a16="http://schemas.microsoft.com/office/drawing/2014/main" id="{3BD6C0DA-12CF-C63C-9A68-BED9BA6FF232}"/>
              </a:ext>
            </a:extLst>
          </p:cNvPr>
          <p:cNvSpPr>
            <a:spLocks noChangeShapeType="1"/>
          </p:cNvSpPr>
          <p:nvPr/>
        </p:nvSpPr>
        <p:spPr bwMode="auto">
          <a:xfrm>
            <a:off x="3368677" y="2570596"/>
            <a:ext cx="1587" cy="712787"/>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0" name="Line 49">
            <a:extLst>
              <a:ext uri="{FF2B5EF4-FFF2-40B4-BE49-F238E27FC236}">
                <a16:creationId xmlns:a16="http://schemas.microsoft.com/office/drawing/2014/main" id="{6A9755A4-E98D-DC8E-CFD9-01CAF77ADE51}"/>
              </a:ext>
            </a:extLst>
          </p:cNvPr>
          <p:cNvSpPr>
            <a:spLocks noChangeShapeType="1"/>
          </p:cNvSpPr>
          <p:nvPr/>
        </p:nvSpPr>
        <p:spPr bwMode="auto">
          <a:xfrm>
            <a:off x="3368677" y="3640571"/>
            <a:ext cx="1587" cy="714375"/>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1" name="Line 50">
            <a:extLst>
              <a:ext uri="{FF2B5EF4-FFF2-40B4-BE49-F238E27FC236}">
                <a16:creationId xmlns:a16="http://schemas.microsoft.com/office/drawing/2014/main" id="{C286F429-1BDF-CA35-2660-72053208EE63}"/>
              </a:ext>
            </a:extLst>
          </p:cNvPr>
          <p:cNvSpPr>
            <a:spLocks noChangeShapeType="1"/>
          </p:cNvSpPr>
          <p:nvPr/>
        </p:nvSpPr>
        <p:spPr bwMode="auto">
          <a:xfrm>
            <a:off x="3368677" y="4710546"/>
            <a:ext cx="1587" cy="530225"/>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2" name="Line 51">
            <a:extLst>
              <a:ext uri="{FF2B5EF4-FFF2-40B4-BE49-F238E27FC236}">
                <a16:creationId xmlns:a16="http://schemas.microsoft.com/office/drawing/2014/main" id="{36EDB86C-33B7-AAF7-4821-EF7DACDBA628}"/>
              </a:ext>
            </a:extLst>
          </p:cNvPr>
          <p:cNvSpPr>
            <a:spLocks noChangeShapeType="1"/>
          </p:cNvSpPr>
          <p:nvPr/>
        </p:nvSpPr>
        <p:spPr bwMode="auto">
          <a:xfrm>
            <a:off x="11598277" y="914833"/>
            <a:ext cx="1587" cy="417513"/>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3" name="Line 52">
            <a:extLst>
              <a:ext uri="{FF2B5EF4-FFF2-40B4-BE49-F238E27FC236}">
                <a16:creationId xmlns:a16="http://schemas.microsoft.com/office/drawing/2014/main" id="{4BCD20BF-2E54-3803-C8B7-BA7BCE9EC31E}"/>
              </a:ext>
            </a:extLst>
          </p:cNvPr>
          <p:cNvSpPr>
            <a:spLocks noChangeShapeType="1"/>
          </p:cNvSpPr>
          <p:nvPr/>
        </p:nvSpPr>
        <p:spPr bwMode="auto">
          <a:xfrm>
            <a:off x="11598277" y="1499033"/>
            <a:ext cx="1587" cy="714375"/>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4" name="Line 53">
            <a:extLst>
              <a:ext uri="{FF2B5EF4-FFF2-40B4-BE49-F238E27FC236}">
                <a16:creationId xmlns:a16="http://schemas.microsoft.com/office/drawing/2014/main" id="{FD8A40A6-447C-E571-B9BE-F38596768D31}"/>
              </a:ext>
            </a:extLst>
          </p:cNvPr>
          <p:cNvSpPr>
            <a:spLocks noChangeShapeType="1"/>
          </p:cNvSpPr>
          <p:nvPr/>
        </p:nvSpPr>
        <p:spPr bwMode="auto">
          <a:xfrm>
            <a:off x="11598277" y="2570596"/>
            <a:ext cx="1587" cy="712787"/>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5" name="Line 54">
            <a:extLst>
              <a:ext uri="{FF2B5EF4-FFF2-40B4-BE49-F238E27FC236}">
                <a16:creationId xmlns:a16="http://schemas.microsoft.com/office/drawing/2014/main" id="{8FC5BEA3-BB09-A3A2-5A93-C5B931A2C29A}"/>
              </a:ext>
            </a:extLst>
          </p:cNvPr>
          <p:cNvSpPr>
            <a:spLocks noChangeShapeType="1"/>
          </p:cNvSpPr>
          <p:nvPr/>
        </p:nvSpPr>
        <p:spPr bwMode="auto">
          <a:xfrm>
            <a:off x="11598277" y="3640571"/>
            <a:ext cx="1587" cy="714375"/>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6" name="Line 55">
            <a:extLst>
              <a:ext uri="{FF2B5EF4-FFF2-40B4-BE49-F238E27FC236}">
                <a16:creationId xmlns:a16="http://schemas.microsoft.com/office/drawing/2014/main" id="{3F2441C6-80FD-47FA-6EC2-67E173D9A8D6}"/>
              </a:ext>
            </a:extLst>
          </p:cNvPr>
          <p:cNvSpPr>
            <a:spLocks noChangeShapeType="1"/>
          </p:cNvSpPr>
          <p:nvPr/>
        </p:nvSpPr>
        <p:spPr bwMode="auto">
          <a:xfrm>
            <a:off x="11598277" y="4710546"/>
            <a:ext cx="1587" cy="530225"/>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7" name="Line 56">
            <a:extLst>
              <a:ext uri="{FF2B5EF4-FFF2-40B4-BE49-F238E27FC236}">
                <a16:creationId xmlns:a16="http://schemas.microsoft.com/office/drawing/2014/main" id="{FC917E74-15F6-7C1C-B5BA-97DA39D04925}"/>
              </a:ext>
            </a:extLst>
          </p:cNvPr>
          <p:cNvSpPr>
            <a:spLocks noChangeShapeType="1"/>
          </p:cNvSpPr>
          <p:nvPr/>
        </p:nvSpPr>
        <p:spPr bwMode="auto">
          <a:xfrm>
            <a:off x="11598277" y="5597958"/>
            <a:ext cx="1587" cy="720725"/>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8" name="Line 57">
            <a:extLst>
              <a:ext uri="{FF2B5EF4-FFF2-40B4-BE49-F238E27FC236}">
                <a16:creationId xmlns:a16="http://schemas.microsoft.com/office/drawing/2014/main" id="{D1044717-B94F-6027-FA99-DB624AC2B8E5}"/>
              </a:ext>
            </a:extLst>
          </p:cNvPr>
          <p:cNvSpPr>
            <a:spLocks noChangeShapeType="1"/>
          </p:cNvSpPr>
          <p:nvPr/>
        </p:nvSpPr>
        <p:spPr bwMode="auto">
          <a:xfrm>
            <a:off x="5008564" y="929121"/>
            <a:ext cx="6604000" cy="1587"/>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59" name="Line 58">
            <a:extLst>
              <a:ext uri="{FF2B5EF4-FFF2-40B4-BE49-F238E27FC236}">
                <a16:creationId xmlns:a16="http://schemas.microsoft.com/office/drawing/2014/main" id="{2A08BA73-5C52-F1C8-E2FA-DB34F5F376B9}"/>
              </a:ext>
            </a:extLst>
          </p:cNvPr>
          <p:cNvSpPr>
            <a:spLocks noChangeShapeType="1"/>
          </p:cNvSpPr>
          <p:nvPr/>
        </p:nvSpPr>
        <p:spPr bwMode="auto">
          <a:xfrm>
            <a:off x="6654802" y="6304396"/>
            <a:ext cx="4957762" cy="1587"/>
          </a:xfrm>
          <a:prstGeom prst="line">
            <a:avLst/>
          </a:prstGeom>
          <a:noFill/>
          <a:ln w="2844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60" name="Text Box 59">
            <a:extLst>
              <a:ext uri="{FF2B5EF4-FFF2-40B4-BE49-F238E27FC236}">
                <a16:creationId xmlns:a16="http://schemas.microsoft.com/office/drawing/2014/main" id="{43B788DB-BA2A-A13F-649C-64CBD8963F6B}"/>
              </a:ext>
            </a:extLst>
          </p:cNvPr>
          <p:cNvSpPr txBox="1">
            <a:spLocks noChangeArrowheads="1"/>
          </p:cNvSpPr>
          <p:nvPr/>
        </p:nvSpPr>
        <p:spPr bwMode="auto">
          <a:xfrm>
            <a:off x="5106989" y="1038658"/>
            <a:ext cx="120173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Intervento </a:t>
            </a:r>
          </a:p>
        </p:txBody>
      </p:sp>
      <p:sp>
        <p:nvSpPr>
          <p:cNvPr id="61" name="Text Box 60">
            <a:extLst>
              <a:ext uri="{FF2B5EF4-FFF2-40B4-BE49-F238E27FC236}">
                <a16:creationId xmlns:a16="http://schemas.microsoft.com/office/drawing/2014/main" id="{49ACFED6-6CE1-36C1-353C-1AEC3789CF97}"/>
              </a:ext>
            </a:extLst>
          </p:cNvPr>
          <p:cNvSpPr txBox="1">
            <a:spLocks noChangeArrowheads="1"/>
          </p:cNvSpPr>
          <p:nvPr/>
        </p:nvSpPr>
        <p:spPr bwMode="auto">
          <a:xfrm>
            <a:off x="6753227" y="1038658"/>
            <a:ext cx="1104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Indicatori </a:t>
            </a:r>
          </a:p>
        </p:txBody>
      </p:sp>
      <p:sp>
        <p:nvSpPr>
          <p:cNvPr id="62" name="Text Box 61">
            <a:extLst>
              <a:ext uri="{FF2B5EF4-FFF2-40B4-BE49-F238E27FC236}">
                <a16:creationId xmlns:a16="http://schemas.microsoft.com/office/drawing/2014/main" id="{BCE62EFF-E4EA-6718-8FB6-7FE0AB73F664}"/>
              </a:ext>
            </a:extLst>
          </p:cNvPr>
          <p:cNvSpPr txBox="1">
            <a:spLocks noChangeArrowheads="1"/>
          </p:cNvSpPr>
          <p:nvPr/>
        </p:nvSpPr>
        <p:spPr bwMode="auto">
          <a:xfrm>
            <a:off x="8397877" y="1038658"/>
            <a:ext cx="636587"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Fonti </a:t>
            </a:r>
          </a:p>
        </p:txBody>
      </p:sp>
      <p:sp>
        <p:nvSpPr>
          <p:cNvPr id="63" name="Text Box 62">
            <a:extLst>
              <a:ext uri="{FF2B5EF4-FFF2-40B4-BE49-F238E27FC236}">
                <a16:creationId xmlns:a16="http://schemas.microsoft.com/office/drawing/2014/main" id="{C3009940-91B8-B38C-EB0B-E637695ECA8F}"/>
              </a:ext>
            </a:extLst>
          </p:cNvPr>
          <p:cNvSpPr txBox="1">
            <a:spLocks noChangeArrowheads="1"/>
          </p:cNvSpPr>
          <p:nvPr/>
        </p:nvSpPr>
        <p:spPr bwMode="auto">
          <a:xfrm>
            <a:off x="10044114" y="1038658"/>
            <a:ext cx="148748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 pos="14478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 pos="14478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 pos="14478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 pos="14478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 pos="14478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 pos="14478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 pos="14478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 pos="14478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 pos="14478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Ipotesi/rischi </a:t>
            </a:r>
          </a:p>
        </p:txBody>
      </p:sp>
      <p:sp>
        <p:nvSpPr>
          <p:cNvPr id="64" name="Text Box 63">
            <a:extLst>
              <a:ext uri="{FF2B5EF4-FFF2-40B4-BE49-F238E27FC236}">
                <a16:creationId xmlns:a16="http://schemas.microsoft.com/office/drawing/2014/main" id="{44ADDF72-CBC0-96DB-C038-9A93205B3DD9}"/>
              </a:ext>
            </a:extLst>
          </p:cNvPr>
          <p:cNvSpPr txBox="1">
            <a:spLocks noChangeArrowheads="1"/>
          </p:cNvSpPr>
          <p:nvPr/>
        </p:nvSpPr>
        <p:spPr bwMode="auto">
          <a:xfrm>
            <a:off x="3460752" y="1616508"/>
            <a:ext cx="9874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Obiettivi </a:t>
            </a:r>
          </a:p>
        </p:txBody>
      </p:sp>
      <p:sp>
        <p:nvSpPr>
          <p:cNvPr id="65" name="Text Box 64">
            <a:extLst>
              <a:ext uri="{FF2B5EF4-FFF2-40B4-BE49-F238E27FC236}">
                <a16:creationId xmlns:a16="http://schemas.microsoft.com/office/drawing/2014/main" id="{D21256C1-3DFB-885D-8B21-5D2E97C0C867}"/>
              </a:ext>
            </a:extLst>
          </p:cNvPr>
          <p:cNvSpPr txBox="1">
            <a:spLocks noChangeArrowheads="1"/>
          </p:cNvSpPr>
          <p:nvPr/>
        </p:nvSpPr>
        <p:spPr bwMode="auto">
          <a:xfrm>
            <a:off x="3460752" y="1921308"/>
            <a:ext cx="9779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generali </a:t>
            </a:r>
          </a:p>
        </p:txBody>
      </p:sp>
      <p:sp>
        <p:nvSpPr>
          <p:cNvPr id="66" name="Text Box 65">
            <a:extLst>
              <a:ext uri="{FF2B5EF4-FFF2-40B4-BE49-F238E27FC236}">
                <a16:creationId xmlns:a16="http://schemas.microsoft.com/office/drawing/2014/main" id="{EE404032-8240-B035-9DB4-79B664C020C4}"/>
              </a:ext>
            </a:extLst>
          </p:cNvPr>
          <p:cNvSpPr txBox="1">
            <a:spLocks noChangeArrowheads="1"/>
          </p:cNvSpPr>
          <p:nvPr/>
        </p:nvSpPr>
        <p:spPr bwMode="auto">
          <a:xfrm>
            <a:off x="3460752" y="2688071"/>
            <a:ext cx="10731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Obiettivo </a:t>
            </a:r>
          </a:p>
        </p:txBody>
      </p:sp>
      <p:sp>
        <p:nvSpPr>
          <p:cNvPr id="67" name="Text Box 66">
            <a:extLst>
              <a:ext uri="{FF2B5EF4-FFF2-40B4-BE49-F238E27FC236}">
                <a16:creationId xmlns:a16="http://schemas.microsoft.com/office/drawing/2014/main" id="{2D5C5775-04F1-BC74-DD51-1523932E39AB}"/>
              </a:ext>
            </a:extLst>
          </p:cNvPr>
          <p:cNvSpPr txBox="1">
            <a:spLocks noChangeArrowheads="1"/>
          </p:cNvSpPr>
          <p:nvPr/>
        </p:nvSpPr>
        <p:spPr bwMode="auto">
          <a:xfrm>
            <a:off x="3460752" y="2992871"/>
            <a:ext cx="106362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specifico </a:t>
            </a:r>
          </a:p>
        </p:txBody>
      </p:sp>
      <p:sp>
        <p:nvSpPr>
          <p:cNvPr id="68" name="Text Box 67">
            <a:extLst>
              <a:ext uri="{FF2B5EF4-FFF2-40B4-BE49-F238E27FC236}">
                <a16:creationId xmlns:a16="http://schemas.microsoft.com/office/drawing/2014/main" id="{B56108FF-B369-AEB1-F2FB-F67F65D3DD96}"/>
              </a:ext>
            </a:extLst>
          </p:cNvPr>
          <p:cNvSpPr txBox="1">
            <a:spLocks noChangeArrowheads="1"/>
          </p:cNvSpPr>
          <p:nvPr/>
        </p:nvSpPr>
        <p:spPr bwMode="auto">
          <a:xfrm>
            <a:off x="3460752" y="3756458"/>
            <a:ext cx="976312"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Risultati </a:t>
            </a:r>
          </a:p>
        </p:txBody>
      </p:sp>
      <p:sp>
        <p:nvSpPr>
          <p:cNvPr id="69" name="Text Box 68">
            <a:extLst>
              <a:ext uri="{FF2B5EF4-FFF2-40B4-BE49-F238E27FC236}">
                <a16:creationId xmlns:a16="http://schemas.microsoft.com/office/drawing/2014/main" id="{32EE84E6-C182-A729-18C2-E32E2A84C19C}"/>
              </a:ext>
            </a:extLst>
          </p:cNvPr>
          <p:cNvSpPr txBox="1">
            <a:spLocks noChangeArrowheads="1"/>
          </p:cNvSpPr>
          <p:nvPr/>
        </p:nvSpPr>
        <p:spPr bwMode="auto">
          <a:xfrm>
            <a:off x="4852989" y="3756458"/>
            <a:ext cx="141288"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 </a:t>
            </a:r>
          </a:p>
        </p:txBody>
      </p:sp>
      <p:sp>
        <p:nvSpPr>
          <p:cNvPr id="70" name="Text Box 69">
            <a:extLst>
              <a:ext uri="{FF2B5EF4-FFF2-40B4-BE49-F238E27FC236}">
                <a16:creationId xmlns:a16="http://schemas.microsoft.com/office/drawing/2014/main" id="{DBC5C8D3-0022-4BF9-C1C1-C1940E839689}"/>
              </a:ext>
            </a:extLst>
          </p:cNvPr>
          <p:cNvSpPr txBox="1">
            <a:spLocks noChangeArrowheads="1"/>
          </p:cNvSpPr>
          <p:nvPr/>
        </p:nvSpPr>
        <p:spPr bwMode="auto">
          <a:xfrm>
            <a:off x="3460752" y="4061258"/>
            <a:ext cx="1430337"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deliverables </a:t>
            </a:r>
          </a:p>
        </p:txBody>
      </p:sp>
      <p:sp>
        <p:nvSpPr>
          <p:cNvPr id="71" name="Text Box 70">
            <a:extLst>
              <a:ext uri="{FF2B5EF4-FFF2-40B4-BE49-F238E27FC236}">
                <a16:creationId xmlns:a16="http://schemas.microsoft.com/office/drawing/2014/main" id="{1B275BA1-A02D-AAB6-EC40-A3CAE3A82D47}"/>
              </a:ext>
            </a:extLst>
          </p:cNvPr>
          <p:cNvSpPr txBox="1">
            <a:spLocks noChangeArrowheads="1"/>
          </p:cNvSpPr>
          <p:nvPr/>
        </p:nvSpPr>
        <p:spPr bwMode="auto">
          <a:xfrm>
            <a:off x="3460752" y="4828021"/>
            <a:ext cx="8318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Attività </a:t>
            </a:r>
          </a:p>
        </p:txBody>
      </p:sp>
      <p:sp>
        <p:nvSpPr>
          <p:cNvPr id="72" name="Text Box 71">
            <a:extLst>
              <a:ext uri="{FF2B5EF4-FFF2-40B4-BE49-F238E27FC236}">
                <a16:creationId xmlns:a16="http://schemas.microsoft.com/office/drawing/2014/main" id="{CAAF5966-FF57-1EC1-99BB-6D673FB85CC0}"/>
              </a:ext>
            </a:extLst>
          </p:cNvPr>
          <p:cNvSpPr txBox="1">
            <a:spLocks noChangeArrowheads="1"/>
          </p:cNvSpPr>
          <p:nvPr/>
        </p:nvSpPr>
        <p:spPr bwMode="auto">
          <a:xfrm>
            <a:off x="6753227" y="5715433"/>
            <a:ext cx="7366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Mezzi </a:t>
            </a:r>
          </a:p>
        </p:txBody>
      </p:sp>
      <p:sp>
        <p:nvSpPr>
          <p:cNvPr id="73" name="Text Box 72">
            <a:extLst>
              <a:ext uri="{FF2B5EF4-FFF2-40B4-BE49-F238E27FC236}">
                <a16:creationId xmlns:a16="http://schemas.microsoft.com/office/drawing/2014/main" id="{C2F6C2E2-B2F6-A0C5-6A13-D298F3273527}"/>
              </a:ext>
            </a:extLst>
          </p:cNvPr>
          <p:cNvSpPr txBox="1">
            <a:spLocks noChangeArrowheads="1"/>
          </p:cNvSpPr>
          <p:nvPr/>
        </p:nvSpPr>
        <p:spPr bwMode="auto">
          <a:xfrm>
            <a:off x="8397877" y="5715433"/>
            <a:ext cx="650875"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Costi </a:t>
            </a:r>
          </a:p>
        </p:txBody>
      </p:sp>
      <p:sp>
        <p:nvSpPr>
          <p:cNvPr id="74" name="Freeform 74">
            <a:extLst>
              <a:ext uri="{FF2B5EF4-FFF2-40B4-BE49-F238E27FC236}">
                <a16:creationId xmlns:a16="http://schemas.microsoft.com/office/drawing/2014/main" id="{0DAF4EDE-F973-EE80-42A3-3A0ACAD6256F}"/>
              </a:ext>
            </a:extLst>
          </p:cNvPr>
          <p:cNvSpPr>
            <a:spLocks noChangeArrowheads="1"/>
          </p:cNvSpPr>
          <p:nvPr/>
        </p:nvSpPr>
        <p:spPr bwMode="auto">
          <a:xfrm>
            <a:off x="5529264" y="1505383"/>
            <a:ext cx="576263" cy="3816350"/>
          </a:xfrm>
          <a:custGeom>
            <a:avLst/>
            <a:gdLst>
              <a:gd name="T0" fmla="*/ 0 w 1602"/>
              <a:gd name="T1" fmla="*/ 2147483646 h 10603"/>
              <a:gd name="T2" fmla="*/ 2147483646 w 1602"/>
              <a:gd name="T3" fmla="*/ 2147483646 h 10603"/>
              <a:gd name="T4" fmla="*/ 2147483646 w 1602"/>
              <a:gd name="T5" fmla="*/ 0 h 10603"/>
              <a:gd name="T6" fmla="*/ 2147483646 w 1602"/>
              <a:gd name="T7" fmla="*/ 0 h 10603"/>
              <a:gd name="T8" fmla="*/ 2147483646 w 1602"/>
              <a:gd name="T9" fmla="*/ 2147483646 h 10603"/>
              <a:gd name="T10" fmla="*/ 2147483646 w 1602"/>
              <a:gd name="T11" fmla="*/ 2147483646 h 10603"/>
              <a:gd name="T12" fmla="*/ 2147483646 w 1602"/>
              <a:gd name="T13" fmla="*/ 2147483646 h 10603"/>
              <a:gd name="T14" fmla="*/ 0 w 1602"/>
              <a:gd name="T15" fmla="*/ 2147483646 h 106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602" h="10603">
                <a:moveTo>
                  <a:pt x="0" y="7951"/>
                </a:moveTo>
                <a:lnTo>
                  <a:pt x="400" y="7951"/>
                </a:lnTo>
                <a:lnTo>
                  <a:pt x="400" y="0"/>
                </a:lnTo>
                <a:lnTo>
                  <a:pt x="1201" y="0"/>
                </a:lnTo>
                <a:lnTo>
                  <a:pt x="1201" y="7951"/>
                </a:lnTo>
                <a:lnTo>
                  <a:pt x="1601" y="7951"/>
                </a:lnTo>
                <a:lnTo>
                  <a:pt x="801" y="10602"/>
                </a:lnTo>
                <a:lnTo>
                  <a:pt x="0" y="7951"/>
                </a:lnTo>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5" name="Text Box 76">
            <a:extLst>
              <a:ext uri="{FF2B5EF4-FFF2-40B4-BE49-F238E27FC236}">
                <a16:creationId xmlns:a16="http://schemas.microsoft.com/office/drawing/2014/main" id="{CCB088B0-537B-1CE4-8C43-7BD37CCB259E}"/>
              </a:ext>
            </a:extLst>
          </p:cNvPr>
          <p:cNvSpPr txBox="1">
            <a:spLocks noChangeArrowheads="1"/>
          </p:cNvSpPr>
          <p:nvPr/>
        </p:nvSpPr>
        <p:spPr bwMode="auto">
          <a:xfrm>
            <a:off x="10021889" y="5785283"/>
            <a:ext cx="133350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17640"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2000">
                <a:solidFill>
                  <a:srgbClr val="333399"/>
                </a:solidFill>
                <a:latin typeface="Arial" panose="020B0604020202020204" pitchFamily="34" charset="0"/>
                <a:ea typeface="Microsoft YaHei" panose="020B0503020204020204" pitchFamily="34" charset="-122"/>
              </a:rPr>
              <a:t>Precondizioni</a:t>
            </a:r>
          </a:p>
        </p:txBody>
      </p:sp>
    </p:spTree>
    <p:extLst>
      <p:ext uri="{BB962C8B-B14F-4D97-AF65-F5344CB8AC3E}">
        <p14:creationId xmlns:p14="http://schemas.microsoft.com/office/powerpoint/2010/main" val="4220811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Vista dall'alto di una scrivania in legno con una tastiera bianca, un disegno, un compasso e delle penne.">
            <a:extLst>
              <a:ext uri="{FF2B5EF4-FFF2-40B4-BE49-F238E27FC236}">
                <a16:creationId xmlns:a16="http://schemas.microsoft.com/office/drawing/2014/main" id="{9E944813-AE35-5BC7-4E46-EF556A304B77}"/>
              </a:ext>
            </a:extLst>
          </p:cNvPr>
          <p:cNvPicPr>
            <a:picLocks noChangeAspect="1"/>
          </p:cNvPicPr>
          <p:nvPr/>
        </p:nvPicPr>
        <p:blipFill>
          <a:blip r:embed="rId3"/>
          <a:srcRect l="82" r="40652" b="-1"/>
          <a:stretch>
            <a:fillRect/>
          </a:stretch>
        </p:blipFill>
        <p:spPr>
          <a:xfrm>
            <a:off x="6103027" y="10"/>
            <a:ext cx="6088971" cy="6857990"/>
          </a:xfrm>
          <a:prstGeom prst="rect">
            <a:avLst/>
          </a:prstGeom>
        </p:spPr>
      </p:pic>
      <p:sp useBgFill="1">
        <p:nvSpPr>
          <p:cNvPr id="33" name="Rectangle 32">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5" name="Rectangle 34">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E07E0C5-46E2-3DBC-D0FF-3C087C41EC2D}"/>
              </a:ext>
            </a:extLst>
          </p:cNvPr>
          <p:cNvSpPr>
            <a:spLocks noGrp="1"/>
          </p:cNvSpPr>
          <p:nvPr>
            <p:ph type="title"/>
          </p:nvPr>
        </p:nvSpPr>
        <p:spPr>
          <a:xfrm>
            <a:off x="761801" y="328512"/>
            <a:ext cx="4778387" cy="1628970"/>
          </a:xfrm>
        </p:spPr>
        <p:txBody>
          <a:bodyPr anchor="ctr">
            <a:normAutofit/>
          </a:bodyPr>
          <a:lstStyle/>
          <a:p>
            <a:r>
              <a:rPr lang="it-IT" sz="4000" b="1" dirty="0"/>
              <a:t>Il Quadro Logico</a:t>
            </a:r>
          </a:p>
        </p:txBody>
      </p:sp>
      <p:sp>
        <p:nvSpPr>
          <p:cNvPr id="3" name="Segnaposto testo 2">
            <a:extLst>
              <a:ext uri="{FF2B5EF4-FFF2-40B4-BE49-F238E27FC236}">
                <a16:creationId xmlns:a16="http://schemas.microsoft.com/office/drawing/2014/main" id="{487CAC58-44B3-F0CC-AB37-54F79F2CCC26}"/>
              </a:ext>
            </a:extLst>
          </p:cNvPr>
          <p:cNvSpPr>
            <a:spLocks noGrp="1"/>
          </p:cNvSpPr>
          <p:nvPr>
            <p:ph type="body" idx="1"/>
          </p:nvPr>
        </p:nvSpPr>
        <p:spPr>
          <a:xfrm>
            <a:off x="546538" y="2448910"/>
            <a:ext cx="5381296" cy="4080577"/>
          </a:xfrm>
        </p:spPr>
        <p:txBody>
          <a:bodyPr anchor="ctr">
            <a:noAutofit/>
          </a:bodyPr>
          <a:lstStyle/>
          <a:p>
            <a:r>
              <a:rPr lang="it-IT" sz="2400" dirty="0"/>
              <a:t>Il QL di per sé non garantisce il successo di un progetto;</a:t>
            </a:r>
          </a:p>
          <a:p>
            <a:r>
              <a:rPr lang="it-IT" sz="2400" dirty="0"/>
              <a:t>Il metodo del QL ha bisogno di tempi lunghi e richiede notevole preparazione;</a:t>
            </a:r>
          </a:p>
          <a:p>
            <a:r>
              <a:rPr lang="it-IT" sz="2400" dirty="0"/>
              <a:t>Il QL fornisce uno strumento di controllo della logica interna del progetto ed assicura che le attività, i risultati e gli obiettivi siano interconnessi.</a:t>
            </a:r>
          </a:p>
          <a:p>
            <a:endParaRPr lang="it-IT" sz="2400" dirty="0"/>
          </a:p>
        </p:txBody>
      </p:sp>
    </p:spTree>
    <p:extLst>
      <p:ext uri="{BB962C8B-B14F-4D97-AF65-F5344CB8AC3E}">
        <p14:creationId xmlns:p14="http://schemas.microsoft.com/office/powerpoint/2010/main" val="1846256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D62392-7442-5491-5303-15AE0CDE4818}"/>
            </a:ext>
          </a:extLst>
        </p:cNvPr>
        <p:cNvGrpSpPr/>
        <p:nvPr/>
      </p:nvGrpSpPr>
      <p:grpSpPr>
        <a:xfrm>
          <a:off x="0" y="0"/>
          <a:ext cx="0" cy="0"/>
          <a:chOff x="0" y="0"/>
          <a:chExt cx="0" cy="0"/>
        </a:xfrm>
      </p:grpSpPr>
      <p:sp useBgFill="1">
        <p:nvSpPr>
          <p:cNvPr id="24"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Cubi collegati da una linea rossa">
            <a:extLst>
              <a:ext uri="{FF2B5EF4-FFF2-40B4-BE49-F238E27FC236}">
                <a16:creationId xmlns:a16="http://schemas.microsoft.com/office/drawing/2014/main" id="{60F0059C-2444-9534-44FC-A6E4D7DBD092}"/>
              </a:ext>
            </a:extLst>
          </p:cNvPr>
          <p:cNvPicPr>
            <a:picLocks noChangeAspect="1"/>
          </p:cNvPicPr>
          <p:nvPr/>
        </p:nvPicPr>
        <p:blipFill>
          <a:blip r:embed="rId3"/>
          <a:srcRect l="21532" r="10102" b="-1"/>
          <a:stretch>
            <a:fillRect/>
          </a:stretch>
        </p:blipFill>
        <p:spPr>
          <a:xfrm>
            <a:off x="6269090" y="10"/>
            <a:ext cx="5922908" cy="6670954"/>
          </a:xfrm>
          <a:prstGeom prst="rect">
            <a:avLst/>
          </a:prstGeom>
        </p:spPr>
      </p:pic>
      <p:sp useBgFill="1">
        <p:nvSpPr>
          <p:cNvPr id="26" name="Rectangle 25">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3DF5AF7-D439-3568-1CFC-050E680F55C4}"/>
              </a:ext>
            </a:extLst>
          </p:cNvPr>
          <p:cNvSpPr>
            <a:spLocks noGrp="1"/>
          </p:cNvSpPr>
          <p:nvPr>
            <p:ph type="title"/>
          </p:nvPr>
        </p:nvSpPr>
        <p:spPr>
          <a:xfrm>
            <a:off x="761801" y="328512"/>
            <a:ext cx="4535413" cy="1205998"/>
          </a:xfrm>
        </p:spPr>
        <p:txBody>
          <a:bodyPr anchor="ctr">
            <a:normAutofit/>
          </a:bodyPr>
          <a:lstStyle/>
          <a:p>
            <a:r>
              <a:rPr lang="it-IT" sz="4000" b="1" dirty="0"/>
              <a:t>Il Quadro Logico</a:t>
            </a:r>
          </a:p>
        </p:txBody>
      </p:sp>
      <p:sp>
        <p:nvSpPr>
          <p:cNvPr id="3" name="Segnaposto testo 2">
            <a:extLst>
              <a:ext uri="{FF2B5EF4-FFF2-40B4-BE49-F238E27FC236}">
                <a16:creationId xmlns:a16="http://schemas.microsoft.com/office/drawing/2014/main" id="{9829BBC4-09E5-B9B1-C1A4-8DB94B330D5A}"/>
              </a:ext>
            </a:extLst>
          </p:cNvPr>
          <p:cNvSpPr>
            <a:spLocks noGrp="1"/>
          </p:cNvSpPr>
          <p:nvPr>
            <p:ph type="body" idx="1"/>
          </p:nvPr>
        </p:nvSpPr>
        <p:spPr>
          <a:xfrm>
            <a:off x="336331" y="1702676"/>
            <a:ext cx="5568307" cy="4826812"/>
          </a:xfrm>
        </p:spPr>
        <p:txBody>
          <a:bodyPr anchor="ctr">
            <a:noAutofit/>
          </a:bodyPr>
          <a:lstStyle/>
          <a:p>
            <a:pPr>
              <a:buFont typeface="Wingdings" panose="05000000000000000000" pitchFamily="2" charset="2"/>
              <a:buChar char="§"/>
            </a:pPr>
            <a:r>
              <a:rPr lang="it-IT" sz="2400" dirty="0"/>
              <a:t>Il QL consiste in una tabella o matrice composta da quattro colonne e, nel formato base, quattro righe;</a:t>
            </a:r>
          </a:p>
          <a:p>
            <a:pPr>
              <a:buFont typeface="Wingdings" panose="05000000000000000000" pitchFamily="2" charset="2"/>
              <a:buChar char="§"/>
            </a:pPr>
            <a:r>
              <a:rPr lang="it-IT" sz="2400" dirty="0"/>
              <a:t>Nelle colonne si individua ciò che il progetto intende fare, si chiariscono i rapporti causali e si specificano le condizioni e le incertezze che esulano dal controllo della gestione diretta del progetto;</a:t>
            </a:r>
          </a:p>
          <a:p>
            <a:pPr>
              <a:buFont typeface="Wingdings" panose="05000000000000000000" pitchFamily="2" charset="2"/>
              <a:buChar char="§"/>
            </a:pPr>
            <a:r>
              <a:rPr lang="it-IT" sz="2400" dirty="0"/>
              <a:t>Nelle righe ci si riferisce alla misurazione degli effetti del progetto definiti con indicatori-chiave e mezzi di verifica, e alle risorse utilizzate.</a:t>
            </a:r>
          </a:p>
          <a:p>
            <a:pPr>
              <a:buFont typeface="Wingdings" panose="05000000000000000000" pitchFamily="2" charset="2"/>
              <a:buChar char="§"/>
            </a:pPr>
            <a:endParaRPr lang="it-IT" sz="2400" dirty="0"/>
          </a:p>
        </p:txBody>
      </p:sp>
    </p:spTree>
    <p:extLst>
      <p:ext uri="{BB962C8B-B14F-4D97-AF65-F5344CB8AC3E}">
        <p14:creationId xmlns:p14="http://schemas.microsoft.com/office/powerpoint/2010/main" val="4170535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65B4646-BC4D-8F4C-6F43-F75DFE47AD32}"/>
            </a:ext>
          </a:extLst>
        </p:cNvPr>
        <p:cNvGrpSpPr/>
        <p:nvPr/>
      </p:nvGrpSpPr>
      <p:grpSpPr>
        <a:xfrm>
          <a:off x="0" y="0"/>
          <a:ext cx="0" cy="0"/>
          <a:chOff x="0" y="0"/>
          <a:chExt cx="0" cy="0"/>
        </a:xfrm>
      </p:grpSpPr>
      <p:sp useBgFill="1">
        <p:nvSpPr>
          <p:cNvPr id="3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36" name="Rectangle 35">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B17F2AC-631F-9F12-3D77-318E9EF5BA72}"/>
              </a:ext>
            </a:extLst>
          </p:cNvPr>
          <p:cNvSpPr>
            <a:spLocks noGrp="1"/>
          </p:cNvSpPr>
          <p:nvPr>
            <p:ph type="title"/>
          </p:nvPr>
        </p:nvSpPr>
        <p:spPr>
          <a:xfrm>
            <a:off x="761803" y="350196"/>
            <a:ext cx="4646904" cy="1624520"/>
          </a:xfrm>
        </p:spPr>
        <p:txBody>
          <a:bodyPr anchor="ctr">
            <a:normAutofit/>
          </a:bodyPr>
          <a:lstStyle/>
          <a:p>
            <a:r>
              <a:rPr lang="it-IT" sz="4000" b="1" dirty="0"/>
              <a:t>Obiettivi: i diversi livelli</a:t>
            </a:r>
          </a:p>
        </p:txBody>
      </p:sp>
      <p:sp>
        <p:nvSpPr>
          <p:cNvPr id="3" name="Segnaposto testo 2">
            <a:extLst>
              <a:ext uri="{FF2B5EF4-FFF2-40B4-BE49-F238E27FC236}">
                <a16:creationId xmlns:a16="http://schemas.microsoft.com/office/drawing/2014/main" id="{CB07319A-0654-21F3-5335-19E7D87BC44E}"/>
              </a:ext>
            </a:extLst>
          </p:cNvPr>
          <p:cNvSpPr>
            <a:spLocks noGrp="1"/>
          </p:cNvSpPr>
          <p:nvPr>
            <p:ph type="body" idx="1"/>
          </p:nvPr>
        </p:nvSpPr>
        <p:spPr>
          <a:xfrm>
            <a:off x="1004992" y="2478459"/>
            <a:ext cx="5458869" cy="3880300"/>
          </a:xfrm>
        </p:spPr>
        <p:txBody>
          <a:bodyPr anchor="ctr">
            <a:normAutofit/>
          </a:bodyPr>
          <a:lstStyle/>
          <a:p>
            <a:pPr marL="114300" indent="0">
              <a:buNone/>
            </a:pPr>
            <a:r>
              <a:rPr lang="it-IT" sz="2000" dirty="0"/>
              <a:t>Gli obiettivi selezionati dall’Albero degli Obiettivi per essere inclusi nel progetto sono trasposti nella prima colonna della matrice: essi definiscono la </a:t>
            </a:r>
            <a:r>
              <a:rPr lang="it-IT" sz="2000" u="sng" dirty="0"/>
              <a:t>logica di intervento del progetto</a:t>
            </a:r>
            <a:r>
              <a:rPr lang="it-IT" sz="2000" dirty="0"/>
              <a:t>.</a:t>
            </a:r>
          </a:p>
          <a:p>
            <a:pPr marL="114300" indent="0">
              <a:buNone/>
            </a:pPr>
            <a:r>
              <a:rPr lang="it-IT" sz="2000" dirty="0"/>
              <a:t>E’ importante in questa fase distinguere correttamente i livelli degli obiettivi:</a:t>
            </a:r>
          </a:p>
          <a:p>
            <a:pPr>
              <a:buFont typeface="Wingdings" panose="05000000000000000000" pitchFamily="2" charset="2"/>
              <a:buChar char="§"/>
            </a:pPr>
            <a:r>
              <a:rPr lang="it-IT" sz="2000" b="1" dirty="0"/>
              <a:t>Obiettivi Generali (OG)</a:t>
            </a:r>
          </a:p>
          <a:p>
            <a:pPr>
              <a:buFont typeface="Wingdings" panose="05000000000000000000" pitchFamily="2" charset="2"/>
              <a:buChar char="§"/>
            </a:pPr>
            <a:r>
              <a:rPr lang="it-IT" sz="2000" b="1" dirty="0"/>
              <a:t>Obiettivo Specifico (OS)</a:t>
            </a:r>
          </a:p>
          <a:p>
            <a:pPr>
              <a:buFont typeface="Wingdings" panose="05000000000000000000" pitchFamily="2" charset="2"/>
              <a:buChar char="§"/>
            </a:pPr>
            <a:r>
              <a:rPr lang="it-IT" sz="2000" b="1" dirty="0"/>
              <a:t>Risultati attesi</a:t>
            </a:r>
          </a:p>
          <a:p>
            <a:pPr>
              <a:buFont typeface="Wingdings" panose="05000000000000000000" pitchFamily="2" charset="2"/>
              <a:buChar char="§"/>
            </a:pPr>
            <a:r>
              <a:rPr lang="it-IT" sz="2000" b="1" dirty="0"/>
              <a:t>Attività</a:t>
            </a:r>
          </a:p>
        </p:txBody>
      </p:sp>
      <p:pic>
        <p:nvPicPr>
          <p:cNvPr id="30" name="Picture 29" descr="Una rete formata da punti bianchi">
            <a:extLst>
              <a:ext uri="{FF2B5EF4-FFF2-40B4-BE49-F238E27FC236}">
                <a16:creationId xmlns:a16="http://schemas.microsoft.com/office/drawing/2014/main" id="{1CFAB6D5-4FF0-19DA-4416-B3B3044AD9CD}"/>
              </a:ext>
            </a:extLst>
          </p:cNvPr>
          <p:cNvPicPr>
            <a:picLocks noChangeAspect="1"/>
          </p:cNvPicPr>
          <p:nvPr/>
        </p:nvPicPr>
        <p:blipFill>
          <a:blip r:embed="rId3"/>
          <a:srcRect l="31479" r="-1" b="-1"/>
          <a:stretch>
            <a:fillRect/>
          </a:stretch>
        </p:blipFill>
        <p:spPr>
          <a:xfrm>
            <a:off x="6783295" y="544749"/>
            <a:ext cx="5271803" cy="5924146"/>
          </a:xfrm>
          <a:prstGeom prst="rect">
            <a:avLst/>
          </a:prstGeom>
        </p:spPr>
      </p:pic>
    </p:spTree>
    <p:extLst>
      <p:ext uri="{BB962C8B-B14F-4D97-AF65-F5344CB8AC3E}">
        <p14:creationId xmlns:p14="http://schemas.microsoft.com/office/powerpoint/2010/main" val="1881941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FD16E7-64CF-D9DB-E908-CAD6DFC01873}"/>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18276" y="729523"/>
            <a:ext cx="6858000" cy="5398953"/>
          </a:xfrm>
          <a:prstGeom prst="rect">
            <a:avLst/>
          </a:prstGeom>
          <a:ln>
            <a:noFill/>
          </a:ln>
          <a:effectLst>
            <a:outerShdw blurRad="419100" dist="152400" sx="94000" sy="94000" algn="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9815D66-8E14-A4BB-9EEE-A563907DB93D}"/>
              </a:ext>
            </a:extLst>
          </p:cNvPr>
          <p:cNvSpPr>
            <a:spLocks noGrp="1"/>
          </p:cNvSpPr>
          <p:nvPr>
            <p:ph type="title"/>
          </p:nvPr>
        </p:nvSpPr>
        <p:spPr>
          <a:xfrm>
            <a:off x="758952" y="785366"/>
            <a:ext cx="4069055" cy="2072853"/>
          </a:xfrm>
        </p:spPr>
        <p:txBody>
          <a:bodyPr anchor="t">
            <a:normAutofit/>
          </a:bodyPr>
          <a:lstStyle/>
          <a:p>
            <a:r>
              <a:rPr lang="it-IT" sz="4000" b="1" dirty="0"/>
              <a:t>Obiettivi generali</a:t>
            </a:r>
          </a:p>
        </p:txBody>
      </p:sp>
      <p:pic>
        <p:nvPicPr>
          <p:cNvPr id="5" name="Immagine 4">
            <a:extLst>
              <a:ext uri="{FF2B5EF4-FFF2-40B4-BE49-F238E27FC236}">
                <a16:creationId xmlns:a16="http://schemas.microsoft.com/office/drawing/2014/main" id="{F0BB1560-FC87-9116-46F2-CFA82DF97722}"/>
              </a:ext>
            </a:extLst>
          </p:cNvPr>
          <p:cNvPicPr>
            <a:picLocks noChangeAspect="1"/>
          </p:cNvPicPr>
          <p:nvPr/>
        </p:nvPicPr>
        <p:blipFill>
          <a:blip r:embed="rId3"/>
          <a:stretch>
            <a:fillRect/>
          </a:stretch>
        </p:blipFill>
        <p:spPr>
          <a:xfrm>
            <a:off x="1225154" y="3429000"/>
            <a:ext cx="2950219" cy="2666998"/>
          </a:xfrm>
          <a:prstGeom prst="rect">
            <a:avLst/>
          </a:prstGeom>
        </p:spPr>
      </p:pic>
      <p:sp>
        <p:nvSpPr>
          <p:cNvPr id="3" name="Segnaposto testo 2">
            <a:extLst>
              <a:ext uri="{FF2B5EF4-FFF2-40B4-BE49-F238E27FC236}">
                <a16:creationId xmlns:a16="http://schemas.microsoft.com/office/drawing/2014/main" id="{A51ED007-7BDD-A558-1C8F-CA9C9E78B972}"/>
              </a:ext>
            </a:extLst>
          </p:cNvPr>
          <p:cNvSpPr>
            <a:spLocks noGrp="1"/>
          </p:cNvSpPr>
          <p:nvPr>
            <p:ph type="body" idx="1"/>
          </p:nvPr>
        </p:nvSpPr>
        <p:spPr>
          <a:xfrm>
            <a:off x="6096000" y="785366"/>
            <a:ext cx="5257797" cy="5310632"/>
          </a:xfrm>
        </p:spPr>
        <p:txBody>
          <a:bodyPr anchor="ctr">
            <a:normAutofit/>
          </a:bodyPr>
          <a:lstStyle/>
          <a:p>
            <a:pPr marL="114300" indent="0">
              <a:buNone/>
            </a:pPr>
            <a:r>
              <a:rPr lang="en-US" sz="2400" b="1" dirty="0" err="1"/>
              <a:t>Obiettivi</a:t>
            </a:r>
            <a:r>
              <a:rPr lang="en-US" sz="2400" b="1" dirty="0"/>
              <a:t> </a:t>
            </a:r>
            <a:r>
              <a:rPr lang="en-US" sz="2400" b="1" dirty="0" err="1"/>
              <a:t>generali</a:t>
            </a:r>
            <a:r>
              <a:rPr lang="en-US" sz="2400" b="1" dirty="0"/>
              <a:t> o </a:t>
            </a:r>
            <a:r>
              <a:rPr lang="en-US" sz="2400" b="1" dirty="0" err="1"/>
              <a:t>strategici</a:t>
            </a:r>
            <a:endParaRPr lang="en-US" sz="2400" b="1" dirty="0"/>
          </a:p>
          <a:p>
            <a:pPr>
              <a:buFont typeface="Wingdings" panose="05000000000000000000" pitchFamily="2" charset="2"/>
              <a:buChar char="ü"/>
            </a:pPr>
            <a:r>
              <a:rPr lang="it-IT" altLang="it-IT" sz="2400" dirty="0">
                <a:latin typeface="Calibri" panose="020F0502020204030204" pitchFamily="34" charset="0"/>
                <a:ea typeface="Microsoft YaHei" panose="020B0503020204020204" pitchFamily="34" charset="-122"/>
              </a:rPr>
              <a:t>Rispondono alla domanda «</a:t>
            </a:r>
            <a:r>
              <a:rPr lang="it-IT" altLang="it-IT" sz="2400" b="1" dirty="0">
                <a:latin typeface="Calibri" panose="020F0502020204030204" pitchFamily="34" charset="0"/>
                <a:ea typeface="Microsoft YaHei" panose="020B0503020204020204" pitchFamily="34" charset="-122"/>
              </a:rPr>
              <a:t>Perché?</a:t>
            </a:r>
            <a:r>
              <a:rPr lang="it-IT" altLang="it-IT" sz="2400" dirty="0">
                <a:latin typeface="Calibri" panose="020F0502020204030204" pitchFamily="34" charset="0"/>
                <a:ea typeface="Microsoft YaHei" panose="020B0503020204020204" pitchFamily="34" charset="-122"/>
              </a:rPr>
              <a:t>»;</a:t>
            </a:r>
            <a:endParaRPr lang="en-US" sz="2400" dirty="0"/>
          </a:p>
          <a:p>
            <a:pPr>
              <a:buFont typeface="Wingdings" panose="05000000000000000000" pitchFamily="2" charset="2"/>
              <a:buChar char="ü"/>
            </a:pPr>
            <a:r>
              <a:rPr lang="it-IT" altLang="it-IT" sz="2400" dirty="0">
                <a:latin typeface="Calibri" panose="020F0502020204030204" pitchFamily="34" charset="0"/>
                <a:ea typeface="Microsoft YaHei" panose="020B0503020204020204" pitchFamily="34" charset="-122"/>
              </a:rPr>
              <a:t>Descrivono il motivo del progetto; </a:t>
            </a:r>
            <a:endParaRPr lang="en-US" sz="2400" dirty="0"/>
          </a:p>
          <a:p>
            <a:pPr>
              <a:buFont typeface="Wingdings" panose="05000000000000000000" pitchFamily="2" charset="2"/>
              <a:buChar char="ü"/>
            </a:pPr>
            <a:r>
              <a:rPr lang="it-IT" altLang="it-IT" sz="2400" dirty="0">
                <a:latin typeface="Calibri" panose="020F0502020204030204" pitchFamily="34" charset="0"/>
                <a:ea typeface="Microsoft YaHei" panose="020B0503020204020204" pitchFamily="34" charset="-122"/>
              </a:rPr>
              <a:t>Sono definiti a medio/lungo termine;</a:t>
            </a:r>
            <a:endParaRPr lang="en-US" sz="2400" dirty="0"/>
          </a:p>
          <a:p>
            <a:pPr>
              <a:buFont typeface="Wingdings" panose="05000000000000000000" pitchFamily="2" charset="2"/>
              <a:buChar char="ü"/>
            </a:pPr>
            <a:r>
              <a:rPr lang="it-IT" altLang="it-IT" sz="2400" dirty="0">
                <a:latin typeface="Calibri" panose="020F0502020204030204" pitchFamily="34" charset="0"/>
                <a:ea typeface="Microsoft YaHei" panose="020B0503020204020204" pitchFamily="34" charset="-122"/>
              </a:rPr>
              <a:t>Perseguiti, il progetto </a:t>
            </a:r>
            <a:r>
              <a:rPr lang="it-IT" altLang="it-IT" sz="2400" b="1" dirty="0">
                <a:solidFill>
                  <a:schemeClr val="tx1"/>
                </a:solidFill>
                <a:latin typeface="Calibri" panose="020F0502020204030204" pitchFamily="34" charset="0"/>
                <a:ea typeface="Microsoft YaHei" panose="020B0503020204020204" pitchFamily="34" charset="-122"/>
              </a:rPr>
              <a:t>contribuisce a</a:t>
            </a:r>
            <a:r>
              <a:rPr lang="it-IT" altLang="it-IT" sz="2400" dirty="0">
                <a:latin typeface="Calibri" panose="020F0502020204030204" pitchFamily="34" charset="0"/>
                <a:ea typeface="Microsoft YaHei" panose="020B0503020204020204" pitchFamily="34" charset="-122"/>
              </a:rPr>
              <a:t>…;</a:t>
            </a:r>
            <a:endParaRPr lang="en-US" sz="2400" dirty="0"/>
          </a:p>
          <a:p>
            <a:pPr>
              <a:buFont typeface="Wingdings" panose="05000000000000000000" pitchFamily="2" charset="2"/>
              <a:buChar char="ü"/>
            </a:pPr>
            <a:r>
              <a:rPr lang="it-IT" altLang="it-IT" sz="2400" dirty="0">
                <a:latin typeface="Calibri" panose="020F0502020204030204" pitchFamily="34" charset="0"/>
                <a:ea typeface="Microsoft YaHei" panose="020B0503020204020204" pitchFamily="34" charset="-122"/>
              </a:rPr>
              <a:t>Possono essere più di uno, ma comunque in numero limitato</a:t>
            </a:r>
            <a:r>
              <a:rPr lang="en-US" sz="2400" dirty="0"/>
              <a:t> (3-5)</a:t>
            </a:r>
          </a:p>
          <a:p>
            <a:pPr>
              <a:buFont typeface="Wingdings" panose="05000000000000000000" pitchFamily="2" charset="2"/>
              <a:buChar char="ü"/>
            </a:pPr>
            <a:r>
              <a:rPr lang="it-IT" altLang="it-IT" sz="2400" dirty="0">
                <a:latin typeface="Calibri" panose="020F0502020204030204" pitchFamily="34" charset="0"/>
                <a:ea typeface="Microsoft YaHei" panose="020B0503020204020204" pitchFamily="34" charset="-122"/>
              </a:rPr>
              <a:t>Sono espressi come descrizione dello stato che si vuole raggiungere.</a:t>
            </a:r>
            <a:endParaRPr lang="it-IT" sz="2400" dirty="0"/>
          </a:p>
        </p:txBody>
      </p:sp>
    </p:spTree>
    <p:extLst>
      <p:ext uri="{BB962C8B-B14F-4D97-AF65-F5344CB8AC3E}">
        <p14:creationId xmlns:p14="http://schemas.microsoft.com/office/powerpoint/2010/main" val="3452149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878666-85D8-CE72-A945-8CFBAF847A71}"/>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C4809B82-9923-C142-6D04-0F9E6B962A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18276" y="729523"/>
            <a:ext cx="6858000" cy="5398953"/>
          </a:xfrm>
          <a:prstGeom prst="rect">
            <a:avLst/>
          </a:prstGeom>
          <a:ln>
            <a:noFill/>
          </a:ln>
          <a:effectLst>
            <a:outerShdw blurRad="419100" dist="152400" sx="94000" sy="94000" algn="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2EE4AF1-1141-80F8-EBB1-0EF1375A6C89}"/>
              </a:ext>
            </a:extLst>
          </p:cNvPr>
          <p:cNvSpPr>
            <a:spLocks noGrp="1"/>
          </p:cNvSpPr>
          <p:nvPr>
            <p:ph type="title"/>
          </p:nvPr>
        </p:nvSpPr>
        <p:spPr>
          <a:xfrm>
            <a:off x="758952" y="785366"/>
            <a:ext cx="4069055" cy="2072853"/>
          </a:xfrm>
        </p:spPr>
        <p:txBody>
          <a:bodyPr anchor="t">
            <a:normAutofit/>
          </a:bodyPr>
          <a:lstStyle/>
          <a:p>
            <a:r>
              <a:rPr lang="it-IT" sz="4000" b="1" dirty="0"/>
              <a:t>Obiettivi generali</a:t>
            </a:r>
          </a:p>
        </p:txBody>
      </p:sp>
      <p:pic>
        <p:nvPicPr>
          <p:cNvPr id="5" name="Immagine 4">
            <a:extLst>
              <a:ext uri="{FF2B5EF4-FFF2-40B4-BE49-F238E27FC236}">
                <a16:creationId xmlns:a16="http://schemas.microsoft.com/office/drawing/2014/main" id="{3030C2C3-7232-DD16-AE60-494C045ACC78}"/>
              </a:ext>
            </a:extLst>
          </p:cNvPr>
          <p:cNvPicPr>
            <a:picLocks noChangeAspect="1"/>
          </p:cNvPicPr>
          <p:nvPr/>
        </p:nvPicPr>
        <p:blipFill>
          <a:blip r:embed="rId3"/>
          <a:stretch>
            <a:fillRect/>
          </a:stretch>
        </p:blipFill>
        <p:spPr>
          <a:xfrm>
            <a:off x="1225154" y="3429000"/>
            <a:ext cx="2950219" cy="2666998"/>
          </a:xfrm>
          <a:prstGeom prst="rect">
            <a:avLst/>
          </a:prstGeom>
        </p:spPr>
      </p:pic>
      <p:sp>
        <p:nvSpPr>
          <p:cNvPr id="3" name="Segnaposto testo 2">
            <a:extLst>
              <a:ext uri="{FF2B5EF4-FFF2-40B4-BE49-F238E27FC236}">
                <a16:creationId xmlns:a16="http://schemas.microsoft.com/office/drawing/2014/main" id="{7F993B03-62F9-6819-4A39-56B11B332A20}"/>
              </a:ext>
            </a:extLst>
          </p:cNvPr>
          <p:cNvSpPr>
            <a:spLocks noGrp="1"/>
          </p:cNvSpPr>
          <p:nvPr>
            <p:ph type="body" idx="1"/>
          </p:nvPr>
        </p:nvSpPr>
        <p:spPr>
          <a:xfrm>
            <a:off x="6096000" y="620110"/>
            <a:ext cx="5398954" cy="5475888"/>
          </a:xfrm>
        </p:spPr>
        <p:txBody>
          <a:bodyPr anchor="ctr">
            <a:normAutofit/>
          </a:bodyPr>
          <a:lstStyle/>
          <a:p>
            <a:pPr marL="114300" indent="0">
              <a:buNone/>
            </a:pPr>
            <a:r>
              <a:rPr lang="it-IT" altLang="it-IT" sz="2400" b="1" dirty="0">
                <a:latin typeface="Calibri" panose="020F0502020204030204" pitchFamily="34" charset="0"/>
                <a:ea typeface="Microsoft YaHei" panose="020B0503020204020204" pitchFamily="34" charset="-122"/>
              </a:rPr>
              <a:t>Obiettivi generali o strategici </a:t>
            </a:r>
          </a:p>
          <a:p>
            <a:pPr>
              <a:buFont typeface="Wingdings" panose="05000000000000000000" pitchFamily="2" charset="2"/>
              <a:buChar char="Ø"/>
            </a:pPr>
            <a:r>
              <a:rPr lang="it-IT" altLang="it-IT" sz="2400" dirty="0">
                <a:latin typeface="Calibri" panose="020F0502020204030204" pitchFamily="34" charset="0"/>
                <a:ea typeface="Microsoft YaHei" panose="020B0503020204020204" pitchFamily="34" charset="-122"/>
              </a:rPr>
              <a:t>Descrivono l’importanza per la società in generale dei benefici di lunga durata per i gruppi beneficiari, e benefici più generali per gli altri gruppi;</a:t>
            </a:r>
          </a:p>
          <a:p>
            <a:pPr>
              <a:buFont typeface="Wingdings" panose="05000000000000000000" pitchFamily="2" charset="2"/>
              <a:buChar char="Ø"/>
            </a:pPr>
            <a:r>
              <a:rPr lang="it-IT" altLang="it-IT" sz="2400" dirty="0">
                <a:latin typeface="Calibri" panose="020F0502020204030204" pitchFamily="34" charset="0"/>
                <a:ea typeface="Microsoft YaHei" panose="020B0503020204020204" pitchFamily="34" charset="-122"/>
              </a:rPr>
              <a:t>Connettono il programma alle politiche regionali/settoriali dell’UE e del governo/organizzazione con cui si collabora;</a:t>
            </a:r>
          </a:p>
          <a:p>
            <a:pPr>
              <a:buFont typeface="Wingdings" panose="05000000000000000000" pitchFamily="2" charset="2"/>
              <a:buChar char="Ø"/>
            </a:pPr>
            <a:r>
              <a:rPr lang="it-IT" altLang="it-IT" sz="2400" dirty="0">
                <a:latin typeface="Calibri" panose="020F0502020204030204" pitchFamily="34" charset="0"/>
                <a:ea typeface="Microsoft YaHei" panose="020B0503020204020204" pitchFamily="34" charset="-122"/>
              </a:rPr>
              <a:t>Non saranno raggiunti dal solo e singolo progetto in questione ma richiederanno l’impatto di altri programmi e progetti.</a:t>
            </a:r>
          </a:p>
          <a:p>
            <a:pPr marL="114300" indent="0">
              <a:buNone/>
            </a:pPr>
            <a:endParaRPr lang="it-IT" altLang="it-IT" sz="2400" b="1" dirty="0">
              <a:latin typeface="Calibri" panose="020F0502020204030204" pitchFamily="34" charset="0"/>
              <a:ea typeface="Microsoft YaHei" panose="020B0503020204020204" pitchFamily="34" charset="-122"/>
            </a:endParaRPr>
          </a:p>
        </p:txBody>
      </p:sp>
    </p:spTree>
    <p:extLst>
      <p:ext uri="{BB962C8B-B14F-4D97-AF65-F5344CB8AC3E}">
        <p14:creationId xmlns:p14="http://schemas.microsoft.com/office/powerpoint/2010/main" val="2859287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2F8DF7-0A8B-31CE-94F9-AA924A7FC435}"/>
            </a:ext>
          </a:extLst>
        </p:cNvPr>
        <p:cNvGrpSpPr/>
        <p:nvPr/>
      </p:nvGrpSpPr>
      <p:grpSpPr>
        <a:xfrm>
          <a:off x="0" y="0"/>
          <a:ext cx="0" cy="0"/>
          <a:chOff x="0" y="0"/>
          <a:chExt cx="0" cy="0"/>
        </a:xfrm>
      </p:grpSpPr>
      <p:sp useBgFill="1">
        <p:nvSpPr>
          <p:cNvPr id="41" name="Rectangle 40">
            <a:extLst>
              <a:ext uri="{FF2B5EF4-FFF2-40B4-BE49-F238E27FC236}">
                <a16:creationId xmlns:a16="http://schemas.microsoft.com/office/drawing/2014/main" id="{B674095D-6E9C-B2BC-A131-77CBB6D1A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18276" y="729523"/>
            <a:ext cx="6858000" cy="5398953"/>
          </a:xfrm>
          <a:prstGeom prst="rect">
            <a:avLst/>
          </a:prstGeom>
          <a:ln>
            <a:noFill/>
          </a:ln>
          <a:effectLst>
            <a:outerShdw blurRad="419100" dist="152400" sx="94000" sy="94000" algn="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A308745-523D-1F9C-18CB-3A132449E5EE}"/>
              </a:ext>
            </a:extLst>
          </p:cNvPr>
          <p:cNvSpPr>
            <a:spLocks noGrp="1"/>
          </p:cNvSpPr>
          <p:nvPr>
            <p:ph type="title"/>
          </p:nvPr>
        </p:nvSpPr>
        <p:spPr>
          <a:xfrm>
            <a:off x="758952" y="785366"/>
            <a:ext cx="4069055" cy="2072853"/>
          </a:xfrm>
        </p:spPr>
        <p:txBody>
          <a:bodyPr anchor="t">
            <a:normAutofit/>
          </a:bodyPr>
          <a:lstStyle/>
          <a:p>
            <a:r>
              <a:rPr lang="it-IT" sz="4000" b="1" dirty="0"/>
              <a:t>Obiettivi specifici</a:t>
            </a:r>
          </a:p>
        </p:txBody>
      </p:sp>
      <p:pic>
        <p:nvPicPr>
          <p:cNvPr id="5" name="Immagine 4">
            <a:extLst>
              <a:ext uri="{FF2B5EF4-FFF2-40B4-BE49-F238E27FC236}">
                <a16:creationId xmlns:a16="http://schemas.microsoft.com/office/drawing/2014/main" id="{7BFA9D0B-99A9-8005-745C-879091411EE2}"/>
              </a:ext>
            </a:extLst>
          </p:cNvPr>
          <p:cNvPicPr>
            <a:picLocks noChangeAspect="1"/>
          </p:cNvPicPr>
          <p:nvPr/>
        </p:nvPicPr>
        <p:blipFill>
          <a:blip r:embed="rId3"/>
          <a:stretch>
            <a:fillRect/>
          </a:stretch>
        </p:blipFill>
        <p:spPr>
          <a:xfrm>
            <a:off x="1225154" y="3429000"/>
            <a:ext cx="2950219" cy="2666998"/>
          </a:xfrm>
          <a:prstGeom prst="rect">
            <a:avLst/>
          </a:prstGeom>
        </p:spPr>
      </p:pic>
      <p:sp>
        <p:nvSpPr>
          <p:cNvPr id="3" name="Segnaposto testo 2">
            <a:extLst>
              <a:ext uri="{FF2B5EF4-FFF2-40B4-BE49-F238E27FC236}">
                <a16:creationId xmlns:a16="http://schemas.microsoft.com/office/drawing/2014/main" id="{723A2A6B-8C4C-132A-2C28-94DE1F7207EB}"/>
              </a:ext>
            </a:extLst>
          </p:cNvPr>
          <p:cNvSpPr>
            <a:spLocks noGrp="1"/>
          </p:cNvSpPr>
          <p:nvPr>
            <p:ph type="body" idx="1"/>
          </p:nvPr>
        </p:nvSpPr>
        <p:spPr>
          <a:xfrm>
            <a:off x="6096000" y="785366"/>
            <a:ext cx="5257797" cy="5310632"/>
          </a:xfrm>
        </p:spPr>
        <p:txBody>
          <a:bodyPr anchor="ctr">
            <a:normAutofit/>
          </a:bodyPr>
          <a:lstStyle/>
          <a:p>
            <a:pPr>
              <a:buFont typeface="Wingdings" panose="05000000000000000000" pitchFamily="2" charset="2"/>
              <a:buChar char="ü"/>
            </a:pPr>
            <a:r>
              <a:rPr lang="it-IT" altLang="it-IT" sz="2400" dirty="0">
                <a:latin typeface="Calibri" panose="020F0502020204030204" pitchFamily="34" charset="0"/>
                <a:ea typeface="Microsoft YaHei" panose="020B0503020204020204" pitchFamily="34" charset="-122"/>
              </a:rPr>
              <a:t>Risponde alla domanda «</a:t>
            </a:r>
            <a:r>
              <a:rPr lang="it-IT" altLang="it-IT" sz="2400" b="1" dirty="0">
                <a:latin typeface="Calibri" panose="020F0502020204030204" pitchFamily="34" charset="0"/>
                <a:ea typeface="Microsoft YaHei" panose="020B0503020204020204" pitchFamily="34" charset="-122"/>
              </a:rPr>
              <a:t>Cosa?</a:t>
            </a:r>
            <a:r>
              <a:rPr lang="it-IT" altLang="it-IT" sz="2400" dirty="0">
                <a:latin typeface="Calibri" panose="020F0502020204030204" pitchFamily="34" charset="0"/>
                <a:ea typeface="Microsoft YaHei" panose="020B0503020204020204" pitchFamily="34" charset="-122"/>
              </a:rPr>
              <a:t>»; </a:t>
            </a:r>
            <a:endParaRPr lang="en-US" sz="2400" dirty="0"/>
          </a:p>
          <a:p>
            <a:pPr>
              <a:buFont typeface="Wingdings" panose="05000000000000000000" pitchFamily="2" charset="2"/>
              <a:buChar char="ü"/>
            </a:pPr>
            <a:r>
              <a:rPr lang="it-IT" altLang="it-IT" sz="2400" dirty="0">
                <a:latin typeface="Calibri" panose="020F0502020204030204" pitchFamily="34" charset="0"/>
                <a:ea typeface="Microsoft YaHei" panose="020B0503020204020204" pitchFamily="34" charset="-122"/>
              </a:rPr>
              <a:t>Descrive il cambiamento indotto dal progetto, è espresso al presente;</a:t>
            </a:r>
            <a:endParaRPr lang="en-US" sz="2400" dirty="0"/>
          </a:p>
          <a:p>
            <a:pPr>
              <a:buFont typeface="Wingdings" panose="05000000000000000000" pitchFamily="2" charset="2"/>
              <a:buChar char="ü"/>
            </a:pPr>
            <a:r>
              <a:rPr lang="en-US" sz="2400" dirty="0"/>
              <a:t>E’ la </a:t>
            </a:r>
            <a:r>
              <a:rPr lang="en-US" sz="2400" dirty="0" err="1"/>
              <a:t>descrizione</a:t>
            </a:r>
            <a:r>
              <a:rPr lang="en-US" sz="2400" dirty="0"/>
              <a:t> del </a:t>
            </a:r>
            <a:r>
              <a:rPr lang="en-US" sz="2400" dirty="0" err="1"/>
              <a:t>problema</a:t>
            </a:r>
            <a:r>
              <a:rPr lang="en-US" sz="2400" dirty="0"/>
              <a:t> </a:t>
            </a:r>
            <a:r>
              <a:rPr lang="en-US" sz="2400" dirty="0" err="1"/>
              <a:t>risolto</a:t>
            </a:r>
            <a:r>
              <a:rPr lang="en-US" sz="2400" dirty="0"/>
              <a:t>;</a:t>
            </a:r>
          </a:p>
          <a:p>
            <a:pPr>
              <a:buFont typeface="Wingdings" panose="05000000000000000000" pitchFamily="2" charset="2"/>
              <a:buChar char="ü"/>
            </a:pPr>
            <a:r>
              <a:rPr lang="it-IT" altLang="it-IT" sz="2400" dirty="0">
                <a:latin typeface="Calibri" panose="020F0502020204030204" pitchFamily="34" charset="0"/>
                <a:ea typeface="Microsoft YaHei" panose="020B0503020204020204" pitchFamily="34" charset="-122"/>
              </a:rPr>
              <a:t>E’ definito a breve/medio termine;</a:t>
            </a:r>
            <a:endParaRPr lang="en-US" sz="2400" dirty="0"/>
          </a:p>
          <a:p>
            <a:pPr>
              <a:buFont typeface="Wingdings" panose="05000000000000000000" pitchFamily="2" charset="2"/>
              <a:buChar char="ü"/>
            </a:pPr>
            <a:r>
              <a:rPr lang="en-US" sz="2400" dirty="0"/>
              <a:t>E’ </a:t>
            </a:r>
            <a:r>
              <a:rPr lang="en-US" sz="2400" b="1" dirty="0"/>
              <a:t>uno;</a:t>
            </a:r>
          </a:p>
          <a:p>
            <a:pPr>
              <a:buFont typeface="Wingdings" panose="05000000000000000000" pitchFamily="2" charset="2"/>
              <a:buChar char="ü"/>
            </a:pPr>
            <a:r>
              <a:rPr lang="it-IT" altLang="it-IT" sz="2400" dirty="0">
                <a:latin typeface="Calibri" panose="020F0502020204030204" pitchFamily="34" charset="0"/>
                <a:ea typeface="Microsoft YaHei" panose="020B0503020204020204" pitchFamily="34" charset="-122"/>
              </a:rPr>
              <a:t>Deve essere raggiunto al termine del progetto;</a:t>
            </a:r>
            <a:endParaRPr lang="en-US" sz="2400" dirty="0"/>
          </a:p>
          <a:p>
            <a:pPr>
              <a:buFont typeface="Wingdings" panose="05000000000000000000" pitchFamily="2" charset="2"/>
              <a:buChar char="ü"/>
            </a:pPr>
            <a:r>
              <a:rPr lang="it-IT" altLang="it-IT" sz="2400" dirty="0">
                <a:latin typeface="Calibri" panose="020F0502020204030204" pitchFamily="34" charset="0"/>
                <a:ea typeface="Microsoft YaHei" panose="020B0503020204020204" pitchFamily="34" charset="-122"/>
              </a:rPr>
              <a:t>E’ espresso come descrizione dello stato che si vuole raggiungere</a:t>
            </a:r>
            <a:endParaRPr lang="en-US" sz="2400" dirty="0"/>
          </a:p>
        </p:txBody>
      </p:sp>
    </p:spTree>
    <p:extLst>
      <p:ext uri="{BB962C8B-B14F-4D97-AF65-F5344CB8AC3E}">
        <p14:creationId xmlns:p14="http://schemas.microsoft.com/office/powerpoint/2010/main" val="3963236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85021D-7ACB-F0B2-73E8-BDD1767FD1F8}"/>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1B4A181-8EEC-88E2-102A-8991DFDDB7CA}"/>
              </a:ext>
            </a:extLst>
          </p:cNvPr>
          <p:cNvSpPr>
            <a:spLocks noGrp="1"/>
          </p:cNvSpPr>
          <p:nvPr>
            <p:ph type="title"/>
          </p:nvPr>
        </p:nvSpPr>
        <p:spPr>
          <a:xfrm>
            <a:off x="5596501" y="489508"/>
            <a:ext cx="5754896" cy="1667569"/>
          </a:xfrm>
        </p:spPr>
        <p:txBody>
          <a:bodyPr anchor="b">
            <a:normAutofit/>
          </a:bodyPr>
          <a:lstStyle/>
          <a:p>
            <a:r>
              <a:rPr lang="it-IT" sz="4000" b="1" dirty="0"/>
              <a:t>Risultati attesi e attività</a:t>
            </a:r>
          </a:p>
        </p:txBody>
      </p:sp>
      <p:pic>
        <p:nvPicPr>
          <p:cNvPr id="4" name="Picture 4" descr="C:\Programmi\File comuni\Microsoft Shared\Clipart\cagcat50\BD06517_.WMF">
            <a:extLst>
              <a:ext uri="{FF2B5EF4-FFF2-40B4-BE49-F238E27FC236}">
                <a16:creationId xmlns:a16="http://schemas.microsoft.com/office/drawing/2014/main" id="{2FE562B8-B25B-D4E8-56CF-06C73B7407E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68130" y="1931352"/>
            <a:ext cx="3876165" cy="25636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egnaposto testo 2">
            <a:extLst>
              <a:ext uri="{FF2B5EF4-FFF2-40B4-BE49-F238E27FC236}">
                <a16:creationId xmlns:a16="http://schemas.microsoft.com/office/drawing/2014/main" id="{A678B592-C682-6D01-31DE-E7FDFE1845C9}"/>
              </a:ext>
            </a:extLst>
          </p:cNvPr>
          <p:cNvSpPr>
            <a:spLocks noGrp="1"/>
          </p:cNvSpPr>
          <p:nvPr>
            <p:ph type="body" idx="1"/>
          </p:nvPr>
        </p:nvSpPr>
        <p:spPr>
          <a:xfrm>
            <a:off x="5596502" y="2405894"/>
            <a:ext cx="5754896" cy="3197464"/>
          </a:xfrm>
        </p:spPr>
        <p:txBody>
          <a:bodyPr anchor="t">
            <a:normAutofit/>
          </a:bodyPr>
          <a:lstStyle/>
          <a:p>
            <a:pPr>
              <a:buFont typeface="Wingdings" panose="05000000000000000000" pitchFamily="2" charset="2"/>
              <a:buChar char="ü"/>
            </a:pPr>
            <a:r>
              <a:rPr lang="it-IT" sz="2400" dirty="0"/>
              <a:t>I risultati attesi rappresentano i servizi che il progetto deve offrire al gruppo destinatario scelto;</a:t>
            </a:r>
          </a:p>
          <a:p>
            <a:pPr>
              <a:buFont typeface="Wingdings" panose="05000000000000000000" pitchFamily="2" charset="2"/>
              <a:buChar char="ü"/>
            </a:pPr>
            <a:r>
              <a:rPr lang="it-IT" sz="2400" dirty="0"/>
              <a:t>Le attività sono i modi i cui i beni e servizi saranno distribuiti nell’ambito del progetto.</a:t>
            </a:r>
          </a:p>
          <a:p>
            <a:pPr>
              <a:buFont typeface="Wingdings" panose="05000000000000000000" pitchFamily="2" charset="2"/>
              <a:buChar char="ü"/>
            </a:pPr>
            <a:endParaRPr lang="en-US" sz="2400" dirty="0"/>
          </a:p>
        </p:txBody>
      </p:sp>
      <p:sp>
        <p:nvSpPr>
          <p:cNvPr id="48" name="Rectangle 47">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504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A5E293B1-B97A-3655-8AE9-10D70F8B8C4C}"/>
              </a:ext>
            </a:extLst>
          </p:cNvPr>
          <p:cNvSpPr>
            <a:spLocks noGrp="1"/>
          </p:cNvSpPr>
          <p:nvPr>
            <p:ph type="title"/>
          </p:nvPr>
        </p:nvSpPr>
        <p:spPr>
          <a:xfrm>
            <a:off x="1136397" y="502020"/>
            <a:ext cx="5323715" cy="1642970"/>
          </a:xfrm>
        </p:spPr>
        <p:txBody>
          <a:bodyPr anchor="b">
            <a:normAutofit/>
          </a:bodyPr>
          <a:lstStyle/>
          <a:p>
            <a:r>
              <a:rPr lang="it-IT" sz="4000" b="1" dirty="0"/>
              <a:t>Analisi degli obiettivi</a:t>
            </a:r>
          </a:p>
        </p:txBody>
      </p:sp>
      <p:sp>
        <p:nvSpPr>
          <p:cNvPr id="6" name="Segnaposto testo 5">
            <a:extLst>
              <a:ext uri="{FF2B5EF4-FFF2-40B4-BE49-F238E27FC236}">
                <a16:creationId xmlns:a16="http://schemas.microsoft.com/office/drawing/2014/main" id="{7791349A-9CC5-97B9-3BE0-22E35A19CEC1}"/>
              </a:ext>
            </a:extLst>
          </p:cNvPr>
          <p:cNvSpPr>
            <a:spLocks noGrp="1"/>
          </p:cNvSpPr>
          <p:nvPr>
            <p:ph type="body" idx="1"/>
          </p:nvPr>
        </p:nvSpPr>
        <p:spPr>
          <a:xfrm>
            <a:off x="1144923" y="2405894"/>
            <a:ext cx="5315189" cy="3535083"/>
          </a:xfrm>
        </p:spPr>
        <p:txBody>
          <a:bodyPr anchor="t">
            <a:normAutofit/>
          </a:bodyPr>
          <a:lstStyle/>
          <a:p>
            <a:pPr marL="114300" indent="0">
              <a:buNone/>
            </a:pPr>
            <a:r>
              <a:rPr lang="it-IT" sz="2400" dirty="0"/>
              <a:t>L’analisi delle problematiche, come abbiamo visto, descrive gli aspetti negativi della situazione esistente. L’analisi degli obiettivi, invece, presenta gli aspetti positivi della situazione desiderata per il futuro. Quest’analisi implica la riformulazione delle problematiche in obiettivi raggiungibili.</a:t>
            </a:r>
          </a:p>
        </p:txBody>
      </p:sp>
      <p:sp>
        <p:nvSpPr>
          <p:cNvPr id="35" name="Rectangle 34">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4" descr="C:\Programmi\File comuni\Microsoft Shared\Clipart\cagcat50\BS01316_.wmf">
            <a:extLst>
              <a:ext uri="{FF2B5EF4-FFF2-40B4-BE49-F238E27FC236}">
                <a16:creationId xmlns:a16="http://schemas.microsoft.com/office/drawing/2014/main" id="{0C5F1D21-894B-539E-4227-0D1767ACDB9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56962" y="909081"/>
            <a:ext cx="2808539" cy="507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7131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D58701-464C-1D13-EBA1-B8EC38461676}"/>
            </a:ext>
          </a:extLst>
        </p:cNvPr>
        <p:cNvGrpSpPr/>
        <p:nvPr/>
      </p:nvGrpSpPr>
      <p:grpSpPr>
        <a:xfrm>
          <a:off x="0" y="0"/>
          <a:ext cx="0" cy="0"/>
          <a:chOff x="0" y="0"/>
          <a:chExt cx="0" cy="0"/>
        </a:xfrm>
      </p:grpSpPr>
      <p:sp useBgFill="1">
        <p:nvSpPr>
          <p:cNvPr id="5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BDB08237-C096-D563-3879-AFF632149662}"/>
              </a:ext>
            </a:extLst>
          </p:cNvPr>
          <p:cNvPicPr>
            <a:picLocks noChangeAspect="1"/>
          </p:cNvPicPr>
          <p:nvPr/>
        </p:nvPicPr>
        <p:blipFill>
          <a:blip r:embed="rId3"/>
          <a:srcRect l="26227" r="23831"/>
          <a:stretch>
            <a:fillRect/>
          </a:stretch>
        </p:blipFill>
        <p:spPr>
          <a:xfrm>
            <a:off x="6665789" y="328512"/>
            <a:ext cx="5526211" cy="6224155"/>
          </a:xfrm>
          <a:prstGeom prst="rect">
            <a:avLst/>
          </a:prstGeom>
        </p:spPr>
      </p:pic>
      <p:sp useBgFill="1">
        <p:nvSpPr>
          <p:cNvPr id="58" name="Rectangle 57">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0" name="Rectangle 59">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612DD41-A9BE-A400-7A75-46CD34351A58}"/>
              </a:ext>
            </a:extLst>
          </p:cNvPr>
          <p:cNvSpPr>
            <a:spLocks noGrp="1"/>
          </p:cNvSpPr>
          <p:nvPr>
            <p:ph type="title"/>
          </p:nvPr>
        </p:nvSpPr>
        <p:spPr>
          <a:xfrm>
            <a:off x="761801" y="328512"/>
            <a:ext cx="4778387" cy="1628970"/>
          </a:xfrm>
        </p:spPr>
        <p:txBody>
          <a:bodyPr anchor="ctr">
            <a:normAutofit/>
          </a:bodyPr>
          <a:lstStyle/>
          <a:p>
            <a:r>
              <a:rPr lang="it-IT" altLang="it-IT" sz="4000" b="1" dirty="0"/>
              <a:t>Risultati/deliverables</a:t>
            </a:r>
            <a:endParaRPr lang="it-IT" sz="4000" b="1" dirty="0"/>
          </a:p>
        </p:txBody>
      </p:sp>
      <p:sp>
        <p:nvSpPr>
          <p:cNvPr id="3" name="Segnaposto testo 2">
            <a:extLst>
              <a:ext uri="{FF2B5EF4-FFF2-40B4-BE49-F238E27FC236}">
                <a16:creationId xmlns:a16="http://schemas.microsoft.com/office/drawing/2014/main" id="{7C80E842-C351-9C79-8F19-1BBD9198CA76}"/>
              </a:ext>
            </a:extLst>
          </p:cNvPr>
          <p:cNvSpPr>
            <a:spLocks noGrp="1"/>
          </p:cNvSpPr>
          <p:nvPr>
            <p:ph type="body" idx="1"/>
          </p:nvPr>
        </p:nvSpPr>
        <p:spPr>
          <a:xfrm>
            <a:off x="721633" y="2505550"/>
            <a:ext cx="4900953" cy="3924433"/>
          </a:xfrm>
        </p:spPr>
        <p:txBody>
          <a:bodyPr anchor="ctr">
            <a:normAutofit/>
          </a:bodyPr>
          <a:lstStyle/>
          <a:p>
            <a:pPr>
              <a:buFont typeface="Wingdings" panose="05000000000000000000" pitchFamily="2" charset="2"/>
              <a:buChar char="§"/>
            </a:pPr>
            <a:r>
              <a:rPr lang="it-IT" altLang="it-IT" sz="2000" dirty="0">
                <a:latin typeface="Calibri" panose="020F0502020204030204" pitchFamily="34" charset="0"/>
                <a:ea typeface="Microsoft YaHei" panose="020B0503020204020204" pitchFamily="34" charset="-122"/>
              </a:rPr>
              <a:t>Prodotti tangibili generati dalle attività del progetto e necessari al raggiungimento dell’obiettivo specifico;</a:t>
            </a:r>
            <a:endParaRPr lang="en-US" sz="2000" dirty="0"/>
          </a:p>
          <a:p>
            <a:pPr>
              <a:buFont typeface="Wingdings" panose="05000000000000000000" pitchFamily="2" charset="2"/>
              <a:buChar char="§"/>
            </a:pPr>
            <a:r>
              <a:rPr lang="it-IT" altLang="it-IT" sz="2000" dirty="0">
                <a:solidFill>
                  <a:schemeClr val="tx1"/>
                </a:solidFill>
                <a:ea typeface="Microsoft YaHei" panose="020B0503020204020204" pitchFamily="34" charset="-122"/>
              </a:rPr>
              <a:t>≠ obiettivi</a:t>
            </a:r>
          </a:p>
          <a:p>
            <a:pPr>
              <a:buFont typeface="Wingdings" panose="05000000000000000000" pitchFamily="2" charset="2"/>
              <a:buChar char="§"/>
            </a:pPr>
            <a:r>
              <a:rPr lang="it-IT" altLang="it-IT" sz="2000" dirty="0">
                <a:solidFill>
                  <a:schemeClr val="tx1"/>
                </a:solidFill>
                <a:ea typeface="Microsoft YaHei" panose="020B0503020204020204" pitchFamily="34" charset="-122"/>
              </a:rPr>
              <a:t>≠ outputs</a:t>
            </a:r>
            <a:endParaRPr lang="en-US" sz="2000" dirty="0"/>
          </a:p>
          <a:p>
            <a:pPr>
              <a:buFont typeface="Wingdings" panose="05000000000000000000" pitchFamily="2" charset="2"/>
              <a:buChar char="§"/>
            </a:pPr>
            <a:r>
              <a:rPr lang="it-IT" altLang="it-IT" sz="2000" dirty="0">
                <a:latin typeface="Calibri" panose="020F0502020204030204" pitchFamily="34" charset="0"/>
                <a:ea typeface="Microsoft YaHei" panose="020B0503020204020204" pitchFamily="34" charset="-122"/>
              </a:rPr>
              <a:t>sono prodotti intermedi, meramente strumentali alla produzione dei risultati es</a:t>
            </a:r>
            <a:r>
              <a:rPr lang="en-US" sz="2000" dirty="0"/>
              <a:t>. </a:t>
            </a:r>
            <a:r>
              <a:rPr lang="en-US" sz="2000" i="1" dirty="0"/>
              <a:t>project meetings</a:t>
            </a:r>
            <a:r>
              <a:rPr lang="en-US" sz="2000" dirty="0"/>
              <a:t>;</a:t>
            </a:r>
            <a:endParaRPr lang="en-US" sz="2000" i="1" dirty="0"/>
          </a:p>
          <a:p>
            <a:pPr>
              <a:buFont typeface="Wingdings" panose="05000000000000000000" pitchFamily="2" charset="2"/>
              <a:buChar char="§"/>
            </a:pPr>
            <a:r>
              <a:rPr lang="it-IT" altLang="it-IT" sz="2000" dirty="0">
                <a:latin typeface="Calibri" panose="020F0502020204030204" pitchFamily="34" charset="0"/>
                <a:ea typeface="Microsoft YaHei" panose="020B0503020204020204" pitchFamily="34" charset="-122"/>
              </a:rPr>
              <a:t>NB: il team è responsabile del raggiungimento dei risultati</a:t>
            </a:r>
            <a:r>
              <a:rPr lang="en-US" sz="2000" dirty="0"/>
              <a:t>!</a:t>
            </a:r>
          </a:p>
        </p:txBody>
      </p:sp>
    </p:spTree>
    <p:extLst>
      <p:ext uri="{BB962C8B-B14F-4D97-AF65-F5344CB8AC3E}">
        <p14:creationId xmlns:p14="http://schemas.microsoft.com/office/powerpoint/2010/main" val="3417540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8CE199-78CE-773A-7072-265E08693B0F}"/>
            </a:ext>
          </a:extLst>
        </p:cNvPr>
        <p:cNvGrpSpPr/>
        <p:nvPr/>
      </p:nvGrpSpPr>
      <p:grpSpPr>
        <a:xfrm>
          <a:off x="0" y="0"/>
          <a:ext cx="0" cy="0"/>
          <a:chOff x="0" y="0"/>
          <a:chExt cx="0" cy="0"/>
        </a:xfrm>
      </p:grpSpPr>
      <p:sp useBgFill="1">
        <p:nvSpPr>
          <p:cNvPr id="6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19E5E56B-B986-01D3-94BF-BEB528218E7A}"/>
              </a:ext>
            </a:extLst>
          </p:cNvPr>
          <p:cNvSpPr>
            <a:spLocks noGrp="1"/>
          </p:cNvSpPr>
          <p:nvPr>
            <p:ph type="title"/>
          </p:nvPr>
        </p:nvSpPr>
        <p:spPr>
          <a:xfrm>
            <a:off x="761800" y="762001"/>
            <a:ext cx="5334197" cy="1708242"/>
          </a:xfrm>
        </p:spPr>
        <p:txBody>
          <a:bodyPr anchor="ctr">
            <a:normAutofit/>
          </a:bodyPr>
          <a:lstStyle/>
          <a:p>
            <a:r>
              <a:rPr lang="it-IT" sz="4000" b="1" dirty="0"/>
              <a:t>Attività/</a:t>
            </a:r>
            <a:r>
              <a:rPr lang="it-IT" sz="4000" b="1" dirty="0" err="1"/>
              <a:t>workplan</a:t>
            </a:r>
            <a:endParaRPr lang="it-IT" sz="4000" b="1" dirty="0"/>
          </a:p>
        </p:txBody>
      </p:sp>
      <p:sp>
        <p:nvSpPr>
          <p:cNvPr id="3" name="Segnaposto testo 2">
            <a:extLst>
              <a:ext uri="{FF2B5EF4-FFF2-40B4-BE49-F238E27FC236}">
                <a16:creationId xmlns:a16="http://schemas.microsoft.com/office/drawing/2014/main" id="{52B8ECC7-6CF1-E1DE-A769-0FA7D220776D}"/>
              </a:ext>
            </a:extLst>
          </p:cNvPr>
          <p:cNvSpPr>
            <a:spLocks noGrp="1"/>
          </p:cNvSpPr>
          <p:nvPr>
            <p:ph type="body" idx="1"/>
          </p:nvPr>
        </p:nvSpPr>
        <p:spPr>
          <a:xfrm>
            <a:off x="761800" y="2470244"/>
            <a:ext cx="5334197" cy="3769835"/>
          </a:xfrm>
        </p:spPr>
        <p:txBody>
          <a:bodyPr anchor="ctr">
            <a:normAutofit/>
          </a:bodyPr>
          <a:lstStyle/>
          <a:p>
            <a:pPr>
              <a:buFont typeface="Wingdings" panose="05000000000000000000" pitchFamily="2" charset="2"/>
              <a:buChar char="§"/>
            </a:pPr>
            <a:r>
              <a:rPr lang="it-IT" altLang="it-IT" dirty="0">
                <a:latin typeface="Calibri" panose="020F0502020204030204" pitchFamily="34" charset="0"/>
                <a:ea typeface="Microsoft YaHei" panose="020B0503020204020204" pitchFamily="34" charset="-122"/>
              </a:rPr>
              <a:t>Azioni che il team realizza per generare i risultati necessari al raggiungimento dell’obiettivo specifico</a:t>
            </a:r>
            <a:r>
              <a:rPr lang="en-US" dirty="0"/>
              <a:t>;</a:t>
            </a:r>
          </a:p>
          <a:p>
            <a:pPr>
              <a:buFont typeface="Wingdings" panose="05000000000000000000" pitchFamily="2" charset="2"/>
              <a:buChar char="§"/>
            </a:pPr>
            <a:r>
              <a:rPr lang="it-IT" altLang="it-IT" dirty="0">
                <a:latin typeface="Calibri" panose="020F0502020204030204" pitchFamily="34" charset="0"/>
                <a:ea typeface="Microsoft YaHei" panose="020B0503020204020204" pitchFamily="34" charset="-122"/>
              </a:rPr>
              <a:t>Sequenza cronologica ed indicazione degli </a:t>
            </a:r>
            <a:r>
              <a:rPr lang="en-US" dirty="0"/>
              <a:t>inputs </a:t>
            </a:r>
            <a:r>
              <a:rPr lang="en-US" dirty="0" err="1"/>
              <a:t>necessari</a:t>
            </a:r>
            <a:r>
              <a:rPr lang="en-US" dirty="0"/>
              <a:t> (Gantt chart).</a:t>
            </a:r>
          </a:p>
        </p:txBody>
      </p:sp>
      <p:pic>
        <p:nvPicPr>
          <p:cNvPr id="62" name="Picture 61" descr="rendering 3D del gioco di parti con un corda">
            <a:extLst>
              <a:ext uri="{FF2B5EF4-FFF2-40B4-BE49-F238E27FC236}">
                <a16:creationId xmlns:a16="http://schemas.microsoft.com/office/drawing/2014/main" id="{DFF63768-B1BE-209E-9873-68D23ABB8C75}"/>
              </a:ext>
            </a:extLst>
          </p:cNvPr>
          <p:cNvPicPr>
            <a:picLocks noChangeAspect="1"/>
          </p:cNvPicPr>
          <p:nvPr/>
        </p:nvPicPr>
        <p:blipFill>
          <a:blip r:embed="rId3"/>
          <a:srcRect l="7793" r="33963" b="-1"/>
          <a:stretch>
            <a:fillRect/>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8255556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E00C76-E3EC-0BFA-7478-76810FADC83E}"/>
            </a:ext>
          </a:extLst>
        </p:cNvPr>
        <p:cNvGrpSpPr/>
        <p:nvPr/>
      </p:nvGrpSpPr>
      <p:grpSpPr>
        <a:xfrm>
          <a:off x="0" y="0"/>
          <a:ext cx="0" cy="0"/>
          <a:chOff x="0" y="0"/>
          <a:chExt cx="0" cy="0"/>
        </a:xfrm>
      </p:grpSpPr>
      <p:sp useBgFill="1">
        <p:nvSpPr>
          <p:cNvPr id="99" name="Rectangle 98">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4C37AB80-5232-D3C4-B82C-AC161FCED1B4}"/>
              </a:ext>
            </a:extLst>
          </p:cNvPr>
          <p:cNvSpPr>
            <a:spLocks noGrp="1"/>
          </p:cNvSpPr>
          <p:nvPr>
            <p:ph type="title"/>
          </p:nvPr>
        </p:nvSpPr>
        <p:spPr>
          <a:xfrm>
            <a:off x="630936" y="640823"/>
            <a:ext cx="3419856" cy="5583148"/>
          </a:xfrm>
        </p:spPr>
        <p:txBody>
          <a:bodyPr anchor="ctr">
            <a:normAutofit/>
          </a:bodyPr>
          <a:lstStyle/>
          <a:p>
            <a:r>
              <a:rPr lang="it-IT" sz="5400" b="1" dirty="0"/>
              <a:t>Dagli obiettivi alle attività</a:t>
            </a:r>
          </a:p>
        </p:txBody>
      </p:sp>
      <p:sp>
        <p:nvSpPr>
          <p:cNvPr id="101"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sX0" fmla="*/ 0 w 18288"/>
              <a:gd name="csY0" fmla="*/ 0 h 5590381"/>
              <a:gd name="csX1" fmla="*/ 18288 w 18288"/>
              <a:gd name="csY1" fmla="*/ 0 h 5590381"/>
              <a:gd name="csX2" fmla="*/ 18288 w 18288"/>
              <a:gd name="csY2" fmla="*/ 754701 h 5590381"/>
              <a:gd name="csX3" fmla="*/ 18288 w 18288"/>
              <a:gd name="csY3" fmla="*/ 1565307 h 5590381"/>
              <a:gd name="csX4" fmla="*/ 18288 w 18288"/>
              <a:gd name="csY4" fmla="*/ 2152297 h 5590381"/>
              <a:gd name="csX5" fmla="*/ 18288 w 18288"/>
              <a:gd name="csY5" fmla="*/ 2906998 h 5590381"/>
              <a:gd name="csX6" fmla="*/ 18288 w 18288"/>
              <a:gd name="csY6" fmla="*/ 3549892 h 5590381"/>
              <a:gd name="csX7" fmla="*/ 18288 w 18288"/>
              <a:gd name="csY7" fmla="*/ 4080978 h 5590381"/>
              <a:gd name="csX8" fmla="*/ 18288 w 18288"/>
              <a:gd name="csY8" fmla="*/ 4835680 h 5590381"/>
              <a:gd name="csX9" fmla="*/ 18288 w 18288"/>
              <a:gd name="csY9" fmla="*/ 5590381 h 5590381"/>
              <a:gd name="csX10" fmla="*/ 0 w 18288"/>
              <a:gd name="csY10" fmla="*/ 5590381 h 5590381"/>
              <a:gd name="csX11" fmla="*/ 0 w 18288"/>
              <a:gd name="csY11" fmla="*/ 4835680 h 5590381"/>
              <a:gd name="csX12" fmla="*/ 0 w 18288"/>
              <a:gd name="csY12" fmla="*/ 4304593 h 5590381"/>
              <a:gd name="csX13" fmla="*/ 0 w 18288"/>
              <a:gd name="csY13" fmla="*/ 3773507 h 5590381"/>
              <a:gd name="csX14" fmla="*/ 0 w 18288"/>
              <a:gd name="csY14" fmla="*/ 3186517 h 5590381"/>
              <a:gd name="csX15" fmla="*/ 0 w 18288"/>
              <a:gd name="csY15" fmla="*/ 2487720 h 5590381"/>
              <a:gd name="csX16" fmla="*/ 0 w 18288"/>
              <a:gd name="csY16" fmla="*/ 1956633 h 5590381"/>
              <a:gd name="csX17" fmla="*/ 0 w 18288"/>
              <a:gd name="csY17" fmla="*/ 1425547 h 5590381"/>
              <a:gd name="csX18" fmla="*/ 0 w 18288"/>
              <a:gd name="csY18" fmla="*/ 614942 h 5590381"/>
              <a:gd name="csX19" fmla="*/ 0 w 18288"/>
              <a:gd name="csY19" fmla="*/ 0 h 55903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08A5990A-347C-AEAD-15A8-BF7178091860}"/>
              </a:ext>
            </a:extLst>
          </p:cNvPr>
          <p:cNvPicPr>
            <a:picLocks noChangeAspect="1"/>
          </p:cNvPicPr>
          <p:nvPr/>
        </p:nvPicPr>
        <p:blipFill>
          <a:blip r:embed="rId3"/>
          <a:stretch>
            <a:fillRect/>
          </a:stretch>
        </p:blipFill>
        <p:spPr>
          <a:xfrm>
            <a:off x="4654296" y="630936"/>
            <a:ext cx="6615301" cy="3913632"/>
          </a:xfrm>
          <a:prstGeom prst="rect">
            <a:avLst/>
          </a:prstGeom>
        </p:spPr>
      </p:pic>
      <p:sp>
        <p:nvSpPr>
          <p:cNvPr id="3" name="Segnaposto testo 2">
            <a:extLst>
              <a:ext uri="{FF2B5EF4-FFF2-40B4-BE49-F238E27FC236}">
                <a16:creationId xmlns:a16="http://schemas.microsoft.com/office/drawing/2014/main" id="{624BE990-78B0-FA8A-87DE-E4736B596D9D}"/>
              </a:ext>
            </a:extLst>
          </p:cNvPr>
          <p:cNvSpPr>
            <a:spLocks noGrp="1"/>
          </p:cNvSpPr>
          <p:nvPr>
            <p:ph type="body" idx="1"/>
          </p:nvPr>
        </p:nvSpPr>
        <p:spPr>
          <a:xfrm>
            <a:off x="4654296" y="4798577"/>
            <a:ext cx="6894576" cy="1428487"/>
          </a:xfrm>
        </p:spPr>
        <p:txBody>
          <a:bodyPr anchor="t">
            <a:normAutofit/>
          </a:bodyPr>
          <a:lstStyle/>
          <a:p>
            <a:pPr marL="114300" indent="0">
              <a:buNone/>
            </a:pPr>
            <a:r>
              <a:rPr lang="it-IT" altLang="it-IT" sz="2000" dirty="0">
                <a:latin typeface="Calibri" panose="020F0502020204030204" pitchFamily="34" charset="0"/>
                <a:ea typeface="Microsoft YaHei" panose="020B0503020204020204" pitchFamily="34" charset="-122"/>
              </a:rPr>
              <a:t>Valuto diverse opzioni e strategie e scelgo quella che rappresenta il miglior rapporto costi/benefici.</a:t>
            </a:r>
            <a:endParaRPr lang="en-US" sz="2200" dirty="0"/>
          </a:p>
        </p:txBody>
      </p:sp>
    </p:spTree>
    <p:extLst>
      <p:ext uri="{BB962C8B-B14F-4D97-AF65-F5344CB8AC3E}">
        <p14:creationId xmlns:p14="http://schemas.microsoft.com/office/powerpoint/2010/main" val="1564031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1BB73ED-DCA0-C0F0-A92B-6F0FDC3F64D3}"/>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1EBC6E4-9E37-23BC-BB08-77E70AC6DB7E}"/>
              </a:ext>
            </a:extLst>
          </p:cNvPr>
          <p:cNvSpPr>
            <a:spLocks noGrp="1"/>
          </p:cNvSpPr>
          <p:nvPr>
            <p:ph type="title"/>
          </p:nvPr>
        </p:nvSpPr>
        <p:spPr>
          <a:xfrm>
            <a:off x="572493" y="238539"/>
            <a:ext cx="11018520" cy="1434415"/>
          </a:xfrm>
        </p:spPr>
        <p:txBody>
          <a:bodyPr anchor="b">
            <a:normAutofit/>
          </a:bodyPr>
          <a:lstStyle/>
          <a:p>
            <a:r>
              <a:rPr lang="it-IT" altLang="it-IT" sz="4800" b="1" dirty="0"/>
              <a:t>Esercizio: scopri gli errori</a:t>
            </a:r>
            <a:br>
              <a:rPr lang="it-IT" altLang="it-IT" sz="4800" b="1" dirty="0"/>
            </a:br>
            <a:r>
              <a:rPr lang="it-IT" altLang="it-IT" sz="4800" b="1" dirty="0"/>
              <a:t>obiettivo specifico o no?</a:t>
            </a:r>
            <a:endParaRPr lang="it-IT" sz="4600" b="1" dirty="0"/>
          </a:p>
        </p:txBody>
      </p:sp>
      <p:sp>
        <p:nvSpPr>
          <p:cNvPr id="3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testo 2">
            <a:extLst>
              <a:ext uri="{FF2B5EF4-FFF2-40B4-BE49-F238E27FC236}">
                <a16:creationId xmlns:a16="http://schemas.microsoft.com/office/drawing/2014/main" id="{CC7C91FC-83B7-7BFB-5CDC-6EDAF6B0459B}"/>
              </a:ext>
            </a:extLst>
          </p:cNvPr>
          <p:cNvSpPr>
            <a:spLocks noGrp="1"/>
          </p:cNvSpPr>
          <p:nvPr>
            <p:ph type="body" idx="1"/>
          </p:nvPr>
        </p:nvSpPr>
        <p:spPr>
          <a:xfrm>
            <a:off x="572493" y="2071316"/>
            <a:ext cx="6713552" cy="4119172"/>
          </a:xfrm>
        </p:spPr>
        <p:txBody>
          <a:bodyPr anchor="t">
            <a:normAutofit/>
          </a:bodyPr>
          <a:lstStyle/>
          <a:p>
            <a:pPr>
              <a:buFont typeface="Wingdings" panose="05000000000000000000" pitchFamily="2" charset="2"/>
              <a:buChar char="§"/>
            </a:pPr>
            <a:r>
              <a:rPr lang="en-US" sz="2400" dirty="0" err="1"/>
              <a:t>Promuovere</a:t>
            </a:r>
            <a:r>
              <a:rPr lang="en-US" sz="2400" dirty="0"/>
              <a:t> la </a:t>
            </a:r>
            <a:r>
              <a:rPr lang="en-US" sz="2400" dirty="0" err="1"/>
              <a:t>cultura</a:t>
            </a:r>
            <a:r>
              <a:rPr lang="en-US" sz="2400" dirty="0"/>
              <a:t> </a:t>
            </a:r>
            <a:r>
              <a:rPr lang="en-US" sz="2400" dirty="0" err="1"/>
              <a:t>scientifica</a:t>
            </a:r>
            <a:r>
              <a:rPr lang="en-US" sz="2400" dirty="0"/>
              <a:t> </a:t>
            </a:r>
            <a:r>
              <a:rPr lang="en-US" sz="2400" dirty="0" err="1"/>
              <a:t>tra</a:t>
            </a:r>
            <a:r>
              <a:rPr lang="en-US" sz="2400" dirty="0"/>
              <a:t> </a:t>
            </a:r>
            <a:r>
              <a:rPr lang="en-US" sz="2400" dirty="0" err="1"/>
              <a:t>i</a:t>
            </a:r>
            <a:r>
              <a:rPr lang="en-US" sz="2400" dirty="0"/>
              <a:t> </a:t>
            </a:r>
            <a:r>
              <a:rPr lang="en-US" sz="2400" dirty="0" err="1"/>
              <a:t>giovani</a:t>
            </a:r>
            <a:r>
              <a:rPr lang="en-US" sz="2400" dirty="0"/>
              <a:t>  </a:t>
            </a:r>
          </a:p>
          <a:p>
            <a:pPr>
              <a:buFont typeface="Wingdings" panose="05000000000000000000" pitchFamily="2" charset="2"/>
              <a:buChar char="§"/>
            </a:pPr>
            <a:r>
              <a:rPr lang="it-IT" altLang="it-IT" sz="2400" dirty="0">
                <a:latin typeface="Calibri" panose="020F0502020204030204" pitchFamily="34" charset="0"/>
                <a:ea typeface="Microsoft YaHei" panose="020B0503020204020204" pitchFamily="34" charset="-122"/>
              </a:rPr>
              <a:t>Si contribuirà al raggiungimento degli obiettivi di K</a:t>
            </a:r>
            <a:r>
              <a:rPr lang="en-US" sz="2400" dirty="0" err="1"/>
              <a:t>yoto</a:t>
            </a:r>
            <a:endParaRPr lang="en-US" sz="2400" dirty="0"/>
          </a:p>
          <a:p>
            <a:pPr>
              <a:buFont typeface="Wingdings" panose="05000000000000000000" pitchFamily="2" charset="2"/>
              <a:buChar char="§"/>
            </a:pPr>
            <a:r>
              <a:rPr lang="it-IT" altLang="it-IT" sz="2400" dirty="0">
                <a:latin typeface="Calibri" panose="020F0502020204030204" pitchFamily="34" charset="0"/>
                <a:ea typeface="Microsoft YaHei" panose="020B0503020204020204" pitchFamily="34" charset="-122"/>
              </a:rPr>
              <a:t>Il tempo medio di attesa al call center è di 25 secondi</a:t>
            </a:r>
            <a:endParaRPr lang="en-US" sz="2400" dirty="0"/>
          </a:p>
          <a:p>
            <a:pPr>
              <a:buFont typeface="Wingdings" panose="05000000000000000000" pitchFamily="2" charset="2"/>
              <a:buChar char="§"/>
            </a:pPr>
            <a:r>
              <a:rPr lang="it-IT" altLang="it-IT" sz="2400" dirty="0">
                <a:latin typeface="Calibri" panose="020F0502020204030204" pitchFamily="34" charset="0"/>
                <a:ea typeface="Microsoft YaHei" panose="020B0503020204020204" pitchFamily="34" charset="-122"/>
              </a:rPr>
              <a:t>Si accrescerà del 25% gli investimenti in energie rinnovabili </a:t>
            </a:r>
            <a:r>
              <a:rPr lang="en-US" sz="2400" dirty="0"/>
              <a:t>in FVG </a:t>
            </a:r>
            <a:r>
              <a:rPr lang="en-US" sz="2400" dirty="0" err="1"/>
              <a:t>entro</a:t>
            </a:r>
            <a:r>
              <a:rPr lang="en-US" sz="2400" dirty="0"/>
              <a:t> il 2030</a:t>
            </a:r>
          </a:p>
          <a:p>
            <a:pPr>
              <a:buFont typeface="Wingdings" panose="05000000000000000000" pitchFamily="2" charset="2"/>
              <a:buChar char="§"/>
            </a:pPr>
            <a:r>
              <a:rPr lang="it-IT" altLang="it-IT" sz="2400" dirty="0">
                <a:latin typeface="Calibri" panose="020F0502020204030204" pitchFamily="34" charset="0"/>
                <a:ea typeface="Microsoft YaHei" panose="020B0503020204020204" pitchFamily="34" charset="-122"/>
              </a:rPr>
              <a:t>Si aumenterà l’occupazione e la competitività delle imprese del </a:t>
            </a:r>
            <a:r>
              <a:rPr lang="en-US" sz="2400" dirty="0"/>
              <a:t>FVG</a:t>
            </a:r>
            <a:endParaRPr lang="it-IT" sz="2400" dirty="0"/>
          </a:p>
        </p:txBody>
      </p:sp>
      <p:pic>
        <p:nvPicPr>
          <p:cNvPr id="6" name="Immagine 5" descr="Immagine che contiene lampadina, luce&#10;&#10;Il contenuto generato dall'IA potrebbe non essere corretto.">
            <a:extLst>
              <a:ext uri="{FF2B5EF4-FFF2-40B4-BE49-F238E27FC236}">
                <a16:creationId xmlns:a16="http://schemas.microsoft.com/office/drawing/2014/main" id="{2A665693-5E3C-BEA9-0BD2-AEE34F833D22}"/>
              </a:ext>
            </a:extLst>
          </p:cNvPr>
          <p:cNvPicPr>
            <a:picLocks noChangeAspect="1"/>
          </p:cNvPicPr>
          <p:nvPr/>
        </p:nvPicPr>
        <p:blipFill>
          <a:blip r:embed="rId3">
            <a:extLst>
              <a:ext uri="{837473B0-CC2E-450A-ABE3-18F120FF3D39}">
                <a1611:picAttrSrcUrl xmlns:a1611="http://schemas.microsoft.com/office/drawing/2016/11/main" r:id="rId4"/>
              </a:ext>
            </a:extLst>
          </a:blip>
          <a:srcRect l="2036" r="1756" b="-3"/>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4179548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A514BA7-8FF0-9272-4DF1-C69C18D12D38}"/>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51B76BB0-569F-A2A0-A211-339B5FBB0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EF60AA8F-1506-DCDE-00B2-16E5ADE42DB7}"/>
              </a:ext>
            </a:extLst>
          </p:cNvPr>
          <p:cNvSpPr>
            <a:spLocks noGrp="1"/>
          </p:cNvSpPr>
          <p:nvPr>
            <p:ph type="title"/>
          </p:nvPr>
        </p:nvSpPr>
        <p:spPr>
          <a:xfrm>
            <a:off x="572493" y="238539"/>
            <a:ext cx="11018520" cy="1434415"/>
          </a:xfrm>
        </p:spPr>
        <p:txBody>
          <a:bodyPr anchor="b">
            <a:normAutofit/>
          </a:bodyPr>
          <a:lstStyle/>
          <a:p>
            <a:r>
              <a:rPr lang="it-IT" sz="4600" b="1" dirty="0"/>
              <a:t>Esercizio 2 – definite l’obiettivo specifico dei seguenti problemi</a:t>
            </a:r>
          </a:p>
        </p:txBody>
      </p:sp>
      <p:sp>
        <p:nvSpPr>
          <p:cNvPr id="34" name="sketchy line">
            <a:extLst>
              <a:ext uri="{FF2B5EF4-FFF2-40B4-BE49-F238E27FC236}">
                <a16:creationId xmlns:a16="http://schemas.microsoft.com/office/drawing/2014/main" id="{8893243F-0BFC-9A21-6379-07760A2C4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testo 2">
            <a:extLst>
              <a:ext uri="{FF2B5EF4-FFF2-40B4-BE49-F238E27FC236}">
                <a16:creationId xmlns:a16="http://schemas.microsoft.com/office/drawing/2014/main" id="{011EBABE-7182-20E4-20CE-DD1E03514754}"/>
              </a:ext>
            </a:extLst>
          </p:cNvPr>
          <p:cNvSpPr>
            <a:spLocks noGrp="1"/>
          </p:cNvSpPr>
          <p:nvPr>
            <p:ph type="body" idx="1"/>
          </p:nvPr>
        </p:nvSpPr>
        <p:spPr>
          <a:xfrm>
            <a:off x="572493" y="2071316"/>
            <a:ext cx="6713552" cy="4119172"/>
          </a:xfrm>
        </p:spPr>
        <p:txBody>
          <a:bodyPr anchor="t">
            <a:normAutofit/>
          </a:bodyPr>
          <a:lstStyle/>
          <a:p>
            <a:pPr>
              <a:buFont typeface="Wingdings" panose="05000000000000000000" pitchFamily="2" charset="2"/>
              <a:buChar char="§"/>
            </a:pPr>
            <a:r>
              <a:rPr lang="it-IT" altLang="it-IT" dirty="0">
                <a:latin typeface="Calibri" panose="020F0502020204030204" pitchFamily="34" charset="0"/>
                <a:ea typeface="Microsoft YaHei" panose="020B0503020204020204" pitchFamily="34" charset="-122"/>
              </a:rPr>
              <a:t>Il campo è infestato da parassiti</a:t>
            </a:r>
            <a:endParaRPr lang="en-US" dirty="0"/>
          </a:p>
          <a:p>
            <a:pPr>
              <a:buFont typeface="Wingdings" panose="05000000000000000000" pitchFamily="2" charset="2"/>
              <a:buChar char="§"/>
            </a:pPr>
            <a:r>
              <a:rPr lang="it-IT" altLang="it-IT" dirty="0">
                <a:latin typeface="Calibri" panose="020F0502020204030204" pitchFamily="34" charset="0"/>
                <a:ea typeface="Microsoft YaHei" panose="020B0503020204020204" pitchFamily="34" charset="-122"/>
              </a:rPr>
              <a:t>Il tasso di disoccupazione giovanile della città di</a:t>
            </a:r>
            <a:r>
              <a:rPr lang="en-US" dirty="0"/>
              <a:t> Monteverde è pari al 17%</a:t>
            </a:r>
          </a:p>
          <a:p>
            <a:pPr>
              <a:buFont typeface="Wingdings" panose="05000000000000000000" pitchFamily="2" charset="2"/>
              <a:buChar char="§"/>
            </a:pPr>
            <a:r>
              <a:rPr lang="it-IT" altLang="it-IT" dirty="0">
                <a:latin typeface="Calibri" panose="020F0502020204030204" pitchFamily="34" charset="0"/>
                <a:ea typeface="Microsoft YaHei" panose="020B0503020204020204" pitchFamily="34" charset="-122"/>
              </a:rPr>
              <a:t>I bambini delle scuole primarie non mangiano frutta e verdura</a:t>
            </a:r>
            <a:endParaRPr lang="it-IT" dirty="0"/>
          </a:p>
        </p:txBody>
      </p:sp>
      <p:pic>
        <p:nvPicPr>
          <p:cNvPr id="6" name="Immagine 5" descr="Immagine che contiene lampadina, luce&#10;&#10;Il contenuto generato dall'IA potrebbe non essere corretto.">
            <a:extLst>
              <a:ext uri="{FF2B5EF4-FFF2-40B4-BE49-F238E27FC236}">
                <a16:creationId xmlns:a16="http://schemas.microsoft.com/office/drawing/2014/main" id="{FB22BB63-70A9-8C97-38EB-82A3BC1184A7}"/>
              </a:ext>
            </a:extLst>
          </p:cNvPr>
          <p:cNvPicPr>
            <a:picLocks noChangeAspect="1"/>
          </p:cNvPicPr>
          <p:nvPr/>
        </p:nvPicPr>
        <p:blipFill>
          <a:blip r:embed="rId3">
            <a:extLst>
              <a:ext uri="{837473B0-CC2E-450A-ABE3-18F120FF3D39}">
                <a1611:picAttrSrcUrl xmlns:a1611="http://schemas.microsoft.com/office/drawing/2016/11/main" r:id="rId4"/>
              </a:ext>
            </a:extLst>
          </a:blip>
          <a:srcRect l="2036" r="1756" b="-3"/>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588769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08C3D3-2F85-176A-2703-847778888C0C}"/>
            </a:ext>
          </a:extLst>
        </p:cNvPr>
        <p:cNvGrpSpPr/>
        <p:nvPr/>
      </p:nvGrpSpPr>
      <p:grpSpPr>
        <a:xfrm>
          <a:off x="0" y="0"/>
          <a:ext cx="0" cy="0"/>
          <a:chOff x="0" y="0"/>
          <a:chExt cx="0" cy="0"/>
        </a:xfrm>
      </p:grpSpPr>
      <p:sp useBgFill="1">
        <p:nvSpPr>
          <p:cNvPr id="40"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2" name="Rectangle 41">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7D61BD34-285B-8308-699C-BAF4878F13BE}"/>
              </a:ext>
            </a:extLst>
          </p:cNvPr>
          <p:cNvSpPr>
            <a:spLocks noGrp="1"/>
          </p:cNvSpPr>
          <p:nvPr>
            <p:ph type="title"/>
          </p:nvPr>
        </p:nvSpPr>
        <p:spPr>
          <a:xfrm>
            <a:off x="761803" y="350196"/>
            <a:ext cx="4646904" cy="1624520"/>
          </a:xfrm>
        </p:spPr>
        <p:txBody>
          <a:bodyPr anchor="ctr">
            <a:normAutofit fontScale="90000"/>
          </a:bodyPr>
          <a:lstStyle/>
          <a:p>
            <a:r>
              <a:rPr lang="it-IT" altLang="it-IT" sz="4000" b="1" dirty="0"/>
              <a:t>Indicatori oggettivamente verificabili (IOV)</a:t>
            </a:r>
            <a:endParaRPr lang="it-IT" sz="4000" b="1" dirty="0"/>
          </a:p>
        </p:txBody>
      </p:sp>
      <p:sp>
        <p:nvSpPr>
          <p:cNvPr id="3" name="Segnaposto testo 2">
            <a:extLst>
              <a:ext uri="{FF2B5EF4-FFF2-40B4-BE49-F238E27FC236}">
                <a16:creationId xmlns:a16="http://schemas.microsoft.com/office/drawing/2014/main" id="{8CD524F3-0344-0BB6-7D32-38681700BBF0}"/>
              </a:ext>
            </a:extLst>
          </p:cNvPr>
          <p:cNvSpPr>
            <a:spLocks noGrp="1"/>
          </p:cNvSpPr>
          <p:nvPr>
            <p:ph type="body" idx="1"/>
          </p:nvPr>
        </p:nvSpPr>
        <p:spPr>
          <a:xfrm>
            <a:off x="761802" y="2410690"/>
            <a:ext cx="7062553" cy="3945659"/>
          </a:xfrm>
        </p:spPr>
        <p:txBody>
          <a:bodyPr anchor="ctr">
            <a:noAutofit/>
          </a:bodyPr>
          <a:lstStyle/>
          <a:p>
            <a:pPr>
              <a:buFont typeface="Wingdings" panose="05000000000000000000" pitchFamily="2" charset="2"/>
              <a:buChar char="§"/>
            </a:pPr>
            <a:r>
              <a:rPr lang="it-IT" altLang="it-IT" sz="2400" dirty="0">
                <a:latin typeface="Calibri" panose="020F0502020204030204" pitchFamily="34" charset="0"/>
                <a:ea typeface="Microsoft YaHei" panose="020B0503020204020204" pitchFamily="34" charset="-122"/>
              </a:rPr>
              <a:t>Gli indicatori sono una misura qualitativa o quantitativa del raggiungimento di un risultato o di un obiettivo condivisa dalle parti in causa;</a:t>
            </a:r>
            <a:r>
              <a:rPr lang="en-US" sz="2400" dirty="0"/>
              <a:t> </a:t>
            </a:r>
          </a:p>
          <a:p>
            <a:pPr>
              <a:buFont typeface="Wingdings" panose="05000000000000000000" pitchFamily="2" charset="2"/>
              <a:buChar char="§"/>
            </a:pPr>
            <a:r>
              <a:rPr lang="it-IT" altLang="it-IT" sz="2400" dirty="0">
                <a:latin typeface="Calibri" panose="020F0502020204030204" pitchFamily="34" charset="0"/>
                <a:ea typeface="Microsoft YaHei" panose="020B0503020204020204" pitchFamily="34" charset="-122"/>
              </a:rPr>
              <a:t>Sono la base del controllo e della valutazione</a:t>
            </a:r>
            <a:r>
              <a:rPr lang="en-US" sz="2400" dirty="0"/>
              <a:t>;</a:t>
            </a:r>
          </a:p>
          <a:p>
            <a:pPr>
              <a:buFont typeface="Wingdings" panose="05000000000000000000" pitchFamily="2" charset="2"/>
              <a:buChar char="§"/>
            </a:pPr>
            <a:r>
              <a:rPr lang="it-IT" altLang="it-IT" sz="2400" dirty="0">
                <a:latin typeface="Calibri" panose="020F0502020204030204" pitchFamily="34" charset="0"/>
                <a:ea typeface="Microsoft YaHei" panose="020B0503020204020204" pitchFamily="34" charset="-122"/>
              </a:rPr>
              <a:t>Indicano come misurare il successo del progetto</a:t>
            </a:r>
            <a:r>
              <a:rPr lang="en-US" sz="2400" dirty="0"/>
              <a:t>;</a:t>
            </a:r>
          </a:p>
          <a:p>
            <a:pPr>
              <a:buFont typeface="Wingdings" panose="05000000000000000000" pitchFamily="2" charset="2"/>
              <a:buChar char="§"/>
            </a:pPr>
            <a:r>
              <a:rPr lang="it-IT" altLang="it-IT" sz="2400" dirty="0">
                <a:latin typeface="Calibri" panose="020F0502020204030204" pitchFamily="34" charset="0"/>
                <a:ea typeface="Microsoft YaHei" panose="020B0503020204020204" pitchFamily="34" charset="-122"/>
              </a:rPr>
              <a:t>Aiutano a specificare obiettivi e risultati (se non sono misurabili, è un</a:t>
            </a:r>
            <a:r>
              <a:rPr lang="en-US" sz="2400" dirty="0"/>
              <a:t> </a:t>
            </a:r>
            <a:r>
              <a:rPr lang="en-US" sz="2400" dirty="0" err="1"/>
              <a:t>problema</a:t>
            </a:r>
            <a:r>
              <a:rPr lang="en-US" sz="2400" dirty="0"/>
              <a:t>);</a:t>
            </a:r>
          </a:p>
          <a:p>
            <a:pPr>
              <a:buFont typeface="Wingdings" panose="05000000000000000000" pitchFamily="2" charset="2"/>
              <a:buChar char="§"/>
            </a:pPr>
            <a:r>
              <a:rPr lang="it-IT" altLang="it-IT" sz="2400" dirty="0">
                <a:latin typeface="Calibri" panose="020F0502020204030204" pitchFamily="34" charset="0"/>
                <a:ea typeface="Microsoft YaHei" panose="020B0503020204020204" pitchFamily="34" charset="-122"/>
              </a:rPr>
              <a:t>Indicano il target su cui intervenire per vedere se un obiettivo è raggiunto</a:t>
            </a:r>
            <a:r>
              <a:rPr lang="en-US" sz="2400" dirty="0"/>
              <a:t>.</a:t>
            </a:r>
            <a:endParaRPr lang="it-IT" sz="2400" dirty="0"/>
          </a:p>
        </p:txBody>
      </p:sp>
      <p:pic>
        <p:nvPicPr>
          <p:cNvPr id="36" name="Picture 35" descr="Inquadratura ad angolo di una penna su un grafico">
            <a:extLst>
              <a:ext uri="{FF2B5EF4-FFF2-40B4-BE49-F238E27FC236}">
                <a16:creationId xmlns:a16="http://schemas.microsoft.com/office/drawing/2014/main" id="{E497030E-5A82-C31C-0FFA-0BB5D7C603F3}"/>
              </a:ext>
            </a:extLst>
          </p:cNvPr>
          <p:cNvPicPr>
            <a:picLocks noChangeAspect="1"/>
          </p:cNvPicPr>
          <p:nvPr/>
        </p:nvPicPr>
        <p:blipFill>
          <a:blip r:embed="rId3"/>
          <a:srcRect l="1567" r="39032" b="-2"/>
          <a:stretch>
            <a:fillRect/>
          </a:stretch>
        </p:blipFill>
        <p:spPr>
          <a:xfrm>
            <a:off x="8229944" y="2349408"/>
            <a:ext cx="3556465" cy="3996549"/>
          </a:xfrm>
          <a:prstGeom prst="rect">
            <a:avLst/>
          </a:prstGeom>
        </p:spPr>
      </p:pic>
    </p:spTree>
    <p:extLst>
      <p:ext uri="{BB962C8B-B14F-4D97-AF65-F5344CB8AC3E}">
        <p14:creationId xmlns:p14="http://schemas.microsoft.com/office/powerpoint/2010/main" val="15888889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19DA019-A1BA-041D-9EE0-188CAE7E5724}"/>
            </a:ext>
          </a:extLst>
        </p:cNvPr>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olo 1">
            <a:extLst>
              <a:ext uri="{FF2B5EF4-FFF2-40B4-BE49-F238E27FC236}">
                <a16:creationId xmlns:a16="http://schemas.microsoft.com/office/drawing/2014/main" id="{F1EB3C65-FCD1-F484-D593-A27DD8CC2BC8}"/>
              </a:ext>
            </a:extLst>
          </p:cNvPr>
          <p:cNvSpPr>
            <a:spLocks noGrp="1"/>
          </p:cNvSpPr>
          <p:nvPr>
            <p:ph type="title"/>
          </p:nvPr>
        </p:nvSpPr>
        <p:spPr>
          <a:xfrm>
            <a:off x="841246" y="673770"/>
            <a:ext cx="3919940" cy="2755230"/>
          </a:xfrm>
        </p:spPr>
        <p:txBody>
          <a:bodyPr anchor="t">
            <a:normAutofit fontScale="90000"/>
          </a:bodyPr>
          <a:lstStyle/>
          <a:p>
            <a:r>
              <a:rPr lang="it-IT" altLang="it-IT" sz="5400" b="1" dirty="0">
                <a:solidFill>
                  <a:schemeClr val="bg1"/>
                </a:solidFill>
              </a:rPr>
              <a:t>Indicatori oggettivamente verificabili (IOV)</a:t>
            </a:r>
            <a:endParaRPr lang="it-IT" sz="5400" b="1" dirty="0">
              <a:solidFill>
                <a:schemeClr val="bg1"/>
              </a:solidFill>
            </a:endParaRPr>
          </a:p>
        </p:txBody>
      </p:sp>
      <p:sp>
        <p:nvSpPr>
          <p:cNvPr id="3" name="Segnaposto testo 2">
            <a:extLst>
              <a:ext uri="{FF2B5EF4-FFF2-40B4-BE49-F238E27FC236}">
                <a16:creationId xmlns:a16="http://schemas.microsoft.com/office/drawing/2014/main" id="{516B6FBD-5B46-41DA-D3BA-99C4B7CF895A}"/>
              </a:ext>
            </a:extLst>
          </p:cNvPr>
          <p:cNvSpPr>
            <a:spLocks noGrp="1"/>
          </p:cNvSpPr>
          <p:nvPr>
            <p:ph type="body" idx="1"/>
          </p:nvPr>
        </p:nvSpPr>
        <p:spPr>
          <a:xfrm>
            <a:off x="5326981" y="882315"/>
            <a:ext cx="6549828" cy="5435358"/>
          </a:xfrm>
        </p:spPr>
        <p:txBody>
          <a:bodyPr>
            <a:normAutofit lnSpcReduction="10000"/>
          </a:bodyPr>
          <a:lstStyle/>
          <a:p>
            <a:pPr>
              <a:buFont typeface="Wingdings" panose="05000000000000000000" pitchFamily="2" charset="2"/>
              <a:buChar char="§"/>
            </a:pPr>
            <a:r>
              <a:rPr lang="it-IT" sz="2600" dirty="0"/>
              <a:t>Per indicatore si intende </a:t>
            </a:r>
            <a:r>
              <a:rPr lang="it-IT" sz="2600" b="1" dirty="0"/>
              <a:t>un fattore o una variabile quantitativa o qualitativa</a:t>
            </a:r>
            <a:r>
              <a:rPr lang="it-IT" sz="2600" dirty="0"/>
              <a:t> che fornisce un mezzo semplice e affidabile per misurare il raggiungimento dei risultati di un’azione.</a:t>
            </a:r>
          </a:p>
          <a:p>
            <a:pPr>
              <a:buFont typeface="Wingdings" panose="05000000000000000000" pitchFamily="2" charset="2"/>
              <a:buChar char="§"/>
            </a:pPr>
            <a:r>
              <a:rPr lang="it-IT" sz="2600" dirty="0"/>
              <a:t>In pratica, un indicatore è ciò che si può osservare nella realtà, nel momento in cui si realizza il progetto e/o un’azione di esso.</a:t>
            </a:r>
          </a:p>
          <a:p>
            <a:pPr marL="114300" indent="0">
              <a:buNone/>
            </a:pPr>
            <a:r>
              <a:rPr lang="it-IT" sz="2600" dirty="0"/>
              <a:t>Per far ciò va definita:</a:t>
            </a:r>
          </a:p>
          <a:p>
            <a:pPr>
              <a:buFont typeface="Wingdings" panose="05000000000000000000" pitchFamily="2" charset="2"/>
              <a:buChar char="§"/>
            </a:pPr>
            <a:r>
              <a:rPr lang="it-IT" sz="2600" dirty="0"/>
              <a:t>una </a:t>
            </a:r>
            <a:r>
              <a:rPr lang="it-IT" sz="2600" b="1" dirty="0">
                <a:solidFill>
                  <a:schemeClr val="accent2">
                    <a:lumMod val="75000"/>
                  </a:schemeClr>
                </a:solidFill>
              </a:rPr>
              <a:t>variabile</a:t>
            </a:r>
            <a:r>
              <a:rPr lang="it-IT" sz="2600" dirty="0"/>
              <a:t>, e cioè quale aspetto o condizione andare a verificare (il “cosa”);</a:t>
            </a:r>
          </a:p>
          <a:p>
            <a:pPr>
              <a:buFont typeface="Wingdings" panose="05000000000000000000" pitchFamily="2" charset="2"/>
              <a:buChar char="§"/>
            </a:pPr>
            <a:r>
              <a:rPr lang="it-IT" sz="2600" dirty="0"/>
              <a:t>un </a:t>
            </a:r>
            <a:r>
              <a:rPr lang="it-IT" sz="2600" b="1" dirty="0">
                <a:solidFill>
                  <a:schemeClr val="accent2">
                    <a:lumMod val="75000"/>
                  </a:schemeClr>
                </a:solidFill>
              </a:rPr>
              <a:t>target-group</a:t>
            </a:r>
            <a:r>
              <a:rPr lang="it-IT" sz="2600" dirty="0"/>
              <a:t>, e cioè il territorio o la popolazione di riferimento rispetto alla quale verificare la variabile (“dove”);</a:t>
            </a:r>
          </a:p>
          <a:p>
            <a:pPr>
              <a:buFont typeface="Wingdings" panose="05000000000000000000" pitchFamily="2" charset="2"/>
              <a:buChar char="§"/>
            </a:pPr>
            <a:endParaRPr lang="it-IT" sz="2400" dirty="0"/>
          </a:p>
        </p:txBody>
      </p:sp>
    </p:spTree>
    <p:extLst>
      <p:ext uri="{BB962C8B-B14F-4D97-AF65-F5344CB8AC3E}">
        <p14:creationId xmlns:p14="http://schemas.microsoft.com/office/powerpoint/2010/main" val="2853407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25F327-2333-2AE3-660F-764B6E7F4FB2}"/>
            </a:ext>
          </a:extLst>
        </p:cNvPr>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FB57F99B-34D3-9ADD-7705-708207DE9C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24D1F28-2FCC-54C5-3859-0C993CE83A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olo 1">
            <a:extLst>
              <a:ext uri="{FF2B5EF4-FFF2-40B4-BE49-F238E27FC236}">
                <a16:creationId xmlns:a16="http://schemas.microsoft.com/office/drawing/2014/main" id="{66D3D4AD-6DD6-12B0-0BDD-D5FF125A92E9}"/>
              </a:ext>
            </a:extLst>
          </p:cNvPr>
          <p:cNvSpPr>
            <a:spLocks noGrp="1"/>
          </p:cNvSpPr>
          <p:nvPr>
            <p:ph type="title"/>
          </p:nvPr>
        </p:nvSpPr>
        <p:spPr>
          <a:xfrm>
            <a:off x="841246" y="673770"/>
            <a:ext cx="4309780" cy="2868216"/>
          </a:xfrm>
        </p:spPr>
        <p:txBody>
          <a:bodyPr anchor="t">
            <a:normAutofit fontScale="90000"/>
          </a:bodyPr>
          <a:lstStyle/>
          <a:p>
            <a:r>
              <a:rPr lang="it-IT" altLang="it-IT" sz="5400" b="1" dirty="0">
                <a:solidFill>
                  <a:schemeClr val="bg1"/>
                </a:solidFill>
              </a:rPr>
              <a:t>Indicatori oggettivamente verificabili (IOV)</a:t>
            </a:r>
            <a:endParaRPr lang="it-IT" sz="5400" b="1" dirty="0">
              <a:solidFill>
                <a:srgbClr val="FFFFFF"/>
              </a:solidFill>
            </a:endParaRPr>
          </a:p>
        </p:txBody>
      </p:sp>
      <p:sp>
        <p:nvSpPr>
          <p:cNvPr id="3" name="Segnaposto testo 2">
            <a:extLst>
              <a:ext uri="{FF2B5EF4-FFF2-40B4-BE49-F238E27FC236}">
                <a16:creationId xmlns:a16="http://schemas.microsoft.com/office/drawing/2014/main" id="{71CA02DF-64E9-A799-FA67-6A62F4F84504}"/>
              </a:ext>
            </a:extLst>
          </p:cNvPr>
          <p:cNvSpPr>
            <a:spLocks noGrp="1"/>
          </p:cNvSpPr>
          <p:nvPr>
            <p:ph type="body" idx="1"/>
          </p:nvPr>
        </p:nvSpPr>
        <p:spPr>
          <a:xfrm>
            <a:off x="5395075" y="2030179"/>
            <a:ext cx="6549828" cy="5435358"/>
          </a:xfrm>
        </p:spPr>
        <p:txBody>
          <a:bodyPr>
            <a:normAutofit/>
          </a:bodyPr>
          <a:lstStyle/>
          <a:p>
            <a:pPr marL="114300" indent="0">
              <a:buNone/>
            </a:pPr>
            <a:r>
              <a:rPr lang="en-US" sz="2400" dirty="0"/>
              <a:t>•</a:t>
            </a:r>
            <a:r>
              <a:rPr lang="it-IT" sz="2400" dirty="0"/>
              <a:t> un </a:t>
            </a:r>
            <a:r>
              <a:rPr lang="it-IT" sz="2400" b="1" dirty="0">
                <a:solidFill>
                  <a:schemeClr val="accent2">
                    <a:lumMod val="75000"/>
                  </a:schemeClr>
                </a:solidFill>
              </a:rPr>
              <a:t>tempo di verifica</a:t>
            </a:r>
            <a:r>
              <a:rPr lang="it-IT" sz="2400" dirty="0"/>
              <a:t>, e cioè il momento in cui ha senso effettuare la verifica (“quando”);</a:t>
            </a:r>
          </a:p>
          <a:p>
            <a:pPr marL="114300" indent="0">
              <a:buNone/>
            </a:pPr>
            <a:r>
              <a:rPr lang="it-IT" sz="2400" dirty="0"/>
              <a:t>• un </a:t>
            </a:r>
            <a:r>
              <a:rPr lang="it-IT" sz="2400" b="1" dirty="0">
                <a:solidFill>
                  <a:schemeClr val="accent2">
                    <a:lumMod val="75000"/>
                  </a:schemeClr>
                </a:solidFill>
              </a:rPr>
              <a:t>valore di riferimento </a:t>
            </a:r>
            <a:r>
              <a:rPr lang="it-IT" sz="2400" dirty="0"/>
              <a:t>(“quanto”), vale a dire di quanto la variabile deve aumentare o diminuire o che valore deve assumere per poter dimostrare che l’obiettivo, le realizzazioni e i prodotti di progetto siano stati raggiunti. </a:t>
            </a:r>
          </a:p>
        </p:txBody>
      </p:sp>
    </p:spTree>
    <p:extLst>
      <p:ext uri="{BB962C8B-B14F-4D97-AF65-F5344CB8AC3E}">
        <p14:creationId xmlns:p14="http://schemas.microsoft.com/office/powerpoint/2010/main" val="14569475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B0CEEE-7C2C-051C-C4E5-AC6640FE2BB7}"/>
            </a:ext>
          </a:extLst>
        </p:cNvPr>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0A8F241-48E7-7A90-1DE4-28B63363B2CE}"/>
              </a:ext>
            </a:extLst>
          </p:cNvPr>
          <p:cNvSpPr>
            <a:spLocks noGrp="1"/>
          </p:cNvSpPr>
          <p:nvPr>
            <p:ph type="title"/>
          </p:nvPr>
        </p:nvSpPr>
        <p:spPr>
          <a:xfrm>
            <a:off x="572493" y="238539"/>
            <a:ext cx="11018520" cy="1434415"/>
          </a:xfrm>
        </p:spPr>
        <p:txBody>
          <a:bodyPr anchor="b">
            <a:normAutofit/>
          </a:bodyPr>
          <a:lstStyle/>
          <a:p>
            <a:r>
              <a:rPr lang="it-IT" sz="5400" b="1" dirty="0"/>
              <a:t>Tipi di indicatori</a:t>
            </a:r>
          </a:p>
        </p:txBody>
      </p:sp>
      <p:sp>
        <p:nvSpPr>
          <p:cNvPr id="4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testo 2">
            <a:extLst>
              <a:ext uri="{FF2B5EF4-FFF2-40B4-BE49-F238E27FC236}">
                <a16:creationId xmlns:a16="http://schemas.microsoft.com/office/drawing/2014/main" id="{E59EA4C5-3B1E-348F-A93B-968031B3B1E0}"/>
              </a:ext>
            </a:extLst>
          </p:cNvPr>
          <p:cNvSpPr>
            <a:spLocks noGrp="1"/>
          </p:cNvSpPr>
          <p:nvPr>
            <p:ph type="body" idx="1"/>
          </p:nvPr>
        </p:nvSpPr>
        <p:spPr>
          <a:xfrm>
            <a:off x="572493" y="2071316"/>
            <a:ext cx="6713552" cy="4119172"/>
          </a:xfrm>
        </p:spPr>
        <p:txBody>
          <a:bodyPr anchor="t">
            <a:normAutofit fontScale="92500" lnSpcReduction="20000"/>
          </a:bodyPr>
          <a:lstStyle/>
          <a:p>
            <a:pPr marL="114300" indent="0">
              <a:buNone/>
            </a:pPr>
            <a:r>
              <a:rPr lang="it-IT" sz="2600" dirty="0"/>
              <a:t>Le tipologie di indicatori saranno:</a:t>
            </a:r>
          </a:p>
          <a:p>
            <a:pPr marL="114300" indent="0">
              <a:buNone/>
            </a:pPr>
            <a:endParaRPr lang="it-IT" sz="2600" dirty="0"/>
          </a:p>
          <a:p>
            <a:pPr>
              <a:buFont typeface="Wingdings" panose="05000000000000000000" pitchFamily="2" charset="2"/>
              <a:buChar char="Ø"/>
            </a:pPr>
            <a:r>
              <a:rPr lang="it-IT" sz="2600" dirty="0"/>
              <a:t>Per gli </a:t>
            </a:r>
            <a:r>
              <a:rPr lang="it-IT" sz="2600" b="1" dirty="0"/>
              <a:t>obiettivi generali</a:t>
            </a:r>
            <a:r>
              <a:rPr lang="it-IT" sz="2600" dirty="0"/>
              <a:t>: </a:t>
            </a:r>
            <a:r>
              <a:rPr lang="it-IT" sz="2600" b="1" dirty="0">
                <a:solidFill>
                  <a:schemeClr val="tx1"/>
                </a:solidFill>
              </a:rPr>
              <a:t>indicatori di impatto</a:t>
            </a:r>
            <a:r>
              <a:rPr lang="it-IT" sz="2600" dirty="0"/>
              <a:t>, che dipenderanno non solo da quanto realizzato dal singolo progetto ma anche da altri fattori, misurando un cambiamento di lungo termine;</a:t>
            </a:r>
          </a:p>
          <a:p>
            <a:pPr>
              <a:buFont typeface="Wingdings" panose="05000000000000000000" pitchFamily="2" charset="2"/>
              <a:buChar char="Ø"/>
            </a:pPr>
            <a:r>
              <a:rPr lang="it-IT" sz="2600" dirty="0"/>
              <a:t>Per l’obiettivo specifico e i risultati: </a:t>
            </a:r>
            <a:r>
              <a:rPr lang="it-IT" sz="2600" b="1" dirty="0">
                <a:solidFill>
                  <a:schemeClr val="tx1"/>
                </a:solidFill>
              </a:rPr>
              <a:t>indicatori di effetto diretto o di </a:t>
            </a:r>
            <a:r>
              <a:rPr lang="it-IT" sz="2600" b="1" dirty="0" err="1">
                <a:solidFill>
                  <a:schemeClr val="tx1"/>
                </a:solidFill>
              </a:rPr>
              <a:t>outcome</a:t>
            </a:r>
            <a:r>
              <a:rPr lang="it-IT" sz="2600" dirty="0"/>
              <a:t>;</a:t>
            </a:r>
          </a:p>
          <a:p>
            <a:pPr>
              <a:buFont typeface="Wingdings" panose="05000000000000000000" pitchFamily="2" charset="2"/>
              <a:buChar char="Ø"/>
            </a:pPr>
            <a:r>
              <a:rPr lang="it-IT" sz="2600" dirty="0"/>
              <a:t>Per le </a:t>
            </a:r>
            <a:r>
              <a:rPr lang="it-IT" sz="2600" b="1" dirty="0"/>
              <a:t>attività</a:t>
            </a:r>
            <a:r>
              <a:rPr lang="it-IT" sz="2600" dirty="0"/>
              <a:t>: </a:t>
            </a:r>
            <a:r>
              <a:rPr lang="it-IT" sz="2600" b="1" dirty="0">
                <a:solidFill>
                  <a:schemeClr val="tx1"/>
                </a:solidFill>
              </a:rPr>
              <a:t>indicatori di realizzazione</a:t>
            </a:r>
            <a:r>
              <a:rPr lang="it-IT" sz="2600" dirty="0"/>
              <a:t>;</a:t>
            </a:r>
          </a:p>
          <a:p>
            <a:pPr marL="114300" indent="0">
              <a:buNone/>
            </a:pPr>
            <a:endParaRPr lang="it-IT" sz="2600" dirty="0"/>
          </a:p>
          <a:p>
            <a:pPr marL="114300" indent="0">
              <a:buNone/>
            </a:pPr>
            <a:r>
              <a:rPr lang="it-IT" sz="2600" dirty="0"/>
              <a:t>Utile inserire sempre anche il </a:t>
            </a:r>
            <a:r>
              <a:rPr lang="it-IT" sz="2600" b="1" dirty="0">
                <a:solidFill>
                  <a:schemeClr val="tx1"/>
                </a:solidFill>
              </a:rPr>
              <a:t>soddisfacimento dei beneficiari</a:t>
            </a:r>
            <a:r>
              <a:rPr lang="it-IT" sz="2600" dirty="0">
                <a:solidFill>
                  <a:schemeClr val="tx1"/>
                </a:solidFill>
              </a:rPr>
              <a:t>.</a:t>
            </a:r>
          </a:p>
          <a:p>
            <a:pPr marL="114300" indent="0">
              <a:buNone/>
            </a:pPr>
            <a:endParaRPr lang="it-IT" sz="2200" b="1" dirty="0"/>
          </a:p>
        </p:txBody>
      </p:sp>
      <p:pic>
        <p:nvPicPr>
          <p:cNvPr id="4" name="Immagine 2" descr="Tre freccette al centro del bersaglio">
            <a:extLst>
              <a:ext uri="{FF2B5EF4-FFF2-40B4-BE49-F238E27FC236}">
                <a16:creationId xmlns:a16="http://schemas.microsoft.com/office/drawing/2014/main" id="{6B2FA101-8610-5F53-1EA0-A981DF82B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024" r="-3" b="-3"/>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1900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787460A-A384-5F66-1F36-87380B49446B}"/>
            </a:ext>
          </a:extLst>
        </p:cNvPr>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121F819F-16C6-F656-50D3-33266F4CA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87EC6E9-6504-B534-C87F-AD7EF8E8425C}"/>
              </a:ext>
            </a:extLst>
          </p:cNvPr>
          <p:cNvSpPr>
            <a:spLocks noGrp="1"/>
          </p:cNvSpPr>
          <p:nvPr>
            <p:ph type="title"/>
          </p:nvPr>
        </p:nvSpPr>
        <p:spPr>
          <a:xfrm>
            <a:off x="572493" y="238539"/>
            <a:ext cx="11018520" cy="1434415"/>
          </a:xfrm>
        </p:spPr>
        <p:txBody>
          <a:bodyPr anchor="b">
            <a:normAutofit/>
          </a:bodyPr>
          <a:lstStyle/>
          <a:p>
            <a:r>
              <a:rPr lang="it-IT" sz="5400" b="1" dirty="0"/>
              <a:t>Tipi di indicatori</a:t>
            </a:r>
          </a:p>
        </p:txBody>
      </p:sp>
      <p:sp>
        <p:nvSpPr>
          <p:cNvPr id="49" name="sketchy line">
            <a:extLst>
              <a:ext uri="{FF2B5EF4-FFF2-40B4-BE49-F238E27FC236}">
                <a16:creationId xmlns:a16="http://schemas.microsoft.com/office/drawing/2014/main" id="{FAF3870C-E833-77BD-45D9-C9A7F647A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testo 2">
            <a:extLst>
              <a:ext uri="{FF2B5EF4-FFF2-40B4-BE49-F238E27FC236}">
                <a16:creationId xmlns:a16="http://schemas.microsoft.com/office/drawing/2014/main" id="{64CACB89-5E9A-5B76-3098-36D978662862}"/>
              </a:ext>
            </a:extLst>
          </p:cNvPr>
          <p:cNvSpPr>
            <a:spLocks noGrp="1"/>
          </p:cNvSpPr>
          <p:nvPr>
            <p:ph type="body" idx="1"/>
          </p:nvPr>
        </p:nvSpPr>
        <p:spPr>
          <a:xfrm>
            <a:off x="572492" y="2093976"/>
            <a:ext cx="6917805" cy="4096512"/>
          </a:xfrm>
        </p:spPr>
        <p:txBody>
          <a:bodyPr anchor="t">
            <a:normAutofit/>
          </a:bodyPr>
          <a:lstStyle/>
          <a:p>
            <a:pPr marL="114300" indent="0">
              <a:buNone/>
            </a:pPr>
            <a:r>
              <a:rPr lang="it-IT" sz="2200" dirty="0"/>
              <a:t>Gli indicatori possono essere </a:t>
            </a:r>
            <a:r>
              <a:rPr lang="it-IT" sz="2200" b="1" dirty="0"/>
              <a:t>quantitativi o qualitativi</a:t>
            </a:r>
            <a:r>
              <a:rPr lang="it-IT" sz="2200" dirty="0"/>
              <a:t>. </a:t>
            </a:r>
          </a:p>
          <a:p>
            <a:pPr marL="114300" indent="0">
              <a:buNone/>
            </a:pPr>
            <a:r>
              <a:rPr lang="it-IT" sz="2200" dirty="0"/>
              <a:t>Per i </a:t>
            </a:r>
            <a:r>
              <a:rPr lang="it-IT" sz="2200" b="1" dirty="0"/>
              <a:t>quantitativi</a:t>
            </a:r>
            <a:r>
              <a:rPr lang="it-IT" sz="2200" dirty="0"/>
              <a:t>, la variabile potrà essere espressa in termini assoluti o percentuali, indicando anche il dato iniziale, oltre quello a cui si vuole giungere. </a:t>
            </a:r>
          </a:p>
          <a:p>
            <a:pPr marL="114300" indent="0">
              <a:buNone/>
            </a:pPr>
            <a:r>
              <a:rPr lang="it-IT" sz="2200" dirty="0"/>
              <a:t>Per i </a:t>
            </a:r>
            <a:r>
              <a:rPr lang="it-IT" sz="2200" b="1" dirty="0"/>
              <a:t>qualitativi</a:t>
            </a:r>
            <a:r>
              <a:rPr lang="it-IT" sz="2200" dirty="0"/>
              <a:t>, andrà identificata una variabile che misuri la percezione dei miglioramenti, dei cambiamenti e dei benefici raggiunti. Questi andranno verificati attraverso  strumenti quali indagini sul campo, interviste ai beneficiari, ecc., che andranno valorizzati nella colonna “fonti e mezzi di verifica”. Il Quadro Logico, infatti, richiede non solo la fonte di verifica dell’indicatore, ma anche il metodo utilizzato per raccogliere i dati.</a:t>
            </a:r>
          </a:p>
          <a:p>
            <a:pPr marL="114300" indent="0">
              <a:buNone/>
            </a:pPr>
            <a:endParaRPr lang="it-IT" sz="2200" dirty="0"/>
          </a:p>
        </p:txBody>
      </p:sp>
      <p:pic>
        <p:nvPicPr>
          <p:cNvPr id="4" name="Immagine 2" descr="Tre freccette al centro del bersaglio">
            <a:extLst>
              <a:ext uri="{FF2B5EF4-FFF2-40B4-BE49-F238E27FC236}">
                <a16:creationId xmlns:a16="http://schemas.microsoft.com/office/drawing/2014/main" id="{EA6FD40C-C637-6AF6-0059-F988055304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6024" r="-3" b="-3"/>
          <a:stretch>
            <a:fillRect/>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387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79BB8A2-DE77-945B-20F2-D4E9D5547700}"/>
            </a:ext>
          </a:extLst>
        </p:cNvPr>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BA79A7CF-01AF-4178-9369-94E0C90EB0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66D8EBBE-5060-5F38-DB42-C37755E1C5D2}"/>
              </a:ext>
            </a:extLst>
          </p:cNvPr>
          <p:cNvSpPr>
            <a:spLocks noGrp="1"/>
          </p:cNvSpPr>
          <p:nvPr>
            <p:ph type="title"/>
          </p:nvPr>
        </p:nvSpPr>
        <p:spPr>
          <a:xfrm>
            <a:off x="9267909" y="2023110"/>
            <a:ext cx="2469624" cy="2846070"/>
          </a:xfrm>
        </p:spPr>
        <p:txBody>
          <a:bodyPr vert="horz" lIns="91440" tIns="45720" rIns="91440" bIns="45720" rtlCol="0" anchor="ctr">
            <a:normAutofit/>
          </a:bodyPr>
          <a:lstStyle/>
          <a:p>
            <a:pPr>
              <a:spcBef>
                <a:spcPct val="0"/>
              </a:spcBef>
            </a:pPr>
            <a:r>
              <a:rPr lang="en-US" sz="3400" b="1" kern="1200" dirty="0" err="1">
                <a:solidFill>
                  <a:schemeClr val="tx1"/>
                </a:solidFill>
                <a:latin typeface="+mj-lt"/>
                <a:ea typeface="+mj-ea"/>
                <a:cs typeface="+mj-cs"/>
              </a:rPr>
              <a:t>Analisi</a:t>
            </a:r>
            <a:r>
              <a:rPr lang="en-US" sz="3400" b="1" kern="1200" dirty="0">
                <a:solidFill>
                  <a:schemeClr val="tx1"/>
                </a:solidFill>
                <a:latin typeface="+mj-lt"/>
                <a:ea typeface="+mj-ea"/>
                <a:cs typeface="+mj-cs"/>
              </a:rPr>
              <a:t> degli </a:t>
            </a:r>
            <a:r>
              <a:rPr lang="en-US" sz="3400" b="1" kern="1200" dirty="0" err="1">
                <a:solidFill>
                  <a:schemeClr val="tx1"/>
                </a:solidFill>
                <a:latin typeface="+mj-lt"/>
                <a:ea typeface="+mj-ea"/>
                <a:cs typeface="+mj-cs"/>
              </a:rPr>
              <a:t>obiettivi</a:t>
            </a:r>
            <a:endParaRPr lang="en-US" sz="3400" b="1" kern="1200" dirty="0">
              <a:solidFill>
                <a:schemeClr val="tx1"/>
              </a:solidFill>
              <a:latin typeface="+mj-lt"/>
              <a:ea typeface="+mj-ea"/>
              <a:cs typeface="+mj-cs"/>
            </a:endParaRPr>
          </a:p>
        </p:txBody>
      </p:sp>
      <p:sp>
        <p:nvSpPr>
          <p:cNvPr id="6" name="Segnaposto testo 5">
            <a:extLst>
              <a:ext uri="{FF2B5EF4-FFF2-40B4-BE49-F238E27FC236}">
                <a16:creationId xmlns:a16="http://schemas.microsoft.com/office/drawing/2014/main" id="{C4090226-5F68-85CD-0467-87EC93760E5C}"/>
              </a:ext>
            </a:extLst>
          </p:cNvPr>
          <p:cNvSpPr>
            <a:spLocks noGrp="1"/>
          </p:cNvSpPr>
          <p:nvPr>
            <p:ph type="body" idx="1"/>
          </p:nvPr>
        </p:nvSpPr>
        <p:spPr>
          <a:xfrm>
            <a:off x="9267908" y="4869180"/>
            <a:ext cx="2446465" cy="1395468"/>
          </a:xfrm>
        </p:spPr>
        <p:txBody>
          <a:bodyPr vert="horz" lIns="91440" tIns="45720" rIns="91440" bIns="45720" rtlCol="0">
            <a:normAutofit/>
          </a:bodyPr>
          <a:lstStyle/>
          <a:p>
            <a:pPr marL="0" indent="0">
              <a:buNone/>
            </a:pPr>
            <a:r>
              <a:rPr lang="en-US" sz="2400" b="1" kern="1200" dirty="0" err="1">
                <a:solidFill>
                  <a:schemeClr val="tx1"/>
                </a:solidFill>
                <a:latin typeface="+mn-lt"/>
                <a:ea typeface="+mn-ea"/>
                <a:cs typeface="+mn-cs"/>
              </a:rPr>
              <a:t>Trasformare</a:t>
            </a:r>
            <a:r>
              <a:rPr lang="en-US" sz="2400" b="1" kern="1200" dirty="0">
                <a:solidFill>
                  <a:schemeClr val="tx1"/>
                </a:solidFill>
                <a:latin typeface="+mn-lt"/>
                <a:ea typeface="+mn-ea"/>
                <a:cs typeface="+mn-cs"/>
              </a:rPr>
              <a:t> </a:t>
            </a:r>
            <a:r>
              <a:rPr lang="en-US" sz="2400" b="1" kern="1200" dirty="0" err="1">
                <a:solidFill>
                  <a:schemeClr val="tx1"/>
                </a:solidFill>
                <a:latin typeface="+mn-lt"/>
                <a:ea typeface="+mn-ea"/>
                <a:cs typeface="+mn-cs"/>
              </a:rPr>
              <a:t>i</a:t>
            </a:r>
            <a:r>
              <a:rPr lang="en-US" sz="2400" b="1" kern="1200" dirty="0">
                <a:solidFill>
                  <a:schemeClr val="tx1"/>
                </a:solidFill>
                <a:latin typeface="+mn-lt"/>
                <a:ea typeface="+mn-ea"/>
                <a:cs typeface="+mn-cs"/>
              </a:rPr>
              <a:t> </a:t>
            </a:r>
            <a:r>
              <a:rPr lang="en-US" sz="2400" b="1" kern="1200" dirty="0" err="1">
                <a:solidFill>
                  <a:schemeClr val="tx1"/>
                </a:solidFill>
                <a:latin typeface="+mn-lt"/>
                <a:ea typeface="+mn-ea"/>
                <a:cs typeface="+mn-cs"/>
              </a:rPr>
              <a:t>problemi</a:t>
            </a:r>
            <a:r>
              <a:rPr lang="en-US" sz="2400" b="1" kern="1200" dirty="0">
                <a:solidFill>
                  <a:schemeClr val="tx1"/>
                </a:solidFill>
                <a:latin typeface="+mn-lt"/>
                <a:ea typeface="+mn-ea"/>
                <a:cs typeface="+mn-cs"/>
              </a:rPr>
              <a:t> in </a:t>
            </a:r>
            <a:r>
              <a:rPr lang="en-US" sz="2400" b="1" kern="1200" dirty="0" err="1">
                <a:solidFill>
                  <a:schemeClr val="tx1"/>
                </a:solidFill>
                <a:latin typeface="+mn-lt"/>
                <a:ea typeface="+mn-ea"/>
                <a:cs typeface="+mn-cs"/>
              </a:rPr>
              <a:t>obiettivi</a:t>
            </a:r>
            <a:endParaRPr lang="en-US" sz="2400" b="1" kern="1200" dirty="0">
              <a:solidFill>
                <a:schemeClr val="tx1"/>
              </a:solidFill>
              <a:latin typeface="+mn-lt"/>
              <a:ea typeface="+mn-ea"/>
              <a:cs typeface="+mn-cs"/>
            </a:endParaRPr>
          </a:p>
        </p:txBody>
      </p:sp>
      <p:sp>
        <p:nvSpPr>
          <p:cNvPr id="75" name="Rectangle 74">
            <a:extLst>
              <a:ext uri="{FF2B5EF4-FFF2-40B4-BE49-F238E27FC236}">
                <a16:creationId xmlns:a16="http://schemas.microsoft.com/office/drawing/2014/main" id="{99413ED5-9ED4-4772-BCE4-2BCAE6B12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04357C93-F0CB-4A1C-8F77-4E90637898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85"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49125AE0-0B05-807D-52AA-E37F5F27BAEE}"/>
              </a:ext>
            </a:extLst>
          </p:cNvPr>
          <p:cNvPicPr>
            <a:picLocks noChangeAspect="1"/>
          </p:cNvPicPr>
          <p:nvPr/>
        </p:nvPicPr>
        <p:blipFill>
          <a:blip r:embed="rId2"/>
          <a:stretch>
            <a:fillRect/>
          </a:stretch>
        </p:blipFill>
        <p:spPr>
          <a:xfrm>
            <a:off x="666064" y="858525"/>
            <a:ext cx="7366652" cy="5211906"/>
          </a:xfrm>
          <a:prstGeom prst="rect">
            <a:avLst/>
          </a:prstGeom>
        </p:spPr>
      </p:pic>
      <p:sp>
        <p:nvSpPr>
          <p:cNvPr id="79" name="Rectangle 78">
            <a:extLst>
              <a:ext uri="{FF2B5EF4-FFF2-40B4-BE49-F238E27FC236}">
                <a16:creationId xmlns:a16="http://schemas.microsoft.com/office/drawing/2014/main" id="{90F533E9-6690-41A8-A372-4C6C622D02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0981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D939A7-DEAC-8C6F-9D7A-375FE90E3956}"/>
            </a:ext>
          </a:extLst>
        </p:cNvPr>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18276" y="729523"/>
            <a:ext cx="6858000" cy="5398953"/>
          </a:xfrm>
          <a:prstGeom prst="rect">
            <a:avLst/>
          </a:prstGeom>
          <a:ln>
            <a:noFill/>
          </a:ln>
          <a:effectLst>
            <a:outerShdw blurRad="419100" dist="152400" sx="94000" sy="94000" algn="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7935921-7693-EC20-5160-9FD3D50E8431}"/>
              </a:ext>
            </a:extLst>
          </p:cNvPr>
          <p:cNvSpPr>
            <a:spLocks noGrp="1"/>
          </p:cNvSpPr>
          <p:nvPr>
            <p:ph type="title"/>
          </p:nvPr>
        </p:nvSpPr>
        <p:spPr>
          <a:xfrm>
            <a:off x="758952" y="785366"/>
            <a:ext cx="4069055" cy="2072853"/>
          </a:xfrm>
        </p:spPr>
        <p:txBody>
          <a:bodyPr anchor="t">
            <a:normAutofit/>
          </a:bodyPr>
          <a:lstStyle/>
          <a:p>
            <a:r>
              <a:rPr lang="it-IT" sz="4000" b="1" dirty="0"/>
              <a:t>Indicatori: requisiti</a:t>
            </a:r>
          </a:p>
        </p:txBody>
      </p:sp>
      <p:pic>
        <p:nvPicPr>
          <p:cNvPr id="6" name="Immagine 5" descr="Immagine che contiene puntina, statico&#10;&#10;Il contenuto generato dall'IA potrebbe non essere corretto.">
            <a:extLst>
              <a:ext uri="{FF2B5EF4-FFF2-40B4-BE49-F238E27FC236}">
                <a16:creationId xmlns:a16="http://schemas.microsoft.com/office/drawing/2014/main" id="{200E6B1F-619D-E8DE-62DA-D4FFA087A0F0}"/>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5230" y="3429000"/>
            <a:ext cx="3730066" cy="2666998"/>
          </a:xfrm>
          <a:prstGeom prst="rect">
            <a:avLst/>
          </a:prstGeom>
        </p:spPr>
      </p:pic>
      <p:sp>
        <p:nvSpPr>
          <p:cNvPr id="3" name="Segnaposto testo 2">
            <a:extLst>
              <a:ext uri="{FF2B5EF4-FFF2-40B4-BE49-F238E27FC236}">
                <a16:creationId xmlns:a16="http://schemas.microsoft.com/office/drawing/2014/main" id="{542D3774-7F45-6D32-5AF1-FF83F99BEE71}"/>
              </a:ext>
            </a:extLst>
          </p:cNvPr>
          <p:cNvSpPr>
            <a:spLocks noGrp="1"/>
          </p:cNvSpPr>
          <p:nvPr>
            <p:ph type="body" idx="1"/>
          </p:nvPr>
        </p:nvSpPr>
        <p:spPr>
          <a:xfrm>
            <a:off x="6096000" y="785366"/>
            <a:ext cx="5257797" cy="5310632"/>
          </a:xfrm>
        </p:spPr>
        <p:txBody>
          <a:bodyPr anchor="ctr">
            <a:normAutofit/>
          </a:bodyPr>
          <a:lstStyle/>
          <a:p>
            <a:pPr marL="114300" indent="0">
              <a:buNone/>
            </a:pPr>
            <a:r>
              <a:rPr lang="it-IT" altLang="it-IT" sz="2400" dirty="0">
                <a:latin typeface="Calibri" panose="020F0502020204030204" pitchFamily="34" charset="0"/>
                <a:ea typeface="Microsoft YaHei" panose="020B0503020204020204" pitchFamily="34" charset="-122"/>
              </a:rPr>
              <a:t>Si devono scegliere tanti indicatori quanti  sono necessari e sufficienti a misurare il raggiungimento di un determinato risultato o obiettivo.</a:t>
            </a:r>
            <a:endParaRPr lang="en-US" sz="2400" dirty="0"/>
          </a:p>
          <a:p>
            <a:pPr marL="114300" indent="0">
              <a:buNone/>
            </a:pPr>
            <a:r>
              <a:rPr lang="en-US" sz="2400" dirty="0" err="1"/>
              <a:t>Gli</a:t>
            </a:r>
            <a:r>
              <a:rPr lang="en-US" sz="2400" dirty="0"/>
              <a:t> </a:t>
            </a:r>
            <a:r>
              <a:rPr lang="en-US" sz="2400" dirty="0" err="1"/>
              <a:t>indicatori</a:t>
            </a:r>
            <a:r>
              <a:rPr lang="en-US" sz="2400" dirty="0"/>
              <a:t> </a:t>
            </a:r>
            <a:r>
              <a:rPr lang="en-US" sz="2400" dirty="0" err="1"/>
              <a:t>devono</a:t>
            </a:r>
            <a:r>
              <a:rPr lang="en-US" sz="2400" dirty="0"/>
              <a:t> </a:t>
            </a:r>
            <a:r>
              <a:rPr lang="en-US" sz="2400" dirty="0" err="1"/>
              <a:t>avere</a:t>
            </a:r>
            <a:r>
              <a:rPr lang="en-US" sz="2400" dirty="0"/>
              <a:t> le </a:t>
            </a:r>
            <a:r>
              <a:rPr lang="en-US" sz="2400" dirty="0" err="1"/>
              <a:t>seguenti</a:t>
            </a:r>
            <a:r>
              <a:rPr lang="en-US" sz="2400" dirty="0"/>
              <a:t> </a:t>
            </a:r>
            <a:r>
              <a:rPr lang="en-US" sz="2400" dirty="0" err="1"/>
              <a:t>caratteristiche</a:t>
            </a:r>
            <a:r>
              <a:rPr lang="en-US" sz="2400" dirty="0"/>
              <a:t>:</a:t>
            </a:r>
          </a:p>
          <a:p>
            <a:pPr marL="571500" indent="-457200">
              <a:buFont typeface="+mj-lt"/>
              <a:buAutoNum type="arabicPeriod"/>
            </a:pPr>
            <a:r>
              <a:rPr lang="en-US" sz="2400" b="1" dirty="0" err="1"/>
              <a:t>Praticità</a:t>
            </a:r>
            <a:endParaRPr lang="en-US" sz="2400" b="1" dirty="0"/>
          </a:p>
          <a:p>
            <a:pPr marL="571500" indent="-457200">
              <a:buFont typeface="+mj-lt"/>
              <a:buAutoNum type="arabicPeriod"/>
            </a:pPr>
            <a:r>
              <a:rPr lang="en-US" sz="2400" b="1" dirty="0" err="1"/>
              <a:t>Indipendenza</a:t>
            </a:r>
            <a:endParaRPr lang="en-US" sz="2400" b="1" dirty="0"/>
          </a:p>
          <a:p>
            <a:pPr marL="571500" indent="-457200">
              <a:buFont typeface="+mj-lt"/>
              <a:buAutoNum type="arabicPeriod"/>
            </a:pPr>
            <a:r>
              <a:rPr lang="en-US" sz="2400" b="1" dirty="0" err="1"/>
              <a:t>Pertinenza</a:t>
            </a:r>
            <a:endParaRPr lang="en-US" sz="2400" b="1" dirty="0"/>
          </a:p>
          <a:p>
            <a:pPr marL="571500" indent="-457200">
              <a:buFont typeface="+mj-lt"/>
              <a:buAutoNum type="arabicPeriod"/>
            </a:pPr>
            <a:r>
              <a:rPr lang="en-US" sz="2400" b="1" dirty="0" err="1"/>
              <a:t>Obiettività</a:t>
            </a:r>
            <a:endParaRPr lang="it-IT" sz="2400" b="1" dirty="0"/>
          </a:p>
        </p:txBody>
      </p:sp>
    </p:spTree>
    <p:extLst>
      <p:ext uri="{BB962C8B-B14F-4D97-AF65-F5344CB8AC3E}">
        <p14:creationId xmlns:p14="http://schemas.microsoft.com/office/powerpoint/2010/main" val="1322768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3E4094-3863-E804-ED44-9728972111F2}"/>
            </a:ext>
          </a:extLst>
        </p:cNvPr>
        <p:cNvGrpSpPr/>
        <p:nvPr/>
      </p:nvGrpSpPr>
      <p:grpSpPr>
        <a:xfrm>
          <a:off x="0" y="0"/>
          <a:ext cx="0" cy="0"/>
          <a:chOff x="0" y="0"/>
          <a:chExt cx="0" cy="0"/>
        </a:xfrm>
      </p:grpSpPr>
      <p:sp useBgFill="1">
        <p:nvSpPr>
          <p:cNvPr id="63" name="Slide Background">
            <a:extLst>
              <a:ext uri="{FF2B5EF4-FFF2-40B4-BE49-F238E27FC236}">
                <a16:creationId xmlns:a16="http://schemas.microsoft.com/office/drawing/2014/main" id="{FE1EC756-41E9-4FD6-AD48-EF46A2813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64" name="Rectangle 60">
            <a:extLst>
              <a:ext uri="{FF2B5EF4-FFF2-40B4-BE49-F238E27FC236}">
                <a16:creationId xmlns:a16="http://schemas.microsoft.com/office/drawing/2014/main" id="{E66F6371-9EA5-9354-29DC-1D07B921F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0B2011B6-581C-6B67-90BD-95FC61A02984}"/>
              </a:ext>
            </a:extLst>
          </p:cNvPr>
          <p:cNvSpPr>
            <a:spLocks noGrp="1"/>
          </p:cNvSpPr>
          <p:nvPr>
            <p:ph type="title"/>
          </p:nvPr>
        </p:nvSpPr>
        <p:spPr>
          <a:xfrm>
            <a:off x="761995" y="307447"/>
            <a:ext cx="10693884" cy="1109932"/>
          </a:xfrm>
        </p:spPr>
        <p:txBody>
          <a:bodyPr>
            <a:normAutofit/>
          </a:bodyPr>
          <a:lstStyle/>
          <a:p>
            <a:r>
              <a:rPr lang="it-IT" sz="4000" b="1" dirty="0"/>
              <a:t>Indicatori Smart</a:t>
            </a:r>
          </a:p>
        </p:txBody>
      </p:sp>
      <p:pic>
        <p:nvPicPr>
          <p:cNvPr id="6" name="Immagine 5" descr="Immagine che contiene puntina, statico&#10;&#10;Il contenuto generato dall'IA potrebbe non essere corretto.">
            <a:extLst>
              <a:ext uri="{FF2B5EF4-FFF2-40B4-BE49-F238E27FC236}">
                <a16:creationId xmlns:a16="http://schemas.microsoft.com/office/drawing/2014/main" id="{CBC6A1C6-6901-D46D-5017-8DDF02CA595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98394" y="2357888"/>
            <a:ext cx="5280410" cy="3775494"/>
          </a:xfrm>
          <a:prstGeom prst="rect">
            <a:avLst/>
          </a:prstGeom>
        </p:spPr>
      </p:pic>
      <p:sp>
        <p:nvSpPr>
          <p:cNvPr id="3" name="Segnaposto testo 2">
            <a:extLst>
              <a:ext uri="{FF2B5EF4-FFF2-40B4-BE49-F238E27FC236}">
                <a16:creationId xmlns:a16="http://schemas.microsoft.com/office/drawing/2014/main" id="{70AF69CD-2AB7-505D-7D4D-8B8F4DEEDEBA}"/>
              </a:ext>
            </a:extLst>
          </p:cNvPr>
          <p:cNvSpPr>
            <a:spLocks noGrp="1"/>
          </p:cNvSpPr>
          <p:nvPr>
            <p:ph type="body" idx="1"/>
          </p:nvPr>
        </p:nvSpPr>
        <p:spPr>
          <a:xfrm>
            <a:off x="7190509" y="2357888"/>
            <a:ext cx="4265370" cy="3902635"/>
          </a:xfrm>
        </p:spPr>
        <p:txBody>
          <a:bodyPr anchor="ctr">
            <a:normAutofit/>
          </a:bodyPr>
          <a:lstStyle/>
          <a:p>
            <a:pPr marL="571500" indent="-457200">
              <a:buFont typeface="+mj-lt"/>
              <a:buAutoNum type="arabicPeriod"/>
            </a:pPr>
            <a:r>
              <a:rPr lang="en-US" b="1" dirty="0"/>
              <a:t>Simple</a:t>
            </a:r>
          </a:p>
          <a:p>
            <a:pPr marL="571500" indent="-457200">
              <a:buFont typeface="+mj-lt"/>
              <a:buAutoNum type="arabicPeriod"/>
            </a:pPr>
            <a:r>
              <a:rPr lang="en-US" b="1" dirty="0"/>
              <a:t>Measurable</a:t>
            </a:r>
          </a:p>
          <a:p>
            <a:pPr marL="571500" indent="-457200">
              <a:buFont typeface="+mj-lt"/>
              <a:buAutoNum type="arabicPeriod"/>
            </a:pPr>
            <a:r>
              <a:rPr lang="en-US" b="1" dirty="0"/>
              <a:t>Achievable</a:t>
            </a:r>
          </a:p>
          <a:p>
            <a:pPr marL="571500" indent="-457200">
              <a:buFont typeface="+mj-lt"/>
              <a:buAutoNum type="arabicPeriod"/>
            </a:pPr>
            <a:r>
              <a:rPr lang="en-US" b="1" dirty="0"/>
              <a:t>Relevant</a:t>
            </a:r>
          </a:p>
          <a:p>
            <a:pPr marL="571500" indent="-457200">
              <a:buFont typeface="+mj-lt"/>
              <a:buAutoNum type="arabicPeriod"/>
            </a:pPr>
            <a:r>
              <a:rPr lang="en-US" b="1" dirty="0"/>
              <a:t>Time related</a:t>
            </a:r>
            <a:endParaRPr lang="it-IT" b="1" dirty="0"/>
          </a:p>
        </p:txBody>
      </p:sp>
    </p:spTree>
    <p:extLst>
      <p:ext uri="{BB962C8B-B14F-4D97-AF65-F5344CB8AC3E}">
        <p14:creationId xmlns:p14="http://schemas.microsoft.com/office/powerpoint/2010/main" val="3829693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C9228D-17C1-FFEA-1040-087AA725D61F}"/>
            </a:ext>
          </a:extLst>
        </p:cNvPr>
        <p:cNvGrpSpPr/>
        <p:nvPr/>
      </p:nvGrpSpPr>
      <p:grpSpPr>
        <a:xfrm>
          <a:off x="0" y="0"/>
          <a:ext cx="0" cy="0"/>
          <a:chOff x="0" y="0"/>
          <a:chExt cx="0" cy="0"/>
        </a:xfrm>
      </p:grpSpPr>
      <p:sp useBgFill="1">
        <p:nvSpPr>
          <p:cNvPr id="69" name="Slide Background">
            <a:extLst>
              <a:ext uri="{FF2B5EF4-FFF2-40B4-BE49-F238E27FC236}">
                <a16:creationId xmlns:a16="http://schemas.microsoft.com/office/drawing/2014/main" id="{AF6CB648-9554-488A-B457-99CAAD1DA5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 name="Rectangle 70">
            <a:extLst>
              <a:ext uri="{FF2B5EF4-FFF2-40B4-BE49-F238E27FC236}">
                <a16:creationId xmlns:a16="http://schemas.microsoft.com/office/drawing/2014/main" id="{E3ADCBE7-9330-1CDA-00EB-CDD12DB722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5118E946-54D0-CB9B-7E1D-EB09679FFB23}"/>
              </a:ext>
            </a:extLst>
          </p:cNvPr>
          <p:cNvSpPr>
            <a:spLocks noGrp="1"/>
          </p:cNvSpPr>
          <p:nvPr>
            <p:ph type="title"/>
          </p:nvPr>
        </p:nvSpPr>
        <p:spPr>
          <a:xfrm>
            <a:off x="761802" y="240241"/>
            <a:ext cx="10760054" cy="1228299"/>
          </a:xfrm>
        </p:spPr>
        <p:txBody>
          <a:bodyPr>
            <a:normAutofit/>
          </a:bodyPr>
          <a:lstStyle/>
          <a:p>
            <a:r>
              <a:rPr lang="it-IT" sz="4000" b="1" dirty="0"/>
              <a:t>Indicatori QQT</a:t>
            </a:r>
          </a:p>
        </p:txBody>
      </p:sp>
      <p:sp>
        <p:nvSpPr>
          <p:cNvPr id="3" name="Segnaposto testo 2">
            <a:extLst>
              <a:ext uri="{FF2B5EF4-FFF2-40B4-BE49-F238E27FC236}">
                <a16:creationId xmlns:a16="http://schemas.microsoft.com/office/drawing/2014/main" id="{98855F98-0284-2405-515A-5427B2C85695}"/>
              </a:ext>
            </a:extLst>
          </p:cNvPr>
          <p:cNvSpPr>
            <a:spLocks noGrp="1"/>
          </p:cNvSpPr>
          <p:nvPr>
            <p:ph type="body" idx="1"/>
          </p:nvPr>
        </p:nvSpPr>
        <p:spPr>
          <a:xfrm>
            <a:off x="761802" y="2321476"/>
            <a:ext cx="4864875" cy="3850724"/>
          </a:xfrm>
        </p:spPr>
        <p:txBody>
          <a:bodyPr anchor="ctr">
            <a:normAutofit/>
          </a:bodyPr>
          <a:lstStyle/>
          <a:p>
            <a:pPr marL="114300" indent="0">
              <a:buNone/>
            </a:pPr>
            <a:r>
              <a:rPr lang="it-IT" sz="2400" dirty="0"/>
              <a:t>Una volta identificato un indicatore, esso deve essere elaborato per includere brevi informazioni di quantità, qualità e tempo (QQT) e luogo.</a:t>
            </a:r>
          </a:p>
          <a:p>
            <a:pPr>
              <a:buFont typeface="Wingdings" panose="05000000000000000000" pitchFamily="2" charset="2"/>
              <a:buChar char="Ø"/>
            </a:pPr>
            <a:r>
              <a:rPr lang="en-US" sz="2400" dirty="0" err="1"/>
              <a:t>Quantità</a:t>
            </a:r>
            <a:r>
              <a:rPr lang="en-US" sz="2400" dirty="0"/>
              <a:t>: </a:t>
            </a:r>
            <a:r>
              <a:rPr lang="en-US" sz="2400" b="1" dirty="0" err="1"/>
              <a:t>quanto</a:t>
            </a:r>
            <a:r>
              <a:rPr lang="en-US" sz="2400" dirty="0"/>
              <a:t>?</a:t>
            </a:r>
          </a:p>
          <a:p>
            <a:pPr>
              <a:buFont typeface="Wingdings" panose="05000000000000000000" pitchFamily="2" charset="2"/>
              <a:buChar char="Ø"/>
            </a:pPr>
            <a:r>
              <a:rPr lang="en-US" sz="2400" dirty="0" err="1"/>
              <a:t>Qualità</a:t>
            </a:r>
            <a:r>
              <a:rPr lang="en-US" sz="2400" dirty="0"/>
              <a:t>: </a:t>
            </a:r>
            <a:r>
              <a:rPr lang="en-US" sz="2400" b="1" dirty="0">
                <a:solidFill>
                  <a:schemeClr val="tx1"/>
                </a:solidFill>
              </a:rPr>
              <a:t>di </a:t>
            </a:r>
            <a:r>
              <a:rPr lang="en-US" sz="2400" b="1" dirty="0" err="1">
                <a:solidFill>
                  <a:schemeClr val="tx1"/>
                </a:solidFill>
              </a:rPr>
              <a:t>che</a:t>
            </a:r>
            <a:r>
              <a:rPr lang="en-US" sz="2400" b="1" dirty="0">
                <a:solidFill>
                  <a:schemeClr val="tx1"/>
                </a:solidFill>
              </a:rPr>
              <a:t> </a:t>
            </a:r>
            <a:r>
              <a:rPr lang="en-US" sz="2400" b="1" dirty="0" err="1">
                <a:solidFill>
                  <a:schemeClr val="tx1"/>
                </a:solidFill>
              </a:rPr>
              <a:t>tipo</a:t>
            </a:r>
            <a:r>
              <a:rPr lang="en-US" sz="2400" dirty="0"/>
              <a:t>?</a:t>
            </a:r>
          </a:p>
          <a:p>
            <a:pPr>
              <a:buFont typeface="Wingdings" panose="05000000000000000000" pitchFamily="2" charset="2"/>
              <a:buChar char="Ø"/>
            </a:pPr>
            <a:r>
              <a:rPr lang="en-US" sz="2400" dirty="0"/>
              <a:t>Tempo: </a:t>
            </a:r>
            <a:r>
              <a:rPr lang="en-US" sz="2400" b="1" dirty="0" err="1"/>
              <a:t>quando</a:t>
            </a:r>
            <a:r>
              <a:rPr lang="en-US" sz="2400" dirty="0"/>
              <a:t>?</a:t>
            </a:r>
            <a:endParaRPr lang="it-IT" sz="2400" dirty="0"/>
          </a:p>
        </p:txBody>
      </p:sp>
      <p:pic>
        <p:nvPicPr>
          <p:cNvPr id="4" name="Picture 13">
            <a:extLst>
              <a:ext uri="{FF2B5EF4-FFF2-40B4-BE49-F238E27FC236}">
                <a16:creationId xmlns:a16="http://schemas.microsoft.com/office/drawing/2014/main" id="{49A36D3A-5A5A-1727-4D97-90F402DE77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878144" y="2321476"/>
            <a:ext cx="4109217" cy="3807411"/>
          </a:xfrm>
          <a:prstGeom prst="rect">
            <a:avLst/>
          </a:prstGeom>
          <a:noFill/>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41790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8EC657-3FC7-B033-DD51-5D775D0143BB}"/>
            </a:ext>
          </a:extLst>
        </p:cNvPr>
        <p:cNvGrpSpPr/>
        <p:nvPr/>
      </p:nvGrpSpPr>
      <p:grpSpPr>
        <a:xfrm>
          <a:off x="0" y="0"/>
          <a:ext cx="0" cy="0"/>
          <a:chOff x="0" y="0"/>
          <a:chExt cx="0" cy="0"/>
        </a:xfrm>
      </p:grpSpPr>
      <p:sp useBgFill="1">
        <p:nvSpPr>
          <p:cNvPr id="69" name="Slide Background">
            <a:extLst>
              <a:ext uri="{FF2B5EF4-FFF2-40B4-BE49-F238E27FC236}">
                <a16:creationId xmlns:a16="http://schemas.microsoft.com/office/drawing/2014/main" id="{DDEB2E6A-81A5-E873-602D-4058625BFD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1" name="Rectangle 70">
            <a:extLst>
              <a:ext uri="{FF2B5EF4-FFF2-40B4-BE49-F238E27FC236}">
                <a16:creationId xmlns:a16="http://schemas.microsoft.com/office/drawing/2014/main" id="{FC06D5E4-86D7-B33C-40D6-88B72409E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290"/>
            <a:ext cx="12192000" cy="1733407"/>
          </a:xfrm>
          <a:prstGeom prst="rect">
            <a:avLst/>
          </a:prstGeom>
          <a:ln>
            <a:noFill/>
          </a:ln>
          <a:effectLst>
            <a:outerShdw blurRad="254000" dist="381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8663009-E4CE-0B5C-B595-F5C9140B62F7}"/>
              </a:ext>
            </a:extLst>
          </p:cNvPr>
          <p:cNvSpPr>
            <a:spLocks noGrp="1"/>
          </p:cNvSpPr>
          <p:nvPr>
            <p:ph type="title"/>
          </p:nvPr>
        </p:nvSpPr>
        <p:spPr>
          <a:xfrm>
            <a:off x="761802" y="240241"/>
            <a:ext cx="10760054" cy="1228299"/>
          </a:xfrm>
        </p:spPr>
        <p:txBody>
          <a:bodyPr>
            <a:normAutofit/>
          </a:bodyPr>
          <a:lstStyle/>
          <a:p>
            <a:r>
              <a:rPr lang="it-IT" altLang="it-IT" sz="4000" b="1" dirty="0"/>
              <a:t>Assicurare la specificità degli IOV</a:t>
            </a:r>
            <a:endParaRPr lang="it-IT" sz="4000" b="1" dirty="0"/>
          </a:p>
        </p:txBody>
      </p:sp>
      <p:sp>
        <p:nvSpPr>
          <p:cNvPr id="3" name="Segnaposto testo 2">
            <a:extLst>
              <a:ext uri="{FF2B5EF4-FFF2-40B4-BE49-F238E27FC236}">
                <a16:creationId xmlns:a16="http://schemas.microsoft.com/office/drawing/2014/main" id="{09ECD4F3-86DB-9655-B8F0-056A82118AD0}"/>
              </a:ext>
            </a:extLst>
          </p:cNvPr>
          <p:cNvSpPr>
            <a:spLocks noGrp="1"/>
          </p:cNvSpPr>
          <p:nvPr>
            <p:ph type="body" idx="1"/>
          </p:nvPr>
        </p:nvSpPr>
        <p:spPr>
          <a:xfrm>
            <a:off x="761802" y="2130357"/>
            <a:ext cx="5502811" cy="4041843"/>
          </a:xfrm>
        </p:spPr>
        <p:txBody>
          <a:bodyPr anchor="ctr">
            <a:normAutofit fontScale="92500"/>
          </a:bodyPr>
          <a:lstStyle/>
          <a:p>
            <a:pPr marL="114300" indent="0">
              <a:buNone/>
            </a:pPr>
            <a:r>
              <a:rPr lang="it-IT" sz="2400" b="1" dirty="0"/>
              <a:t>Obiettivo specifico</a:t>
            </a:r>
            <a:r>
              <a:rPr lang="it-IT" sz="2400" dirty="0"/>
              <a:t>: migliorare le condizioni di salute</a:t>
            </a:r>
          </a:p>
          <a:p>
            <a:pPr>
              <a:buFont typeface="Wingdings" panose="05000000000000000000" pitchFamily="2" charset="2"/>
              <a:buChar char="Ø"/>
            </a:pPr>
            <a:r>
              <a:rPr lang="it-IT" sz="2400" b="1" dirty="0"/>
              <a:t>Qualità</a:t>
            </a:r>
            <a:r>
              <a:rPr lang="it-IT" sz="2400" dirty="0"/>
              <a:t>: (che cosa descrive?): riduzione dei tassi di mortalità;</a:t>
            </a:r>
          </a:p>
          <a:p>
            <a:pPr>
              <a:buFont typeface="Wingdings" panose="05000000000000000000" pitchFamily="2" charset="2"/>
              <a:buChar char="Ø"/>
            </a:pPr>
            <a:r>
              <a:rPr lang="it-IT" sz="2400" b="1" dirty="0"/>
              <a:t>Gruppo destinatario </a:t>
            </a:r>
            <a:r>
              <a:rPr lang="it-IT" sz="2400" dirty="0"/>
              <a:t>(chi?): riduzione dei tassi di mortalità infantile….;</a:t>
            </a:r>
          </a:p>
          <a:p>
            <a:pPr>
              <a:buFont typeface="Wingdings" panose="05000000000000000000" pitchFamily="2" charset="2"/>
              <a:buChar char="Ø"/>
            </a:pPr>
            <a:r>
              <a:rPr lang="it-IT" sz="2400" b="1" dirty="0"/>
              <a:t>Luogo</a:t>
            </a:r>
            <a:r>
              <a:rPr lang="it-IT" sz="2400" dirty="0"/>
              <a:t> (dove?): nella provincia del nord-est;</a:t>
            </a:r>
          </a:p>
          <a:p>
            <a:pPr>
              <a:buFont typeface="Wingdings" panose="05000000000000000000" pitchFamily="2" charset="2"/>
              <a:buChar char="Ø"/>
            </a:pPr>
            <a:r>
              <a:rPr lang="it-IT" sz="2400" b="1" dirty="0"/>
              <a:t>Quantità</a:t>
            </a:r>
            <a:r>
              <a:rPr lang="it-IT" sz="2400" dirty="0"/>
              <a:t> (quanto?): da X a Y;</a:t>
            </a:r>
          </a:p>
          <a:p>
            <a:pPr>
              <a:buFont typeface="Wingdings" panose="05000000000000000000" pitchFamily="2" charset="2"/>
              <a:buChar char="Ø"/>
            </a:pPr>
            <a:r>
              <a:rPr lang="it-IT" sz="2400" b="1" dirty="0"/>
              <a:t>Tempo</a:t>
            </a:r>
            <a:r>
              <a:rPr lang="it-IT" sz="2400" dirty="0"/>
              <a:t> (in quanto tempo?): entro il 2030.</a:t>
            </a:r>
          </a:p>
          <a:p>
            <a:pPr marL="114300" indent="0">
              <a:buNone/>
            </a:pPr>
            <a:endParaRPr lang="it-IT" sz="2400" dirty="0"/>
          </a:p>
        </p:txBody>
      </p:sp>
      <p:pic>
        <p:nvPicPr>
          <p:cNvPr id="6" name="Immagine 5" descr="Immagine che contiene Biglietto Post-it, Rettangolo&#10;&#10;Il contenuto generato dall'IA potrebbe non essere corretto.">
            <a:extLst>
              <a:ext uri="{FF2B5EF4-FFF2-40B4-BE49-F238E27FC236}">
                <a16:creationId xmlns:a16="http://schemas.microsoft.com/office/drawing/2014/main" id="{C56A6DFC-6350-C7E6-6BAB-A4BF5DA2E67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7145480" y="1760956"/>
            <a:ext cx="4810991" cy="4810991"/>
          </a:xfrm>
          <a:prstGeom prst="rect">
            <a:avLst/>
          </a:prstGeom>
        </p:spPr>
      </p:pic>
    </p:spTree>
    <p:extLst>
      <p:ext uri="{BB962C8B-B14F-4D97-AF65-F5344CB8AC3E}">
        <p14:creationId xmlns:p14="http://schemas.microsoft.com/office/powerpoint/2010/main" val="2434751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74B98F-1942-0B6A-D9B6-7B796C2FA877}"/>
            </a:ext>
          </a:extLst>
        </p:cNvPr>
        <p:cNvGrpSpPr/>
        <p:nvPr/>
      </p:nvGrpSpPr>
      <p:grpSpPr>
        <a:xfrm>
          <a:off x="0" y="0"/>
          <a:ext cx="0" cy="0"/>
          <a:chOff x="0" y="0"/>
          <a:chExt cx="0" cy="0"/>
        </a:xfrm>
      </p:grpSpPr>
      <p:sp useBgFill="1">
        <p:nvSpPr>
          <p:cNvPr id="77"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9FD57195-43ED-7A90-E98D-67F7F9CE5D94}"/>
              </a:ext>
            </a:extLst>
          </p:cNvPr>
          <p:cNvSpPr>
            <a:spLocks noGrp="1"/>
          </p:cNvSpPr>
          <p:nvPr>
            <p:ph type="title"/>
          </p:nvPr>
        </p:nvSpPr>
        <p:spPr>
          <a:xfrm>
            <a:off x="982495" y="617921"/>
            <a:ext cx="5113502" cy="666130"/>
          </a:xfrm>
        </p:spPr>
        <p:txBody>
          <a:bodyPr anchor="ctr">
            <a:normAutofit/>
          </a:bodyPr>
          <a:lstStyle/>
          <a:p>
            <a:r>
              <a:rPr lang="it-IT" sz="4000" b="1" dirty="0"/>
              <a:t>Fonti di verifica (</a:t>
            </a:r>
            <a:r>
              <a:rPr lang="it-IT" sz="4000" b="1" dirty="0" err="1"/>
              <a:t>FdV</a:t>
            </a:r>
            <a:r>
              <a:rPr lang="it-IT" sz="4000" b="1" dirty="0"/>
              <a:t>)</a:t>
            </a:r>
          </a:p>
        </p:txBody>
      </p:sp>
      <p:sp>
        <p:nvSpPr>
          <p:cNvPr id="3" name="Segnaposto testo 2">
            <a:extLst>
              <a:ext uri="{FF2B5EF4-FFF2-40B4-BE49-F238E27FC236}">
                <a16:creationId xmlns:a16="http://schemas.microsoft.com/office/drawing/2014/main" id="{CBB9D6B5-DC85-A0C4-194F-3DA21C5351CA}"/>
              </a:ext>
            </a:extLst>
          </p:cNvPr>
          <p:cNvSpPr>
            <a:spLocks noGrp="1"/>
          </p:cNvSpPr>
          <p:nvPr>
            <p:ph type="body" idx="1"/>
          </p:nvPr>
        </p:nvSpPr>
        <p:spPr>
          <a:xfrm>
            <a:off x="761800" y="1308157"/>
            <a:ext cx="6611766" cy="4931923"/>
          </a:xfrm>
        </p:spPr>
        <p:txBody>
          <a:bodyPr anchor="ctr">
            <a:normAutofit fontScale="92500" lnSpcReduction="10000"/>
          </a:bodyPr>
          <a:lstStyle/>
          <a:p>
            <a:pPr marL="114300" indent="0">
              <a:buNone/>
            </a:pPr>
            <a:r>
              <a:rPr lang="en-US" sz="2400" dirty="0"/>
              <a:t>Le </a:t>
            </a:r>
            <a:r>
              <a:rPr lang="en-US" sz="2400" dirty="0" err="1"/>
              <a:t>fonti</a:t>
            </a:r>
            <a:r>
              <a:rPr lang="en-US" sz="2400" dirty="0"/>
              <a:t> di </a:t>
            </a:r>
            <a:r>
              <a:rPr lang="en-US" sz="2400" dirty="0" err="1"/>
              <a:t>verifica</a:t>
            </a:r>
            <a:r>
              <a:rPr lang="en-US" sz="2400" dirty="0"/>
              <a:t> </a:t>
            </a:r>
            <a:r>
              <a:rPr lang="en-US" sz="2400" dirty="0" err="1"/>
              <a:t>sono</a:t>
            </a:r>
            <a:r>
              <a:rPr lang="en-US" sz="2400" dirty="0"/>
              <a:t> la </a:t>
            </a:r>
            <a:r>
              <a:rPr lang="en-US" sz="2400" dirty="0" err="1"/>
              <a:t>metodologia</a:t>
            </a:r>
            <a:r>
              <a:rPr lang="en-US" sz="2400" dirty="0"/>
              <a:t> </a:t>
            </a:r>
            <a:r>
              <a:rPr lang="it-IT" altLang="it-IT" sz="2400" dirty="0">
                <a:latin typeface="Calibri" panose="020F0502020204030204" pitchFamily="34" charset="0"/>
                <a:ea typeface="Microsoft YaHei" panose="020B0503020204020204" pitchFamily="34" charset="-122"/>
              </a:rPr>
              <a:t>con la quale si misureranno gli </a:t>
            </a:r>
            <a:r>
              <a:rPr lang="en-US" sz="2400" dirty="0" err="1"/>
              <a:t>indicatori</a:t>
            </a:r>
            <a:r>
              <a:rPr lang="en-US" sz="2400" dirty="0"/>
              <a:t>.</a:t>
            </a:r>
          </a:p>
          <a:p>
            <a:pPr marL="114300" indent="0">
              <a:buNone/>
            </a:pPr>
            <a:r>
              <a:rPr lang="it-IT" altLang="it-IT" sz="2400" dirty="0">
                <a:latin typeface="Calibri" panose="020F0502020204030204" pitchFamily="34" charset="0"/>
                <a:ea typeface="Microsoft YaHei" panose="020B0503020204020204" pitchFamily="34" charset="-122"/>
              </a:rPr>
              <a:t>La raccolta dei dati deve essere affidabile ed efficiente (deve avvenire in tempi e costi accettabili). </a:t>
            </a:r>
            <a:endParaRPr lang="en-US" sz="2400" dirty="0"/>
          </a:p>
          <a:p>
            <a:pPr marL="114300" indent="0">
              <a:buNone/>
            </a:pPr>
            <a:r>
              <a:rPr lang="en-US" sz="2400" dirty="0" err="1"/>
              <a:t>Bisogna</a:t>
            </a:r>
            <a:r>
              <a:rPr lang="en-US" sz="2400" dirty="0"/>
              <a:t> </a:t>
            </a:r>
            <a:r>
              <a:rPr lang="en-US" sz="2400" dirty="0" err="1"/>
              <a:t>specificare</a:t>
            </a:r>
            <a:r>
              <a:rPr lang="en-US" sz="2400" dirty="0"/>
              <a:t>:</a:t>
            </a:r>
          </a:p>
          <a:p>
            <a:pPr>
              <a:buFont typeface="Wingdings" panose="05000000000000000000" pitchFamily="2" charset="2"/>
              <a:buChar char="Ø"/>
            </a:pPr>
            <a:r>
              <a:rPr lang="en-US" sz="2400" dirty="0"/>
              <a:t>Chi</a:t>
            </a:r>
          </a:p>
          <a:p>
            <a:pPr>
              <a:buFont typeface="Wingdings" panose="05000000000000000000" pitchFamily="2" charset="2"/>
              <a:buChar char="Ø"/>
            </a:pPr>
            <a:r>
              <a:rPr lang="en-US" sz="2400" dirty="0"/>
              <a:t>Cosa</a:t>
            </a:r>
          </a:p>
          <a:p>
            <a:pPr>
              <a:buFont typeface="Wingdings" panose="05000000000000000000" pitchFamily="2" charset="2"/>
              <a:buChar char="Ø"/>
            </a:pPr>
            <a:r>
              <a:rPr lang="en-US" sz="2400" dirty="0"/>
              <a:t>Dove</a:t>
            </a:r>
          </a:p>
          <a:p>
            <a:pPr>
              <a:buFont typeface="Wingdings" panose="05000000000000000000" pitchFamily="2" charset="2"/>
              <a:buChar char="Ø"/>
            </a:pPr>
            <a:r>
              <a:rPr lang="en-US" sz="2400" dirty="0"/>
              <a:t>Come</a:t>
            </a:r>
          </a:p>
          <a:p>
            <a:pPr>
              <a:buFont typeface="Wingdings" panose="05000000000000000000" pitchFamily="2" charset="2"/>
              <a:buChar char="Ø"/>
            </a:pPr>
            <a:r>
              <a:rPr lang="en-US" sz="2400" dirty="0"/>
              <a:t>Quando</a:t>
            </a:r>
          </a:p>
          <a:p>
            <a:pPr marL="114300" indent="0">
              <a:buNone/>
            </a:pPr>
            <a:r>
              <a:rPr lang="it-IT" altLang="it-IT" sz="2400" dirty="0">
                <a:latin typeface="Calibri" panose="020F0502020204030204" pitchFamily="34" charset="0"/>
                <a:ea typeface="Microsoft YaHei" panose="020B0503020204020204" pitchFamily="34" charset="-122"/>
              </a:rPr>
              <a:t>Il sistema di monitoraggio può divenire una parte del progetto e deve essere comunque prevista in modo dettagliato</a:t>
            </a:r>
            <a:r>
              <a:rPr lang="en-US" sz="2400" dirty="0"/>
              <a:t>.</a:t>
            </a:r>
            <a:endParaRPr lang="it-IT" sz="2400" dirty="0"/>
          </a:p>
        </p:txBody>
      </p:sp>
      <p:pic>
        <p:nvPicPr>
          <p:cNvPr id="73" name="Picture 72" descr="Lente di ingrandimento che mostra prestazioni in calo">
            <a:extLst>
              <a:ext uri="{FF2B5EF4-FFF2-40B4-BE49-F238E27FC236}">
                <a16:creationId xmlns:a16="http://schemas.microsoft.com/office/drawing/2014/main" id="{DF4A6D53-28D3-4D81-4AAB-315AC14A17FF}"/>
              </a:ext>
            </a:extLst>
          </p:cNvPr>
          <p:cNvPicPr>
            <a:picLocks noChangeAspect="1"/>
          </p:cNvPicPr>
          <p:nvPr/>
        </p:nvPicPr>
        <p:blipFill>
          <a:blip r:embed="rId3"/>
          <a:srcRect l="17521" r="30642" b="-1"/>
          <a:stretch>
            <a:fillRect/>
          </a:stretch>
        </p:blipFill>
        <p:spPr>
          <a:xfrm>
            <a:off x="7797789" y="1284051"/>
            <a:ext cx="3830007" cy="4931923"/>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2118899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777D51-8887-425A-76B4-4C68DC434E2D}"/>
            </a:ext>
          </a:extLst>
        </p:cNvPr>
        <p:cNvGrpSpPr/>
        <p:nvPr/>
      </p:nvGrpSpPr>
      <p:grpSpPr>
        <a:xfrm>
          <a:off x="0" y="0"/>
          <a:ext cx="0" cy="0"/>
          <a:chOff x="0" y="0"/>
          <a:chExt cx="0" cy="0"/>
        </a:xfrm>
      </p:grpSpPr>
      <p:sp useBgFill="1">
        <p:nvSpPr>
          <p:cNvPr id="77" name="Slide Background">
            <a:extLst>
              <a:ext uri="{FF2B5EF4-FFF2-40B4-BE49-F238E27FC236}">
                <a16:creationId xmlns:a16="http://schemas.microsoft.com/office/drawing/2014/main" id="{7C0900DC-6C9D-AA25-2325-E5007D340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34A2DAF-23D1-E74E-1B7C-C08CA8AE4A31}"/>
              </a:ext>
            </a:extLst>
          </p:cNvPr>
          <p:cNvSpPr>
            <a:spLocks noGrp="1"/>
          </p:cNvSpPr>
          <p:nvPr>
            <p:ph type="title"/>
          </p:nvPr>
        </p:nvSpPr>
        <p:spPr>
          <a:xfrm>
            <a:off x="982495" y="617921"/>
            <a:ext cx="5113502" cy="666130"/>
          </a:xfrm>
        </p:spPr>
        <p:txBody>
          <a:bodyPr anchor="ctr">
            <a:normAutofit/>
          </a:bodyPr>
          <a:lstStyle/>
          <a:p>
            <a:r>
              <a:rPr lang="it-IT" sz="4000" b="1" dirty="0"/>
              <a:t>Fonti secondarie</a:t>
            </a:r>
          </a:p>
        </p:txBody>
      </p:sp>
      <p:sp>
        <p:nvSpPr>
          <p:cNvPr id="3" name="Segnaposto testo 2">
            <a:extLst>
              <a:ext uri="{FF2B5EF4-FFF2-40B4-BE49-F238E27FC236}">
                <a16:creationId xmlns:a16="http://schemas.microsoft.com/office/drawing/2014/main" id="{E270CC78-967B-72AE-333B-4F9255779225}"/>
              </a:ext>
            </a:extLst>
          </p:cNvPr>
          <p:cNvSpPr>
            <a:spLocks noGrp="1"/>
          </p:cNvSpPr>
          <p:nvPr>
            <p:ph type="body" idx="1"/>
          </p:nvPr>
        </p:nvSpPr>
        <p:spPr>
          <a:xfrm>
            <a:off x="761800" y="1308157"/>
            <a:ext cx="6611766" cy="4931923"/>
          </a:xfrm>
        </p:spPr>
        <p:txBody>
          <a:bodyPr anchor="ctr">
            <a:normAutofit/>
          </a:bodyPr>
          <a:lstStyle/>
          <a:p>
            <a:pPr marL="114300" indent="0">
              <a:buNone/>
            </a:pPr>
            <a:r>
              <a:rPr lang="it-IT" altLang="it-IT" sz="2400" dirty="0">
                <a:latin typeface="Calibri" panose="020F0502020204030204" pitchFamily="34" charset="0"/>
                <a:ea typeface="Microsoft YaHei" panose="020B0503020204020204" pitchFamily="34" charset="-122"/>
              </a:rPr>
              <a:t>Dati prodotti da terzi che esistono indipendentemente dal progetto</a:t>
            </a:r>
            <a:r>
              <a:rPr lang="en-US" sz="2400" dirty="0"/>
              <a:t> (</a:t>
            </a:r>
            <a:r>
              <a:rPr lang="it-IT" altLang="it-IT" sz="2400" dirty="0">
                <a:latin typeface="Calibri" panose="020F0502020204030204" pitchFamily="34" charset="0"/>
                <a:ea typeface="Microsoft YaHei" panose="020B0503020204020204" pitchFamily="34" charset="-122"/>
              </a:rPr>
              <a:t>statistiche ufficiali</a:t>
            </a:r>
            <a:r>
              <a:rPr lang="en-US" sz="2400" dirty="0"/>
              <a:t>, rapport di </a:t>
            </a:r>
            <a:r>
              <a:rPr lang="en-US" sz="2400" dirty="0" err="1"/>
              <a:t>settore</a:t>
            </a:r>
            <a:r>
              <a:rPr lang="en-US" sz="2400" dirty="0"/>
              <a:t>, </a:t>
            </a:r>
            <a:r>
              <a:rPr lang="en-US" sz="2400" dirty="0" err="1"/>
              <a:t>dati</a:t>
            </a:r>
            <a:r>
              <a:rPr lang="en-US" sz="2400" dirty="0"/>
              <a:t> </a:t>
            </a:r>
            <a:r>
              <a:rPr lang="en-US" sz="2400" dirty="0" err="1"/>
              <a:t>contabili</a:t>
            </a:r>
            <a:r>
              <a:rPr lang="en-US" sz="2400" dirty="0"/>
              <a:t> e </a:t>
            </a:r>
            <a:r>
              <a:rPr lang="en-US" sz="2400" dirty="0" err="1"/>
              <a:t>fiscali</a:t>
            </a:r>
            <a:r>
              <a:rPr lang="en-US" sz="2400" dirty="0"/>
              <a:t>, </a:t>
            </a:r>
            <a:r>
              <a:rPr lang="en-US" sz="2400" dirty="0" err="1"/>
              <a:t>monitoraggi</a:t>
            </a:r>
            <a:r>
              <a:rPr lang="en-US" sz="2400" dirty="0"/>
              <a:t> di agenize </a:t>
            </a:r>
            <a:r>
              <a:rPr lang="en-US" sz="2400" dirty="0" err="1"/>
              <a:t>ufficiali</a:t>
            </a:r>
            <a:r>
              <a:rPr lang="en-US" sz="2400" dirty="0"/>
              <a:t>, </a:t>
            </a:r>
            <a:r>
              <a:rPr lang="en-US" sz="2400" dirty="0" err="1"/>
              <a:t>ecc</a:t>
            </a:r>
            <a:r>
              <a:rPr lang="en-US" sz="2400" dirty="0"/>
              <a:t>.).</a:t>
            </a:r>
          </a:p>
          <a:p>
            <a:pPr>
              <a:buFont typeface="Wingdings" panose="05000000000000000000" pitchFamily="2" charset="2"/>
              <a:buChar char="Ø"/>
            </a:pPr>
            <a:r>
              <a:rPr lang="it-IT" altLang="it-IT" sz="2400" dirty="0">
                <a:latin typeface="Calibri" panose="020F0502020204030204" pitchFamily="34" charset="0"/>
                <a:ea typeface="Microsoft YaHei" panose="020B0503020204020204" pitchFamily="34" charset="-122"/>
              </a:rPr>
              <a:t>Costano poco e sono facilmente reperibili</a:t>
            </a:r>
            <a:r>
              <a:rPr lang="en-US" sz="2400" dirty="0"/>
              <a:t>;</a:t>
            </a:r>
          </a:p>
          <a:p>
            <a:pPr>
              <a:buFont typeface="Wingdings" panose="05000000000000000000" pitchFamily="2" charset="2"/>
              <a:buChar char="Ø"/>
            </a:pPr>
            <a:r>
              <a:rPr lang="it-IT" altLang="it-IT" sz="2400" dirty="0">
                <a:latin typeface="Calibri" panose="020F0502020204030204" pitchFamily="34" charset="0"/>
                <a:ea typeface="Microsoft YaHei" panose="020B0503020204020204" pitchFamily="34" charset="-122"/>
              </a:rPr>
              <a:t>Escono spesso in ritardo</a:t>
            </a:r>
            <a:r>
              <a:rPr lang="en-US" sz="2400" dirty="0"/>
              <a:t>;</a:t>
            </a:r>
          </a:p>
          <a:p>
            <a:pPr>
              <a:buFont typeface="Wingdings" panose="05000000000000000000" pitchFamily="2" charset="2"/>
              <a:buChar char="Ø"/>
            </a:pPr>
            <a:r>
              <a:rPr lang="en-US" sz="2400" dirty="0"/>
              <a:t>Sono </a:t>
            </a:r>
            <a:r>
              <a:rPr lang="en-US" sz="2400" dirty="0" err="1"/>
              <a:t>imparziali</a:t>
            </a:r>
            <a:r>
              <a:rPr lang="en-US" sz="2400" dirty="0"/>
              <a:t>;</a:t>
            </a:r>
          </a:p>
          <a:p>
            <a:pPr>
              <a:buFont typeface="Wingdings" panose="05000000000000000000" pitchFamily="2" charset="2"/>
              <a:buChar char="Ø"/>
            </a:pPr>
            <a:r>
              <a:rPr lang="en-US" sz="2400" dirty="0" err="1"/>
              <a:t>Spesso</a:t>
            </a:r>
            <a:r>
              <a:rPr lang="en-US" sz="2400" dirty="0"/>
              <a:t> non </a:t>
            </a:r>
            <a:r>
              <a:rPr lang="en-US" sz="2400" dirty="0" err="1"/>
              <a:t>sono</a:t>
            </a:r>
            <a:r>
              <a:rPr lang="en-US" sz="2400" dirty="0"/>
              <a:t> del </a:t>
            </a:r>
            <a:r>
              <a:rPr lang="en-US" sz="2400" dirty="0" err="1"/>
              <a:t>tutto</a:t>
            </a:r>
            <a:r>
              <a:rPr lang="en-US" sz="2400" dirty="0"/>
              <a:t> </a:t>
            </a:r>
            <a:r>
              <a:rPr lang="en-US" sz="2400" dirty="0" err="1"/>
              <a:t>pertinenti</a:t>
            </a:r>
            <a:r>
              <a:rPr lang="en-US" sz="2400" dirty="0"/>
              <a:t>.</a:t>
            </a:r>
            <a:endParaRPr lang="it-IT" sz="2400" dirty="0"/>
          </a:p>
        </p:txBody>
      </p:sp>
      <p:pic>
        <p:nvPicPr>
          <p:cNvPr id="73" name="Picture 72" descr="Lente di ingrandimento che mostra prestazioni in calo">
            <a:extLst>
              <a:ext uri="{FF2B5EF4-FFF2-40B4-BE49-F238E27FC236}">
                <a16:creationId xmlns:a16="http://schemas.microsoft.com/office/drawing/2014/main" id="{58F5AFBE-F68E-4215-0F0B-FFC273713DD4}"/>
              </a:ext>
            </a:extLst>
          </p:cNvPr>
          <p:cNvPicPr>
            <a:picLocks noChangeAspect="1"/>
          </p:cNvPicPr>
          <p:nvPr/>
        </p:nvPicPr>
        <p:blipFill>
          <a:blip r:embed="rId3"/>
          <a:srcRect l="17521" r="30642" b="-1"/>
          <a:stretch>
            <a:fillRect/>
          </a:stretch>
        </p:blipFill>
        <p:spPr>
          <a:xfrm>
            <a:off x="7797789" y="1284051"/>
            <a:ext cx="3830007" cy="4931923"/>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118023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31CB2B-40F2-FB50-B818-CB0712AD3799}"/>
            </a:ext>
          </a:extLst>
        </p:cNvPr>
        <p:cNvGrpSpPr/>
        <p:nvPr/>
      </p:nvGrpSpPr>
      <p:grpSpPr>
        <a:xfrm>
          <a:off x="0" y="0"/>
          <a:ext cx="0" cy="0"/>
          <a:chOff x="0" y="0"/>
          <a:chExt cx="0" cy="0"/>
        </a:xfrm>
      </p:grpSpPr>
      <p:sp useBgFill="1">
        <p:nvSpPr>
          <p:cNvPr id="77" name="Slide Background">
            <a:extLst>
              <a:ext uri="{FF2B5EF4-FFF2-40B4-BE49-F238E27FC236}">
                <a16:creationId xmlns:a16="http://schemas.microsoft.com/office/drawing/2014/main" id="{4C4F4980-7675-C47C-8CCF-B3A958EC4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E3AD451-C5C3-6AAE-F6B3-6CE0A78938AA}"/>
              </a:ext>
            </a:extLst>
          </p:cNvPr>
          <p:cNvSpPr>
            <a:spLocks noGrp="1"/>
          </p:cNvSpPr>
          <p:nvPr>
            <p:ph type="title"/>
          </p:nvPr>
        </p:nvSpPr>
        <p:spPr>
          <a:xfrm>
            <a:off x="982495" y="617921"/>
            <a:ext cx="5113502" cy="666130"/>
          </a:xfrm>
        </p:spPr>
        <p:txBody>
          <a:bodyPr anchor="ctr">
            <a:normAutofit/>
          </a:bodyPr>
          <a:lstStyle/>
          <a:p>
            <a:r>
              <a:rPr lang="it-IT" sz="4000" b="1" dirty="0"/>
              <a:t>Fonti primarie</a:t>
            </a:r>
          </a:p>
        </p:txBody>
      </p:sp>
      <p:sp>
        <p:nvSpPr>
          <p:cNvPr id="3" name="Segnaposto testo 2">
            <a:extLst>
              <a:ext uri="{FF2B5EF4-FFF2-40B4-BE49-F238E27FC236}">
                <a16:creationId xmlns:a16="http://schemas.microsoft.com/office/drawing/2014/main" id="{13E9C7C9-1A40-3659-2447-2B97FDC60C87}"/>
              </a:ext>
            </a:extLst>
          </p:cNvPr>
          <p:cNvSpPr>
            <a:spLocks noGrp="1"/>
          </p:cNvSpPr>
          <p:nvPr>
            <p:ph type="body" idx="1"/>
          </p:nvPr>
        </p:nvSpPr>
        <p:spPr>
          <a:xfrm>
            <a:off x="761800" y="1308157"/>
            <a:ext cx="6611766" cy="4931923"/>
          </a:xfrm>
        </p:spPr>
        <p:txBody>
          <a:bodyPr anchor="ctr">
            <a:normAutofit/>
          </a:bodyPr>
          <a:lstStyle/>
          <a:p>
            <a:pPr>
              <a:buFont typeface="Wingdings" panose="05000000000000000000" pitchFamily="2" charset="2"/>
              <a:buChar char="Ø"/>
            </a:pPr>
            <a:r>
              <a:rPr lang="it-IT" altLang="it-IT" sz="2400" dirty="0">
                <a:latin typeface="Calibri" panose="020F0502020204030204" pitchFamily="34" charset="0"/>
                <a:ea typeface="Microsoft YaHei" panose="020B0503020204020204" pitchFamily="34" charset="-122"/>
              </a:rPr>
              <a:t>Rilevazioni strumentali, questionari, studi</a:t>
            </a:r>
            <a:r>
              <a:rPr lang="en-US" sz="2400" dirty="0"/>
              <a:t>, </a:t>
            </a:r>
            <a:r>
              <a:rPr lang="en-US" sz="2400" dirty="0" err="1"/>
              <a:t>rilevazioni</a:t>
            </a:r>
            <a:r>
              <a:rPr lang="en-US" sz="2400" dirty="0"/>
              <a:t> interne, </a:t>
            </a:r>
            <a:r>
              <a:rPr lang="en-US" sz="2400" dirty="0" err="1"/>
              <a:t>ecc</a:t>
            </a:r>
            <a:r>
              <a:rPr lang="en-US" sz="2400" dirty="0"/>
              <a:t>.;</a:t>
            </a:r>
          </a:p>
          <a:p>
            <a:pPr>
              <a:buFont typeface="Wingdings" panose="05000000000000000000" pitchFamily="2" charset="2"/>
              <a:buChar char="Ø"/>
            </a:pPr>
            <a:r>
              <a:rPr lang="it-IT" altLang="it-IT" sz="2400" dirty="0">
                <a:latin typeface="Calibri" panose="020F0502020204030204" pitchFamily="34" charset="0"/>
                <a:ea typeface="Microsoft YaHei" panose="020B0503020204020204" pitchFamily="34" charset="-122"/>
              </a:rPr>
              <a:t>Sono specifiche rispetto al progetto e agli indicatori</a:t>
            </a:r>
            <a:r>
              <a:rPr lang="en-US" sz="2400" dirty="0"/>
              <a:t>;</a:t>
            </a:r>
          </a:p>
          <a:p>
            <a:pPr>
              <a:buFont typeface="Wingdings" panose="05000000000000000000" pitchFamily="2" charset="2"/>
              <a:buChar char="Ø"/>
            </a:pPr>
            <a:r>
              <a:rPr lang="it-IT" altLang="it-IT" sz="2400" dirty="0">
                <a:latin typeface="Calibri" panose="020F0502020204030204" pitchFamily="34" charset="0"/>
                <a:ea typeface="Microsoft YaHei" panose="020B0503020204020204" pitchFamily="34" charset="-122"/>
              </a:rPr>
              <a:t>Possono richiedere costi e tempi elevati</a:t>
            </a:r>
            <a:r>
              <a:rPr lang="en-US" sz="2400" dirty="0"/>
              <a:t>;</a:t>
            </a:r>
          </a:p>
          <a:p>
            <a:pPr>
              <a:buFont typeface="Wingdings" panose="05000000000000000000" pitchFamily="2" charset="2"/>
              <a:buChar char="Ø"/>
            </a:pPr>
            <a:r>
              <a:rPr lang="it-IT" altLang="it-IT" sz="2400" dirty="0">
                <a:latin typeface="Calibri" panose="020F0502020204030204" pitchFamily="34" charset="0"/>
                <a:ea typeface="Microsoft YaHei" panose="020B0503020204020204" pitchFamily="34" charset="-122"/>
              </a:rPr>
              <a:t>In alcuni casi metodi di stima possono essere accettati</a:t>
            </a:r>
            <a:r>
              <a:rPr lang="en-US" sz="2400" dirty="0"/>
              <a:t>, </a:t>
            </a:r>
            <a:r>
              <a:rPr lang="it-IT" altLang="it-IT" sz="2400" dirty="0">
                <a:latin typeface="Calibri" panose="020F0502020204030204" pitchFamily="34" charset="0"/>
                <a:ea typeface="Microsoft YaHei" panose="020B0503020204020204" pitchFamily="34" charset="-122"/>
              </a:rPr>
              <a:t>ma la metodologia deve essere esplicitata ed essere credibile</a:t>
            </a:r>
            <a:r>
              <a:rPr lang="en-US" sz="2400" dirty="0"/>
              <a:t>.</a:t>
            </a:r>
            <a:endParaRPr lang="it-IT" sz="2400" dirty="0"/>
          </a:p>
        </p:txBody>
      </p:sp>
      <p:pic>
        <p:nvPicPr>
          <p:cNvPr id="73" name="Picture 72" descr="Lente di ingrandimento che mostra prestazioni in calo">
            <a:extLst>
              <a:ext uri="{FF2B5EF4-FFF2-40B4-BE49-F238E27FC236}">
                <a16:creationId xmlns:a16="http://schemas.microsoft.com/office/drawing/2014/main" id="{EAB0551C-484D-7886-9FD0-D7529AB38F2D}"/>
              </a:ext>
            </a:extLst>
          </p:cNvPr>
          <p:cNvPicPr>
            <a:picLocks noChangeAspect="1"/>
          </p:cNvPicPr>
          <p:nvPr/>
        </p:nvPicPr>
        <p:blipFill>
          <a:blip r:embed="rId3"/>
          <a:srcRect l="17521" r="30642" b="-1"/>
          <a:stretch>
            <a:fillRect/>
          </a:stretch>
        </p:blipFill>
        <p:spPr>
          <a:xfrm>
            <a:off x="7797789" y="1284051"/>
            <a:ext cx="3830007" cy="4931923"/>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6827583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7A9370-F986-7A94-F3E6-7862E32725F9}"/>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4865BDDC-9AA7-B899-3D1A-947DC2B6EC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F7253F25-F692-493F-7163-26CC709AB09C}"/>
              </a:ext>
            </a:extLst>
          </p:cNvPr>
          <p:cNvSpPr>
            <a:spLocks noGrp="1"/>
          </p:cNvSpPr>
          <p:nvPr>
            <p:ph type="title"/>
          </p:nvPr>
        </p:nvSpPr>
        <p:spPr>
          <a:xfrm>
            <a:off x="572493" y="238539"/>
            <a:ext cx="11018520" cy="1434415"/>
          </a:xfrm>
        </p:spPr>
        <p:txBody>
          <a:bodyPr anchor="b">
            <a:normAutofit/>
          </a:bodyPr>
          <a:lstStyle/>
          <a:p>
            <a:r>
              <a:rPr lang="it-IT" altLang="it-IT" sz="4800" b="1" dirty="0"/>
              <a:t>Esercizio: trova gli indicatori e specifica le fonti</a:t>
            </a:r>
            <a:endParaRPr lang="it-IT" sz="4600" b="1" dirty="0"/>
          </a:p>
        </p:txBody>
      </p:sp>
      <p:sp>
        <p:nvSpPr>
          <p:cNvPr id="34" name="sketchy line">
            <a:extLst>
              <a:ext uri="{FF2B5EF4-FFF2-40B4-BE49-F238E27FC236}">
                <a16:creationId xmlns:a16="http://schemas.microsoft.com/office/drawing/2014/main" id="{6C6B33E1-0C6A-E390-B234-F33AEA75D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testo 2">
            <a:extLst>
              <a:ext uri="{FF2B5EF4-FFF2-40B4-BE49-F238E27FC236}">
                <a16:creationId xmlns:a16="http://schemas.microsoft.com/office/drawing/2014/main" id="{CCED6E7C-FAAE-721A-D1C1-5DD7B43C4987}"/>
              </a:ext>
            </a:extLst>
          </p:cNvPr>
          <p:cNvSpPr>
            <a:spLocks noGrp="1"/>
          </p:cNvSpPr>
          <p:nvPr>
            <p:ph type="body" idx="1"/>
          </p:nvPr>
        </p:nvSpPr>
        <p:spPr>
          <a:xfrm>
            <a:off x="572493" y="2071316"/>
            <a:ext cx="6713552" cy="4119172"/>
          </a:xfrm>
        </p:spPr>
        <p:txBody>
          <a:bodyPr anchor="t">
            <a:normAutofit/>
          </a:bodyPr>
          <a:lstStyle/>
          <a:p>
            <a:pPr>
              <a:buFont typeface="Wingdings" panose="05000000000000000000" pitchFamily="2" charset="2"/>
              <a:buChar char="§"/>
            </a:pPr>
            <a:r>
              <a:rPr lang="it-IT" altLang="it-IT" dirty="0">
                <a:latin typeface="Calibri" panose="020F0502020204030204" pitchFamily="34" charset="0"/>
                <a:ea typeface="Microsoft YaHei" panose="020B0503020204020204" pitchFamily="34" charset="-122"/>
              </a:rPr>
              <a:t>Aumentata occupazione in FVG</a:t>
            </a:r>
            <a:endParaRPr lang="en-US" dirty="0"/>
          </a:p>
          <a:p>
            <a:pPr>
              <a:buFont typeface="Wingdings" panose="05000000000000000000" pitchFamily="2" charset="2"/>
              <a:buChar char="§"/>
            </a:pPr>
            <a:r>
              <a:rPr lang="it-IT" altLang="it-IT" dirty="0">
                <a:latin typeface="Calibri" panose="020F0502020204030204" pitchFamily="34" charset="0"/>
                <a:ea typeface="Microsoft YaHei" panose="020B0503020204020204" pitchFamily="34" charset="-122"/>
              </a:rPr>
              <a:t>Maggiore interesse dei giovani verso le materie scientifiche</a:t>
            </a:r>
            <a:endParaRPr lang="en-US" dirty="0"/>
          </a:p>
          <a:p>
            <a:pPr>
              <a:buFont typeface="Wingdings" panose="05000000000000000000" pitchFamily="2" charset="2"/>
              <a:buChar char="§"/>
            </a:pPr>
            <a:r>
              <a:rPr lang="it-IT" altLang="it-IT" dirty="0">
                <a:latin typeface="Calibri" panose="020F0502020204030204" pitchFamily="34" charset="0"/>
                <a:ea typeface="Microsoft YaHei" panose="020B0503020204020204" pitchFamily="34" charset="-122"/>
              </a:rPr>
              <a:t>Maggiore efficacia del farmaco X antitumorale </a:t>
            </a:r>
          </a:p>
          <a:p>
            <a:pPr>
              <a:buFont typeface="Wingdings" panose="05000000000000000000" pitchFamily="2" charset="2"/>
              <a:buChar char="§"/>
            </a:pPr>
            <a:r>
              <a:rPr lang="it-IT" altLang="it-IT" dirty="0">
                <a:latin typeface="Calibri" panose="020F0502020204030204" pitchFamily="34" charset="0"/>
                <a:ea typeface="Microsoft YaHei" panose="020B0503020204020204" pitchFamily="34" charset="-122"/>
              </a:rPr>
              <a:t>Accresciuta competitività aziendale</a:t>
            </a:r>
            <a:endParaRPr lang="en-US" dirty="0"/>
          </a:p>
          <a:p>
            <a:pPr>
              <a:buFont typeface="Wingdings" panose="05000000000000000000" pitchFamily="2" charset="2"/>
              <a:buChar char="§"/>
            </a:pPr>
            <a:r>
              <a:rPr lang="it-IT" altLang="it-IT" dirty="0">
                <a:latin typeface="Calibri" panose="020F0502020204030204" pitchFamily="34" charset="0"/>
                <a:ea typeface="Microsoft YaHei" panose="020B0503020204020204" pitchFamily="34" charset="-122"/>
              </a:rPr>
              <a:t>Riduzione dell’impatto ambientale della fabbrica di vernici </a:t>
            </a:r>
            <a:r>
              <a:rPr lang="en-US" dirty="0"/>
              <a:t>Y</a:t>
            </a:r>
            <a:endParaRPr lang="it-IT" dirty="0"/>
          </a:p>
        </p:txBody>
      </p:sp>
      <p:pic>
        <p:nvPicPr>
          <p:cNvPr id="6" name="Immagine 5" descr="Immagine che contiene lampadina, luce&#10;&#10;Il contenuto generato dall'IA potrebbe non essere corretto.">
            <a:extLst>
              <a:ext uri="{FF2B5EF4-FFF2-40B4-BE49-F238E27FC236}">
                <a16:creationId xmlns:a16="http://schemas.microsoft.com/office/drawing/2014/main" id="{F88D3A5C-7D42-A42D-702F-E2E5BCFE175F}"/>
              </a:ext>
            </a:extLst>
          </p:cNvPr>
          <p:cNvPicPr>
            <a:picLocks noChangeAspect="1"/>
          </p:cNvPicPr>
          <p:nvPr/>
        </p:nvPicPr>
        <p:blipFill>
          <a:blip r:embed="rId3">
            <a:extLst>
              <a:ext uri="{837473B0-CC2E-450A-ABE3-18F120FF3D39}">
                <a1611:picAttrSrcUrl xmlns:a1611="http://schemas.microsoft.com/office/drawing/2016/11/main" r:id="rId4"/>
              </a:ext>
            </a:extLst>
          </a:blip>
          <a:srcRect l="2036" r="1756" b="-3"/>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876193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2"/>
          <p:cNvSpPr/>
          <p:nvPr/>
        </p:nvSpPr>
        <p:spPr>
          <a:xfrm>
            <a:off x="33600" y="108000"/>
            <a:ext cx="12192000" cy="6858000"/>
          </a:xfrm>
          <a:prstGeom prst="rect">
            <a:avLst/>
          </a:prstGeom>
          <a:solidFill>
            <a:srgbClr val="243D6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5" name="Google Shape;175;p22"/>
          <p:cNvSpPr txBox="1"/>
          <p:nvPr/>
        </p:nvSpPr>
        <p:spPr>
          <a:xfrm>
            <a:off x="701881" y="1084096"/>
            <a:ext cx="10801350" cy="4128704"/>
          </a:xfrm>
          <a:prstGeom prst="rect">
            <a:avLst/>
          </a:prstGeom>
          <a:noFill/>
          <a:ln>
            <a:noFill/>
          </a:ln>
        </p:spPr>
        <p:txBody>
          <a:bodyPr spcFirstLastPara="1" wrap="square" lIns="91425" tIns="45700" rIns="91425" bIns="45700" anchor="t" anchorCtr="0">
            <a:normAutofit/>
          </a:bodyPr>
          <a:lstStyle/>
          <a:p>
            <a:pPr marL="0" marR="0" lvl="0" indent="0" algn="ctr" rtl="0">
              <a:lnSpc>
                <a:spcPct val="100000"/>
              </a:lnSpc>
              <a:spcBef>
                <a:spcPts val="1000"/>
              </a:spcBef>
              <a:spcAft>
                <a:spcPts val="0"/>
              </a:spcAft>
              <a:buClr>
                <a:schemeClr val="lt1"/>
              </a:buClr>
              <a:buSzPts val="6000"/>
              <a:buFont typeface="Arial"/>
              <a:buNone/>
            </a:pPr>
            <a:r>
              <a:rPr lang="it-IT" sz="6000" b="0" i="1" u="none" strike="noStrike" cap="none" dirty="0">
                <a:solidFill>
                  <a:schemeClr val="lt1"/>
                </a:solidFill>
                <a:latin typeface="Arial"/>
                <a:ea typeface="Arial"/>
                <a:cs typeface="Arial"/>
                <a:sym typeface="Arial"/>
              </a:rPr>
              <a:t>Grazie per l’attenzione!</a:t>
            </a:r>
          </a:p>
          <a:p>
            <a:pPr marL="0" marR="0" lvl="0" indent="0" algn="ctr" rtl="0">
              <a:lnSpc>
                <a:spcPct val="100000"/>
              </a:lnSpc>
              <a:spcBef>
                <a:spcPts val="1000"/>
              </a:spcBef>
              <a:spcAft>
                <a:spcPts val="0"/>
              </a:spcAft>
              <a:buClr>
                <a:schemeClr val="lt1"/>
              </a:buClr>
              <a:buSzPts val="6000"/>
              <a:buFont typeface="Arial"/>
              <a:buNone/>
            </a:pPr>
            <a:r>
              <a:rPr lang="it-IT" sz="2800" i="1" dirty="0">
                <a:solidFill>
                  <a:schemeClr val="lt1"/>
                </a:solidFill>
              </a:rPr>
              <a:t>Elisabetta Boglich Perasti, PhD</a:t>
            </a:r>
          </a:p>
          <a:p>
            <a:pPr marL="0" marR="0" lvl="0" indent="0" algn="ctr" rtl="0">
              <a:lnSpc>
                <a:spcPct val="100000"/>
              </a:lnSpc>
              <a:spcBef>
                <a:spcPts val="1000"/>
              </a:spcBef>
              <a:spcAft>
                <a:spcPts val="0"/>
              </a:spcAft>
              <a:buClr>
                <a:schemeClr val="lt1"/>
              </a:buClr>
              <a:buSzPts val="6000"/>
              <a:buFont typeface="Arial"/>
              <a:buNone/>
            </a:pPr>
            <a:r>
              <a:rPr lang="it-IT" sz="2800" i="1" dirty="0">
                <a:solidFill>
                  <a:schemeClr val="lt1"/>
                </a:solidFill>
              </a:rPr>
              <a:t>elisabetta.boglich@dispes.units.it</a:t>
            </a:r>
          </a:p>
          <a:p>
            <a:pPr marL="0" marR="0" lvl="0" indent="0" algn="ctr" rtl="0">
              <a:lnSpc>
                <a:spcPct val="100000"/>
              </a:lnSpc>
              <a:spcBef>
                <a:spcPts val="1000"/>
              </a:spcBef>
              <a:spcAft>
                <a:spcPts val="0"/>
              </a:spcAft>
              <a:buClr>
                <a:schemeClr val="lt1"/>
              </a:buClr>
              <a:buSzPts val="6000"/>
              <a:buFont typeface="Arial"/>
              <a:buNone/>
            </a:pPr>
            <a:endParaRPr lang="it-IT" sz="2800" b="0" i="1" u="none" strike="noStrike" cap="none" dirty="0">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9">
          <a:extLst>
            <a:ext uri="{FF2B5EF4-FFF2-40B4-BE49-F238E27FC236}">
              <a16:creationId xmlns:a16="http://schemas.microsoft.com/office/drawing/2014/main" id="{5EF2B17C-877A-A265-9416-896BE13C2060}"/>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2">
            <a:extLst>
              <a:ext uri="{FF2B5EF4-FFF2-40B4-BE49-F238E27FC236}">
                <a16:creationId xmlns:a16="http://schemas.microsoft.com/office/drawing/2014/main" id="{768963FB-E3DF-89DD-03E8-B1B46E6F3BFA}"/>
              </a:ext>
            </a:extLst>
          </p:cNvPr>
          <p:cNvSpPr>
            <a:spLocks noGrp="1"/>
          </p:cNvSpPr>
          <p:nvPr>
            <p:ph type="title"/>
          </p:nvPr>
        </p:nvSpPr>
        <p:spPr>
          <a:xfrm>
            <a:off x="572493" y="238539"/>
            <a:ext cx="11018520" cy="1434415"/>
          </a:xfrm>
        </p:spPr>
        <p:txBody>
          <a:bodyPr anchor="b">
            <a:normAutofit/>
          </a:bodyPr>
          <a:lstStyle/>
          <a:p>
            <a:r>
              <a:rPr lang="it-IT" sz="5400" b="1" dirty="0"/>
              <a:t>Bibliografia</a:t>
            </a:r>
          </a:p>
        </p:txBody>
      </p:sp>
      <p:sp>
        <p:nvSpPr>
          <p:cNvPr id="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testo 3">
            <a:extLst>
              <a:ext uri="{FF2B5EF4-FFF2-40B4-BE49-F238E27FC236}">
                <a16:creationId xmlns:a16="http://schemas.microsoft.com/office/drawing/2014/main" id="{2DB8FE75-A13B-1FE6-DF1A-6C4BFE453001}"/>
              </a:ext>
            </a:extLst>
          </p:cNvPr>
          <p:cNvSpPr>
            <a:spLocks noGrp="1"/>
          </p:cNvSpPr>
          <p:nvPr>
            <p:ph type="body" idx="1"/>
          </p:nvPr>
        </p:nvSpPr>
        <p:spPr>
          <a:xfrm>
            <a:off x="572493" y="2071316"/>
            <a:ext cx="6713552" cy="4119172"/>
          </a:xfrm>
        </p:spPr>
        <p:txBody>
          <a:bodyPr anchor="t">
            <a:normAutofit/>
          </a:bodyPr>
          <a:lstStyle/>
          <a:p>
            <a:pPr marL="114300" indent="0">
              <a:buNone/>
            </a:pPr>
            <a:r>
              <a:rPr lang="it-IT" sz="2200" dirty="0"/>
              <a:t>Project </a:t>
            </a:r>
            <a:r>
              <a:rPr lang="it-IT" sz="2200" dirty="0" err="1"/>
              <a:t>Cycle</a:t>
            </a:r>
            <a:r>
              <a:rPr lang="it-IT" sz="2200" dirty="0"/>
              <a:t> Management</a:t>
            </a:r>
          </a:p>
          <a:p>
            <a:pPr marL="114300" indent="0">
              <a:buNone/>
            </a:pPr>
            <a:r>
              <a:rPr lang="it-IT" sz="2200" dirty="0"/>
              <a:t>Manuale per la formazione</a:t>
            </a:r>
          </a:p>
          <a:p>
            <a:pPr marL="114300" indent="0">
              <a:buNone/>
            </a:pPr>
            <a:r>
              <a:rPr lang="it-IT" sz="2200" dirty="0"/>
              <a:t>Formez –“Strumenti”</a:t>
            </a:r>
          </a:p>
          <a:p>
            <a:pPr marL="114300" indent="0">
              <a:buNone/>
            </a:pPr>
            <a:endParaRPr lang="it-IT" sz="2200" dirty="0"/>
          </a:p>
          <a:p>
            <a:pPr marL="114300" indent="0">
              <a:buNone/>
            </a:pPr>
            <a:r>
              <a:rPr lang="it-IT" sz="2200" dirty="0"/>
              <a:t>Project </a:t>
            </a:r>
            <a:r>
              <a:rPr lang="it-IT" sz="2200" dirty="0" err="1"/>
              <a:t>Cycle</a:t>
            </a:r>
            <a:r>
              <a:rPr lang="it-IT" sz="2200" dirty="0"/>
              <a:t> Management: Manual</a:t>
            </a:r>
          </a:p>
          <a:p>
            <a:pPr marL="114300" indent="0">
              <a:buNone/>
            </a:pPr>
            <a:r>
              <a:rPr lang="it-IT" sz="2200" dirty="0" err="1"/>
              <a:t>European</a:t>
            </a:r>
            <a:r>
              <a:rPr lang="it-IT" sz="2200" dirty="0"/>
              <a:t> Commission, </a:t>
            </a:r>
            <a:r>
              <a:rPr lang="it-IT" sz="2200" dirty="0" err="1"/>
              <a:t>Europeaid</a:t>
            </a:r>
            <a:r>
              <a:rPr lang="it-IT" sz="2200" dirty="0"/>
              <a:t> Co-</a:t>
            </a:r>
            <a:r>
              <a:rPr lang="it-IT" sz="2200" dirty="0" err="1"/>
              <a:t>operation</a:t>
            </a:r>
            <a:endParaRPr lang="it-IT" sz="2200" dirty="0"/>
          </a:p>
          <a:p>
            <a:pPr marL="114300" indent="0">
              <a:buNone/>
            </a:pPr>
            <a:r>
              <a:rPr lang="it-IT" sz="2200" dirty="0"/>
              <a:t>Office, General Affairs, Evaluation, March 2001</a:t>
            </a:r>
          </a:p>
          <a:p>
            <a:pPr marL="114300" indent="0">
              <a:buNone/>
            </a:pPr>
            <a:r>
              <a:rPr lang="it-IT" sz="2200" dirty="0">
                <a:solidFill>
                  <a:schemeClr val="accent1"/>
                </a:solidFill>
              </a:rPr>
              <a:t>https://op.europa.eu/it/publication-detail/-/publication/58c406ab-f247-47df-8d77-a7b003e00faf</a:t>
            </a:r>
          </a:p>
        </p:txBody>
      </p:sp>
      <p:pic>
        <p:nvPicPr>
          <p:cNvPr id="6" name="Immagine 5" descr="Immagine che contiene libro, lettera, testo, faraglioni&#10;&#10;Il contenuto generato dall'IA potrebbe non essere corretto.">
            <a:extLst>
              <a:ext uri="{FF2B5EF4-FFF2-40B4-BE49-F238E27FC236}">
                <a16:creationId xmlns:a16="http://schemas.microsoft.com/office/drawing/2014/main" id="{456CEDD2-DD24-D3A3-71A5-D4671662BF0C}"/>
              </a:ext>
            </a:extLst>
          </p:cNvPr>
          <p:cNvPicPr>
            <a:picLocks noChangeAspect="1"/>
          </p:cNvPicPr>
          <p:nvPr/>
        </p:nvPicPr>
        <p:blipFill>
          <a:blip r:embed="rId3">
            <a:extLst>
              <a:ext uri="{837473B0-CC2E-450A-ABE3-18F120FF3D39}">
                <a1611:picAttrSrcUrl xmlns:a1611="http://schemas.microsoft.com/office/drawing/2016/11/main" r:id="rId4"/>
              </a:ext>
            </a:extLst>
          </a:blip>
          <a:srcRect l="10873" r="31404" b="1"/>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2684629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AD1084-BE34-5E44-9092-C3C0207D860D}"/>
            </a:ext>
          </a:extLst>
        </p:cNvPr>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7F7D562F-AF9D-3889-98C8-4A5D0D5FDF30}"/>
              </a:ext>
            </a:extLst>
          </p:cNvPr>
          <p:cNvSpPr>
            <a:spLocks noGrp="1"/>
          </p:cNvSpPr>
          <p:nvPr>
            <p:ph type="title"/>
          </p:nvPr>
        </p:nvSpPr>
        <p:spPr>
          <a:xfrm>
            <a:off x="630936" y="425459"/>
            <a:ext cx="4818888" cy="1947409"/>
          </a:xfrm>
        </p:spPr>
        <p:txBody>
          <a:bodyPr anchor="b">
            <a:normAutofit fontScale="90000"/>
          </a:bodyPr>
          <a:lstStyle/>
          <a:p>
            <a:br>
              <a:rPr lang="en-US" sz="5400" b="1" kern="1200" dirty="0">
                <a:solidFill>
                  <a:schemeClr val="tx1"/>
                </a:solidFill>
              </a:rPr>
            </a:br>
            <a:br>
              <a:rPr lang="en-US" sz="5400" b="1" kern="1200" dirty="0">
                <a:solidFill>
                  <a:schemeClr val="tx1"/>
                </a:solidFill>
              </a:rPr>
            </a:br>
            <a:br>
              <a:rPr lang="en-US" sz="5400" b="1" kern="1200" dirty="0">
                <a:solidFill>
                  <a:schemeClr val="tx1"/>
                </a:solidFill>
              </a:rPr>
            </a:br>
            <a:br>
              <a:rPr lang="en-US" sz="5400" b="1" kern="1200" dirty="0">
                <a:solidFill>
                  <a:schemeClr val="tx1"/>
                </a:solidFill>
              </a:rPr>
            </a:br>
            <a:r>
              <a:rPr lang="en-US" b="1" kern="1200" dirty="0" err="1">
                <a:solidFill>
                  <a:schemeClr val="tx1"/>
                </a:solidFill>
              </a:rPr>
              <a:t>Trasformare</a:t>
            </a:r>
            <a:r>
              <a:rPr lang="en-US" b="1" kern="1200" dirty="0">
                <a:solidFill>
                  <a:schemeClr val="tx1"/>
                </a:solidFill>
              </a:rPr>
              <a:t> </a:t>
            </a:r>
            <a:r>
              <a:rPr lang="en-US" b="1" kern="1200" dirty="0" err="1">
                <a:solidFill>
                  <a:schemeClr val="tx1"/>
                </a:solidFill>
              </a:rPr>
              <a:t>i</a:t>
            </a:r>
            <a:r>
              <a:rPr lang="en-US" b="1" kern="1200" dirty="0">
                <a:solidFill>
                  <a:schemeClr val="tx1"/>
                </a:solidFill>
              </a:rPr>
              <a:t> </a:t>
            </a:r>
            <a:r>
              <a:rPr lang="en-US" b="1" kern="1200" dirty="0" err="1">
                <a:solidFill>
                  <a:schemeClr val="tx1"/>
                </a:solidFill>
              </a:rPr>
              <a:t>problemi</a:t>
            </a:r>
            <a:r>
              <a:rPr lang="en-US" b="1" kern="1200" dirty="0">
                <a:solidFill>
                  <a:schemeClr val="tx1"/>
                </a:solidFill>
              </a:rPr>
              <a:t> in </a:t>
            </a:r>
            <a:r>
              <a:rPr lang="en-US" b="1" kern="1200" dirty="0" err="1">
                <a:solidFill>
                  <a:schemeClr val="tx1"/>
                </a:solidFill>
              </a:rPr>
              <a:t>obiettivi</a:t>
            </a:r>
            <a:br>
              <a:rPr lang="en-US" b="1" kern="1200" dirty="0">
                <a:solidFill>
                  <a:schemeClr val="tx1"/>
                </a:solidFill>
              </a:rPr>
            </a:br>
            <a:endParaRPr lang="it-IT" b="1" dirty="0"/>
          </a:p>
        </p:txBody>
      </p:sp>
      <p:sp>
        <p:nvSpPr>
          <p:cNvPr id="5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egnaposto testo 5">
            <a:extLst>
              <a:ext uri="{FF2B5EF4-FFF2-40B4-BE49-F238E27FC236}">
                <a16:creationId xmlns:a16="http://schemas.microsoft.com/office/drawing/2014/main" id="{FB7839CB-E1F7-FF66-9FDA-668BEA72052F}"/>
              </a:ext>
            </a:extLst>
          </p:cNvPr>
          <p:cNvSpPr>
            <a:spLocks noGrp="1"/>
          </p:cNvSpPr>
          <p:nvPr>
            <p:ph type="body" idx="1"/>
          </p:nvPr>
        </p:nvSpPr>
        <p:spPr>
          <a:xfrm>
            <a:off x="630936" y="2660904"/>
            <a:ext cx="4818888" cy="3547872"/>
          </a:xfrm>
        </p:spPr>
        <p:txBody>
          <a:bodyPr anchor="t">
            <a:normAutofit/>
          </a:bodyPr>
          <a:lstStyle/>
          <a:p>
            <a:pPr marL="114300" indent="0">
              <a:buNone/>
            </a:pPr>
            <a:r>
              <a:rPr lang="it-IT" sz="2200" dirty="0"/>
              <a:t>L’albero degli obiettivi può essere pensato come lo specchio positivo dell’Albero dei Problemi, dove </a:t>
            </a:r>
            <a:r>
              <a:rPr lang="it-IT" sz="2200" b="1" dirty="0"/>
              <a:t>al rapporto di causa-effetto</a:t>
            </a:r>
            <a:r>
              <a:rPr lang="it-IT" sz="2200" dirty="0"/>
              <a:t> tra i problemi </a:t>
            </a:r>
            <a:r>
              <a:rPr lang="it-IT" sz="2200" b="1" dirty="0"/>
              <a:t>si sostituisce quello di “mezzi per ottenere lo scopo”, </a:t>
            </a:r>
            <a:r>
              <a:rPr lang="it-IT" sz="2200" dirty="0"/>
              <a:t>i cui l’Obiettivo è il mezzo per risolvere il problema.</a:t>
            </a:r>
          </a:p>
          <a:p>
            <a:pPr marL="114300" indent="0">
              <a:buNone/>
            </a:pPr>
            <a:r>
              <a:rPr lang="it-IT" sz="2200" dirty="0"/>
              <a:t>Una volta completato, l’Albero degli Obiettivi fornisce un quadro esauriente della situazione futura desiderata.</a:t>
            </a:r>
          </a:p>
          <a:p>
            <a:pPr marL="114300" indent="0">
              <a:buNone/>
            </a:pPr>
            <a:endParaRPr lang="en-US" sz="2200" dirty="0"/>
          </a:p>
        </p:txBody>
      </p:sp>
      <p:pic>
        <p:nvPicPr>
          <p:cNvPr id="2" name="Picture 4" descr="C:\Programmi\File comuni\Microsoft Shared\Clipart\cagcat50\NA01441_.wmf">
            <a:extLst>
              <a:ext uri="{FF2B5EF4-FFF2-40B4-BE49-F238E27FC236}">
                <a16:creationId xmlns:a16="http://schemas.microsoft.com/office/drawing/2014/main" id="{15FAB947-6D35-AC3B-81BF-FFDDF19785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54744" y="640080"/>
            <a:ext cx="4947575" cy="5577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10911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9">
          <a:extLst>
            <a:ext uri="{FF2B5EF4-FFF2-40B4-BE49-F238E27FC236}">
              <a16:creationId xmlns:a16="http://schemas.microsoft.com/office/drawing/2014/main" id="{191C512B-88E8-6473-808C-478B6B33D744}"/>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olo 2">
            <a:extLst>
              <a:ext uri="{FF2B5EF4-FFF2-40B4-BE49-F238E27FC236}">
                <a16:creationId xmlns:a16="http://schemas.microsoft.com/office/drawing/2014/main" id="{A4C26E1D-B53F-902C-F734-20992F775AF5}"/>
              </a:ext>
            </a:extLst>
          </p:cNvPr>
          <p:cNvSpPr>
            <a:spLocks noGrp="1"/>
          </p:cNvSpPr>
          <p:nvPr>
            <p:ph type="title"/>
          </p:nvPr>
        </p:nvSpPr>
        <p:spPr>
          <a:xfrm>
            <a:off x="572493" y="238539"/>
            <a:ext cx="11018520" cy="1434415"/>
          </a:xfrm>
        </p:spPr>
        <p:txBody>
          <a:bodyPr anchor="b">
            <a:normAutofit/>
          </a:bodyPr>
          <a:lstStyle/>
          <a:p>
            <a:r>
              <a:rPr lang="it-IT" sz="5400" b="1" dirty="0"/>
              <a:t>Bibliografia</a:t>
            </a:r>
          </a:p>
        </p:txBody>
      </p:sp>
      <p:sp>
        <p:nvSpPr>
          <p:cNvPr id="3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egnaposto testo 3">
            <a:extLst>
              <a:ext uri="{FF2B5EF4-FFF2-40B4-BE49-F238E27FC236}">
                <a16:creationId xmlns:a16="http://schemas.microsoft.com/office/drawing/2014/main" id="{449ECF1D-CD89-930E-80A2-63C3D339A0DE}"/>
              </a:ext>
            </a:extLst>
          </p:cNvPr>
          <p:cNvSpPr>
            <a:spLocks noGrp="1"/>
          </p:cNvSpPr>
          <p:nvPr>
            <p:ph type="body" idx="1"/>
          </p:nvPr>
        </p:nvSpPr>
        <p:spPr>
          <a:xfrm>
            <a:off x="572493" y="2071316"/>
            <a:ext cx="6713552" cy="4119172"/>
          </a:xfrm>
        </p:spPr>
        <p:txBody>
          <a:bodyPr anchor="t">
            <a:normAutofit fontScale="92500" lnSpcReduction="20000"/>
          </a:bodyPr>
          <a:lstStyle/>
          <a:p>
            <a:pPr marL="114300" indent="0">
              <a:buNone/>
            </a:pPr>
            <a:r>
              <a:rPr lang="it-IT" sz="2400" dirty="0"/>
              <a:t>Presidenza del Consiglio dei Ministri, Dipartimento della Funzione Pubblica, FORMEZ PA, Project </a:t>
            </a:r>
            <a:r>
              <a:rPr lang="it-IT" sz="2400" dirty="0" err="1"/>
              <a:t>Cycle</a:t>
            </a:r>
            <a:r>
              <a:rPr lang="it-IT" sz="2400" dirty="0"/>
              <a:t> Management e Project Management, Novembre 2017, scaricabile da: </a:t>
            </a:r>
          </a:p>
          <a:p>
            <a:pPr marL="114300" indent="0">
              <a:buNone/>
            </a:pPr>
            <a:r>
              <a:rPr lang="it-IT" sz="2400" dirty="0">
                <a:solidFill>
                  <a:srgbClr val="0070C0"/>
                </a:solidFill>
              </a:rPr>
              <a:t>https://fondistrutturali.formez.it/content/testi-corso-project-cycle-management-e-project-management.html</a:t>
            </a:r>
          </a:p>
          <a:p>
            <a:pPr marL="114300" indent="0">
              <a:buNone/>
            </a:pPr>
            <a:endParaRPr lang="en-US" sz="2400" dirty="0"/>
          </a:p>
          <a:p>
            <a:pPr marL="114300" indent="0">
              <a:buNone/>
            </a:pPr>
            <a:r>
              <a:rPr lang="en-US" sz="2400" dirty="0"/>
              <a:t>Project Cycle Management </a:t>
            </a:r>
          </a:p>
          <a:p>
            <a:pPr marL="114300" indent="0">
              <a:buNone/>
            </a:pPr>
            <a:r>
              <a:rPr lang="en-US" sz="2400" dirty="0"/>
              <a:t>Corso di ‘</a:t>
            </a:r>
            <a:r>
              <a:rPr lang="en-US" sz="2400" dirty="0" err="1"/>
              <a:t>Tecniche</a:t>
            </a:r>
            <a:r>
              <a:rPr lang="en-US" sz="2400" dirty="0"/>
              <a:t> di </a:t>
            </a:r>
            <a:r>
              <a:rPr lang="en-US" sz="2400" dirty="0" err="1"/>
              <a:t>progettazione</a:t>
            </a:r>
            <a:r>
              <a:rPr lang="en-US" sz="2400" dirty="0"/>
              <a:t> </a:t>
            </a:r>
            <a:r>
              <a:rPr lang="en-US" sz="2400" dirty="0" err="1"/>
              <a:t>europea</a:t>
            </a:r>
            <a:r>
              <a:rPr lang="en-US" sz="2400" dirty="0"/>
              <a:t>’</a:t>
            </a:r>
          </a:p>
          <a:p>
            <a:pPr marL="114300" indent="0">
              <a:buNone/>
            </a:pPr>
            <a:r>
              <a:rPr lang="en-US" sz="2400" dirty="0"/>
              <a:t>Dr. Fabio Tomasi</a:t>
            </a:r>
          </a:p>
          <a:p>
            <a:pPr marL="114300" indent="0">
              <a:buNone/>
            </a:pPr>
            <a:r>
              <a:rPr lang="en-US" sz="2400" dirty="0"/>
              <a:t>Consorzio per </a:t>
            </a:r>
            <a:r>
              <a:rPr lang="en-US" sz="2400" dirty="0" err="1"/>
              <a:t>l’Area</a:t>
            </a:r>
            <a:r>
              <a:rPr lang="en-US" sz="2400" dirty="0"/>
              <a:t> di </a:t>
            </a:r>
            <a:r>
              <a:rPr lang="en-US" sz="2400" dirty="0" err="1"/>
              <a:t>Ricerca</a:t>
            </a:r>
            <a:r>
              <a:rPr lang="en-US" sz="2400" dirty="0"/>
              <a:t> </a:t>
            </a:r>
            <a:r>
              <a:rPr lang="en-US" sz="2400" dirty="0" err="1"/>
              <a:t>Scientifica</a:t>
            </a:r>
            <a:r>
              <a:rPr lang="en-US" sz="2400" dirty="0"/>
              <a:t> e </a:t>
            </a:r>
            <a:r>
              <a:rPr lang="en-US" sz="2400" dirty="0" err="1"/>
              <a:t>Tecnologica</a:t>
            </a:r>
            <a:r>
              <a:rPr lang="en-US" sz="2400" dirty="0"/>
              <a:t> di Trieste – Area Science Park</a:t>
            </a:r>
            <a:endParaRPr lang="it-IT" sz="2400" dirty="0"/>
          </a:p>
          <a:p>
            <a:pPr marL="114300" indent="0">
              <a:buNone/>
            </a:pPr>
            <a:endParaRPr lang="it-IT" sz="2200" dirty="0">
              <a:solidFill>
                <a:schemeClr val="accent1"/>
              </a:solidFill>
            </a:endParaRPr>
          </a:p>
        </p:txBody>
      </p:sp>
      <p:pic>
        <p:nvPicPr>
          <p:cNvPr id="5" name="Immagine 4" descr="Immagine che contiene libro, lettera, testo, faraglioni&#10;&#10;Il contenuto generato dall'IA potrebbe non essere corretto.">
            <a:extLst>
              <a:ext uri="{FF2B5EF4-FFF2-40B4-BE49-F238E27FC236}">
                <a16:creationId xmlns:a16="http://schemas.microsoft.com/office/drawing/2014/main" id="{9C861715-E376-2332-8798-8F966ED9E152}"/>
              </a:ext>
            </a:extLst>
          </p:cNvPr>
          <p:cNvPicPr>
            <a:picLocks noChangeAspect="1"/>
          </p:cNvPicPr>
          <p:nvPr/>
        </p:nvPicPr>
        <p:blipFill>
          <a:blip r:embed="rId3">
            <a:extLst>
              <a:ext uri="{837473B0-CC2E-450A-ABE3-18F120FF3D39}">
                <a1611:picAttrSrcUrl xmlns:a1611="http://schemas.microsoft.com/office/drawing/2016/11/main" r:id="rId4"/>
              </a:ext>
            </a:extLst>
          </a:blip>
          <a:srcRect l="10873" r="31404" b="1"/>
          <a:stretch>
            <a:fillRect/>
          </a:stretch>
        </p:blipFill>
        <p:spPr>
          <a:xfrm>
            <a:off x="7675658" y="2093976"/>
            <a:ext cx="3941064" cy="4096512"/>
          </a:xfrm>
          <a:prstGeom prst="rect">
            <a:avLst/>
          </a:prstGeom>
        </p:spPr>
      </p:pic>
    </p:spTree>
    <p:extLst>
      <p:ext uri="{BB962C8B-B14F-4D97-AF65-F5344CB8AC3E}">
        <p14:creationId xmlns:p14="http://schemas.microsoft.com/office/powerpoint/2010/main" val="11541808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521DCE-B436-FA1F-3E82-BBED39EDBDD0}"/>
            </a:ext>
          </a:extLst>
        </p:cNvPr>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1202A02F-34DD-5A33-23D4-081B315DF522}"/>
              </a:ext>
            </a:extLst>
          </p:cNvPr>
          <p:cNvSpPr>
            <a:spLocks noGrp="1"/>
          </p:cNvSpPr>
          <p:nvPr>
            <p:ph type="title"/>
          </p:nvPr>
        </p:nvSpPr>
        <p:spPr>
          <a:xfrm>
            <a:off x="630936" y="640080"/>
            <a:ext cx="4818888" cy="1481328"/>
          </a:xfrm>
        </p:spPr>
        <p:txBody>
          <a:bodyPr anchor="b">
            <a:normAutofit/>
          </a:bodyPr>
          <a:lstStyle/>
          <a:p>
            <a:r>
              <a:rPr lang="en-US" sz="4000" b="1" kern="1200" dirty="0" err="1">
                <a:solidFill>
                  <a:schemeClr val="tx1"/>
                </a:solidFill>
              </a:rPr>
              <a:t>Trasformare</a:t>
            </a:r>
            <a:r>
              <a:rPr lang="en-US" sz="4000" b="1" kern="1200" dirty="0">
                <a:solidFill>
                  <a:schemeClr val="tx1"/>
                </a:solidFill>
              </a:rPr>
              <a:t> </a:t>
            </a:r>
            <a:r>
              <a:rPr lang="en-US" sz="4000" b="1" kern="1200" dirty="0" err="1">
                <a:solidFill>
                  <a:schemeClr val="tx1"/>
                </a:solidFill>
              </a:rPr>
              <a:t>i</a:t>
            </a:r>
            <a:r>
              <a:rPr lang="en-US" sz="4000" b="1" kern="1200" dirty="0">
                <a:solidFill>
                  <a:schemeClr val="tx1"/>
                </a:solidFill>
              </a:rPr>
              <a:t> </a:t>
            </a:r>
            <a:r>
              <a:rPr lang="en-US" sz="4000" b="1" kern="1200" dirty="0" err="1">
                <a:solidFill>
                  <a:schemeClr val="tx1"/>
                </a:solidFill>
              </a:rPr>
              <a:t>problemi</a:t>
            </a:r>
            <a:r>
              <a:rPr lang="en-US" sz="4000" b="1" kern="1200" dirty="0">
                <a:solidFill>
                  <a:schemeClr val="tx1"/>
                </a:solidFill>
              </a:rPr>
              <a:t> in </a:t>
            </a:r>
            <a:r>
              <a:rPr lang="en-US" sz="4000" b="1" kern="1200" dirty="0" err="1">
                <a:solidFill>
                  <a:schemeClr val="tx1"/>
                </a:solidFill>
              </a:rPr>
              <a:t>obiettivi</a:t>
            </a:r>
            <a:endParaRPr lang="it-IT" sz="4000" b="1" dirty="0"/>
          </a:p>
        </p:txBody>
      </p:sp>
      <p:sp>
        <p:nvSpPr>
          <p:cNvPr id="5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sX0" fmla="*/ 0 w 3255095"/>
              <a:gd name="csY0" fmla="*/ 0 h 18288"/>
              <a:gd name="csX1" fmla="*/ 618468 w 3255095"/>
              <a:gd name="csY1" fmla="*/ 0 h 18288"/>
              <a:gd name="csX2" fmla="*/ 1269487 w 3255095"/>
              <a:gd name="csY2" fmla="*/ 0 h 18288"/>
              <a:gd name="csX3" fmla="*/ 1953057 w 3255095"/>
              <a:gd name="csY3" fmla="*/ 0 h 18288"/>
              <a:gd name="csX4" fmla="*/ 2636627 w 3255095"/>
              <a:gd name="csY4" fmla="*/ 0 h 18288"/>
              <a:gd name="csX5" fmla="*/ 3255095 w 3255095"/>
              <a:gd name="csY5" fmla="*/ 0 h 18288"/>
              <a:gd name="csX6" fmla="*/ 3255095 w 3255095"/>
              <a:gd name="csY6" fmla="*/ 18288 h 18288"/>
              <a:gd name="csX7" fmla="*/ 2538974 w 3255095"/>
              <a:gd name="csY7" fmla="*/ 18288 h 18288"/>
              <a:gd name="csX8" fmla="*/ 1822853 w 3255095"/>
              <a:gd name="csY8" fmla="*/ 18288 h 18288"/>
              <a:gd name="csX9" fmla="*/ 1171834 w 3255095"/>
              <a:gd name="csY9" fmla="*/ 18288 h 18288"/>
              <a:gd name="csX10" fmla="*/ 0 w 3255095"/>
              <a:gd name="csY10" fmla="*/ 18288 h 18288"/>
              <a:gd name="csX11" fmla="*/ 0 w 3255095"/>
              <a:gd name="csY1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egnaposto testo 5">
            <a:extLst>
              <a:ext uri="{FF2B5EF4-FFF2-40B4-BE49-F238E27FC236}">
                <a16:creationId xmlns:a16="http://schemas.microsoft.com/office/drawing/2014/main" id="{D8B2BD18-8D44-CBE4-0025-8B8156583F11}"/>
              </a:ext>
            </a:extLst>
          </p:cNvPr>
          <p:cNvSpPr>
            <a:spLocks noGrp="1"/>
          </p:cNvSpPr>
          <p:nvPr>
            <p:ph type="body" idx="1"/>
          </p:nvPr>
        </p:nvSpPr>
        <p:spPr>
          <a:xfrm>
            <a:off x="630936" y="2660904"/>
            <a:ext cx="4818888" cy="3547872"/>
          </a:xfrm>
        </p:spPr>
        <p:txBody>
          <a:bodyPr anchor="t">
            <a:normAutofit/>
          </a:bodyPr>
          <a:lstStyle/>
          <a:p>
            <a:pPr marL="114300" indent="0">
              <a:buNone/>
            </a:pPr>
            <a:r>
              <a:rPr lang="it-IT" sz="2200" dirty="0"/>
              <a:t>Tradurre i problemi e le cause nella loro soluzione (ovvero la descrizione del problema risolto) verificando l’esistenza di eventuali </a:t>
            </a:r>
            <a:r>
              <a:rPr lang="it-IT" sz="2200" dirty="0" err="1"/>
              <a:t>sovraproblemi</a:t>
            </a:r>
            <a:r>
              <a:rPr lang="en-US" sz="2200" dirty="0"/>
              <a:t>.</a:t>
            </a:r>
          </a:p>
        </p:txBody>
      </p:sp>
      <p:pic>
        <p:nvPicPr>
          <p:cNvPr id="3" name="Immagine 2">
            <a:extLst>
              <a:ext uri="{FF2B5EF4-FFF2-40B4-BE49-F238E27FC236}">
                <a16:creationId xmlns:a16="http://schemas.microsoft.com/office/drawing/2014/main" id="{76D91086-E8A0-510B-3E8B-FACB99EBC465}"/>
              </a:ext>
            </a:extLst>
          </p:cNvPr>
          <p:cNvPicPr>
            <a:picLocks noChangeAspect="1"/>
          </p:cNvPicPr>
          <p:nvPr/>
        </p:nvPicPr>
        <p:blipFill>
          <a:blip r:embed="rId2"/>
          <a:stretch>
            <a:fillRect/>
          </a:stretch>
        </p:blipFill>
        <p:spPr>
          <a:xfrm>
            <a:off x="6099047" y="1948255"/>
            <a:ext cx="5712107" cy="3098817"/>
          </a:xfrm>
          <a:prstGeom prst="rect">
            <a:avLst/>
          </a:prstGeom>
        </p:spPr>
      </p:pic>
    </p:spTree>
    <p:extLst>
      <p:ext uri="{BB962C8B-B14F-4D97-AF65-F5344CB8AC3E}">
        <p14:creationId xmlns:p14="http://schemas.microsoft.com/office/powerpoint/2010/main" val="1657736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A4DFEC-97A5-0D80-BACC-43B5B7E5340D}"/>
            </a:ext>
          </a:extLst>
        </p:cNvPr>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Freeform: Shape 56">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4" descr="C:\Programmi\File comuni\Microsoft Shared\Clipart\cagcat50\NA01441_.wmf">
            <a:extLst>
              <a:ext uri="{FF2B5EF4-FFF2-40B4-BE49-F238E27FC236}">
                <a16:creationId xmlns:a16="http://schemas.microsoft.com/office/drawing/2014/main" id="{095116DC-2D0C-BB1F-00A7-0051F09E770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1053" y="649664"/>
            <a:ext cx="4777381" cy="538596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Arc 58">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olo 4">
            <a:extLst>
              <a:ext uri="{FF2B5EF4-FFF2-40B4-BE49-F238E27FC236}">
                <a16:creationId xmlns:a16="http://schemas.microsoft.com/office/drawing/2014/main" id="{63058D87-248A-09DA-123A-1EB3FF79F4A7}"/>
              </a:ext>
            </a:extLst>
          </p:cNvPr>
          <p:cNvSpPr>
            <a:spLocks noGrp="1"/>
          </p:cNvSpPr>
          <p:nvPr>
            <p:ph type="title"/>
          </p:nvPr>
        </p:nvSpPr>
        <p:spPr>
          <a:xfrm>
            <a:off x="838201" y="479493"/>
            <a:ext cx="5257800" cy="1325563"/>
          </a:xfrm>
        </p:spPr>
        <p:txBody>
          <a:bodyPr>
            <a:normAutofit/>
          </a:bodyPr>
          <a:lstStyle/>
          <a:p>
            <a:r>
              <a:rPr lang="it-IT" b="1" dirty="0"/>
              <a:t>Analisi della strategia di intervento</a:t>
            </a:r>
          </a:p>
        </p:txBody>
      </p:sp>
      <p:sp>
        <p:nvSpPr>
          <p:cNvPr id="6" name="Segnaposto testo 5">
            <a:extLst>
              <a:ext uri="{FF2B5EF4-FFF2-40B4-BE49-F238E27FC236}">
                <a16:creationId xmlns:a16="http://schemas.microsoft.com/office/drawing/2014/main" id="{B0EF8665-17F4-7521-BE7B-881F0E4994E2}"/>
              </a:ext>
            </a:extLst>
          </p:cNvPr>
          <p:cNvSpPr>
            <a:spLocks noGrp="1"/>
          </p:cNvSpPr>
          <p:nvPr>
            <p:ph type="body" idx="1"/>
          </p:nvPr>
        </p:nvSpPr>
        <p:spPr>
          <a:xfrm>
            <a:off x="838201" y="1805056"/>
            <a:ext cx="5257800" cy="4371907"/>
          </a:xfrm>
        </p:spPr>
        <p:txBody>
          <a:bodyPr>
            <a:noAutofit/>
          </a:bodyPr>
          <a:lstStyle/>
          <a:p>
            <a:pPr marL="114300" indent="0">
              <a:buNone/>
            </a:pPr>
            <a:r>
              <a:rPr lang="it-IT" sz="2400" dirty="0"/>
              <a:t>Il momento finale della fase di analisi riguarda </a:t>
            </a:r>
            <a:r>
              <a:rPr lang="it-IT" sz="2400" b="1" dirty="0"/>
              <a:t>la selezione della strategia </a:t>
            </a:r>
            <a:r>
              <a:rPr lang="it-IT" sz="2400" dirty="0"/>
              <a:t>(o strategie) che sarà usata per raggiungere gli obiettivi preposti. L’Analisi delle strategie serve a decidere quali obiettivi saranno inclusi NEL progetto e quali ne resteranno FUORI, quale sarà l’Obiettivo specifico del progetto e quali ne saranno gli Obiettivi Generali.</a:t>
            </a:r>
            <a:endParaRPr lang="en-US" sz="2400" dirty="0"/>
          </a:p>
        </p:txBody>
      </p:sp>
    </p:spTree>
    <p:extLst>
      <p:ext uri="{BB962C8B-B14F-4D97-AF65-F5344CB8AC3E}">
        <p14:creationId xmlns:p14="http://schemas.microsoft.com/office/powerpoint/2010/main" val="4157881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BF4EC5-2FA2-0D07-D6E1-E17584D2A4D7}"/>
            </a:ext>
          </a:extLst>
        </p:cNvPr>
        <p:cNvGrpSpPr/>
        <p:nvPr/>
      </p:nvGrpSpPr>
      <p:grpSpPr>
        <a:xfrm>
          <a:off x="0" y="0"/>
          <a:ext cx="0" cy="0"/>
          <a:chOff x="0" y="0"/>
          <a:chExt cx="0" cy="0"/>
        </a:xfrm>
      </p:grpSpPr>
      <p:sp useBgFill="1">
        <p:nvSpPr>
          <p:cNvPr id="55" name="Rectangle 54">
            <a:extLst>
              <a:ext uri="{FF2B5EF4-FFF2-40B4-BE49-F238E27FC236}">
                <a16:creationId xmlns:a16="http://schemas.microsoft.com/office/drawing/2014/main" id="{AB4441FF-8246-8229-4E40-424B56941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Freeform: Shape 56">
            <a:extLst>
              <a:ext uri="{FF2B5EF4-FFF2-40B4-BE49-F238E27FC236}">
                <a16:creationId xmlns:a16="http://schemas.microsoft.com/office/drawing/2014/main" id="{93E23B53-D8F3-949D-5754-C93DA270CC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4" descr="C:\Programmi\File comuni\Microsoft Shared\Clipart\cagcat50\NA01441_.wmf">
            <a:extLst>
              <a:ext uri="{FF2B5EF4-FFF2-40B4-BE49-F238E27FC236}">
                <a16:creationId xmlns:a16="http://schemas.microsoft.com/office/drawing/2014/main" id="{21CFCFE1-F526-B2D9-5BCD-8E52F393AF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1053" y="649664"/>
            <a:ext cx="4777381" cy="538596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Arc 58">
            <a:extLst>
              <a:ext uri="{FF2B5EF4-FFF2-40B4-BE49-F238E27FC236}">
                <a16:creationId xmlns:a16="http://schemas.microsoft.com/office/drawing/2014/main" id="{2838AF99-C366-A5A1-8522-F7971609E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olo 4">
            <a:extLst>
              <a:ext uri="{FF2B5EF4-FFF2-40B4-BE49-F238E27FC236}">
                <a16:creationId xmlns:a16="http://schemas.microsoft.com/office/drawing/2014/main" id="{0DAC0B52-530B-8FB1-F571-F77B4CE5348F}"/>
              </a:ext>
            </a:extLst>
          </p:cNvPr>
          <p:cNvSpPr>
            <a:spLocks noGrp="1"/>
          </p:cNvSpPr>
          <p:nvPr>
            <p:ph type="title"/>
          </p:nvPr>
        </p:nvSpPr>
        <p:spPr>
          <a:xfrm>
            <a:off x="838201" y="479493"/>
            <a:ext cx="5257800" cy="1325563"/>
          </a:xfrm>
        </p:spPr>
        <p:txBody>
          <a:bodyPr>
            <a:normAutofit/>
          </a:bodyPr>
          <a:lstStyle/>
          <a:p>
            <a:r>
              <a:rPr lang="it-IT" b="1" dirty="0"/>
              <a:t>Analisi della strategia di intervento</a:t>
            </a:r>
          </a:p>
        </p:txBody>
      </p:sp>
      <p:sp>
        <p:nvSpPr>
          <p:cNvPr id="6" name="Segnaposto testo 5">
            <a:extLst>
              <a:ext uri="{FF2B5EF4-FFF2-40B4-BE49-F238E27FC236}">
                <a16:creationId xmlns:a16="http://schemas.microsoft.com/office/drawing/2014/main" id="{58FC6509-4323-00BD-01FE-E342E62BCA58}"/>
              </a:ext>
            </a:extLst>
          </p:cNvPr>
          <p:cNvSpPr>
            <a:spLocks noGrp="1"/>
          </p:cNvSpPr>
          <p:nvPr>
            <p:ph type="body" idx="1"/>
          </p:nvPr>
        </p:nvSpPr>
        <p:spPr>
          <a:xfrm>
            <a:off x="838201" y="1805056"/>
            <a:ext cx="5257800" cy="4371907"/>
          </a:xfrm>
        </p:spPr>
        <p:txBody>
          <a:bodyPr>
            <a:noAutofit/>
          </a:bodyPr>
          <a:lstStyle/>
          <a:p>
            <a:pPr marL="114300" indent="0">
              <a:buNone/>
            </a:pPr>
            <a:r>
              <a:rPr lang="it-IT" sz="2400" dirty="0"/>
              <a:t>Secondo l’ampiezza degli scopi di un programma e della mole di lavoro da intraprendere, l’Analisi delle Strategie permetterà di definire il tipo di progetto. </a:t>
            </a:r>
          </a:p>
          <a:p>
            <a:pPr marL="114300" indent="0">
              <a:buNone/>
            </a:pPr>
            <a:r>
              <a:rPr lang="it-IT" sz="2400" dirty="0"/>
              <a:t>Esso potrà variare da un progetto di intervento specifico ad un programma complesso costituito da un grosso numero di progetti.</a:t>
            </a:r>
          </a:p>
          <a:p>
            <a:pPr marL="114300" indent="0">
              <a:buNone/>
            </a:pPr>
            <a:endParaRPr lang="en-US" sz="2400" dirty="0"/>
          </a:p>
        </p:txBody>
      </p:sp>
    </p:spTree>
    <p:extLst>
      <p:ext uri="{BB962C8B-B14F-4D97-AF65-F5344CB8AC3E}">
        <p14:creationId xmlns:p14="http://schemas.microsoft.com/office/powerpoint/2010/main" val="3141966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D01BA2-85FA-6E23-6881-2863F3D5B45C}"/>
            </a:ext>
          </a:extLst>
        </p:cNvPr>
        <p:cNvGrpSpPr/>
        <p:nvPr/>
      </p:nvGrpSpPr>
      <p:grpSpPr>
        <a:xfrm>
          <a:off x="0" y="0"/>
          <a:ext cx="0" cy="0"/>
          <a:chOff x="0" y="0"/>
          <a:chExt cx="0" cy="0"/>
        </a:xfrm>
      </p:grpSpPr>
      <p:sp>
        <p:nvSpPr>
          <p:cNvPr id="109" name="Flowchart: Document 108">
            <a:extLst>
              <a:ext uri="{FF2B5EF4-FFF2-40B4-BE49-F238E27FC236}">
                <a16:creationId xmlns:a16="http://schemas.microsoft.com/office/drawing/2014/main" id="{97F4A5A4-D2F9-DE22-F04B-ACAB8728E8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6968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BE4BC2DA-E01E-30F1-7B69-5000085DCB8E}"/>
              </a:ext>
            </a:extLst>
          </p:cNvPr>
          <p:cNvSpPr>
            <a:spLocks noGrp="1"/>
          </p:cNvSpPr>
          <p:nvPr>
            <p:ph type="title"/>
          </p:nvPr>
        </p:nvSpPr>
        <p:spPr>
          <a:xfrm>
            <a:off x="838200" y="171162"/>
            <a:ext cx="2840182" cy="2371148"/>
          </a:xfrm>
        </p:spPr>
        <p:txBody>
          <a:bodyPr vert="horz" lIns="91440" tIns="45720" rIns="91440" bIns="45720" rtlCol="0" anchor="ctr">
            <a:normAutofit/>
          </a:bodyPr>
          <a:lstStyle/>
          <a:p>
            <a:pPr>
              <a:spcBef>
                <a:spcPct val="0"/>
              </a:spcBef>
            </a:pPr>
            <a:r>
              <a:rPr lang="en-US" sz="3200" b="1" kern="1200" dirty="0" err="1">
                <a:solidFill>
                  <a:srgbClr val="FFFFFF"/>
                </a:solidFill>
                <a:latin typeface="+mj-lt"/>
                <a:ea typeface="+mj-ea"/>
                <a:cs typeface="+mj-cs"/>
              </a:rPr>
              <a:t>Analisi</a:t>
            </a:r>
            <a:r>
              <a:rPr lang="en-US" sz="3200" b="1" kern="1200" dirty="0">
                <a:solidFill>
                  <a:srgbClr val="FFFFFF"/>
                </a:solidFill>
                <a:latin typeface="+mj-lt"/>
                <a:ea typeface="+mj-ea"/>
                <a:cs typeface="+mj-cs"/>
              </a:rPr>
              <a:t> della </a:t>
            </a:r>
            <a:r>
              <a:rPr lang="en-US" sz="3200" b="1" kern="1200" dirty="0" err="1">
                <a:solidFill>
                  <a:srgbClr val="FFFFFF"/>
                </a:solidFill>
                <a:latin typeface="+mj-lt"/>
                <a:ea typeface="+mj-ea"/>
                <a:cs typeface="+mj-cs"/>
              </a:rPr>
              <a:t>strategia</a:t>
            </a:r>
            <a:r>
              <a:rPr lang="en-US" sz="3200" b="1" kern="1200" dirty="0">
                <a:solidFill>
                  <a:srgbClr val="FFFFFF"/>
                </a:solidFill>
                <a:latin typeface="+mj-lt"/>
                <a:ea typeface="+mj-ea"/>
                <a:cs typeface="+mj-cs"/>
              </a:rPr>
              <a:t> di </a:t>
            </a:r>
            <a:r>
              <a:rPr lang="en-US" sz="3200" b="1" kern="1200" dirty="0" err="1">
                <a:solidFill>
                  <a:srgbClr val="FFFFFF"/>
                </a:solidFill>
                <a:latin typeface="+mj-lt"/>
                <a:ea typeface="+mj-ea"/>
                <a:cs typeface="+mj-cs"/>
              </a:rPr>
              <a:t>intervento</a:t>
            </a:r>
            <a:endParaRPr lang="en-US" sz="3200" b="1" kern="1200" dirty="0">
              <a:solidFill>
                <a:srgbClr val="FFFFFF"/>
              </a:solidFill>
              <a:latin typeface="+mj-lt"/>
              <a:ea typeface="+mj-ea"/>
              <a:cs typeface="+mj-cs"/>
            </a:endParaRPr>
          </a:p>
        </p:txBody>
      </p:sp>
      <p:sp>
        <p:nvSpPr>
          <p:cNvPr id="2" name="Freeform 3">
            <a:extLst>
              <a:ext uri="{FF2B5EF4-FFF2-40B4-BE49-F238E27FC236}">
                <a16:creationId xmlns:a16="http://schemas.microsoft.com/office/drawing/2014/main" id="{48B73F33-6B21-6E60-9AF5-97B951AA3B4D}"/>
              </a:ext>
            </a:extLst>
          </p:cNvPr>
          <p:cNvSpPr>
            <a:spLocks noChangeArrowheads="1"/>
          </p:cNvSpPr>
          <p:nvPr/>
        </p:nvSpPr>
        <p:spPr bwMode="auto">
          <a:xfrm>
            <a:off x="7410450" y="1805151"/>
            <a:ext cx="452438" cy="419100"/>
          </a:xfrm>
          <a:custGeom>
            <a:avLst/>
            <a:gdLst>
              <a:gd name="T0" fmla="*/ 2147483646 w 1258"/>
              <a:gd name="T1" fmla="*/ 2147483646 h 1163"/>
              <a:gd name="T2" fmla="*/ 2147483646 w 1258"/>
              <a:gd name="T3" fmla="*/ 2147483646 h 1163"/>
              <a:gd name="T4" fmla="*/ 2147483646 w 1258"/>
              <a:gd name="T5" fmla="*/ 2147483646 h 1163"/>
              <a:gd name="T6" fmla="*/ 0 w 1258"/>
              <a:gd name="T7" fmla="*/ 2147483646 h 1163"/>
              <a:gd name="T8" fmla="*/ 2147483646 w 1258"/>
              <a:gd name="T9" fmla="*/ 2147483646 h 1163"/>
              <a:gd name="T10" fmla="*/ 2147483646 w 1258"/>
              <a:gd name="T11" fmla="*/ 2147483646 h 1163"/>
              <a:gd name="T12" fmla="*/ 2147483646 w 1258"/>
              <a:gd name="T13" fmla="*/ 0 h 1163"/>
              <a:gd name="T14" fmla="*/ 2147483646 w 1258"/>
              <a:gd name="T15" fmla="*/ 2147483646 h 1163"/>
              <a:gd name="T16" fmla="*/ 2147483646 w 1258"/>
              <a:gd name="T17" fmla="*/ 2147483646 h 1163"/>
              <a:gd name="T18" fmla="*/ 2147483646 w 1258"/>
              <a:gd name="T19" fmla="*/ 2147483646 h 11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8" h="1163">
                <a:moveTo>
                  <a:pt x="660" y="813"/>
                </a:moveTo>
                <a:cubicBezTo>
                  <a:pt x="628" y="810"/>
                  <a:pt x="596" y="808"/>
                  <a:pt x="564" y="808"/>
                </a:cubicBezTo>
                <a:cubicBezTo>
                  <a:pt x="433" y="807"/>
                  <a:pt x="306" y="835"/>
                  <a:pt x="188" y="888"/>
                </a:cubicBezTo>
                <a:lnTo>
                  <a:pt x="0" y="462"/>
                </a:lnTo>
                <a:cubicBezTo>
                  <a:pt x="177" y="382"/>
                  <a:pt x="369" y="341"/>
                  <a:pt x="564" y="341"/>
                </a:cubicBezTo>
                <a:cubicBezTo>
                  <a:pt x="612" y="341"/>
                  <a:pt x="660" y="343"/>
                  <a:pt x="708" y="349"/>
                </a:cubicBezTo>
                <a:lnTo>
                  <a:pt x="744" y="0"/>
                </a:lnTo>
                <a:lnTo>
                  <a:pt x="1257" y="642"/>
                </a:lnTo>
                <a:lnTo>
                  <a:pt x="624" y="1162"/>
                </a:lnTo>
                <a:lnTo>
                  <a:pt x="660" y="813"/>
                </a:lnTo>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 name="Freeform 4">
            <a:extLst>
              <a:ext uri="{FF2B5EF4-FFF2-40B4-BE49-F238E27FC236}">
                <a16:creationId xmlns:a16="http://schemas.microsoft.com/office/drawing/2014/main" id="{0E61BBA2-60AD-EF79-B1F9-19FF90F24374}"/>
              </a:ext>
            </a:extLst>
          </p:cNvPr>
          <p:cNvSpPr>
            <a:spLocks noChangeArrowheads="1"/>
          </p:cNvSpPr>
          <p:nvPr/>
        </p:nvSpPr>
        <p:spPr bwMode="auto">
          <a:xfrm>
            <a:off x="8131175" y="2329026"/>
            <a:ext cx="406400" cy="455613"/>
          </a:xfrm>
          <a:custGeom>
            <a:avLst/>
            <a:gdLst>
              <a:gd name="T0" fmla="*/ 2147483646 w 1130"/>
              <a:gd name="T1" fmla="*/ 2147483646 h 1266"/>
              <a:gd name="T2" fmla="*/ 2147483646 w 1130"/>
              <a:gd name="T3" fmla="*/ 2147483646 h 1266"/>
              <a:gd name="T4" fmla="*/ 2147483646 w 1130"/>
              <a:gd name="T5" fmla="*/ 2147483646 h 1266"/>
              <a:gd name="T6" fmla="*/ 2147483646 w 1130"/>
              <a:gd name="T7" fmla="*/ 0 h 1266"/>
              <a:gd name="T8" fmla="*/ 2147483646 w 1130"/>
              <a:gd name="T9" fmla="*/ 2147483646 h 1266"/>
              <a:gd name="T10" fmla="*/ 2147483646 w 1130"/>
              <a:gd name="T11" fmla="*/ 2147483646 h 1266"/>
              <a:gd name="T12" fmla="*/ 2147483646 w 1130"/>
              <a:gd name="T13" fmla="*/ 2147483646 h 1266"/>
              <a:gd name="T14" fmla="*/ 2147483646 w 1130"/>
              <a:gd name="T15" fmla="*/ 2147483646 h 1266"/>
              <a:gd name="T16" fmla="*/ 0 w 1130"/>
              <a:gd name="T17" fmla="*/ 2147483646 h 1266"/>
              <a:gd name="T18" fmla="*/ 2147483646 w 1130"/>
              <a:gd name="T19" fmla="*/ 2147483646 h 12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30" h="1266">
                <a:moveTo>
                  <a:pt x="338" y="742"/>
                </a:moveTo>
                <a:cubicBezTo>
                  <a:pt x="332" y="711"/>
                  <a:pt x="323" y="679"/>
                  <a:pt x="313" y="648"/>
                </a:cubicBezTo>
                <a:cubicBezTo>
                  <a:pt x="273" y="524"/>
                  <a:pt x="207" y="409"/>
                  <a:pt x="120" y="312"/>
                </a:cubicBezTo>
                <a:lnTo>
                  <a:pt x="461" y="0"/>
                </a:lnTo>
                <a:cubicBezTo>
                  <a:pt x="592" y="147"/>
                  <a:pt x="692" y="319"/>
                  <a:pt x="752" y="506"/>
                </a:cubicBezTo>
                <a:cubicBezTo>
                  <a:pt x="767" y="552"/>
                  <a:pt x="780" y="599"/>
                  <a:pt x="790" y="647"/>
                </a:cubicBezTo>
                <a:lnTo>
                  <a:pt x="1129" y="576"/>
                </a:lnTo>
                <a:lnTo>
                  <a:pt x="687" y="1265"/>
                </a:lnTo>
                <a:lnTo>
                  <a:pt x="0" y="814"/>
                </a:lnTo>
                <a:lnTo>
                  <a:pt x="338" y="742"/>
                </a:lnTo>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 name="Freeform 5">
            <a:extLst>
              <a:ext uri="{FF2B5EF4-FFF2-40B4-BE49-F238E27FC236}">
                <a16:creationId xmlns:a16="http://schemas.microsoft.com/office/drawing/2014/main" id="{650E6C5A-FF6A-0816-41D2-32A351AB8DCD}"/>
              </a:ext>
            </a:extLst>
          </p:cNvPr>
          <p:cNvSpPr>
            <a:spLocks noChangeArrowheads="1"/>
          </p:cNvSpPr>
          <p:nvPr/>
        </p:nvSpPr>
        <p:spPr bwMode="auto">
          <a:xfrm>
            <a:off x="7837488" y="3210089"/>
            <a:ext cx="404812" cy="376237"/>
          </a:xfrm>
          <a:custGeom>
            <a:avLst/>
            <a:gdLst>
              <a:gd name="T0" fmla="*/ 2147483646 w 1123"/>
              <a:gd name="T1" fmla="*/ 2147483646 h 1047"/>
              <a:gd name="T2" fmla="*/ 2147483646 w 1123"/>
              <a:gd name="T3" fmla="*/ 2147483646 h 1047"/>
              <a:gd name="T4" fmla="*/ 2147483646 w 1123"/>
              <a:gd name="T5" fmla="*/ 0 h 1047"/>
              <a:gd name="T6" fmla="*/ 2147483646 w 1123"/>
              <a:gd name="T7" fmla="*/ 2147483646 h 1047"/>
              <a:gd name="T8" fmla="*/ 2147483646 w 1123"/>
              <a:gd name="T9" fmla="*/ 2147483646 h 1047"/>
              <a:gd name="T10" fmla="*/ 2147483646 w 1123"/>
              <a:gd name="T11" fmla="*/ 2147483646 h 1047"/>
              <a:gd name="T12" fmla="*/ 2147483646 w 1123"/>
              <a:gd name="T13" fmla="*/ 2147483646 h 1047"/>
              <a:gd name="T14" fmla="*/ 0 w 1123"/>
              <a:gd name="T15" fmla="*/ 2147483646 h 1047"/>
              <a:gd name="T16" fmla="*/ 2147483646 w 1123"/>
              <a:gd name="T17" fmla="*/ 2147483646 h 1047"/>
              <a:gd name="T18" fmla="*/ 2147483646 w 1123"/>
              <a:gd name="T19" fmla="*/ 2147483646 h 10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3" h="1047">
                <a:moveTo>
                  <a:pt x="383" y="338"/>
                </a:moveTo>
                <a:cubicBezTo>
                  <a:pt x="411" y="322"/>
                  <a:pt x="438" y="304"/>
                  <a:pt x="464" y="285"/>
                </a:cubicBezTo>
                <a:cubicBezTo>
                  <a:pt x="569" y="209"/>
                  <a:pt x="655" y="112"/>
                  <a:pt x="720" y="0"/>
                </a:cubicBezTo>
                <a:lnTo>
                  <a:pt x="1122" y="235"/>
                </a:lnTo>
                <a:cubicBezTo>
                  <a:pt x="1026" y="403"/>
                  <a:pt x="895" y="549"/>
                  <a:pt x="738" y="663"/>
                </a:cubicBezTo>
                <a:cubicBezTo>
                  <a:pt x="699" y="692"/>
                  <a:pt x="659" y="718"/>
                  <a:pt x="617" y="742"/>
                </a:cubicBezTo>
                <a:lnTo>
                  <a:pt x="792" y="1046"/>
                </a:lnTo>
                <a:lnTo>
                  <a:pt x="0" y="828"/>
                </a:lnTo>
                <a:lnTo>
                  <a:pt x="207" y="35"/>
                </a:lnTo>
                <a:lnTo>
                  <a:pt x="383" y="338"/>
                </a:lnTo>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6" name="Freeform 6">
            <a:extLst>
              <a:ext uri="{FF2B5EF4-FFF2-40B4-BE49-F238E27FC236}">
                <a16:creationId xmlns:a16="http://schemas.microsoft.com/office/drawing/2014/main" id="{5B4CCFC8-D78B-275D-3D66-8FD6836AC0FC}"/>
              </a:ext>
            </a:extLst>
          </p:cNvPr>
          <p:cNvSpPr>
            <a:spLocks noChangeArrowheads="1"/>
          </p:cNvSpPr>
          <p:nvPr/>
        </p:nvSpPr>
        <p:spPr bwMode="auto">
          <a:xfrm>
            <a:off x="6983413" y="3195801"/>
            <a:ext cx="363537" cy="336550"/>
          </a:xfrm>
          <a:custGeom>
            <a:avLst/>
            <a:gdLst>
              <a:gd name="T0" fmla="*/ 2147483646 w 1011"/>
              <a:gd name="T1" fmla="*/ 2147483646 h 934"/>
              <a:gd name="T2" fmla="*/ 2147483646 w 1011"/>
              <a:gd name="T3" fmla="*/ 2147483646 h 934"/>
              <a:gd name="T4" fmla="*/ 2147483646 w 1011"/>
              <a:gd name="T5" fmla="*/ 2147483646 h 934"/>
              <a:gd name="T6" fmla="*/ 2147483646 w 1011"/>
              <a:gd name="T7" fmla="*/ 2147483646 h 934"/>
              <a:gd name="T8" fmla="*/ 2147483646 w 1011"/>
              <a:gd name="T9" fmla="*/ 2147483646 h 934"/>
              <a:gd name="T10" fmla="*/ 2147483646 w 1011"/>
              <a:gd name="T11" fmla="*/ 2147483646 h 934"/>
              <a:gd name="T12" fmla="*/ 2147483646 w 1011"/>
              <a:gd name="T13" fmla="*/ 2147483646 h 934"/>
              <a:gd name="T14" fmla="*/ 0 w 1011"/>
              <a:gd name="T15" fmla="*/ 2147483646 h 934"/>
              <a:gd name="T16" fmla="*/ 2147483646 w 1011"/>
              <a:gd name="T17" fmla="*/ 0 h 934"/>
              <a:gd name="T18" fmla="*/ 2147483646 w 1011"/>
              <a:gd name="T19" fmla="*/ 2147483646 h 9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11" h="934">
                <a:moveTo>
                  <a:pt x="585" y="261"/>
                </a:moveTo>
                <a:cubicBezTo>
                  <a:pt x="608" y="282"/>
                  <a:pt x="633" y="303"/>
                  <a:pt x="660" y="321"/>
                </a:cubicBezTo>
                <a:cubicBezTo>
                  <a:pt x="764" y="397"/>
                  <a:pt x="884" y="450"/>
                  <a:pt x="1010" y="476"/>
                </a:cubicBezTo>
                <a:lnTo>
                  <a:pt x="911" y="933"/>
                </a:lnTo>
                <a:cubicBezTo>
                  <a:pt x="721" y="893"/>
                  <a:pt x="542" y="814"/>
                  <a:pt x="385" y="700"/>
                </a:cubicBezTo>
                <a:cubicBezTo>
                  <a:pt x="346" y="672"/>
                  <a:pt x="309" y="641"/>
                  <a:pt x="273" y="608"/>
                </a:cubicBezTo>
                <a:lnTo>
                  <a:pt x="38" y="869"/>
                </a:lnTo>
                <a:lnTo>
                  <a:pt x="0" y="49"/>
                </a:lnTo>
                <a:lnTo>
                  <a:pt x="819" y="0"/>
                </a:lnTo>
                <a:lnTo>
                  <a:pt x="585" y="261"/>
                </a:lnTo>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7" name="Freeform 7">
            <a:extLst>
              <a:ext uri="{FF2B5EF4-FFF2-40B4-BE49-F238E27FC236}">
                <a16:creationId xmlns:a16="http://schemas.microsoft.com/office/drawing/2014/main" id="{7C9D817D-9768-C9F8-DDA7-775B9837AB00}"/>
              </a:ext>
            </a:extLst>
          </p:cNvPr>
          <p:cNvSpPr>
            <a:spLocks noChangeArrowheads="1"/>
          </p:cNvSpPr>
          <p:nvPr/>
        </p:nvSpPr>
        <p:spPr bwMode="auto">
          <a:xfrm>
            <a:off x="6729413" y="2303626"/>
            <a:ext cx="379412" cy="415925"/>
          </a:xfrm>
          <a:custGeom>
            <a:avLst/>
            <a:gdLst>
              <a:gd name="T0" fmla="*/ 2147483646 w 1054"/>
              <a:gd name="T1" fmla="*/ 2147483646 h 1156"/>
              <a:gd name="T2" fmla="*/ 2147483646 w 1054"/>
              <a:gd name="T3" fmla="*/ 2147483646 h 1156"/>
              <a:gd name="T4" fmla="*/ 2147483646 w 1054"/>
              <a:gd name="T5" fmla="*/ 2147483646 h 1156"/>
              <a:gd name="T6" fmla="*/ 2147483646 w 1054"/>
              <a:gd name="T7" fmla="*/ 2147483646 h 1156"/>
              <a:gd name="T8" fmla="*/ 2147483646 w 1054"/>
              <a:gd name="T9" fmla="*/ 2147483646 h 1156"/>
              <a:gd name="T10" fmla="*/ 2147483646 w 1054"/>
              <a:gd name="T11" fmla="*/ 2147483646 h 1156"/>
              <a:gd name="T12" fmla="*/ 0 w 1054"/>
              <a:gd name="T13" fmla="*/ 2147483646 h 1156"/>
              <a:gd name="T14" fmla="*/ 2147483646 w 1054"/>
              <a:gd name="T15" fmla="*/ 0 h 1156"/>
              <a:gd name="T16" fmla="*/ 2147483646 w 1054"/>
              <a:gd name="T17" fmla="*/ 2147483646 h 1156"/>
              <a:gd name="T18" fmla="*/ 2147483646 w 1054"/>
              <a:gd name="T19" fmla="*/ 2147483646 h 1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4" h="1156">
                <a:moveTo>
                  <a:pt x="737" y="627"/>
                </a:moveTo>
                <a:cubicBezTo>
                  <a:pt x="724" y="657"/>
                  <a:pt x="712" y="687"/>
                  <a:pt x="702" y="718"/>
                </a:cubicBezTo>
                <a:cubicBezTo>
                  <a:pt x="662" y="844"/>
                  <a:pt x="648" y="975"/>
                  <a:pt x="661" y="1105"/>
                </a:cubicBezTo>
                <a:lnTo>
                  <a:pt x="201" y="1155"/>
                </a:lnTo>
                <a:cubicBezTo>
                  <a:pt x="181" y="961"/>
                  <a:pt x="202" y="764"/>
                  <a:pt x="263" y="576"/>
                </a:cubicBezTo>
                <a:cubicBezTo>
                  <a:pt x="278" y="529"/>
                  <a:pt x="296" y="484"/>
                  <a:pt x="315" y="439"/>
                </a:cubicBezTo>
                <a:lnTo>
                  <a:pt x="0" y="298"/>
                </a:lnTo>
                <a:lnTo>
                  <a:pt x="763" y="0"/>
                </a:lnTo>
                <a:lnTo>
                  <a:pt x="1053" y="769"/>
                </a:lnTo>
                <a:lnTo>
                  <a:pt x="737" y="627"/>
                </a:lnTo>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8" name="Text Box 8">
            <a:extLst>
              <a:ext uri="{FF2B5EF4-FFF2-40B4-BE49-F238E27FC236}">
                <a16:creationId xmlns:a16="http://schemas.microsoft.com/office/drawing/2014/main" id="{B14C75EF-4924-E222-89CD-D2E4EECCFFE3}"/>
              </a:ext>
            </a:extLst>
          </p:cNvPr>
          <p:cNvSpPr txBox="1">
            <a:spLocks noChangeArrowheads="1"/>
          </p:cNvSpPr>
          <p:nvPr/>
        </p:nvSpPr>
        <p:spPr bwMode="auto">
          <a:xfrm>
            <a:off x="7664450" y="2049626"/>
            <a:ext cx="811213" cy="13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900" b="1">
                <a:latin typeface="Arial" panose="020B0604020202020204" pitchFamily="34" charset="0"/>
                <a:ea typeface="Microsoft YaHei" panose="020B0503020204020204" pitchFamily="34" charset="-122"/>
              </a:rPr>
              <a:t>Formulazione  </a:t>
            </a:r>
          </a:p>
        </p:txBody>
      </p:sp>
      <p:sp>
        <p:nvSpPr>
          <p:cNvPr id="9" name="Text Box 9">
            <a:extLst>
              <a:ext uri="{FF2B5EF4-FFF2-40B4-BE49-F238E27FC236}">
                <a16:creationId xmlns:a16="http://schemas.microsoft.com/office/drawing/2014/main" id="{A2680D42-176F-7B50-B0D5-C9E45111D4C9}"/>
              </a:ext>
            </a:extLst>
          </p:cNvPr>
          <p:cNvSpPr txBox="1">
            <a:spLocks noChangeArrowheads="1"/>
          </p:cNvSpPr>
          <p:nvPr/>
        </p:nvSpPr>
        <p:spPr bwMode="auto">
          <a:xfrm>
            <a:off x="7696200" y="2186151"/>
            <a:ext cx="747713" cy="13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900" b="1">
                <a:latin typeface="Arial" panose="020B0604020202020204" pitchFamily="34" charset="0"/>
                <a:ea typeface="Microsoft YaHei" panose="020B0503020204020204" pitchFamily="34" charset="-122"/>
              </a:rPr>
              <a:t>del problema </a:t>
            </a:r>
          </a:p>
        </p:txBody>
      </p:sp>
      <p:sp>
        <p:nvSpPr>
          <p:cNvPr id="10" name="Text Box 10">
            <a:extLst>
              <a:ext uri="{FF2B5EF4-FFF2-40B4-BE49-F238E27FC236}">
                <a16:creationId xmlns:a16="http://schemas.microsoft.com/office/drawing/2014/main" id="{AD7960C0-1772-9241-C95F-2032FD9CAFCB}"/>
              </a:ext>
            </a:extLst>
          </p:cNvPr>
          <p:cNvSpPr txBox="1">
            <a:spLocks noChangeArrowheads="1"/>
          </p:cNvSpPr>
          <p:nvPr/>
        </p:nvSpPr>
        <p:spPr bwMode="auto">
          <a:xfrm>
            <a:off x="7972425" y="2894176"/>
            <a:ext cx="733425" cy="13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900" b="1">
                <a:latin typeface="Arial" panose="020B0604020202020204" pitchFamily="34" charset="0"/>
                <a:ea typeface="Microsoft YaHei" panose="020B0503020204020204" pitchFamily="34" charset="-122"/>
              </a:rPr>
              <a:t>Reperimento </a:t>
            </a:r>
          </a:p>
        </p:txBody>
      </p:sp>
      <p:sp>
        <p:nvSpPr>
          <p:cNvPr id="11" name="Text Box 11">
            <a:extLst>
              <a:ext uri="{FF2B5EF4-FFF2-40B4-BE49-F238E27FC236}">
                <a16:creationId xmlns:a16="http://schemas.microsoft.com/office/drawing/2014/main" id="{51B21946-A3A4-4927-011D-258C9447B970}"/>
              </a:ext>
            </a:extLst>
          </p:cNvPr>
          <p:cNvSpPr txBox="1">
            <a:spLocks noChangeArrowheads="1"/>
          </p:cNvSpPr>
          <p:nvPr/>
        </p:nvSpPr>
        <p:spPr bwMode="auto">
          <a:xfrm>
            <a:off x="8113713" y="3032289"/>
            <a:ext cx="454025" cy="134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900" b="1">
                <a:latin typeface="Arial" panose="020B0604020202020204" pitchFamily="34" charset="0"/>
                <a:ea typeface="Microsoft YaHei" panose="020B0503020204020204" pitchFamily="34" charset="-122"/>
              </a:rPr>
              <a:t>Risorse </a:t>
            </a:r>
          </a:p>
        </p:txBody>
      </p:sp>
      <p:sp>
        <p:nvSpPr>
          <p:cNvPr id="12" name="Text Box 12">
            <a:extLst>
              <a:ext uri="{FF2B5EF4-FFF2-40B4-BE49-F238E27FC236}">
                <a16:creationId xmlns:a16="http://schemas.microsoft.com/office/drawing/2014/main" id="{50ADADD0-3159-A103-131F-30FB5EEC7E18}"/>
              </a:ext>
            </a:extLst>
          </p:cNvPr>
          <p:cNvSpPr txBox="1">
            <a:spLocks noChangeArrowheads="1"/>
          </p:cNvSpPr>
          <p:nvPr/>
        </p:nvSpPr>
        <p:spPr bwMode="auto">
          <a:xfrm>
            <a:off x="6762750" y="2049626"/>
            <a:ext cx="863600" cy="13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900" b="1">
                <a:latin typeface="Arial" panose="020B0604020202020204" pitchFamily="34" charset="0"/>
                <a:ea typeface="Microsoft YaHei" panose="020B0503020204020204" pitchFamily="34" charset="-122"/>
              </a:rPr>
              <a:t>Identificazione  </a:t>
            </a:r>
          </a:p>
        </p:txBody>
      </p:sp>
      <p:sp>
        <p:nvSpPr>
          <p:cNvPr id="13" name="Text Box 13">
            <a:extLst>
              <a:ext uri="{FF2B5EF4-FFF2-40B4-BE49-F238E27FC236}">
                <a16:creationId xmlns:a16="http://schemas.microsoft.com/office/drawing/2014/main" id="{563241F8-EFD4-DDD5-94A2-99C4B1BE650F}"/>
              </a:ext>
            </a:extLst>
          </p:cNvPr>
          <p:cNvSpPr txBox="1">
            <a:spLocks noChangeArrowheads="1"/>
          </p:cNvSpPr>
          <p:nvPr/>
        </p:nvSpPr>
        <p:spPr bwMode="auto">
          <a:xfrm>
            <a:off x="6818313" y="2186151"/>
            <a:ext cx="747712" cy="13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900" b="1">
                <a:latin typeface="Arial" panose="020B0604020202020204" pitchFamily="34" charset="0"/>
                <a:ea typeface="Microsoft YaHei" panose="020B0503020204020204" pitchFamily="34" charset="-122"/>
              </a:rPr>
              <a:t>del problema </a:t>
            </a:r>
          </a:p>
        </p:txBody>
      </p:sp>
      <p:sp>
        <p:nvSpPr>
          <p:cNvPr id="14" name="Text Box 14">
            <a:extLst>
              <a:ext uri="{FF2B5EF4-FFF2-40B4-BE49-F238E27FC236}">
                <a16:creationId xmlns:a16="http://schemas.microsoft.com/office/drawing/2014/main" id="{07B3CFC7-BF85-6AB7-3837-1362C982E952}"/>
              </a:ext>
            </a:extLst>
          </p:cNvPr>
          <p:cNvSpPr txBox="1">
            <a:spLocks noChangeArrowheads="1"/>
          </p:cNvSpPr>
          <p:nvPr/>
        </p:nvSpPr>
        <p:spPr bwMode="auto">
          <a:xfrm>
            <a:off x="7297738" y="3486314"/>
            <a:ext cx="665162" cy="134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900" b="1">
                <a:latin typeface="Arial" panose="020B0604020202020204" pitchFamily="34" charset="0"/>
                <a:ea typeface="Microsoft YaHei" panose="020B0503020204020204" pitchFamily="34" charset="-122"/>
              </a:rPr>
              <a:t>Esecuzione </a:t>
            </a:r>
          </a:p>
        </p:txBody>
      </p:sp>
      <p:sp>
        <p:nvSpPr>
          <p:cNvPr id="15" name="Freeform 15">
            <a:extLst>
              <a:ext uri="{FF2B5EF4-FFF2-40B4-BE49-F238E27FC236}">
                <a16:creationId xmlns:a16="http://schemas.microsoft.com/office/drawing/2014/main" id="{41F5FC27-825F-678F-4E43-70FD39E757AB}"/>
              </a:ext>
            </a:extLst>
          </p:cNvPr>
          <p:cNvSpPr>
            <a:spLocks noChangeArrowheads="1"/>
          </p:cNvSpPr>
          <p:nvPr/>
        </p:nvSpPr>
        <p:spPr bwMode="auto">
          <a:xfrm>
            <a:off x="9983788" y="3478376"/>
            <a:ext cx="452437" cy="419100"/>
          </a:xfrm>
          <a:custGeom>
            <a:avLst/>
            <a:gdLst>
              <a:gd name="T0" fmla="*/ 2147483646 w 1258"/>
              <a:gd name="T1" fmla="*/ 2147483646 h 1163"/>
              <a:gd name="T2" fmla="*/ 2147483646 w 1258"/>
              <a:gd name="T3" fmla="*/ 2147483646 h 1163"/>
              <a:gd name="T4" fmla="*/ 2147483646 w 1258"/>
              <a:gd name="T5" fmla="*/ 2147483646 h 1163"/>
              <a:gd name="T6" fmla="*/ 0 w 1258"/>
              <a:gd name="T7" fmla="*/ 2147483646 h 1163"/>
              <a:gd name="T8" fmla="*/ 2147483646 w 1258"/>
              <a:gd name="T9" fmla="*/ 2147483646 h 1163"/>
              <a:gd name="T10" fmla="*/ 2147483646 w 1258"/>
              <a:gd name="T11" fmla="*/ 2147483646 h 1163"/>
              <a:gd name="T12" fmla="*/ 2147483646 w 1258"/>
              <a:gd name="T13" fmla="*/ 0 h 1163"/>
              <a:gd name="T14" fmla="*/ 2147483646 w 1258"/>
              <a:gd name="T15" fmla="*/ 2147483646 h 1163"/>
              <a:gd name="T16" fmla="*/ 2147483646 w 1258"/>
              <a:gd name="T17" fmla="*/ 2147483646 h 1163"/>
              <a:gd name="T18" fmla="*/ 2147483646 w 1258"/>
              <a:gd name="T19" fmla="*/ 2147483646 h 116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8" h="1163">
                <a:moveTo>
                  <a:pt x="659" y="813"/>
                </a:moveTo>
                <a:cubicBezTo>
                  <a:pt x="627" y="810"/>
                  <a:pt x="595" y="808"/>
                  <a:pt x="563" y="808"/>
                </a:cubicBezTo>
                <a:cubicBezTo>
                  <a:pt x="434" y="808"/>
                  <a:pt x="306" y="835"/>
                  <a:pt x="188" y="889"/>
                </a:cubicBezTo>
                <a:lnTo>
                  <a:pt x="0" y="462"/>
                </a:lnTo>
                <a:cubicBezTo>
                  <a:pt x="177" y="382"/>
                  <a:pt x="369" y="341"/>
                  <a:pt x="563" y="341"/>
                </a:cubicBezTo>
                <a:cubicBezTo>
                  <a:pt x="611" y="341"/>
                  <a:pt x="659" y="343"/>
                  <a:pt x="707" y="348"/>
                </a:cubicBezTo>
                <a:lnTo>
                  <a:pt x="743" y="0"/>
                </a:lnTo>
                <a:lnTo>
                  <a:pt x="1257" y="642"/>
                </a:lnTo>
                <a:lnTo>
                  <a:pt x="623" y="1162"/>
                </a:lnTo>
                <a:lnTo>
                  <a:pt x="659" y="813"/>
                </a:lnTo>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6" name="Freeform 16">
            <a:extLst>
              <a:ext uri="{FF2B5EF4-FFF2-40B4-BE49-F238E27FC236}">
                <a16:creationId xmlns:a16="http://schemas.microsoft.com/office/drawing/2014/main" id="{D4B4F02A-79B4-1BD8-2C0A-B5FA50F434A9}"/>
              </a:ext>
            </a:extLst>
          </p:cNvPr>
          <p:cNvSpPr>
            <a:spLocks noChangeArrowheads="1"/>
          </p:cNvSpPr>
          <p:nvPr/>
        </p:nvSpPr>
        <p:spPr bwMode="auto">
          <a:xfrm>
            <a:off x="10704513" y="4002251"/>
            <a:ext cx="406400" cy="455613"/>
          </a:xfrm>
          <a:custGeom>
            <a:avLst/>
            <a:gdLst>
              <a:gd name="T0" fmla="*/ 2147483646 w 1130"/>
              <a:gd name="T1" fmla="*/ 2147483646 h 1267"/>
              <a:gd name="T2" fmla="*/ 2147483646 w 1130"/>
              <a:gd name="T3" fmla="*/ 2147483646 h 1267"/>
              <a:gd name="T4" fmla="*/ 2147483646 w 1130"/>
              <a:gd name="T5" fmla="*/ 2147483646 h 1267"/>
              <a:gd name="T6" fmla="*/ 2147483646 w 1130"/>
              <a:gd name="T7" fmla="*/ 0 h 1267"/>
              <a:gd name="T8" fmla="*/ 2147483646 w 1130"/>
              <a:gd name="T9" fmla="*/ 2147483646 h 1267"/>
              <a:gd name="T10" fmla="*/ 2147483646 w 1130"/>
              <a:gd name="T11" fmla="*/ 2147483646 h 1267"/>
              <a:gd name="T12" fmla="*/ 2147483646 w 1130"/>
              <a:gd name="T13" fmla="*/ 2147483646 h 1267"/>
              <a:gd name="T14" fmla="*/ 2147483646 w 1130"/>
              <a:gd name="T15" fmla="*/ 2147483646 h 1267"/>
              <a:gd name="T16" fmla="*/ 0 w 1130"/>
              <a:gd name="T17" fmla="*/ 2147483646 h 1267"/>
              <a:gd name="T18" fmla="*/ 2147483646 w 1130"/>
              <a:gd name="T19" fmla="*/ 2147483646 h 1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30" h="1267">
                <a:moveTo>
                  <a:pt x="340" y="743"/>
                </a:moveTo>
                <a:cubicBezTo>
                  <a:pt x="333" y="711"/>
                  <a:pt x="324" y="680"/>
                  <a:pt x="314" y="649"/>
                </a:cubicBezTo>
                <a:cubicBezTo>
                  <a:pt x="274" y="524"/>
                  <a:pt x="207" y="408"/>
                  <a:pt x="120" y="311"/>
                </a:cubicBezTo>
                <a:lnTo>
                  <a:pt x="462" y="0"/>
                </a:lnTo>
                <a:cubicBezTo>
                  <a:pt x="593" y="146"/>
                  <a:pt x="692" y="318"/>
                  <a:pt x="752" y="506"/>
                </a:cubicBezTo>
                <a:cubicBezTo>
                  <a:pt x="768" y="553"/>
                  <a:pt x="780" y="600"/>
                  <a:pt x="791" y="647"/>
                </a:cubicBezTo>
                <a:lnTo>
                  <a:pt x="1129" y="576"/>
                </a:lnTo>
                <a:lnTo>
                  <a:pt x="687" y="1266"/>
                </a:lnTo>
                <a:lnTo>
                  <a:pt x="0" y="814"/>
                </a:lnTo>
                <a:lnTo>
                  <a:pt x="340" y="743"/>
                </a:lnTo>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7" name="Freeform 17">
            <a:extLst>
              <a:ext uri="{FF2B5EF4-FFF2-40B4-BE49-F238E27FC236}">
                <a16:creationId xmlns:a16="http://schemas.microsoft.com/office/drawing/2014/main" id="{C4616B5A-7CBD-7CA5-6157-F760EDD6CC25}"/>
              </a:ext>
            </a:extLst>
          </p:cNvPr>
          <p:cNvSpPr>
            <a:spLocks noChangeArrowheads="1"/>
          </p:cNvSpPr>
          <p:nvPr/>
        </p:nvSpPr>
        <p:spPr bwMode="auto">
          <a:xfrm>
            <a:off x="10412413" y="4881726"/>
            <a:ext cx="404812" cy="377825"/>
          </a:xfrm>
          <a:custGeom>
            <a:avLst/>
            <a:gdLst>
              <a:gd name="T0" fmla="*/ 2147483646 w 1123"/>
              <a:gd name="T1" fmla="*/ 2147483646 h 1048"/>
              <a:gd name="T2" fmla="*/ 2147483646 w 1123"/>
              <a:gd name="T3" fmla="*/ 2147483646 h 1048"/>
              <a:gd name="T4" fmla="*/ 2147483646 w 1123"/>
              <a:gd name="T5" fmla="*/ 0 h 1048"/>
              <a:gd name="T6" fmla="*/ 2147483646 w 1123"/>
              <a:gd name="T7" fmla="*/ 2147483646 h 1048"/>
              <a:gd name="T8" fmla="*/ 2147483646 w 1123"/>
              <a:gd name="T9" fmla="*/ 2147483646 h 1048"/>
              <a:gd name="T10" fmla="*/ 2147483646 w 1123"/>
              <a:gd name="T11" fmla="*/ 2147483646 h 1048"/>
              <a:gd name="T12" fmla="*/ 2147483646 w 1123"/>
              <a:gd name="T13" fmla="*/ 2147483646 h 1048"/>
              <a:gd name="T14" fmla="*/ 0 w 1123"/>
              <a:gd name="T15" fmla="*/ 2147483646 h 1048"/>
              <a:gd name="T16" fmla="*/ 2147483646 w 1123"/>
              <a:gd name="T17" fmla="*/ 2147483646 h 1048"/>
              <a:gd name="T18" fmla="*/ 2147483646 w 1123"/>
              <a:gd name="T19" fmla="*/ 2147483646 h 10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3" h="1048">
                <a:moveTo>
                  <a:pt x="382" y="340"/>
                </a:moveTo>
                <a:cubicBezTo>
                  <a:pt x="410" y="323"/>
                  <a:pt x="436" y="306"/>
                  <a:pt x="462" y="287"/>
                </a:cubicBezTo>
                <a:cubicBezTo>
                  <a:pt x="567" y="210"/>
                  <a:pt x="654" y="113"/>
                  <a:pt x="718" y="0"/>
                </a:cubicBezTo>
                <a:lnTo>
                  <a:pt x="1122" y="237"/>
                </a:lnTo>
                <a:cubicBezTo>
                  <a:pt x="1025" y="405"/>
                  <a:pt x="894" y="551"/>
                  <a:pt x="737" y="665"/>
                </a:cubicBezTo>
                <a:cubicBezTo>
                  <a:pt x="698" y="694"/>
                  <a:pt x="658" y="720"/>
                  <a:pt x="616" y="744"/>
                </a:cubicBezTo>
                <a:lnTo>
                  <a:pt x="791" y="1047"/>
                </a:lnTo>
                <a:lnTo>
                  <a:pt x="0" y="829"/>
                </a:lnTo>
                <a:lnTo>
                  <a:pt x="206" y="36"/>
                </a:lnTo>
                <a:lnTo>
                  <a:pt x="382" y="340"/>
                </a:lnTo>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8" name="Freeform 18">
            <a:extLst>
              <a:ext uri="{FF2B5EF4-FFF2-40B4-BE49-F238E27FC236}">
                <a16:creationId xmlns:a16="http://schemas.microsoft.com/office/drawing/2014/main" id="{CDF2196B-AD12-215B-FAD1-2819F0BA2AF4}"/>
              </a:ext>
            </a:extLst>
          </p:cNvPr>
          <p:cNvSpPr>
            <a:spLocks noChangeArrowheads="1"/>
          </p:cNvSpPr>
          <p:nvPr/>
        </p:nvSpPr>
        <p:spPr bwMode="auto">
          <a:xfrm>
            <a:off x="9556750" y="4869026"/>
            <a:ext cx="363538" cy="336550"/>
          </a:xfrm>
          <a:custGeom>
            <a:avLst/>
            <a:gdLst>
              <a:gd name="T0" fmla="*/ 2147483646 w 1011"/>
              <a:gd name="T1" fmla="*/ 2147483646 h 934"/>
              <a:gd name="T2" fmla="*/ 2147483646 w 1011"/>
              <a:gd name="T3" fmla="*/ 2147483646 h 934"/>
              <a:gd name="T4" fmla="*/ 2147483646 w 1011"/>
              <a:gd name="T5" fmla="*/ 2147483646 h 934"/>
              <a:gd name="T6" fmla="*/ 2147483646 w 1011"/>
              <a:gd name="T7" fmla="*/ 2147483646 h 934"/>
              <a:gd name="T8" fmla="*/ 2147483646 w 1011"/>
              <a:gd name="T9" fmla="*/ 2147483646 h 934"/>
              <a:gd name="T10" fmla="*/ 2147483646 w 1011"/>
              <a:gd name="T11" fmla="*/ 2147483646 h 934"/>
              <a:gd name="T12" fmla="*/ 2147483646 w 1011"/>
              <a:gd name="T13" fmla="*/ 2147483646 h 934"/>
              <a:gd name="T14" fmla="*/ 0 w 1011"/>
              <a:gd name="T15" fmla="*/ 2147483646 h 934"/>
              <a:gd name="T16" fmla="*/ 2147483646 w 1011"/>
              <a:gd name="T17" fmla="*/ 0 h 934"/>
              <a:gd name="T18" fmla="*/ 2147483646 w 1011"/>
              <a:gd name="T19" fmla="*/ 2147483646 h 9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11" h="934">
                <a:moveTo>
                  <a:pt x="584" y="261"/>
                </a:moveTo>
                <a:cubicBezTo>
                  <a:pt x="608" y="282"/>
                  <a:pt x="633" y="302"/>
                  <a:pt x="659" y="321"/>
                </a:cubicBezTo>
                <a:cubicBezTo>
                  <a:pt x="764" y="397"/>
                  <a:pt x="883" y="450"/>
                  <a:pt x="1010" y="476"/>
                </a:cubicBezTo>
                <a:lnTo>
                  <a:pt x="911" y="933"/>
                </a:lnTo>
                <a:cubicBezTo>
                  <a:pt x="721" y="893"/>
                  <a:pt x="541" y="814"/>
                  <a:pt x="385" y="700"/>
                </a:cubicBezTo>
                <a:cubicBezTo>
                  <a:pt x="346" y="672"/>
                  <a:pt x="308" y="642"/>
                  <a:pt x="273" y="608"/>
                </a:cubicBezTo>
                <a:lnTo>
                  <a:pt x="37" y="870"/>
                </a:lnTo>
                <a:lnTo>
                  <a:pt x="0" y="48"/>
                </a:lnTo>
                <a:lnTo>
                  <a:pt x="818" y="0"/>
                </a:lnTo>
                <a:lnTo>
                  <a:pt x="584" y="261"/>
                </a:lnTo>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9" name="Freeform 19">
            <a:extLst>
              <a:ext uri="{FF2B5EF4-FFF2-40B4-BE49-F238E27FC236}">
                <a16:creationId xmlns:a16="http://schemas.microsoft.com/office/drawing/2014/main" id="{9419B983-FF72-110C-D121-592E7B79BB59}"/>
              </a:ext>
            </a:extLst>
          </p:cNvPr>
          <p:cNvSpPr>
            <a:spLocks noChangeArrowheads="1"/>
          </p:cNvSpPr>
          <p:nvPr/>
        </p:nvSpPr>
        <p:spPr bwMode="auto">
          <a:xfrm>
            <a:off x="9302750" y="3975264"/>
            <a:ext cx="379413" cy="417512"/>
          </a:xfrm>
          <a:custGeom>
            <a:avLst/>
            <a:gdLst>
              <a:gd name="T0" fmla="*/ 2147483646 w 1054"/>
              <a:gd name="T1" fmla="*/ 2147483646 h 1158"/>
              <a:gd name="T2" fmla="*/ 2147483646 w 1054"/>
              <a:gd name="T3" fmla="*/ 2147483646 h 1158"/>
              <a:gd name="T4" fmla="*/ 2147483646 w 1054"/>
              <a:gd name="T5" fmla="*/ 2147483646 h 1158"/>
              <a:gd name="T6" fmla="*/ 2147483646 w 1054"/>
              <a:gd name="T7" fmla="*/ 2147483646 h 1158"/>
              <a:gd name="T8" fmla="*/ 2147483646 w 1054"/>
              <a:gd name="T9" fmla="*/ 2147483646 h 1158"/>
              <a:gd name="T10" fmla="*/ 2147483646 w 1054"/>
              <a:gd name="T11" fmla="*/ 2147483646 h 1158"/>
              <a:gd name="T12" fmla="*/ 0 w 1054"/>
              <a:gd name="T13" fmla="*/ 2147483646 h 1158"/>
              <a:gd name="T14" fmla="*/ 2147483646 w 1054"/>
              <a:gd name="T15" fmla="*/ 0 h 1158"/>
              <a:gd name="T16" fmla="*/ 2147483646 w 1054"/>
              <a:gd name="T17" fmla="*/ 2147483646 h 1158"/>
              <a:gd name="T18" fmla="*/ 2147483646 w 1054"/>
              <a:gd name="T19" fmla="*/ 2147483646 h 1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4" h="1158">
                <a:moveTo>
                  <a:pt x="737" y="628"/>
                </a:moveTo>
                <a:cubicBezTo>
                  <a:pt x="724" y="658"/>
                  <a:pt x="712" y="689"/>
                  <a:pt x="702" y="720"/>
                </a:cubicBezTo>
                <a:cubicBezTo>
                  <a:pt x="662" y="845"/>
                  <a:pt x="648" y="977"/>
                  <a:pt x="661" y="1107"/>
                </a:cubicBezTo>
                <a:lnTo>
                  <a:pt x="201" y="1157"/>
                </a:lnTo>
                <a:cubicBezTo>
                  <a:pt x="181" y="962"/>
                  <a:pt x="202" y="765"/>
                  <a:pt x="263" y="577"/>
                </a:cubicBezTo>
                <a:cubicBezTo>
                  <a:pt x="278" y="531"/>
                  <a:pt x="296" y="485"/>
                  <a:pt x="316" y="440"/>
                </a:cubicBezTo>
                <a:lnTo>
                  <a:pt x="0" y="299"/>
                </a:lnTo>
                <a:lnTo>
                  <a:pt x="764" y="0"/>
                </a:lnTo>
                <a:lnTo>
                  <a:pt x="1053" y="770"/>
                </a:lnTo>
                <a:lnTo>
                  <a:pt x="737" y="628"/>
                </a:lnTo>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 name="Text Box 20">
            <a:extLst>
              <a:ext uri="{FF2B5EF4-FFF2-40B4-BE49-F238E27FC236}">
                <a16:creationId xmlns:a16="http://schemas.microsoft.com/office/drawing/2014/main" id="{4F009522-20A9-2DE8-1145-5DC3A1A68939}"/>
              </a:ext>
            </a:extLst>
          </p:cNvPr>
          <p:cNvSpPr txBox="1">
            <a:spLocks noChangeArrowheads="1"/>
          </p:cNvSpPr>
          <p:nvPr/>
        </p:nvSpPr>
        <p:spPr bwMode="auto">
          <a:xfrm>
            <a:off x="6584950" y="2964026"/>
            <a:ext cx="671513" cy="13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900" b="1">
                <a:latin typeface="Arial" panose="020B0604020202020204" pitchFamily="34" charset="0"/>
                <a:ea typeface="Microsoft YaHei" panose="020B0503020204020204" pitchFamily="34" charset="-122"/>
              </a:rPr>
              <a:t>Valutazione </a:t>
            </a:r>
          </a:p>
        </p:txBody>
      </p:sp>
      <p:sp>
        <p:nvSpPr>
          <p:cNvPr id="21" name="Text Box 21">
            <a:extLst>
              <a:ext uri="{FF2B5EF4-FFF2-40B4-BE49-F238E27FC236}">
                <a16:creationId xmlns:a16="http://schemas.microsoft.com/office/drawing/2014/main" id="{54CB2D59-E499-EC51-FBB9-E2F99ED105DB}"/>
              </a:ext>
            </a:extLst>
          </p:cNvPr>
          <p:cNvSpPr txBox="1">
            <a:spLocks noChangeArrowheads="1"/>
          </p:cNvSpPr>
          <p:nvPr/>
        </p:nvSpPr>
        <p:spPr bwMode="auto">
          <a:xfrm>
            <a:off x="10239375" y="3721264"/>
            <a:ext cx="811213" cy="134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900" b="1">
                <a:latin typeface="Arial" panose="020B0604020202020204" pitchFamily="34" charset="0"/>
                <a:ea typeface="Microsoft YaHei" panose="020B0503020204020204" pitchFamily="34" charset="-122"/>
              </a:rPr>
              <a:t>Formulazione  </a:t>
            </a:r>
          </a:p>
        </p:txBody>
      </p:sp>
      <p:sp>
        <p:nvSpPr>
          <p:cNvPr id="22" name="Text Box 22">
            <a:extLst>
              <a:ext uri="{FF2B5EF4-FFF2-40B4-BE49-F238E27FC236}">
                <a16:creationId xmlns:a16="http://schemas.microsoft.com/office/drawing/2014/main" id="{9FB8D8A4-BE8B-3F05-389E-50FAE028CD7F}"/>
              </a:ext>
            </a:extLst>
          </p:cNvPr>
          <p:cNvSpPr txBox="1">
            <a:spLocks noChangeArrowheads="1"/>
          </p:cNvSpPr>
          <p:nvPr/>
        </p:nvSpPr>
        <p:spPr bwMode="auto">
          <a:xfrm>
            <a:off x="10269538" y="3859376"/>
            <a:ext cx="747712" cy="13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900" b="1">
                <a:latin typeface="Arial" panose="020B0604020202020204" pitchFamily="34" charset="0"/>
                <a:ea typeface="Microsoft YaHei" panose="020B0503020204020204" pitchFamily="34" charset="-122"/>
              </a:rPr>
              <a:t>del problema </a:t>
            </a:r>
          </a:p>
        </p:txBody>
      </p:sp>
      <p:sp>
        <p:nvSpPr>
          <p:cNvPr id="23" name="Text Box 23">
            <a:extLst>
              <a:ext uri="{FF2B5EF4-FFF2-40B4-BE49-F238E27FC236}">
                <a16:creationId xmlns:a16="http://schemas.microsoft.com/office/drawing/2014/main" id="{49385F76-C961-836A-F578-463F26ACF2A9}"/>
              </a:ext>
            </a:extLst>
          </p:cNvPr>
          <p:cNvSpPr txBox="1">
            <a:spLocks noChangeArrowheads="1"/>
          </p:cNvSpPr>
          <p:nvPr/>
        </p:nvSpPr>
        <p:spPr bwMode="auto">
          <a:xfrm>
            <a:off x="10547350" y="4567401"/>
            <a:ext cx="733425" cy="13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900" b="1">
                <a:latin typeface="Arial" panose="020B0604020202020204" pitchFamily="34" charset="0"/>
                <a:ea typeface="Microsoft YaHei" panose="020B0503020204020204" pitchFamily="34" charset="-122"/>
              </a:rPr>
              <a:t>Reperimento </a:t>
            </a:r>
          </a:p>
        </p:txBody>
      </p:sp>
      <p:sp>
        <p:nvSpPr>
          <p:cNvPr id="24" name="Text Box 24">
            <a:extLst>
              <a:ext uri="{FF2B5EF4-FFF2-40B4-BE49-F238E27FC236}">
                <a16:creationId xmlns:a16="http://schemas.microsoft.com/office/drawing/2014/main" id="{7849E708-2CF9-3BB6-8660-F55118FCEBC5}"/>
              </a:ext>
            </a:extLst>
          </p:cNvPr>
          <p:cNvSpPr txBox="1">
            <a:spLocks noChangeArrowheads="1"/>
          </p:cNvSpPr>
          <p:nvPr/>
        </p:nvSpPr>
        <p:spPr bwMode="auto">
          <a:xfrm>
            <a:off x="10687050" y="4703926"/>
            <a:ext cx="454025" cy="13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900" b="1">
                <a:latin typeface="Arial" panose="020B0604020202020204" pitchFamily="34" charset="0"/>
                <a:ea typeface="Microsoft YaHei" panose="020B0503020204020204" pitchFamily="34" charset="-122"/>
              </a:rPr>
              <a:t>Risorse </a:t>
            </a:r>
          </a:p>
        </p:txBody>
      </p:sp>
      <p:sp>
        <p:nvSpPr>
          <p:cNvPr id="25" name="Text Box 25">
            <a:extLst>
              <a:ext uri="{FF2B5EF4-FFF2-40B4-BE49-F238E27FC236}">
                <a16:creationId xmlns:a16="http://schemas.microsoft.com/office/drawing/2014/main" id="{FA17638F-17D4-18CE-2768-6FC03ABA0AAB}"/>
              </a:ext>
            </a:extLst>
          </p:cNvPr>
          <p:cNvSpPr txBox="1">
            <a:spLocks noChangeArrowheads="1"/>
          </p:cNvSpPr>
          <p:nvPr/>
        </p:nvSpPr>
        <p:spPr bwMode="auto">
          <a:xfrm>
            <a:off x="9336088" y="3721264"/>
            <a:ext cx="863600" cy="134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900" b="1">
                <a:latin typeface="Arial" panose="020B0604020202020204" pitchFamily="34" charset="0"/>
                <a:ea typeface="Microsoft YaHei" panose="020B0503020204020204" pitchFamily="34" charset="-122"/>
              </a:rPr>
              <a:t>Identificazione  </a:t>
            </a:r>
          </a:p>
        </p:txBody>
      </p:sp>
      <p:sp>
        <p:nvSpPr>
          <p:cNvPr id="26" name="Text Box 26">
            <a:extLst>
              <a:ext uri="{FF2B5EF4-FFF2-40B4-BE49-F238E27FC236}">
                <a16:creationId xmlns:a16="http://schemas.microsoft.com/office/drawing/2014/main" id="{AE010AFE-58F9-E886-555D-7E06FA139016}"/>
              </a:ext>
            </a:extLst>
          </p:cNvPr>
          <p:cNvSpPr txBox="1">
            <a:spLocks noChangeArrowheads="1"/>
          </p:cNvSpPr>
          <p:nvPr/>
        </p:nvSpPr>
        <p:spPr bwMode="auto">
          <a:xfrm>
            <a:off x="9393238" y="3859376"/>
            <a:ext cx="747712" cy="13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900" b="1">
                <a:latin typeface="Arial" panose="020B0604020202020204" pitchFamily="34" charset="0"/>
                <a:ea typeface="Microsoft YaHei" panose="020B0503020204020204" pitchFamily="34" charset="-122"/>
              </a:rPr>
              <a:t>del problema </a:t>
            </a:r>
          </a:p>
        </p:txBody>
      </p:sp>
      <p:sp>
        <p:nvSpPr>
          <p:cNvPr id="27" name="Text Box 27">
            <a:extLst>
              <a:ext uri="{FF2B5EF4-FFF2-40B4-BE49-F238E27FC236}">
                <a16:creationId xmlns:a16="http://schemas.microsoft.com/office/drawing/2014/main" id="{44F18409-9324-E54F-6151-C2B6C628A61C}"/>
              </a:ext>
            </a:extLst>
          </p:cNvPr>
          <p:cNvSpPr txBox="1">
            <a:spLocks noChangeArrowheads="1"/>
          </p:cNvSpPr>
          <p:nvPr/>
        </p:nvSpPr>
        <p:spPr bwMode="auto">
          <a:xfrm>
            <a:off x="9872663" y="5159539"/>
            <a:ext cx="665162" cy="134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900" b="1">
                <a:latin typeface="Arial" panose="020B0604020202020204" pitchFamily="34" charset="0"/>
                <a:ea typeface="Microsoft YaHei" panose="020B0503020204020204" pitchFamily="34" charset="-122"/>
              </a:rPr>
              <a:t>Esecuzione </a:t>
            </a:r>
          </a:p>
        </p:txBody>
      </p:sp>
      <p:sp>
        <p:nvSpPr>
          <p:cNvPr id="28" name="Freeform 28">
            <a:extLst>
              <a:ext uri="{FF2B5EF4-FFF2-40B4-BE49-F238E27FC236}">
                <a16:creationId xmlns:a16="http://schemas.microsoft.com/office/drawing/2014/main" id="{588FD798-2627-2E60-3DD3-79437BEB548F}"/>
              </a:ext>
            </a:extLst>
          </p:cNvPr>
          <p:cNvSpPr>
            <a:spLocks noChangeArrowheads="1"/>
          </p:cNvSpPr>
          <p:nvPr/>
        </p:nvSpPr>
        <p:spPr bwMode="auto">
          <a:xfrm>
            <a:off x="4911725" y="3362489"/>
            <a:ext cx="452438" cy="419100"/>
          </a:xfrm>
          <a:custGeom>
            <a:avLst/>
            <a:gdLst>
              <a:gd name="T0" fmla="*/ 2147483646 w 1257"/>
              <a:gd name="T1" fmla="*/ 2147483646 h 1164"/>
              <a:gd name="T2" fmla="*/ 2147483646 w 1257"/>
              <a:gd name="T3" fmla="*/ 2147483646 h 1164"/>
              <a:gd name="T4" fmla="*/ 2147483646 w 1257"/>
              <a:gd name="T5" fmla="*/ 2147483646 h 1164"/>
              <a:gd name="T6" fmla="*/ 0 w 1257"/>
              <a:gd name="T7" fmla="*/ 2147483646 h 1164"/>
              <a:gd name="T8" fmla="*/ 2147483646 w 1257"/>
              <a:gd name="T9" fmla="*/ 2147483646 h 1164"/>
              <a:gd name="T10" fmla="*/ 2147483646 w 1257"/>
              <a:gd name="T11" fmla="*/ 2147483646 h 1164"/>
              <a:gd name="T12" fmla="*/ 2147483646 w 1257"/>
              <a:gd name="T13" fmla="*/ 0 h 1164"/>
              <a:gd name="T14" fmla="*/ 2147483646 w 1257"/>
              <a:gd name="T15" fmla="*/ 2147483646 h 1164"/>
              <a:gd name="T16" fmla="*/ 2147483646 w 1257"/>
              <a:gd name="T17" fmla="*/ 2147483646 h 1164"/>
              <a:gd name="T18" fmla="*/ 2147483646 w 1257"/>
              <a:gd name="T19" fmla="*/ 2147483646 h 11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7" h="1164">
                <a:moveTo>
                  <a:pt x="658" y="814"/>
                </a:moveTo>
                <a:cubicBezTo>
                  <a:pt x="626" y="811"/>
                  <a:pt x="594" y="809"/>
                  <a:pt x="562" y="809"/>
                </a:cubicBezTo>
                <a:cubicBezTo>
                  <a:pt x="432" y="809"/>
                  <a:pt x="305" y="837"/>
                  <a:pt x="187" y="890"/>
                </a:cubicBezTo>
                <a:lnTo>
                  <a:pt x="0" y="463"/>
                </a:lnTo>
                <a:cubicBezTo>
                  <a:pt x="176" y="383"/>
                  <a:pt x="368" y="342"/>
                  <a:pt x="562" y="342"/>
                </a:cubicBezTo>
                <a:cubicBezTo>
                  <a:pt x="610" y="342"/>
                  <a:pt x="658" y="344"/>
                  <a:pt x="706" y="349"/>
                </a:cubicBezTo>
                <a:lnTo>
                  <a:pt x="742" y="0"/>
                </a:lnTo>
                <a:lnTo>
                  <a:pt x="1256" y="643"/>
                </a:lnTo>
                <a:lnTo>
                  <a:pt x="622" y="1163"/>
                </a:lnTo>
                <a:lnTo>
                  <a:pt x="658" y="814"/>
                </a:lnTo>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 name="Freeform 29">
            <a:extLst>
              <a:ext uri="{FF2B5EF4-FFF2-40B4-BE49-F238E27FC236}">
                <a16:creationId xmlns:a16="http://schemas.microsoft.com/office/drawing/2014/main" id="{761F254B-B5BE-4A2C-83DE-6013B5EEF25F}"/>
              </a:ext>
            </a:extLst>
          </p:cNvPr>
          <p:cNvSpPr>
            <a:spLocks noChangeArrowheads="1"/>
          </p:cNvSpPr>
          <p:nvPr/>
        </p:nvSpPr>
        <p:spPr bwMode="auto">
          <a:xfrm>
            <a:off x="5632450" y="3886364"/>
            <a:ext cx="406400" cy="455612"/>
          </a:xfrm>
          <a:custGeom>
            <a:avLst/>
            <a:gdLst>
              <a:gd name="T0" fmla="*/ 2147483646 w 1129"/>
              <a:gd name="T1" fmla="*/ 2147483646 h 1267"/>
              <a:gd name="T2" fmla="*/ 2147483646 w 1129"/>
              <a:gd name="T3" fmla="*/ 2147483646 h 1267"/>
              <a:gd name="T4" fmla="*/ 2147483646 w 1129"/>
              <a:gd name="T5" fmla="*/ 2147483646 h 1267"/>
              <a:gd name="T6" fmla="*/ 2147483646 w 1129"/>
              <a:gd name="T7" fmla="*/ 0 h 1267"/>
              <a:gd name="T8" fmla="*/ 2147483646 w 1129"/>
              <a:gd name="T9" fmla="*/ 2147483646 h 1267"/>
              <a:gd name="T10" fmla="*/ 2147483646 w 1129"/>
              <a:gd name="T11" fmla="*/ 2147483646 h 1267"/>
              <a:gd name="T12" fmla="*/ 2147483646 w 1129"/>
              <a:gd name="T13" fmla="*/ 2147483646 h 1267"/>
              <a:gd name="T14" fmla="*/ 2147483646 w 1129"/>
              <a:gd name="T15" fmla="*/ 2147483646 h 1267"/>
              <a:gd name="T16" fmla="*/ 0 w 1129"/>
              <a:gd name="T17" fmla="*/ 2147483646 h 1267"/>
              <a:gd name="T18" fmla="*/ 2147483646 w 1129"/>
              <a:gd name="T19" fmla="*/ 2147483646 h 12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9" h="1267">
                <a:moveTo>
                  <a:pt x="337" y="742"/>
                </a:moveTo>
                <a:cubicBezTo>
                  <a:pt x="331" y="710"/>
                  <a:pt x="322" y="679"/>
                  <a:pt x="312" y="647"/>
                </a:cubicBezTo>
                <a:cubicBezTo>
                  <a:pt x="272" y="523"/>
                  <a:pt x="206" y="408"/>
                  <a:pt x="119" y="311"/>
                </a:cubicBezTo>
                <a:lnTo>
                  <a:pt x="461" y="0"/>
                </a:lnTo>
                <a:cubicBezTo>
                  <a:pt x="591" y="146"/>
                  <a:pt x="690" y="318"/>
                  <a:pt x="750" y="505"/>
                </a:cubicBezTo>
                <a:cubicBezTo>
                  <a:pt x="765" y="552"/>
                  <a:pt x="778" y="599"/>
                  <a:pt x="788" y="647"/>
                </a:cubicBezTo>
                <a:lnTo>
                  <a:pt x="1128" y="576"/>
                </a:lnTo>
                <a:lnTo>
                  <a:pt x="685" y="1266"/>
                </a:lnTo>
                <a:lnTo>
                  <a:pt x="0" y="814"/>
                </a:lnTo>
                <a:lnTo>
                  <a:pt x="337" y="742"/>
                </a:lnTo>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0" name="Freeform 30">
            <a:extLst>
              <a:ext uri="{FF2B5EF4-FFF2-40B4-BE49-F238E27FC236}">
                <a16:creationId xmlns:a16="http://schemas.microsoft.com/office/drawing/2014/main" id="{AE98D22B-4A2E-2CE8-DB15-AA0BFC68A809}"/>
              </a:ext>
            </a:extLst>
          </p:cNvPr>
          <p:cNvSpPr>
            <a:spLocks noChangeArrowheads="1"/>
          </p:cNvSpPr>
          <p:nvPr/>
        </p:nvSpPr>
        <p:spPr bwMode="auto">
          <a:xfrm>
            <a:off x="5338763" y="4767426"/>
            <a:ext cx="404812" cy="376238"/>
          </a:xfrm>
          <a:custGeom>
            <a:avLst/>
            <a:gdLst>
              <a:gd name="T0" fmla="*/ 2147483646 w 1123"/>
              <a:gd name="T1" fmla="*/ 2147483646 h 1047"/>
              <a:gd name="T2" fmla="*/ 2147483646 w 1123"/>
              <a:gd name="T3" fmla="*/ 2147483646 h 1047"/>
              <a:gd name="T4" fmla="*/ 2147483646 w 1123"/>
              <a:gd name="T5" fmla="*/ 0 h 1047"/>
              <a:gd name="T6" fmla="*/ 2147483646 w 1123"/>
              <a:gd name="T7" fmla="*/ 2147483646 h 1047"/>
              <a:gd name="T8" fmla="*/ 2147483646 w 1123"/>
              <a:gd name="T9" fmla="*/ 2147483646 h 1047"/>
              <a:gd name="T10" fmla="*/ 2147483646 w 1123"/>
              <a:gd name="T11" fmla="*/ 2147483646 h 1047"/>
              <a:gd name="T12" fmla="*/ 2147483646 w 1123"/>
              <a:gd name="T13" fmla="*/ 2147483646 h 1047"/>
              <a:gd name="T14" fmla="*/ 0 w 1123"/>
              <a:gd name="T15" fmla="*/ 2147483646 h 1047"/>
              <a:gd name="T16" fmla="*/ 2147483646 w 1123"/>
              <a:gd name="T17" fmla="*/ 2147483646 h 1047"/>
              <a:gd name="T18" fmla="*/ 2147483646 w 1123"/>
              <a:gd name="T19" fmla="*/ 2147483646 h 10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3" h="1047">
                <a:moveTo>
                  <a:pt x="382" y="338"/>
                </a:moveTo>
                <a:cubicBezTo>
                  <a:pt x="410" y="322"/>
                  <a:pt x="437" y="304"/>
                  <a:pt x="464" y="285"/>
                </a:cubicBezTo>
                <a:cubicBezTo>
                  <a:pt x="569" y="209"/>
                  <a:pt x="656" y="112"/>
                  <a:pt x="720" y="0"/>
                </a:cubicBezTo>
                <a:lnTo>
                  <a:pt x="1122" y="235"/>
                </a:lnTo>
                <a:cubicBezTo>
                  <a:pt x="1027" y="403"/>
                  <a:pt x="896" y="550"/>
                  <a:pt x="739" y="664"/>
                </a:cubicBezTo>
                <a:cubicBezTo>
                  <a:pt x="700" y="692"/>
                  <a:pt x="660" y="719"/>
                  <a:pt x="618" y="743"/>
                </a:cubicBezTo>
                <a:lnTo>
                  <a:pt x="793" y="1046"/>
                </a:lnTo>
                <a:lnTo>
                  <a:pt x="0" y="828"/>
                </a:lnTo>
                <a:lnTo>
                  <a:pt x="207" y="35"/>
                </a:lnTo>
                <a:lnTo>
                  <a:pt x="382" y="338"/>
                </a:lnTo>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1" name="Freeform 31">
            <a:extLst>
              <a:ext uri="{FF2B5EF4-FFF2-40B4-BE49-F238E27FC236}">
                <a16:creationId xmlns:a16="http://schemas.microsoft.com/office/drawing/2014/main" id="{800A7911-3EA9-DAA3-4995-F92F1089DA87}"/>
              </a:ext>
            </a:extLst>
          </p:cNvPr>
          <p:cNvSpPr>
            <a:spLocks noChangeArrowheads="1"/>
          </p:cNvSpPr>
          <p:nvPr/>
        </p:nvSpPr>
        <p:spPr bwMode="auto">
          <a:xfrm>
            <a:off x="4484688" y="4753139"/>
            <a:ext cx="363537" cy="336550"/>
          </a:xfrm>
          <a:custGeom>
            <a:avLst/>
            <a:gdLst>
              <a:gd name="T0" fmla="*/ 2147483646 w 1011"/>
              <a:gd name="T1" fmla="*/ 2147483646 h 934"/>
              <a:gd name="T2" fmla="*/ 2147483646 w 1011"/>
              <a:gd name="T3" fmla="*/ 2147483646 h 934"/>
              <a:gd name="T4" fmla="*/ 2147483646 w 1011"/>
              <a:gd name="T5" fmla="*/ 2147483646 h 934"/>
              <a:gd name="T6" fmla="*/ 2147483646 w 1011"/>
              <a:gd name="T7" fmla="*/ 2147483646 h 934"/>
              <a:gd name="T8" fmla="*/ 2147483646 w 1011"/>
              <a:gd name="T9" fmla="*/ 2147483646 h 934"/>
              <a:gd name="T10" fmla="*/ 2147483646 w 1011"/>
              <a:gd name="T11" fmla="*/ 2147483646 h 934"/>
              <a:gd name="T12" fmla="*/ 2147483646 w 1011"/>
              <a:gd name="T13" fmla="*/ 2147483646 h 934"/>
              <a:gd name="T14" fmla="*/ 0 w 1011"/>
              <a:gd name="T15" fmla="*/ 2147483646 h 934"/>
              <a:gd name="T16" fmla="*/ 2147483646 w 1011"/>
              <a:gd name="T17" fmla="*/ 0 h 934"/>
              <a:gd name="T18" fmla="*/ 2147483646 w 1011"/>
              <a:gd name="T19" fmla="*/ 2147483646 h 93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11" h="934">
                <a:moveTo>
                  <a:pt x="584" y="262"/>
                </a:moveTo>
                <a:cubicBezTo>
                  <a:pt x="608" y="283"/>
                  <a:pt x="633" y="304"/>
                  <a:pt x="659" y="322"/>
                </a:cubicBezTo>
                <a:cubicBezTo>
                  <a:pt x="764" y="398"/>
                  <a:pt x="883" y="451"/>
                  <a:pt x="1010" y="477"/>
                </a:cubicBezTo>
                <a:lnTo>
                  <a:pt x="911" y="933"/>
                </a:lnTo>
                <a:cubicBezTo>
                  <a:pt x="721" y="893"/>
                  <a:pt x="542" y="814"/>
                  <a:pt x="385" y="700"/>
                </a:cubicBezTo>
                <a:cubicBezTo>
                  <a:pt x="346" y="672"/>
                  <a:pt x="308" y="642"/>
                  <a:pt x="272" y="609"/>
                </a:cubicBezTo>
                <a:lnTo>
                  <a:pt x="37" y="870"/>
                </a:lnTo>
                <a:lnTo>
                  <a:pt x="0" y="50"/>
                </a:lnTo>
                <a:lnTo>
                  <a:pt x="818" y="0"/>
                </a:lnTo>
                <a:lnTo>
                  <a:pt x="584" y="262"/>
                </a:lnTo>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2" name="Freeform 32">
            <a:extLst>
              <a:ext uri="{FF2B5EF4-FFF2-40B4-BE49-F238E27FC236}">
                <a16:creationId xmlns:a16="http://schemas.microsoft.com/office/drawing/2014/main" id="{BDE31305-D478-0F5C-0BFD-006D03402FF8}"/>
              </a:ext>
            </a:extLst>
          </p:cNvPr>
          <p:cNvSpPr>
            <a:spLocks noChangeArrowheads="1"/>
          </p:cNvSpPr>
          <p:nvPr/>
        </p:nvSpPr>
        <p:spPr bwMode="auto">
          <a:xfrm>
            <a:off x="4230688" y="3859376"/>
            <a:ext cx="379412" cy="415925"/>
          </a:xfrm>
          <a:custGeom>
            <a:avLst/>
            <a:gdLst>
              <a:gd name="T0" fmla="*/ 2147483646 w 1054"/>
              <a:gd name="T1" fmla="*/ 2147483646 h 1157"/>
              <a:gd name="T2" fmla="*/ 2147483646 w 1054"/>
              <a:gd name="T3" fmla="*/ 2147483646 h 1157"/>
              <a:gd name="T4" fmla="*/ 2147483646 w 1054"/>
              <a:gd name="T5" fmla="*/ 2147483646 h 1157"/>
              <a:gd name="T6" fmla="*/ 2147483646 w 1054"/>
              <a:gd name="T7" fmla="*/ 2147483646 h 1157"/>
              <a:gd name="T8" fmla="*/ 2147483646 w 1054"/>
              <a:gd name="T9" fmla="*/ 2147483646 h 1157"/>
              <a:gd name="T10" fmla="*/ 2147483646 w 1054"/>
              <a:gd name="T11" fmla="*/ 2147483646 h 1157"/>
              <a:gd name="T12" fmla="*/ 0 w 1054"/>
              <a:gd name="T13" fmla="*/ 2147483646 h 1157"/>
              <a:gd name="T14" fmla="*/ 2147483646 w 1054"/>
              <a:gd name="T15" fmla="*/ 0 h 1157"/>
              <a:gd name="T16" fmla="*/ 2147483646 w 1054"/>
              <a:gd name="T17" fmla="*/ 2147483646 h 1157"/>
              <a:gd name="T18" fmla="*/ 2147483646 w 1054"/>
              <a:gd name="T19" fmla="*/ 2147483646 h 11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054" h="1157">
                <a:moveTo>
                  <a:pt x="736" y="627"/>
                </a:moveTo>
                <a:cubicBezTo>
                  <a:pt x="723" y="657"/>
                  <a:pt x="711" y="688"/>
                  <a:pt x="701" y="719"/>
                </a:cubicBezTo>
                <a:cubicBezTo>
                  <a:pt x="661" y="843"/>
                  <a:pt x="647" y="975"/>
                  <a:pt x="659" y="1106"/>
                </a:cubicBezTo>
                <a:lnTo>
                  <a:pt x="200" y="1156"/>
                </a:lnTo>
                <a:cubicBezTo>
                  <a:pt x="181" y="960"/>
                  <a:pt x="202" y="763"/>
                  <a:pt x="263" y="576"/>
                </a:cubicBezTo>
                <a:cubicBezTo>
                  <a:pt x="278" y="530"/>
                  <a:pt x="296" y="484"/>
                  <a:pt x="315" y="439"/>
                </a:cubicBezTo>
                <a:lnTo>
                  <a:pt x="0" y="298"/>
                </a:lnTo>
                <a:lnTo>
                  <a:pt x="762" y="0"/>
                </a:lnTo>
                <a:lnTo>
                  <a:pt x="1053" y="768"/>
                </a:lnTo>
                <a:lnTo>
                  <a:pt x="736" y="627"/>
                </a:lnTo>
              </a:path>
            </a:pathLst>
          </a:custGeom>
          <a:solidFill>
            <a:srgbClr val="FF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33" name="Text Box 33">
            <a:extLst>
              <a:ext uri="{FF2B5EF4-FFF2-40B4-BE49-F238E27FC236}">
                <a16:creationId xmlns:a16="http://schemas.microsoft.com/office/drawing/2014/main" id="{ABD629B5-43D7-D5D4-729B-3E13C0747E7E}"/>
              </a:ext>
            </a:extLst>
          </p:cNvPr>
          <p:cNvSpPr txBox="1">
            <a:spLocks noChangeArrowheads="1"/>
          </p:cNvSpPr>
          <p:nvPr/>
        </p:nvSpPr>
        <p:spPr bwMode="auto">
          <a:xfrm>
            <a:off x="9158288" y="4635664"/>
            <a:ext cx="671512" cy="134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900" b="1">
                <a:latin typeface="Arial" panose="020B0604020202020204" pitchFamily="34" charset="0"/>
                <a:ea typeface="Microsoft YaHei" panose="020B0503020204020204" pitchFamily="34" charset="-122"/>
              </a:rPr>
              <a:t>Valutazione </a:t>
            </a:r>
          </a:p>
        </p:txBody>
      </p:sp>
      <p:sp>
        <p:nvSpPr>
          <p:cNvPr id="34" name="Text Box 34">
            <a:extLst>
              <a:ext uri="{FF2B5EF4-FFF2-40B4-BE49-F238E27FC236}">
                <a16:creationId xmlns:a16="http://schemas.microsoft.com/office/drawing/2014/main" id="{D33EF982-644F-7F4F-1708-AF17B836F5D7}"/>
              </a:ext>
            </a:extLst>
          </p:cNvPr>
          <p:cNvSpPr txBox="1">
            <a:spLocks noChangeArrowheads="1"/>
          </p:cNvSpPr>
          <p:nvPr/>
        </p:nvSpPr>
        <p:spPr bwMode="auto">
          <a:xfrm>
            <a:off x="5165725" y="3605376"/>
            <a:ext cx="811213" cy="13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900" b="1">
                <a:latin typeface="Arial" panose="020B0604020202020204" pitchFamily="34" charset="0"/>
                <a:ea typeface="Microsoft YaHei" panose="020B0503020204020204" pitchFamily="34" charset="-122"/>
              </a:rPr>
              <a:t>Formulazione  </a:t>
            </a:r>
          </a:p>
        </p:txBody>
      </p:sp>
      <p:sp>
        <p:nvSpPr>
          <p:cNvPr id="35" name="Text Box 35">
            <a:extLst>
              <a:ext uri="{FF2B5EF4-FFF2-40B4-BE49-F238E27FC236}">
                <a16:creationId xmlns:a16="http://schemas.microsoft.com/office/drawing/2014/main" id="{447187D1-F17E-CF92-0C9A-2E243FE735DA}"/>
              </a:ext>
            </a:extLst>
          </p:cNvPr>
          <p:cNvSpPr txBox="1">
            <a:spLocks noChangeArrowheads="1"/>
          </p:cNvSpPr>
          <p:nvPr/>
        </p:nvSpPr>
        <p:spPr bwMode="auto">
          <a:xfrm>
            <a:off x="5195888" y="3743489"/>
            <a:ext cx="747712" cy="134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900" b="1">
                <a:latin typeface="Arial" panose="020B0604020202020204" pitchFamily="34" charset="0"/>
                <a:ea typeface="Microsoft YaHei" panose="020B0503020204020204" pitchFamily="34" charset="-122"/>
              </a:rPr>
              <a:t>del problema </a:t>
            </a:r>
          </a:p>
        </p:txBody>
      </p:sp>
      <p:sp>
        <p:nvSpPr>
          <p:cNvPr id="36" name="Text Box 36">
            <a:extLst>
              <a:ext uri="{FF2B5EF4-FFF2-40B4-BE49-F238E27FC236}">
                <a16:creationId xmlns:a16="http://schemas.microsoft.com/office/drawing/2014/main" id="{14C748A0-3416-61EE-69E3-2CD02C5C98F7}"/>
              </a:ext>
            </a:extLst>
          </p:cNvPr>
          <p:cNvSpPr txBox="1">
            <a:spLocks noChangeArrowheads="1"/>
          </p:cNvSpPr>
          <p:nvPr/>
        </p:nvSpPr>
        <p:spPr bwMode="auto">
          <a:xfrm>
            <a:off x="5473700" y="4451514"/>
            <a:ext cx="733425" cy="134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900" b="1">
                <a:latin typeface="Arial" panose="020B0604020202020204" pitchFamily="34" charset="0"/>
                <a:ea typeface="Microsoft YaHei" panose="020B0503020204020204" pitchFamily="34" charset="-122"/>
              </a:rPr>
              <a:t>Reperimento </a:t>
            </a:r>
          </a:p>
        </p:txBody>
      </p:sp>
      <p:sp>
        <p:nvSpPr>
          <p:cNvPr id="37" name="Text Box 37">
            <a:extLst>
              <a:ext uri="{FF2B5EF4-FFF2-40B4-BE49-F238E27FC236}">
                <a16:creationId xmlns:a16="http://schemas.microsoft.com/office/drawing/2014/main" id="{5728206F-26C6-A5F7-892B-E846B50BAAC6}"/>
              </a:ext>
            </a:extLst>
          </p:cNvPr>
          <p:cNvSpPr txBox="1">
            <a:spLocks noChangeArrowheads="1"/>
          </p:cNvSpPr>
          <p:nvPr/>
        </p:nvSpPr>
        <p:spPr bwMode="auto">
          <a:xfrm>
            <a:off x="5614988" y="4589626"/>
            <a:ext cx="454025" cy="13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900" b="1">
                <a:latin typeface="Arial" panose="020B0604020202020204" pitchFamily="34" charset="0"/>
                <a:ea typeface="Microsoft YaHei" panose="020B0503020204020204" pitchFamily="34" charset="-122"/>
              </a:rPr>
              <a:t>Risorse </a:t>
            </a:r>
          </a:p>
        </p:txBody>
      </p:sp>
      <p:sp>
        <p:nvSpPr>
          <p:cNvPr id="38" name="Text Box 38">
            <a:extLst>
              <a:ext uri="{FF2B5EF4-FFF2-40B4-BE49-F238E27FC236}">
                <a16:creationId xmlns:a16="http://schemas.microsoft.com/office/drawing/2014/main" id="{A82B3292-0367-0E29-1873-C2C6676C7ABF}"/>
              </a:ext>
            </a:extLst>
          </p:cNvPr>
          <p:cNvSpPr txBox="1">
            <a:spLocks noChangeArrowheads="1"/>
          </p:cNvSpPr>
          <p:nvPr/>
        </p:nvSpPr>
        <p:spPr bwMode="auto">
          <a:xfrm>
            <a:off x="4264025" y="3605376"/>
            <a:ext cx="863600" cy="13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900" b="1" dirty="0">
                <a:latin typeface="Arial" panose="020B0604020202020204" pitchFamily="34" charset="0"/>
                <a:ea typeface="Microsoft YaHei" panose="020B0503020204020204" pitchFamily="34" charset="-122"/>
              </a:rPr>
              <a:t>Identificazione  </a:t>
            </a:r>
          </a:p>
        </p:txBody>
      </p:sp>
      <p:sp>
        <p:nvSpPr>
          <p:cNvPr id="39" name="Text Box 39">
            <a:extLst>
              <a:ext uri="{FF2B5EF4-FFF2-40B4-BE49-F238E27FC236}">
                <a16:creationId xmlns:a16="http://schemas.microsoft.com/office/drawing/2014/main" id="{2C1FCD2E-85A0-1FCF-EB39-CC15A8A4C882}"/>
              </a:ext>
            </a:extLst>
          </p:cNvPr>
          <p:cNvSpPr txBox="1">
            <a:spLocks noChangeArrowheads="1"/>
          </p:cNvSpPr>
          <p:nvPr/>
        </p:nvSpPr>
        <p:spPr bwMode="auto">
          <a:xfrm>
            <a:off x="4319588" y="3743489"/>
            <a:ext cx="747712" cy="134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defTabSz="449263">
              <a:spcBef>
                <a:spcPct val="20000"/>
              </a:spcBef>
              <a:buClr>
                <a:schemeClr val="accent2"/>
              </a:buClr>
              <a:buSzPct val="80000"/>
              <a:buFont typeface="Wingdings" panose="05000000000000000000" pitchFamily="2" charset="2"/>
              <a:buChar char="l"/>
              <a:tabLst>
                <a:tab pos="723900" algn="l"/>
              </a:tabLst>
              <a:defRPr sz="3200">
                <a:solidFill>
                  <a:schemeClr val="tx1"/>
                </a:solidFill>
                <a:latin typeface="Times New Roman" panose="02020603050405020304" pitchFamily="18" charset="0"/>
              </a:defRPr>
            </a:lvl1pPr>
            <a:lvl2pPr marL="742950" indent="-285750" defTabSz="449263">
              <a:spcBef>
                <a:spcPct val="20000"/>
              </a:spcBef>
              <a:buClr>
                <a:schemeClr val="tx1"/>
              </a:buClr>
              <a:buSzPct val="90000"/>
              <a:buChar char="–"/>
              <a:tabLst>
                <a:tab pos="723900" algn="l"/>
              </a:tabLst>
              <a:defRPr sz="2800">
                <a:solidFill>
                  <a:schemeClr val="tx1"/>
                </a:solidFill>
                <a:latin typeface="Times New Roman" panose="02020603050405020304" pitchFamily="18" charset="0"/>
              </a:defRPr>
            </a:lvl2pPr>
            <a:lvl3pPr marL="1143000" indent="-228600" defTabSz="449263">
              <a:spcBef>
                <a:spcPct val="20000"/>
              </a:spcBef>
              <a:buClr>
                <a:schemeClr val="accent1"/>
              </a:buClr>
              <a:buSzPct val="60000"/>
              <a:buFont typeface="Wingdings" panose="05000000000000000000" pitchFamily="2" charset="2"/>
              <a:buChar char="l"/>
              <a:tabLst>
                <a:tab pos="723900" algn="l"/>
              </a:tabLst>
              <a:defRPr sz="2400">
                <a:solidFill>
                  <a:schemeClr val="tx1"/>
                </a:solidFill>
                <a:latin typeface="Times New Roman" panose="02020603050405020304" pitchFamily="18" charset="0"/>
              </a:defRPr>
            </a:lvl3pPr>
            <a:lvl4pPr marL="1600200" indent="-228600" defTabSz="449263">
              <a:spcBef>
                <a:spcPct val="20000"/>
              </a:spcBef>
              <a:buClr>
                <a:schemeClr val="tx1"/>
              </a:buClr>
              <a:buChar char="–"/>
              <a:tabLst>
                <a:tab pos="723900" algn="l"/>
              </a:tabLst>
              <a:defRPr sz="2000">
                <a:solidFill>
                  <a:schemeClr val="tx1"/>
                </a:solidFill>
                <a:latin typeface="Times New Roman" panose="02020603050405020304" pitchFamily="18" charset="0"/>
              </a:defRPr>
            </a:lvl4pPr>
            <a:lvl5pPr marL="2057400" indent="-228600" defTabSz="449263">
              <a:spcBef>
                <a:spcPct val="20000"/>
              </a:spcBef>
              <a:buClr>
                <a:schemeClr val="accent1"/>
              </a:buClr>
              <a:buChar char="•"/>
              <a:tabLst>
                <a:tab pos="723900" algn="l"/>
              </a:tabLst>
              <a:defRPr sz="2000">
                <a:solidFill>
                  <a:schemeClr val="tx1"/>
                </a:solidFill>
                <a:latin typeface="Times New Roman" panose="02020603050405020304" pitchFamily="18" charset="0"/>
              </a:defRPr>
            </a:lvl5pPr>
            <a:lvl6pPr marL="25146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6pPr>
            <a:lvl7pPr marL="29718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7pPr>
            <a:lvl8pPr marL="34290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8pPr>
            <a:lvl9pPr marL="3886200" indent="-228600" defTabSz="449263" eaLnBrk="0" fontAlgn="base" hangingPunct="0">
              <a:spcBef>
                <a:spcPct val="20000"/>
              </a:spcBef>
              <a:spcAft>
                <a:spcPct val="0"/>
              </a:spcAft>
              <a:buClr>
                <a:schemeClr val="accent1"/>
              </a:buClr>
              <a:buChar char="•"/>
              <a:tabLst>
                <a:tab pos="723900" algn="l"/>
              </a:tabLst>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900" b="1">
                <a:latin typeface="Arial" panose="020B0604020202020204" pitchFamily="34" charset="0"/>
                <a:ea typeface="Microsoft YaHei" panose="020B0503020204020204" pitchFamily="34" charset="-122"/>
              </a:rPr>
              <a:t>del problema </a:t>
            </a:r>
          </a:p>
        </p:txBody>
      </p:sp>
      <p:sp>
        <p:nvSpPr>
          <p:cNvPr id="40" name="Text Box 40">
            <a:extLst>
              <a:ext uri="{FF2B5EF4-FFF2-40B4-BE49-F238E27FC236}">
                <a16:creationId xmlns:a16="http://schemas.microsoft.com/office/drawing/2014/main" id="{FE0EB615-D0B5-51F1-CBD1-67CE5D548946}"/>
              </a:ext>
            </a:extLst>
          </p:cNvPr>
          <p:cNvSpPr txBox="1">
            <a:spLocks noChangeArrowheads="1"/>
          </p:cNvSpPr>
          <p:nvPr/>
        </p:nvSpPr>
        <p:spPr bwMode="auto">
          <a:xfrm>
            <a:off x="4799013" y="5043651"/>
            <a:ext cx="665162" cy="13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900" b="1">
                <a:latin typeface="Arial" panose="020B0604020202020204" pitchFamily="34" charset="0"/>
                <a:ea typeface="Microsoft YaHei" panose="020B0503020204020204" pitchFamily="34" charset="-122"/>
              </a:rPr>
              <a:t>Esecuzione </a:t>
            </a:r>
          </a:p>
        </p:txBody>
      </p:sp>
      <p:sp>
        <p:nvSpPr>
          <p:cNvPr id="41" name="Freeform 41">
            <a:extLst>
              <a:ext uri="{FF2B5EF4-FFF2-40B4-BE49-F238E27FC236}">
                <a16:creationId xmlns:a16="http://schemas.microsoft.com/office/drawing/2014/main" id="{93D7E88D-D50C-02E1-D073-855C8FB8E86A}"/>
              </a:ext>
            </a:extLst>
          </p:cNvPr>
          <p:cNvSpPr>
            <a:spLocks noChangeArrowheads="1"/>
          </p:cNvSpPr>
          <p:nvPr/>
        </p:nvSpPr>
        <p:spPr bwMode="auto">
          <a:xfrm>
            <a:off x="5703888" y="2910051"/>
            <a:ext cx="635000" cy="525463"/>
          </a:xfrm>
          <a:custGeom>
            <a:avLst/>
            <a:gdLst>
              <a:gd name="T0" fmla="*/ 0 w 1762"/>
              <a:gd name="T1" fmla="*/ 2147483646 h 1458"/>
              <a:gd name="T2" fmla="*/ 2147483646 w 1762"/>
              <a:gd name="T3" fmla="*/ 2147483646 h 1458"/>
              <a:gd name="T4" fmla="*/ 2147483646 w 1762"/>
              <a:gd name="T5" fmla="*/ 0 h 1458"/>
              <a:gd name="T6" fmla="*/ 2147483646 w 1762"/>
              <a:gd name="T7" fmla="*/ 2147483646 h 1458"/>
              <a:gd name="T8" fmla="*/ 2147483646 w 1762"/>
              <a:gd name="T9" fmla="*/ 2147483646 h 1458"/>
              <a:gd name="T10" fmla="*/ 2147483646 w 1762"/>
              <a:gd name="T11" fmla="*/ 2147483646 h 1458"/>
              <a:gd name="T12" fmla="*/ 2147483646 w 1762"/>
              <a:gd name="T13" fmla="*/ 2147483646 h 1458"/>
              <a:gd name="T14" fmla="*/ 0 w 1762"/>
              <a:gd name="T15" fmla="*/ 2147483646 h 145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62" h="1458">
                <a:moveTo>
                  <a:pt x="0" y="1054"/>
                </a:moveTo>
                <a:lnTo>
                  <a:pt x="1172" y="312"/>
                </a:lnTo>
                <a:lnTo>
                  <a:pt x="976" y="0"/>
                </a:lnTo>
                <a:lnTo>
                  <a:pt x="1761" y="222"/>
                </a:lnTo>
                <a:lnTo>
                  <a:pt x="1625" y="1026"/>
                </a:lnTo>
                <a:lnTo>
                  <a:pt x="1427" y="714"/>
                </a:lnTo>
                <a:lnTo>
                  <a:pt x="255" y="1457"/>
                </a:lnTo>
                <a:lnTo>
                  <a:pt x="0" y="1054"/>
                </a:lnTo>
              </a:path>
            </a:pathLst>
          </a:custGeom>
          <a:solidFill>
            <a:schemeClr val="folHlink"/>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2" name="Freeform 42">
            <a:extLst>
              <a:ext uri="{FF2B5EF4-FFF2-40B4-BE49-F238E27FC236}">
                <a16:creationId xmlns:a16="http://schemas.microsoft.com/office/drawing/2014/main" id="{42A549C9-5109-B2E4-BA0D-AC7A23F56B79}"/>
              </a:ext>
            </a:extLst>
          </p:cNvPr>
          <p:cNvSpPr>
            <a:spLocks noChangeArrowheads="1"/>
          </p:cNvSpPr>
          <p:nvPr/>
        </p:nvSpPr>
        <p:spPr bwMode="auto">
          <a:xfrm>
            <a:off x="8643938" y="3006889"/>
            <a:ext cx="642937" cy="517525"/>
          </a:xfrm>
          <a:custGeom>
            <a:avLst/>
            <a:gdLst>
              <a:gd name="T0" fmla="*/ 2147483646 w 1785"/>
              <a:gd name="T1" fmla="*/ 0 h 1437"/>
              <a:gd name="T2" fmla="*/ 2147483646 w 1785"/>
              <a:gd name="T3" fmla="*/ 2147483646 h 1437"/>
              <a:gd name="T4" fmla="*/ 2147483646 w 1785"/>
              <a:gd name="T5" fmla="*/ 2147483646 h 1437"/>
              <a:gd name="T6" fmla="*/ 2147483646 w 1785"/>
              <a:gd name="T7" fmla="*/ 2147483646 h 1437"/>
              <a:gd name="T8" fmla="*/ 2147483646 w 1785"/>
              <a:gd name="T9" fmla="*/ 2147483646 h 1437"/>
              <a:gd name="T10" fmla="*/ 2147483646 w 1785"/>
              <a:gd name="T11" fmla="*/ 2147483646 h 1437"/>
              <a:gd name="T12" fmla="*/ 0 w 1785"/>
              <a:gd name="T13" fmla="*/ 2147483646 h 1437"/>
              <a:gd name="T14" fmla="*/ 2147483646 w 1785"/>
              <a:gd name="T15" fmla="*/ 0 h 14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785" h="1437">
                <a:moveTo>
                  <a:pt x="244" y="0"/>
                </a:moveTo>
                <a:lnTo>
                  <a:pt x="1437" y="710"/>
                </a:lnTo>
                <a:lnTo>
                  <a:pt x="1625" y="392"/>
                </a:lnTo>
                <a:lnTo>
                  <a:pt x="1784" y="1193"/>
                </a:lnTo>
                <a:lnTo>
                  <a:pt x="1006" y="1436"/>
                </a:lnTo>
                <a:lnTo>
                  <a:pt x="1194" y="1119"/>
                </a:lnTo>
                <a:lnTo>
                  <a:pt x="0" y="410"/>
                </a:lnTo>
                <a:lnTo>
                  <a:pt x="244" y="0"/>
                </a:lnTo>
              </a:path>
            </a:pathLst>
          </a:custGeom>
          <a:solidFill>
            <a:schemeClr val="folHlink"/>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43" name="Text Box 43">
            <a:extLst>
              <a:ext uri="{FF2B5EF4-FFF2-40B4-BE49-F238E27FC236}">
                <a16:creationId xmlns:a16="http://schemas.microsoft.com/office/drawing/2014/main" id="{7D548F13-11F8-2F41-29AE-4A308569496E}"/>
              </a:ext>
            </a:extLst>
          </p:cNvPr>
          <p:cNvSpPr txBox="1">
            <a:spLocks noChangeArrowheads="1"/>
          </p:cNvSpPr>
          <p:nvPr/>
        </p:nvSpPr>
        <p:spPr bwMode="auto">
          <a:xfrm>
            <a:off x="4086225" y="4519776"/>
            <a:ext cx="671513" cy="134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7938" rIns="0" bIns="0"/>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eaLnBrk="1">
              <a:lnSpc>
                <a:spcPct val="93000"/>
              </a:lnSpc>
              <a:spcBef>
                <a:spcPct val="0"/>
              </a:spcBef>
              <a:buClr>
                <a:srgbClr val="000000"/>
              </a:buClr>
              <a:buSzPct val="100000"/>
              <a:buFont typeface="Times New Roman" panose="02020603050405020304" pitchFamily="18" charset="0"/>
              <a:buNone/>
            </a:pPr>
            <a:r>
              <a:rPr lang="it-IT" altLang="it-IT" sz="900" b="1">
                <a:latin typeface="Arial" panose="020B0604020202020204" pitchFamily="34" charset="0"/>
                <a:ea typeface="Microsoft YaHei" panose="020B0503020204020204" pitchFamily="34" charset="-122"/>
              </a:rPr>
              <a:t>Valutazione </a:t>
            </a:r>
          </a:p>
        </p:txBody>
      </p:sp>
    </p:spTree>
    <p:extLst>
      <p:ext uri="{BB962C8B-B14F-4D97-AF65-F5344CB8AC3E}">
        <p14:creationId xmlns:p14="http://schemas.microsoft.com/office/powerpoint/2010/main" val="43544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78779B-F6C5-9B4B-67FD-F2E69A464A71}"/>
            </a:ext>
          </a:extLst>
        </p:cNvPr>
        <p:cNvGrpSpPr/>
        <p:nvPr/>
      </p:nvGrpSpPr>
      <p:grpSpPr>
        <a:xfrm>
          <a:off x="0" y="0"/>
          <a:ext cx="0" cy="0"/>
          <a:chOff x="0" y="0"/>
          <a:chExt cx="0" cy="0"/>
        </a:xfrm>
      </p:grpSpPr>
      <p:sp useBgFill="1">
        <p:nvSpPr>
          <p:cNvPr id="85"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 name="Picture 80">
            <a:extLst>
              <a:ext uri="{FF2B5EF4-FFF2-40B4-BE49-F238E27FC236}">
                <a16:creationId xmlns:a16="http://schemas.microsoft.com/office/drawing/2014/main" id="{6DBA149F-B6E2-5E1C-3774-AAAC94500E88}"/>
              </a:ext>
            </a:extLst>
          </p:cNvPr>
          <p:cNvPicPr>
            <a:picLocks noChangeAspect="1"/>
          </p:cNvPicPr>
          <p:nvPr/>
        </p:nvPicPr>
        <p:blipFill>
          <a:blip r:embed="rId2"/>
          <a:srcRect l="11091" r="44534"/>
          <a:stretch>
            <a:fillRect/>
          </a:stretch>
        </p:blipFill>
        <p:spPr>
          <a:xfrm>
            <a:off x="-1" y="-2"/>
            <a:ext cx="5410198" cy="6858002"/>
          </a:xfrm>
          <a:prstGeom prst="rect">
            <a:avLst/>
          </a:prstGeom>
        </p:spPr>
      </p:pic>
      <p:sp useBgFill="1">
        <p:nvSpPr>
          <p:cNvPr id="87" name="Rectangle 86">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olo 4">
            <a:extLst>
              <a:ext uri="{FF2B5EF4-FFF2-40B4-BE49-F238E27FC236}">
                <a16:creationId xmlns:a16="http://schemas.microsoft.com/office/drawing/2014/main" id="{4B38EF88-8E96-5F41-FEA6-427F4EC427FE}"/>
              </a:ext>
            </a:extLst>
          </p:cNvPr>
          <p:cNvSpPr>
            <a:spLocks noGrp="1"/>
          </p:cNvSpPr>
          <p:nvPr>
            <p:ph type="title"/>
          </p:nvPr>
        </p:nvSpPr>
        <p:spPr>
          <a:xfrm>
            <a:off x="6115317" y="405685"/>
            <a:ext cx="5464968" cy="1559301"/>
          </a:xfrm>
        </p:spPr>
        <p:txBody>
          <a:bodyPr>
            <a:normAutofit/>
          </a:bodyPr>
          <a:lstStyle/>
          <a:p>
            <a:r>
              <a:rPr lang="it-IT" altLang="it-IT" sz="4000" b="1" dirty="0"/>
              <a:t>Il Quadro Logico</a:t>
            </a:r>
            <a:endParaRPr lang="it-IT" sz="4000" b="1" dirty="0"/>
          </a:p>
        </p:txBody>
      </p:sp>
      <p:sp>
        <p:nvSpPr>
          <p:cNvPr id="6" name="Segnaposto testo 5">
            <a:extLst>
              <a:ext uri="{FF2B5EF4-FFF2-40B4-BE49-F238E27FC236}">
                <a16:creationId xmlns:a16="http://schemas.microsoft.com/office/drawing/2014/main" id="{8918448E-5952-3F41-FA2A-A37FEA773E60}"/>
              </a:ext>
            </a:extLst>
          </p:cNvPr>
          <p:cNvSpPr>
            <a:spLocks noGrp="1"/>
          </p:cNvSpPr>
          <p:nvPr>
            <p:ph type="body" idx="1"/>
          </p:nvPr>
        </p:nvSpPr>
        <p:spPr>
          <a:xfrm>
            <a:off x="6115317" y="2743200"/>
            <a:ext cx="5247340" cy="3496878"/>
          </a:xfrm>
        </p:spPr>
        <p:txBody>
          <a:bodyPr anchor="ctr">
            <a:normAutofit/>
          </a:bodyPr>
          <a:lstStyle/>
          <a:p>
            <a:pPr marL="114300" indent="0">
              <a:buNone/>
            </a:pPr>
            <a:r>
              <a:rPr lang="it-IT" sz="2400" dirty="0"/>
              <a:t>La logica del QL  si esprime in una matrice che ne è il prodotto. La matrice racchiude la logica d’intervento del progetto e ne descrive le condizioni pertinenti ed i possibili rischi inerenti alla logica scelta. Il QL definisce le funzioni del progetto, le risorse necessarie e le responsabilità di gestione. </a:t>
            </a:r>
            <a:endParaRPr lang="en-US" sz="2400" dirty="0"/>
          </a:p>
        </p:txBody>
      </p:sp>
    </p:spTree>
    <p:extLst>
      <p:ext uri="{BB962C8B-B14F-4D97-AF65-F5344CB8AC3E}">
        <p14:creationId xmlns:p14="http://schemas.microsoft.com/office/powerpoint/2010/main" val="1407020645"/>
      </p:ext>
    </p:extLst>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1580</TotalTime>
  <Words>2025</Words>
  <Application>Microsoft Office PowerPoint</Application>
  <PresentationFormat>Widescreen</PresentationFormat>
  <Paragraphs>277</Paragraphs>
  <Slides>40</Slides>
  <Notes>29</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40</vt:i4>
      </vt:variant>
    </vt:vector>
  </HeadingPairs>
  <TitlesOfParts>
    <vt:vector size="46" baseType="lpstr">
      <vt:lpstr>Microsoft YaHei</vt:lpstr>
      <vt:lpstr>Arial</vt:lpstr>
      <vt:lpstr>Calibri</vt:lpstr>
      <vt:lpstr>Times New Roman</vt:lpstr>
      <vt:lpstr>Wingdings</vt:lpstr>
      <vt:lpstr>Tema di Office</vt:lpstr>
      <vt:lpstr>Project Management  Tecniche di Europrogettazione  Elisabetta Boglich, PhD   Trieste, 23/03-30/04/2026   </vt:lpstr>
      <vt:lpstr>Analisi degli obiettivi</vt:lpstr>
      <vt:lpstr>Analisi degli obiettivi</vt:lpstr>
      <vt:lpstr>    Trasformare i problemi in obiettivi </vt:lpstr>
      <vt:lpstr>Trasformare i problemi in obiettivi</vt:lpstr>
      <vt:lpstr>Analisi della strategia di intervento</vt:lpstr>
      <vt:lpstr>Analisi della strategia di intervento</vt:lpstr>
      <vt:lpstr>Analisi della strategia di intervento</vt:lpstr>
      <vt:lpstr>Il Quadro Logico</vt:lpstr>
      <vt:lpstr>La matrice del Quadro Logico</vt:lpstr>
      <vt:lpstr>Percorso logico se….allora</vt:lpstr>
      <vt:lpstr>Strategia di intervento</vt:lpstr>
      <vt:lpstr>Il Quadro Logico</vt:lpstr>
      <vt:lpstr>Il Quadro Logico</vt:lpstr>
      <vt:lpstr>Obiettivi: i diversi livelli</vt:lpstr>
      <vt:lpstr>Obiettivi generali</vt:lpstr>
      <vt:lpstr>Obiettivi generali</vt:lpstr>
      <vt:lpstr>Obiettivi specifici</vt:lpstr>
      <vt:lpstr>Risultati attesi e attività</vt:lpstr>
      <vt:lpstr>Risultati/deliverables</vt:lpstr>
      <vt:lpstr>Attività/workplan</vt:lpstr>
      <vt:lpstr>Dagli obiettivi alle attività</vt:lpstr>
      <vt:lpstr>Esercizio: scopri gli errori obiettivo specifico o no?</vt:lpstr>
      <vt:lpstr>Esercizio 2 – definite l’obiettivo specifico dei seguenti problemi</vt:lpstr>
      <vt:lpstr>Indicatori oggettivamente verificabili (IOV)</vt:lpstr>
      <vt:lpstr>Indicatori oggettivamente verificabili (IOV)</vt:lpstr>
      <vt:lpstr>Indicatori oggettivamente verificabili (IOV)</vt:lpstr>
      <vt:lpstr>Tipi di indicatori</vt:lpstr>
      <vt:lpstr>Tipi di indicatori</vt:lpstr>
      <vt:lpstr>Indicatori: requisiti</vt:lpstr>
      <vt:lpstr>Indicatori Smart</vt:lpstr>
      <vt:lpstr>Indicatori QQT</vt:lpstr>
      <vt:lpstr>Assicurare la specificità degli IOV</vt:lpstr>
      <vt:lpstr>Fonti di verifica (FdV)</vt:lpstr>
      <vt:lpstr>Fonti secondarie</vt:lpstr>
      <vt:lpstr>Fonti primarie</vt:lpstr>
      <vt:lpstr>Esercizio: trova gli indicatori e specifica le fonti</vt:lpstr>
      <vt:lpstr>Presentazione standard di PowerPoint</vt:lpstr>
      <vt:lpstr>Bibliografia</vt:lpstr>
      <vt:lpstr>Bibliografia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Elisabetta Boglich Perasti</dc:creator>
  <cp:lastModifiedBy>Elisabetta Boglich Perasti</cp:lastModifiedBy>
  <cp:revision>221</cp:revision>
  <dcterms:modified xsi:type="dcterms:W3CDTF">2026-04-12T18:48:23Z</dcterms:modified>
</cp:coreProperties>
</file>