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sldIdLst>
    <p:sldId id="256" r:id="rId2"/>
    <p:sldId id="259" r:id="rId3"/>
    <p:sldId id="320" r:id="rId4"/>
    <p:sldId id="260" r:id="rId5"/>
    <p:sldId id="261" r:id="rId6"/>
    <p:sldId id="265" r:id="rId7"/>
    <p:sldId id="266" r:id="rId8"/>
    <p:sldId id="449" r:id="rId9"/>
    <p:sldId id="267" r:id="rId10"/>
    <p:sldId id="268" r:id="rId11"/>
    <p:sldId id="271" r:id="rId12"/>
    <p:sldId id="272" r:id="rId13"/>
    <p:sldId id="448" r:id="rId14"/>
    <p:sldId id="274" r:id="rId15"/>
    <p:sldId id="273" r:id="rId16"/>
    <p:sldId id="278" r:id="rId17"/>
    <p:sldId id="279" r:id="rId18"/>
    <p:sldId id="282" r:id="rId19"/>
    <p:sldId id="283" r:id="rId20"/>
    <p:sldId id="286" r:id="rId21"/>
    <p:sldId id="287" r:id="rId22"/>
    <p:sldId id="289" r:id="rId23"/>
    <p:sldId id="292" r:id="rId24"/>
    <p:sldId id="293" r:id="rId25"/>
    <p:sldId id="294" r:id="rId26"/>
    <p:sldId id="295" r:id="rId27"/>
    <p:sldId id="450" r:id="rId28"/>
    <p:sldId id="296" r:id="rId29"/>
    <p:sldId id="451" r:id="rId30"/>
    <p:sldId id="297" r:id="rId31"/>
    <p:sldId id="301" r:id="rId32"/>
    <p:sldId id="302" r:id="rId33"/>
    <p:sldId id="305" r:id="rId34"/>
    <p:sldId id="306" r:id="rId35"/>
    <p:sldId id="307" r:id="rId36"/>
    <p:sldId id="308" r:id="rId37"/>
    <p:sldId id="310" r:id="rId38"/>
    <p:sldId id="313" r:id="rId39"/>
    <p:sldId id="321" r:id="rId40"/>
    <p:sldId id="322" r:id="rId41"/>
    <p:sldId id="325" r:id="rId42"/>
    <p:sldId id="326" r:id="rId43"/>
    <p:sldId id="262" r:id="rId44"/>
    <p:sldId id="263" r:id="rId45"/>
    <p:sldId id="264" r:id="rId46"/>
    <p:sldId id="329" r:id="rId47"/>
    <p:sldId id="330" r:id="rId48"/>
    <p:sldId id="331" r:id="rId49"/>
    <p:sldId id="335" r:id="rId50"/>
    <p:sldId id="336" r:id="rId51"/>
    <p:sldId id="337" r:id="rId52"/>
    <p:sldId id="452" r:id="rId53"/>
    <p:sldId id="453" r:id="rId54"/>
    <p:sldId id="338" r:id="rId55"/>
    <p:sldId id="341" r:id="rId56"/>
    <p:sldId id="342" r:id="rId57"/>
    <p:sldId id="345" r:id="rId58"/>
    <p:sldId id="348" r:id="rId59"/>
    <p:sldId id="350" r:id="rId60"/>
    <p:sldId id="354" r:id="rId61"/>
    <p:sldId id="355" r:id="rId62"/>
    <p:sldId id="356" r:id="rId63"/>
    <p:sldId id="357" r:id="rId64"/>
    <p:sldId id="360" r:id="rId65"/>
    <p:sldId id="361" r:id="rId66"/>
    <p:sldId id="362" r:id="rId67"/>
    <p:sldId id="365" r:id="rId68"/>
    <p:sldId id="366" r:id="rId69"/>
    <p:sldId id="367" r:id="rId70"/>
    <p:sldId id="371" r:id="rId71"/>
    <p:sldId id="372" r:id="rId72"/>
    <p:sldId id="374" r:id="rId73"/>
    <p:sldId id="383" r:id="rId74"/>
    <p:sldId id="384" r:id="rId75"/>
    <p:sldId id="388" r:id="rId76"/>
    <p:sldId id="389" r:id="rId77"/>
    <p:sldId id="390" r:id="rId78"/>
    <p:sldId id="393" r:id="rId79"/>
    <p:sldId id="394" r:id="rId80"/>
    <p:sldId id="395" r:id="rId81"/>
    <p:sldId id="396" r:id="rId82"/>
    <p:sldId id="400" r:id="rId83"/>
    <p:sldId id="401" r:id="rId84"/>
    <p:sldId id="402" r:id="rId85"/>
    <p:sldId id="403" r:id="rId86"/>
    <p:sldId id="406" r:id="rId87"/>
    <p:sldId id="407" r:id="rId88"/>
    <p:sldId id="410" r:id="rId89"/>
    <p:sldId id="413" r:id="rId90"/>
    <p:sldId id="415" r:id="rId91"/>
    <p:sldId id="418" r:id="rId92"/>
    <p:sldId id="419" r:id="rId93"/>
    <p:sldId id="420" r:id="rId94"/>
    <p:sldId id="421" r:id="rId95"/>
    <p:sldId id="424" r:id="rId96"/>
    <p:sldId id="425" r:id="rId97"/>
    <p:sldId id="428" r:id="rId98"/>
    <p:sldId id="429" r:id="rId99"/>
    <p:sldId id="430" r:id="rId100"/>
    <p:sldId id="434" r:id="rId101"/>
    <p:sldId id="435" r:id="rId102"/>
    <p:sldId id="438" r:id="rId103"/>
    <p:sldId id="441" r:id="rId104"/>
    <p:sldId id="446"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showGuides="1">
      <p:cViewPr varScale="1">
        <p:scale>
          <a:sx n="111" d="100"/>
          <a:sy n="111" d="100"/>
        </p:scale>
        <p:origin x="420" y="96"/>
      </p:cViewPr>
      <p:guideLst>
        <p:guide orient="horz" pos="37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6BE97-0D32-4D0B-BE12-7DDAFD609E29}" type="datetimeFigureOut">
              <a:rPr lang="en-GB" smtClean="0"/>
              <a:t>17/04/2026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B8275-8B1D-4864-A890-A432F675E626}" type="slidenum">
              <a:rPr lang="en-GB" smtClean="0"/>
              <a:t>‹#›</a:t>
            </a:fld>
            <a:endParaRPr lang="en-GB"/>
          </a:p>
        </p:txBody>
      </p:sp>
    </p:spTree>
    <p:extLst>
      <p:ext uri="{BB962C8B-B14F-4D97-AF65-F5344CB8AC3E}">
        <p14:creationId xmlns:p14="http://schemas.microsoft.com/office/powerpoint/2010/main" val="3419903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69dddf988813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69dddf988813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F768305-F26D-4430-BB92-7C3FCA86F6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E8349A4-DA65-4DA8-93EE-3CE64A8D83BA}" type="slidenum">
              <a:rPr lang="it-IT" altLang="it-IT" sz="1200"/>
              <a:pPr eaLnBrk="1" hangingPunct="1"/>
              <a:t>13</a:t>
            </a:fld>
            <a:endParaRPr lang="it-IT" altLang="it-IT" sz="1200"/>
          </a:p>
        </p:txBody>
      </p:sp>
      <p:sp>
        <p:nvSpPr>
          <p:cNvPr id="18435" name="Rectangle 2">
            <a:extLst>
              <a:ext uri="{FF2B5EF4-FFF2-40B4-BE49-F238E27FC236}">
                <a16:creationId xmlns:a16="http://schemas.microsoft.com/office/drawing/2014/main" id="{A05C67E0-6044-413C-BF6E-B93BBA751171}"/>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730A7C9-DE69-4B69-9275-C98CF0D81F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it-IT" altLang="it-IT">
                <a:cs typeface="Times New Roman" panose="02020603050405020304" pitchFamily="18" charset="0"/>
              </a:rPr>
              <a:t>LA MATURAZIONE E LA MOTILITA’ DEGLI SPERMATOZOI</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 </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Mentre negli Invertebrati la motilità degli spermatozoi viene stimolata da componenti a basso peso molecolare, situati nello strato gelatinoso che circonda la cellula uovo, nell'Uomo e in molti Vertebrati il processo di maturazione avviene nelle vie genitali maschili. Anche vertebrati con fecondazione esterna hanno spermatozoi presi dai testicoli in grado di fecondare, i mammiferi no.</a:t>
            </a:r>
          </a:p>
          <a:p>
            <a:pPr algn="just" eaLnBrk="1" hangingPunct="1"/>
            <a:r>
              <a:rPr lang="it-IT" altLang="it-IT">
                <a:cs typeface="Times New Roman" panose="02020603050405020304" pitchFamily="18" charset="0"/>
              </a:rPr>
              <a:t>Nei Mammiferi i cambiamenti ai quali sottostanno gli spermatozoi nel lume dell'epididimo sono dovuti all'attività delle cellule dell'epitelio, stimolate dagli </a:t>
            </a:r>
            <a:r>
              <a:rPr lang="it-IT" altLang="it-IT" i="1">
                <a:cs typeface="Times New Roman" panose="02020603050405020304" pitchFamily="18" charset="0"/>
              </a:rPr>
              <a:t>ormoni androgeni.  </a:t>
            </a:r>
            <a:r>
              <a:rPr lang="it-IT" altLang="it-IT">
                <a:cs typeface="Times New Roman" panose="02020603050405020304" pitchFamily="18" charset="0"/>
              </a:rPr>
              <a:t>A tale scopo, le cellule del Sertoli producono ABP </a:t>
            </a:r>
            <a:r>
              <a:rPr lang="it-IT" altLang="it-IT" i="1">
                <a:cs typeface="Times New Roman" panose="02020603050405020304" pitchFamily="18" charset="0"/>
              </a:rPr>
              <a:t>(Androgen-Binding Proteins), </a:t>
            </a:r>
            <a:r>
              <a:rPr lang="it-IT" altLang="it-IT">
                <a:cs typeface="Times New Roman" panose="02020603050405020304" pitchFamily="18" charset="0"/>
              </a:rPr>
              <a:t>cioè particolari proteine destinate al trasporto degli androgeni, che successivamente passano nel citoplasma delle cellule epiteliali dell'epididimo.  Una volta che l'ormone androgeno è penetrato nella cellula epiteliale esso si unisce alla proteina </a:t>
            </a:r>
            <a:r>
              <a:rPr lang="it-IT" altLang="it-IT" i="1">
                <a:cs typeface="Times New Roman" panose="02020603050405020304" pitchFamily="18" charset="0"/>
              </a:rPr>
              <a:t>carrier </a:t>
            </a:r>
            <a:r>
              <a:rPr lang="it-IT" altLang="it-IT">
                <a:cs typeface="Times New Roman" panose="02020603050405020304" pitchFamily="18" charset="0"/>
              </a:rPr>
              <a:t>che lo trasporta all'interno del nucleo.  Il genoma viene così modificato e vengono trascritte le informazioni per specifiche sintesi proteiche.</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In definitiva, nel passaggio attraverso l'epididimo, gli spermatozoi modificano il loro profilo metabolico, le caratteristiche molecolari di superficie e la struttura della testa e della coda, mentre perdono progressivamente la goccia citoplasmatica, digestione enzimatica dovuta a liberazione di enzimi litici lisosomiali da parte delle cellule epiteliali dell'epididimo.</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In molti Mammiferi gli spermatozoi perdono la goccia citoplasmatica durante l'attraversamento del corpo dell'epididimo.  Nell'uomo, date le dimensioni di tale goccia, essa non viene perduta del tutto durante il tragitto attraverso il condotto dell'epididimo.</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I cambiamenti strutturali inerenti alla maturazione che gli spermatozoi subiscono nell'epididimo riguardano anche il completamento della morfogenesi dei mitocondri che costituiscono la guaina mitocondriale e una più completa organizzazione delle fibre dense della porzione intermedia e di quella principale.</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Più specificamente, per quanto concerne la motilità, è stato dimostrato che nell'epididimo dei bovini la capacità di movimento viene acquisita dagli spermatozoi mediante un aumento del cAMP indotto da una glicoproteina (FMP, </a:t>
            </a:r>
            <a:r>
              <a:rPr lang="it-IT" altLang="it-IT" i="1">
                <a:cs typeface="Times New Roman" panose="02020603050405020304" pitchFamily="18" charset="0"/>
              </a:rPr>
              <a:t>Factor Motility Protein) </a:t>
            </a:r>
            <a:r>
              <a:rPr lang="it-IT" altLang="it-IT">
                <a:cs typeface="Times New Roman" panose="02020603050405020304" pitchFamily="18" charset="0"/>
              </a:rPr>
              <a:t>prodotta dalle cellule dell'epididimo e assunta dagli spermatozoi.  È stato anche dimostrato che durante il passaggio dalla testa alla coda dell'epididimo avviene un processo di fosforilazione delle tubuline.  Anche gli ioni Ca</a:t>
            </a:r>
            <a:r>
              <a:rPr lang="it-IT" altLang="it-IT" baseline="30000">
                <a:cs typeface="Times New Roman" panose="02020603050405020304" pitchFamily="18" charset="0"/>
              </a:rPr>
              <a:t>++</a:t>
            </a:r>
            <a:r>
              <a:rPr lang="it-IT" altLang="it-IT">
                <a:cs typeface="Times New Roman" panose="02020603050405020304" pitchFamily="18" charset="0"/>
              </a:rPr>
              <a:t> stimolano la motilità degli spermatozoi nei Mammiferi.  Infatti, incubando spermi di bovino prelevati dall'epididimo con un medium contenente sostanze ionofore, capaci cioè di liberare ioni Ca</a:t>
            </a:r>
            <a:r>
              <a:rPr lang="it-IT" altLang="it-IT" baseline="30000">
                <a:cs typeface="Times New Roman" panose="02020603050405020304" pitchFamily="18" charset="0"/>
              </a:rPr>
              <a:t>++</a:t>
            </a:r>
            <a:r>
              <a:rPr lang="it-IT" altLang="it-IT">
                <a:cs typeface="Times New Roman" panose="02020603050405020304" pitchFamily="18" charset="0"/>
              </a:rPr>
              <a:t>, si ha un notevole aumento della motilità degli spermatozoi.</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Il concetto di maturazione degli spermatozoi nell'epididimo non deve però essere confuso con quello di decapacitazione a cui essi vanno incontro nelle vie genitali maschili.  Infatti le caratteristiche funzionali che hanno raggiunto la loro massima espressione con il processo di maturazione vengono temporaneamente inibite con la decapacitazione.</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Durante la sua progressione attraverso l'epididimo lo spermatozoo, oltre ad acquistare la motilità, ottiene anche la capacità di fecondare a causa della particolare composizione chimica di tale ambiente.</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Attualmente non è ancora noto in quale regione dell'epididimo tutto ciò avvenga.  Nella testa dell'epididimo gli spermatozoi mostrano di orientarsi in una direzione e sono spesso disposti parallelamente tra loro. Ciò dimostra che in questa zona essi sono ancora privi di motilità e che il loro orientamento dipende solo dalle correnti del liquido.  Nel corpo dell'epididimo si nota un rudimentale grado di motilità, in quanto gli spermatozoi sono capaci di piccoli movimenti rotatori, mentre le goccioline citoplasmatiche vanno incontro ad involuzione.  Tuttavia è solo nel tratto terminale dell'epididimo, la coda, che gli spermatozoi mostrano di acquistare una certa motilità. La capacità fecondante è correlata con la motilità, ma il meccanismo con cui tale capacità è acquisita rimane ancora oggi sconosciuto.</a:t>
            </a:r>
          </a:p>
          <a:p>
            <a:pPr algn="just" eaLnBrk="1" hangingPunct="1"/>
            <a:endParaRPr lang="it-IT" altLang="it-IT">
              <a:cs typeface="Times New Roman" panose="02020603050405020304" pitchFamily="18" charset="0"/>
            </a:endParaRPr>
          </a:p>
          <a:p>
            <a:pPr algn="just" eaLnBrk="1" hangingPunct="1"/>
            <a:r>
              <a:rPr lang="it-IT" altLang="it-IT">
                <a:cs typeface="Times New Roman" panose="02020603050405020304" pitchFamily="18" charset="0"/>
              </a:rPr>
              <a:t>L'EMISSIONE DEGLI SPERMATOZOI</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 </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Gli spermatozoi contenuti nel liquido seminale secreto dall'epididimo imboccano successivamente il </a:t>
            </a:r>
            <a:r>
              <a:rPr lang="it-IT" altLang="it-IT" i="1">
                <a:cs typeface="Times New Roman" panose="02020603050405020304" pitchFamily="18" charset="0"/>
              </a:rPr>
              <a:t>canale deferente.  </a:t>
            </a:r>
            <a:r>
              <a:rPr lang="it-IT" altLang="it-IT">
                <a:cs typeface="Times New Roman" panose="02020603050405020304" pitchFamily="18" charset="0"/>
              </a:rPr>
              <a:t>Si tratta di un lungo condotto, provvisto di una spessa tonaca muscolare, che trasporta gli spermatozoi dalla regione scrotale alla cavità pelvica, passando attraverso il canale inguinale. Il deferente termina con una porzione slargata, detta </a:t>
            </a:r>
            <a:r>
              <a:rPr lang="it-IT" altLang="it-IT" i="1">
                <a:cs typeface="Times New Roman" panose="02020603050405020304" pitchFamily="18" charset="0"/>
              </a:rPr>
              <a:t>ampolla deferenziale, </a:t>
            </a:r>
            <a:r>
              <a:rPr lang="it-IT" altLang="it-IT">
                <a:cs typeface="Times New Roman" panose="02020603050405020304" pitchFamily="18" charset="0"/>
              </a:rPr>
              <a:t>alla base della vescica.  Alla estremità terminale del deferente è annesso un diverticolo laterale, la </a:t>
            </a:r>
            <a:r>
              <a:rPr lang="it-IT" altLang="it-IT" i="1">
                <a:cs typeface="Times New Roman" panose="02020603050405020304" pitchFamily="18" charset="0"/>
              </a:rPr>
              <a:t>vescichetta seminale.  </a:t>
            </a:r>
            <a:r>
              <a:rPr lang="it-IT" altLang="it-IT">
                <a:cs typeface="Times New Roman" panose="02020603050405020304" pitchFamily="18" charset="0"/>
              </a:rPr>
              <a:t>Deferente e vescichetta seminale si continuano con il </a:t>
            </a:r>
            <a:r>
              <a:rPr lang="it-IT" altLang="it-IT" i="1">
                <a:cs typeface="Times New Roman" panose="02020603050405020304" pitchFamily="18" charset="0"/>
              </a:rPr>
              <a:t>dotto eiaculato</a:t>
            </a:r>
            <a:r>
              <a:rPr lang="it-IT" altLang="it-IT">
                <a:cs typeface="Times New Roman" panose="02020603050405020304" pitchFamily="18" charset="0"/>
              </a:rPr>
              <a:t>re. Quest'ultimo, dopo avere attraversato il parenchima della prostata, una grossa ghiandola tubuloalveolare composta, sbocca nell'uretra prostatica.</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Il meccanismo mediante il quale gli spermatozoi contenuti nel liquido seminale vengono immessi nelle vie genitali femminili è </a:t>
            </a:r>
            <a:r>
              <a:rPr lang="it-IT" altLang="it-IT" i="1">
                <a:cs typeface="Times New Roman" panose="02020603050405020304" pitchFamily="18" charset="0"/>
              </a:rPr>
              <a:t>detto eiaculazione.</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Tra una eiaculazione e l'altra il liquido seminale sosta nella vescichetta seminale.  La mucosa che riveste internamente la vescichetta seminale è oltremodo irregolare, formata da numerose cellette comunicanti tra di</a:t>
            </a:r>
            <a:r>
              <a:rPr lang="it-IT" altLang="it-IT" b="1">
                <a:cs typeface="Times New Roman" panose="02020603050405020304" pitchFamily="18" charset="0"/>
              </a:rPr>
              <a:t> </a:t>
            </a:r>
            <a:r>
              <a:rPr lang="it-IT" altLang="it-IT">
                <a:cs typeface="Times New Roman" panose="02020603050405020304" pitchFamily="18" charset="0"/>
              </a:rPr>
              <a:t>loro, irregolari per forma, dimensione e orientamento.  Essa è tappezzata da un epitelio formato da cellule cubico-cilindriche e da cellule basali.  Le cellule cilindriche presentano l'organizzazione ultrastrutturale tipica degli elementi secernenti.  Il liquido secreto da queste cellule contiene sostanze energetiche (per esempio fruttosio) ed altre che hanno il compito di influire sulle caratteristiche morfofunzionali dello spermatozoo, oltre a conferire al microambiente un pH</a:t>
            </a:r>
            <a:r>
              <a:rPr lang="it-IT" altLang="it-IT" b="1">
                <a:cs typeface="Times New Roman" panose="02020603050405020304" pitchFamily="18" charset="0"/>
              </a:rPr>
              <a:t> </a:t>
            </a:r>
            <a:r>
              <a:rPr lang="it-IT" altLang="it-IT">
                <a:cs typeface="Times New Roman" panose="02020603050405020304" pitchFamily="18" charset="0"/>
              </a:rPr>
              <a:t>ottimale per la loro vitalità.  Nel secreto delle vescichette seminali sono inoltre presenti prostaglandine. Le vescichette seminali, oltre a possedere una funzione di deposito per il liquido seminale, devono essere considerate come veri e propri organi ghiandolari.</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Infine il liquido seminale si arricchisce, al momento della eiaculazione, del secreto elaborato da due ghiandole annesse all'apparato genitale maschile: la </a:t>
            </a:r>
            <a:r>
              <a:rPr lang="it-IT" altLang="it-IT" i="1">
                <a:cs typeface="Times New Roman" panose="02020603050405020304" pitchFamily="18" charset="0"/>
              </a:rPr>
              <a:t>prostata </a:t>
            </a:r>
            <a:r>
              <a:rPr lang="it-IT" altLang="it-IT">
                <a:cs typeface="Times New Roman" panose="02020603050405020304" pitchFamily="18" charset="0"/>
              </a:rPr>
              <a:t>e le </a:t>
            </a:r>
            <a:r>
              <a:rPr lang="it-IT" altLang="it-IT" i="1">
                <a:cs typeface="Times New Roman" panose="02020603050405020304" pitchFamily="18" charset="0"/>
              </a:rPr>
              <a:t>ghiandole bulbo-uretrali.  </a:t>
            </a:r>
            <a:r>
              <a:rPr lang="it-IT" altLang="it-IT">
                <a:cs typeface="Times New Roman" panose="02020603050405020304" pitchFamily="18" charset="0"/>
              </a:rPr>
              <a:t>La prima produce un liquido di aspetto lattescente, mentre le seconde secernono un liquido chiaro e filante (simile a muco) che riversano nel canale uretrale e che ha il compito di esercitare un'azione lubrificante durante la copulazione.</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Le vie spermatiche iniziano dunque nel testicolo con i tubuli retti e la </a:t>
            </a:r>
            <a:r>
              <a:rPr lang="it-IT" altLang="it-IT" i="1">
                <a:cs typeface="Times New Roman" panose="02020603050405020304" pitchFamily="18" charset="0"/>
              </a:rPr>
              <a:t>rete testis</a:t>
            </a:r>
            <a:r>
              <a:rPr lang="it-IT" altLang="it-IT">
                <a:cs typeface="Times New Roman" panose="02020603050405020304" pitchFamily="18" charset="0"/>
              </a:rPr>
              <a:t> e poi continuano con l'epididimo, il condotto deferente e il condotto eiaculatore.  Fino a questo punto il condotto che trasporta lo sperma è duplice, cioè pari, ciascuno per ogni testicolo.</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I due condotti eiaculatori terminano aprendosi </a:t>
            </a:r>
            <a:r>
              <a:rPr lang="it-IT" altLang="it-IT" i="1">
                <a:cs typeface="Times New Roman" panose="02020603050405020304" pitchFamily="18" charset="0"/>
              </a:rPr>
              <a:t>nell'uretra prostatica.  </a:t>
            </a:r>
            <a:r>
              <a:rPr lang="it-IT" altLang="it-IT">
                <a:cs typeface="Times New Roman" panose="02020603050405020304" pitchFamily="18" charset="0"/>
              </a:rPr>
              <a:t>L'uretra è un lungo canale impari che fa seguito alla vescica urinaria e che trasporta l'urina: essa rappresenta quindi un organo comune per l'apparato urinario e per quello genitale.  Nel suo ultimo tratto l'uretra percorre il </a:t>
            </a:r>
            <a:r>
              <a:rPr lang="it-IT" altLang="it-IT" i="1">
                <a:cs typeface="Times New Roman" panose="02020603050405020304" pitchFamily="18" charset="0"/>
              </a:rPr>
              <a:t>pene </a:t>
            </a:r>
            <a:r>
              <a:rPr lang="it-IT" altLang="it-IT">
                <a:cs typeface="Times New Roman" panose="02020603050405020304" pitchFamily="18" charset="0"/>
              </a:rPr>
              <a:t>per tutta la sua estensione, aprendosi all'estremità del </a:t>
            </a:r>
            <a:r>
              <a:rPr lang="it-IT" altLang="it-IT" i="1">
                <a:cs typeface="Times New Roman" panose="02020603050405020304" pitchFamily="18" charset="0"/>
              </a:rPr>
              <a:t>glande.  </a:t>
            </a:r>
            <a:r>
              <a:rPr lang="it-IT" altLang="it-IT">
                <a:cs typeface="Times New Roman" panose="02020603050405020304" pitchFamily="18" charset="0"/>
              </a:rPr>
              <a:t>L'uretra è circondata da tessuti erettili, che al momento dell'accoppiamento divengono rigidi per consentire la penetrazione del pene (organo copulatore del maschio) nella vagina della femmina, dove viene depositato lo</a:t>
            </a:r>
            <a:r>
              <a:rPr lang="it-IT" altLang="it-IT" i="1">
                <a:cs typeface="Times New Roman" panose="02020603050405020304" pitchFamily="18" charset="0"/>
              </a:rPr>
              <a:t> sperma.</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Gli spermatozoi non progrediscono soltanto grazie alla motilità che hanno acquistato, ma soprattutto vengono spinti dal </a:t>
            </a:r>
            <a:r>
              <a:rPr lang="it-IT" altLang="it-IT" i="1">
                <a:cs typeface="Times New Roman" panose="02020603050405020304" pitchFamily="18" charset="0"/>
              </a:rPr>
              <a:t>liquido spermatico, dal battito delle ciglia </a:t>
            </a:r>
            <a:r>
              <a:rPr lang="it-IT" altLang="it-IT">
                <a:cs typeface="Times New Roman" panose="02020603050405020304" pitchFamily="18" charset="0"/>
              </a:rPr>
              <a:t>delle cellule cigliate e, nel tratto terminale dell'apparato genitale maschile, dalle contrazioni dello spesso </a:t>
            </a:r>
            <a:r>
              <a:rPr lang="it-IT" altLang="it-IT" i="1">
                <a:cs typeface="Times New Roman" panose="02020603050405020304" pitchFamily="18" charset="0"/>
              </a:rPr>
              <a:t>strato muscolare liscio del condotto deferente.</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 </a:t>
            </a:r>
            <a:endParaRPr lang="en-US" altLang="it-IT">
              <a:latin typeface="Tms Rmn" charset="0"/>
              <a:cs typeface="Times New Roman" panose="02020603050405020304" pitchFamily="18" charset="0"/>
            </a:endParaRPr>
          </a:p>
          <a:p>
            <a:pPr algn="ctr" eaLnBrk="1" hangingPunct="1"/>
            <a:r>
              <a:rPr lang="it-IT" altLang="it-IT">
                <a:cs typeface="Times New Roman" panose="02020603050405020304" pitchFamily="18" charset="0"/>
              </a:rPr>
              <a:t>LO SPERMA 0 SEME</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 </a:t>
            </a:r>
            <a:endParaRPr lang="en-US" altLang="it-IT">
              <a:latin typeface="Tms Rmn" charset="0"/>
              <a:cs typeface="Times New Roman" panose="02020603050405020304" pitchFamily="18" charset="0"/>
            </a:endParaRPr>
          </a:p>
          <a:p>
            <a:pPr algn="just" eaLnBrk="1" hangingPunct="1"/>
            <a:r>
              <a:rPr lang="it-IT" altLang="it-IT" i="1">
                <a:cs typeface="Times New Roman" panose="02020603050405020304" pitchFamily="18" charset="0"/>
              </a:rPr>
              <a:t>Lo sperma o seme è </a:t>
            </a:r>
            <a:r>
              <a:rPr lang="it-IT" altLang="it-IT">
                <a:cs typeface="Times New Roman" panose="02020603050405020304" pitchFamily="18" charset="0"/>
              </a:rPr>
              <a:t>un liquido vischioso, bianco giallastro, a reazione debolmente alcalina: esso viene emesso attraverso il meato urinario esterno nel corso dell'eiaculazione.  Lo sperma è costituito da </a:t>
            </a:r>
            <a:r>
              <a:rPr lang="it-IT" altLang="it-IT" i="1">
                <a:cs typeface="Times New Roman" panose="02020603050405020304" pitchFamily="18" charset="0"/>
              </a:rPr>
              <a:t>spermatozoi </a:t>
            </a:r>
            <a:r>
              <a:rPr lang="it-IT" altLang="it-IT">
                <a:cs typeface="Times New Roman" panose="02020603050405020304" pitchFamily="18" charset="0"/>
              </a:rPr>
              <a:t>e dal </a:t>
            </a:r>
            <a:r>
              <a:rPr lang="it-IT" altLang="it-IT" i="1">
                <a:cs typeface="Times New Roman" panose="02020603050405020304" pitchFamily="18" charset="0"/>
              </a:rPr>
              <a:t>liquido seminale.  </a:t>
            </a:r>
            <a:r>
              <a:rPr lang="it-IT" altLang="it-IT">
                <a:cs typeface="Times New Roman" panose="02020603050405020304" pitchFamily="18" charset="0"/>
              </a:rPr>
              <a:t>Quest'ultimo è secreto dalle cellule secernenti dell'epididimo, delle ampolle dei canali deferenti, delle vescichette seminali e inoltre dalla prostata e dalle ghiandole bulbo-uretrali.  Nell'Uomo il liquido seminale emesso in una eiaculazione è di circa </a:t>
            </a:r>
            <a:r>
              <a:rPr lang="it-IT" altLang="it-IT" i="1">
                <a:cs typeface="Times New Roman" panose="02020603050405020304" pitchFamily="18" charset="0"/>
              </a:rPr>
              <a:t>3 ml e </a:t>
            </a:r>
            <a:r>
              <a:rPr lang="it-IT" altLang="it-IT">
                <a:cs typeface="Times New Roman" panose="02020603050405020304" pitchFamily="18" charset="0"/>
              </a:rPr>
              <a:t>contiene da </a:t>
            </a:r>
            <a:r>
              <a:rPr lang="it-IT" altLang="it-IT" i="1">
                <a:cs typeface="Times New Roman" panose="02020603050405020304" pitchFamily="18" charset="0"/>
              </a:rPr>
              <a:t>200 a 400 milioni di spermatozoi.</a:t>
            </a:r>
            <a:endParaRPr lang="en-US" altLang="it-IT">
              <a:latin typeface="Tms Rmn" charset="0"/>
              <a:cs typeface="Times New Roman" panose="02020603050405020304" pitchFamily="18" charset="0"/>
            </a:endParaRPr>
          </a:p>
          <a:p>
            <a:pPr algn="just" eaLnBrk="1" hangingPunct="1"/>
            <a:r>
              <a:rPr lang="it-IT" altLang="it-IT" i="1">
                <a:cs typeface="Times New Roman" panose="02020603050405020304" pitchFamily="18" charset="0"/>
              </a:rPr>
              <a:t>Con l'eiaculazione </a:t>
            </a:r>
            <a:r>
              <a:rPr lang="it-IT" altLang="it-IT">
                <a:cs typeface="Times New Roman" panose="02020603050405020304" pitchFamily="18" charset="0"/>
              </a:rPr>
              <a:t>si ha l'immissione di un certo quantitativo di sperma o seme nelle vie genitali femminili.  Essa avviene per una serie di contrazioni ritmiche dei muscoli del perineo maschile, le quali agiscono sullo sfintere uretrale permettendo il defluire dello sperma dai dotti eiaculatori nell'uretra.</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Lo sperma eiaculato non contiene però una quantità di spermatozoi distribuiti uniformemente in esso.  Infatti lo sperma viene eiaculato in </a:t>
            </a:r>
            <a:r>
              <a:rPr lang="it-IT" altLang="it-IT" i="1">
                <a:cs typeface="Times New Roman" panose="02020603050405020304" pitchFamily="18" charset="0"/>
              </a:rPr>
              <a:t>tre frazioni.</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Le prime contrazioni ritmiche emettono circa 1 </a:t>
            </a:r>
            <a:r>
              <a:rPr lang="it-IT" altLang="it-IT" i="1">
                <a:cs typeface="Times New Roman" panose="02020603050405020304" pitchFamily="18" charset="0"/>
              </a:rPr>
              <a:t>ml </a:t>
            </a:r>
            <a:r>
              <a:rPr lang="it-IT" altLang="it-IT">
                <a:cs typeface="Times New Roman" panose="02020603050405020304" pitchFamily="18" charset="0"/>
              </a:rPr>
              <a:t>di una </a:t>
            </a:r>
            <a:r>
              <a:rPr lang="it-IT" altLang="it-IT" i="1">
                <a:cs typeface="Times New Roman" panose="02020603050405020304" pitchFamily="18" charset="0"/>
              </a:rPr>
              <a:t>frazione detta prespermatica, </a:t>
            </a:r>
            <a:r>
              <a:rPr lang="it-IT" altLang="it-IT">
                <a:cs typeface="Times New Roman" panose="02020603050405020304" pitchFamily="18" charset="0"/>
              </a:rPr>
              <a:t>povera di spermatozoi e costituita prevalentemente dal liquido secreto dalle ghiandole bulbo-uretrali.  Successivamente viene emessa </a:t>
            </a:r>
            <a:r>
              <a:rPr lang="it-IT" altLang="it-IT" i="1">
                <a:cs typeface="Times New Roman" panose="02020603050405020304" pitchFamily="18" charset="0"/>
              </a:rPr>
              <a:t>una seconda frazione, </a:t>
            </a:r>
            <a:r>
              <a:rPr lang="it-IT" altLang="it-IT">
                <a:cs typeface="Times New Roman" panose="02020603050405020304" pitchFamily="18" charset="0"/>
              </a:rPr>
              <a:t>ricca di spermatozoi e del secreto proveniente dalla prostata, seguita da una </a:t>
            </a:r>
            <a:r>
              <a:rPr lang="it-IT" altLang="it-IT" i="1">
                <a:cs typeface="Times New Roman" panose="02020603050405020304" pitchFamily="18" charset="0"/>
              </a:rPr>
              <a:t>terza frazione </a:t>
            </a:r>
            <a:r>
              <a:rPr lang="it-IT" altLang="it-IT">
                <a:cs typeface="Times New Roman" panose="02020603050405020304" pitchFamily="18" charset="0"/>
              </a:rPr>
              <a:t>costituita soprattutto dal liquido proveniente dalle vescicole seminali e contenente spermatozoi in minor numero, ma notevolmente più mobili e vitali.</a:t>
            </a:r>
          </a:p>
          <a:p>
            <a:pPr algn="just" eaLnBrk="1" hangingPunct="1"/>
            <a:r>
              <a:rPr lang="it-IT" altLang="it-IT"/>
              <a:t>MICROSCOPY RESEARCH AND TECHNIQUE 61:1–6 (2003)</a:t>
            </a:r>
            <a:endParaRPr lang="it-IT" altLang="it-IT">
              <a:cs typeface="Times New Roman" panose="02020603050405020304" pitchFamily="18" charset="0"/>
            </a:endParaRPr>
          </a:p>
          <a:p>
            <a:pPr eaLnBrk="1" hangingPunct="1"/>
            <a:r>
              <a:rPr lang="it-IT" altLang="it-IT" b="1"/>
              <a:t>Acrosome</a:t>
            </a:r>
          </a:p>
          <a:p>
            <a:pPr eaLnBrk="1" hangingPunct="1"/>
            <a:r>
              <a:rPr lang="it-IT" altLang="it-IT"/>
              <a:t>It was recently reported that acrosomal proteins are present freely or associated with acrosomal matrix proteins in mature spermatozoa (NagDas et al., 1996; Olson et al., 1997; Tanii et al., 2001). It has also been clarified that the acrosome contains not only hydrolytic enzymes but varieties of functional molecules required for the complex steps of sperm–egg interaction as well, including binding to the zona pellucida, induction of the acrosome reaction, and penetration through the zona (Saxena et al., 1999, 2000; Kim et al., 2001). To execute these modifications that culminate in the acrosome reaction, these acrosomal proteins are initially compartmentalized into the nascent acrosome in developing spermatids and then undergo maturation, structure remodeling, and the redistribution of the proteins to the most appropriate site in the maturing spermatozoa (Toshimori et al., 1995; Tulsiani et al., 1998a; Yoshinaga et al., 2000). Accompanying these events, some of the acrosomal proteins show biochemical changes and appear to undergo further modification during the acrosome reaction.</a:t>
            </a:r>
            <a:endParaRPr lang="it-IT" altLang="it-IT">
              <a:cs typeface="Times New Roman" panose="02020603050405020304" pitchFamily="18" charset="0"/>
            </a:endParaRPr>
          </a:p>
          <a:p>
            <a:pPr algn="just" eaLnBrk="1" hangingPunct="1"/>
            <a:endParaRPr lang="en-US" altLang="it-IT">
              <a:latin typeface="Tms Rmn" charset="0"/>
              <a:cs typeface="Times New Roman" panose="02020603050405020304" pitchFamily="18" charset="0"/>
            </a:endParaRPr>
          </a:p>
          <a:p>
            <a:pPr algn="just" eaLnBrk="1" hangingPunct="1"/>
            <a:endParaRPr lang="en-US" altLang="it-IT">
              <a:latin typeface="Tms Rmn" charset="0"/>
              <a:cs typeface="Times New Roman" panose="02020603050405020304" pitchFamily="18" charset="0"/>
            </a:endParaRPr>
          </a:p>
          <a:p>
            <a:pPr eaLnBrk="1" hangingPunct="1"/>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69dddf99d5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69dddf99d5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69dddf99af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69dddf99af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69dddf9a2c5d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69dddf9a2c5d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69dddf9a4986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69dddf9a4986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69dddf9a71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69dddf9a71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69dddf9a87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69dddf9a87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69dddf9b1ef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69dddf9b1ef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69dddf9b34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69dddf9b34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69dddfc57d05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69dddfc57d05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69dddf989d9c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69dddf989d9c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69dddfc5d51c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69dddfc5d51c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69dddfc5e99c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69dddfc5e99c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69dddfc62fce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69dddfc62fce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69dddfc643eb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69dddfc643eb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69dddfc663cb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69dddfc663cb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69dddfc67617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69dddfc67617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69dddfc68fe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69dddfc68fe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69dddfc6b6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69dddfc6b6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69dddfc6cb96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69dddfc6cb96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69dddfc6e619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69dddfc6e619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69dddf98c0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69dddf98c0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69dddfc7431a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69dddfc7431a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69dddfc7b940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69dddfc7b940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69dddfc7eb8f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69dddfc7eb8f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69dddfc80df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69dddfc80df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69dde03539d7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69dde03539d7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69dde03558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69dde03558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69dde0358341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69dde0358341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69dde0359a13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69dde0359a13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69dde035aff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69dde035aff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69dde035c81a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69dde035c81a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69dddf98e41d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69dddf98e41d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69dde035de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69dde035de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69dde03616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69dde03616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69dde03659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69dde03659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69dde036a3c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69dde036a3c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69dde036ea0c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69dde036ea0c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69dde03732cd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69dde03732cd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69dde03758d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69dde03758d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08891C6C-A2EA-420E-B0DA-286F79E935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0740FF0-29A1-45EF-8142-FBDC77218264}" type="slidenum">
              <a:rPr lang="it-IT" altLang="it-IT" sz="1200"/>
              <a:pPr eaLnBrk="1" hangingPunct="1"/>
              <a:t>52</a:t>
            </a:fld>
            <a:endParaRPr lang="it-IT" altLang="it-IT" sz="1200"/>
          </a:p>
        </p:txBody>
      </p:sp>
      <p:sp>
        <p:nvSpPr>
          <p:cNvPr id="22531" name="Rectangle 2">
            <a:extLst>
              <a:ext uri="{FF2B5EF4-FFF2-40B4-BE49-F238E27FC236}">
                <a16:creationId xmlns:a16="http://schemas.microsoft.com/office/drawing/2014/main" id="{E1192C1B-DA65-4DC8-B928-16C8306E7EF3}"/>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CF01B4C-8B8D-4BF5-A9A7-CB985839AD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dirty="0"/>
              <a:t> Development 127, 2407-2420 (2000) e </a:t>
            </a:r>
            <a:r>
              <a:rPr lang="it-IT" altLang="it-IT" dirty="0" err="1"/>
              <a:t>Developmental</a:t>
            </a:r>
            <a:r>
              <a:rPr lang="it-IT" altLang="it-IT" dirty="0"/>
              <a:t> </a:t>
            </a:r>
            <a:r>
              <a:rPr lang="it-IT" altLang="it-IT" dirty="0" err="1"/>
              <a:t>Biology</a:t>
            </a:r>
            <a:r>
              <a:rPr lang="it-IT" altLang="it-IT" dirty="0"/>
              <a:t> 214, 429-443 (1999)</a:t>
            </a:r>
          </a:p>
          <a:p>
            <a:pPr eaLnBrk="1" hangingPunct="1"/>
            <a:endParaRPr lang="it-IT" altLang="it-IT" dirty="0"/>
          </a:p>
          <a:p>
            <a:pPr eaLnBrk="1" hangingPunct="1"/>
            <a:r>
              <a:rPr lang="it-IT" altLang="it-IT" dirty="0"/>
              <a:t>La </a:t>
            </a:r>
            <a:r>
              <a:rPr lang="it-IT" altLang="it-IT" dirty="0" err="1"/>
              <a:t>capacitazione</a:t>
            </a:r>
            <a:r>
              <a:rPr lang="it-IT" altLang="it-IT" dirty="0"/>
              <a:t> in vitro (necessaria per la fecondazione in vitro) richiede HCO</a:t>
            </a:r>
            <a:r>
              <a:rPr lang="it-IT" altLang="it-IT" baseline="-25000" dirty="0"/>
              <a:t>3</a:t>
            </a:r>
            <a:r>
              <a:rPr lang="it-IT" altLang="it-IT" baseline="30000" dirty="0"/>
              <a:t>-</a:t>
            </a:r>
            <a:r>
              <a:rPr lang="it-IT" altLang="it-IT" dirty="0"/>
              <a:t>/CO</a:t>
            </a:r>
            <a:r>
              <a:rPr lang="it-IT" altLang="it-IT" baseline="-25000" dirty="0"/>
              <a:t>2</a:t>
            </a:r>
            <a:r>
              <a:rPr lang="it-IT" altLang="it-IT" dirty="0"/>
              <a:t>, Ca</a:t>
            </a:r>
            <a:r>
              <a:rPr lang="it-IT" altLang="it-IT" baseline="30000" dirty="0"/>
              <a:t>++</a:t>
            </a:r>
            <a:r>
              <a:rPr lang="it-IT" altLang="it-IT" dirty="0"/>
              <a:t>, e una fonte proteica (BSA).</a:t>
            </a:r>
          </a:p>
          <a:p>
            <a:pPr eaLnBrk="1" hangingPunct="1"/>
            <a:r>
              <a:rPr lang="it-IT" altLang="it-IT" dirty="0"/>
              <a:t>La </a:t>
            </a:r>
            <a:r>
              <a:rPr lang="it-IT" altLang="it-IT" dirty="0" err="1"/>
              <a:t>capacitazione</a:t>
            </a:r>
            <a:r>
              <a:rPr lang="it-IT" altLang="it-IT" dirty="0"/>
              <a:t> è un processo che rende la membrana plasmatica dello spermatozoo meno stabile e, quindi, fusibile.</a:t>
            </a:r>
          </a:p>
          <a:p>
            <a:pPr eaLnBrk="1" hangingPunct="1"/>
            <a:r>
              <a:rPr lang="it-IT" altLang="it-IT" dirty="0"/>
              <a:t>Generalmente si crede che questo riguardi le proteine e glicoproteine che costituiscono la membrana. Ora l’attenzione si è spostata anche sui lipidi.</a:t>
            </a:r>
          </a:p>
          <a:p>
            <a:pPr eaLnBrk="1" hangingPunct="1"/>
            <a:r>
              <a:rPr lang="it-IT" altLang="it-IT" dirty="0"/>
              <a:t>In tutte le cellule dei mammiferi, anche spermatozoi, gli </a:t>
            </a:r>
            <a:r>
              <a:rPr lang="it-IT" altLang="it-IT" dirty="0" err="1"/>
              <a:t>aminofosfolipidi</a:t>
            </a:r>
            <a:r>
              <a:rPr lang="it-IT" altLang="it-IT" dirty="0"/>
              <a:t> </a:t>
            </a:r>
            <a:r>
              <a:rPr lang="it-IT" altLang="it-IT" dirty="0" err="1"/>
              <a:t>fosfatidilserina</a:t>
            </a:r>
            <a:r>
              <a:rPr lang="it-IT" altLang="it-IT" dirty="0"/>
              <a:t> (PS) e </a:t>
            </a:r>
            <a:r>
              <a:rPr lang="it-IT" altLang="it-IT" dirty="0" err="1"/>
              <a:t>fosfatidiletanolamina</a:t>
            </a:r>
            <a:r>
              <a:rPr lang="it-IT" altLang="it-IT" dirty="0"/>
              <a:t> (PE) sono concentrati nello strato interno del </a:t>
            </a:r>
            <a:r>
              <a:rPr lang="it-IT" altLang="it-IT" dirty="0" err="1"/>
              <a:t>bilayer</a:t>
            </a:r>
            <a:r>
              <a:rPr lang="it-IT" altLang="it-IT" dirty="0"/>
              <a:t>, mentre i </a:t>
            </a:r>
            <a:r>
              <a:rPr lang="it-IT" altLang="it-IT" dirty="0" err="1"/>
              <a:t>colin</a:t>
            </a:r>
            <a:r>
              <a:rPr lang="it-IT" altLang="it-IT" dirty="0"/>
              <a:t> fosfolipidi sfingomielina (SM) e fosfatidilcolina (PC) in quello esterno. </a:t>
            </a:r>
          </a:p>
          <a:p>
            <a:pPr eaLnBrk="1" hangingPunct="1"/>
            <a:r>
              <a:rPr lang="it-IT" altLang="it-IT" dirty="0"/>
              <a:t>L’</a:t>
            </a:r>
            <a:r>
              <a:rPr lang="it-IT" altLang="it-IT" dirty="0" err="1"/>
              <a:t>aminofosfolipide</a:t>
            </a:r>
            <a:r>
              <a:rPr lang="it-IT" altLang="it-IT" dirty="0"/>
              <a:t> </a:t>
            </a:r>
            <a:r>
              <a:rPr lang="it-IT" altLang="it-IT" dirty="0" err="1"/>
              <a:t>translocasi</a:t>
            </a:r>
            <a:r>
              <a:rPr lang="it-IT" altLang="it-IT" dirty="0"/>
              <a:t> (“</a:t>
            </a:r>
            <a:r>
              <a:rPr lang="it-IT" altLang="it-IT" dirty="0" err="1"/>
              <a:t>flippasi</a:t>
            </a:r>
            <a:r>
              <a:rPr lang="it-IT" altLang="it-IT" dirty="0"/>
              <a:t>”) è responsabile per il trasferimento di PS e PE dall’esterno verso l’interno, un secondo enzima “</a:t>
            </a:r>
            <a:r>
              <a:rPr lang="it-IT" altLang="it-IT" dirty="0" err="1"/>
              <a:t>floppasi</a:t>
            </a:r>
            <a:r>
              <a:rPr lang="it-IT" altLang="it-IT" dirty="0"/>
              <a:t>” trasferisce i fosfolipidi dall’interno verso l’esterno, un terzo “</a:t>
            </a:r>
            <a:r>
              <a:rPr lang="it-IT" altLang="it-IT" dirty="0" err="1"/>
              <a:t>scramblase</a:t>
            </a:r>
            <a:r>
              <a:rPr lang="it-IT" altLang="it-IT" dirty="0"/>
              <a:t>” muove tutte e quattro le specie fosfolipidiche in entrambe le direzioni, diminuendo l’asimmetria. La riduzione di asimmetria “scrambling” sembra essere importante nell’adesione cellulare e processi di fusione delle membrane, compresa l’esocitosi.</a:t>
            </a:r>
          </a:p>
          <a:p>
            <a:pPr eaLnBrk="1" hangingPunct="1"/>
            <a:r>
              <a:rPr lang="it-IT" altLang="it-IT" dirty="0"/>
              <a:t>Il bicarbonato induce cambiamenti nella simmetria dei fosfolipidi.</a:t>
            </a:r>
          </a:p>
          <a:p>
            <a:pPr eaLnBrk="1" hangingPunct="1"/>
            <a:r>
              <a:rPr lang="it-IT" altLang="it-IT" dirty="0"/>
              <a:t>Diminuisce i movimenti verso l’interno di PE e PS e aumenta i loro movimenti verso l’esterno. Al contrario il bicarbonato aumenta la proporzione di PC e SM nella parte interna della membrana.  Attiva una non-specifica bidirezionale fosfolipidi </a:t>
            </a:r>
            <a:r>
              <a:rPr lang="it-IT" altLang="it-IT" dirty="0" err="1"/>
              <a:t>translocasi</a:t>
            </a:r>
            <a:r>
              <a:rPr lang="it-IT" altLang="it-IT" dirty="0"/>
              <a:t> (ovvero “</a:t>
            </a:r>
            <a:r>
              <a:rPr lang="it-IT" altLang="it-IT" dirty="0" err="1"/>
              <a:t>scramblase</a:t>
            </a:r>
            <a:r>
              <a:rPr lang="it-IT" altLang="it-IT" dirty="0"/>
              <a:t>”). Alcuni ricercatori hanno riportato che la “</a:t>
            </a:r>
            <a:r>
              <a:rPr lang="it-IT" altLang="it-IT" dirty="0" err="1"/>
              <a:t>scramblase</a:t>
            </a:r>
            <a:r>
              <a:rPr lang="it-IT" altLang="it-IT" dirty="0"/>
              <a:t>” è Ca</a:t>
            </a:r>
            <a:r>
              <a:rPr lang="it-IT" altLang="it-IT" baseline="30000" dirty="0"/>
              <a:t>++</a:t>
            </a:r>
            <a:r>
              <a:rPr lang="it-IT" altLang="it-IT" dirty="0"/>
              <a:t> dipendente.  </a:t>
            </a:r>
          </a:p>
          <a:p>
            <a:pPr eaLnBrk="1" hangingPunct="1"/>
            <a:r>
              <a:rPr lang="it-IT" altLang="it-IT" dirty="0"/>
              <a:t>Il bicarbonato agisce stimolando una </a:t>
            </a:r>
            <a:r>
              <a:rPr lang="it-IT" altLang="it-IT" dirty="0" err="1"/>
              <a:t>adenil</a:t>
            </a:r>
            <a:r>
              <a:rPr lang="it-IT" altLang="it-IT" dirty="0"/>
              <a:t> </a:t>
            </a:r>
            <a:r>
              <a:rPr lang="it-IT" altLang="it-IT" dirty="0" err="1"/>
              <a:t>ciclasi</a:t>
            </a:r>
            <a:r>
              <a:rPr lang="it-IT" altLang="it-IT" dirty="0"/>
              <a:t> spermio-specifica. Ciò aumenta l’</a:t>
            </a:r>
            <a:r>
              <a:rPr lang="it-IT" altLang="it-IT" dirty="0" err="1"/>
              <a:t>cAMP</a:t>
            </a:r>
            <a:r>
              <a:rPr lang="it-IT" altLang="it-IT" dirty="0"/>
              <a:t> intracellulare che attiva PKA (</a:t>
            </a:r>
            <a:r>
              <a:rPr lang="it-IT" altLang="it-IT" dirty="0" err="1"/>
              <a:t>protein</a:t>
            </a:r>
            <a:r>
              <a:rPr lang="it-IT" altLang="it-IT" dirty="0"/>
              <a:t> </a:t>
            </a:r>
            <a:r>
              <a:rPr lang="it-IT" altLang="it-IT" dirty="0" err="1"/>
              <a:t>kinasi</a:t>
            </a:r>
            <a:r>
              <a:rPr lang="it-IT" altLang="it-IT" dirty="0"/>
              <a:t> A) ad iniziare la fosforilazione delle proteine. </a:t>
            </a:r>
          </a:p>
          <a:p>
            <a:pPr eaLnBrk="1" hangingPunct="1"/>
            <a:r>
              <a:rPr lang="it-IT" altLang="it-IT" dirty="0"/>
              <a:t>Il bicarbonato, quindi, porterebbe a: riduzione della asimmetria dei fosfolipidi, già associata ad eventi di esocitosi delle cellule secretorie e può aumentare la fusibilità della membrana plasmatica dello spermio (esocitosi dell’acrosoma, fusione con l’uovo); aumentata adesione cellulare (aiuta il legame dello spermio alle cellule epiteliali dell’ovidotto o alla ZP prima della reazione </a:t>
            </a:r>
            <a:r>
              <a:rPr lang="it-IT" altLang="it-IT" dirty="0" err="1"/>
              <a:t>acrosomiale</a:t>
            </a:r>
            <a:r>
              <a:rPr lang="it-IT" altLang="it-IT" dirty="0"/>
              <a:t>); aumenta anche l’attività </a:t>
            </a:r>
            <a:r>
              <a:rPr lang="it-IT" altLang="it-IT" dirty="0" err="1"/>
              <a:t>fosfolipasica</a:t>
            </a:r>
            <a:r>
              <a:rPr lang="it-IT" altLang="it-IT" dirty="0"/>
              <a:t> che determinerebbe la formazione di cataboliti fosfolipidici </a:t>
            </a:r>
            <a:r>
              <a:rPr lang="it-IT" altLang="it-IT" dirty="0" err="1"/>
              <a:t>fusogenici</a:t>
            </a:r>
            <a:r>
              <a:rPr lang="it-IT" altLang="it-IT" dirty="0"/>
              <a:t> sulla membrana plasmatica dello spermio, rendendo lo spermio più sensibile agli induttori fisiologici dell’esocitosi acrosomica. </a:t>
            </a:r>
          </a:p>
          <a:p>
            <a:pPr eaLnBrk="1" hangingPunct="1"/>
            <a:endParaRPr lang="it-IT" altLang="it-IT" dirty="0"/>
          </a:p>
          <a:p>
            <a:pPr eaLnBrk="1" hangingPunct="1"/>
            <a:r>
              <a:rPr lang="it-IT" altLang="it-IT" dirty="0"/>
              <a:t>Diversi studi hanno indicato la rimozione del colesterolo dalla membrana plasmatica come un importante fattore nella </a:t>
            </a:r>
            <a:r>
              <a:rPr lang="it-IT" altLang="it-IT" dirty="0" err="1"/>
              <a:t>capacitazione</a:t>
            </a:r>
            <a:r>
              <a:rPr lang="it-IT" altLang="it-IT" dirty="0"/>
              <a:t>: il ruolo della BSA sarebbe quello di agire in vitro come accettore del colesterolo. Si potrebbe pertanto speculare che i cambiamenti indotti dal bicarbonato determinerebbero un ambiente lipidico nel </a:t>
            </a:r>
            <a:r>
              <a:rPr lang="it-IT" altLang="it-IT" dirty="0" err="1"/>
              <a:t>bilayer</a:t>
            </a:r>
            <a:r>
              <a:rPr lang="it-IT" altLang="it-IT" dirty="0"/>
              <a:t> permissivo all’efflusso del colesterolo mediato dall’albumina. (secondo Development, prima azione della BSA </a:t>
            </a:r>
            <a:r>
              <a:rPr lang="it-IT" altLang="it-IT" dirty="0">
                <a:sym typeface="Symbol" panose="05050102010706020507" pitchFamily="18" charset="2"/>
              </a:rPr>
              <a:t></a:t>
            </a:r>
            <a:r>
              <a:rPr lang="it-IT" altLang="it-IT" dirty="0"/>
              <a:t> efflusso di colesterolo </a:t>
            </a:r>
            <a:r>
              <a:rPr lang="it-IT" altLang="it-IT" dirty="0">
                <a:sym typeface="Symbol" panose="05050102010706020507" pitchFamily="18" charset="2"/>
              </a:rPr>
              <a:t></a:t>
            </a:r>
            <a:r>
              <a:rPr lang="it-IT" altLang="it-IT" dirty="0"/>
              <a:t> aumento fluidità </a:t>
            </a:r>
            <a:r>
              <a:rPr lang="it-IT" altLang="it-IT" dirty="0">
                <a:sym typeface="Symbol" panose="05050102010706020507" pitchFamily="18" charset="2"/>
              </a:rPr>
              <a:t></a:t>
            </a:r>
            <a:r>
              <a:rPr lang="it-IT" altLang="it-IT" dirty="0"/>
              <a:t>  aumento permeabilità al Ca</a:t>
            </a:r>
            <a:r>
              <a:rPr lang="it-IT" altLang="it-IT" baseline="30000" dirty="0"/>
              <a:t>++</a:t>
            </a:r>
            <a:r>
              <a:rPr lang="it-IT" altLang="it-IT" dirty="0"/>
              <a:t> e HCO3</a:t>
            </a:r>
            <a:r>
              <a:rPr lang="it-IT" altLang="it-IT" baseline="30000" dirty="0"/>
              <a:t>-</a:t>
            </a:r>
            <a:r>
              <a:rPr lang="it-IT" altLang="it-IT" dirty="0"/>
              <a:t>). L’efflusso di colesterolo porterebbe ad ulteriori modificazioni quali la ridistribuzione laterale dei glicolipidi e di proteine integrali di membrana e lo smascheramento di epitopi di superficie leganti lectine.</a:t>
            </a:r>
          </a:p>
          <a:p>
            <a:pPr eaLnBrk="1" hangingPunct="1"/>
            <a:endParaRPr lang="it-IT" altLang="it-IT" dirty="0"/>
          </a:p>
          <a:p>
            <a:pPr eaLnBrk="1" hangingPunct="1"/>
            <a:r>
              <a:rPr lang="it-IT" altLang="it-IT" dirty="0"/>
              <a:t>Cell, 96, 175-183, 1999</a:t>
            </a:r>
          </a:p>
          <a:p>
            <a:pPr eaLnBrk="1" hangingPunct="1"/>
            <a:r>
              <a:rPr lang="it-IT" altLang="it-IT" dirty="0"/>
              <a:t>La </a:t>
            </a:r>
            <a:r>
              <a:rPr lang="it-IT" altLang="it-IT" dirty="0" err="1"/>
              <a:t>capacitazione</a:t>
            </a:r>
            <a:r>
              <a:rPr lang="it-IT" altLang="it-IT" dirty="0"/>
              <a:t> probabilmente implica la rimozione di fattori inibitori dallo spermatozoo accompagnati da riarrangiamenti delle proteine e lipidi di membrana e/o modificazioni. Apparentemente alcune alterazioni sono mediate, almeno in parte, dalla fosforilazione, </a:t>
            </a:r>
            <a:r>
              <a:rPr lang="it-IT" altLang="it-IT" dirty="0" err="1"/>
              <a:t>cAMP</a:t>
            </a:r>
            <a:r>
              <a:rPr lang="it-IT" altLang="it-IT" dirty="0"/>
              <a:t>-dipendente, di tirosine proteiche e da cambiamenti del pH e della concentrazione del Ca</a:t>
            </a:r>
            <a:r>
              <a:rPr lang="it-IT" altLang="it-IT" baseline="30000" dirty="0"/>
              <a:t>++</a:t>
            </a:r>
            <a:r>
              <a:rPr lang="it-IT" altLang="it-IT" dirty="0"/>
              <a:t>.</a:t>
            </a:r>
          </a:p>
          <a:p>
            <a:pPr eaLnBrk="1" hangingPunct="1"/>
            <a:endParaRPr lang="it-IT" altLang="it-IT" dirty="0"/>
          </a:p>
          <a:p>
            <a:pPr eaLnBrk="1" hangingPunct="1"/>
            <a:r>
              <a:rPr lang="en-US" altLang="it-IT" dirty="0"/>
              <a:t>Theriogenology 63 (2005) 342–351</a:t>
            </a:r>
            <a:r>
              <a:rPr lang="it-IT" altLang="it-IT" dirty="0"/>
              <a:t> </a:t>
            </a:r>
          </a:p>
          <a:p>
            <a:pPr eaLnBrk="1" hangingPunct="1"/>
            <a:r>
              <a:rPr lang="it-IT" altLang="it-IT" dirty="0" err="1"/>
              <a:t>During</a:t>
            </a:r>
            <a:r>
              <a:rPr lang="it-IT" altLang="it-IT" dirty="0"/>
              <a:t> </a:t>
            </a:r>
            <a:r>
              <a:rPr lang="it-IT" altLang="it-IT" dirty="0" err="1"/>
              <a:t>capacitation</a:t>
            </a:r>
            <a:r>
              <a:rPr lang="it-IT" altLang="it-IT" dirty="0"/>
              <a:t>, major </a:t>
            </a:r>
            <a:r>
              <a:rPr lang="it-IT" altLang="it-IT" dirty="0" err="1"/>
              <a:t>changes</a:t>
            </a:r>
            <a:r>
              <a:rPr lang="it-IT" altLang="it-IT" dirty="0"/>
              <a:t> take place in the </a:t>
            </a:r>
            <a:r>
              <a:rPr lang="it-IT" altLang="it-IT" dirty="0" err="1"/>
              <a:t>sperm</a:t>
            </a:r>
            <a:r>
              <a:rPr lang="it-IT" altLang="it-IT" dirty="0"/>
              <a:t> plasma membrane so </a:t>
            </a:r>
            <a:r>
              <a:rPr lang="it-IT" altLang="it-IT" dirty="0" err="1"/>
              <a:t>as</a:t>
            </a:r>
            <a:r>
              <a:rPr lang="it-IT" altLang="it-IT" dirty="0"/>
              <a:t> to render </a:t>
            </a:r>
            <a:r>
              <a:rPr lang="it-IT" altLang="it-IT" dirty="0" err="1"/>
              <a:t>it</a:t>
            </a:r>
            <a:r>
              <a:rPr lang="it-IT" altLang="it-IT" dirty="0"/>
              <a:t> </a:t>
            </a:r>
            <a:r>
              <a:rPr lang="it-IT" altLang="it-IT" dirty="0" err="1"/>
              <a:t>fusogenic</a:t>
            </a:r>
            <a:r>
              <a:rPr lang="it-IT" altLang="it-IT" dirty="0"/>
              <a:t> and responsive to zona pellucida </a:t>
            </a:r>
            <a:r>
              <a:rPr lang="it-IT" altLang="it-IT" dirty="0" err="1"/>
              <a:t>glycoproteins</a:t>
            </a:r>
            <a:r>
              <a:rPr lang="it-IT" altLang="it-IT" dirty="0"/>
              <a:t>. </a:t>
            </a:r>
            <a:r>
              <a:rPr lang="it-IT" altLang="it-IT" dirty="0" err="1"/>
              <a:t>bicarbonate</a:t>
            </a:r>
            <a:r>
              <a:rPr lang="it-IT" altLang="it-IT" dirty="0"/>
              <a:t> </a:t>
            </a:r>
            <a:r>
              <a:rPr lang="it-IT" altLang="it-IT" dirty="0" err="1"/>
              <a:t>induces</a:t>
            </a:r>
            <a:r>
              <a:rPr lang="it-IT" altLang="it-IT" dirty="0"/>
              <a:t> a </a:t>
            </a:r>
            <a:r>
              <a:rPr lang="it-IT" altLang="it-IT" dirty="0" err="1"/>
              <a:t>rapid</a:t>
            </a:r>
            <a:r>
              <a:rPr lang="it-IT" altLang="it-IT" dirty="0"/>
              <a:t> </a:t>
            </a:r>
            <a:r>
              <a:rPr lang="it-IT" altLang="it-IT" dirty="0" err="1"/>
              <a:t>collapse</a:t>
            </a:r>
            <a:r>
              <a:rPr lang="it-IT" altLang="it-IT" dirty="0"/>
              <a:t> of </a:t>
            </a:r>
            <a:r>
              <a:rPr lang="it-IT" altLang="it-IT" dirty="0" err="1"/>
              <a:t>phospholipid</a:t>
            </a:r>
            <a:r>
              <a:rPr lang="it-IT" altLang="it-IT" dirty="0"/>
              <a:t> </a:t>
            </a:r>
            <a:r>
              <a:rPr lang="it-IT" altLang="it-IT" dirty="0" err="1"/>
              <a:t>transverse</a:t>
            </a:r>
            <a:r>
              <a:rPr lang="it-IT" altLang="it-IT" dirty="0"/>
              <a:t> </a:t>
            </a:r>
            <a:r>
              <a:rPr lang="it-IT" altLang="it-IT" dirty="0" err="1"/>
              <a:t>asymmetry</a:t>
            </a:r>
            <a:r>
              <a:rPr lang="it-IT" altLang="it-IT" dirty="0"/>
              <a:t>, </a:t>
            </a:r>
            <a:r>
              <a:rPr lang="it-IT" altLang="it-IT" dirty="0" err="1"/>
              <a:t>exposing</a:t>
            </a:r>
            <a:r>
              <a:rPr lang="it-IT" altLang="it-IT" dirty="0"/>
              <a:t> </a:t>
            </a:r>
            <a:r>
              <a:rPr lang="it-IT" altLang="it-IT" dirty="0" err="1"/>
              <a:t>phosphatidylethanolamine</a:t>
            </a:r>
            <a:r>
              <a:rPr lang="it-IT" altLang="it-IT" dirty="0"/>
              <a:t> and </a:t>
            </a:r>
            <a:r>
              <a:rPr lang="it-IT" altLang="it-IT" dirty="0" err="1"/>
              <a:t>phosphatidylserine</a:t>
            </a:r>
            <a:r>
              <a:rPr lang="it-IT" altLang="it-IT" dirty="0"/>
              <a:t> </a:t>
            </a:r>
            <a:r>
              <a:rPr lang="it-IT" altLang="it-IT" dirty="0" err="1"/>
              <a:t>at</a:t>
            </a:r>
            <a:r>
              <a:rPr lang="it-IT" altLang="it-IT" dirty="0"/>
              <a:t> the </a:t>
            </a:r>
            <a:r>
              <a:rPr lang="it-IT" altLang="it-IT" dirty="0" err="1"/>
              <a:t>outer</a:t>
            </a:r>
            <a:r>
              <a:rPr lang="it-IT" altLang="it-IT" dirty="0"/>
              <a:t> </a:t>
            </a:r>
            <a:r>
              <a:rPr lang="it-IT" altLang="it-IT" dirty="0" err="1"/>
              <a:t>surface</a:t>
            </a:r>
            <a:r>
              <a:rPr lang="it-IT" altLang="it-IT" dirty="0"/>
              <a:t> of the </a:t>
            </a:r>
            <a:r>
              <a:rPr lang="it-IT" altLang="it-IT" dirty="0" err="1"/>
              <a:t>lipid</a:t>
            </a:r>
            <a:r>
              <a:rPr lang="it-IT" altLang="it-IT" dirty="0"/>
              <a:t> </a:t>
            </a:r>
            <a:r>
              <a:rPr lang="it-IT" altLang="it-IT" dirty="0" err="1"/>
              <a:t>bilayer</a:t>
            </a:r>
            <a:r>
              <a:rPr lang="it-IT" altLang="it-IT" dirty="0"/>
              <a:t>. The </a:t>
            </a:r>
            <a:r>
              <a:rPr lang="it-IT" altLang="it-IT" dirty="0" err="1"/>
              <a:t>collapse</a:t>
            </a:r>
            <a:r>
              <a:rPr lang="it-IT" altLang="it-IT" dirty="0"/>
              <a:t>, </a:t>
            </a:r>
            <a:r>
              <a:rPr lang="it-IT" altLang="it-IT" dirty="0" err="1"/>
              <a:t>which</a:t>
            </a:r>
            <a:r>
              <a:rPr lang="it-IT" altLang="it-IT" dirty="0"/>
              <a:t> </a:t>
            </a:r>
            <a:r>
              <a:rPr lang="it-IT" altLang="it-IT" dirty="0" err="1"/>
              <a:t>is</a:t>
            </a:r>
            <a:r>
              <a:rPr lang="it-IT" altLang="it-IT" dirty="0"/>
              <a:t> </a:t>
            </a:r>
            <a:r>
              <a:rPr lang="it-IT" altLang="it-IT" dirty="0" err="1"/>
              <a:t>reversible</a:t>
            </a:r>
            <a:r>
              <a:rPr lang="it-IT" altLang="it-IT" dirty="0"/>
              <a:t>, </a:t>
            </a:r>
            <a:r>
              <a:rPr lang="it-IT" altLang="it-IT" dirty="0" err="1"/>
              <a:t>is</a:t>
            </a:r>
            <a:r>
              <a:rPr lang="it-IT" altLang="it-IT" dirty="0"/>
              <a:t> </a:t>
            </a:r>
            <a:r>
              <a:rPr lang="it-IT" altLang="it-IT" dirty="0" err="1"/>
              <a:t>brought</a:t>
            </a:r>
            <a:r>
              <a:rPr lang="it-IT" altLang="it-IT" dirty="0"/>
              <a:t> </a:t>
            </a:r>
            <a:r>
              <a:rPr lang="it-IT" altLang="it-IT" dirty="0" err="1"/>
              <a:t>about</a:t>
            </a:r>
            <a:r>
              <a:rPr lang="it-IT" altLang="it-IT" dirty="0"/>
              <a:t> </a:t>
            </a:r>
            <a:r>
              <a:rPr lang="it-IT" altLang="it-IT" dirty="0" err="1"/>
              <a:t>as</a:t>
            </a:r>
            <a:r>
              <a:rPr lang="it-IT" altLang="it-IT" dirty="0"/>
              <a:t> a </a:t>
            </a:r>
            <a:r>
              <a:rPr lang="it-IT" altLang="it-IT" dirty="0" err="1"/>
              <a:t>result</a:t>
            </a:r>
            <a:r>
              <a:rPr lang="it-IT" altLang="it-IT" dirty="0"/>
              <a:t> of activation of the </a:t>
            </a:r>
            <a:r>
              <a:rPr lang="it-IT" altLang="it-IT" dirty="0" err="1"/>
              <a:t>phospholipid</a:t>
            </a:r>
            <a:r>
              <a:rPr lang="it-IT" altLang="it-IT" dirty="0"/>
              <a:t> </a:t>
            </a:r>
            <a:r>
              <a:rPr lang="it-IT" altLang="it-IT" dirty="0" err="1"/>
              <a:t>scramblase</a:t>
            </a:r>
            <a:r>
              <a:rPr lang="it-IT" altLang="it-IT" dirty="0"/>
              <a:t> </a:t>
            </a:r>
            <a:r>
              <a:rPr lang="it-IT" altLang="it-IT" dirty="0" err="1"/>
              <a:t>that</a:t>
            </a:r>
            <a:r>
              <a:rPr lang="it-IT" altLang="it-IT" dirty="0"/>
              <a:t> </a:t>
            </a:r>
            <a:r>
              <a:rPr lang="it-IT" altLang="it-IT" dirty="0" err="1"/>
              <a:t>exchanges</a:t>
            </a:r>
            <a:r>
              <a:rPr lang="it-IT" altLang="it-IT" dirty="0"/>
              <a:t> </a:t>
            </a:r>
            <a:r>
              <a:rPr lang="it-IT" altLang="it-IT" dirty="0" err="1"/>
              <a:t>phospholipids</a:t>
            </a:r>
            <a:r>
              <a:rPr lang="it-IT" altLang="it-IT" dirty="0"/>
              <a:t> in a non-</a:t>
            </a:r>
            <a:r>
              <a:rPr lang="it-IT" altLang="it-IT" dirty="0" err="1"/>
              <a:t>specific</a:t>
            </a:r>
            <a:r>
              <a:rPr lang="it-IT" altLang="it-IT" dirty="0"/>
              <a:t> fashion </a:t>
            </a:r>
            <a:r>
              <a:rPr lang="it-IT" altLang="it-IT" dirty="0" err="1"/>
              <a:t>between</a:t>
            </a:r>
            <a:r>
              <a:rPr lang="it-IT" altLang="it-IT" dirty="0"/>
              <a:t> the </a:t>
            </a:r>
            <a:r>
              <a:rPr lang="it-IT" altLang="it-IT" dirty="0" err="1"/>
              <a:t>two</a:t>
            </a:r>
            <a:r>
              <a:rPr lang="it-IT" altLang="it-IT" dirty="0"/>
              <a:t> </a:t>
            </a:r>
            <a:r>
              <a:rPr lang="it-IT" altLang="it-IT" dirty="0" err="1"/>
              <a:t>leaflets</a:t>
            </a:r>
            <a:r>
              <a:rPr lang="it-IT" altLang="it-IT" dirty="0"/>
              <a:t> of the </a:t>
            </a:r>
            <a:r>
              <a:rPr lang="it-IT" altLang="it-IT" dirty="0" err="1"/>
              <a:t>lipid</a:t>
            </a:r>
            <a:r>
              <a:rPr lang="it-IT" altLang="it-IT" dirty="0"/>
              <a:t> </a:t>
            </a:r>
            <a:r>
              <a:rPr lang="it-IT" altLang="it-IT" dirty="0" err="1"/>
              <a:t>bilayer</a:t>
            </a:r>
            <a:r>
              <a:rPr lang="it-IT" altLang="it-IT" dirty="0"/>
              <a:t>. The activation takes place via a </a:t>
            </a:r>
            <a:r>
              <a:rPr lang="it-IT" altLang="it-IT" dirty="0" err="1"/>
              <a:t>cyclic</a:t>
            </a:r>
            <a:r>
              <a:rPr lang="it-IT" altLang="it-IT" dirty="0"/>
              <a:t> AMP–</a:t>
            </a:r>
            <a:r>
              <a:rPr lang="it-IT" altLang="it-IT" dirty="0" err="1"/>
              <a:t>protein</a:t>
            </a:r>
            <a:r>
              <a:rPr lang="it-IT" altLang="it-IT" dirty="0"/>
              <a:t> </a:t>
            </a:r>
            <a:r>
              <a:rPr lang="it-IT" altLang="it-IT" dirty="0" err="1"/>
              <a:t>kinase</a:t>
            </a:r>
            <a:r>
              <a:rPr lang="it-IT" altLang="it-IT" dirty="0"/>
              <a:t> A-</a:t>
            </a:r>
            <a:r>
              <a:rPr lang="it-IT" altLang="it-IT" dirty="0" err="1"/>
              <a:t>dependent</a:t>
            </a:r>
            <a:r>
              <a:rPr lang="it-IT" altLang="it-IT" dirty="0"/>
              <a:t> pathway and </a:t>
            </a:r>
            <a:r>
              <a:rPr lang="it-IT" altLang="it-IT" dirty="0" err="1"/>
              <a:t>is</a:t>
            </a:r>
            <a:r>
              <a:rPr lang="it-IT" altLang="it-IT" dirty="0"/>
              <a:t> </a:t>
            </a:r>
            <a:r>
              <a:rPr lang="it-IT" altLang="it-IT" dirty="0" err="1"/>
              <a:t>initiated</a:t>
            </a:r>
            <a:r>
              <a:rPr lang="it-IT" altLang="it-IT" dirty="0"/>
              <a:t> via </a:t>
            </a:r>
            <a:r>
              <a:rPr lang="it-IT" altLang="it-IT" dirty="0" err="1"/>
              <a:t>stimulation</a:t>
            </a:r>
            <a:r>
              <a:rPr lang="it-IT" altLang="it-IT" dirty="0"/>
              <a:t> of the so-</a:t>
            </a:r>
            <a:r>
              <a:rPr lang="it-IT" altLang="it-IT" dirty="0" err="1"/>
              <a:t>called</a:t>
            </a:r>
            <a:r>
              <a:rPr lang="it-IT" altLang="it-IT" dirty="0"/>
              <a:t> ‘</a:t>
            </a:r>
            <a:r>
              <a:rPr lang="it-IT" altLang="it-IT" dirty="0" err="1"/>
              <a:t>soluble</a:t>
            </a:r>
            <a:r>
              <a:rPr lang="it-IT" altLang="it-IT" dirty="0"/>
              <a:t>’ </a:t>
            </a:r>
            <a:r>
              <a:rPr lang="it-IT" altLang="it-IT" dirty="0" err="1"/>
              <a:t>adenylyl</a:t>
            </a:r>
            <a:r>
              <a:rPr lang="it-IT" altLang="it-IT" dirty="0"/>
              <a:t> </a:t>
            </a:r>
            <a:r>
              <a:rPr lang="it-IT" altLang="it-IT" dirty="0" err="1"/>
              <a:t>cyclase</a:t>
            </a:r>
            <a:r>
              <a:rPr lang="it-IT" altLang="it-IT" dirty="0"/>
              <a:t> in the </a:t>
            </a:r>
            <a:r>
              <a:rPr lang="it-IT" altLang="it-IT" dirty="0" err="1"/>
              <a:t>sperm</a:t>
            </a:r>
            <a:r>
              <a:rPr lang="it-IT" altLang="it-IT" dirty="0"/>
              <a:t> </a:t>
            </a:r>
            <a:r>
              <a:rPr lang="it-IT" altLang="it-IT" dirty="0" err="1"/>
              <a:t>cell</a:t>
            </a:r>
            <a:r>
              <a:rPr lang="it-IT" altLang="it-IT" dirty="0"/>
              <a:t> by </a:t>
            </a:r>
            <a:r>
              <a:rPr lang="it-IT" altLang="it-IT" dirty="0" err="1"/>
              <a:t>bicarbonate</a:t>
            </a:r>
            <a:r>
              <a:rPr lang="it-IT" altLang="it-IT" dirty="0"/>
              <a:t>. </a:t>
            </a:r>
            <a:r>
              <a:rPr lang="it-IT" altLang="it-IT" dirty="0" err="1"/>
              <a:t>As</a:t>
            </a:r>
            <a:r>
              <a:rPr lang="it-IT" altLang="it-IT" dirty="0"/>
              <a:t> a </a:t>
            </a:r>
            <a:r>
              <a:rPr lang="it-IT" altLang="it-IT" dirty="0" err="1"/>
              <a:t>result</a:t>
            </a:r>
            <a:r>
              <a:rPr lang="it-IT" altLang="it-IT" dirty="0"/>
              <a:t> of the </a:t>
            </a:r>
            <a:r>
              <a:rPr lang="it-IT" altLang="it-IT" dirty="0" err="1"/>
              <a:t>collapse</a:t>
            </a:r>
            <a:r>
              <a:rPr lang="it-IT" altLang="it-IT" dirty="0"/>
              <a:t> and the </a:t>
            </a:r>
            <a:r>
              <a:rPr lang="it-IT" altLang="it-IT" dirty="0" err="1"/>
              <a:t>concurrent</a:t>
            </a:r>
            <a:r>
              <a:rPr lang="it-IT" altLang="it-IT" dirty="0"/>
              <a:t> </a:t>
            </a:r>
            <a:r>
              <a:rPr lang="it-IT" altLang="it-IT" dirty="0" err="1"/>
              <a:t>increase</a:t>
            </a:r>
            <a:r>
              <a:rPr lang="it-IT" altLang="it-IT" dirty="0"/>
              <a:t> in </a:t>
            </a:r>
            <a:r>
              <a:rPr lang="it-IT" altLang="it-IT" dirty="0" err="1"/>
              <a:t>phospholipid</a:t>
            </a:r>
            <a:r>
              <a:rPr lang="it-IT" altLang="it-IT" dirty="0"/>
              <a:t> </a:t>
            </a:r>
            <a:r>
              <a:rPr lang="it-IT" altLang="it-IT" dirty="0" err="1"/>
              <a:t>exchange</a:t>
            </a:r>
            <a:r>
              <a:rPr lang="it-IT" altLang="it-IT" dirty="0"/>
              <a:t>, </a:t>
            </a:r>
            <a:r>
              <a:rPr lang="it-IT" altLang="it-IT" dirty="0" err="1"/>
              <a:t>removal</a:t>
            </a:r>
            <a:r>
              <a:rPr lang="it-IT" altLang="it-IT" dirty="0"/>
              <a:t> of </a:t>
            </a:r>
            <a:r>
              <a:rPr lang="it-IT" altLang="it-IT" dirty="0" err="1"/>
              <a:t>cholesterol</a:t>
            </a:r>
            <a:r>
              <a:rPr lang="it-IT" altLang="it-IT" dirty="0"/>
              <a:t> by </a:t>
            </a:r>
            <a:r>
              <a:rPr lang="it-IT" altLang="it-IT" dirty="0" err="1"/>
              <a:t>albumin</a:t>
            </a:r>
            <a:r>
              <a:rPr lang="it-IT" altLang="it-IT" dirty="0"/>
              <a:t> </a:t>
            </a:r>
            <a:r>
              <a:rPr lang="it-IT" altLang="it-IT" dirty="0" err="1"/>
              <a:t>is</a:t>
            </a:r>
            <a:r>
              <a:rPr lang="it-IT" altLang="it-IT" dirty="0"/>
              <a:t> </a:t>
            </a:r>
            <a:r>
              <a:rPr lang="it-IT" altLang="it-IT" dirty="0" err="1"/>
              <a:t>facilitated</a:t>
            </a:r>
            <a:r>
              <a:rPr lang="it-IT" altLang="it-IT" dirty="0"/>
              <a:t> (</a:t>
            </a:r>
            <a:r>
              <a:rPr lang="it-IT" altLang="it-IT" dirty="0" err="1"/>
              <a:t>perhaps</a:t>
            </a:r>
            <a:r>
              <a:rPr lang="it-IT" altLang="it-IT" dirty="0"/>
              <a:t> due to </a:t>
            </a:r>
            <a:r>
              <a:rPr lang="it-IT" altLang="it-IT" dirty="0" err="1"/>
              <a:t>increased</a:t>
            </a:r>
            <a:r>
              <a:rPr lang="it-IT" altLang="it-IT" dirty="0"/>
              <a:t> </a:t>
            </a:r>
            <a:r>
              <a:rPr lang="it-IT" altLang="it-IT" dirty="0" err="1"/>
              <a:t>lipid</a:t>
            </a:r>
            <a:r>
              <a:rPr lang="it-IT" altLang="it-IT" dirty="0"/>
              <a:t> </a:t>
            </a:r>
            <a:r>
              <a:rPr lang="it-IT" altLang="it-IT" dirty="0" err="1"/>
              <a:t>packing</a:t>
            </a:r>
            <a:r>
              <a:rPr lang="it-IT" altLang="it-IT" dirty="0"/>
              <a:t> disorder).</a:t>
            </a:r>
          </a:p>
          <a:p>
            <a:pPr eaLnBrk="1" hangingPunct="1"/>
            <a:endParaRPr lang="it-IT" altLang="it-IT" dirty="0"/>
          </a:p>
          <a:p>
            <a:pPr eaLnBrk="1" hangingPunct="1"/>
            <a:r>
              <a:rPr lang="it-IT" altLang="it-IT" dirty="0" err="1"/>
              <a:t>Bicarbonate</a:t>
            </a:r>
            <a:r>
              <a:rPr lang="it-IT" altLang="it-IT" dirty="0"/>
              <a:t> </a:t>
            </a:r>
            <a:r>
              <a:rPr lang="it-IT" altLang="it-IT" dirty="0" err="1"/>
              <a:t>is</a:t>
            </a:r>
            <a:r>
              <a:rPr lang="it-IT" altLang="it-IT" dirty="0"/>
              <a:t> </a:t>
            </a:r>
            <a:r>
              <a:rPr lang="it-IT" altLang="it-IT" dirty="0" err="1"/>
              <a:t>generally</a:t>
            </a:r>
            <a:r>
              <a:rPr lang="it-IT" altLang="it-IT" dirty="0"/>
              <a:t> </a:t>
            </a:r>
            <a:r>
              <a:rPr lang="it-IT" altLang="it-IT" dirty="0" err="1"/>
              <a:t>considered</a:t>
            </a:r>
            <a:r>
              <a:rPr lang="it-IT" altLang="it-IT" dirty="0"/>
              <a:t> an </a:t>
            </a:r>
            <a:r>
              <a:rPr lang="it-IT" altLang="it-IT" dirty="0" err="1"/>
              <a:t>ubiquitous</a:t>
            </a:r>
            <a:r>
              <a:rPr lang="it-IT" altLang="it-IT" dirty="0"/>
              <a:t> </a:t>
            </a:r>
            <a:r>
              <a:rPr lang="it-IT" altLang="it-IT" dirty="0" err="1"/>
              <a:t>ion</a:t>
            </a:r>
            <a:r>
              <a:rPr lang="it-IT" altLang="it-IT" dirty="0"/>
              <a:t>. </a:t>
            </a:r>
            <a:r>
              <a:rPr lang="it-IT" altLang="it-IT" dirty="0" err="1"/>
              <a:t>However</a:t>
            </a:r>
            <a:r>
              <a:rPr lang="it-IT" altLang="it-IT" dirty="0"/>
              <a:t>, in the </a:t>
            </a:r>
            <a:r>
              <a:rPr lang="it-IT" altLang="it-IT" dirty="0" err="1"/>
              <a:t>region</a:t>
            </a:r>
            <a:r>
              <a:rPr lang="it-IT" altLang="it-IT" dirty="0"/>
              <a:t> of the </a:t>
            </a:r>
            <a:r>
              <a:rPr lang="it-IT" altLang="it-IT" dirty="0" err="1"/>
              <a:t>epididymis</a:t>
            </a:r>
            <a:r>
              <a:rPr lang="it-IT" altLang="it-IT" dirty="0"/>
              <a:t> </a:t>
            </a:r>
            <a:r>
              <a:rPr lang="it-IT" altLang="it-IT" dirty="0" err="1"/>
              <a:t>where</a:t>
            </a:r>
            <a:r>
              <a:rPr lang="it-IT" altLang="it-IT" dirty="0"/>
              <a:t> mature </a:t>
            </a:r>
            <a:r>
              <a:rPr lang="it-IT" altLang="it-IT" dirty="0" err="1"/>
              <a:t>spermatozoa</a:t>
            </a:r>
            <a:r>
              <a:rPr lang="it-IT" altLang="it-IT" dirty="0"/>
              <a:t> are </a:t>
            </a:r>
            <a:r>
              <a:rPr lang="it-IT" altLang="it-IT" dirty="0" err="1"/>
              <a:t>stored</a:t>
            </a:r>
            <a:r>
              <a:rPr lang="it-IT" altLang="it-IT" dirty="0"/>
              <a:t>, </a:t>
            </a:r>
            <a:r>
              <a:rPr lang="it-IT" altLang="it-IT" dirty="0" err="1"/>
              <a:t>its</a:t>
            </a:r>
            <a:r>
              <a:rPr lang="it-IT" altLang="it-IT" dirty="0"/>
              <a:t> </a:t>
            </a:r>
            <a:r>
              <a:rPr lang="it-IT" altLang="it-IT" dirty="0" err="1"/>
              <a:t>levels</a:t>
            </a:r>
            <a:r>
              <a:rPr lang="it-IT" altLang="it-IT" dirty="0"/>
              <a:t> are </a:t>
            </a:r>
            <a:r>
              <a:rPr lang="it-IT" altLang="it-IT" dirty="0" err="1"/>
              <a:t>maintained</a:t>
            </a:r>
            <a:r>
              <a:rPr lang="it-IT" altLang="it-IT" dirty="0"/>
              <a:t> </a:t>
            </a:r>
            <a:r>
              <a:rPr lang="it-IT" altLang="it-IT" dirty="0" err="1"/>
              <a:t>considerably</a:t>
            </a:r>
            <a:r>
              <a:rPr lang="it-IT" altLang="it-IT" dirty="0"/>
              <a:t> </a:t>
            </a:r>
            <a:r>
              <a:rPr lang="it-IT" altLang="it-IT" dirty="0" err="1"/>
              <a:t>below</a:t>
            </a:r>
            <a:r>
              <a:rPr lang="it-IT" altLang="it-IT" dirty="0"/>
              <a:t> </a:t>
            </a:r>
            <a:r>
              <a:rPr lang="it-IT" altLang="it-IT" dirty="0" err="1"/>
              <a:t>those</a:t>
            </a:r>
            <a:r>
              <a:rPr lang="it-IT" altLang="it-IT" dirty="0"/>
              <a:t> in the </a:t>
            </a:r>
            <a:r>
              <a:rPr lang="it-IT" altLang="it-IT" dirty="0" err="1"/>
              <a:t>circulation</a:t>
            </a:r>
            <a:r>
              <a:rPr lang="it-IT" altLang="it-IT" dirty="0"/>
              <a:t>; </a:t>
            </a:r>
            <a:r>
              <a:rPr lang="it-IT" altLang="it-IT" dirty="0" err="1"/>
              <a:t>thus</a:t>
            </a:r>
            <a:r>
              <a:rPr lang="it-IT" altLang="it-IT" dirty="0"/>
              <a:t>, the </a:t>
            </a:r>
            <a:r>
              <a:rPr lang="it-IT" altLang="it-IT" dirty="0" err="1"/>
              <a:t>spermatozoa</a:t>
            </a:r>
            <a:r>
              <a:rPr lang="it-IT" altLang="it-IT" dirty="0"/>
              <a:t> </a:t>
            </a:r>
            <a:r>
              <a:rPr lang="it-IT" altLang="it-IT" dirty="0" err="1"/>
              <a:t>encounter</a:t>
            </a:r>
            <a:r>
              <a:rPr lang="it-IT" altLang="it-IT" dirty="0"/>
              <a:t> a </a:t>
            </a:r>
            <a:r>
              <a:rPr lang="it-IT" altLang="it-IT" dirty="0" err="1"/>
              <a:t>sudden</a:t>
            </a:r>
            <a:r>
              <a:rPr lang="it-IT" altLang="it-IT" dirty="0"/>
              <a:t> rise in </a:t>
            </a:r>
            <a:r>
              <a:rPr lang="it-IT" altLang="it-IT" dirty="0" err="1"/>
              <a:t>bicarbonate</a:t>
            </a:r>
            <a:r>
              <a:rPr lang="it-IT" altLang="it-IT" dirty="0"/>
              <a:t>/CO2 </a:t>
            </a:r>
            <a:r>
              <a:rPr lang="it-IT" altLang="it-IT" dirty="0" err="1"/>
              <a:t>concentration</a:t>
            </a:r>
            <a:r>
              <a:rPr lang="it-IT" altLang="it-IT" dirty="0"/>
              <a:t> on </a:t>
            </a:r>
            <a:r>
              <a:rPr lang="it-IT" altLang="it-IT" dirty="0" err="1"/>
              <a:t>deposition</a:t>
            </a:r>
            <a:r>
              <a:rPr lang="it-IT" altLang="it-IT" dirty="0"/>
              <a:t> in the </a:t>
            </a:r>
            <a:r>
              <a:rPr lang="it-IT" altLang="it-IT" dirty="0" err="1"/>
              <a:t>female</a:t>
            </a:r>
            <a:r>
              <a:rPr lang="it-IT" altLang="it-IT" dirty="0"/>
              <a:t> </a:t>
            </a:r>
            <a:r>
              <a:rPr lang="it-IT" altLang="it-IT" dirty="0" err="1"/>
              <a:t>tract</a:t>
            </a:r>
            <a:r>
              <a:rPr lang="it-IT" altLang="it-IT" dirty="0"/>
              <a:t> </a:t>
            </a:r>
          </a:p>
          <a:p>
            <a:pPr eaLnBrk="1" hangingPunct="1"/>
            <a:endParaRPr lang="it-IT" altLang="it-IT" dirty="0"/>
          </a:p>
          <a:p>
            <a:pPr eaLnBrk="1" hangingPunct="1"/>
            <a:r>
              <a:rPr lang="it-IT" altLang="it-IT" dirty="0"/>
              <a:t>The </a:t>
            </a:r>
            <a:r>
              <a:rPr lang="it-IT" altLang="it-IT" dirty="0" err="1"/>
              <a:t>rapid</a:t>
            </a:r>
            <a:r>
              <a:rPr lang="it-IT" altLang="it-IT" dirty="0"/>
              <a:t> </a:t>
            </a:r>
            <a:r>
              <a:rPr lang="it-IT" altLang="it-IT" dirty="0" err="1"/>
              <a:t>effects</a:t>
            </a:r>
            <a:r>
              <a:rPr lang="it-IT" altLang="it-IT" dirty="0"/>
              <a:t> of </a:t>
            </a:r>
            <a:r>
              <a:rPr lang="it-IT" altLang="it-IT" dirty="0" err="1"/>
              <a:t>bicarbonate</a:t>
            </a:r>
            <a:r>
              <a:rPr lang="it-IT" altLang="it-IT" dirty="0"/>
              <a:t> </a:t>
            </a:r>
            <a:r>
              <a:rPr lang="it-IT" altLang="it-IT" dirty="0" err="1"/>
              <a:t>noted</a:t>
            </a:r>
            <a:r>
              <a:rPr lang="it-IT" altLang="it-IT" dirty="0"/>
              <a:t> up to </a:t>
            </a:r>
            <a:r>
              <a:rPr lang="it-IT" altLang="it-IT" dirty="0" err="1"/>
              <a:t>now</a:t>
            </a:r>
            <a:r>
              <a:rPr lang="it-IT" altLang="it-IT" dirty="0"/>
              <a:t> in </a:t>
            </a:r>
            <a:r>
              <a:rPr lang="it-IT" altLang="it-IT" dirty="0" err="1"/>
              <a:t>boar</a:t>
            </a:r>
            <a:r>
              <a:rPr lang="it-IT" altLang="it-IT" dirty="0"/>
              <a:t> </a:t>
            </a:r>
            <a:r>
              <a:rPr lang="it-IT" altLang="it-IT" dirty="0" err="1"/>
              <a:t>spermatozoa</a:t>
            </a:r>
            <a:r>
              <a:rPr lang="it-IT" altLang="it-IT" dirty="0"/>
              <a:t> (</a:t>
            </a:r>
            <a:r>
              <a:rPr lang="it-IT" altLang="it-IT" dirty="0" err="1"/>
              <a:t>alteration</a:t>
            </a:r>
            <a:r>
              <a:rPr lang="it-IT" altLang="it-IT" dirty="0"/>
              <a:t> of plasma membrane </a:t>
            </a:r>
            <a:r>
              <a:rPr lang="it-IT" altLang="it-IT" dirty="0" err="1"/>
              <a:t>architecture</a:t>
            </a:r>
            <a:r>
              <a:rPr lang="it-IT" altLang="it-IT" dirty="0"/>
              <a:t>; </a:t>
            </a:r>
            <a:r>
              <a:rPr lang="it-IT" altLang="it-IT" dirty="0" err="1"/>
              <a:t>increase</a:t>
            </a:r>
            <a:r>
              <a:rPr lang="it-IT" altLang="it-IT" dirty="0"/>
              <a:t> in progressive </a:t>
            </a:r>
            <a:r>
              <a:rPr lang="it-IT" altLang="it-IT" dirty="0" err="1"/>
              <a:t>motility</a:t>
            </a:r>
            <a:r>
              <a:rPr lang="it-IT" altLang="it-IT" dirty="0"/>
              <a:t>) are </a:t>
            </a:r>
            <a:r>
              <a:rPr lang="it-IT" altLang="it-IT" dirty="0" err="1"/>
              <a:t>both</a:t>
            </a:r>
            <a:r>
              <a:rPr lang="it-IT" altLang="it-IT" dirty="0"/>
              <a:t> </a:t>
            </a:r>
            <a:r>
              <a:rPr lang="it-IT" altLang="it-IT" dirty="0" err="1"/>
              <a:t>mediated</a:t>
            </a:r>
            <a:r>
              <a:rPr lang="it-IT" altLang="it-IT" dirty="0"/>
              <a:t> </a:t>
            </a:r>
            <a:r>
              <a:rPr lang="it-IT" altLang="it-IT" dirty="0" err="1"/>
              <a:t>through</a:t>
            </a:r>
            <a:r>
              <a:rPr lang="it-IT" altLang="it-IT" dirty="0"/>
              <a:t> </a:t>
            </a:r>
            <a:r>
              <a:rPr lang="it-IT" altLang="it-IT" dirty="0" err="1"/>
              <a:t>bicarbonate-induced</a:t>
            </a:r>
            <a:r>
              <a:rPr lang="it-IT" altLang="it-IT" dirty="0"/>
              <a:t> </a:t>
            </a:r>
            <a:r>
              <a:rPr lang="it-IT" altLang="it-IT" dirty="0" err="1"/>
              <a:t>stimulation</a:t>
            </a:r>
            <a:r>
              <a:rPr lang="it-IT" altLang="it-IT" dirty="0"/>
              <a:t> of the activity of </a:t>
            </a:r>
            <a:r>
              <a:rPr lang="it-IT" altLang="it-IT" dirty="0" err="1"/>
              <a:t>sAC</a:t>
            </a:r>
            <a:r>
              <a:rPr lang="it-IT" altLang="it-IT" dirty="0"/>
              <a:t>, the major </a:t>
            </a:r>
            <a:r>
              <a:rPr lang="it-IT" altLang="it-IT" u="sng" dirty="0" err="1"/>
              <a:t>a</a:t>
            </a:r>
            <a:r>
              <a:rPr lang="it-IT" altLang="it-IT" dirty="0" err="1"/>
              <a:t>denylyl</a:t>
            </a:r>
            <a:r>
              <a:rPr lang="it-IT" altLang="it-IT" dirty="0"/>
              <a:t> </a:t>
            </a:r>
            <a:r>
              <a:rPr lang="it-IT" altLang="it-IT" u="sng" dirty="0" err="1"/>
              <a:t>c</a:t>
            </a:r>
            <a:r>
              <a:rPr lang="it-IT" altLang="it-IT" dirty="0" err="1"/>
              <a:t>yclase</a:t>
            </a:r>
            <a:r>
              <a:rPr lang="it-IT" altLang="it-IT" dirty="0"/>
              <a:t> </a:t>
            </a:r>
            <a:r>
              <a:rPr lang="it-IT" altLang="it-IT" dirty="0" err="1"/>
              <a:t>isoform</a:t>
            </a:r>
            <a:r>
              <a:rPr lang="it-IT" altLang="it-IT" dirty="0"/>
              <a:t> in </a:t>
            </a:r>
            <a:r>
              <a:rPr lang="it-IT" altLang="it-IT" u="sng" dirty="0" err="1"/>
              <a:t>s</a:t>
            </a:r>
            <a:r>
              <a:rPr lang="it-IT" altLang="it-IT" dirty="0" err="1"/>
              <a:t>permatozoa</a:t>
            </a:r>
            <a:r>
              <a:rPr lang="it-IT" altLang="it-IT" dirty="0"/>
              <a:t>. The </a:t>
            </a:r>
            <a:r>
              <a:rPr lang="it-IT" altLang="it-IT" dirty="0" err="1"/>
              <a:t>resultant</a:t>
            </a:r>
            <a:r>
              <a:rPr lang="it-IT" altLang="it-IT" dirty="0"/>
              <a:t> </a:t>
            </a:r>
            <a:r>
              <a:rPr lang="it-IT" altLang="it-IT" dirty="0" err="1"/>
              <a:t>increased</a:t>
            </a:r>
            <a:r>
              <a:rPr lang="it-IT" altLang="it-IT" dirty="0"/>
              <a:t> </a:t>
            </a:r>
            <a:r>
              <a:rPr lang="it-IT" altLang="it-IT" dirty="0" err="1"/>
              <a:t>levels</a:t>
            </a:r>
            <a:r>
              <a:rPr lang="it-IT" altLang="it-IT" dirty="0"/>
              <a:t> of </a:t>
            </a:r>
            <a:r>
              <a:rPr lang="it-IT" altLang="it-IT" dirty="0" err="1"/>
              <a:t>cyclic</a:t>
            </a:r>
            <a:r>
              <a:rPr lang="it-IT" altLang="it-IT" dirty="0"/>
              <a:t> AMP in the </a:t>
            </a:r>
            <a:r>
              <a:rPr lang="it-IT" altLang="it-IT" dirty="0" err="1"/>
              <a:t>cell</a:t>
            </a:r>
            <a:r>
              <a:rPr lang="it-IT" altLang="it-IT" dirty="0"/>
              <a:t> </a:t>
            </a:r>
            <a:r>
              <a:rPr lang="it-IT" altLang="it-IT" dirty="0" err="1"/>
              <a:t>then</a:t>
            </a:r>
            <a:r>
              <a:rPr lang="it-IT" altLang="it-IT" dirty="0"/>
              <a:t> </a:t>
            </a:r>
            <a:r>
              <a:rPr lang="it-IT" altLang="it-IT" dirty="0" err="1"/>
              <a:t>activate</a:t>
            </a:r>
            <a:r>
              <a:rPr lang="it-IT" altLang="it-IT" dirty="0"/>
              <a:t> a </a:t>
            </a:r>
            <a:r>
              <a:rPr lang="it-IT" altLang="it-IT" dirty="0" err="1"/>
              <a:t>cyclic</a:t>
            </a:r>
            <a:r>
              <a:rPr lang="it-IT" altLang="it-IT" dirty="0"/>
              <a:t> AMP-</a:t>
            </a:r>
            <a:r>
              <a:rPr lang="it-IT" altLang="it-IT" dirty="0" err="1"/>
              <a:t>dependent</a:t>
            </a:r>
            <a:r>
              <a:rPr lang="it-IT" altLang="it-IT" dirty="0"/>
              <a:t> </a:t>
            </a:r>
            <a:r>
              <a:rPr lang="it-IT" altLang="it-IT" dirty="0" err="1"/>
              <a:t>protein</a:t>
            </a:r>
            <a:r>
              <a:rPr lang="it-IT" altLang="it-IT" dirty="0"/>
              <a:t> </a:t>
            </a:r>
            <a:r>
              <a:rPr lang="it-IT" altLang="it-IT" dirty="0" err="1"/>
              <a:t>kinase</a:t>
            </a:r>
            <a:r>
              <a:rPr lang="it-IT" altLang="it-IT" dirty="0"/>
              <a:t> (PKA) to </a:t>
            </a:r>
            <a:r>
              <a:rPr lang="it-IT" altLang="it-IT" dirty="0" err="1"/>
              <a:t>phosphorylate</a:t>
            </a:r>
            <a:r>
              <a:rPr lang="it-IT" altLang="it-IT" dirty="0"/>
              <a:t> </a:t>
            </a:r>
            <a:r>
              <a:rPr lang="it-IT" altLang="it-IT" dirty="0" err="1"/>
              <a:t>various</a:t>
            </a:r>
            <a:r>
              <a:rPr lang="it-IT" altLang="it-IT" dirty="0"/>
              <a:t> target </a:t>
            </a:r>
            <a:r>
              <a:rPr lang="it-IT" altLang="it-IT" dirty="0" err="1"/>
              <a:t>proteins</a:t>
            </a:r>
            <a:r>
              <a:rPr lang="it-IT" altLang="it-IT" dirty="0"/>
              <a:t> </a:t>
            </a:r>
            <a:r>
              <a:rPr lang="it-IT" altLang="it-IT" dirty="0" err="1"/>
              <a:t>which</a:t>
            </a:r>
            <a:r>
              <a:rPr lang="it-IT" altLang="it-IT" dirty="0"/>
              <a:t>, </a:t>
            </a:r>
            <a:r>
              <a:rPr lang="it-IT" altLang="it-IT" dirty="0" err="1"/>
              <a:t>although</a:t>
            </a:r>
            <a:r>
              <a:rPr lang="it-IT" altLang="it-IT" dirty="0"/>
              <a:t> </a:t>
            </a:r>
            <a:r>
              <a:rPr lang="it-IT" altLang="it-IT" dirty="0" err="1"/>
              <a:t>as</a:t>
            </a:r>
            <a:r>
              <a:rPr lang="it-IT" altLang="it-IT" dirty="0"/>
              <a:t> </a:t>
            </a:r>
            <a:r>
              <a:rPr lang="it-IT" altLang="it-IT" dirty="0" err="1"/>
              <a:t>yet</a:t>
            </a:r>
            <a:r>
              <a:rPr lang="it-IT" altLang="it-IT" dirty="0"/>
              <a:t> </a:t>
            </a:r>
            <a:r>
              <a:rPr lang="it-IT" altLang="it-IT" dirty="0" err="1"/>
              <a:t>unidentified</a:t>
            </a:r>
            <a:r>
              <a:rPr lang="it-IT" altLang="it-IT" dirty="0"/>
              <a:t>, </a:t>
            </a:r>
            <a:r>
              <a:rPr lang="it-IT" altLang="it-IT" dirty="0" err="1"/>
              <a:t>may</a:t>
            </a:r>
            <a:r>
              <a:rPr lang="it-IT" altLang="it-IT" dirty="0"/>
              <a:t> be </a:t>
            </a:r>
            <a:r>
              <a:rPr lang="it-IT" altLang="it-IT" dirty="0" err="1"/>
              <a:t>presumed</a:t>
            </a:r>
            <a:r>
              <a:rPr lang="it-IT" altLang="it-IT" dirty="0"/>
              <a:t> to </a:t>
            </a:r>
            <a:r>
              <a:rPr lang="it-IT" altLang="it-IT" dirty="0" err="1"/>
              <a:t>initiate</a:t>
            </a:r>
            <a:r>
              <a:rPr lang="it-IT" altLang="it-IT" dirty="0"/>
              <a:t> </a:t>
            </a:r>
            <a:r>
              <a:rPr lang="it-IT" altLang="it-IT" dirty="0" err="1"/>
              <a:t>several</a:t>
            </a:r>
            <a:r>
              <a:rPr lang="it-IT" altLang="it-IT" dirty="0"/>
              <a:t> </a:t>
            </a:r>
            <a:r>
              <a:rPr lang="it-IT" altLang="it-IT" dirty="0" err="1"/>
              <a:t>signalling</a:t>
            </a:r>
            <a:r>
              <a:rPr lang="it-IT" altLang="it-IT" dirty="0"/>
              <a:t> pathways</a:t>
            </a:r>
          </a:p>
          <a:p>
            <a:pPr eaLnBrk="1" hangingPunct="1"/>
            <a:endParaRPr lang="it-IT" altLang="it-IT" dirty="0"/>
          </a:p>
          <a:p>
            <a:pPr eaLnBrk="1" hangingPunct="1"/>
            <a:r>
              <a:rPr lang="it-IT" altLang="it-IT" dirty="0" err="1"/>
              <a:t>Calcium</a:t>
            </a:r>
            <a:r>
              <a:rPr lang="it-IT" altLang="it-IT" dirty="0"/>
              <a:t> </a:t>
            </a:r>
            <a:r>
              <a:rPr lang="it-IT" altLang="it-IT" dirty="0" err="1"/>
              <a:t>has</a:t>
            </a:r>
            <a:r>
              <a:rPr lang="it-IT" altLang="it-IT" dirty="0"/>
              <a:t> long </a:t>
            </a:r>
            <a:r>
              <a:rPr lang="it-IT" altLang="it-IT" dirty="0" err="1"/>
              <a:t>been</a:t>
            </a:r>
            <a:r>
              <a:rPr lang="it-IT" altLang="it-IT" dirty="0"/>
              <a:t> </a:t>
            </a:r>
            <a:r>
              <a:rPr lang="it-IT" altLang="it-IT" dirty="0" err="1"/>
              <a:t>regarded</a:t>
            </a:r>
            <a:r>
              <a:rPr lang="it-IT" altLang="it-IT" dirty="0"/>
              <a:t> </a:t>
            </a:r>
            <a:r>
              <a:rPr lang="it-IT" altLang="it-IT" dirty="0" err="1"/>
              <a:t>as</a:t>
            </a:r>
            <a:r>
              <a:rPr lang="it-IT" altLang="it-IT" dirty="0"/>
              <a:t> </a:t>
            </a:r>
            <a:r>
              <a:rPr lang="it-IT" altLang="it-IT" dirty="0" err="1"/>
              <a:t>essential</a:t>
            </a:r>
            <a:r>
              <a:rPr lang="it-IT" altLang="it-IT" dirty="0"/>
              <a:t> to </a:t>
            </a:r>
            <a:r>
              <a:rPr lang="it-IT" altLang="it-IT" dirty="0" err="1"/>
              <a:t>sperm</a:t>
            </a:r>
            <a:r>
              <a:rPr lang="it-IT" altLang="it-IT" dirty="0"/>
              <a:t> </a:t>
            </a:r>
            <a:r>
              <a:rPr lang="it-IT" altLang="it-IT" dirty="0" err="1"/>
              <a:t>function</a:t>
            </a:r>
            <a:r>
              <a:rPr lang="it-IT" altLang="it-IT" dirty="0"/>
              <a:t>, and the </a:t>
            </a:r>
            <a:r>
              <a:rPr lang="it-IT" altLang="it-IT" dirty="0" err="1"/>
              <a:t>possibility</a:t>
            </a:r>
            <a:r>
              <a:rPr lang="it-IT" altLang="it-IT" dirty="0"/>
              <a:t> </a:t>
            </a:r>
            <a:r>
              <a:rPr lang="it-IT" altLang="it-IT" dirty="0" err="1"/>
              <a:t>that</a:t>
            </a:r>
            <a:r>
              <a:rPr lang="it-IT" altLang="it-IT" dirty="0"/>
              <a:t> Ca2+ </a:t>
            </a:r>
            <a:r>
              <a:rPr lang="it-IT" altLang="it-IT" dirty="0" err="1"/>
              <a:t>might</a:t>
            </a:r>
            <a:r>
              <a:rPr lang="it-IT" altLang="it-IT" dirty="0"/>
              <a:t> act in </a:t>
            </a:r>
            <a:r>
              <a:rPr lang="it-IT" altLang="it-IT" dirty="0" err="1"/>
              <a:t>parallel</a:t>
            </a:r>
            <a:r>
              <a:rPr lang="it-IT" altLang="it-IT" dirty="0"/>
              <a:t> with </a:t>
            </a:r>
            <a:r>
              <a:rPr lang="it-IT" altLang="it-IT" dirty="0" err="1"/>
              <a:t>bicarbonate</a:t>
            </a:r>
            <a:r>
              <a:rPr lang="it-IT" altLang="it-IT" dirty="0"/>
              <a:t> </a:t>
            </a:r>
            <a:r>
              <a:rPr lang="it-IT" altLang="it-IT" dirty="0" err="1"/>
              <a:t>through</a:t>
            </a:r>
            <a:r>
              <a:rPr lang="it-IT" altLang="it-IT" dirty="0"/>
              <a:t> </a:t>
            </a:r>
            <a:r>
              <a:rPr lang="it-IT" altLang="it-IT" dirty="0" err="1"/>
              <a:t>stimulation</a:t>
            </a:r>
            <a:r>
              <a:rPr lang="it-IT" altLang="it-IT" dirty="0"/>
              <a:t> of </a:t>
            </a:r>
            <a:r>
              <a:rPr lang="it-IT" altLang="it-IT" dirty="0" err="1"/>
              <a:t>adenylyl</a:t>
            </a:r>
            <a:r>
              <a:rPr lang="it-IT" altLang="it-IT" dirty="0"/>
              <a:t> </a:t>
            </a:r>
            <a:r>
              <a:rPr lang="it-IT" altLang="it-IT" dirty="0" err="1"/>
              <a:t>cyclase</a:t>
            </a:r>
            <a:r>
              <a:rPr lang="it-IT" altLang="it-IT" dirty="0"/>
              <a:t>(s) </a:t>
            </a:r>
            <a:r>
              <a:rPr lang="it-IT" altLang="it-IT" dirty="0" err="1"/>
              <a:t>has</a:t>
            </a:r>
            <a:r>
              <a:rPr lang="it-IT" altLang="it-IT" dirty="0"/>
              <a:t> </a:t>
            </a:r>
            <a:r>
              <a:rPr lang="it-IT" altLang="it-IT" dirty="0" err="1"/>
              <a:t>been</a:t>
            </a:r>
            <a:r>
              <a:rPr lang="it-IT" altLang="it-IT" dirty="0"/>
              <a:t> </a:t>
            </a:r>
            <a:r>
              <a:rPr lang="it-IT" altLang="it-IT" dirty="0" err="1"/>
              <a:t>demonstrated</a:t>
            </a:r>
            <a:endParaRPr lang="it-IT" altLang="it-IT" dirty="0"/>
          </a:p>
          <a:p>
            <a:pPr eaLnBrk="1" hangingPunct="1"/>
            <a:endParaRPr lang="it-IT" altLang="it-IT" dirty="0"/>
          </a:p>
          <a:p>
            <a:pPr eaLnBrk="1" hangingPunct="1"/>
            <a:r>
              <a:rPr lang="it-IT" altLang="it-IT" dirty="0" err="1"/>
              <a:t>What</a:t>
            </a:r>
            <a:r>
              <a:rPr lang="it-IT" altLang="it-IT" dirty="0"/>
              <a:t> </a:t>
            </a:r>
            <a:r>
              <a:rPr lang="it-IT" altLang="it-IT" dirty="0" err="1"/>
              <a:t>is</a:t>
            </a:r>
            <a:r>
              <a:rPr lang="it-IT" altLang="it-IT" dirty="0"/>
              <a:t> the </a:t>
            </a:r>
            <a:r>
              <a:rPr lang="it-IT" altLang="it-IT" dirty="0" err="1"/>
              <a:t>effect</a:t>
            </a:r>
            <a:r>
              <a:rPr lang="it-IT" altLang="it-IT" dirty="0"/>
              <a:t> of membrane </a:t>
            </a:r>
            <a:r>
              <a:rPr lang="it-IT" altLang="it-IT" dirty="0" err="1"/>
              <a:t>phospholipid</a:t>
            </a:r>
            <a:r>
              <a:rPr lang="it-IT" altLang="it-IT" dirty="0"/>
              <a:t> scrambling? Studies on model </a:t>
            </a:r>
            <a:r>
              <a:rPr lang="it-IT" altLang="it-IT" dirty="0" err="1"/>
              <a:t>membranes</a:t>
            </a:r>
            <a:r>
              <a:rPr lang="it-IT" altLang="it-IT" dirty="0"/>
              <a:t> </a:t>
            </a:r>
            <a:r>
              <a:rPr lang="it-IT" altLang="it-IT" dirty="0" err="1"/>
              <a:t>have</a:t>
            </a:r>
            <a:r>
              <a:rPr lang="it-IT" altLang="it-IT" dirty="0"/>
              <a:t> </a:t>
            </a:r>
            <a:r>
              <a:rPr lang="it-IT" altLang="it-IT" dirty="0" err="1"/>
              <a:t>shown</a:t>
            </a:r>
            <a:r>
              <a:rPr lang="it-IT" altLang="it-IT" dirty="0"/>
              <a:t> </a:t>
            </a:r>
            <a:r>
              <a:rPr lang="it-IT" altLang="it-IT" dirty="0" err="1"/>
              <a:t>that</a:t>
            </a:r>
            <a:r>
              <a:rPr lang="it-IT" altLang="it-IT" dirty="0"/>
              <a:t> the </a:t>
            </a:r>
            <a:r>
              <a:rPr lang="it-IT" altLang="it-IT" dirty="0" err="1"/>
              <a:t>introduction</a:t>
            </a:r>
            <a:r>
              <a:rPr lang="it-IT" altLang="it-IT" dirty="0"/>
              <a:t> of PE </a:t>
            </a:r>
            <a:r>
              <a:rPr lang="it-IT" altLang="it-IT" dirty="0" err="1"/>
              <a:t>into</a:t>
            </a:r>
            <a:r>
              <a:rPr lang="it-IT" altLang="it-IT" dirty="0"/>
              <a:t> a </a:t>
            </a:r>
            <a:r>
              <a:rPr lang="it-IT" altLang="it-IT" dirty="0" err="1"/>
              <a:t>lipid</a:t>
            </a:r>
            <a:r>
              <a:rPr lang="it-IT" altLang="it-IT" dirty="0"/>
              <a:t> membrane </a:t>
            </a:r>
            <a:r>
              <a:rPr lang="it-IT" altLang="it-IT" dirty="0" err="1"/>
              <a:t>leaflet</a:t>
            </a:r>
            <a:r>
              <a:rPr lang="it-IT" altLang="it-IT" dirty="0"/>
              <a:t> </a:t>
            </a:r>
            <a:r>
              <a:rPr lang="it-IT" altLang="it-IT" dirty="0" err="1"/>
              <a:t>disrupts</a:t>
            </a:r>
            <a:r>
              <a:rPr lang="it-IT" altLang="it-IT" dirty="0"/>
              <a:t> </a:t>
            </a:r>
            <a:r>
              <a:rPr lang="it-IT" altLang="it-IT" dirty="0" err="1"/>
              <a:t>lipid</a:t>
            </a:r>
            <a:r>
              <a:rPr lang="it-IT" altLang="it-IT" dirty="0"/>
              <a:t> </a:t>
            </a:r>
            <a:r>
              <a:rPr lang="it-IT" altLang="it-IT" dirty="0" err="1"/>
              <a:t>packing</a:t>
            </a:r>
            <a:r>
              <a:rPr lang="it-IT" altLang="it-IT" dirty="0"/>
              <a:t>. </a:t>
            </a:r>
            <a:r>
              <a:rPr lang="it-IT" altLang="it-IT" dirty="0" err="1"/>
              <a:t>This</a:t>
            </a:r>
            <a:r>
              <a:rPr lang="it-IT" altLang="it-IT" dirty="0"/>
              <a:t> </a:t>
            </a:r>
            <a:r>
              <a:rPr lang="it-IT" altLang="it-IT" dirty="0" err="1"/>
              <a:t>increased</a:t>
            </a:r>
            <a:r>
              <a:rPr lang="it-IT" altLang="it-IT" dirty="0"/>
              <a:t> disorder can be </a:t>
            </a:r>
            <a:r>
              <a:rPr lang="it-IT" altLang="it-IT" dirty="0" err="1"/>
              <a:t>equated</a:t>
            </a:r>
            <a:r>
              <a:rPr lang="it-IT" altLang="it-IT" dirty="0"/>
              <a:t> with </a:t>
            </a:r>
            <a:r>
              <a:rPr lang="it-IT" altLang="it-IT" dirty="0" err="1"/>
              <a:t>lower</a:t>
            </a:r>
            <a:r>
              <a:rPr lang="it-IT" altLang="it-IT" dirty="0"/>
              <a:t> membrane </a:t>
            </a:r>
            <a:r>
              <a:rPr lang="it-IT" altLang="it-IT" dirty="0" err="1"/>
              <a:t>stability</a:t>
            </a:r>
            <a:r>
              <a:rPr lang="it-IT" altLang="it-IT" dirty="0"/>
              <a:t> (i.e., with </a:t>
            </a:r>
            <a:r>
              <a:rPr lang="it-IT" altLang="it-IT" dirty="0" err="1"/>
              <a:t>destabilization</a:t>
            </a:r>
            <a:r>
              <a:rPr lang="it-IT" altLang="it-IT" dirty="0"/>
              <a:t>). In the case of the </a:t>
            </a:r>
            <a:r>
              <a:rPr lang="it-IT" altLang="it-IT" dirty="0" err="1"/>
              <a:t>spermatozoon</a:t>
            </a:r>
            <a:r>
              <a:rPr lang="it-IT" altLang="it-IT" dirty="0"/>
              <a:t>, the ‘scrambling’ </a:t>
            </a:r>
            <a:r>
              <a:rPr lang="it-IT" altLang="it-IT" dirty="0" err="1"/>
              <a:t>change</a:t>
            </a:r>
            <a:r>
              <a:rPr lang="it-IT" altLang="it-IT" dirty="0"/>
              <a:t> </a:t>
            </a:r>
            <a:r>
              <a:rPr lang="it-IT" altLang="it-IT" dirty="0" err="1"/>
              <a:t>appears</a:t>
            </a:r>
            <a:r>
              <a:rPr lang="it-IT" altLang="it-IT" dirty="0"/>
              <a:t> to be </a:t>
            </a:r>
            <a:r>
              <a:rPr lang="it-IT" altLang="it-IT" dirty="0" err="1"/>
              <a:t>maximal</a:t>
            </a:r>
            <a:r>
              <a:rPr lang="it-IT" altLang="it-IT" dirty="0"/>
              <a:t> over the </a:t>
            </a:r>
            <a:r>
              <a:rPr lang="it-IT" altLang="it-IT" dirty="0" err="1"/>
              <a:t>region</a:t>
            </a:r>
            <a:r>
              <a:rPr lang="it-IT" altLang="it-IT" dirty="0"/>
              <a:t> of the </a:t>
            </a:r>
            <a:r>
              <a:rPr lang="it-IT" altLang="it-IT" dirty="0" err="1"/>
              <a:t>apical</a:t>
            </a:r>
            <a:r>
              <a:rPr lang="it-IT" altLang="it-IT" dirty="0"/>
              <a:t> head plasma membrane (the </a:t>
            </a:r>
            <a:r>
              <a:rPr lang="it-IT" altLang="it-IT" dirty="0" err="1"/>
              <a:t>anterior</a:t>
            </a:r>
            <a:r>
              <a:rPr lang="it-IT" altLang="it-IT" dirty="0"/>
              <a:t> </a:t>
            </a:r>
            <a:r>
              <a:rPr lang="it-IT" altLang="it-IT" dirty="0" err="1"/>
              <a:t>acrosomal</a:t>
            </a:r>
            <a:r>
              <a:rPr lang="it-IT" altLang="it-IT" dirty="0"/>
              <a:t> </a:t>
            </a:r>
            <a:r>
              <a:rPr lang="it-IT" altLang="it-IT" dirty="0" err="1"/>
              <a:t>region</a:t>
            </a:r>
            <a:r>
              <a:rPr lang="it-IT" altLang="it-IT" dirty="0"/>
              <a:t>).</a:t>
            </a:r>
          </a:p>
          <a:p>
            <a:pPr eaLnBrk="1" hangingPunct="1"/>
            <a:endParaRPr lang="it-IT" altLang="it-IT" dirty="0"/>
          </a:p>
          <a:p>
            <a:pPr eaLnBrk="1" hangingPunct="1"/>
            <a:r>
              <a:rPr lang="it-IT" altLang="it-IT" b="1" dirty="0" err="1"/>
              <a:t>Molecular</a:t>
            </a:r>
            <a:r>
              <a:rPr lang="it-IT" altLang="it-IT" b="1" dirty="0"/>
              <a:t> and Cellular </a:t>
            </a:r>
            <a:r>
              <a:rPr lang="it-IT" altLang="it-IT" b="1" dirty="0" err="1"/>
              <a:t>Endocrinology</a:t>
            </a:r>
            <a:r>
              <a:rPr lang="it-IT" altLang="it-IT" b="1" dirty="0"/>
              <a:t> 250 (2006) 58–65</a:t>
            </a:r>
          </a:p>
          <a:p>
            <a:pPr eaLnBrk="1" hangingPunct="1"/>
            <a:r>
              <a:rPr lang="it-IT" altLang="it-IT" dirty="0" err="1"/>
              <a:t>Mammalian</a:t>
            </a:r>
            <a:r>
              <a:rPr lang="it-IT" altLang="it-IT" dirty="0"/>
              <a:t> </a:t>
            </a:r>
            <a:r>
              <a:rPr lang="it-IT" altLang="it-IT" dirty="0" err="1"/>
              <a:t>spermatozoa</a:t>
            </a:r>
            <a:r>
              <a:rPr lang="it-IT" altLang="it-IT" dirty="0"/>
              <a:t> </a:t>
            </a:r>
            <a:r>
              <a:rPr lang="it-IT" altLang="it-IT" dirty="0" err="1"/>
              <a:t>undergo</a:t>
            </a:r>
            <a:r>
              <a:rPr lang="it-IT" altLang="it-IT" dirty="0"/>
              <a:t> </a:t>
            </a:r>
            <a:r>
              <a:rPr lang="it-IT" altLang="it-IT" dirty="0" err="1"/>
              <a:t>biochemical</a:t>
            </a:r>
            <a:r>
              <a:rPr lang="it-IT" altLang="it-IT" dirty="0"/>
              <a:t> and </a:t>
            </a:r>
            <a:r>
              <a:rPr lang="it-IT" altLang="it-IT" dirty="0" err="1"/>
              <a:t>physiological</a:t>
            </a:r>
            <a:r>
              <a:rPr lang="it-IT" altLang="it-IT" dirty="0"/>
              <a:t> </a:t>
            </a:r>
            <a:r>
              <a:rPr lang="it-IT" altLang="it-IT" dirty="0" err="1"/>
              <a:t>changes</a:t>
            </a:r>
            <a:r>
              <a:rPr lang="it-IT" altLang="it-IT" dirty="0"/>
              <a:t> </a:t>
            </a:r>
            <a:r>
              <a:rPr lang="it-IT" altLang="it-IT" dirty="0" err="1"/>
              <a:t>during</a:t>
            </a:r>
            <a:r>
              <a:rPr lang="it-IT" altLang="it-IT" dirty="0"/>
              <a:t> </a:t>
            </a:r>
            <a:r>
              <a:rPr lang="it-IT" altLang="it-IT" dirty="0" err="1"/>
              <a:t>epididymal</a:t>
            </a:r>
            <a:r>
              <a:rPr lang="it-IT" altLang="it-IT" dirty="0"/>
              <a:t> </a:t>
            </a:r>
            <a:r>
              <a:rPr lang="it-IT" altLang="it-IT" dirty="0" err="1"/>
              <a:t>transit</a:t>
            </a:r>
            <a:r>
              <a:rPr lang="it-IT" altLang="it-IT" dirty="0"/>
              <a:t> </a:t>
            </a:r>
            <a:r>
              <a:rPr lang="it-IT" altLang="it-IT" dirty="0" err="1"/>
              <a:t>that</a:t>
            </a:r>
            <a:r>
              <a:rPr lang="it-IT" altLang="it-IT" dirty="0"/>
              <a:t> are </a:t>
            </a:r>
            <a:r>
              <a:rPr lang="it-IT" altLang="it-IT" dirty="0" err="1"/>
              <a:t>collectively</a:t>
            </a:r>
            <a:r>
              <a:rPr lang="it-IT" altLang="it-IT" dirty="0"/>
              <a:t> </a:t>
            </a:r>
            <a:r>
              <a:rPr lang="it-IT" altLang="it-IT" dirty="0" err="1"/>
              <a:t>termed</a:t>
            </a:r>
            <a:r>
              <a:rPr lang="it-IT" altLang="it-IT" dirty="0"/>
              <a:t> </a:t>
            </a:r>
            <a:r>
              <a:rPr lang="it-IT" altLang="it-IT" dirty="0" err="1"/>
              <a:t>epididymal</a:t>
            </a:r>
            <a:r>
              <a:rPr lang="it-IT" altLang="it-IT" dirty="0"/>
              <a:t> </a:t>
            </a:r>
            <a:r>
              <a:rPr lang="it-IT" altLang="it-IT" dirty="0" err="1"/>
              <a:t>maturation</a:t>
            </a:r>
            <a:r>
              <a:rPr lang="it-IT" altLang="it-IT" dirty="0"/>
              <a:t>. The </a:t>
            </a:r>
            <a:r>
              <a:rPr lang="it-IT" altLang="it-IT" dirty="0" err="1"/>
              <a:t>process</a:t>
            </a:r>
            <a:r>
              <a:rPr lang="it-IT" altLang="it-IT" dirty="0"/>
              <a:t> </a:t>
            </a:r>
            <a:r>
              <a:rPr lang="it-IT" altLang="it-IT" dirty="0" err="1"/>
              <a:t>involves</a:t>
            </a:r>
            <a:r>
              <a:rPr lang="it-IT" altLang="it-IT" dirty="0"/>
              <a:t> </a:t>
            </a:r>
            <a:r>
              <a:rPr lang="it-IT" altLang="it-IT" dirty="0" err="1"/>
              <a:t>several</a:t>
            </a:r>
            <a:r>
              <a:rPr lang="it-IT" altLang="it-IT" dirty="0"/>
              <a:t> </a:t>
            </a:r>
            <a:r>
              <a:rPr lang="it-IT" altLang="it-IT" dirty="0" err="1"/>
              <a:t>intracellular</a:t>
            </a:r>
            <a:r>
              <a:rPr lang="it-IT" altLang="it-IT" dirty="0"/>
              <a:t> and </a:t>
            </a:r>
            <a:r>
              <a:rPr lang="it-IT" altLang="it-IT" dirty="0" err="1"/>
              <a:t>extracellular</a:t>
            </a:r>
            <a:r>
              <a:rPr lang="it-IT" altLang="it-IT" dirty="0"/>
              <a:t> </a:t>
            </a:r>
            <a:r>
              <a:rPr lang="it-IT" altLang="it-IT" dirty="0" err="1"/>
              <a:t>changes</a:t>
            </a:r>
            <a:r>
              <a:rPr lang="it-IT" altLang="it-IT" dirty="0"/>
              <a:t> in the </a:t>
            </a:r>
            <a:r>
              <a:rPr lang="it-IT" altLang="it-IT" dirty="0" err="1"/>
              <a:t>spermatozoon</a:t>
            </a:r>
            <a:r>
              <a:rPr lang="it-IT" altLang="it-IT" dirty="0"/>
              <a:t>, </a:t>
            </a:r>
            <a:r>
              <a:rPr lang="it-IT" altLang="it-IT" dirty="0" err="1"/>
              <a:t>including</a:t>
            </a:r>
            <a:r>
              <a:rPr lang="it-IT" altLang="it-IT" dirty="0"/>
              <a:t> </a:t>
            </a:r>
            <a:r>
              <a:rPr lang="it-IT" altLang="it-IT" dirty="0" err="1"/>
              <a:t>remodeling</a:t>
            </a:r>
            <a:r>
              <a:rPr lang="it-IT" altLang="it-IT" dirty="0"/>
              <a:t> of the </a:t>
            </a:r>
            <a:r>
              <a:rPr lang="it-IT" altLang="it-IT" dirty="0" err="1"/>
              <a:t>sperm</a:t>
            </a:r>
            <a:r>
              <a:rPr lang="it-IT" altLang="it-IT" dirty="0"/>
              <a:t> plasma membrane and </a:t>
            </a:r>
            <a:r>
              <a:rPr lang="it-IT" altLang="it-IT" dirty="0" err="1"/>
              <a:t>modifications</a:t>
            </a:r>
            <a:r>
              <a:rPr lang="it-IT" altLang="it-IT" dirty="0"/>
              <a:t> of </a:t>
            </a:r>
            <a:r>
              <a:rPr lang="it-IT" altLang="it-IT" dirty="0" err="1"/>
              <a:t>glycan</a:t>
            </a:r>
            <a:r>
              <a:rPr lang="it-IT" altLang="it-IT" dirty="0"/>
              <a:t> </a:t>
            </a:r>
            <a:r>
              <a:rPr lang="it-IT" altLang="it-IT" dirty="0" err="1"/>
              <a:t>moieties</a:t>
            </a:r>
            <a:r>
              <a:rPr lang="it-IT" altLang="it-IT" dirty="0"/>
              <a:t> of the </a:t>
            </a:r>
            <a:r>
              <a:rPr lang="it-IT" altLang="it-IT" dirty="0" err="1"/>
              <a:t>sperm</a:t>
            </a:r>
            <a:r>
              <a:rPr lang="it-IT" altLang="it-IT" dirty="0"/>
              <a:t> </a:t>
            </a:r>
            <a:r>
              <a:rPr lang="it-IT" altLang="it-IT" dirty="0" err="1"/>
              <a:t>surface</a:t>
            </a:r>
            <a:r>
              <a:rPr lang="it-IT" altLang="it-IT" dirty="0"/>
              <a:t> </a:t>
            </a:r>
            <a:r>
              <a:rPr lang="it-IT" altLang="it-IT" dirty="0" err="1"/>
              <a:t>glycoconjugates</a:t>
            </a:r>
            <a:r>
              <a:rPr lang="it-IT" altLang="it-IT" dirty="0"/>
              <a:t>. Two sets of </a:t>
            </a:r>
            <a:r>
              <a:rPr lang="it-IT" altLang="it-IT" dirty="0" err="1"/>
              <a:t>glycan-modifying</a:t>
            </a:r>
            <a:r>
              <a:rPr lang="it-IT" altLang="it-IT" dirty="0"/>
              <a:t> </a:t>
            </a:r>
            <a:r>
              <a:rPr lang="it-IT" altLang="it-IT" dirty="0" err="1"/>
              <a:t>enzymes</a:t>
            </a:r>
            <a:r>
              <a:rPr lang="it-IT" altLang="it-IT" dirty="0"/>
              <a:t>, </a:t>
            </a:r>
            <a:r>
              <a:rPr lang="it-IT" altLang="it-IT" dirty="0" err="1"/>
              <a:t>namely</a:t>
            </a:r>
            <a:r>
              <a:rPr lang="it-IT" altLang="it-IT" dirty="0"/>
              <a:t> </a:t>
            </a:r>
            <a:r>
              <a:rPr lang="it-IT" altLang="it-IT" dirty="0" err="1"/>
              <a:t>glycohydrolases</a:t>
            </a:r>
            <a:r>
              <a:rPr lang="it-IT" altLang="it-IT" dirty="0"/>
              <a:t> </a:t>
            </a:r>
            <a:r>
              <a:rPr lang="it-IT" altLang="it-IT" dirty="0" err="1"/>
              <a:t>that</a:t>
            </a:r>
            <a:r>
              <a:rPr lang="it-IT" altLang="it-IT" dirty="0"/>
              <a:t> </a:t>
            </a:r>
            <a:r>
              <a:rPr lang="it-IT" altLang="it-IT" dirty="0" err="1"/>
              <a:t>cleave</a:t>
            </a:r>
            <a:r>
              <a:rPr lang="it-IT" altLang="it-IT" dirty="0"/>
              <a:t> sugar </a:t>
            </a:r>
            <a:r>
              <a:rPr lang="it-IT" altLang="it-IT" dirty="0" err="1"/>
              <a:t>residues</a:t>
            </a:r>
            <a:r>
              <a:rPr lang="it-IT" altLang="it-IT" dirty="0"/>
              <a:t> and </a:t>
            </a:r>
            <a:r>
              <a:rPr lang="it-IT" altLang="it-IT" dirty="0" err="1"/>
              <a:t>glycosyltransferases</a:t>
            </a:r>
            <a:r>
              <a:rPr lang="it-IT" altLang="it-IT" dirty="0"/>
              <a:t> </a:t>
            </a:r>
            <a:r>
              <a:rPr lang="it-IT" altLang="it-IT" dirty="0" err="1"/>
              <a:t>that</a:t>
            </a:r>
            <a:r>
              <a:rPr lang="it-IT" altLang="it-IT" dirty="0"/>
              <a:t> </a:t>
            </a:r>
            <a:r>
              <a:rPr lang="it-IT" altLang="it-IT" dirty="0" err="1"/>
              <a:t>add</a:t>
            </a:r>
            <a:r>
              <a:rPr lang="it-IT" altLang="it-IT" dirty="0"/>
              <a:t> sugar </a:t>
            </a:r>
            <a:r>
              <a:rPr lang="it-IT" altLang="it-IT" dirty="0" err="1"/>
              <a:t>residues</a:t>
            </a:r>
            <a:r>
              <a:rPr lang="it-IT" altLang="it-IT" dirty="0"/>
              <a:t> to the </a:t>
            </a:r>
            <a:r>
              <a:rPr lang="it-IT" altLang="it-IT" dirty="0" err="1"/>
              <a:t>existing</a:t>
            </a:r>
            <a:r>
              <a:rPr lang="it-IT" altLang="it-IT" dirty="0"/>
              <a:t> </a:t>
            </a:r>
            <a:r>
              <a:rPr lang="it-IT" altLang="it-IT" dirty="0" err="1"/>
              <a:t>glycoconjugates</a:t>
            </a:r>
            <a:r>
              <a:rPr lang="it-IT" altLang="it-IT" dirty="0"/>
              <a:t>, are </a:t>
            </a:r>
            <a:r>
              <a:rPr lang="it-IT" altLang="it-IT" dirty="0" err="1"/>
              <a:t>present</a:t>
            </a:r>
            <a:r>
              <a:rPr lang="it-IT" altLang="it-IT" dirty="0"/>
              <a:t>  in the </a:t>
            </a:r>
            <a:r>
              <a:rPr lang="it-IT" altLang="it-IT" dirty="0" err="1"/>
              <a:t>epididymal</a:t>
            </a:r>
            <a:r>
              <a:rPr lang="it-IT" altLang="it-IT" dirty="0"/>
              <a:t> luminal </a:t>
            </a:r>
            <a:r>
              <a:rPr lang="it-IT" altLang="it-IT" dirty="0" err="1"/>
              <a:t>fluid</a:t>
            </a:r>
            <a:r>
              <a:rPr lang="it-IT" altLang="it-IT" dirty="0"/>
              <a:t> </a:t>
            </a:r>
            <a:r>
              <a:rPr lang="it-IT" altLang="it-IT" dirty="0" err="1"/>
              <a:t>that</a:t>
            </a:r>
            <a:r>
              <a:rPr lang="it-IT" altLang="it-IT" dirty="0"/>
              <a:t> surrounds </a:t>
            </a:r>
            <a:r>
              <a:rPr lang="it-IT" altLang="it-IT" dirty="0" err="1"/>
              <a:t>spermatozoa</a:t>
            </a:r>
            <a:r>
              <a:rPr lang="it-IT" altLang="it-IT" dirty="0"/>
              <a:t>. </a:t>
            </a:r>
            <a:r>
              <a:rPr lang="it-IT" altLang="it-IT" dirty="0" err="1"/>
              <a:t>Thus</a:t>
            </a:r>
            <a:r>
              <a:rPr lang="it-IT" altLang="it-IT" dirty="0"/>
              <a:t>, </a:t>
            </a:r>
            <a:r>
              <a:rPr lang="it-IT" altLang="it-IT" dirty="0" err="1"/>
              <a:t>it</a:t>
            </a:r>
            <a:r>
              <a:rPr lang="it-IT" altLang="it-IT" dirty="0"/>
              <a:t> </a:t>
            </a:r>
            <a:r>
              <a:rPr lang="it-IT" altLang="it-IT" dirty="0" err="1"/>
              <a:t>is</a:t>
            </a:r>
            <a:r>
              <a:rPr lang="it-IT" altLang="it-IT" dirty="0"/>
              <a:t> </a:t>
            </a:r>
            <a:r>
              <a:rPr lang="it-IT" altLang="it-IT" dirty="0" err="1"/>
              <a:t>reasonable</a:t>
            </a:r>
            <a:r>
              <a:rPr lang="it-IT" altLang="it-IT" dirty="0"/>
              <a:t> to </a:t>
            </a:r>
            <a:r>
              <a:rPr lang="it-IT" altLang="it-IT" dirty="0" err="1"/>
              <a:t>expect</a:t>
            </a:r>
            <a:r>
              <a:rPr lang="it-IT" altLang="it-IT" dirty="0"/>
              <a:t> </a:t>
            </a:r>
            <a:r>
              <a:rPr lang="it-IT" altLang="it-IT" dirty="0" err="1"/>
              <a:t>that</a:t>
            </a:r>
            <a:r>
              <a:rPr lang="it-IT" altLang="it-IT" dirty="0"/>
              <a:t> </a:t>
            </a:r>
            <a:r>
              <a:rPr lang="it-IT" altLang="it-IT" dirty="0" err="1"/>
              <a:t>glycan</a:t>
            </a:r>
            <a:r>
              <a:rPr lang="it-IT" altLang="it-IT" dirty="0"/>
              <a:t> chains </a:t>
            </a:r>
            <a:r>
              <a:rPr lang="it-IT" altLang="it-IT" dirty="0" err="1"/>
              <a:t>present</a:t>
            </a:r>
            <a:r>
              <a:rPr lang="it-IT" altLang="it-IT" dirty="0"/>
              <a:t> on the </a:t>
            </a:r>
            <a:r>
              <a:rPr lang="it-IT" altLang="it-IT" dirty="0" err="1"/>
              <a:t>sperm</a:t>
            </a:r>
            <a:r>
              <a:rPr lang="it-IT" altLang="it-IT" dirty="0"/>
              <a:t> </a:t>
            </a:r>
            <a:r>
              <a:rPr lang="it-IT" altLang="it-IT" dirty="0" err="1"/>
              <a:t>surface</a:t>
            </a:r>
            <a:r>
              <a:rPr lang="it-IT" altLang="it-IT" dirty="0"/>
              <a:t> </a:t>
            </a:r>
            <a:r>
              <a:rPr lang="it-IT" altLang="it-IT" dirty="0" err="1"/>
              <a:t>will</a:t>
            </a:r>
            <a:r>
              <a:rPr lang="it-IT" altLang="it-IT" dirty="0"/>
              <a:t> </a:t>
            </a:r>
            <a:r>
              <a:rPr lang="it-IT" altLang="it-IT" dirty="0" err="1"/>
              <a:t>interact</a:t>
            </a:r>
            <a:r>
              <a:rPr lang="it-IT" altLang="it-IT" dirty="0"/>
              <a:t> with </a:t>
            </a:r>
            <a:r>
              <a:rPr lang="it-IT" altLang="it-IT" dirty="0" err="1"/>
              <a:t>these</a:t>
            </a:r>
            <a:r>
              <a:rPr lang="it-IT" altLang="it-IT" dirty="0"/>
              <a:t> </a:t>
            </a:r>
            <a:r>
              <a:rPr lang="it-IT" altLang="it-IT" dirty="0" err="1"/>
              <a:t>glycan-modifying</a:t>
            </a:r>
            <a:r>
              <a:rPr lang="it-IT" altLang="it-IT" dirty="0"/>
              <a:t> </a:t>
            </a:r>
            <a:r>
              <a:rPr lang="it-IT" altLang="it-IT" dirty="0" err="1"/>
              <a:t>enzymes</a:t>
            </a:r>
            <a:r>
              <a:rPr lang="it-IT" altLang="it-IT" dirty="0"/>
              <a:t> in the </a:t>
            </a:r>
            <a:r>
              <a:rPr lang="it-IT" altLang="it-IT" dirty="0" err="1"/>
              <a:t>epididymal</a:t>
            </a:r>
            <a:r>
              <a:rPr lang="it-IT" altLang="it-IT" dirty="0"/>
              <a:t> </a:t>
            </a:r>
            <a:r>
              <a:rPr lang="it-IT" altLang="it-IT" dirty="0" err="1"/>
              <a:t>fluid</a:t>
            </a:r>
            <a:r>
              <a:rPr lang="it-IT" altLang="it-IT" dirty="0"/>
              <a:t>. </a:t>
            </a:r>
          </a:p>
          <a:p>
            <a:pPr eaLnBrk="1" hangingPunct="1"/>
            <a:r>
              <a:rPr lang="it-IT" altLang="it-IT" dirty="0"/>
              <a:t>The major </a:t>
            </a:r>
            <a:r>
              <a:rPr lang="it-IT" altLang="it-IT" dirty="0" err="1"/>
              <a:t>direct</a:t>
            </a:r>
            <a:r>
              <a:rPr lang="it-IT" altLang="it-IT" dirty="0"/>
              <a:t> </a:t>
            </a:r>
            <a:r>
              <a:rPr lang="it-IT" altLang="it-IT" dirty="0" err="1"/>
              <a:t>effect</a:t>
            </a:r>
            <a:r>
              <a:rPr lang="it-IT" altLang="it-IT" dirty="0"/>
              <a:t> of scrambling </a:t>
            </a:r>
            <a:r>
              <a:rPr lang="it-IT" altLang="it-IT" dirty="0" err="1"/>
              <a:t>that</a:t>
            </a:r>
            <a:r>
              <a:rPr lang="it-IT" altLang="it-IT" dirty="0"/>
              <a:t> </a:t>
            </a:r>
            <a:r>
              <a:rPr lang="it-IT" altLang="it-IT" dirty="0" err="1"/>
              <a:t>we</a:t>
            </a:r>
            <a:r>
              <a:rPr lang="it-IT" altLang="it-IT" dirty="0"/>
              <a:t> </a:t>
            </a:r>
            <a:r>
              <a:rPr lang="it-IT" altLang="it-IT" dirty="0" err="1"/>
              <a:t>have</a:t>
            </a:r>
            <a:r>
              <a:rPr lang="it-IT" altLang="it-IT" dirty="0"/>
              <a:t> </a:t>
            </a:r>
            <a:r>
              <a:rPr lang="it-IT" altLang="it-IT" dirty="0" err="1"/>
              <a:t>observed</a:t>
            </a:r>
            <a:r>
              <a:rPr lang="it-IT" altLang="it-IT" dirty="0"/>
              <a:t> so far </a:t>
            </a:r>
            <a:r>
              <a:rPr lang="it-IT" altLang="it-IT" dirty="0" err="1"/>
              <a:t>is</a:t>
            </a:r>
            <a:r>
              <a:rPr lang="it-IT" altLang="it-IT" dirty="0"/>
              <a:t> the </a:t>
            </a:r>
            <a:r>
              <a:rPr lang="it-IT" altLang="it-IT" dirty="0" err="1"/>
              <a:t>facilitation</a:t>
            </a:r>
            <a:r>
              <a:rPr lang="it-IT" altLang="it-IT" dirty="0"/>
              <a:t> of </a:t>
            </a:r>
            <a:r>
              <a:rPr lang="it-IT" altLang="it-IT" dirty="0" err="1"/>
              <a:t>cholesterol</a:t>
            </a:r>
            <a:r>
              <a:rPr lang="it-IT" altLang="it-IT" dirty="0"/>
              <a:t> </a:t>
            </a:r>
            <a:r>
              <a:rPr lang="it-IT" altLang="it-IT" dirty="0" err="1"/>
              <a:t>extraction</a:t>
            </a:r>
            <a:r>
              <a:rPr lang="it-IT" altLang="it-IT" dirty="0"/>
              <a:t>. </a:t>
            </a:r>
            <a:r>
              <a:rPr lang="it-IT" altLang="it-IT" dirty="0" err="1"/>
              <a:t>Removal</a:t>
            </a:r>
            <a:r>
              <a:rPr lang="it-IT" altLang="it-IT" dirty="0"/>
              <a:t> of </a:t>
            </a:r>
            <a:r>
              <a:rPr lang="it-IT" altLang="it-IT" dirty="0" err="1"/>
              <a:t>cholesterol</a:t>
            </a:r>
            <a:r>
              <a:rPr lang="it-IT" altLang="it-IT" dirty="0"/>
              <a:t> from the </a:t>
            </a:r>
            <a:r>
              <a:rPr lang="it-IT" altLang="it-IT" dirty="0" err="1"/>
              <a:t>sperm</a:t>
            </a:r>
            <a:r>
              <a:rPr lang="it-IT" altLang="it-IT" dirty="0"/>
              <a:t> membrane </a:t>
            </a:r>
            <a:r>
              <a:rPr lang="it-IT" altLang="it-IT" dirty="0" err="1"/>
              <a:t>has</a:t>
            </a:r>
            <a:r>
              <a:rPr lang="it-IT" altLang="it-IT" dirty="0"/>
              <a:t> long </a:t>
            </a:r>
            <a:r>
              <a:rPr lang="it-IT" altLang="it-IT" dirty="0" err="1"/>
              <a:t>been</a:t>
            </a:r>
            <a:r>
              <a:rPr lang="it-IT" altLang="it-IT" dirty="0"/>
              <a:t> </a:t>
            </a:r>
            <a:r>
              <a:rPr lang="it-IT" altLang="it-IT" dirty="0" err="1"/>
              <a:t>implicated</a:t>
            </a:r>
            <a:r>
              <a:rPr lang="it-IT" altLang="it-IT" dirty="0"/>
              <a:t> in </a:t>
            </a:r>
            <a:r>
              <a:rPr lang="it-IT" altLang="it-IT" dirty="0" err="1"/>
              <a:t>capacitation</a:t>
            </a:r>
            <a:r>
              <a:rPr lang="it-IT" altLang="it-IT" dirty="0"/>
              <a:t>. </a:t>
            </a:r>
            <a:r>
              <a:rPr lang="it-IT" altLang="it-IT" dirty="0" err="1"/>
              <a:t>Albumin</a:t>
            </a:r>
            <a:r>
              <a:rPr lang="it-IT" altLang="it-IT" dirty="0"/>
              <a:t> </a:t>
            </a:r>
            <a:r>
              <a:rPr lang="it-IT" altLang="it-IT" dirty="0" err="1"/>
              <a:t>is</a:t>
            </a:r>
            <a:r>
              <a:rPr lang="it-IT" altLang="it-IT" dirty="0"/>
              <a:t> one of the </a:t>
            </a:r>
            <a:r>
              <a:rPr lang="it-IT" altLang="it-IT" dirty="0" err="1"/>
              <a:t>physiological</a:t>
            </a:r>
            <a:r>
              <a:rPr lang="it-IT" altLang="it-IT" dirty="0"/>
              <a:t> </a:t>
            </a:r>
            <a:r>
              <a:rPr lang="it-IT" altLang="it-IT" dirty="0" err="1"/>
              <a:t>molecules</a:t>
            </a:r>
            <a:r>
              <a:rPr lang="it-IT" altLang="it-IT" dirty="0"/>
              <a:t> </a:t>
            </a:r>
            <a:r>
              <a:rPr lang="it-IT" altLang="it-IT" dirty="0" err="1"/>
              <a:t>deemed</a:t>
            </a:r>
            <a:r>
              <a:rPr lang="it-IT" altLang="it-IT" dirty="0"/>
              <a:t> to act in </a:t>
            </a:r>
            <a:r>
              <a:rPr lang="it-IT" altLang="it-IT" dirty="0" err="1"/>
              <a:t>cholesterol</a:t>
            </a:r>
            <a:r>
              <a:rPr lang="it-IT" altLang="it-IT" dirty="0"/>
              <a:t> </a:t>
            </a:r>
            <a:r>
              <a:rPr lang="it-IT" altLang="it-IT" dirty="0" err="1"/>
              <a:t>removal</a:t>
            </a:r>
            <a:r>
              <a:rPr lang="it-IT" altLang="it-IT" dirty="0"/>
              <a:t> </a:t>
            </a:r>
            <a:r>
              <a:rPr lang="it-IT" altLang="it-IT" dirty="0" err="1"/>
              <a:t>during</a:t>
            </a:r>
            <a:r>
              <a:rPr lang="it-IT" altLang="it-IT" dirty="0"/>
              <a:t> </a:t>
            </a:r>
            <a:r>
              <a:rPr lang="it-IT" altLang="it-IT" dirty="0" err="1"/>
              <a:t>capacitation</a:t>
            </a:r>
            <a:r>
              <a:rPr lang="it-IT" altLang="it-IT" dirty="0"/>
              <a:t>. </a:t>
            </a:r>
            <a:r>
              <a:rPr lang="it-IT" altLang="it-IT" dirty="0" err="1"/>
              <a:t>However</a:t>
            </a:r>
            <a:r>
              <a:rPr lang="it-IT" altLang="it-IT" dirty="0"/>
              <a:t>, </a:t>
            </a:r>
            <a:r>
              <a:rPr lang="it-IT" altLang="it-IT" dirty="0" err="1"/>
              <a:t>albumin-mediated</a:t>
            </a:r>
            <a:r>
              <a:rPr lang="it-IT" altLang="it-IT" dirty="0"/>
              <a:t> </a:t>
            </a:r>
            <a:r>
              <a:rPr lang="it-IT" altLang="it-IT" dirty="0" err="1"/>
              <a:t>cholesterol</a:t>
            </a:r>
            <a:r>
              <a:rPr lang="it-IT" altLang="it-IT" dirty="0"/>
              <a:t> </a:t>
            </a:r>
            <a:r>
              <a:rPr lang="it-IT" altLang="it-IT" dirty="0" err="1"/>
              <a:t>depletion</a:t>
            </a:r>
            <a:r>
              <a:rPr lang="it-IT" altLang="it-IT" dirty="0"/>
              <a:t> </a:t>
            </a:r>
            <a:r>
              <a:rPr lang="it-IT" altLang="it-IT" dirty="0" err="1"/>
              <a:t>only</a:t>
            </a:r>
            <a:r>
              <a:rPr lang="it-IT" altLang="it-IT" dirty="0"/>
              <a:t> </a:t>
            </a:r>
            <a:r>
              <a:rPr lang="it-IT" altLang="it-IT" dirty="0" err="1"/>
              <a:t>occurs</a:t>
            </a:r>
            <a:r>
              <a:rPr lang="it-IT" altLang="it-IT" dirty="0"/>
              <a:t> </a:t>
            </a:r>
            <a:r>
              <a:rPr lang="it-IT" altLang="it-IT" dirty="0" err="1"/>
              <a:t>if</a:t>
            </a:r>
            <a:r>
              <a:rPr lang="it-IT" altLang="it-IT" dirty="0"/>
              <a:t> membrane </a:t>
            </a:r>
            <a:r>
              <a:rPr lang="it-IT" altLang="it-IT" dirty="0" err="1"/>
              <a:t>lipid</a:t>
            </a:r>
            <a:r>
              <a:rPr lang="it-IT" altLang="it-IT" dirty="0"/>
              <a:t> scrambling </a:t>
            </a:r>
            <a:r>
              <a:rPr lang="it-IT" altLang="it-IT" dirty="0" err="1"/>
              <a:t>has</a:t>
            </a:r>
            <a:r>
              <a:rPr lang="it-IT" altLang="it-IT" dirty="0"/>
              <a:t> </a:t>
            </a:r>
            <a:r>
              <a:rPr lang="it-IT" altLang="it-IT" dirty="0" err="1"/>
              <a:t>been</a:t>
            </a:r>
            <a:r>
              <a:rPr lang="it-IT" altLang="it-IT" dirty="0"/>
              <a:t> </a:t>
            </a:r>
            <a:r>
              <a:rPr lang="it-IT" altLang="it-IT" dirty="0" err="1"/>
              <a:t>induced</a:t>
            </a:r>
            <a:r>
              <a:rPr lang="it-IT" altLang="it-IT" dirty="0"/>
              <a:t> (by </a:t>
            </a:r>
            <a:r>
              <a:rPr lang="it-IT" altLang="it-IT" dirty="0" err="1"/>
              <a:t>bicarbonate</a:t>
            </a:r>
            <a:r>
              <a:rPr lang="it-IT" altLang="it-IT" dirty="0"/>
              <a:t>).</a:t>
            </a:r>
          </a:p>
          <a:p>
            <a:pPr eaLnBrk="1" hangingPunct="1"/>
            <a:endParaRPr lang="it-IT" altLang="it-IT" dirty="0"/>
          </a:p>
          <a:p>
            <a:pPr eaLnBrk="1" hangingPunct="1"/>
            <a:endParaRPr lang="it-IT" altLang="it-IT"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62389D4-7B2F-498C-8CB4-6DB7F28163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28557FC-A695-46D3-BE5E-8571617C520E}" type="slidenum">
              <a:rPr lang="it-IT" altLang="it-IT" sz="1200"/>
              <a:pPr eaLnBrk="1" hangingPunct="1"/>
              <a:t>53</a:t>
            </a:fld>
            <a:endParaRPr lang="it-IT" altLang="it-IT" sz="1200"/>
          </a:p>
        </p:txBody>
      </p:sp>
      <p:sp>
        <p:nvSpPr>
          <p:cNvPr id="23555" name="Rectangle 2">
            <a:extLst>
              <a:ext uri="{FF2B5EF4-FFF2-40B4-BE49-F238E27FC236}">
                <a16:creationId xmlns:a16="http://schemas.microsoft.com/office/drawing/2014/main" id="{5E009AE5-B59A-453E-A53D-716806346AD1}"/>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55989159-A430-4095-9CB2-0F99B871B4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it-IT" dirty="0" err="1">
                <a:solidFill>
                  <a:srgbClr val="FFFF00"/>
                </a:solidFill>
              </a:rPr>
              <a:t>sAC</a:t>
            </a:r>
            <a:r>
              <a:rPr lang="en-US" altLang="it-IT" dirty="0">
                <a:solidFill>
                  <a:srgbClr val="FFFF00"/>
                </a:solidFill>
              </a:rPr>
              <a:t>: </a:t>
            </a:r>
            <a:r>
              <a:rPr lang="it-IT" altLang="it-IT" dirty="0" err="1"/>
              <a:t>soluble</a:t>
            </a:r>
            <a:r>
              <a:rPr lang="it-IT" altLang="it-IT" dirty="0"/>
              <a:t>’ </a:t>
            </a:r>
            <a:r>
              <a:rPr lang="it-IT" altLang="it-IT" dirty="0" err="1"/>
              <a:t>adenylyl</a:t>
            </a:r>
            <a:r>
              <a:rPr lang="it-IT" altLang="it-IT" dirty="0"/>
              <a:t> </a:t>
            </a:r>
            <a:r>
              <a:rPr lang="it-IT" altLang="it-IT" dirty="0" err="1"/>
              <a:t>cyclase</a:t>
            </a:r>
            <a:r>
              <a:rPr lang="it-IT" altLang="it-IT" dirty="0"/>
              <a:t> </a:t>
            </a:r>
            <a:endParaRPr lang="en-US" altLang="it-IT" dirty="0">
              <a:solidFill>
                <a:srgbClr val="FFFF00"/>
              </a:solidFill>
            </a:endParaRPr>
          </a:p>
          <a:p>
            <a:pPr eaLnBrk="1" hangingPunct="1">
              <a:spcBef>
                <a:spcPct val="0"/>
              </a:spcBef>
            </a:pPr>
            <a:r>
              <a:rPr lang="en-US" altLang="it-IT" dirty="0">
                <a:solidFill>
                  <a:srgbClr val="FFFF00"/>
                </a:solidFill>
              </a:rPr>
              <a:t>PTK; protein tyrosine kinase.</a:t>
            </a:r>
          </a:p>
          <a:p>
            <a:pPr eaLnBrk="1" hangingPunct="1">
              <a:spcBef>
                <a:spcPct val="0"/>
              </a:spcBef>
            </a:pPr>
            <a:r>
              <a:rPr lang="en-US" altLang="it-IT" dirty="0">
                <a:solidFill>
                  <a:srgbClr val="FFFF00"/>
                </a:solidFill>
              </a:rPr>
              <a:t>PKA: </a:t>
            </a:r>
            <a:r>
              <a:rPr lang="en-US" altLang="it-IT" dirty="0"/>
              <a:t>protein kinase A</a:t>
            </a:r>
            <a:endParaRPr lang="en-US" altLang="it-IT" dirty="0">
              <a:solidFill>
                <a:srgbClr val="FFFF00"/>
              </a:solidFill>
            </a:endParaRPr>
          </a:p>
          <a:p>
            <a:pPr eaLnBrk="1" hangingPunct="1"/>
            <a:r>
              <a:rPr lang="en-US" altLang="it-IT" dirty="0"/>
              <a:t>CNG: cyclic nucleotide-gated channel family (CNG).</a:t>
            </a:r>
          </a:p>
          <a:p>
            <a:pPr eaLnBrk="1" hangingPunct="1"/>
            <a:r>
              <a:rPr lang="en-US" altLang="it-IT" dirty="0"/>
              <a:t>Novel class of Ca2+ channels, named </a:t>
            </a:r>
            <a:r>
              <a:rPr lang="en-US" altLang="it-IT" dirty="0" err="1"/>
              <a:t>CatSpers</a:t>
            </a:r>
            <a:r>
              <a:rPr lang="en-US" altLang="it-IT" dirty="0"/>
              <a:t>, whose expression is confined to the testes.</a:t>
            </a:r>
          </a:p>
          <a:p>
            <a:pPr eaLnBrk="1" hangingPunct="1"/>
            <a:r>
              <a:rPr lang="en-US" altLang="it-IT" dirty="0"/>
              <a:t>voltage-gated Ca2+ (Cav)</a:t>
            </a:r>
          </a:p>
          <a:p>
            <a:pPr eaLnBrk="1" hangingPunct="1"/>
            <a:r>
              <a:rPr lang="en-US" altLang="it-IT" dirty="0"/>
              <a:t>inwardly rectifying K+ (</a:t>
            </a:r>
            <a:r>
              <a:rPr lang="en-US" altLang="it-IT" dirty="0" err="1"/>
              <a:t>Kir</a:t>
            </a:r>
            <a:r>
              <a:rPr lang="en-US" altLang="it-IT" dirty="0"/>
              <a:t>) channels</a:t>
            </a:r>
          </a:p>
          <a:p>
            <a:pPr eaLnBrk="1" hangingPunct="1"/>
            <a:r>
              <a:rPr lang="en-US" altLang="it-IT" dirty="0" err="1"/>
              <a:t>ENac</a:t>
            </a:r>
            <a:r>
              <a:rPr lang="en-US" altLang="it-IT" dirty="0"/>
              <a:t>: Epithelial Na+ channels (</a:t>
            </a:r>
            <a:r>
              <a:rPr lang="en-US" altLang="it-IT" dirty="0" err="1"/>
              <a:t>ENaCs</a:t>
            </a:r>
            <a:r>
              <a:rPr lang="en-US" altLang="it-IT" dirty="0"/>
              <a:t>) are amiloride sensitive channels that contribute to the resting </a:t>
            </a:r>
            <a:r>
              <a:rPr lang="en-US" altLang="it-IT" dirty="0" err="1"/>
              <a:t>Em</a:t>
            </a:r>
            <a:r>
              <a:rPr lang="en-US" altLang="it-IT" dirty="0"/>
              <a:t> by displacing it towards the Na+ equilibrium potential</a:t>
            </a:r>
          </a:p>
          <a:p>
            <a:pPr eaLnBrk="1" hangingPunct="1"/>
            <a:r>
              <a:rPr lang="en-US" altLang="it-IT" dirty="0" err="1"/>
              <a:t>Em</a:t>
            </a:r>
            <a:r>
              <a:rPr lang="en-US" altLang="it-IT" dirty="0"/>
              <a:t>: membrane potential </a:t>
            </a:r>
          </a:p>
          <a:p>
            <a:pPr eaLnBrk="1" hangingPunct="1"/>
            <a:r>
              <a:rPr lang="en-US" altLang="it-IT" dirty="0"/>
              <a:t>Ryanodine receptor (</a:t>
            </a:r>
            <a:r>
              <a:rPr lang="en-US" altLang="it-IT" dirty="0" err="1"/>
              <a:t>RyR</a:t>
            </a:r>
            <a:r>
              <a:rPr lang="en-US" altLang="it-IT" dirty="0"/>
              <a:t>)</a:t>
            </a:r>
          </a:p>
          <a:p>
            <a:pPr eaLnBrk="1" hangingPunct="1"/>
            <a:endParaRPr lang="en-US" altLang="it-IT"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69dde0379d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69dde0379d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69dddf9914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69dddf9914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69dde037b6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69dde037b6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69dde037d2b6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69dde037d2b6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69dde037e9b7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69dde037e9b7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69dde038a3ad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69dde038a3ad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69dde3c0da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69dde3c0da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69dde3c159c9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69dde3c159c9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69dde3c17ea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69dde3c17ea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69dde3c1ad24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69dde3c1ad24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69dde3c1d156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69dde3c1d156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69dde3c1ed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69dde3c1ed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69dddf993bf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69dddf993bf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69dde3c20f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69dde3c20f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69dde3c242da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69dde3c242da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69dde3c285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69dde3c285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69dde3c29ce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69dde3c29ce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69dde3c2c3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69dde3c2c3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69dde3c2dcc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69dde3c2dcc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69dde3c2f25e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69dde3c2f25e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69dde3c36592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69dde3c36592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69dde416354f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69dde416354f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69dde416643a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69dde416643a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69dddf99624c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69dddf99624c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69dde416a3d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69dde416a3d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69dde416b8c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69dde416b8c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69dde416eebb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69dde416eebb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69dde41718d5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69dde41718d5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69dde4172dde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69dde4172dde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69dde417411f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69dde417411f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69dde41757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69dde41757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69dde41773f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69dde41773f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69dde417a0a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69dde417a0a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69dde417daa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69dde417daa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69dddf9963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69dddf9963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69dde4181fd1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69dde4181fd1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69dde418ca1e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69dde418ca1e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69dde418deb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69dde418deb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69dde41980d2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69dde41980d2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69dde419963e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69dde419963e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69dde4383a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69dde4383a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69dde438b1e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69dde438b1e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69dde438c8f6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69dde438c8f6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69dde438e3bd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69dde438e3bd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69dde4390e1a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69dde4390e1a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69dddf997b8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69dddf997b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69dde43936da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69dde43936da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69dde4394e40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69dde4394e40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69dde439808f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69dde439808f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69dde43994ba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69dde43994ba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69dde439a709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69dde439a709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69dde439c2f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69dde439c2f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69dde439d9ab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69dde439d9ab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69dde43a03e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69dde43a03e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69dde43a82fc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69dde43a82fc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69dde43b6e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69dde43b6e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5DEADA-1973-4DC1-861C-DB614455108C}"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420860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DEADA-1973-4DC1-861C-DB614455108C}"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93503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DEADA-1973-4DC1-861C-DB614455108C}"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244872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DEADA-1973-4DC1-861C-DB614455108C}"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2331668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5DEADA-1973-4DC1-861C-DB614455108C}"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213492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DEADA-1973-4DC1-861C-DB614455108C}"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313672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5DEADA-1973-4DC1-861C-DB614455108C}" type="datetimeFigureOut">
              <a:rPr lang="en-US" smtClean="0"/>
              <a:t>4/17/2026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3648162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5DEADA-1973-4DC1-861C-DB614455108C}" type="datetimeFigureOut">
              <a:rPr lang="en-US" smtClean="0"/>
              <a:t>4/17/2026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409004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DEADA-1973-4DC1-861C-DB614455108C}" type="datetimeFigureOut">
              <a:rPr lang="en-US" smtClean="0"/>
              <a:t>4/17/2026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390197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5DEADA-1973-4DC1-861C-DB614455108C}"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1688608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5DEADA-1973-4DC1-861C-DB614455108C}"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389704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DEADA-1973-4DC1-861C-DB614455108C}" type="datetimeFigureOut">
              <a:rPr lang="en-US" smtClean="0"/>
              <a:t>4/17/2026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90753-5D01-49ED-814B-D82D12C4642E}" type="slidenum">
              <a:rPr lang="en-US" smtClean="0"/>
              <a:t>‹#›</a:t>
            </a:fld>
            <a:endParaRPr lang="en-US"/>
          </a:p>
        </p:txBody>
      </p:sp>
    </p:spTree>
    <p:extLst>
      <p:ext uri="{BB962C8B-B14F-4D97-AF65-F5344CB8AC3E}">
        <p14:creationId xmlns:p14="http://schemas.microsoft.com/office/powerpoint/2010/main" val="1442539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75.jpg"/><Relationship Id="rId4" Type="http://schemas.openxmlformats.org/officeDocument/2006/relationships/image" Target="../media/image74.png"/></Relationships>
</file>

<file path=ppt/slides/_rels/slide6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6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77.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100.jpg"/></Relationships>
</file>

<file path=ppt/slides/_rels/slide88.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108.jpg"/></Relationships>
</file>

<file path=ppt/slides/_rels/slide95.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91.xml"/><Relationship Id="rId1" Type="http://schemas.openxmlformats.org/officeDocument/2006/relationships/slideLayout" Target="../slideLayouts/slideLayout7.xml"/><Relationship Id="rId5" Type="http://schemas.openxmlformats.org/officeDocument/2006/relationships/image" Target="../media/image112.png"/><Relationship Id="rId4" Type="http://schemas.openxmlformats.org/officeDocument/2006/relationships/image" Target="../media/image111.png"/></Relationships>
</file>

<file path=ppt/slides/_rels/slide97.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A74E19-4724-AD05-F859-4690E5387E9D}"/>
              </a:ext>
            </a:extLst>
          </p:cNvPr>
          <p:cNvSpPr txBox="1"/>
          <p:nvPr/>
        </p:nvSpPr>
        <p:spPr>
          <a:xfrm>
            <a:off x="3952336" y="621189"/>
            <a:ext cx="8859327" cy="584775"/>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FECONDAZIONE</a:t>
            </a:r>
          </a:p>
        </p:txBody>
      </p:sp>
      <p:sp>
        <p:nvSpPr>
          <p:cNvPr id="2" name="Google Shape;55;p13">
            <a:extLst>
              <a:ext uri="{FF2B5EF4-FFF2-40B4-BE49-F238E27FC236}">
                <a16:creationId xmlns:a16="http://schemas.microsoft.com/office/drawing/2014/main" id="{23FF7D08-5C0D-88BD-224F-80F30B663866}"/>
              </a:ext>
            </a:extLst>
          </p:cNvPr>
          <p:cNvSpPr txBox="1"/>
          <p:nvPr/>
        </p:nvSpPr>
        <p:spPr>
          <a:xfrm>
            <a:off x="771245" y="2501661"/>
            <a:ext cx="1064951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4333" b="1" dirty="0">
                <a:solidFill>
                  <a:srgbClr val="B6543D"/>
                </a:solidFill>
                <a:latin typeface="Inclusive Sans"/>
                <a:ea typeface="Inclusive Sans"/>
                <a:cs typeface="Inclusive Sans"/>
                <a:sym typeface="Inclusive Sans"/>
              </a:rPr>
              <a:t>Maturazione e Transito degli Spermatozoi</a:t>
            </a:r>
            <a:endParaRPr sz="4333" b="1" dirty="0">
              <a:solidFill>
                <a:srgbClr val="B6543D"/>
              </a:solidFill>
              <a:latin typeface="Inclusive Sans"/>
              <a:ea typeface="Inclusive Sans"/>
              <a:cs typeface="Inclusive Sans"/>
              <a:sym typeface="Inclusive Sans"/>
            </a:endParaRPr>
          </a:p>
          <a:p>
            <a:pPr>
              <a:spcBef>
                <a:spcPts val="480"/>
              </a:spcBef>
              <a:spcAft>
                <a:spcPts val="480"/>
              </a:spcAft>
            </a:pPr>
            <a:r>
              <a:rPr lang="en" sz="2133" dirty="0">
                <a:solidFill>
                  <a:srgbClr val="040F0F"/>
                </a:solidFill>
                <a:latin typeface="Karla"/>
                <a:ea typeface="Karla"/>
                <a:cs typeface="Karla"/>
                <a:sym typeface="Karla"/>
              </a:rPr>
              <a:t>Dal Testicolo all'Epididimo: L'Acquisizione del Potenziale Fecondante</a:t>
            </a:r>
            <a:endParaRPr sz="2133" dirty="0">
              <a:solidFill>
                <a:srgbClr val="040F0F"/>
              </a:solidFill>
              <a:latin typeface="Karla"/>
              <a:ea typeface="Karla"/>
              <a:cs typeface="Karla"/>
              <a:sym typeface="Karla"/>
            </a:endParaRPr>
          </a:p>
        </p:txBody>
      </p:sp>
    </p:spTree>
    <p:extLst>
      <p:ext uri="{BB962C8B-B14F-4D97-AF65-F5344CB8AC3E}">
        <p14:creationId xmlns:p14="http://schemas.microsoft.com/office/powerpoint/2010/main" val="1985747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Ossitocina e Trasporto Meccanico</a:t>
            </a:r>
            <a:endParaRPr sz="3867">
              <a:solidFill>
                <a:srgbClr val="B6543D"/>
              </a:solidFill>
              <a:latin typeface="Inclusive Sans"/>
              <a:ea typeface="Inclusive Sans"/>
              <a:cs typeface="Inclusive Sans"/>
              <a:sym typeface="Inclusive Sans"/>
            </a:endParaRPr>
          </a:p>
        </p:txBody>
      </p:sp>
      <p:sp>
        <p:nvSpPr>
          <p:cNvPr id="132" name="Google Shape;132;p23"/>
          <p:cNvSpPr txBox="1"/>
          <p:nvPr/>
        </p:nvSpPr>
        <p:spPr>
          <a:xfrm>
            <a:off x="802257" y="1508760"/>
            <a:ext cx="10810336"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dirty="0">
                <a:solidFill>
                  <a:srgbClr val="040F0F"/>
                </a:solidFill>
                <a:latin typeface="Karla"/>
                <a:ea typeface="Karla"/>
                <a:cs typeface="Karla"/>
                <a:sym typeface="Karla"/>
              </a:rPr>
              <a:t>Contrattilità della Muscolatura Liscia</a:t>
            </a:r>
            <a:endParaRPr sz="2867" b="1" dirty="0">
              <a:solidFill>
                <a:srgbClr val="040F0F"/>
              </a:solidFill>
              <a:latin typeface="Karla"/>
              <a:ea typeface="Karla"/>
              <a:cs typeface="Karla"/>
              <a:sym typeface="Karla"/>
            </a:endParaRPr>
          </a:p>
          <a:p>
            <a:pPr>
              <a:spcBef>
                <a:spcPts val="480"/>
              </a:spcBef>
            </a:pPr>
            <a:r>
              <a:rPr lang="en" sz="2133" dirty="0">
                <a:solidFill>
                  <a:srgbClr val="040F0F"/>
                </a:solidFill>
                <a:latin typeface="Karla"/>
                <a:ea typeface="Karla"/>
                <a:cs typeface="Karla"/>
                <a:sym typeface="Karla"/>
              </a:rPr>
              <a:t>Gli estrogeni regolano anche l'espressione dei recettori per l'</a:t>
            </a:r>
            <a:r>
              <a:rPr lang="en" sz="2133" b="1" dirty="0">
                <a:solidFill>
                  <a:srgbClr val="040F0F"/>
                </a:solidFill>
                <a:latin typeface="Karla"/>
                <a:ea typeface="Karla"/>
                <a:cs typeface="Karla"/>
                <a:sym typeface="Karla"/>
              </a:rPr>
              <a:t>ossitocina</a:t>
            </a:r>
            <a:r>
              <a:rPr lang="en" sz="2133" dirty="0">
                <a:solidFill>
                  <a:srgbClr val="040F0F"/>
                </a:solidFill>
                <a:latin typeface="Karla"/>
                <a:ea typeface="Karla"/>
                <a:cs typeface="Karla"/>
                <a:sym typeface="Karla"/>
              </a:rPr>
              <a:t> nel dotto epididimale.</a:t>
            </a:r>
          </a:p>
          <a:p>
            <a:pPr>
              <a:spcBef>
                <a:spcPts val="480"/>
              </a:spcBef>
            </a:pPr>
            <a:endParaRPr lang="en" sz="2133" dirty="0">
              <a:solidFill>
                <a:srgbClr val="040F0F"/>
              </a:solidFill>
              <a:latin typeface="Karla"/>
              <a:ea typeface="Karla"/>
              <a:cs typeface="Karla"/>
              <a:sym typeface="Karla"/>
            </a:endParaRPr>
          </a:p>
          <a:p>
            <a:pPr>
              <a:spcBef>
                <a:spcPts val="480"/>
              </a:spcBef>
            </a:pPr>
            <a:endParaRPr sz="2133" dirty="0">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b="1" dirty="0">
                <a:solidFill>
                  <a:srgbClr val="040F0F"/>
                </a:solidFill>
                <a:latin typeface="Karla"/>
                <a:ea typeface="Karla"/>
                <a:cs typeface="Karla"/>
                <a:sym typeface="Karla"/>
              </a:rPr>
              <a:t>Meccanismo</a:t>
            </a:r>
            <a:r>
              <a:rPr lang="en" sz="2133" dirty="0">
                <a:solidFill>
                  <a:srgbClr val="040F0F"/>
                </a:solidFill>
                <a:latin typeface="Karla"/>
                <a:ea typeface="Karla"/>
                <a:cs typeface="Karla"/>
                <a:sym typeface="Karla"/>
              </a:rPr>
              <a:t>: L'ossitocina media la contrattilità delle cellule muscolari lisce della parete.</a:t>
            </a:r>
            <a:endParaRPr sz="2133" dirty="0">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dirty="0">
                <a:solidFill>
                  <a:srgbClr val="040F0F"/>
                </a:solidFill>
                <a:latin typeface="Karla"/>
                <a:ea typeface="Karla"/>
                <a:cs typeface="Karla"/>
                <a:sym typeface="Karla"/>
              </a:rPr>
              <a:t>Risultato</a:t>
            </a:r>
            <a:r>
              <a:rPr lang="en" sz="2133" dirty="0">
                <a:solidFill>
                  <a:srgbClr val="040F0F"/>
                </a:solidFill>
                <a:latin typeface="Karla"/>
                <a:ea typeface="Karla"/>
                <a:cs typeface="Karla"/>
                <a:sym typeface="Karla"/>
              </a:rPr>
              <a:t>: Questo peristaltismo determina il trasporto fisico degli spermatozoi lungo le diverse regioni (testa, corpo, coda).</a:t>
            </a:r>
            <a:endParaRPr sz="2133" dirty="0">
              <a:solidFill>
                <a:srgbClr val="040F0F"/>
              </a:solidFill>
              <a:latin typeface="Karla"/>
              <a:ea typeface="Karla"/>
              <a:cs typeface="Karla"/>
              <a:sym typeface="Karla"/>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32"/>
          <p:cNvPicPr preferRelativeResize="0"/>
          <p:nvPr/>
        </p:nvPicPr>
        <p:blipFill>
          <a:blip r:embed="rId3">
            <a:alphaModFix/>
          </a:blip>
          <a:stretch>
            <a:fillRect/>
          </a:stretch>
        </p:blipFill>
        <p:spPr>
          <a:xfrm>
            <a:off x="7543800" y="0"/>
            <a:ext cx="4648200" cy="6858000"/>
          </a:xfrm>
          <a:prstGeom prst="rect">
            <a:avLst/>
          </a:prstGeom>
          <a:noFill/>
          <a:ln>
            <a:noFill/>
          </a:ln>
        </p:spPr>
      </p:pic>
      <p:sp>
        <p:nvSpPr>
          <p:cNvPr id="262" name="Google Shape;262;p32"/>
          <p:cNvSpPr txBox="1"/>
          <p:nvPr/>
        </p:nvSpPr>
        <p:spPr>
          <a:xfrm>
            <a:off x="381000" y="228600"/>
            <a:ext cx="6858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3867" b="1">
                <a:solidFill>
                  <a:srgbClr val="B6543D"/>
                </a:solidFill>
                <a:latin typeface="Inclusive Sans"/>
                <a:ea typeface="Inclusive Sans"/>
                <a:cs typeface="Inclusive Sans"/>
                <a:sym typeface="Inclusive Sans"/>
              </a:rPr>
              <a:t>Formazione dello Zigote</a:t>
            </a:r>
            <a:endParaRPr sz="3867" b="1">
              <a:solidFill>
                <a:srgbClr val="B6543D"/>
              </a:solidFill>
              <a:latin typeface="Inclusive Sans"/>
              <a:ea typeface="Inclusive Sans"/>
              <a:cs typeface="Inclusive Sans"/>
              <a:sym typeface="Inclusive Sans"/>
            </a:endParaRPr>
          </a:p>
          <a:p>
            <a:pPr>
              <a:spcBef>
                <a:spcPts val="480"/>
              </a:spcBef>
            </a:pPr>
            <a:r>
              <a:rPr lang="en" sz="2867" b="1">
                <a:solidFill>
                  <a:srgbClr val="040F0F"/>
                </a:solidFill>
                <a:latin typeface="Karla"/>
                <a:ea typeface="Karla"/>
                <a:cs typeface="Karla"/>
                <a:sym typeface="Karla"/>
              </a:rPr>
              <a:t>Anfimissi</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Negli organismi superiori, i pronuclei non si fondono sempre in un unico nucleo interfasico. Invece, le membrane nucleari si dissolvono contemporaneamente mentre i cromosomi si condensano.</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Mescolamento Cromosomico</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I cromosomi di origine paterna e materna si allineano su un </a:t>
            </a:r>
            <a:r>
              <a:rPr lang="en" sz="2133" b="1">
                <a:solidFill>
                  <a:srgbClr val="040F0F"/>
                </a:solidFill>
                <a:latin typeface="Karla"/>
                <a:ea typeface="Karla"/>
                <a:cs typeface="Karla"/>
                <a:sym typeface="Karla"/>
              </a:rPr>
              <a:t>unico fuso mitotico</a:t>
            </a:r>
            <a:r>
              <a:rPr lang="en" sz="2133">
                <a:solidFill>
                  <a:srgbClr val="040F0F"/>
                </a:solidFill>
                <a:latin typeface="Karla"/>
                <a:ea typeface="Karla"/>
                <a:cs typeface="Karla"/>
                <a:sym typeface="Karla"/>
              </a:rPr>
              <a:t> comune. Questo segna la nascita ufficiale dello zigote.</a:t>
            </a:r>
            <a:endParaRPr sz="2133">
              <a:solidFill>
                <a:srgbClr val="040F0F"/>
              </a:solidFill>
              <a:latin typeface="Karla"/>
              <a:ea typeface="Karla"/>
              <a:cs typeface="Karla"/>
              <a:sym typeface="Karla"/>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3"/>
          <p:cNvPicPr preferRelativeResize="0"/>
          <p:nvPr/>
        </p:nvPicPr>
        <p:blipFill>
          <a:blip r:embed="rId3">
            <a:alphaModFix/>
          </a:blip>
          <a:stretch>
            <a:fillRect/>
          </a:stretch>
        </p:blipFill>
        <p:spPr>
          <a:xfrm>
            <a:off x="381000" y="1066800"/>
            <a:ext cx="11430000" cy="5410200"/>
          </a:xfrm>
          <a:prstGeom prst="rect">
            <a:avLst/>
          </a:prstGeom>
          <a:noFill/>
          <a:ln>
            <a:noFill/>
          </a:ln>
        </p:spPr>
      </p:pic>
      <p:sp>
        <p:nvSpPr>
          <p:cNvPr id="268" name="Google Shape;268;p33"/>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Dissoluzione e Prima Divisione</a:t>
            </a:r>
            <a:endParaRPr sz="3867">
              <a:solidFill>
                <a:srgbClr val="B6543D"/>
              </a:solidFill>
              <a:latin typeface="Inclusive Sans"/>
              <a:ea typeface="Inclusive Sans"/>
              <a:cs typeface="Inclusive Sans"/>
              <a:sym typeface="Inclusive Sans"/>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36"/>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300" name="Google Shape;300;p36"/>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La Prima Divisione Mitotica</a:t>
            </a:r>
            <a:endParaRPr sz="3867">
              <a:solidFill>
                <a:srgbClr val="B6543D"/>
              </a:solidFill>
              <a:latin typeface="Inclusive Sans"/>
              <a:ea typeface="Inclusive Sans"/>
              <a:cs typeface="Inclusive Sans"/>
              <a:sym typeface="Inclusive Sans"/>
            </a:endParaRPr>
          </a:p>
        </p:txBody>
      </p:sp>
      <p:sp>
        <p:nvSpPr>
          <p:cNvPr id="301" name="Google Shape;301;p36"/>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Il Taglio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Circa 24-30 ore dopo la fecondazione (nell'uomo), lo zigote completa la sua prima divisione citoplasmatica (</a:t>
            </a:r>
            <a:r>
              <a:rPr lang="en" sz="2133" b="1">
                <a:solidFill>
                  <a:srgbClr val="040F0F"/>
                </a:solidFill>
                <a:latin typeface="Karla"/>
                <a:ea typeface="Karla"/>
                <a:cs typeface="Karla"/>
                <a:sym typeface="Karla"/>
              </a:rPr>
              <a:t>citochinesi</a:t>
            </a:r>
            <a:r>
              <a:rPr lang="en" sz="2133">
                <a:solidFill>
                  <a:srgbClr val="040F0F"/>
                </a:solidFill>
                <a:latin typeface="Karla"/>
                <a:ea typeface="Karla"/>
                <a:cs typeface="Karla"/>
                <a:sym typeface="Karla"/>
              </a:rPr>
              <a:t>).</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Blastomeri</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Le due cellule risultanti sono chiamate </a:t>
            </a:r>
            <a:r>
              <a:rPr lang="en" sz="2133" b="1">
                <a:solidFill>
                  <a:srgbClr val="040F0F"/>
                </a:solidFill>
                <a:latin typeface="Karla"/>
                <a:ea typeface="Karla"/>
                <a:cs typeface="Karla"/>
                <a:sym typeface="Karla"/>
              </a:rPr>
              <a:t>blastomeri</a:t>
            </a:r>
            <a:r>
              <a:rPr lang="en" sz="2133">
                <a:solidFill>
                  <a:srgbClr val="040F0F"/>
                </a:solidFill>
                <a:latin typeface="Karla"/>
                <a:ea typeface="Karla"/>
                <a:cs typeface="Karla"/>
                <a:sym typeface="Karla"/>
              </a:rPr>
              <a:t>. In questa fase, il volume totale dell'uovo non aumenta; le cellule diventano progressivamente più piccole ad ogni divisione successiva.</a:t>
            </a:r>
            <a:endParaRPr sz="2133">
              <a:solidFill>
                <a:srgbClr val="040F0F"/>
              </a:solidFill>
              <a:latin typeface="Karla"/>
              <a:ea typeface="Karla"/>
              <a:cs typeface="Karla"/>
              <a:sym typeface="Karla"/>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39"/>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323" name="Google Shape;323;p39"/>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Sintesi Proteica Iniziale</a:t>
            </a:r>
            <a:endParaRPr sz="3867">
              <a:solidFill>
                <a:srgbClr val="B6543D"/>
              </a:solidFill>
              <a:latin typeface="Inclusive Sans"/>
              <a:ea typeface="Inclusive Sans"/>
              <a:cs typeface="Inclusive Sans"/>
              <a:sym typeface="Inclusive Sans"/>
            </a:endParaRPr>
          </a:p>
        </p:txBody>
      </p:sp>
      <p:sp>
        <p:nvSpPr>
          <p:cNvPr id="324" name="Google Shape;324;p39"/>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Traduzione di mRNA Materni</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Lo zigote non inizia subito a trascrivere il proprio DNA.</a:t>
            </a:r>
            <a:endParaRPr sz="2133">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Le prime fasi dello sviluppo (attivazione metabolica, prime divisioni) dipendono quasi interamente da </a:t>
            </a:r>
            <a:r>
              <a:rPr lang="en" sz="2133" b="1">
                <a:solidFill>
                  <a:srgbClr val="040F0F"/>
                </a:solidFill>
                <a:latin typeface="Karla"/>
                <a:ea typeface="Karla"/>
                <a:cs typeface="Karla"/>
                <a:sym typeface="Karla"/>
              </a:rPr>
              <a:t>mRNA e proteine pre-esistenti</a:t>
            </a:r>
            <a:r>
              <a:rPr lang="en" sz="2133">
                <a:solidFill>
                  <a:srgbClr val="040F0F"/>
                </a:solidFill>
                <a:latin typeface="Karla"/>
                <a:ea typeface="Karla"/>
                <a:cs typeface="Karla"/>
                <a:sym typeface="Karla"/>
              </a:rPr>
              <a:t> immagazzinati nel citoplasma dell'uovo durante l'oogenesi.</a:t>
            </a:r>
            <a:endParaRPr sz="2133">
              <a:solidFill>
                <a:srgbClr val="040F0F"/>
              </a:solidFill>
              <a:latin typeface="Karla"/>
              <a:ea typeface="Karla"/>
              <a:cs typeface="Karla"/>
              <a:sym typeface="Karla"/>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44"/>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362" name="Google Shape;362;p44"/>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Verso lo Sviluppo Embrionale</a:t>
            </a:r>
            <a:endParaRPr sz="3867">
              <a:solidFill>
                <a:srgbClr val="B6543D"/>
              </a:solidFill>
              <a:latin typeface="Inclusive Sans"/>
              <a:ea typeface="Inclusive Sans"/>
              <a:cs typeface="Inclusive Sans"/>
              <a:sym typeface="Inclusive Sans"/>
            </a:endParaRPr>
          </a:p>
        </p:txBody>
      </p:sp>
      <p:sp>
        <p:nvSpPr>
          <p:cNvPr id="363" name="Google Shape;363;p44"/>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Conclusione del Processo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La formazione dello zigote segna il passaggio dalla fecondazione all'</a:t>
            </a:r>
            <a:r>
              <a:rPr lang="en" sz="2133" b="1">
                <a:solidFill>
                  <a:srgbClr val="040F0F"/>
                </a:solidFill>
                <a:latin typeface="Karla"/>
                <a:ea typeface="Karla"/>
                <a:cs typeface="Karla"/>
                <a:sym typeface="Karla"/>
              </a:rPr>
              <a:t>embriogenesi</a:t>
            </a:r>
            <a:r>
              <a:rPr lang="en" sz="2133">
                <a:solidFill>
                  <a:srgbClr val="040F0F"/>
                </a:solidFill>
                <a:latin typeface="Karla"/>
                <a:ea typeface="Karla"/>
                <a:cs typeface="Karla"/>
                <a:sym typeface="Karla"/>
              </a:rPr>
              <a:t>.</a:t>
            </a:r>
            <a:endParaRPr sz="2133">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Da questo momento, l'individuo ha un genoma unico e inizia una serie di divisioni rapide (segmentazione) che trasformeranno una singola cellula in un organismo multicellulare complesso.</a:t>
            </a:r>
            <a:endParaRPr sz="2133">
              <a:solidFill>
                <a:srgbClr val="040F0F"/>
              </a:solidFill>
              <a:latin typeface="Karla"/>
              <a:ea typeface="Karla"/>
              <a:cs typeface="Karla"/>
              <a:sym typeface="Karl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6"/>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181" name="Google Shape;181;p26"/>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Maturazione Biochimica</a:t>
            </a:r>
            <a:endParaRPr sz="3867">
              <a:solidFill>
                <a:srgbClr val="B6543D"/>
              </a:solidFill>
              <a:latin typeface="Inclusive Sans"/>
              <a:ea typeface="Inclusive Sans"/>
              <a:cs typeface="Inclusive Sans"/>
              <a:sym typeface="Inclusive Sans"/>
            </a:endParaRPr>
          </a:p>
        </p:txBody>
      </p:sp>
      <p:sp>
        <p:nvSpPr>
          <p:cNvPr id="182" name="Google Shape;182;p26"/>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Modificazioni della Membrana</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Mentre transitano nell'epididimo, gli spermatozoi subiscono una profonda ristrutturazione della superficie.</a:t>
            </a:r>
            <a:endParaRPr sz="2133">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b="1">
                <a:solidFill>
                  <a:srgbClr val="040F0F"/>
                </a:solidFill>
                <a:latin typeface="Karla"/>
                <a:ea typeface="Karla"/>
                <a:cs typeface="Karla"/>
                <a:sym typeface="Karla"/>
              </a:rPr>
              <a:t>Integrazione Proteica</a:t>
            </a:r>
            <a:r>
              <a:rPr lang="en" sz="2133">
                <a:solidFill>
                  <a:srgbClr val="040F0F"/>
                </a:solidFill>
                <a:latin typeface="Karla"/>
                <a:ea typeface="Karla"/>
                <a:cs typeface="Karla"/>
                <a:sym typeface="Karla"/>
              </a:rPr>
              <a:t>: Proteine secrete dall'epididimo (es. proteine idrofobiche o antigeni da 24-32 kDa) si integrano stabilmente nella membrana plasmatica spermatica.</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Glicosidasi e Proteasi</a:t>
            </a:r>
            <a:r>
              <a:rPr lang="en" sz="2133">
                <a:solidFill>
                  <a:srgbClr val="040F0F"/>
                </a:solidFill>
                <a:latin typeface="Karla"/>
                <a:ea typeface="Karla"/>
                <a:cs typeface="Karla"/>
                <a:sym typeface="Karla"/>
              </a:rPr>
              <a:t>: Il fluido epididimale è ricco di enzimi che processano le proteine di superficie.</a:t>
            </a:r>
            <a:endParaRPr sz="2133">
              <a:solidFill>
                <a:srgbClr val="040F0F"/>
              </a:solidFill>
              <a:latin typeface="Karla"/>
              <a:ea typeface="Karla"/>
              <a:cs typeface="Karla"/>
              <a:sym typeface="Karl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7"/>
          <p:cNvPicPr preferRelativeResize="0"/>
          <p:nvPr/>
        </p:nvPicPr>
        <p:blipFill>
          <a:blip r:embed="rId3">
            <a:alphaModFix/>
          </a:blip>
          <a:stretch>
            <a:fillRect/>
          </a:stretch>
        </p:blipFill>
        <p:spPr>
          <a:xfrm>
            <a:off x="381000" y="1965960"/>
            <a:ext cx="3596640" cy="2286000"/>
          </a:xfrm>
          <a:prstGeom prst="rect">
            <a:avLst/>
          </a:prstGeom>
          <a:noFill/>
          <a:ln>
            <a:noFill/>
          </a:ln>
        </p:spPr>
      </p:pic>
      <p:pic>
        <p:nvPicPr>
          <p:cNvPr id="188" name="Google Shape;188;p27"/>
          <p:cNvPicPr preferRelativeResize="0"/>
          <p:nvPr/>
        </p:nvPicPr>
        <p:blipFill>
          <a:blip r:embed="rId4">
            <a:alphaModFix/>
          </a:blip>
          <a:stretch>
            <a:fillRect/>
          </a:stretch>
        </p:blipFill>
        <p:spPr>
          <a:xfrm>
            <a:off x="4282440" y="1203960"/>
            <a:ext cx="3596640" cy="2286000"/>
          </a:xfrm>
          <a:prstGeom prst="rect">
            <a:avLst/>
          </a:prstGeom>
          <a:noFill/>
          <a:ln>
            <a:noFill/>
          </a:ln>
        </p:spPr>
      </p:pic>
      <p:pic>
        <p:nvPicPr>
          <p:cNvPr id="189" name="Google Shape;189;p27"/>
          <p:cNvPicPr preferRelativeResize="0"/>
          <p:nvPr/>
        </p:nvPicPr>
        <p:blipFill>
          <a:blip r:embed="rId5">
            <a:alphaModFix/>
          </a:blip>
          <a:stretch>
            <a:fillRect/>
          </a:stretch>
        </p:blipFill>
        <p:spPr>
          <a:xfrm>
            <a:off x="8199120" y="1965960"/>
            <a:ext cx="3596640" cy="2286000"/>
          </a:xfrm>
          <a:prstGeom prst="rect">
            <a:avLst/>
          </a:prstGeom>
          <a:noFill/>
          <a:ln>
            <a:noFill/>
          </a:ln>
        </p:spPr>
      </p:pic>
      <p:sp>
        <p:nvSpPr>
          <p:cNvPr id="190" name="Google Shape;190;p27"/>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Funzioni delle Proteine Secrete</a:t>
            </a:r>
            <a:endParaRPr sz="3867">
              <a:solidFill>
                <a:srgbClr val="B6543D"/>
              </a:solidFill>
              <a:latin typeface="Inclusive Sans"/>
              <a:ea typeface="Inclusive Sans"/>
              <a:cs typeface="Inclusive Sans"/>
              <a:sym typeface="Inclusive Sans"/>
            </a:endParaRPr>
          </a:p>
        </p:txBody>
      </p:sp>
      <p:sp>
        <p:nvSpPr>
          <p:cNvPr id="191" name="Google Shape;191;p27"/>
          <p:cNvSpPr txBox="1"/>
          <p:nvPr/>
        </p:nvSpPr>
        <p:spPr>
          <a:xfrm>
            <a:off x="381000" y="4404360"/>
            <a:ext cx="3596800" cy="16932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Protezione</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Proteine a bassa affinità proteggono gli antigeni spermatici ed evitano l'agglutinazione.</a:t>
            </a:r>
            <a:endParaRPr sz="2133">
              <a:solidFill>
                <a:srgbClr val="040F0F"/>
              </a:solidFill>
              <a:latin typeface="Karla"/>
              <a:ea typeface="Karla"/>
              <a:cs typeface="Karla"/>
              <a:sym typeface="Karla"/>
            </a:endParaRPr>
          </a:p>
        </p:txBody>
      </p:sp>
      <p:sp>
        <p:nvSpPr>
          <p:cNvPr id="192" name="Google Shape;192;p27"/>
          <p:cNvSpPr txBox="1"/>
          <p:nvPr/>
        </p:nvSpPr>
        <p:spPr>
          <a:xfrm>
            <a:off x="4282440" y="3642360"/>
            <a:ext cx="3596800" cy="16932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Prevenzione Danni</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Alcune molecole prevengono la perossidazione lipidica, mantenendo l'integrità della membrana.</a:t>
            </a:r>
            <a:endParaRPr sz="2133">
              <a:solidFill>
                <a:srgbClr val="040F0F"/>
              </a:solidFill>
              <a:latin typeface="Karla"/>
              <a:ea typeface="Karla"/>
              <a:cs typeface="Karla"/>
              <a:sym typeface="Karla"/>
            </a:endParaRPr>
          </a:p>
        </p:txBody>
      </p:sp>
      <p:sp>
        <p:nvSpPr>
          <p:cNvPr id="193" name="Google Shape;193;p27"/>
          <p:cNvSpPr txBox="1"/>
          <p:nvPr/>
        </p:nvSpPr>
        <p:spPr>
          <a:xfrm>
            <a:off x="8199120" y="4404360"/>
            <a:ext cx="3596800" cy="16932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Regolazione Feedback</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Proteine liberate dalla superficie regolano a loro volta la funzione secretoria dell'epididimo.</a:t>
            </a:r>
            <a:endParaRPr sz="2133">
              <a:solidFill>
                <a:srgbClr val="040F0F"/>
              </a:solidFill>
              <a:latin typeface="Karla"/>
              <a:ea typeface="Karla"/>
              <a:cs typeface="Karla"/>
              <a:sym typeface="Karl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a:extLst>
              <a:ext uri="{FF2B5EF4-FFF2-40B4-BE49-F238E27FC236}">
                <a16:creationId xmlns:a16="http://schemas.microsoft.com/office/drawing/2014/main" id="{E13E76F8-49A7-46AA-9A82-A8ED1326FE8B}"/>
              </a:ext>
            </a:extLst>
          </p:cNvPr>
          <p:cNvSpPr txBox="1">
            <a:spLocks noChangeArrowheads="1"/>
          </p:cNvSpPr>
          <p:nvPr/>
        </p:nvSpPr>
        <p:spPr bwMode="auto">
          <a:xfrm>
            <a:off x="534838" y="244476"/>
            <a:ext cx="9072230" cy="400110"/>
          </a:xfrm>
          <a:prstGeom prst="rect">
            <a:avLst/>
          </a:prstGeom>
          <a:noFill/>
          <a:ln w="9525">
            <a:noFill/>
            <a:miter lim="800000"/>
            <a:headEnd/>
            <a:tailEnd/>
          </a:ln>
          <a:effectLst/>
        </p:spPr>
        <p:txBody>
          <a:bodyPr wrap="square">
            <a:spAutoFit/>
          </a:bodyPr>
          <a:lstStyle/>
          <a:p>
            <a:pPr>
              <a:defRPr/>
            </a:pPr>
            <a:r>
              <a:rPr lang="it-IT" sz="2000" b="1" dirty="0">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rPr>
              <a:t>LA MATURAZIONE DEGLI SPERMATOZOI NELL’EPIDIDIMO</a:t>
            </a:r>
          </a:p>
        </p:txBody>
      </p:sp>
      <p:grpSp>
        <p:nvGrpSpPr>
          <p:cNvPr id="4099" name="Group 8">
            <a:extLst>
              <a:ext uri="{FF2B5EF4-FFF2-40B4-BE49-F238E27FC236}">
                <a16:creationId xmlns:a16="http://schemas.microsoft.com/office/drawing/2014/main" id="{62B8CF98-8CF6-4B0C-B16E-8C81A8B9C3B6}"/>
              </a:ext>
            </a:extLst>
          </p:cNvPr>
          <p:cNvGrpSpPr>
            <a:grpSpLocks/>
          </p:cNvGrpSpPr>
          <p:nvPr/>
        </p:nvGrpSpPr>
        <p:grpSpPr bwMode="auto">
          <a:xfrm>
            <a:off x="1424140" y="592198"/>
            <a:ext cx="2552700" cy="2609850"/>
            <a:chOff x="355" y="518"/>
            <a:chExt cx="1608" cy="1644"/>
          </a:xfrm>
        </p:grpSpPr>
        <p:pic>
          <p:nvPicPr>
            <p:cNvPr id="4112" name="Picture 2">
              <a:extLst>
                <a:ext uri="{FF2B5EF4-FFF2-40B4-BE49-F238E27FC236}">
                  <a16:creationId xmlns:a16="http://schemas.microsoft.com/office/drawing/2014/main" id="{4CE264C9-0BED-4017-9744-074CC64F5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 y="518"/>
              <a:ext cx="1550" cy="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Text Box 7">
              <a:extLst>
                <a:ext uri="{FF2B5EF4-FFF2-40B4-BE49-F238E27FC236}">
                  <a16:creationId xmlns:a16="http://schemas.microsoft.com/office/drawing/2014/main" id="{E82FF9FE-231B-4810-BBAB-C5DF4BE9C825}"/>
                </a:ext>
              </a:extLst>
            </p:cNvPr>
            <p:cNvSpPr txBox="1">
              <a:spLocks noChangeArrowheads="1"/>
            </p:cNvSpPr>
            <p:nvPr/>
          </p:nvSpPr>
          <p:spPr bwMode="auto">
            <a:xfrm>
              <a:off x="355" y="1989"/>
              <a:ext cx="16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200">
                  <a:latin typeface="Arial" panose="020B0604020202020204" pitchFamily="34" charset="0"/>
                </a:rPr>
                <a:t>Microsc. Res. Tech. 61: 7-17, 2003</a:t>
              </a:r>
            </a:p>
          </p:txBody>
        </p:sp>
      </p:grpSp>
      <p:sp>
        <p:nvSpPr>
          <p:cNvPr id="4100" name="Text Box 9">
            <a:extLst>
              <a:ext uri="{FF2B5EF4-FFF2-40B4-BE49-F238E27FC236}">
                <a16:creationId xmlns:a16="http://schemas.microsoft.com/office/drawing/2014/main" id="{544CBF8B-8890-4745-A80C-1EA3F12EEC7E}"/>
              </a:ext>
            </a:extLst>
          </p:cNvPr>
          <p:cNvSpPr txBox="1">
            <a:spLocks noChangeArrowheads="1"/>
          </p:cNvSpPr>
          <p:nvPr/>
        </p:nvSpPr>
        <p:spPr bwMode="auto">
          <a:xfrm>
            <a:off x="4799042" y="704851"/>
            <a:ext cx="581501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875" eaLnBrk="0" hangingPunct="0">
              <a:tabLst>
                <a:tab pos="198438" algn="l"/>
              </a:tabLst>
              <a:defRPr sz="2400">
                <a:solidFill>
                  <a:schemeClr val="tx1"/>
                </a:solidFill>
                <a:latin typeface="Times New Roman" panose="02020603050405020304" pitchFamily="18" charset="0"/>
              </a:defRPr>
            </a:lvl1pPr>
            <a:lvl2pPr marL="742950" indent="-285750" eaLnBrk="0" hangingPunct="0">
              <a:tabLst>
                <a:tab pos="198438" algn="l"/>
              </a:tabLst>
              <a:defRPr sz="2400">
                <a:solidFill>
                  <a:schemeClr val="tx1"/>
                </a:solidFill>
                <a:latin typeface="Times New Roman" panose="02020603050405020304" pitchFamily="18" charset="0"/>
              </a:defRPr>
            </a:lvl2pPr>
            <a:lvl3pPr marL="1143000" indent="-228600" eaLnBrk="0" hangingPunct="0">
              <a:tabLst>
                <a:tab pos="198438" algn="l"/>
              </a:tabLst>
              <a:defRPr sz="2400">
                <a:solidFill>
                  <a:schemeClr val="tx1"/>
                </a:solidFill>
                <a:latin typeface="Times New Roman" panose="02020603050405020304" pitchFamily="18" charset="0"/>
              </a:defRPr>
            </a:lvl3pPr>
            <a:lvl4pPr marL="1600200" indent="-228600" eaLnBrk="0" hangingPunct="0">
              <a:tabLst>
                <a:tab pos="198438" algn="l"/>
              </a:tabLst>
              <a:defRPr sz="2400">
                <a:solidFill>
                  <a:schemeClr val="tx1"/>
                </a:solidFill>
                <a:latin typeface="Times New Roman" panose="02020603050405020304" pitchFamily="18" charset="0"/>
              </a:defRPr>
            </a:lvl4pPr>
            <a:lvl5pPr marL="2057400" indent="-228600" eaLnBrk="0" hangingPunct="0">
              <a:tabLst>
                <a:tab pos="198438"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98438"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98438"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98438"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98438" algn="l"/>
              </a:tabLst>
              <a:defRPr sz="2400">
                <a:solidFill>
                  <a:schemeClr val="tx1"/>
                </a:solidFill>
                <a:latin typeface="Times New Roman" panose="02020603050405020304" pitchFamily="18" charset="0"/>
              </a:defRPr>
            </a:lvl9pPr>
          </a:lstStyle>
          <a:p>
            <a:pPr eaLnBrk="1" hangingPunct="1">
              <a:buFontTx/>
              <a:buAutoNum type="arabicPeriod"/>
            </a:pPr>
            <a:r>
              <a:rPr lang="it-IT" altLang="it-IT" sz="1400">
                <a:latin typeface="Arial" panose="020B0604020202020204" pitchFamily="34" charset="0"/>
              </a:rPr>
              <a:t> Proteine dell’epididimo che si integrano nella membrana spermatica, </a:t>
            </a:r>
          </a:p>
          <a:p>
            <a:pPr eaLnBrk="1" hangingPunct="1"/>
            <a:r>
              <a:rPr lang="it-IT" altLang="it-IT" sz="1400">
                <a:latin typeface="Arial" panose="020B0604020202020204" pitchFamily="34" charset="0"/>
              </a:rPr>
              <a:t>	es. proteine idrofobiche o leganti lo spermatozoo (</a:t>
            </a:r>
            <a:r>
              <a:rPr lang="en-US" altLang="it-IT" sz="1400">
                <a:latin typeface="Arial" panose="020B0604020202020204" pitchFamily="34" charset="0"/>
              </a:rPr>
              <a:t>17–30 kDa   	epididymal antigens)</a:t>
            </a:r>
            <a:r>
              <a:rPr lang="it-IT" altLang="it-IT" sz="1400">
                <a:latin typeface="Arial" panose="020B0604020202020204" pitchFamily="34" charset="0"/>
              </a:rPr>
              <a:t>;</a:t>
            </a:r>
          </a:p>
          <a:p>
            <a:pPr eaLnBrk="1" hangingPunct="1"/>
            <a:r>
              <a:rPr lang="it-IT" altLang="it-IT" sz="1400">
                <a:latin typeface="Arial" panose="020B0604020202020204" pitchFamily="34" charset="0"/>
              </a:rPr>
              <a:t>2. Proteine secretorie che devono essere processate prima di </a:t>
            </a:r>
          </a:p>
          <a:p>
            <a:pPr eaLnBrk="1" hangingPunct="1"/>
            <a:r>
              <a:rPr lang="it-IT" altLang="it-IT" sz="1400">
                <a:latin typeface="Arial" panose="020B0604020202020204" pitchFamily="34" charset="0"/>
              </a:rPr>
              <a:t>	interagire con lo spermatozoo (es. mannosidasi); </a:t>
            </a:r>
            <a:r>
              <a:rPr lang="en-US" altLang="it-IT" sz="1400">
                <a:latin typeface="Arial" panose="020B0604020202020204" pitchFamily="34" charset="0"/>
              </a:rPr>
              <a:t>epididymal fluid is 	the source of unusually high concentrations of glycosidases, 	phosphatases and proteases</a:t>
            </a:r>
            <a:endParaRPr lang="it-IT" altLang="it-IT" sz="1400">
              <a:latin typeface="Arial" panose="020B0604020202020204" pitchFamily="34" charset="0"/>
            </a:endParaRPr>
          </a:p>
          <a:p>
            <a:pPr eaLnBrk="1" hangingPunct="1"/>
            <a:r>
              <a:rPr lang="it-IT" altLang="it-IT" sz="1400">
                <a:latin typeface="Arial" panose="020B0604020202020204" pitchFamily="34" charset="0"/>
              </a:rPr>
              <a:t>3. Proteine dell’epididimo che hanno un effetto diretto sulla superficie</a:t>
            </a:r>
          </a:p>
          <a:p>
            <a:pPr eaLnBrk="1" hangingPunct="1"/>
            <a:r>
              <a:rPr lang="it-IT" altLang="it-IT" sz="1400">
                <a:latin typeface="Arial" panose="020B0604020202020204" pitchFamily="34" charset="0"/>
              </a:rPr>
              <a:t>	dello spermatozoo;</a:t>
            </a:r>
          </a:p>
          <a:p>
            <a:pPr eaLnBrk="1" hangingPunct="1"/>
            <a:r>
              <a:rPr lang="it-IT" altLang="it-IT" sz="1400">
                <a:latin typeface="Arial" panose="020B0604020202020204" pitchFamily="34" charset="0"/>
              </a:rPr>
              <a:t>4. Proteine secrete con bassa o media affinità per la superficie dello </a:t>
            </a:r>
          </a:p>
          <a:p>
            <a:pPr eaLnBrk="1" hangingPunct="1"/>
            <a:r>
              <a:rPr lang="it-IT" altLang="it-IT" sz="1400">
                <a:latin typeface="Arial" panose="020B0604020202020204" pitchFamily="34" charset="0"/>
              </a:rPr>
              <a:t>	spermatozoo per proteggere gli antigeni spermatici (per prevenire </a:t>
            </a:r>
          </a:p>
          <a:p>
            <a:pPr eaLnBrk="1" hangingPunct="1"/>
            <a:r>
              <a:rPr lang="it-IT" altLang="it-IT" sz="1400">
                <a:latin typeface="Arial" panose="020B0604020202020204" pitchFamily="34" charset="0"/>
              </a:rPr>
              <a:t>	l’agglutinazione o la perossidazione);</a:t>
            </a:r>
          </a:p>
          <a:p>
            <a:pPr eaLnBrk="1" hangingPunct="1"/>
            <a:r>
              <a:rPr lang="it-IT" altLang="it-IT" sz="1400">
                <a:latin typeface="Arial" panose="020B0604020202020204" pitchFamily="34" charset="0"/>
              </a:rPr>
              <a:t>5. Proteine epipidimiche liberate dalla superficie dello spermatozoo</a:t>
            </a:r>
          </a:p>
          <a:p>
            <a:pPr eaLnBrk="1" hangingPunct="1"/>
            <a:r>
              <a:rPr lang="it-IT" altLang="it-IT" sz="1400">
                <a:latin typeface="Arial" panose="020B0604020202020204" pitchFamily="34" charset="0"/>
              </a:rPr>
              <a:t>	che regolano la funzione dell’epididimo.</a:t>
            </a:r>
          </a:p>
        </p:txBody>
      </p:sp>
      <p:sp>
        <p:nvSpPr>
          <p:cNvPr id="44043" name="Text Box 11">
            <a:extLst>
              <a:ext uri="{FF2B5EF4-FFF2-40B4-BE49-F238E27FC236}">
                <a16:creationId xmlns:a16="http://schemas.microsoft.com/office/drawing/2014/main" id="{EC7D79B6-D116-4B64-9365-E312C903EC3B}"/>
              </a:ext>
            </a:extLst>
          </p:cNvPr>
          <p:cNvSpPr txBox="1">
            <a:spLocks noChangeArrowheads="1"/>
          </p:cNvSpPr>
          <p:nvPr/>
        </p:nvSpPr>
        <p:spPr bwMode="auto">
          <a:xfrm>
            <a:off x="6835444" y="3808414"/>
            <a:ext cx="5260573" cy="523220"/>
          </a:xfrm>
          <a:prstGeom prst="rect">
            <a:avLst/>
          </a:prstGeom>
          <a:noFill/>
          <a:ln w="9525">
            <a:noFill/>
            <a:miter lim="800000"/>
            <a:headEnd/>
            <a:tailEnd/>
          </a:ln>
          <a:effectLst/>
        </p:spPr>
        <p:txBody>
          <a:bodyPr wrap="square">
            <a:spAutoFit/>
          </a:bodyPr>
          <a:lstStyle/>
          <a:p>
            <a:pPr>
              <a:defRPr/>
            </a:pPr>
            <a:r>
              <a:rPr lang="it-IT" sz="1400" b="1" dirty="0">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rPr>
              <a:t>ORGANIZZAZIONE E RICOLLOCAZIONE DELLE</a:t>
            </a:r>
          </a:p>
          <a:p>
            <a:pPr>
              <a:defRPr/>
            </a:pPr>
            <a:r>
              <a:rPr lang="it-IT" sz="1400" b="1" dirty="0">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rPr>
              <a:t>PROTEINE INTRA-ACROSOMIALI IN GUINEA PIG</a:t>
            </a:r>
          </a:p>
        </p:txBody>
      </p:sp>
      <p:grpSp>
        <p:nvGrpSpPr>
          <p:cNvPr id="4102" name="Group 19">
            <a:extLst>
              <a:ext uri="{FF2B5EF4-FFF2-40B4-BE49-F238E27FC236}">
                <a16:creationId xmlns:a16="http://schemas.microsoft.com/office/drawing/2014/main" id="{707B5D35-F9EC-4859-AF74-121AC9172CC8}"/>
              </a:ext>
            </a:extLst>
          </p:cNvPr>
          <p:cNvGrpSpPr>
            <a:grpSpLocks/>
          </p:cNvGrpSpPr>
          <p:nvPr/>
        </p:nvGrpSpPr>
        <p:grpSpPr bwMode="auto">
          <a:xfrm>
            <a:off x="195637" y="3330981"/>
            <a:ext cx="3975127" cy="3068528"/>
            <a:chOff x="155" y="2269"/>
            <a:chExt cx="2602" cy="1929"/>
          </a:xfrm>
        </p:grpSpPr>
        <p:sp>
          <p:nvSpPr>
            <p:cNvPr id="4105" name="Text Box 5">
              <a:extLst>
                <a:ext uri="{FF2B5EF4-FFF2-40B4-BE49-F238E27FC236}">
                  <a16:creationId xmlns:a16="http://schemas.microsoft.com/office/drawing/2014/main" id="{4AA9F502-37AF-4A15-91FF-02E1F716B9CC}"/>
                </a:ext>
              </a:extLst>
            </p:cNvPr>
            <p:cNvSpPr txBox="1">
              <a:spLocks noChangeArrowheads="1"/>
            </p:cNvSpPr>
            <p:nvPr/>
          </p:nvSpPr>
          <p:spPr bwMode="auto">
            <a:xfrm>
              <a:off x="168" y="4025"/>
              <a:ext cx="166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200">
                  <a:latin typeface="Arial" panose="020B0604020202020204" pitchFamily="34" charset="0"/>
                </a:rPr>
                <a:t>Microsc. Res. Tech. 61: 39-45, 2003</a:t>
              </a:r>
            </a:p>
          </p:txBody>
        </p:sp>
        <p:grpSp>
          <p:nvGrpSpPr>
            <p:cNvPr id="4106" name="Group 18">
              <a:extLst>
                <a:ext uri="{FF2B5EF4-FFF2-40B4-BE49-F238E27FC236}">
                  <a16:creationId xmlns:a16="http://schemas.microsoft.com/office/drawing/2014/main" id="{8AAD388C-4919-4FA4-985A-2F46507A3619}"/>
                </a:ext>
              </a:extLst>
            </p:cNvPr>
            <p:cNvGrpSpPr>
              <a:grpSpLocks/>
            </p:cNvGrpSpPr>
            <p:nvPr/>
          </p:nvGrpSpPr>
          <p:grpSpPr bwMode="auto">
            <a:xfrm>
              <a:off x="155" y="2269"/>
              <a:ext cx="2602" cy="1790"/>
              <a:chOff x="155" y="2269"/>
              <a:chExt cx="2602" cy="1790"/>
            </a:xfrm>
          </p:grpSpPr>
          <p:pic>
            <p:nvPicPr>
              <p:cNvPr id="4107" name="Picture 3">
                <a:extLst>
                  <a:ext uri="{FF2B5EF4-FFF2-40B4-BE49-F238E27FC236}">
                    <a16:creationId xmlns:a16="http://schemas.microsoft.com/office/drawing/2014/main" id="{C0B1D6DD-25E5-4700-9C3E-136ED361F5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 y="2269"/>
                <a:ext cx="2602" cy="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Line 12">
                <a:extLst>
                  <a:ext uri="{FF2B5EF4-FFF2-40B4-BE49-F238E27FC236}">
                    <a16:creationId xmlns:a16="http://schemas.microsoft.com/office/drawing/2014/main" id="{71447367-D85D-44E9-9997-E533718C2512}"/>
                  </a:ext>
                </a:extLst>
              </p:cNvPr>
              <p:cNvSpPr>
                <a:spLocks noChangeShapeType="1"/>
              </p:cNvSpPr>
              <p:nvPr/>
            </p:nvSpPr>
            <p:spPr bwMode="auto">
              <a:xfrm flipV="1">
                <a:off x="293" y="3231"/>
                <a:ext cx="182" cy="5"/>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109" name="Line 13">
                <a:extLst>
                  <a:ext uri="{FF2B5EF4-FFF2-40B4-BE49-F238E27FC236}">
                    <a16:creationId xmlns:a16="http://schemas.microsoft.com/office/drawing/2014/main" id="{8E05C070-8ACA-464B-9F3A-F92CB10B0C6E}"/>
                  </a:ext>
                </a:extLst>
              </p:cNvPr>
              <p:cNvSpPr>
                <a:spLocks noChangeShapeType="1"/>
              </p:cNvSpPr>
              <p:nvPr/>
            </p:nvSpPr>
            <p:spPr bwMode="auto">
              <a:xfrm flipH="1">
                <a:off x="790" y="3296"/>
                <a:ext cx="120" cy="67"/>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110" name="Line 14">
                <a:extLst>
                  <a:ext uri="{FF2B5EF4-FFF2-40B4-BE49-F238E27FC236}">
                    <a16:creationId xmlns:a16="http://schemas.microsoft.com/office/drawing/2014/main" id="{9EE2679B-28D1-49D9-B899-68C26AD5CF7F}"/>
                  </a:ext>
                </a:extLst>
              </p:cNvPr>
              <p:cNvSpPr>
                <a:spLocks noChangeShapeType="1"/>
              </p:cNvSpPr>
              <p:nvPr/>
            </p:nvSpPr>
            <p:spPr bwMode="auto">
              <a:xfrm flipV="1">
                <a:off x="604" y="3818"/>
                <a:ext cx="182" cy="5"/>
              </a:xfrm>
              <a:prstGeom prst="line">
                <a:avLst/>
              </a:prstGeom>
              <a:noFill/>
              <a:ln w="25400">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111" name="Line 15">
                <a:extLst>
                  <a:ext uri="{FF2B5EF4-FFF2-40B4-BE49-F238E27FC236}">
                    <a16:creationId xmlns:a16="http://schemas.microsoft.com/office/drawing/2014/main" id="{7746D777-668E-4393-8B4B-F3B74ED82EB9}"/>
                  </a:ext>
                </a:extLst>
              </p:cNvPr>
              <p:cNvSpPr>
                <a:spLocks noChangeShapeType="1"/>
              </p:cNvSpPr>
              <p:nvPr/>
            </p:nvSpPr>
            <p:spPr bwMode="auto">
              <a:xfrm flipH="1">
                <a:off x="757" y="3145"/>
                <a:ext cx="162" cy="82"/>
              </a:xfrm>
              <a:prstGeom prst="line">
                <a:avLst/>
              </a:prstGeom>
              <a:noFill/>
              <a:ln w="25400">
                <a:solidFill>
                  <a:srgbClr val="FF99CC"/>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sp>
        <p:nvSpPr>
          <p:cNvPr id="4103" name="Text Box 16">
            <a:extLst>
              <a:ext uri="{FF2B5EF4-FFF2-40B4-BE49-F238E27FC236}">
                <a16:creationId xmlns:a16="http://schemas.microsoft.com/office/drawing/2014/main" id="{761CAA82-1202-4BB0-BA29-CE3852842D7E}"/>
              </a:ext>
            </a:extLst>
          </p:cNvPr>
          <p:cNvSpPr txBox="1">
            <a:spLocks noChangeArrowheads="1"/>
          </p:cNvSpPr>
          <p:nvPr/>
        </p:nvSpPr>
        <p:spPr bwMode="auto">
          <a:xfrm>
            <a:off x="6081714" y="4548188"/>
            <a:ext cx="416331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400">
                <a:latin typeface="Arial" panose="020B0604020202020204" pitchFamily="34" charset="0"/>
              </a:rPr>
              <a:t>Nell’epididimo acrin 1 ed acrin 2 vengono compar-</a:t>
            </a:r>
          </a:p>
          <a:p>
            <a:pPr eaLnBrk="1" hangingPunct="1"/>
            <a:r>
              <a:rPr lang="it-IT" altLang="it-IT" sz="1400">
                <a:latin typeface="Arial" panose="020B0604020202020204" pitchFamily="34" charset="0"/>
              </a:rPr>
              <a:t>timentalizzate nel segmento apicale (AS), mentre </a:t>
            </a:r>
          </a:p>
          <a:p>
            <a:pPr eaLnBrk="1" hangingPunct="1"/>
            <a:r>
              <a:rPr lang="it-IT" altLang="it-IT" sz="1400">
                <a:latin typeface="Arial" panose="020B0604020202020204" pitchFamily="34" charset="0"/>
              </a:rPr>
              <a:t>equatorina nel segmento equatoriale (ES) rimane </a:t>
            </a:r>
          </a:p>
          <a:p>
            <a:pPr eaLnBrk="1" hangingPunct="1"/>
            <a:r>
              <a:rPr lang="it-IT" altLang="it-IT" sz="1400">
                <a:latin typeface="Arial" panose="020B0604020202020204" pitchFamily="34" charset="0"/>
              </a:rPr>
              <a:t>Invariata.</a:t>
            </a:r>
          </a:p>
          <a:p>
            <a:pPr eaLnBrk="1" hangingPunct="1"/>
            <a:r>
              <a:rPr lang="it-IT" altLang="it-IT" sz="1400">
                <a:latin typeface="Arial" panose="020B0604020202020204" pitchFamily="34" charset="0"/>
              </a:rPr>
              <a:t>ER: reticolo endoplasmico; G: apparato del Golgi;</a:t>
            </a:r>
          </a:p>
          <a:p>
            <a:pPr eaLnBrk="1" hangingPunct="1"/>
            <a:r>
              <a:rPr lang="it-IT" altLang="it-IT" sz="1400">
                <a:latin typeface="Arial" panose="020B0604020202020204" pitchFamily="34" charset="0"/>
              </a:rPr>
              <a:t>IAM: membrana acrosomiale interna; N: nucleo;</a:t>
            </a:r>
          </a:p>
          <a:p>
            <a:pPr eaLnBrk="1" hangingPunct="1"/>
            <a:r>
              <a:rPr lang="it-IT" altLang="it-IT" sz="1400">
                <a:latin typeface="Arial" panose="020B0604020202020204" pitchFamily="34" charset="0"/>
              </a:rPr>
              <a:t>OAM: membrana acrosomiale esterna; </a:t>
            </a:r>
          </a:p>
          <a:p>
            <a:pPr eaLnBrk="1" hangingPunct="1"/>
            <a:r>
              <a:rPr lang="it-IT" altLang="it-IT" sz="1400">
                <a:latin typeface="Arial" panose="020B0604020202020204" pitchFamily="34" charset="0"/>
              </a:rPr>
              <a:t>PS: segmento principale.</a:t>
            </a:r>
          </a:p>
        </p:txBody>
      </p:sp>
      <p:sp>
        <p:nvSpPr>
          <p:cNvPr id="18" name="CasellaDiTesto 14">
            <a:extLst>
              <a:ext uri="{FF2B5EF4-FFF2-40B4-BE49-F238E27FC236}">
                <a16:creationId xmlns:a16="http://schemas.microsoft.com/office/drawing/2014/main" id="{4FAE3CD3-FC3E-48CC-8D18-3E15F4F1FB4C}"/>
              </a:ext>
            </a:extLst>
          </p:cNvPr>
          <p:cNvSpPr txBox="1">
            <a:spLocks noChangeArrowheads="1"/>
          </p:cNvSpPr>
          <p:nvPr/>
        </p:nvSpPr>
        <p:spPr bwMode="auto">
          <a:xfrm>
            <a:off x="8634414" y="6486525"/>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p29"/>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Focus: Acrina ed Equatorina</a:t>
            </a:r>
            <a:endParaRPr sz="3867">
              <a:solidFill>
                <a:srgbClr val="B6543D"/>
              </a:solidFill>
              <a:latin typeface="Inclusive Sans"/>
              <a:ea typeface="Inclusive Sans"/>
              <a:cs typeface="Inclusive Sans"/>
              <a:sym typeface="Inclusive Sans"/>
            </a:endParaRPr>
          </a:p>
        </p:txBody>
      </p:sp>
      <p:sp>
        <p:nvSpPr>
          <p:cNvPr id="206" name="Google Shape;206;p29"/>
          <p:cNvSpPr txBox="1"/>
          <p:nvPr/>
        </p:nvSpPr>
        <p:spPr>
          <a:xfrm>
            <a:off x="380999" y="1051560"/>
            <a:ext cx="8038381"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dirty="0">
                <a:solidFill>
                  <a:srgbClr val="040F0F"/>
                </a:solidFill>
                <a:latin typeface="Karla"/>
                <a:ea typeface="Karla"/>
                <a:cs typeface="Karla"/>
                <a:sym typeface="Karla"/>
              </a:rPr>
              <a:t>Compartimentalizzazione</a:t>
            </a:r>
            <a:endParaRPr sz="2867" b="1" dirty="0">
              <a:solidFill>
                <a:srgbClr val="040F0F"/>
              </a:solidFill>
              <a:latin typeface="Karla"/>
              <a:ea typeface="Karla"/>
              <a:cs typeface="Karla"/>
              <a:sym typeface="Karla"/>
            </a:endParaRPr>
          </a:p>
          <a:p>
            <a:pPr>
              <a:spcBef>
                <a:spcPts val="480"/>
              </a:spcBef>
            </a:pPr>
            <a:r>
              <a:rPr lang="en" sz="2133" dirty="0">
                <a:solidFill>
                  <a:srgbClr val="040F0F"/>
                </a:solidFill>
                <a:latin typeface="Karla"/>
                <a:ea typeface="Karla"/>
                <a:cs typeface="Karla"/>
                <a:sym typeface="Karla"/>
              </a:rPr>
              <a:t>In specie come la cavia (</a:t>
            </a:r>
            <a:r>
              <a:rPr lang="en" sz="2133" i="1" dirty="0">
                <a:solidFill>
                  <a:srgbClr val="040F0F"/>
                </a:solidFill>
                <a:latin typeface="Karla"/>
                <a:ea typeface="Karla"/>
                <a:cs typeface="Karla"/>
                <a:sym typeface="Karla"/>
              </a:rPr>
              <a:t>Guinea Pig</a:t>
            </a:r>
            <a:r>
              <a:rPr lang="en" sz="2133" dirty="0">
                <a:solidFill>
                  <a:srgbClr val="040F0F"/>
                </a:solidFill>
                <a:latin typeface="Karla"/>
                <a:ea typeface="Karla"/>
                <a:cs typeface="Karla"/>
                <a:sym typeface="Karla"/>
              </a:rPr>
              <a:t>), la maturazione epididimale comporta una precisa </a:t>
            </a:r>
            <a:r>
              <a:rPr lang="en" sz="2133" b="1" dirty="0">
                <a:solidFill>
                  <a:srgbClr val="040F0F"/>
                </a:solidFill>
                <a:latin typeface="Karla"/>
                <a:ea typeface="Karla"/>
                <a:cs typeface="Karla"/>
                <a:sym typeface="Karla"/>
              </a:rPr>
              <a:t>ricollocazione</a:t>
            </a:r>
            <a:r>
              <a:rPr lang="en" sz="2133" dirty="0">
                <a:solidFill>
                  <a:srgbClr val="040F0F"/>
                </a:solidFill>
                <a:latin typeface="Karla"/>
                <a:ea typeface="Karla"/>
                <a:cs typeface="Karla"/>
                <a:sym typeface="Karla"/>
              </a:rPr>
              <a:t> proteica:</a:t>
            </a:r>
          </a:p>
          <a:p>
            <a:pPr>
              <a:spcBef>
                <a:spcPts val="480"/>
              </a:spcBef>
            </a:pPr>
            <a:endParaRPr lang="en" sz="2133" dirty="0">
              <a:solidFill>
                <a:srgbClr val="040F0F"/>
              </a:solidFill>
              <a:latin typeface="Karla"/>
              <a:ea typeface="Karla"/>
              <a:cs typeface="Karla"/>
              <a:sym typeface="Karla"/>
            </a:endParaRPr>
          </a:p>
          <a:p>
            <a:pPr>
              <a:spcBef>
                <a:spcPts val="480"/>
              </a:spcBef>
            </a:pPr>
            <a:endParaRPr sz="2133" dirty="0">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b="1" dirty="0">
                <a:solidFill>
                  <a:srgbClr val="040F0F"/>
                </a:solidFill>
                <a:latin typeface="Karla"/>
                <a:ea typeface="Karla"/>
                <a:cs typeface="Karla"/>
                <a:sym typeface="Karla"/>
              </a:rPr>
              <a:t>Acrine</a:t>
            </a:r>
            <a:r>
              <a:rPr lang="en" sz="2133" dirty="0">
                <a:solidFill>
                  <a:srgbClr val="040F0F"/>
                </a:solidFill>
                <a:latin typeface="Karla"/>
                <a:ea typeface="Karla"/>
                <a:cs typeface="Karla"/>
                <a:sym typeface="Karla"/>
              </a:rPr>
              <a:t>: Vengono confinate nel segmento apicale dell'acrosoma.</a:t>
            </a:r>
            <a:endParaRPr sz="2133" dirty="0">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dirty="0">
                <a:solidFill>
                  <a:srgbClr val="040F0F"/>
                </a:solidFill>
                <a:latin typeface="Karla"/>
                <a:ea typeface="Karla"/>
                <a:cs typeface="Karla"/>
                <a:sym typeface="Karla"/>
              </a:rPr>
              <a:t>Equatorina</a:t>
            </a:r>
            <a:r>
              <a:rPr lang="en" sz="2133" dirty="0">
                <a:solidFill>
                  <a:srgbClr val="040F0F"/>
                </a:solidFill>
                <a:latin typeface="Karla"/>
                <a:ea typeface="Karla"/>
                <a:cs typeface="Karla"/>
                <a:sym typeface="Karla"/>
              </a:rPr>
              <a:t>: Si stabilizza nel segmento equatoriale.</a:t>
            </a:r>
            <a:endParaRPr sz="2133" dirty="0">
              <a:solidFill>
                <a:srgbClr val="040F0F"/>
              </a:solidFill>
              <a:latin typeface="Karla"/>
              <a:ea typeface="Karla"/>
              <a:cs typeface="Karla"/>
              <a:sym typeface="Karla"/>
            </a:endParaRPr>
          </a:p>
          <a:p>
            <a:pPr marL="609585" indent="-440256">
              <a:buClr>
                <a:srgbClr val="040F0F"/>
              </a:buClr>
              <a:buSzPts val="1600"/>
              <a:buFont typeface="Karla"/>
              <a:buChar char="●"/>
            </a:pPr>
            <a:r>
              <a:rPr lang="en" sz="2133" dirty="0">
                <a:solidFill>
                  <a:srgbClr val="040F0F"/>
                </a:solidFill>
                <a:latin typeface="Karla"/>
                <a:ea typeface="Karla"/>
                <a:cs typeface="Karla"/>
                <a:sym typeface="Karla"/>
              </a:rPr>
              <a:t>Questa organizzazione è fondamentale per la successiva fusione con l'ovocita.</a:t>
            </a:r>
            <a:endParaRPr sz="2133" dirty="0">
              <a:solidFill>
                <a:srgbClr val="040F0F"/>
              </a:solidFill>
              <a:latin typeface="Karla"/>
              <a:ea typeface="Karla"/>
              <a:cs typeface="Karla"/>
              <a:sym typeface="Karl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8"/>
          <p:cNvPicPr preferRelativeResize="0"/>
          <p:nvPr/>
        </p:nvPicPr>
        <p:blipFill>
          <a:blip r:embed="rId3">
            <a:alphaModFix/>
          </a:blip>
          <a:stretch>
            <a:fillRect/>
          </a:stretch>
        </p:blipFill>
        <p:spPr>
          <a:xfrm>
            <a:off x="457199" y="1440611"/>
            <a:ext cx="11034623" cy="4855234"/>
          </a:xfrm>
          <a:prstGeom prst="rect">
            <a:avLst/>
          </a:prstGeom>
          <a:noFill/>
          <a:ln>
            <a:noFill/>
          </a:ln>
        </p:spPr>
      </p:pic>
      <p:sp>
        <p:nvSpPr>
          <p:cNvPr id="199" name="Google Shape;199;p28"/>
          <p:cNvSpPr txBox="1"/>
          <p:nvPr/>
        </p:nvSpPr>
        <p:spPr>
          <a:xfrm>
            <a:off x="381000" y="115737"/>
            <a:ext cx="11430000" cy="1902125"/>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Riorganizzazione delle Proteine Intra-acrosomiali</a:t>
            </a:r>
            <a:endParaRPr sz="3867">
              <a:solidFill>
                <a:srgbClr val="B6543D"/>
              </a:solidFill>
              <a:latin typeface="Inclusive Sans"/>
              <a:ea typeface="Inclusive Sans"/>
              <a:cs typeface="Inclusive Sans"/>
              <a:sym typeface="Inclusive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6" name="Google Shape;246;p33"/>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Differenze tra i Taxa di Vertebrati</a:t>
            </a:r>
            <a:endParaRPr sz="3867">
              <a:solidFill>
                <a:srgbClr val="B6543D"/>
              </a:solidFill>
              <a:latin typeface="Inclusive Sans"/>
              <a:ea typeface="Inclusive Sans"/>
              <a:cs typeface="Inclusive Sans"/>
              <a:sym typeface="Inclusive Sans"/>
            </a:endParaRPr>
          </a:p>
        </p:txBody>
      </p:sp>
      <p:sp>
        <p:nvSpPr>
          <p:cNvPr id="247" name="Google Shape;247;p33"/>
          <p:cNvSpPr txBox="1"/>
          <p:nvPr/>
        </p:nvSpPr>
        <p:spPr>
          <a:xfrm>
            <a:off x="381000" y="1051560"/>
            <a:ext cx="11430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dirty="0">
                <a:solidFill>
                  <a:srgbClr val="040F0F"/>
                </a:solidFill>
                <a:latin typeface="Karla"/>
                <a:ea typeface="Karla"/>
                <a:cs typeface="Karla"/>
                <a:sym typeface="Karla"/>
              </a:rPr>
              <a:t>Evoluzione del Transito</a:t>
            </a:r>
            <a:endParaRPr sz="2867" b="1" dirty="0">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b="1" dirty="0">
                <a:solidFill>
                  <a:srgbClr val="040F0F"/>
                </a:solidFill>
                <a:latin typeface="Karla"/>
                <a:ea typeface="Karla"/>
                <a:cs typeface="Karla"/>
                <a:sym typeface="Karla"/>
              </a:rPr>
              <a:t>Anamni (Pesci/Anfibi)</a:t>
            </a:r>
            <a:r>
              <a:rPr lang="en" sz="2133" dirty="0">
                <a:solidFill>
                  <a:srgbClr val="040F0F"/>
                </a:solidFill>
                <a:latin typeface="Karla"/>
                <a:ea typeface="Karla"/>
                <a:cs typeface="Karla"/>
                <a:sym typeface="Karla"/>
              </a:rPr>
              <a:t>: Gli spermatozoi sono spesso già capaci di muoversi al momento del rilascio, poiché la fecondazione è spesso esterna.</a:t>
            </a:r>
            <a:endParaRPr sz="2133" dirty="0">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dirty="0">
                <a:solidFill>
                  <a:srgbClr val="040F0F"/>
                </a:solidFill>
                <a:latin typeface="Karla"/>
                <a:ea typeface="Karla"/>
                <a:cs typeface="Karla"/>
                <a:sym typeface="Karla"/>
              </a:rPr>
              <a:t>Amnioti (Rettili/Uccelli/Mammiferi)</a:t>
            </a:r>
            <a:r>
              <a:rPr lang="en" sz="2133" dirty="0">
                <a:solidFill>
                  <a:srgbClr val="040F0F"/>
                </a:solidFill>
                <a:latin typeface="Karla"/>
                <a:ea typeface="Karla"/>
                <a:cs typeface="Karla"/>
                <a:sym typeface="Karla"/>
              </a:rPr>
              <a:t>: La necessità di fecondazione interna ha portato all'evoluzione di dotti complessi per lo stoccaggio a lungo termine.</a:t>
            </a:r>
            <a:endParaRPr sz="2133" dirty="0">
              <a:solidFill>
                <a:srgbClr val="040F0F"/>
              </a:solidFill>
              <a:latin typeface="Karla"/>
              <a:ea typeface="Karla"/>
              <a:cs typeface="Karla"/>
              <a:sym typeface="Karla"/>
            </a:endParaRPr>
          </a:p>
          <a:p>
            <a:pPr marL="609585" indent="-440256">
              <a:buClr>
                <a:srgbClr val="040F0F"/>
              </a:buClr>
              <a:buSzPts val="1600"/>
              <a:buFont typeface="Karla"/>
              <a:buChar char="●"/>
            </a:pPr>
            <a:r>
              <a:rPr lang="en" sz="2133" dirty="0">
                <a:solidFill>
                  <a:srgbClr val="040F0F"/>
                </a:solidFill>
                <a:latin typeface="Karla"/>
                <a:ea typeface="Karla"/>
                <a:cs typeface="Karla"/>
                <a:sym typeface="Karla"/>
              </a:rPr>
              <a:t>Nei mammiferi, il transito epididimale può durare da 2 a 12 giorni a seconda della specie.</a:t>
            </a:r>
            <a:endParaRPr sz="2133" dirty="0">
              <a:solidFill>
                <a:srgbClr val="040F0F"/>
              </a:solidFill>
              <a:latin typeface="Karla"/>
              <a:ea typeface="Karla"/>
              <a:cs typeface="Karla"/>
              <a:sym typeface="Karla"/>
            </a:endParaRPr>
          </a:p>
        </p:txBody>
      </p:sp>
      <p:sp>
        <p:nvSpPr>
          <p:cNvPr id="3" name="TextBox 2">
            <a:extLst>
              <a:ext uri="{FF2B5EF4-FFF2-40B4-BE49-F238E27FC236}">
                <a16:creationId xmlns:a16="http://schemas.microsoft.com/office/drawing/2014/main" id="{2A1D9F99-6616-3288-B637-E3FF99BFAE8B}"/>
              </a:ext>
            </a:extLst>
          </p:cNvPr>
          <p:cNvSpPr txBox="1"/>
          <p:nvPr/>
        </p:nvSpPr>
        <p:spPr>
          <a:xfrm>
            <a:off x="709522" y="4459705"/>
            <a:ext cx="10461685" cy="923330"/>
          </a:xfrm>
          <a:prstGeom prst="rect">
            <a:avLst/>
          </a:prstGeom>
          <a:noFill/>
        </p:spPr>
        <p:txBody>
          <a:bodyPr wrap="square">
            <a:spAutoFit/>
          </a:bodyPr>
          <a:lstStyle/>
          <a:p>
            <a:r>
              <a:rPr lang="en" sz="1800" dirty="0">
                <a:solidFill>
                  <a:srgbClr val="040F0F"/>
                </a:solidFill>
                <a:latin typeface="Karla"/>
                <a:ea typeface="Karla"/>
                <a:cs typeface="Karla"/>
                <a:sym typeface="Karla"/>
              </a:rPr>
              <a:t>transito rapido e maturazione esterna/breve (Teleostei). </a:t>
            </a:r>
          </a:p>
          <a:p>
            <a:endParaRPr lang="en" dirty="0">
              <a:solidFill>
                <a:srgbClr val="040F0F"/>
              </a:solidFill>
              <a:latin typeface="Karla"/>
              <a:ea typeface="Karla"/>
              <a:cs typeface="Karla"/>
              <a:sym typeface="Karla"/>
            </a:endParaRPr>
          </a:p>
          <a:p>
            <a:r>
              <a:rPr lang="en" sz="1800" dirty="0">
                <a:solidFill>
                  <a:srgbClr val="040F0F"/>
                </a:solidFill>
                <a:latin typeface="Karla"/>
                <a:ea typeface="Karla"/>
                <a:cs typeface="Karla"/>
                <a:sym typeface="Karla"/>
              </a:rPr>
              <a:t>maturazione complessa e prolungata nell'epididimo (Mammiferi).</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34"/>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253" name="Google Shape;253;p34"/>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Processamento Proteolitico</a:t>
            </a:r>
            <a:endParaRPr sz="3867">
              <a:solidFill>
                <a:srgbClr val="B6543D"/>
              </a:solidFill>
              <a:latin typeface="Inclusive Sans"/>
              <a:ea typeface="Inclusive Sans"/>
              <a:cs typeface="Inclusive Sans"/>
              <a:sym typeface="Inclusive Sans"/>
            </a:endParaRPr>
          </a:p>
        </p:txBody>
      </p:sp>
      <p:sp>
        <p:nvSpPr>
          <p:cNvPr id="254" name="Google Shape;254;p34"/>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Fertilina e altri Antigeni</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Alcune proteine epipidimiche (come la </a:t>
            </a:r>
            <a:r>
              <a:rPr lang="en" sz="2133" b="1">
                <a:solidFill>
                  <a:srgbClr val="040F0F"/>
                </a:solidFill>
                <a:latin typeface="Karla"/>
                <a:ea typeface="Karla"/>
                <a:cs typeface="Karla"/>
                <a:sym typeface="Karla"/>
              </a:rPr>
              <a:t>Fertilina</a:t>
            </a:r>
            <a:r>
              <a:rPr lang="en" sz="2133">
                <a:solidFill>
                  <a:srgbClr val="040F0F"/>
                </a:solidFill>
                <a:latin typeface="Karla"/>
                <a:ea typeface="Karla"/>
                <a:cs typeface="Karla"/>
                <a:sym typeface="Karla"/>
              </a:rPr>
              <a:t>) cambiano la loro configurazione o localizzazione durante il transito.</a:t>
            </a:r>
            <a:endParaRPr sz="2133">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a:solidFill>
                  <a:srgbClr val="040F0F"/>
                </a:solidFill>
                <a:latin typeface="Karla"/>
                <a:ea typeface="Karla"/>
                <a:cs typeface="Karla"/>
                <a:sym typeface="Karla"/>
              </a:rPr>
              <a:t>Questo processo è spesso mediato da </a:t>
            </a:r>
            <a:r>
              <a:rPr lang="en" sz="2133" b="1">
                <a:solidFill>
                  <a:srgbClr val="040F0F"/>
                </a:solidFill>
                <a:latin typeface="Karla"/>
                <a:ea typeface="Karla"/>
                <a:cs typeface="Karla"/>
                <a:sym typeface="Karla"/>
              </a:rPr>
              <a:t>proteasi</a:t>
            </a:r>
            <a:r>
              <a:rPr lang="en" sz="2133">
                <a:solidFill>
                  <a:srgbClr val="040F0F"/>
                </a:solidFill>
                <a:latin typeface="Karla"/>
                <a:ea typeface="Karla"/>
                <a:cs typeface="Karla"/>
                <a:sym typeface="Karla"/>
              </a:rPr>
              <a:t> presenti nel fluido.</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a:solidFill>
                  <a:srgbClr val="040F0F"/>
                </a:solidFill>
                <a:latin typeface="Karla"/>
                <a:ea typeface="Karla"/>
                <a:cs typeface="Karla"/>
                <a:sym typeface="Karla"/>
              </a:rPr>
              <a:t>L'esposizione di specifici epitopi (siti di legame) avviene solo dopo il passaggio attraverso il corpo e la coda dell'epididimo.</a:t>
            </a:r>
            <a:endParaRPr sz="2133">
              <a:solidFill>
                <a:srgbClr val="040F0F"/>
              </a:solidFill>
              <a:latin typeface="Karla"/>
              <a:ea typeface="Karla"/>
              <a:cs typeface="Karla"/>
              <a:sym typeface="Karl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37"/>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279" name="Google Shape;279;p37"/>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Concentrazione dello Sperma</a:t>
            </a:r>
            <a:endParaRPr sz="3867">
              <a:solidFill>
                <a:srgbClr val="B6543D"/>
              </a:solidFill>
              <a:latin typeface="Inclusive Sans"/>
              <a:ea typeface="Inclusive Sans"/>
              <a:cs typeface="Inclusive Sans"/>
              <a:sym typeface="Inclusive Sans"/>
            </a:endParaRPr>
          </a:p>
        </p:txBody>
      </p:sp>
      <p:sp>
        <p:nvSpPr>
          <p:cNvPr id="280" name="Google Shape;280;p37"/>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Il Ruolo dei Dotti Efferenti</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Quasi il 90% del fluido prodotto nei tubuli seminiferi viene riassorbito prima che gli spermatozoi raggiungano la coda dell'epididimo.</a:t>
            </a:r>
            <a:endParaRPr sz="2133">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a:solidFill>
                  <a:srgbClr val="040F0F"/>
                </a:solidFill>
                <a:latin typeface="Karla"/>
                <a:ea typeface="Karla"/>
                <a:cs typeface="Karla"/>
                <a:sym typeface="Karla"/>
              </a:rPr>
              <a:t>Questo processo crea una sospensione di spermatozoi estremamente densa.</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a:solidFill>
                  <a:srgbClr val="040F0F"/>
                </a:solidFill>
                <a:latin typeface="Karla"/>
                <a:ea typeface="Karla"/>
                <a:cs typeface="Karla"/>
                <a:sym typeface="Karla"/>
              </a:rPr>
              <a:t>È un meccanismo cruciale per garantire un numero sufficiente di gameti durante l'eiaculazione.</a:t>
            </a:r>
            <a:endParaRPr sz="2133">
              <a:solidFill>
                <a:srgbClr val="040F0F"/>
              </a:solidFill>
              <a:latin typeface="Karla"/>
              <a:ea typeface="Karla"/>
              <a:cs typeface="Karla"/>
              <a:sym typeface="Karl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38"/>
          <p:cNvPicPr preferRelativeResize="0"/>
          <p:nvPr/>
        </p:nvPicPr>
        <p:blipFill>
          <a:blip r:embed="rId3">
            <a:alphaModFix/>
          </a:blip>
          <a:stretch>
            <a:fillRect/>
          </a:stretch>
        </p:blipFill>
        <p:spPr>
          <a:xfrm>
            <a:off x="381000" y="1051560"/>
            <a:ext cx="5562600" cy="2971800"/>
          </a:xfrm>
          <a:prstGeom prst="rect">
            <a:avLst/>
          </a:prstGeom>
          <a:noFill/>
          <a:ln>
            <a:noFill/>
          </a:ln>
        </p:spPr>
      </p:pic>
      <p:pic>
        <p:nvPicPr>
          <p:cNvPr id="286" name="Google Shape;286;p38"/>
          <p:cNvPicPr preferRelativeResize="0"/>
          <p:nvPr/>
        </p:nvPicPr>
        <p:blipFill>
          <a:blip r:embed="rId4">
            <a:alphaModFix/>
          </a:blip>
          <a:stretch>
            <a:fillRect/>
          </a:stretch>
        </p:blipFill>
        <p:spPr>
          <a:xfrm>
            <a:off x="6248400" y="1051560"/>
            <a:ext cx="5562600" cy="2971800"/>
          </a:xfrm>
          <a:prstGeom prst="rect">
            <a:avLst/>
          </a:prstGeom>
          <a:noFill/>
          <a:ln>
            <a:noFill/>
          </a:ln>
        </p:spPr>
      </p:pic>
      <p:sp>
        <p:nvSpPr>
          <p:cNvPr id="287" name="Google Shape;287;p38"/>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Androgeni vs Estrogeni nell'Epididimo</a:t>
            </a:r>
            <a:endParaRPr sz="3867">
              <a:solidFill>
                <a:srgbClr val="B6543D"/>
              </a:solidFill>
              <a:latin typeface="Inclusive Sans"/>
              <a:ea typeface="Inclusive Sans"/>
              <a:cs typeface="Inclusive Sans"/>
              <a:sym typeface="Inclusive Sans"/>
            </a:endParaRPr>
          </a:p>
        </p:txBody>
      </p:sp>
      <p:sp>
        <p:nvSpPr>
          <p:cNvPr id="288" name="Google Shape;288;p38"/>
          <p:cNvSpPr txBox="1"/>
          <p:nvPr/>
        </p:nvSpPr>
        <p:spPr>
          <a:xfrm>
            <a:off x="381000" y="4175760"/>
            <a:ext cx="5562800" cy="1693200"/>
          </a:xfrm>
          <a:prstGeom prst="rect">
            <a:avLst/>
          </a:prstGeom>
          <a:noFill/>
          <a:ln>
            <a:noFill/>
          </a:ln>
        </p:spPr>
        <p:txBody>
          <a:bodyPr spcFirstLastPara="1" wrap="square" lIns="121900" tIns="121900" rIns="121900" bIns="121900" anchor="t" anchorCtr="0">
            <a:noAutofit/>
          </a:bodyPr>
          <a:lstStyle/>
          <a:p>
            <a:pPr>
              <a:spcBef>
                <a:spcPts val="480"/>
              </a:spcBef>
              <a:spcAft>
                <a:spcPts val="480"/>
              </a:spcAft>
            </a:pPr>
            <a:r>
              <a:rPr lang="en" sz="2133">
                <a:solidFill>
                  <a:srgbClr val="040F0F"/>
                </a:solidFill>
                <a:latin typeface="Karla"/>
                <a:ea typeface="Karla"/>
                <a:cs typeface="Karla"/>
                <a:sym typeface="Karla"/>
              </a:rPr>
              <a:t>Androgeni (DHT): Regolano la fisiologia delle cellule epiteliali e la sintesi proteica.</a:t>
            </a:r>
            <a:endParaRPr sz="2133">
              <a:solidFill>
                <a:srgbClr val="040F0F"/>
              </a:solidFill>
              <a:latin typeface="Karla"/>
              <a:ea typeface="Karla"/>
              <a:cs typeface="Karla"/>
              <a:sym typeface="Karla"/>
            </a:endParaRPr>
          </a:p>
        </p:txBody>
      </p:sp>
      <p:sp>
        <p:nvSpPr>
          <p:cNvPr id="289" name="Google Shape;289;p38"/>
          <p:cNvSpPr txBox="1"/>
          <p:nvPr/>
        </p:nvSpPr>
        <p:spPr>
          <a:xfrm>
            <a:off x="6248400" y="4175760"/>
            <a:ext cx="5562800" cy="1693200"/>
          </a:xfrm>
          <a:prstGeom prst="rect">
            <a:avLst/>
          </a:prstGeom>
          <a:noFill/>
          <a:ln>
            <a:noFill/>
          </a:ln>
        </p:spPr>
        <p:txBody>
          <a:bodyPr spcFirstLastPara="1" wrap="square" lIns="121900" tIns="121900" rIns="121900" bIns="121900" anchor="t" anchorCtr="0">
            <a:noAutofit/>
          </a:bodyPr>
          <a:lstStyle/>
          <a:p>
            <a:pPr>
              <a:spcBef>
                <a:spcPts val="480"/>
              </a:spcBef>
              <a:spcAft>
                <a:spcPts val="480"/>
              </a:spcAft>
            </a:pPr>
            <a:r>
              <a:rPr lang="en" sz="2133">
                <a:solidFill>
                  <a:srgbClr val="040F0F"/>
                </a:solidFill>
                <a:latin typeface="Karla"/>
                <a:ea typeface="Karla"/>
                <a:cs typeface="Karla"/>
                <a:sym typeface="Karla"/>
              </a:rPr>
              <a:t>Estrogeni: Regolano il riassorbimento idrico e la contrattilità mediata da ossitocina.</a:t>
            </a:r>
            <a:endParaRPr sz="2133">
              <a:solidFill>
                <a:srgbClr val="040F0F"/>
              </a:solidFill>
              <a:latin typeface="Karla"/>
              <a:ea typeface="Karla"/>
              <a:cs typeface="Karla"/>
              <a:sym typeface="Karl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Google Shape;61;p14"/>
          <p:cNvSpPr txBox="1"/>
          <p:nvPr/>
        </p:nvSpPr>
        <p:spPr>
          <a:xfrm>
            <a:off x="2390955" y="32349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dirty="0">
                <a:solidFill>
                  <a:srgbClr val="B6543D"/>
                </a:solidFill>
                <a:latin typeface="Inclusive Sans"/>
                <a:ea typeface="Inclusive Sans"/>
                <a:cs typeface="Inclusive Sans"/>
                <a:sym typeface="Inclusive Sans"/>
              </a:rPr>
              <a:t>Introduzione alla Fecondazione</a:t>
            </a:r>
            <a:endParaRPr sz="3867" dirty="0">
              <a:solidFill>
                <a:srgbClr val="B6543D"/>
              </a:solidFill>
              <a:latin typeface="Inclusive Sans"/>
              <a:ea typeface="Inclusive Sans"/>
              <a:cs typeface="Inclusive Sans"/>
              <a:sym typeface="Inclusive Sans"/>
            </a:endParaRPr>
          </a:p>
        </p:txBody>
      </p:sp>
      <p:sp>
        <p:nvSpPr>
          <p:cNvPr id="62" name="Google Shape;62;p14"/>
          <p:cNvSpPr txBox="1"/>
          <p:nvPr/>
        </p:nvSpPr>
        <p:spPr>
          <a:xfrm>
            <a:off x="881331" y="1353485"/>
            <a:ext cx="10117347"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dirty="0">
                <a:solidFill>
                  <a:srgbClr val="040F0F"/>
                </a:solidFill>
                <a:latin typeface="Karla"/>
                <a:ea typeface="Karla"/>
                <a:cs typeface="Karla"/>
                <a:sym typeface="Karla"/>
              </a:rPr>
              <a:t>Una Prospettiva Evolutiva</a:t>
            </a:r>
            <a:endParaRPr sz="2867" b="1" dirty="0">
              <a:solidFill>
                <a:srgbClr val="040F0F"/>
              </a:solidFill>
              <a:latin typeface="Karla"/>
              <a:ea typeface="Karla"/>
              <a:cs typeface="Karla"/>
              <a:sym typeface="Karla"/>
            </a:endParaRPr>
          </a:p>
          <a:p>
            <a:pPr>
              <a:spcBef>
                <a:spcPts val="480"/>
              </a:spcBef>
            </a:pPr>
            <a:r>
              <a:rPr lang="en" sz="2133" dirty="0">
                <a:solidFill>
                  <a:srgbClr val="040F0F"/>
                </a:solidFill>
                <a:latin typeface="Karla"/>
                <a:ea typeface="Karla"/>
                <a:cs typeface="Karla"/>
                <a:sym typeface="Karla"/>
              </a:rPr>
              <a:t>Nelle diverse classi di vertebrati, la fecondazione richiede una coordinazione precisa tra il rilascio dei gameti e l'ambiente.</a:t>
            </a:r>
          </a:p>
          <a:p>
            <a:pPr>
              <a:spcBef>
                <a:spcPts val="480"/>
              </a:spcBef>
            </a:pPr>
            <a:endParaRPr sz="2133" dirty="0">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b="1" dirty="0">
                <a:solidFill>
                  <a:srgbClr val="040F0F"/>
                </a:solidFill>
                <a:latin typeface="Karla"/>
                <a:ea typeface="Karla"/>
                <a:cs typeface="Karla"/>
                <a:sym typeface="Karla"/>
              </a:rPr>
              <a:t>Anatomia Comparata</a:t>
            </a:r>
            <a:r>
              <a:rPr lang="en" sz="2133" dirty="0">
                <a:solidFill>
                  <a:srgbClr val="040F0F"/>
                </a:solidFill>
                <a:latin typeface="Karla"/>
                <a:ea typeface="Karla"/>
                <a:cs typeface="Karla"/>
                <a:sym typeface="Karla"/>
              </a:rPr>
              <a:t>: Mentre nei pesci teleostei e anfibi la maturazione può avvenire rapidamente in ambiente esterno o tratti brevi, nei mammiferi è necessario un lungo transito lungo le vie genitali maschili.c</a:t>
            </a:r>
          </a:p>
          <a:p>
            <a:pPr marL="609585" indent="-440256">
              <a:spcBef>
                <a:spcPts val="480"/>
              </a:spcBef>
              <a:buClr>
                <a:srgbClr val="040F0F"/>
              </a:buClr>
              <a:buSzPts val="1600"/>
              <a:buFont typeface="Karla"/>
              <a:buChar char="●"/>
            </a:pPr>
            <a:endParaRPr sz="2133" dirty="0">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dirty="0">
                <a:solidFill>
                  <a:srgbClr val="040F0F"/>
                </a:solidFill>
                <a:latin typeface="Karla"/>
                <a:ea typeface="Karla"/>
                <a:cs typeface="Karla"/>
                <a:sym typeface="Karla"/>
              </a:rPr>
              <a:t>Il Ruolo del Tragitto</a:t>
            </a:r>
            <a:r>
              <a:rPr lang="en" sz="2133" dirty="0">
                <a:solidFill>
                  <a:srgbClr val="040F0F"/>
                </a:solidFill>
                <a:latin typeface="Karla"/>
                <a:ea typeface="Karla"/>
                <a:cs typeface="Karla"/>
                <a:sym typeface="Karla"/>
              </a:rPr>
              <a:t>: Questo percorso non è un semplice trasporto passivo, ma un processo di </a:t>
            </a:r>
            <a:r>
              <a:rPr lang="en" sz="2133" b="1" dirty="0">
                <a:solidFill>
                  <a:srgbClr val="040F0F"/>
                </a:solidFill>
                <a:latin typeface="Karla"/>
                <a:ea typeface="Karla"/>
                <a:cs typeface="Karla"/>
                <a:sym typeface="Karla"/>
              </a:rPr>
              <a:t>maturazione biochimica</a:t>
            </a:r>
            <a:r>
              <a:rPr lang="en" sz="2133" dirty="0">
                <a:solidFill>
                  <a:srgbClr val="040F0F"/>
                </a:solidFill>
                <a:latin typeface="Karla"/>
                <a:ea typeface="Karla"/>
                <a:cs typeface="Karla"/>
                <a:sym typeface="Karla"/>
              </a:rPr>
              <a:t> essenziale.</a:t>
            </a:r>
            <a:endParaRPr sz="2133" dirty="0">
              <a:solidFill>
                <a:srgbClr val="040F0F"/>
              </a:solidFill>
              <a:latin typeface="Karla"/>
              <a:ea typeface="Karla"/>
              <a:cs typeface="Karla"/>
              <a:sym typeface="Karl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41"/>
          <p:cNvPicPr preferRelativeResize="0"/>
          <p:nvPr/>
        </p:nvPicPr>
        <p:blipFill>
          <a:blip r:embed="rId3">
            <a:alphaModFix/>
          </a:blip>
          <a:stretch>
            <a:fillRect/>
          </a:stretch>
        </p:blipFill>
        <p:spPr>
          <a:xfrm>
            <a:off x="7543800" y="0"/>
            <a:ext cx="4648200" cy="6858000"/>
          </a:xfrm>
          <a:prstGeom prst="rect">
            <a:avLst/>
          </a:prstGeom>
          <a:noFill/>
          <a:ln>
            <a:noFill/>
          </a:ln>
        </p:spPr>
      </p:pic>
      <p:sp>
        <p:nvSpPr>
          <p:cNvPr id="311" name="Google Shape;311;p41"/>
          <p:cNvSpPr txBox="1"/>
          <p:nvPr/>
        </p:nvSpPr>
        <p:spPr>
          <a:xfrm>
            <a:off x="381000" y="228600"/>
            <a:ext cx="6858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3867" b="1">
                <a:solidFill>
                  <a:srgbClr val="B6543D"/>
                </a:solidFill>
                <a:latin typeface="Inclusive Sans"/>
                <a:ea typeface="Inclusive Sans"/>
                <a:cs typeface="Inclusive Sans"/>
                <a:sym typeface="Inclusive Sans"/>
              </a:rPr>
              <a:t>Dalla Maturazione alla Capacitazione</a:t>
            </a:r>
            <a:endParaRPr sz="3867" b="1">
              <a:solidFill>
                <a:srgbClr val="B6543D"/>
              </a:solidFill>
              <a:latin typeface="Inclusive Sans"/>
              <a:ea typeface="Inclusive Sans"/>
              <a:cs typeface="Inclusive Sans"/>
              <a:sym typeface="Inclusive Sans"/>
            </a:endParaRPr>
          </a:p>
          <a:p>
            <a:pPr>
              <a:spcBef>
                <a:spcPts val="480"/>
              </a:spcBef>
            </a:pPr>
            <a:r>
              <a:rPr lang="en" sz="2867" b="1">
                <a:solidFill>
                  <a:srgbClr val="040F0F"/>
                </a:solidFill>
                <a:latin typeface="Karla"/>
                <a:ea typeface="Karla"/>
                <a:cs typeface="Karla"/>
                <a:sym typeface="Karla"/>
              </a:rPr>
              <a:t>Uno Sguardo al Futuro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La maturazione epididimale che abbiamo studiato è necessaria ma non sufficiente per la fecondazione.</a:t>
            </a:r>
            <a:endParaRPr sz="2133">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Una volta depositati nel tratto riproduttivo femminile, gli spermatozoi subiranno la </a:t>
            </a:r>
            <a:r>
              <a:rPr lang="en" sz="2133" b="1">
                <a:solidFill>
                  <a:srgbClr val="040F0F"/>
                </a:solidFill>
                <a:latin typeface="Karla"/>
                <a:ea typeface="Karla"/>
                <a:cs typeface="Karla"/>
                <a:sym typeface="Karla"/>
              </a:rPr>
              <a:t>capacitazione</a:t>
            </a:r>
            <a:r>
              <a:rPr lang="en" sz="2133">
                <a:solidFill>
                  <a:srgbClr val="040F0F"/>
                </a:solidFill>
                <a:latin typeface="Karla"/>
                <a:ea typeface="Karla"/>
                <a:cs typeface="Karla"/>
                <a:sym typeface="Karla"/>
              </a:rPr>
              <a:t>, un ulteriore processo di attivazione che vedremo nella prossima lezione.</a:t>
            </a:r>
            <a:endParaRPr sz="2133">
              <a:solidFill>
                <a:srgbClr val="040F0F"/>
              </a:solidFill>
              <a:latin typeface="Karla"/>
              <a:ea typeface="Karla"/>
              <a:cs typeface="Karla"/>
              <a:sym typeface="Karl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42"/>
          <p:cNvPicPr preferRelativeResize="0"/>
          <p:nvPr/>
        </p:nvPicPr>
        <p:blipFill>
          <a:blip r:embed="rId3">
            <a:alphaModFix/>
          </a:blip>
          <a:stretch>
            <a:fillRect/>
          </a:stretch>
        </p:blipFill>
        <p:spPr>
          <a:xfrm>
            <a:off x="0" y="0"/>
            <a:ext cx="4648200" cy="6858000"/>
          </a:xfrm>
          <a:prstGeom prst="rect">
            <a:avLst/>
          </a:prstGeom>
          <a:noFill/>
          <a:ln>
            <a:noFill/>
          </a:ln>
        </p:spPr>
      </p:pic>
      <p:sp>
        <p:nvSpPr>
          <p:cNvPr id="317" name="Google Shape;317;p42"/>
          <p:cNvSpPr/>
          <p:nvPr/>
        </p:nvSpPr>
        <p:spPr>
          <a:xfrm>
            <a:off x="4953000" y="1127760"/>
            <a:ext cx="548800" cy="548800"/>
          </a:xfrm>
          <a:prstGeom prst="ellipse">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18" name="Google Shape;318;p42"/>
          <p:cNvSpPr/>
          <p:nvPr/>
        </p:nvSpPr>
        <p:spPr>
          <a:xfrm>
            <a:off x="4953000" y="3002280"/>
            <a:ext cx="548800" cy="548800"/>
          </a:xfrm>
          <a:prstGeom prst="ellipse">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19" name="Google Shape;319;p42"/>
          <p:cNvSpPr/>
          <p:nvPr/>
        </p:nvSpPr>
        <p:spPr>
          <a:xfrm>
            <a:off x="4953000" y="4876800"/>
            <a:ext cx="548800" cy="548800"/>
          </a:xfrm>
          <a:prstGeom prst="ellipse">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20" name="Google Shape;320;p42"/>
          <p:cNvSpPr txBox="1"/>
          <p:nvPr/>
        </p:nvSpPr>
        <p:spPr>
          <a:xfrm>
            <a:off x="4953000" y="228600"/>
            <a:ext cx="6858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b="1">
                <a:solidFill>
                  <a:srgbClr val="B6543D"/>
                </a:solidFill>
                <a:latin typeface="Inclusive Sans"/>
                <a:ea typeface="Inclusive Sans"/>
                <a:cs typeface="Inclusive Sans"/>
                <a:sym typeface="Inclusive Sans"/>
              </a:rPr>
              <a:t>Concetti Chiave da Ricordare</a:t>
            </a:r>
            <a:endParaRPr sz="3867" b="1">
              <a:solidFill>
                <a:srgbClr val="B6543D"/>
              </a:solidFill>
              <a:latin typeface="Inclusive Sans"/>
              <a:ea typeface="Inclusive Sans"/>
              <a:cs typeface="Inclusive Sans"/>
              <a:sym typeface="Inclusive Sans"/>
            </a:endParaRPr>
          </a:p>
        </p:txBody>
      </p:sp>
      <p:sp>
        <p:nvSpPr>
          <p:cNvPr id="321" name="Google Shape;321;p42"/>
          <p:cNvSpPr txBox="1"/>
          <p:nvPr/>
        </p:nvSpPr>
        <p:spPr>
          <a:xfrm>
            <a:off x="4953000" y="1127760"/>
            <a:ext cx="548800" cy="548800"/>
          </a:xfrm>
          <a:prstGeom prst="rect">
            <a:avLst/>
          </a:prstGeom>
          <a:noFill/>
          <a:ln>
            <a:noFill/>
          </a:ln>
        </p:spPr>
        <p:txBody>
          <a:bodyPr spcFirstLastPara="1" wrap="square" lIns="121900" tIns="121900" rIns="121900" bIns="121900" anchor="ctr" anchorCtr="0">
            <a:noAutofit/>
          </a:bodyPr>
          <a:lstStyle/>
          <a:p>
            <a:pPr algn="ctr">
              <a:spcBef>
                <a:spcPts val="480"/>
              </a:spcBef>
              <a:spcAft>
                <a:spcPts val="480"/>
              </a:spcAft>
            </a:pPr>
            <a:r>
              <a:rPr lang="en" sz="2133" b="1">
                <a:solidFill>
                  <a:srgbClr val="040F0F"/>
                </a:solidFill>
                <a:latin typeface="Karla"/>
                <a:ea typeface="Karla"/>
                <a:cs typeface="Karla"/>
                <a:sym typeface="Karla"/>
              </a:rPr>
              <a:t>1</a:t>
            </a:r>
            <a:endParaRPr sz="2133" b="1">
              <a:solidFill>
                <a:srgbClr val="040F0F"/>
              </a:solidFill>
              <a:latin typeface="Karla"/>
              <a:ea typeface="Karla"/>
              <a:cs typeface="Karla"/>
              <a:sym typeface="Karla"/>
            </a:endParaRPr>
          </a:p>
        </p:txBody>
      </p:sp>
      <p:sp>
        <p:nvSpPr>
          <p:cNvPr id="322" name="Google Shape;322;p42"/>
          <p:cNvSpPr txBox="1"/>
          <p:nvPr/>
        </p:nvSpPr>
        <p:spPr>
          <a:xfrm>
            <a:off x="5730240" y="1051560"/>
            <a:ext cx="60808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667" b="1">
                <a:solidFill>
                  <a:srgbClr val="040F0F"/>
                </a:solidFill>
                <a:latin typeface="Karla"/>
                <a:ea typeface="Karla"/>
                <a:cs typeface="Karla"/>
                <a:sym typeface="Karla"/>
              </a:rPr>
              <a:t>Quiescenza</a:t>
            </a:r>
            <a:endParaRPr sz="26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Basso pH e basso bicarbonato mantengono gli spermatozoi fermi per risparmiare energia.</a:t>
            </a:r>
            <a:endParaRPr sz="2133">
              <a:solidFill>
                <a:srgbClr val="040F0F"/>
              </a:solidFill>
              <a:latin typeface="Karla"/>
              <a:ea typeface="Karla"/>
              <a:cs typeface="Karla"/>
              <a:sym typeface="Karla"/>
            </a:endParaRPr>
          </a:p>
        </p:txBody>
      </p:sp>
      <p:sp>
        <p:nvSpPr>
          <p:cNvPr id="323" name="Google Shape;323;p42"/>
          <p:cNvSpPr txBox="1"/>
          <p:nvPr/>
        </p:nvSpPr>
        <p:spPr>
          <a:xfrm>
            <a:off x="4953000" y="3002280"/>
            <a:ext cx="548800" cy="548800"/>
          </a:xfrm>
          <a:prstGeom prst="rect">
            <a:avLst/>
          </a:prstGeom>
          <a:noFill/>
          <a:ln>
            <a:noFill/>
          </a:ln>
        </p:spPr>
        <p:txBody>
          <a:bodyPr spcFirstLastPara="1" wrap="square" lIns="121900" tIns="121900" rIns="121900" bIns="121900" anchor="ctr" anchorCtr="0">
            <a:noAutofit/>
          </a:bodyPr>
          <a:lstStyle/>
          <a:p>
            <a:pPr algn="ctr">
              <a:spcBef>
                <a:spcPts val="480"/>
              </a:spcBef>
              <a:spcAft>
                <a:spcPts val="480"/>
              </a:spcAft>
            </a:pPr>
            <a:r>
              <a:rPr lang="en" sz="2133" b="1">
                <a:solidFill>
                  <a:srgbClr val="040F0F"/>
                </a:solidFill>
                <a:latin typeface="Karla"/>
                <a:ea typeface="Karla"/>
                <a:cs typeface="Karla"/>
                <a:sym typeface="Karla"/>
              </a:rPr>
              <a:t>2</a:t>
            </a:r>
            <a:endParaRPr sz="2133" b="1">
              <a:solidFill>
                <a:srgbClr val="040F0F"/>
              </a:solidFill>
              <a:latin typeface="Karla"/>
              <a:ea typeface="Karla"/>
              <a:cs typeface="Karla"/>
              <a:sym typeface="Karla"/>
            </a:endParaRPr>
          </a:p>
        </p:txBody>
      </p:sp>
      <p:sp>
        <p:nvSpPr>
          <p:cNvPr id="324" name="Google Shape;324;p42"/>
          <p:cNvSpPr txBox="1"/>
          <p:nvPr/>
        </p:nvSpPr>
        <p:spPr>
          <a:xfrm>
            <a:off x="5730240" y="2926080"/>
            <a:ext cx="60808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667" b="1">
                <a:solidFill>
                  <a:srgbClr val="040F0F"/>
                </a:solidFill>
                <a:latin typeface="Karla"/>
                <a:ea typeface="Karla"/>
                <a:cs typeface="Karla"/>
                <a:sym typeface="Karla"/>
              </a:rPr>
              <a:t>Controllo Ormonale</a:t>
            </a:r>
            <a:endParaRPr sz="26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DHT e estrogeni lavorano insieme per regolare secrezione, assorbimento e trasporto.</a:t>
            </a:r>
            <a:endParaRPr sz="2133">
              <a:solidFill>
                <a:srgbClr val="040F0F"/>
              </a:solidFill>
              <a:latin typeface="Karla"/>
              <a:ea typeface="Karla"/>
              <a:cs typeface="Karla"/>
              <a:sym typeface="Karla"/>
            </a:endParaRPr>
          </a:p>
        </p:txBody>
      </p:sp>
      <p:sp>
        <p:nvSpPr>
          <p:cNvPr id="325" name="Google Shape;325;p42"/>
          <p:cNvSpPr txBox="1"/>
          <p:nvPr/>
        </p:nvSpPr>
        <p:spPr>
          <a:xfrm>
            <a:off x="4953000" y="4876800"/>
            <a:ext cx="548800" cy="548800"/>
          </a:xfrm>
          <a:prstGeom prst="rect">
            <a:avLst/>
          </a:prstGeom>
          <a:noFill/>
          <a:ln>
            <a:noFill/>
          </a:ln>
        </p:spPr>
        <p:txBody>
          <a:bodyPr spcFirstLastPara="1" wrap="square" lIns="121900" tIns="121900" rIns="121900" bIns="121900" anchor="ctr" anchorCtr="0">
            <a:noAutofit/>
          </a:bodyPr>
          <a:lstStyle/>
          <a:p>
            <a:pPr algn="ctr">
              <a:spcBef>
                <a:spcPts val="480"/>
              </a:spcBef>
              <a:spcAft>
                <a:spcPts val="480"/>
              </a:spcAft>
            </a:pPr>
            <a:r>
              <a:rPr lang="en" sz="2133" b="1">
                <a:solidFill>
                  <a:srgbClr val="040F0F"/>
                </a:solidFill>
                <a:latin typeface="Karla"/>
                <a:ea typeface="Karla"/>
                <a:cs typeface="Karla"/>
                <a:sym typeface="Karla"/>
              </a:rPr>
              <a:t>3</a:t>
            </a:r>
            <a:endParaRPr sz="2133" b="1">
              <a:solidFill>
                <a:srgbClr val="040F0F"/>
              </a:solidFill>
              <a:latin typeface="Karla"/>
              <a:ea typeface="Karla"/>
              <a:cs typeface="Karla"/>
              <a:sym typeface="Karla"/>
            </a:endParaRPr>
          </a:p>
        </p:txBody>
      </p:sp>
      <p:sp>
        <p:nvSpPr>
          <p:cNvPr id="326" name="Google Shape;326;p42"/>
          <p:cNvSpPr txBox="1"/>
          <p:nvPr/>
        </p:nvSpPr>
        <p:spPr>
          <a:xfrm>
            <a:off x="5730240" y="4800600"/>
            <a:ext cx="60808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667" b="1">
                <a:solidFill>
                  <a:srgbClr val="040F0F"/>
                </a:solidFill>
                <a:latin typeface="Karla"/>
                <a:ea typeface="Karla"/>
                <a:cs typeface="Karla"/>
                <a:sym typeface="Karla"/>
              </a:rPr>
              <a:t>Maturazione</a:t>
            </a:r>
            <a:endParaRPr sz="26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Modifiche biochimiche della membrana e riorganizzazione degli enzimi acrosomiali.</a:t>
            </a:r>
            <a:endParaRPr sz="2133">
              <a:solidFill>
                <a:srgbClr val="040F0F"/>
              </a:solidFill>
              <a:latin typeface="Karla"/>
              <a:ea typeface="Karla"/>
              <a:cs typeface="Karla"/>
              <a:sym typeface="Karl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249680" y="990600"/>
            <a:ext cx="4876800" cy="4876800"/>
          </a:xfrm>
          <a:prstGeom prst="rect">
            <a:avLst/>
          </a:prstGeom>
          <a:noFill/>
          <a:ln>
            <a:noFill/>
          </a:ln>
        </p:spPr>
      </p:pic>
      <p:sp>
        <p:nvSpPr>
          <p:cNvPr id="55" name="Google Shape;55;p13"/>
          <p:cNvSpPr txBox="1"/>
          <p:nvPr/>
        </p:nvSpPr>
        <p:spPr>
          <a:xfrm>
            <a:off x="6553200" y="1828800"/>
            <a:ext cx="51056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4333" b="1">
                <a:solidFill>
                  <a:srgbClr val="B6543D"/>
                </a:solidFill>
                <a:latin typeface="Inclusive Sans"/>
                <a:ea typeface="Inclusive Sans"/>
                <a:cs typeface="Inclusive Sans"/>
                <a:sym typeface="Inclusive Sans"/>
              </a:rPr>
              <a:t>Fecondazione Esterna e Chemiotassi</a:t>
            </a:r>
            <a:endParaRPr sz="4333" b="1">
              <a:solidFill>
                <a:srgbClr val="B6543D"/>
              </a:solidFill>
              <a:latin typeface="Inclusive Sans"/>
              <a:ea typeface="Inclusive Sans"/>
              <a:cs typeface="Inclusive Sans"/>
              <a:sym typeface="Inclusive Sans"/>
            </a:endParaRPr>
          </a:p>
          <a:p>
            <a:pPr>
              <a:spcBef>
                <a:spcPts val="480"/>
              </a:spcBef>
              <a:spcAft>
                <a:spcPts val="480"/>
              </a:spcAft>
            </a:pPr>
            <a:r>
              <a:rPr lang="en" sz="2133">
                <a:solidFill>
                  <a:srgbClr val="040F0F"/>
                </a:solidFill>
                <a:latin typeface="Karla"/>
                <a:ea typeface="Karla"/>
                <a:cs typeface="Karla"/>
                <a:sym typeface="Karla"/>
              </a:rPr>
              <a:t>Strategie di attrazione e guida spermatica nei vertebrati acquatici</a:t>
            </a:r>
            <a:endParaRPr sz="2133">
              <a:solidFill>
                <a:srgbClr val="040F0F"/>
              </a:solidFill>
              <a:latin typeface="Karla"/>
              <a:ea typeface="Karla"/>
              <a:cs typeface="Karla"/>
              <a:sym typeface="Karl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0" y="0"/>
            <a:ext cx="4648200" cy="6858000"/>
          </a:xfrm>
          <a:prstGeom prst="rect">
            <a:avLst/>
          </a:prstGeom>
          <a:noFill/>
          <a:ln>
            <a:noFill/>
          </a:ln>
        </p:spPr>
      </p:pic>
      <p:sp>
        <p:nvSpPr>
          <p:cNvPr id="87" name="Google Shape;87;p17"/>
          <p:cNvSpPr txBox="1"/>
          <p:nvPr/>
        </p:nvSpPr>
        <p:spPr>
          <a:xfrm>
            <a:off x="4953000" y="228600"/>
            <a:ext cx="6858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3867" b="1">
                <a:solidFill>
                  <a:srgbClr val="B6543D"/>
                </a:solidFill>
                <a:latin typeface="Inclusive Sans"/>
                <a:ea typeface="Inclusive Sans"/>
                <a:cs typeface="Inclusive Sans"/>
                <a:sym typeface="Inclusive Sans"/>
              </a:rPr>
              <a:t>La Sfida della Fecondazione Esterna</a:t>
            </a:r>
            <a:endParaRPr sz="3867" b="1">
              <a:solidFill>
                <a:srgbClr val="B6543D"/>
              </a:solidFill>
              <a:latin typeface="Inclusive Sans"/>
              <a:ea typeface="Inclusive Sans"/>
              <a:cs typeface="Inclusive Sans"/>
              <a:sym typeface="Inclusive Sans"/>
            </a:endParaRPr>
          </a:p>
          <a:p>
            <a:pPr>
              <a:spcBef>
                <a:spcPts val="480"/>
              </a:spcBef>
            </a:pPr>
            <a:r>
              <a:rPr lang="en" sz="2867" b="1">
                <a:solidFill>
                  <a:srgbClr val="040F0F"/>
                </a:solidFill>
                <a:latin typeface="Karla"/>
                <a:ea typeface="Karla"/>
                <a:cs typeface="Karla"/>
                <a:sym typeface="Karla"/>
              </a:rPr>
              <a:t>L'Ambiente Acquatico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A differenza della fecondazione interna, i gameti rilasciati in acqua affrontano la </a:t>
            </a:r>
            <a:r>
              <a:rPr lang="en" sz="2133" b="1">
                <a:solidFill>
                  <a:srgbClr val="040F0F"/>
                </a:solidFill>
                <a:latin typeface="Karla"/>
                <a:ea typeface="Karla"/>
                <a:cs typeface="Karla"/>
                <a:sym typeface="Karla"/>
              </a:rPr>
              <a:t>diluizione estrema</a:t>
            </a:r>
            <a:r>
              <a:rPr lang="en" sz="2133">
                <a:solidFill>
                  <a:srgbClr val="040F0F"/>
                </a:solidFill>
                <a:latin typeface="Karla"/>
                <a:ea typeface="Karla"/>
                <a:cs typeface="Karla"/>
                <a:sym typeface="Karla"/>
              </a:rPr>
              <a:t> e una durata limitata della motilità.</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Strategie di Successo</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Per garantire l'incontro, i vertebrati acquatici hanno evoluto meccanismi di </a:t>
            </a:r>
            <a:r>
              <a:rPr lang="en" sz="2133" b="1">
                <a:solidFill>
                  <a:srgbClr val="040F0F"/>
                </a:solidFill>
                <a:latin typeface="Karla"/>
                <a:ea typeface="Karla"/>
                <a:cs typeface="Karla"/>
                <a:sym typeface="Karla"/>
              </a:rPr>
              <a:t>sincronizzazione temporale</a:t>
            </a:r>
            <a:r>
              <a:rPr lang="en" sz="2133">
                <a:solidFill>
                  <a:srgbClr val="040F0F"/>
                </a:solidFill>
                <a:latin typeface="Karla"/>
                <a:ea typeface="Karla"/>
                <a:cs typeface="Karla"/>
                <a:sym typeface="Karla"/>
              </a:rPr>
              <a:t> (rilascio simultaneo) e, soprattutto, segnali chimici per la </a:t>
            </a:r>
            <a:r>
              <a:rPr lang="en" sz="2133" b="1">
                <a:solidFill>
                  <a:srgbClr val="040F0F"/>
                </a:solidFill>
                <a:latin typeface="Karla"/>
                <a:ea typeface="Karla"/>
                <a:cs typeface="Karla"/>
                <a:sym typeface="Karla"/>
              </a:rPr>
              <a:t>guida spaziale</a:t>
            </a:r>
            <a:r>
              <a:rPr lang="en" sz="2133">
                <a:solidFill>
                  <a:srgbClr val="040F0F"/>
                </a:solidFill>
                <a:latin typeface="Karla"/>
                <a:ea typeface="Karla"/>
                <a:cs typeface="Karla"/>
                <a:sym typeface="Karla"/>
              </a:rPr>
              <a:t> verso l'uovo.</a:t>
            </a:r>
            <a:endParaRPr sz="2133">
              <a:solidFill>
                <a:srgbClr val="040F0F"/>
              </a:solidFill>
              <a:latin typeface="Karla"/>
              <a:ea typeface="Karla"/>
              <a:cs typeface="Karla"/>
              <a:sym typeface="Karl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381000" y="1965960"/>
            <a:ext cx="3596640" cy="2286000"/>
          </a:xfrm>
          <a:prstGeom prst="rect">
            <a:avLst/>
          </a:prstGeom>
          <a:noFill/>
          <a:ln>
            <a:noFill/>
          </a:ln>
        </p:spPr>
      </p:pic>
      <p:pic>
        <p:nvPicPr>
          <p:cNvPr id="93" name="Google Shape;93;p18"/>
          <p:cNvPicPr preferRelativeResize="0"/>
          <p:nvPr/>
        </p:nvPicPr>
        <p:blipFill>
          <a:blip r:embed="rId4">
            <a:alphaModFix/>
          </a:blip>
          <a:stretch>
            <a:fillRect/>
          </a:stretch>
        </p:blipFill>
        <p:spPr>
          <a:xfrm>
            <a:off x="4282440" y="1203960"/>
            <a:ext cx="3596640" cy="2286000"/>
          </a:xfrm>
          <a:prstGeom prst="rect">
            <a:avLst/>
          </a:prstGeom>
          <a:noFill/>
          <a:ln>
            <a:noFill/>
          </a:ln>
        </p:spPr>
      </p:pic>
      <p:pic>
        <p:nvPicPr>
          <p:cNvPr id="94" name="Google Shape;94;p18"/>
          <p:cNvPicPr preferRelativeResize="0"/>
          <p:nvPr/>
        </p:nvPicPr>
        <p:blipFill>
          <a:blip r:embed="rId5">
            <a:alphaModFix/>
          </a:blip>
          <a:stretch>
            <a:fillRect/>
          </a:stretch>
        </p:blipFill>
        <p:spPr>
          <a:xfrm>
            <a:off x="8199120" y="1965960"/>
            <a:ext cx="3596640" cy="2286000"/>
          </a:xfrm>
          <a:prstGeom prst="rect">
            <a:avLst/>
          </a:prstGeom>
          <a:noFill/>
          <a:ln>
            <a:noFill/>
          </a:ln>
        </p:spPr>
      </p:pic>
      <p:sp>
        <p:nvSpPr>
          <p:cNvPr id="95" name="Google Shape;95;p18"/>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Meccanismi di Attrazione Specie-Specifica</a:t>
            </a:r>
            <a:endParaRPr sz="3867">
              <a:solidFill>
                <a:srgbClr val="B6543D"/>
              </a:solidFill>
              <a:latin typeface="Inclusive Sans"/>
              <a:ea typeface="Inclusive Sans"/>
              <a:cs typeface="Inclusive Sans"/>
              <a:sym typeface="Inclusive Sans"/>
            </a:endParaRPr>
          </a:p>
        </p:txBody>
      </p:sp>
      <p:sp>
        <p:nvSpPr>
          <p:cNvPr id="96" name="Google Shape;96;p18"/>
          <p:cNvSpPr txBox="1"/>
          <p:nvPr/>
        </p:nvSpPr>
        <p:spPr>
          <a:xfrm>
            <a:off x="381000" y="4404360"/>
            <a:ext cx="3596800" cy="16932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Segnali Chimici</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L'uovo rilascia molecole (chemioattrattori) che creano un gradiente di concentrazione nell'acqua.</a:t>
            </a:r>
            <a:endParaRPr sz="2133">
              <a:solidFill>
                <a:srgbClr val="040F0F"/>
              </a:solidFill>
              <a:latin typeface="Karla"/>
              <a:ea typeface="Karla"/>
              <a:cs typeface="Karla"/>
              <a:sym typeface="Karla"/>
            </a:endParaRPr>
          </a:p>
        </p:txBody>
      </p:sp>
      <p:sp>
        <p:nvSpPr>
          <p:cNvPr id="97" name="Google Shape;97;p18"/>
          <p:cNvSpPr txBox="1"/>
          <p:nvPr/>
        </p:nvSpPr>
        <p:spPr>
          <a:xfrm>
            <a:off x="4282440" y="3642360"/>
            <a:ext cx="3596800" cy="16932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Risposta Motoria</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Lo spermatozoo rileva il gradiente e modifica il battito del flagello per nuotare verso la sorgente.</a:t>
            </a:r>
            <a:endParaRPr sz="2133">
              <a:solidFill>
                <a:srgbClr val="040F0F"/>
              </a:solidFill>
              <a:latin typeface="Karla"/>
              <a:ea typeface="Karla"/>
              <a:cs typeface="Karla"/>
              <a:sym typeface="Karla"/>
            </a:endParaRPr>
          </a:p>
        </p:txBody>
      </p:sp>
      <p:sp>
        <p:nvSpPr>
          <p:cNvPr id="98" name="Google Shape;98;p18"/>
          <p:cNvSpPr txBox="1"/>
          <p:nvPr/>
        </p:nvSpPr>
        <p:spPr>
          <a:xfrm>
            <a:off x="8199120" y="4404360"/>
            <a:ext cx="3596800" cy="16932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Specie-Specificità</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Solo gli spermatozoi con i recettori corretti possono rispondere al segnale, evitando ibridazioni inutili.</a:t>
            </a:r>
            <a:endParaRPr sz="2133">
              <a:solidFill>
                <a:srgbClr val="040F0F"/>
              </a:solidFill>
              <a:latin typeface="Karla"/>
              <a:ea typeface="Karla"/>
              <a:cs typeface="Karla"/>
              <a:sym typeface="Karl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9"/>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104" name="Google Shape;104;p19"/>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Il Caso dell'Aringa (Clupea)</a:t>
            </a:r>
            <a:endParaRPr sz="3867">
              <a:solidFill>
                <a:srgbClr val="B6543D"/>
              </a:solidFill>
              <a:latin typeface="Inclusive Sans"/>
              <a:ea typeface="Inclusive Sans"/>
              <a:cs typeface="Inclusive Sans"/>
              <a:sym typeface="Inclusive Sans"/>
            </a:endParaRPr>
          </a:p>
        </p:txBody>
      </p:sp>
      <p:sp>
        <p:nvSpPr>
          <p:cNvPr id="105" name="Google Shape;105;p19"/>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Osservazioni Comportamentali</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Quando gli spermatozoi dell'aringa nuotano casualmente, lo fanno </a:t>
            </a:r>
            <a:r>
              <a:rPr lang="en" sz="2133" b="1">
                <a:solidFill>
                  <a:srgbClr val="040F0F"/>
                </a:solidFill>
                <a:latin typeface="Karla"/>
                <a:ea typeface="Karla"/>
                <a:cs typeface="Karla"/>
                <a:sym typeface="Karla"/>
              </a:rPr>
              <a:t>lentamente</a:t>
            </a:r>
            <a:r>
              <a:rPr lang="en" sz="2133">
                <a:solidFill>
                  <a:srgbClr val="040F0F"/>
                </a:solidFill>
                <a:latin typeface="Karla"/>
                <a:ea typeface="Karla"/>
                <a:cs typeface="Karla"/>
                <a:sym typeface="Karla"/>
              </a:rPr>
              <a:t>. Tuttavia, non appena si avvicinano alla superficie del </a:t>
            </a:r>
            <a:r>
              <a:rPr lang="en" sz="2133" b="1">
                <a:solidFill>
                  <a:srgbClr val="040F0F"/>
                </a:solidFill>
                <a:latin typeface="Karla"/>
                <a:ea typeface="Karla"/>
                <a:cs typeface="Karla"/>
                <a:sym typeface="Karla"/>
              </a:rPr>
              <a:t>micropilo</a:t>
            </a:r>
            <a:r>
              <a:rPr lang="en" sz="2133">
                <a:solidFill>
                  <a:srgbClr val="040F0F"/>
                </a:solidFill>
                <a:latin typeface="Karla"/>
                <a:ea typeface="Karla"/>
                <a:cs typeface="Karla"/>
                <a:sym typeface="Karla"/>
              </a:rPr>
              <a:t> del corion, la loro attività diventa vigorosa.</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Il Micropilo</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Poiché l'uovo dei teleostei è protetto da un corion spesso e resistente, esiste un unico canale di ingresso: il micropilo.</a:t>
            </a:r>
            <a:endParaRPr sz="2133">
              <a:solidFill>
                <a:srgbClr val="040F0F"/>
              </a:solidFill>
              <a:latin typeface="Karla"/>
              <a:ea typeface="Karla"/>
              <a:cs typeface="Karla"/>
              <a:sym typeface="Karl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0"/>
          <p:cNvPicPr preferRelativeResize="0"/>
          <p:nvPr/>
        </p:nvPicPr>
        <p:blipFill>
          <a:blip r:embed="rId3">
            <a:alphaModFix/>
          </a:blip>
          <a:stretch>
            <a:fillRect/>
          </a:stretch>
        </p:blipFill>
        <p:spPr>
          <a:xfrm>
            <a:off x="381000" y="1066800"/>
            <a:ext cx="11430000" cy="5410200"/>
          </a:xfrm>
          <a:prstGeom prst="rect">
            <a:avLst/>
          </a:prstGeom>
          <a:noFill/>
          <a:ln>
            <a:noFill/>
          </a:ln>
        </p:spPr>
      </p:pic>
      <p:sp>
        <p:nvSpPr>
          <p:cNvPr id="111" name="Google Shape;111;p20"/>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L'Ingresso al Micropilo</a:t>
            </a:r>
            <a:endParaRPr sz="3867">
              <a:solidFill>
                <a:srgbClr val="B6543D"/>
              </a:solidFill>
              <a:latin typeface="Inclusive Sans"/>
              <a:ea typeface="Inclusive Sans"/>
              <a:cs typeface="Inclusive Sans"/>
              <a:sym typeface="Inclusive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miotassi fig">
            <a:extLst>
              <a:ext uri="{FF2B5EF4-FFF2-40B4-BE49-F238E27FC236}">
                <a16:creationId xmlns:a16="http://schemas.microsoft.com/office/drawing/2014/main" id="{6E67CC68-0337-4228-92FB-3BDEE65251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4909" y="1629554"/>
            <a:ext cx="3959207"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id="{BDB30D21-8BF0-4A74-B479-9B42D2CBCAA9}"/>
              </a:ext>
            </a:extLst>
          </p:cNvPr>
          <p:cNvSpPr txBox="1">
            <a:spLocks noChangeArrowheads="1"/>
          </p:cNvSpPr>
          <p:nvPr/>
        </p:nvSpPr>
        <p:spPr bwMode="auto">
          <a:xfrm>
            <a:off x="3554455" y="248018"/>
            <a:ext cx="65888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it-IT" altLang="it-IT" dirty="0"/>
              <a:t>FECONDAZIONE ESTERNA</a:t>
            </a:r>
          </a:p>
          <a:p>
            <a:pPr algn="ctr" eaLnBrk="1" hangingPunct="1"/>
            <a:r>
              <a:rPr lang="it-IT" altLang="it-IT" dirty="0"/>
              <a:t>CHEMIOTASSI</a:t>
            </a:r>
          </a:p>
        </p:txBody>
      </p:sp>
      <p:sp>
        <p:nvSpPr>
          <p:cNvPr id="4" name="Text Box 4">
            <a:extLst>
              <a:ext uri="{FF2B5EF4-FFF2-40B4-BE49-F238E27FC236}">
                <a16:creationId xmlns:a16="http://schemas.microsoft.com/office/drawing/2014/main" id="{F0B90E0B-7994-4DF4-A629-490D5779323A}"/>
              </a:ext>
            </a:extLst>
          </p:cNvPr>
          <p:cNvSpPr txBox="1">
            <a:spLocks noChangeArrowheads="1"/>
          </p:cNvSpPr>
          <p:nvPr/>
        </p:nvSpPr>
        <p:spPr bwMode="auto">
          <a:xfrm>
            <a:off x="2564671" y="1078595"/>
            <a:ext cx="6588809"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it-IT" altLang="it-IT"/>
              <a:t>ATTRAZIONE SPECIE-SPECIFICA DELLO SPERMA</a:t>
            </a:r>
          </a:p>
        </p:txBody>
      </p:sp>
      <p:sp>
        <p:nvSpPr>
          <p:cNvPr id="5" name="Text Box 5">
            <a:extLst>
              <a:ext uri="{FF2B5EF4-FFF2-40B4-BE49-F238E27FC236}">
                <a16:creationId xmlns:a16="http://schemas.microsoft.com/office/drawing/2014/main" id="{81024AA4-A247-4CF1-A0CA-3BFBEF91A270}"/>
              </a:ext>
            </a:extLst>
          </p:cNvPr>
          <p:cNvSpPr txBox="1">
            <a:spLocks noChangeArrowheads="1"/>
          </p:cNvSpPr>
          <p:nvPr/>
        </p:nvSpPr>
        <p:spPr bwMode="auto">
          <a:xfrm>
            <a:off x="707366" y="5197475"/>
            <a:ext cx="1067087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it-IT" altLang="it-IT" sz="1400" dirty="0"/>
              <a:t>ATTRAZIONE DELLO SPERMA DA PARTE DEL MICROPILO DEL CORION NELL’ARINGA (</a:t>
            </a:r>
            <a:r>
              <a:rPr lang="it-IT" altLang="it-IT" sz="1400" i="1" dirty="0" err="1"/>
              <a:t>Clupea</a:t>
            </a:r>
            <a:r>
              <a:rPr lang="it-IT" altLang="it-IT" sz="1400" dirty="0"/>
              <a:t>).</a:t>
            </a:r>
          </a:p>
          <a:p>
            <a:pPr eaLnBrk="1" hangingPunct="1"/>
            <a:r>
              <a:rPr lang="it-IT" altLang="it-IT" sz="1400" dirty="0"/>
              <a:t>L’UOVO E’ STATO RIMOSSO. GLI SPERMATOZOI NUOTANO CASUALMENTE E LENTAMENTE </a:t>
            </a:r>
          </a:p>
          <a:p>
            <a:pPr eaLnBrk="1" hangingPunct="1"/>
            <a:r>
              <a:rPr lang="it-IT" altLang="it-IT" sz="1400" dirty="0"/>
              <a:t>FINCHE’ RAGGIUNGONO LA SUPERFICIE DEL MICROPILO. MOSTRANO ALLORA UNA VIGOROSA</a:t>
            </a:r>
          </a:p>
          <a:p>
            <a:pPr eaLnBrk="1" hangingPunct="1"/>
            <a:r>
              <a:rPr lang="it-IT" altLang="it-IT" sz="1400" dirty="0"/>
              <a:t>ATTIVITA’ [</a:t>
            </a:r>
            <a:r>
              <a:rPr lang="it-IT" altLang="it-IT" sz="1400" dirty="0" err="1"/>
              <a:t>sperm</a:t>
            </a:r>
            <a:r>
              <a:rPr lang="it-IT" altLang="it-IT" sz="1400" dirty="0"/>
              <a:t> </a:t>
            </a:r>
            <a:r>
              <a:rPr lang="it-IT" altLang="it-IT" sz="1400" dirty="0" err="1"/>
              <a:t>motility</a:t>
            </a:r>
            <a:r>
              <a:rPr lang="it-IT" altLang="it-IT" sz="1400" dirty="0"/>
              <a:t> </a:t>
            </a:r>
            <a:r>
              <a:rPr lang="it-IT" altLang="it-IT" sz="1400" dirty="0" err="1"/>
              <a:t>initiation</a:t>
            </a:r>
            <a:r>
              <a:rPr lang="it-IT" altLang="it-IT" sz="1400" dirty="0"/>
              <a:t> </a:t>
            </a:r>
            <a:r>
              <a:rPr lang="it-IT" altLang="it-IT" sz="1400" dirty="0" err="1"/>
              <a:t>factor</a:t>
            </a:r>
            <a:r>
              <a:rPr lang="it-IT" altLang="it-IT" sz="1400" dirty="0"/>
              <a:t> (SMIF)] E NUOTANO ATTRAVERSANDO IL MICROPILO [</a:t>
            </a:r>
            <a:r>
              <a:rPr lang="it-IT" altLang="it-IT" sz="1400" dirty="0" err="1"/>
              <a:t>micropylar</a:t>
            </a:r>
            <a:r>
              <a:rPr lang="it-IT" altLang="it-IT" sz="1400" dirty="0"/>
              <a:t> </a:t>
            </a:r>
            <a:r>
              <a:rPr lang="it-IT" altLang="it-IT" sz="1400" dirty="0" err="1"/>
              <a:t>sperm</a:t>
            </a:r>
            <a:r>
              <a:rPr lang="it-IT" altLang="it-IT" sz="1400" dirty="0"/>
              <a:t> </a:t>
            </a:r>
            <a:r>
              <a:rPr lang="it-IT" altLang="it-IT" sz="1400" dirty="0" err="1"/>
              <a:t>guidance</a:t>
            </a:r>
            <a:r>
              <a:rPr lang="it-IT" altLang="it-IT" sz="1400" dirty="0"/>
              <a:t> </a:t>
            </a:r>
            <a:r>
              <a:rPr lang="it-IT" altLang="it-IT" sz="1400" dirty="0" err="1"/>
              <a:t>factor</a:t>
            </a:r>
            <a:r>
              <a:rPr lang="it-IT" altLang="it-IT" sz="1400" dirty="0"/>
              <a:t>” (MSGF)]</a:t>
            </a:r>
          </a:p>
          <a:p>
            <a:pPr eaLnBrk="1" hangingPunct="1"/>
            <a:endParaRPr lang="it-IT" altLang="it-IT" sz="1400" dirty="0"/>
          </a:p>
        </p:txBody>
      </p:sp>
      <p:sp>
        <p:nvSpPr>
          <p:cNvPr id="6" name="Text Box 7">
            <a:extLst>
              <a:ext uri="{FF2B5EF4-FFF2-40B4-BE49-F238E27FC236}">
                <a16:creationId xmlns:a16="http://schemas.microsoft.com/office/drawing/2014/main" id="{94EDCDC4-2D57-4CB1-A661-7BC10C46A91A}"/>
              </a:ext>
            </a:extLst>
          </p:cNvPr>
          <p:cNvSpPr txBox="1">
            <a:spLocks noChangeArrowheads="1"/>
          </p:cNvSpPr>
          <p:nvPr/>
        </p:nvSpPr>
        <p:spPr bwMode="auto">
          <a:xfrm>
            <a:off x="1734598" y="1837204"/>
            <a:ext cx="412447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it-IT" altLang="it-IT" sz="1400" dirty="0" err="1">
                <a:latin typeface="Arial" panose="020B0604020202020204" pitchFamily="34" charset="0"/>
                <a:cs typeface="Arial" panose="020B0604020202020204" pitchFamily="34" charset="0"/>
              </a:rPr>
              <a:t>micropylar</a:t>
            </a:r>
            <a:r>
              <a:rPr lang="it-IT" altLang="it-IT" sz="1400" dirty="0">
                <a:latin typeface="Arial" panose="020B0604020202020204" pitchFamily="34" charset="0"/>
                <a:cs typeface="Arial" panose="020B0604020202020204" pitchFamily="34" charset="0"/>
              </a:rPr>
              <a:t> </a:t>
            </a:r>
            <a:r>
              <a:rPr lang="it-IT" altLang="it-IT" sz="1400" dirty="0" err="1">
                <a:latin typeface="Arial" panose="020B0604020202020204" pitchFamily="34" charset="0"/>
                <a:cs typeface="Arial" panose="020B0604020202020204" pitchFamily="34" charset="0"/>
              </a:rPr>
              <a:t>sperm</a:t>
            </a:r>
            <a:r>
              <a:rPr lang="it-IT" altLang="it-IT" sz="1400" dirty="0">
                <a:latin typeface="Arial" panose="020B0604020202020204" pitchFamily="34" charset="0"/>
                <a:cs typeface="Arial" panose="020B0604020202020204" pitchFamily="34" charset="0"/>
              </a:rPr>
              <a:t> </a:t>
            </a:r>
            <a:r>
              <a:rPr lang="it-IT" altLang="it-IT" sz="1400" dirty="0" err="1">
                <a:latin typeface="Arial" panose="020B0604020202020204" pitchFamily="34" charset="0"/>
                <a:cs typeface="Arial" panose="020B0604020202020204" pitchFamily="34" charset="0"/>
              </a:rPr>
              <a:t>guidance</a:t>
            </a:r>
            <a:r>
              <a:rPr lang="it-IT" altLang="it-IT" sz="1400" dirty="0">
                <a:latin typeface="Arial" panose="020B0604020202020204" pitchFamily="34" charset="0"/>
                <a:cs typeface="Arial" panose="020B0604020202020204" pitchFamily="34" charset="0"/>
              </a:rPr>
              <a:t> </a:t>
            </a:r>
            <a:r>
              <a:rPr lang="it-IT" altLang="it-IT" sz="1400" dirty="0" err="1">
                <a:latin typeface="Arial" panose="020B0604020202020204" pitchFamily="34" charset="0"/>
                <a:cs typeface="Arial" panose="020B0604020202020204" pitchFamily="34" charset="0"/>
              </a:rPr>
              <a:t>factor</a:t>
            </a:r>
            <a:r>
              <a:rPr lang="it-IT" altLang="it-IT" sz="1400" dirty="0">
                <a:latin typeface="Arial" panose="020B0604020202020204" pitchFamily="34" charset="0"/>
                <a:cs typeface="Arial" panose="020B0604020202020204" pitchFamily="34" charset="0"/>
              </a:rPr>
              <a:t>” (</a:t>
            </a:r>
            <a:r>
              <a:rPr lang="it-IT" altLang="it-IT" sz="1400" b="1" dirty="0">
                <a:solidFill>
                  <a:srgbClr val="FF0000"/>
                </a:solidFill>
                <a:latin typeface="Arial" panose="020B0604020202020204" pitchFamily="34" charset="0"/>
                <a:cs typeface="Arial" panose="020B0604020202020204" pitchFamily="34" charset="0"/>
              </a:rPr>
              <a:t>MSGF</a:t>
            </a:r>
            <a:r>
              <a:rPr lang="it-IT" altLang="it-IT" sz="1400" dirty="0">
                <a:latin typeface="Arial" panose="020B0604020202020204" pitchFamily="34" charset="0"/>
                <a:cs typeface="Arial" panose="020B0604020202020204" pitchFamily="34" charset="0"/>
              </a:rPr>
              <a:t>)</a:t>
            </a:r>
          </a:p>
        </p:txBody>
      </p:sp>
      <p:grpSp>
        <p:nvGrpSpPr>
          <p:cNvPr id="7" name="Gruppo 10">
            <a:extLst>
              <a:ext uri="{FF2B5EF4-FFF2-40B4-BE49-F238E27FC236}">
                <a16:creationId xmlns:a16="http://schemas.microsoft.com/office/drawing/2014/main" id="{B30CD139-71E7-4E0A-98D0-ACAFAF5099AE}"/>
              </a:ext>
            </a:extLst>
          </p:cNvPr>
          <p:cNvGrpSpPr>
            <a:grpSpLocks/>
          </p:cNvGrpSpPr>
          <p:nvPr/>
        </p:nvGrpSpPr>
        <p:grpSpPr bwMode="auto">
          <a:xfrm>
            <a:off x="594604" y="2963302"/>
            <a:ext cx="4699426" cy="706437"/>
            <a:chOff x="0" y="2830286"/>
            <a:chExt cx="4034971" cy="706137"/>
          </a:xfrm>
        </p:grpSpPr>
        <p:sp>
          <p:nvSpPr>
            <p:cNvPr id="9" name="CasellaDiTesto 7">
              <a:extLst>
                <a:ext uri="{FF2B5EF4-FFF2-40B4-BE49-F238E27FC236}">
                  <a16:creationId xmlns:a16="http://schemas.microsoft.com/office/drawing/2014/main" id="{A517EB51-16DF-4BCB-AD60-D2C873C7840E}"/>
                </a:ext>
              </a:extLst>
            </p:cNvPr>
            <p:cNvSpPr txBox="1">
              <a:spLocks noChangeArrowheads="1"/>
            </p:cNvSpPr>
            <p:nvPr/>
          </p:nvSpPr>
          <p:spPr bwMode="auto">
            <a:xfrm>
              <a:off x="0" y="2859315"/>
              <a:ext cx="278153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it-IT" altLang="it-IT" sz="1200" dirty="0" err="1">
                  <a:latin typeface="Arial" panose="020B0604020202020204" pitchFamily="34" charset="0"/>
                  <a:cs typeface="Arial" panose="020B0604020202020204" pitchFamily="34" charset="0"/>
                </a:rPr>
                <a:t>eggs</a:t>
              </a:r>
              <a:r>
                <a:rPr lang="it-IT" altLang="it-IT" sz="1200" dirty="0">
                  <a:latin typeface="Arial" panose="020B0604020202020204" pitchFamily="34" charset="0"/>
                  <a:cs typeface="Arial" panose="020B0604020202020204" pitchFamily="34" charset="0"/>
                </a:rPr>
                <a:t> </a:t>
              </a:r>
              <a:r>
                <a:rPr lang="it-IT" altLang="it-IT" sz="1200" dirty="0" err="1">
                  <a:latin typeface="Arial" panose="020B0604020202020204" pitchFamily="34" charset="0"/>
                  <a:cs typeface="Arial" panose="020B0604020202020204" pitchFamily="34" charset="0"/>
                </a:rPr>
                <a:t>possess</a:t>
              </a:r>
              <a:r>
                <a:rPr lang="it-IT" altLang="it-IT" sz="1200" dirty="0">
                  <a:latin typeface="Arial" panose="020B0604020202020204" pitchFamily="34" charset="0"/>
                  <a:cs typeface="Arial" panose="020B0604020202020204" pitchFamily="34" charset="0"/>
                </a:rPr>
                <a:t> a </a:t>
              </a:r>
            </a:p>
            <a:p>
              <a:pPr eaLnBrk="1" hangingPunct="1"/>
              <a:r>
                <a:rPr lang="it-IT" altLang="it-IT" sz="1200" dirty="0" err="1">
                  <a:latin typeface="Arial" panose="020B0604020202020204" pitchFamily="34" charset="0"/>
                  <a:cs typeface="Arial" panose="020B0604020202020204" pitchFamily="34" charset="0"/>
                </a:rPr>
                <a:t>sperm</a:t>
              </a:r>
              <a:r>
                <a:rPr lang="it-IT" altLang="it-IT" sz="1200" dirty="0">
                  <a:latin typeface="Arial" panose="020B0604020202020204" pitchFamily="34" charset="0"/>
                  <a:cs typeface="Arial" panose="020B0604020202020204" pitchFamily="34" charset="0"/>
                </a:rPr>
                <a:t> </a:t>
              </a:r>
              <a:r>
                <a:rPr lang="it-IT" altLang="it-IT" sz="1200" dirty="0" err="1">
                  <a:latin typeface="Arial" panose="020B0604020202020204" pitchFamily="34" charset="0"/>
                  <a:cs typeface="Arial" panose="020B0604020202020204" pitchFamily="34" charset="0"/>
                </a:rPr>
                <a:t>motility</a:t>
              </a:r>
              <a:r>
                <a:rPr lang="it-IT" altLang="it-IT" sz="1200" dirty="0">
                  <a:latin typeface="Arial" panose="020B0604020202020204" pitchFamily="34" charset="0"/>
                  <a:cs typeface="Arial" panose="020B0604020202020204" pitchFamily="34" charset="0"/>
                </a:rPr>
                <a:t> </a:t>
              </a:r>
              <a:r>
                <a:rPr lang="it-IT" altLang="it-IT" sz="1200" dirty="0" err="1">
                  <a:latin typeface="Arial" panose="020B0604020202020204" pitchFamily="34" charset="0"/>
                  <a:cs typeface="Arial" panose="020B0604020202020204" pitchFamily="34" charset="0"/>
                </a:rPr>
                <a:t>initiation</a:t>
              </a:r>
              <a:r>
                <a:rPr lang="it-IT" altLang="it-IT" sz="1200" dirty="0">
                  <a:latin typeface="Arial" panose="020B0604020202020204" pitchFamily="34" charset="0"/>
                  <a:cs typeface="Arial" panose="020B0604020202020204" pitchFamily="34" charset="0"/>
                </a:rPr>
                <a:t> </a:t>
              </a:r>
              <a:r>
                <a:rPr lang="it-IT" altLang="it-IT" sz="1200" dirty="0" err="1">
                  <a:latin typeface="Arial" panose="020B0604020202020204" pitchFamily="34" charset="0"/>
                  <a:cs typeface="Arial" panose="020B0604020202020204" pitchFamily="34" charset="0"/>
                </a:rPr>
                <a:t>factor</a:t>
              </a:r>
              <a:r>
                <a:rPr lang="it-IT" altLang="it-IT" sz="1200" dirty="0">
                  <a:latin typeface="Arial" panose="020B0604020202020204" pitchFamily="34" charset="0"/>
                  <a:cs typeface="Arial" panose="020B0604020202020204" pitchFamily="34" charset="0"/>
                </a:rPr>
                <a:t> (</a:t>
              </a:r>
              <a:r>
                <a:rPr lang="it-IT" altLang="it-IT" sz="1400" b="1" dirty="0">
                  <a:solidFill>
                    <a:srgbClr val="FF0000"/>
                  </a:solidFill>
                  <a:latin typeface="Arial" panose="020B0604020202020204" pitchFamily="34" charset="0"/>
                  <a:cs typeface="Arial" panose="020B0604020202020204" pitchFamily="34" charset="0"/>
                </a:rPr>
                <a:t>SMIF</a:t>
              </a:r>
              <a:r>
                <a:rPr lang="it-IT" altLang="it-IT" sz="1200" dirty="0">
                  <a:latin typeface="Arial" panose="020B0604020202020204" pitchFamily="34" charset="0"/>
                  <a:cs typeface="Arial" panose="020B0604020202020204" pitchFamily="34" charset="0"/>
                </a:rPr>
                <a:t>) </a:t>
              </a:r>
            </a:p>
            <a:p>
              <a:pPr eaLnBrk="1" hangingPunct="1"/>
              <a:r>
                <a:rPr lang="it-IT" altLang="it-IT" sz="1200" dirty="0" err="1">
                  <a:latin typeface="Arial" panose="020B0604020202020204" pitchFamily="34" charset="0"/>
                  <a:cs typeface="Arial" panose="020B0604020202020204" pitchFamily="34" charset="0"/>
                </a:rPr>
                <a:t>around</a:t>
              </a:r>
              <a:r>
                <a:rPr lang="it-IT" altLang="it-IT" sz="1200" dirty="0">
                  <a:latin typeface="Arial" panose="020B0604020202020204" pitchFamily="34" charset="0"/>
                  <a:cs typeface="Arial" panose="020B0604020202020204" pitchFamily="34" charset="0"/>
                </a:rPr>
                <a:t> the </a:t>
              </a:r>
              <a:r>
                <a:rPr lang="it-IT" altLang="it-IT" sz="1200" dirty="0" err="1">
                  <a:latin typeface="Arial" panose="020B0604020202020204" pitchFamily="34" charset="0"/>
                  <a:cs typeface="Arial" panose="020B0604020202020204" pitchFamily="34" charset="0"/>
                </a:rPr>
                <a:t>micropyle</a:t>
              </a:r>
              <a:endParaRPr lang="it-IT" altLang="it-IT" sz="1200" dirty="0">
                <a:latin typeface="Arial" panose="020B0604020202020204" pitchFamily="34" charset="0"/>
                <a:cs typeface="Arial" panose="020B0604020202020204" pitchFamily="34" charset="0"/>
              </a:endParaRPr>
            </a:p>
          </p:txBody>
        </p:sp>
        <p:cxnSp>
          <p:nvCxnSpPr>
            <p:cNvPr id="10" name="Connettore 2 9">
              <a:extLst>
                <a:ext uri="{FF2B5EF4-FFF2-40B4-BE49-F238E27FC236}">
                  <a16:creationId xmlns:a16="http://schemas.microsoft.com/office/drawing/2014/main" id="{825B7880-B3B3-43E3-AA5E-39B45B072FB9}"/>
                </a:ext>
              </a:extLst>
            </p:cNvPr>
            <p:cNvCxnSpPr>
              <a:stCxn id="9" idx="3"/>
            </p:cNvCxnSpPr>
            <p:nvPr/>
          </p:nvCxnSpPr>
          <p:spPr>
            <a:xfrm flipV="1">
              <a:off x="2780987" y="2830286"/>
              <a:ext cx="1253984" cy="36814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 name="CasellaDiTesto 11">
            <a:extLst>
              <a:ext uri="{FF2B5EF4-FFF2-40B4-BE49-F238E27FC236}">
                <a16:creationId xmlns:a16="http://schemas.microsoft.com/office/drawing/2014/main" id="{ECB6B41F-2D76-464C-9E3A-93E928284291}"/>
              </a:ext>
            </a:extLst>
          </p:cNvPr>
          <p:cNvSpPr txBox="1">
            <a:spLocks noChangeArrowheads="1"/>
          </p:cNvSpPr>
          <p:nvPr/>
        </p:nvSpPr>
        <p:spPr bwMode="auto">
          <a:xfrm>
            <a:off x="1190783" y="4104903"/>
            <a:ext cx="342936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it-IT" altLang="it-IT" sz="1200">
                <a:latin typeface="Arial" panose="020B0604020202020204" pitchFamily="34" charset="0"/>
                <a:cs typeface="Arial" panose="020B0604020202020204" pitchFamily="34" charset="0"/>
              </a:rPr>
              <a:t>? Origin</a:t>
            </a:r>
          </a:p>
          <a:p>
            <a:pPr eaLnBrk="1" hangingPunct="1"/>
            <a:r>
              <a:rPr lang="it-IT" altLang="it-IT" sz="1200">
                <a:latin typeface="Arial" panose="020B0604020202020204" pitchFamily="34" charset="0"/>
                <a:cs typeface="Arial" panose="020B0604020202020204" pitchFamily="34" charset="0"/>
              </a:rPr>
              <a:t>giant micropylar cell</a:t>
            </a:r>
          </a:p>
          <a:p>
            <a:pPr eaLnBrk="1" hangingPunct="1"/>
            <a:r>
              <a:rPr lang="it-IT" altLang="it-IT" sz="1200">
                <a:latin typeface="Arial" panose="020B0604020202020204" pitchFamily="34" charset="0"/>
                <a:cs typeface="Arial" panose="020B0604020202020204" pitchFamily="34" charset="0"/>
              </a:rPr>
              <a:t>Follicular cells around the micropylar cell</a:t>
            </a:r>
          </a:p>
        </p:txBody>
      </p:sp>
    </p:spTree>
    <p:extLst>
      <p:ext uri="{BB962C8B-B14F-4D97-AF65-F5344CB8AC3E}">
        <p14:creationId xmlns:p14="http://schemas.microsoft.com/office/powerpoint/2010/main" val="484071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1"/>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117" name="Google Shape;117;p21"/>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Il Fattore SMIF</a:t>
            </a:r>
            <a:endParaRPr sz="3867">
              <a:solidFill>
                <a:srgbClr val="B6543D"/>
              </a:solidFill>
              <a:latin typeface="Inclusive Sans"/>
              <a:ea typeface="Inclusive Sans"/>
              <a:cs typeface="Inclusive Sans"/>
              <a:sym typeface="Inclusive Sans"/>
            </a:endParaRPr>
          </a:p>
        </p:txBody>
      </p:sp>
      <p:sp>
        <p:nvSpPr>
          <p:cNvPr id="118" name="Google Shape;118;p21"/>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Sperm Motility Initiation Factor</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Il </a:t>
            </a:r>
            <a:r>
              <a:rPr lang="en" sz="2133" b="1">
                <a:solidFill>
                  <a:srgbClr val="040F0F"/>
                </a:solidFill>
                <a:latin typeface="Karla"/>
                <a:ea typeface="Karla"/>
                <a:cs typeface="Karla"/>
                <a:sym typeface="Karla"/>
              </a:rPr>
              <a:t>SMIF</a:t>
            </a:r>
            <a:r>
              <a:rPr lang="en" sz="2133">
                <a:solidFill>
                  <a:srgbClr val="040F0F"/>
                </a:solidFill>
                <a:latin typeface="Karla"/>
                <a:ea typeface="Karla"/>
                <a:cs typeface="Karla"/>
                <a:sym typeface="Karla"/>
              </a:rPr>
              <a:t> è una glicoproteina situata specificamente nell'apertura del micropilo.</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Funzione</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Senza SMIF, lo spermatozoo dell'aringa rimane quasi immobile. Il contatto con questa proteina induce l'attivazione immediata della motilità flagellare, permettendo l'ingresso nel canale.</a:t>
            </a:r>
            <a:endParaRPr sz="2133">
              <a:solidFill>
                <a:srgbClr val="040F0F"/>
              </a:solidFill>
              <a:latin typeface="Karla"/>
              <a:ea typeface="Karla"/>
              <a:cs typeface="Karla"/>
              <a:sym typeface="Karl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sati fig">
            <a:extLst>
              <a:ext uri="{FF2B5EF4-FFF2-40B4-BE49-F238E27FC236}">
                <a16:creationId xmlns:a16="http://schemas.microsoft.com/office/drawing/2014/main" id="{18AFFD2A-D534-4606-98BC-43FD63F2D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324" y="719137"/>
            <a:ext cx="3701244"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id="{C8BAF178-0DD9-4227-A056-2F13B6BD718E}"/>
              </a:ext>
            </a:extLst>
          </p:cNvPr>
          <p:cNvSpPr txBox="1">
            <a:spLocks noChangeArrowheads="1"/>
          </p:cNvSpPr>
          <p:nvPr/>
        </p:nvSpPr>
        <p:spPr bwMode="auto">
          <a:xfrm>
            <a:off x="600075" y="5615643"/>
            <a:ext cx="108584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it-IT" altLang="it-IT" sz="1400" dirty="0"/>
              <a:t>FOTOGRAFIA AL MICROSCOPIO ELETTRONICO A SCANSIONE DI OVOCITO DI CONIGLIO, ANCORA CIRCONDATO DALLA PELLUCIDA E DALLE CELLULE DELLA CORONA RADIATA, E RICOPERTO  DI SPERMATOZOI.</a:t>
            </a:r>
          </a:p>
        </p:txBody>
      </p:sp>
      <p:sp>
        <p:nvSpPr>
          <p:cNvPr id="4" name="Text Box 4">
            <a:extLst>
              <a:ext uri="{FF2B5EF4-FFF2-40B4-BE49-F238E27FC236}">
                <a16:creationId xmlns:a16="http://schemas.microsoft.com/office/drawing/2014/main" id="{AAD171F5-7234-4467-91D5-63715D7E51FC}"/>
              </a:ext>
            </a:extLst>
          </p:cNvPr>
          <p:cNvSpPr txBox="1">
            <a:spLocks noChangeArrowheads="1"/>
          </p:cNvSpPr>
          <p:nvPr/>
        </p:nvSpPr>
        <p:spPr bwMode="auto">
          <a:xfrm>
            <a:off x="874645" y="721755"/>
            <a:ext cx="4337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it-IT" altLang="it-IT" sz="2800" dirty="0"/>
              <a:t>FECONDAZIONE INTERNA</a:t>
            </a:r>
          </a:p>
        </p:txBody>
      </p:sp>
    </p:spTree>
    <p:extLst>
      <p:ext uri="{BB962C8B-B14F-4D97-AF65-F5344CB8AC3E}">
        <p14:creationId xmlns:p14="http://schemas.microsoft.com/office/powerpoint/2010/main" val="2343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7CDC411-5AE5-8BC7-0979-22D6DB86A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40" y="1043796"/>
            <a:ext cx="6604005" cy="39082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A7C29A2-0FCC-140A-68F7-1DFF0528EB9F}"/>
              </a:ext>
            </a:extLst>
          </p:cNvPr>
          <p:cNvSpPr txBox="1"/>
          <p:nvPr/>
        </p:nvSpPr>
        <p:spPr>
          <a:xfrm>
            <a:off x="6693145" y="552090"/>
            <a:ext cx="5175849" cy="5078313"/>
          </a:xfrm>
          <a:prstGeom prst="rect">
            <a:avLst/>
          </a:prstGeom>
          <a:noFill/>
        </p:spPr>
        <p:txBody>
          <a:bodyPr wrap="square">
            <a:spAutoFit/>
          </a:bodyPr>
          <a:lstStyle/>
          <a:p>
            <a:pPr algn="just"/>
            <a:r>
              <a:rPr lang="en-GB" dirty="0"/>
              <a:t>Three types of gamete-exporting organs in vertebrates. In jawless fishes, genital ducts are absent, and both sperm and ova are released into the coelom and exported through the genital pores (GPs).</a:t>
            </a:r>
          </a:p>
          <a:p>
            <a:pPr algn="just"/>
            <a:endParaRPr lang="en-GB" dirty="0"/>
          </a:p>
          <a:p>
            <a:pPr algn="just"/>
            <a:r>
              <a:rPr lang="en-GB" dirty="0"/>
              <a:t> In most jawed vertebrates, sperm and ova are exported through the Wolffian ducts (WDs) and Müllerian ducts (MDs), respectively. In most testes-bearing gnathostomes, sperm are exported through the efferent </a:t>
            </a:r>
            <a:r>
              <a:rPr lang="en-GB" dirty="0" err="1"/>
              <a:t>ductules</a:t>
            </a:r>
            <a:r>
              <a:rPr lang="en-GB" dirty="0"/>
              <a:t> to the WDs; the MDs are developed but later regress in many cases. </a:t>
            </a:r>
          </a:p>
          <a:p>
            <a:pPr algn="just"/>
            <a:endParaRPr lang="en-GB" dirty="0"/>
          </a:p>
          <a:p>
            <a:pPr algn="just"/>
            <a:r>
              <a:rPr lang="en-GB" dirty="0"/>
              <a:t>In most ovary-bearing gnathostomes, mature oocytes are shed into the coelom and then exported through the opening of the MDs to the urinary sinus. Finally, most </a:t>
            </a:r>
            <a:r>
              <a:rPr lang="en-GB" dirty="0" err="1"/>
              <a:t>teleosts</a:t>
            </a:r>
            <a:r>
              <a:rPr lang="en-GB" dirty="0"/>
              <a:t> develop genital ducts as the posterior elongation of gonads: testicular ducts (TDs) and ovarian ducts (ODs).</a:t>
            </a:r>
          </a:p>
        </p:txBody>
      </p:sp>
    </p:spTree>
    <p:extLst>
      <p:ext uri="{BB962C8B-B14F-4D97-AF65-F5344CB8AC3E}">
        <p14:creationId xmlns:p14="http://schemas.microsoft.com/office/powerpoint/2010/main" val="1897897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2"/>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124" name="Google Shape;124;p22"/>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Il Fattore MSGF</a:t>
            </a:r>
            <a:endParaRPr sz="3867">
              <a:solidFill>
                <a:srgbClr val="B6543D"/>
              </a:solidFill>
              <a:latin typeface="Inclusive Sans"/>
              <a:ea typeface="Inclusive Sans"/>
              <a:cs typeface="Inclusive Sans"/>
              <a:sym typeface="Inclusive Sans"/>
            </a:endParaRPr>
          </a:p>
        </p:txBody>
      </p:sp>
      <p:sp>
        <p:nvSpPr>
          <p:cNvPr id="125" name="Google Shape;125;p22"/>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Micropylar Sperm Guidance Factor</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Mentre il SMIF 'accende' il motore, il </a:t>
            </a:r>
            <a:r>
              <a:rPr lang="en" sz="2133" b="1">
                <a:solidFill>
                  <a:srgbClr val="040F0F"/>
                </a:solidFill>
                <a:latin typeface="Karla"/>
                <a:ea typeface="Karla"/>
                <a:cs typeface="Karla"/>
                <a:sym typeface="Karla"/>
              </a:rPr>
              <a:t>MSGF</a:t>
            </a:r>
            <a:r>
              <a:rPr lang="en" sz="2133">
                <a:solidFill>
                  <a:srgbClr val="040F0F"/>
                </a:solidFill>
                <a:latin typeface="Karla"/>
                <a:ea typeface="Karla"/>
                <a:cs typeface="Karla"/>
                <a:sym typeface="Karla"/>
              </a:rPr>
              <a:t> funge da 'navigatore'.</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Gradiente di Guida</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Il MSGF crea un gradiente chimico che guida lo spermatozoo attraverso lo stretto tunnel del micropilo fino alla membrana plasmatica dell'ovocita (oolemma).</a:t>
            </a:r>
            <a:endParaRPr sz="2133">
              <a:solidFill>
                <a:srgbClr val="040F0F"/>
              </a:solidFill>
              <a:latin typeface="Karla"/>
              <a:ea typeface="Karla"/>
              <a:cs typeface="Karla"/>
              <a:sym typeface="Karl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6"/>
          <p:cNvPicPr preferRelativeResize="0"/>
          <p:nvPr/>
        </p:nvPicPr>
        <p:blipFill>
          <a:blip r:embed="rId3">
            <a:alphaModFix/>
          </a:blip>
          <a:stretch>
            <a:fillRect/>
          </a:stretch>
        </p:blipFill>
        <p:spPr>
          <a:xfrm>
            <a:off x="381000" y="1051560"/>
            <a:ext cx="5562600" cy="2971800"/>
          </a:xfrm>
          <a:prstGeom prst="rect">
            <a:avLst/>
          </a:prstGeom>
          <a:noFill/>
          <a:ln>
            <a:noFill/>
          </a:ln>
        </p:spPr>
      </p:pic>
      <p:pic>
        <p:nvPicPr>
          <p:cNvPr id="160" name="Google Shape;160;p26"/>
          <p:cNvPicPr preferRelativeResize="0"/>
          <p:nvPr/>
        </p:nvPicPr>
        <p:blipFill>
          <a:blip r:embed="rId4">
            <a:alphaModFix/>
          </a:blip>
          <a:stretch>
            <a:fillRect/>
          </a:stretch>
        </p:blipFill>
        <p:spPr>
          <a:xfrm>
            <a:off x="6248400" y="1051560"/>
            <a:ext cx="5562600" cy="2971800"/>
          </a:xfrm>
          <a:prstGeom prst="rect">
            <a:avLst/>
          </a:prstGeom>
          <a:noFill/>
          <a:ln>
            <a:noFill/>
          </a:ln>
        </p:spPr>
      </p:pic>
      <p:sp>
        <p:nvSpPr>
          <p:cNvPr id="161" name="Google Shape;161;p26"/>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Origine dei Segnali di Guida</a:t>
            </a:r>
            <a:endParaRPr sz="3867">
              <a:solidFill>
                <a:srgbClr val="B6543D"/>
              </a:solidFill>
              <a:latin typeface="Inclusive Sans"/>
              <a:ea typeface="Inclusive Sans"/>
              <a:cs typeface="Inclusive Sans"/>
              <a:sym typeface="Inclusive Sans"/>
            </a:endParaRPr>
          </a:p>
        </p:txBody>
      </p:sp>
      <p:sp>
        <p:nvSpPr>
          <p:cNvPr id="162" name="Google Shape;162;p26"/>
          <p:cNvSpPr txBox="1"/>
          <p:nvPr/>
        </p:nvSpPr>
        <p:spPr>
          <a:xfrm>
            <a:off x="381000" y="4175760"/>
            <a:ext cx="5562800" cy="1693200"/>
          </a:xfrm>
          <a:prstGeom prst="rect">
            <a:avLst/>
          </a:prstGeom>
          <a:noFill/>
          <a:ln>
            <a:noFill/>
          </a:ln>
        </p:spPr>
        <p:txBody>
          <a:bodyPr spcFirstLastPara="1" wrap="square" lIns="121900" tIns="121900" rIns="121900" bIns="121900" anchor="t" anchorCtr="0">
            <a:noAutofit/>
          </a:bodyPr>
          <a:lstStyle/>
          <a:p>
            <a:pPr>
              <a:spcBef>
                <a:spcPts val="480"/>
              </a:spcBef>
              <a:spcAft>
                <a:spcPts val="480"/>
              </a:spcAft>
            </a:pPr>
            <a:r>
              <a:rPr lang="en" sz="2133">
                <a:solidFill>
                  <a:srgbClr val="040F0F"/>
                </a:solidFill>
                <a:latin typeface="Karla"/>
                <a:ea typeface="Karla"/>
                <a:cs typeface="Karla"/>
                <a:sym typeface="Karla"/>
              </a:rPr>
              <a:t>La cellula micropilare gigante (GMC) è la principale responsabile della formazione della struttura del micropilo durante l'oogenesi.</a:t>
            </a:r>
            <a:endParaRPr sz="2133">
              <a:solidFill>
                <a:srgbClr val="040F0F"/>
              </a:solidFill>
              <a:latin typeface="Karla"/>
              <a:ea typeface="Karla"/>
              <a:cs typeface="Karla"/>
              <a:sym typeface="Karla"/>
            </a:endParaRPr>
          </a:p>
        </p:txBody>
      </p:sp>
      <p:sp>
        <p:nvSpPr>
          <p:cNvPr id="163" name="Google Shape;163;p26"/>
          <p:cNvSpPr txBox="1"/>
          <p:nvPr/>
        </p:nvSpPr>
        <p:spPr>
          <a:xfrm>
            <a:off x="6248400" y="4175760"/>
            <a:ext cx="5562800" cy="1693200"/>
          </a:xfrm>
          <a:prstGeom prst="rect">
            <a:avLst/>
          </a:prstGeom>
          <a:noFill/>
          <a:ln>
            <a:noFill/>
          </a:ln>
        </p:spPr>
        <p:txBody>
          <a:bodyPr spcFirstLastPara="1" wrap="square" lIns="121900" tIns="121900" rIns="121900" bIns="121900" anchor="t" anchorCtr="0">
            <a:noAutofit/>
          </a:bodyPr>
          <a:lstStyle/>
          <a:p>
            <a:pPr>
              <a:spcBef>
                <a:spcPts val="480"/>
              </a:spcBef>
              <a:spcAft>
                <a:spcPts val="480"/>
              </a:spcAft>
            </a:pPr>
            <a:r>
              <a:rPr lang="en" sz="2133">
                <a:solidFill>
                  <a:srgbClr val="040F0F"/>
                </a:solidFill>
                <a:latin typeface="Karla"/>
                <a:ea typeface="Karla"/>
                <a:cs typeface="Karla"/>
                <a:sym typeface="Karla"/>
              </a:rPr>
              <a:t>Le cellule follicolari circostanti collaborano alla secrezione dei fattori biochimici (SMIF/MSGF) che rivestono l'area.</a:t>
            </a:r>
            <a:endParaRPr sz="2133">
              <a:solidFill>
                <a:srgbClr val="040F0F"/>
              </a:solidFill>
              <a:latin typeface="Karla"/>
              <a:ea typeface="Karla"/>
              <a:cs typeface="Karla"/>
              <a:sym typeface="Karl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7"/>
          <p:cNvPicPr preferRelativeResize="0"/>
          <p:nvPr/>
        </p:nvPicPr>
        <p:blipFill>
          <a:blip r:embed="rId3">
            <a:alphaModFix/>
          </a:blip>
          <a:stretch>
            <a:fillRect/>
          </a:stretch>
        </p:blipFill>
        <p:spPr>
          <a:xfrm>
            <a:off x="7543800" y="0"/>
            <a:ext cx="4648200" cy="6858000"/>
          </a:xfrm>
          <a:prstGeom prst="rect">
            <a:avLst/>
          </a:prstGeom>
          <a:noFill/>
          <a:ln>
            <a:noFill/>
          </a:ln>
        </p:spPr>
      </p:pic>
      <p:sp>
        <p:nvSpPr>
          <p:cNvPr id="169" name="Google Shape;169;p27"/>
          <p:cNvSpPr txBox="1"/>
          <p:nvPr/>
        </p:nvSpPr>
        <p:spPr>
          <a:xfrm>
            <a:off x="381000" y="228600"/>
            <a:ext cx="6858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3867" b="1">
                <a:solidFill>
                  <a:srgbClr val="B6543D"/>
                </a:solidFill>
                <a:latin typeface="Inclusive Sans"/>
                <a:ea typeface="Inclusive Sans"/>
                <a:cs typeface="Inclusive Sans"/>
                <a:sym typeface="Inclusive Sans"/>
              </a:rPr>
              <a:t>Anatomia della Cellula Micropilare</a:t>
            </a:r>
            <a:endParaRPr sz="3867" b="1">
              <a:solidFill>
                <a:srgbClr val="B6543D"/>
              </a:solidFill>
              <a:latin typeface="Inclusive Sans"/>
              <a:ea typeface="Inclusive Sans"/>
              <a:cs typeface="Inclusive Sans"/>
              <a:sym typeface="Inclusive Sans"/>
            </a:endParaRPr>
          </a:p>
          <a:p>
            <a:pPr>
              <a:spcBef>
                <a:spcPts val="480"/>
              </a:spcBef>
            </a:pPr>
            <a:r>
              <a:rPr lang="en" sz="2867" b="1">
                <a:solidFill>
                  <a:srgbClr val="040F0F"/>
                </a:solidFill>
                <a:latin typeface="Karla"/>
                <a:ea typeface="Karla"/>
                <a:cs typeface="Karla"/>
                <a:sym typeface="Karla"/>
              </a:rPr>
              <a:t>Struttura Specializzata</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La cellula micropilare agisce come uno 'stampo' biologico. Durante la deposizione del corion, il suo prolungamento citoplasmatico impedisce la chiusura del materiale proteico, lasciando il foro del micropilo.</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Destino Post-Maturazione</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Una volta completato il corion, la cellula degenera o si sposta, lasciando l'accesso libero agli spermatozoi.</a:t>
            </a:r>
            <a:endParaRPr sz="2133">
              <a:solidFill>
                <a:srgbClr val="040F0F"/>
              </a:solidFill>
              <a:latin typeface="Karla"/>
              <a:ea typeface="Karla"/>
              <a:cs typeface="Karla"/>
              <a:sym typeface="Karl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30"/>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218" name="Google Shape;218;p30"/>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Chemiotassi: Definizione</a:t>
            </a:r>
            <a:endParaRPr sz="3867">
              <a:solidFill>
                <a:srgbClr val="B6543D"/>
              </a:solidFill>
              <a:latin typeface="Inclusive Sans"/>
              <a:ea typeface="Inclusive Sans"/>
              <a:cs typeface="Inclusive Sans"/>
              <a:sym typeface="Inclusive Sans"/>
            </a:endParaRPr>
          </a:p>
        </p:txBody>
      </p:sp>
      <p:sp>
        <p:nvSpPr>
          <p:cNvPr id="219" name="Google Shape;219;p30"/>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Il Movimento Orientato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La </a:t>
            </a:r>
            <a:r>
              <a:rPr lang="en" sz="2133" b="1">
                <a:solidFill>
                  <a:srgbClr val="040F0F"/>
                </a:solidFill>
                <a:latin typeface="Karla"/>
                <a:ea typeface="Karla"/>
                <a:cs typeface="Karla"/>
                <a:sym typeface="Karla"/>
              </a:rPr>
              <a:t>chemiotassi</a:t>
            </a:r>
            <a:r>
              <a:rPr lang="en" sz="2133">
                <a:solidFill>
                  <a:srgbClr val="040F0F"/>
                </a:solidFill>
                <a:latin typeface="Karla"/>
                <a:ea typeface="Karla"/>
                <a:cs typeface="Karla"/>
                <a:sym typeface="Karla"/>
              </a:rPr>
              <a:t> è la capacità degli spermatozoi di orientare il proprio movimento lungo un gradiente di concentrazione di una sostanza chimica.</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Meccanismi Molecolari</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Comporta l'attivazione di canali ionici (Ca²⁺) e variazioni dei livelli di nucleotidi ciclici (cAMP/cGMP), che influenzano la flessibilità e l'asimmetria del battito flagellare.</a:t>
            </a:r>
            <a:endParaRPr sz="2133">
              <a:solidFill>
                <a:srgbClr val="040F0F"/>
              </a:solidFill>
              <a:latin typeface="Karla"/>
              <a:ea typeface="Karla"/>
              <a:cs typeface="Karla"/>
              <a:sym typeface="Karl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1"/>
          <p:cNvPicPr preferRelativeResize="0"/>
          <p:nvPr/>
        </p:nvPicPr>
        <p:blipFill>
          <a:blip r:embed="rId3">
            <a:alphaModFix/>
          </a:blip>
          <a:stretch>
            <a:fillRect/>
          </a:stretch>
        </p:blipFill>
        <p:spPr>
          <a:xfrm>
            <a:off x="381000" y="1051560"/>
            <a:ext cx="5562600" cy="4358640"/>
          </a:xfrm>
          <a:prstGeom prst="rect">
            <a:avLst/>
          </a:prstGeom>
          <a:noFill/>
          <a:ln>
            <a:noFill/>
          </a:ln>
        </p:spPr>
      </p:pic>
      <p:pic>
        <p:nvPicPr>
          <p:cNvPr id="225" name="Google Shape;225;p31"/>
          <p:cNvPicPr preferRelativeResize="0"/>
          <p:nvPr/>
        </p:nvPicPr>
        <p:blipFill>
          <a:blip r:embed="rId4">
            <a:alphaModFix/>
          </a:blip>
          <a:stretch>
            <a:fillRect/>
          </a:stretch>
        </p:blipFill>
        <p:spPr>
          <a:xfrm>
            <a:off x="6248400" y="1051560"/>
            <a:ext cx="5562600" cy="4358640"/>
          </a:xfrm>
          <a:prstGeom prst="rect">
            <a:avLst/>
          </a:prstGeom>
          <a:noFill/>
          <a:ln>
            <a:noFill/>
          </a:ln>
        </p:spPr>
      </p:pic>
      <p:sp>
        <p:nvSpPr>
          <p:cNvPr id="226" name="Google Shape;226;p31"/>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Confronto Filogenetico: Acqua Dolce vs Marina</a:t>
            </a:r>
            <a:endParaRPr sz="3867">
              <a:solidFill>
                <a:srgbClr val="B6543D"/>
              </a:solidFill>
              <a:latin typeface="Inclusive Sans"/>
              <a:ea typeface="Inclusive Sans"/>
              <a:cs typeface="Inclusive Sans"/>
              <a:sym typeface="Inclusive Sans"/>
            </a:endParaRPr>
          </a:p>
        </p:txBody>
      </p:sp>
      <p:sp>
        <p:nvSpPr>
          <p:cNvPr id="227" name="Google Shape;227;p31"/>
          <p:cNvSpPr txBox="1"/>
          <p:nvPr/>
        </p:nvSpPr>
        <p:spPr>
          <a:xfrm>
            <a:off x="381000" y="5562600"/>
            <a:ext cx="11430000" cy="914400"/>
          </a:xfrm>
          <a:prstGeom prst="rect">
            <a:avLst/>
          </a:prstGeom>
          <a:noFill/>
          <a:ln>
            <a:noFill/>
          </a:ln>
        </p:spPr>
        <p:txBody>
          <a:bodyPr spcFirstLastPara="1" wrap="square" lIns="121900" tIns="121900" rIns="121900" bIns="121900" anchor="t" anchorCtr="0">
            <a:noAutofit/>
          </a:bodyPr>
          <a:lstStyle/>
          <a:p>
            <a:pPr algn="ctr">
              <a:spcBef>
                <a:spcPts val="480"/>
              </a:spcBef>
              <a:spcAft>
                <a:spcPts val="480"/>
              </a:spcAft>
            </a:pPr>
            <a:r>
              <a:rPr lang="en" sz="2133">
                <a:solidFill>
                  <a:srgbClr val="040F0F"/>
                </a:solidFill>
                <a:latin typeface="Karla"/>
                <a:ea typeface="Karla"/>
                <a:cs typeface="Karla"/>
                <a:sym typeface="Karla"/>
              </a:rPr>
              <a:t>Le strategie di attrazione cambiano drasticamente in base alla salinità dell'ambiente esterno.</a:t>
            </a:r>
            <a:endParaRPr sz="2133">
              <a:solidFill>
                <a:srgbClr val="040F0F"/>
              </a:solidFill>
              <a:latin typeface="Karla"/>
              <a:ea typeface="Karla"/>
              <a:cs typeface="Karla"/>
              <a:sym typeface="Karl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2"/>
          <p:cNvSpPr/>
          <p:nvPr/>
        </p:nvSpPr>
        <p:spPr>
          <a:xfrm>
            <a:off x="228600" y="3642360"/>
            <a:ext cx="3901600" cy="533600"/>
          </a:xfrm>
          <a:prstGeom prst="chevron">
            <a:avLst>
              <a:gd name="adj" fmla="val 50000"/>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233" name="Google Shape;233;p32"/>
          <p:cNvSpPr/>
          <p:nvPr/>
        </p:nvSpPr>
        <p:spPr>
          <a:xfrm>
            <a:off x="4130040" y="3642360"/>
            <a:ext cx="3901600" cy="533600"/>
          </a:xfrm>
          <a:prstGeom prst="chevron">
            <a:avLst>
              <a:gd name="adj" fmla="val 50000"/>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234" name="Google Shape;234;p32"/>
          <p:cNvSpPr/>
          <p:nvPr/>
        </p:nvSpPr>
        <p:spPr>
          <a:xfrm>
            <a:off x="8046720" y="3642360"/>
            <a:ext cx="3901600" cy="533600"/>
          </a:xfrm>
          <a:prstGeom prst="chevron">
            <a:avLst>
              <a:gd name="adj" fmla="val 50000"/>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pic>
        <p:nvPicPr>
          <p:cNvPr id="235" name="Google Shape;235;p32"/>
          <p:cNvPicPr preferRelativeResize="0"/>
          <p:nvPr/>
        </p:nvPicPr>
        <p:blipFill>
          <a:blip r:embed="rId3">
            <a:alphaModFix/>
          </a:blip>
          <a:stretch>
            <a:fillRect/>
          </a:stretch>
        </p:blipFill>
        <p:spPr>
          <a:xfrm>
            <a:off x="381000" y="1051560"/>
            <a:ext cx="3596640" cy="2286000"/>
          </a:xfrm>
          <a:prstGeom prst="rect">
            <a:avLst/>
          </a:prstGeom>
          <a:noFill/>
          <a:ln>
            <a:noFill/>
          </a:ln>
        </p:spPr>
      </p:pic>
      <p:pic>
        <p:nvPicPr>
          <p:cNvPr id="236" name="Google Shape;236;p32"/>
          <p:cNvPicPr preferRelativeResize="0"/>
          <p:nvPr/>
        </p:nvPicPr>
        <p:blipFill>
          <a:blip r:embed="rId4">
            <a:alphaModFix/>
          </a:blip>
          <a:stretch>
            <a:fillRect/>
          </a:stretch>
        </p:blipFill>
        <p:spPr>
          <a:xfrm>
            <a:off x="4282440" y="1051560"/>
            <a:ext cx="3596640" cy="2286000"/>
          </a:xfrm>
          <a:prstGeom prst="rect">
            <a:avLst/>
          </a:prstGeom>
          <a:noFill/>
          <a:ln>
            <a:noFill/>
          </a:ln>
        </p:spPr>
      </p:pic>
      <p:pic>
        <p:nvPicPr>
          <p:cNvPr id="237" name="Google Shape;237;p32"/>
          <p:cNvPicPr preferRelativeResize="0"/>
          <p:nvPr/>
        </p:nvPicPr>
        <p:blipFill>
          <a:blip r:embed="rId5">
            <a:alphaModFix/>
          </a:blip>
          <a:stretch>
            <a:fillRect/>
          </a:stretch>
        </p:blipFill>
        <p:spPr>
          <a:xfrm>
            <a:off x="8199120" y="1051560"/>
            <a:ext cx="3596640" cy="2286000"/>
          </a:xfrm>
          <a:prstGeom prst="rect">
            <a:avLst/>
          </a:prstGeom>
          <a:noFill/>
          <a:ln>
            <a:noFill/>
          </a:ln>
        </p:spPr>
      </p:pic>
      <p:sp>
        <p:nvSpPr>
          <p:cNvPr id="238" name="Google Shape;238;p32"/>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Il Segnale nell'Acqua Marina</a:t>
            </a:r>
            <a:endParaRPr sz="3867">
              <a:solidFill>
                <a:srgbClr val="B6543D"/>
              </a:solidFill>
              <a:latin typeface="Inclusive Sans"/>
              <a:ea typeface="Inclusive Sans"/>
              <a:cs typeface="Inclusive Sans"/>
              <a:sym typeface="Inclusive Sans"/>
            </a:endParaRPr>
          </a:p>
        </p:txBody>
      </p:sp>
      <p:sp>
        <p:nvSpPr>
          <p:cNvPr id="239" name="Google Shape;239;p32"/>
          <p:cNvSpPr txBox="1"/>
          <p:nvPr/>
        </p:nvSpPr>
        <p:spPr>
          <a:xfrm>
            <a:off x="381000" y="4251960"/>
            <a:ext cx="3596800" cy="16932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Rilascio Peptidi</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L'uovo rilascia peptidi diffusibili (come Resact o Speract negli echinodermi).</a:t>
            </a:r>
            <a:endParaRPr sz="2133">
              <a:solidFill>
                <a:srgbClr val="040F0F"/>
              </a:solidFill>
              <a:latin typeface="Karla"/>
              <a:ea typeface="Karla"/>
              <a:cs typeface="Karla"/>
              <a:sym typeface="Karla"/>
            </a:endParaRPr>
          </a:p>
        </p:txBody>
      </p:sp>
      <p:sp>
        <p:nvSpPr>
          <p:cNvPr id="240" name="Google Shape;240;p32"/>
          <p:cNvSpPr txBox="1"/>
          <p:nvPr/>
        </p:nvSpPr>
        <p:spPr>
          <a:xfrm>
            <a:off x="4282440" y="4251960"/>
            <a:ext cx="3596800" cy="16932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Il Legame</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I peptidi si legano ai recettori sulla membrana spermatica.</a:t>
            </a:r>
            <a:endParaRPr sz="2133">
              <a:solidFill>
                <a:srgbClr val="040F0F"/>
              </a:solidFill>
              <a:latin typeface="Karla"/>
              <a:ea typeface="Karla"/>
              <a:cs typeface="Karla"/>
              <a:sym typeface="Karla"/>
            </a:endParaRPr>
          </a:p>
        </p:txBody>
      </p:sp>
      <p:sp>
        <p:nvSpPr>
          <p:cNvPr id="241" name="Google Shape;241;p32"/>
          <p:cNvSpPr txBox="1"/>
          <p:nvPr/>
        </p:nvSpPr>
        <p:spPr>
          <a:xfrm>
            <a:off x="8199120" y="4251960"/>
            <a:ext cx="3596800" cy="16932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Risposta Ionica</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Si verifica un rapido afflusso di calcio che corregge la traiettoria verso l'uovo.</a:t>
            </a:r>
            <a:endParaRPr sz="2133">
              <a:solidFill>
                <a:srgbClr val="040F0F"/>
              </a:solidFill>
              <a:latin typeface="Karla"/>
              <a:ea typeface="Karla"/>
              <a:cs typeface="Karla"/>
              <a:sym typeface="Karl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3"/>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247" name="Google Shape;247;p33"/>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Segnali in Acqua Dolce</a:t>
            </a:r>
            <a:endParaRPr sz="3867">
              <a:solidFill>
                <a:srgbClr val="B6543D"/>
              </a:solidFill>
              <a:latin typeface="Inclusive Sans"/>
              <a:ea typeface="Inclusive Sans"/>
              <a:cs typeface="Inclusive Sans"/>
              <a:sym typeface="Inclusive Sans"/>
            </a:endParaRPr>
          </a:p>
        </p:txBody>
      </p:sp>
      <p:sp>
        <p:nvSpPr>
          <p:cNvPr id="248" name="Google Shape;248;p33"/>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Ipotonicità</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In acqua dolce, l'attivazione della motilità è spesso innescata dalla </a:t>
            </a:r>
            <a:r>
              <a:rPr lang="en" sz="2133" b="1">
                <a:solidFill>
                  <a:srgbClr val="040F0F"/>
                </a:solidFill>
                <a:latin typeface="Karla"/>
                <a:ea typeface="Karla"/>
                <a:cs typeface="Karla"/>
                <a:sym typeface="Karla"/>
              </a:rPr>
              <a:t>variazione osmotica</a:t>
            </a:r>
            <a:r>
              <a:rPr lang="en" sz="2133">
                <a:solidFill>
                  <a:srgbClr val="040F0F"/>
                </a:solidFill>
                <a:latin typeface="Karla"/>
                <a:ea typeface="Karla"/>
                <a:cs typeface="Karla"/>
                <a:sym typeface="Karla"/>
              </a:rPr>
              <a:t> (l'ambiente è molto meno salino dei fluidi seminali).</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Breve Durata</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La motilità dura spesso solo pochi secondi o minuti a causa dello shock osmotico, rendendo la velocità e la precisione della chemiotassi ancora più critiche rispetto alle specie marine.</a:t>
            </a:r>
            <a:endParaRPr sz="2133">
              <a:solidFill>
                <a:srgbClr val="040F0F"/>
              </a:solidFill>
              <a:latin typeface="Karla"/>
              <a:ea typeface="Karla"/>
              <a:cs typeface="Karla"/>
              <a:sym typeface="Karl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35"/>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260" name="Google Shape;260;p35"/>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Transizione alla Fecondazione Interna</a:t>
            </a:r>
            <a:endParaRPr sz="3867">
              <a:solidFill>
                <a:srgbClr val="B6543D"/>
              </a:solidFill>
              <a:latin typeface="Inclusive Sans"/>
              <a:ea typeface="Inclusive Sans"/>
              <a:cs typeface="Inclusive Sans"/>
              <a:sym typeface="Inclusive Sans"/>
            </a:endParaRPr>
          </a:p>
        </p:txBody>
      </p:sp>
      <p:sp>
        <p:nvSpPr>
          <p:cNvPr id="261" name="Google Shape;261;p35"/>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Il Caso del Coniglio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Nonostante l'immagine precedente mostri molti spermatozoi (FE), nei mammiferi l'attrazione avviene in un ambiente controllato (vie genitali femminili).</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Concetti Chiave</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Qui non parliamo solo di chemiotassi, ma anche di </a:t>
            </a:r>
            <a:r>
              <a:rPr lang="en" sz="2133" b="1">
                <a:solidFill>
                  <a:srgbClr val="040F0F"/>
                </a:solidFill>
                <a:latin typeface="Karla"/>
                <a:ea typeface="Karla"/>
                <a:cs typeface="Karla"/>
                <a:sym typeface="Karla"/>
              </a:rPr>
              <a:t>termotassi</a:t>
            </a:r>
            <a:r>
              <a:rPr lang="en" sz="2133">
                <a:solidFill>
                  <a:srgbClr val="040F0F"/>
                </a:solidFill>
                <a:latin typeface="Karla"/>
                <a:ea typeface="Karla"/>
                <a:cs typeface="Karla"/>
                <a:sym typeface="Karla"/>
              </a:rPr>
              <a:t> (gradiente di temperatura) e della necessità della </a:t>
            </a:r>
            <a:r>
              <a:rPr lang="en" sz="2133" b="1">
                <a:solidFill>
                  <a:srgbClr val="040F0F"/>
                </a:solidFill>
                <a:latin typeface="Karla"/>
                <a:ea typeface="Karla"/>
                <a:cs typeface="Karla"/>
                <a:sym typeface="Karla"/>
              </a:rPr>
              <a:t>capacitazione</a:t>
            </a:r>
            <a:r>
              <a:rPr lang="en" sz="2133">
                <a:solidFill>
                  <a:srgbClr val="040F0F"/>
                </a:solidFill>
                <a:latin typeface="Karla"/>
                <a:ea typeface="Karla"/>
                <a:cs typeface="Karla"/>
                <a:sym typeface="Karla"/>
              </a:rPr>
              <a:t> per rendere lo spermatozoo sensibile ai segnali dell'uovo.</a:t>
            </a:r>
            <a:endParaRPr sz="2133">
              <a:solidFill>
                <a:srgbClr val="040F0F"/>
              </a:solidFill>
              <a:latin typeface="Karla"/>
              <a:ea typeface="Karla"/>
              <a:cs typeface="Karla"/>
              <a:sym typeface="Karl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38"/>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293" name="Google Shape;293;p38"/>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Ruolo delle Cellule Follicolari</a:t>
            </a:r>
            <a:endParaRPr sz="3867">
              <a:solidFill>
                <a:srgbClr val="B6543D"/>
              </a:solidFill>
              <a:latin typeface="Inclusive Sans"/>
              <a:ea typeface="Inclusive Sans"/>
              <a:cs typeface="Inclusive Sans"/>
              <a:sym typeface="Inclusive Sans"/>
            </a:endParaRPr>
          </a:p>
        </p:txBody>
      </p:sp>
      <p:sp>
        <p:nvSpPr>
          <p:cNvPr id="294" name="Google Shape;294;p38"/>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Architettura e Funzione</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Le cellule follicolari non sono solo un rivestimento; esse modellano il microambiente chimico intorno al micropilo.</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Sintesi di Segnali</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Esse secernono attivamente componenti che restano intrappolati nella matrice del corion, assicurando che il gradiente di attrazione persista anche dopo la deposizione delle uova in acqua.</a:t>
            </a:r>
            <a:endParaRPr sz="2133">
              <a:solidFill>
                <a:srgbClr val="040F0F"/>
              </a:solidFill>
              <a:latin typeface="Karla"/>
              <a:ea typeface="Karla"/>
              <a:cs typeface="Karla"/>
              <a:sym typeface="Karl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249680" y="990600"/>
            <a:ext cx="4876800" cy="4876800"/>
          </a:xfrm>
          <a:prstGeom prst="rect">
            <a:avLst/>
          </a:prstGeom>
          <a:noFill/>
          <a:ln>
            <a:noFill/>
          </a:ln>
        </p:spPr>
      </p:pic>
      <p:sp>
        <p:nvSpPr>
          <p:cNvPr id="55" name="Google Shape;55;p13"/>
          <p:cNvSpPr txBox="1"/>
          <p:nvPr/>
        </p:nvSpPr>
        <p:spPr>
          <a:xfrm>
            <a:off x="6553200" y="1828800"/>
            <a:ext cx="51056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4333" b="1">
                <a:solidFill>
                  <a:srgbClr val="B6543D"/>
                </a:solidFill>
                <a:latin typeface="Inclusive Sans"/>
                <a:ea typeface="Inclusive Sans"/>
                <a:cs typeface="Inclusive Sans"/>
                <a:sym typeface="Inclusive Sans"/>
              </a:rPr>
              <a:t>Fecondazione Interna e Capacitazione</a:t>
            </a:r>
            <a:endParaRPr sz="4333" b="1">
              <a:solidFill>
                <a:srgbClr val="B6543D"/>
              </a:solidFill>
              <a:latin typeface="Inclusive Sans"/>
              <a:ea typeface="Inclusive Sans"/>
              <a:cs typeface="Inclusive Sans"/>
              <a:sym typeface="Inclusive Sans"/>
            </a:endParaRPr>
          </a:p>
          <a:p>
            <a:pPr>
              <a:spcBef>
                <a:spcPts val="480"/>
              </a:spcBef>
              <a:spcAft>
                <a:spcPts val="480"/>
              </a:spcAft>
            </a:pPr>
            <a:r>
              <a:rPr lang="en" sz="2133">
                <a:solidFill>
                  <a:srgbClr val="040F0F"/>
                </a:solidFill>
                <a:latin typeface="Karla"/>
                <a:ea typeface="Karla"/>
                <a:cs typeface="Karla"/>
                <a:sym typeface="Karla"/>
              </a:rPr>
              <a:t>Meccanismi molecolari e l'evoluzione della riproduzione nei vertebrati terrestri</a:t>
            </a:r>
            <a:endParaRPr sz="2133">
              <a:solidFill>
                <a:srgbClr val="040F0F"/>
              </a:solidFill>
              <a:latin typeface="Karla"/>
              <a:ea typeface="Karla"/>
              <a:cs typeface="Karla"/>
              <a:sym typeface="Karl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68" name="Google Shape;68;p15"/>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Il Transito nelle Vie Genitali Maschili</a:t>
            </a:r>
            <a:endParaRPr sz="3867">
              <a:solidFill>
                <a:srgbClr val="B6543D"/>
              </a:solidFill>
              <a:latin typeface="Inclusive Sans"/>
              <a:ea typeface="Inclusive Sans"/>
              <a:cs typeface="Inclusive Sans"/>
              <a:sym typeface="Inclusive Sans"/>
            </a:endParaRPr>
          </a:p>
        </p:txBody>
      </p:sp>
      <p:sp>
        <p:nvSpPr>
          <p:cNvPr id="69" name="Google Shape;69;p15"/>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Il Percorso verso l'Esterno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Gli spermatozoi lasciano i tubuli seminiferi morfologicamente completi ma funzionalmente immaturi.</a:t>
            </a:r>
            <a:endParaRPr sz="2133">
              <a:solidFill>
                <a:srgbClr val="040F0F"/>
              </a:solidFill>
              <a:latin typeface="Karla"/>
              <a:ea typeface="Karla"/>
              <a:cs typeface="Karla"/>
              <a:sym typeface="Karla"/>
            </a:endParaRPr>
          </a:p>
          <a:p>
            <a:pPr marL="609585" indent="-440256">
              <a:spcBef>
                <a:spcPts val="480"/>
              </a:spcBef>
              <a:buClr>
                <a:srgbClr val="040F0F"/>
              </a:buClr>
              <a:buSzPts val="1600"/>
              <a:buFont typeface="Karla"/>
              <a:buAutoNum type="arabicPeriod"/>
            </a:pPr>
            <a:r>
              <a:rPr lang="en" sz="2133" b="1">
                <a:solidFill>
                  <a:srgbClr val="040F0F"/>
                </a:solidFill>
                <a:latin typeface="Karla"/>
                <a:ea typeface="Karla"/>
                <a:cs typeface="Karla"/>
                <a:sym typeface="Karla"/>
              </a:rPr>
              <a:t>Rete Testis</a:t>
            </a:r>
            <a:r>
              <a:rPr lang="en" sz="2133">
                <a:solidFill>
                  <a:srgbClr val="040F0F"/>
                </a:solidFill>
                <a:latin typeface="Karla"/>
                <a:ea typeface="Karla"/>
                <a:cs typeface="Karla"/>
                <a:sym typeface="Karla"/>
              </a:rPr>
              <a:t>: Raccolta del fluido testicolare.</a:t>
            </a:r>
            <a:endParaRPr sz="2133">
              <a:solidFill>
                <a:srgbClr val="040F0F"/>
              </a:solidFill>
              <a:latin typeface="Karla"/>
              <a:ea typeface="Karla"/>
              <a:cs typeface="Karla"/>
              <a:sym typeface="Karla"/>
            </a:endParaRPr>
          </a:p>
          <a:p>
            <a:pPr marL="609585" indent="-440256">
              <a:buClr>
                <a:srgbClr val="040F0F"/>
              </a:buClr>
              <a:buSzPts val="1600"/>
              <a:buFont typeface="Karla"/>
              <a:buAutoNum type="arabicPeriod"/>
            </a:pPr>
            <a:r>
              <a:rPr lang="en" sz="2133" b="1">
                <a:solidFill>
                  <a:srgbClr val="040F0F"/>
                </a:solidFill>
                <a:latin typeface="Karla"/>
                <a:ea typeface="Karla"/>
                <a:cs typeface="Karla"/>
                <a:sym typeface="Karla"/>
              </a:rPr>
              <a:t>Dotti Efferenti</a:t>
            </a:r>
            <a:r>
              <a:rPr lang="en" sz="2133">
                <a:solidFill>
                  <a:srgbClr val="040F0F"/>
                </a:solidFill>
                <a:latin typeface="Karla"/>
                <a:ea typeface="Karla"/>
                <a:cs typeface="Karla"/>
                <a:sym typeface="Karla"/>
              </a:rPr>
              <a:t>: Riassorbimento del fluido.</a:t>
            </a:r>
            <a:endParaRPr sz="2133">
              <a:solidFill>
                <a:srgbClr val="040F0F"/>
              </a:solidFill>
              <a:latin typeface="Karla"/>
              <a:ea typeface="Karla"/>
              <a:cs typeface="Karla"/>
              <a:sym typeface="Karla"/>
            </a:endParaRPr>
          </a:p>
          <a:p>
            <a:pPr marL="609585" indent="-440256">
              <a:buClr>
                <a:srgbClr val="040F0F"/>
              </a:buClr>
              <a:buSzPts val="1600"/>
              <a:buFont typeface="Karla"/>
              <a:buAutoNum type="arabicPeriod"/>
            </a:pPr>
            <a:r>
              <a:rPr lang="en" sz="2133" b="1">
                <a:solidFill>
                  <a:srgbClr val="040F0F"/>
                </a:solidFill>
                <a:latin typeface="Karla"/>
                <a:ea typeface="Karla"/>
                <a:cs typeface="Karla"/>
                <a:sym typeface="Karla"/>
              </a:rPr>
              <a:t>Epididimo</a:t>
            </a:r>
            <a:r>
              <a:rPr lang="en" sz="2133">
                <a:solidFill>
                  <a:srgbClr val="040F0F"/>
                </a:solidFill>
                <a:latin typeface="Karla"/>
                <a:ea typeface="Karla"/>
                <a:cs typeface="Karla"/>
                <a:sym typeface="Karla"/>
              </a:rPr>
              <a:t>: Il sito primario di stoccaggio e maturazione finale.</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Stato di Quiescenza</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Durante il transito, gli spermatozoi devono rimanere </a:t>
            </a:r>
            <a:r>
              <a:rPr lang="en" sz="2133" b="1">
                <a:solidFill>
                  <a:srgbClr val="040F0F"/>
                </a:solidFill>
                <a:latin typeface="Karla"/>
                <a:ea typeface="Karla"/>
                <a:cs typeface="Karla"/>
                <a:sym typeface="Karla"/>
              </a:rPr>
              <a:t>immobili</a:t>
            </a:r>
            <a:r>
              <a:rPr lang="en" sz="2133">
                <a:solidFill>
                  <a:srgbClr val="040F0F"/>
                </a:solidFill>
                <a:latin typeface="Karla"/>
                <a:ea typeface="Karla"/>
                <a:cs typeface="Karla"/>
                <a:sym typeface="Karla"/>
              </a:rPr>
              <a:t> per conservare energia (ATP) per la fecondazione vera e propria.</a:t>
            </a:r>
            <a:endParaRPr sz="2133">
              <a:solidFill>
                <a:srgbClr val="040F0F"/>
              </a:solidFill>
              <a:latin typeface="Karla"/>
              <a:ea typeface="Karla"/>
              <a:cs typeface="Karla"/>
              <a:sym typeface="Karl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61" name="Google Shape;61;p14"/>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Recap: Chemiotassi e Strategie Esterne</a:t>
            </a:r>
            <a:endParaRPr sz="3867">
              <a:solidFill>
                <a:srgbClr val="B6543D"/>
              </a:solidFill>
              <a:latin typeface="Inclusive Sans"/>
              <a:ea typeface="Inclusive Sans"/>
              <a:cs typeface="Inclusive Sans"/>
              <a:sym typeface="Inclusive Sans"/>
            </a:endParaRPr>
          </a:p>
        </p:txBody>
      </p:sp>
      <p:sp>
        <p:nvSpPr>
          <p:cNvPr id="62" name="Google Shape;62;p14"/>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Il Richiamo Chimico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Nelle lezioni precedenti, abbiamo visto come i vertebrati acquatici (es. </a:t>
            </a:r>
            <a:r>
              <a:rPr lang="en" sz="2133" i="1">
                <a:solidFill>
                  <a:srgbClr val="040F0F"/>
                </a:solidFill>
                <a:latin typeface="Karla"/>
                <a:ea typeface="Karla"/>
                <a:cs typeface="Karla"/>
                <a:sym typeface="Karla"/>
              </a:rPr>
              <a:t>Clupea</a:t>
            </a:r>
            <a:r>
              <a:rPr lang="en" sz="2133">
                <a:solidFill>
                  <a:srgbClr val="040F0F"/>
                </a:solidFill>
                <a:latin typeface="Karla"/>
                <a:ea typeface="Karla"/>
                <a:cs typeface="Karla"/>
                <a:sym typeface="Karla"/>
              </a:rPr>
              <a:t>) utilizzino segnali chimici per guidare lo spermatozoo.</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Meccanismi Chiave</a:t>
            </a:r>
            <a:endParaRPr sz="2867" b="1">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b="1">
                <a:solidFill>
                  <a:srgbClr val="040F0F"/>
                </a:solidFill>
                <a:latin typeface="Karla"/>
                <a:ea typeface="Karla"/>
                <a:cs typeface="Karla"/>
                <a:sym typeface="Karla"/>
              </a:rPr>
              <a:t>SMIF</a:t>
            </a:r>
            <a:r>
              <a:rPr lang="en" sz="2133">
                <a:solidFill>
                  <a:srgbClr val="040F0F"/>
                </a:solidFill>
                <a:latin typeface="Karla"/>
                <a:ea typeface="Karla"/>
                <a:cs typeface="Karla"/>
                <a:sym typeface="Karla"/>
              </a:rPr>
              <a:t>: Avvia la motilità solo vicino al micropilo.</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MSGF</a:t>
            </a:r>
            <a:r>
              <a:rPr lang="en" sz="2133">
                <a:solidFill>
                  <a:srgbClr val="040F0F"/>
                </a:solidFill>
                <a:latin typeface="Karla"/>
                <a:ea typeface="Karla"/>
                <a:cs typeface="Karla"/>
                <a:sym typeface="Karla"/>
              </a:rPr>
              <a:t>: Fornisce una guida direzionale specifica.</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Specificità</a:t>
            </a:r>
            <a:r>
              <a:rPr lang="en" sz="2133">
                <a:solidFill>
                  <a:srgbClr val="040F0F"/>
                </a:solidFill>
                <a:latin typeface="Karla"/>
                <a:ea typeface="Karla"/>
                <a:cs typeface="Karla"/>
                <a:sym typeface="Karla"/>
              </a:rPr>
              <a:t>: Garantisce che solo spermatozoi della stessa specie fecondino l'uovo nell'ambiente marino o d'acqua dolce.</a:t>
            </a:r>
            <a:endParaRPr sz="2133">
              <a:solidFill>
                <a:srgbClr val="040F0F"/>
              </a:solidFill>
              <a:latin typeface="Karla"/>
              <a:ea typeface="Karla"/>
              <a:cs typeface="Karla"/>
              <a:sym typeface="Karl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87" name="Google Shape;87;p17"/>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L'Evoluzione della Fecondazione Interna</a:t>
            </a:r>
            <a:endParaRPr sz="3867">
              <a:solidFill>
                <a:srgbClr val="B6543D"/>
              </a:solidFill>
              <a:latin typeface="Inclusive Sans"/>
              <a:ea typeface="Inclusive Sans"/>
              <a:cs typeface="Inclusive Sans"/>
              <a:sym typeface="Inclusive Sans"/>
            </a:endParaRPr>
          </a:p>
        </p:txBody>
      </p:sp>
      <p:sp>
        <p:nvSpPr>
          <p:cNvPr id="88" name="Google Shape;88;p17"/>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Il Passaggio alla Terraferma</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Con la transizione agli ambienti terrestri, i vertebrati hanno dovuto proteggere i gameti dalla disidratazione.</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Vantaggi Selettivi</a:t>
            </a:r>
            <a:endParaRPr sz="2867" b="1">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b="1">
                <a:solidFill>
                  <a:srgbClr val="040F0F"/>
                </a:solidFill>
                <a:latin typeface="Karla"/>
                <a:ea typeface="Karla"/>
                <a:cs typeface="Karla"/>
                <a:sym typeface="Karla"/>
              </a:rPr>
              <a:t>Protezione</a:t>
            </a:r>
            <a:r>
              <a:rPr lang="en" sz="2133">
                <a:solidFill>
                  <a:srgbClr val="040F0F"/>
                </a:solidFill>
                <a:latin typeface="Karla"/>
                <a:ea typeface="Karla"/>
                <a:cs typeface="Karla"/>
                <a:sym typeface="Karla"/>
              </a:rPr>
              <a:t>: I gameti si incontrano in un ambiente fluido controllato.</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Efficienza</a:t>
            </a:r>
            <a:r>
              <a:rPr lang="en" sz="2133">
                <a:solidFill>
                  <a:srgbClr val="040F0F"/>
                </a:solidFill>
                <a:latin typeface="Karla"/>
                <a:ea typeface="Karla"/>
                <a:cs typeface="Karla"/>
                <a:sym typeface="Karla"/>
              </a:rPr>
              <a:t>: Minore dispersione di cellule germinali e maggiore probabilità di successo.</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Involucri</a:t>
            </a:r>
            <a:r>
              <a:rPr lang="en" sz="2133">
                <a:solidFill>
                  <a:srgbClr val="040F0F"/>
                </a:solidFill>
                <a:latin typeface="Karla"/>
                <a:ea typeface="Karla"/>
                <a:cs typeface="Karla"/>
                <a:sym typeface="Karla"/>
              </a:rPr>
              <a:t>: Sviluppo di uova con guscio o placenta.</a:t>
            </a:r>
            <a:endParaRPr sz="2133">
              <a:solidFill>
                <a:srgbClr val="040F0F"/>
              </a:solidFill>
              <a:latin typeface="Karla"/>
              <a:ea typeface="Karla"/>
              <a:cs typeface="Karla"/>
              <a:sym typeface="Karl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94" name="Google Shape;94;p18"/>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Che cos'è la Capacitazione?</a:t>
            </a:r>
            <a:endParaRPr sz="3867">
              <a:solidFill>
                <a:srgbClr val="B6543D"/>
              </a:solidFill>
              <a:latin typeface="Inclusive Sans"/>
              <a:ea typeface="Inclusive Sans"/>
              <a:cs typeface="Inclusive Sans"/>
              <a:sym typeface="Inclusive Sans"/>
            </a:endParaRPr>
          </a:p>
        </p:txBody>
      </p:sp>
      <p:sp>
        <p:nvSpPr>
          <p:cNvPr id="95" name="Google Shape;95;p18"/>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Una Maturazione Finale</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Lo spermatozoo che lascia l'epididimo è maturo ma </a:t>
            </a:r>
            <a:r>
              <a:rPr lang="en" sz="2133" b="1">
                <a:solidFill>
                  <a:srgbClr val="040F0F"/>
                </a:solidFill>
                <a:latin typeface="Karla"/>
                <a:ea typeface="Karla"/>
                <a:cs typeface="Karla"/>
                <a:sym typeface="Karla"/>
              </a:rPr>
              <a:t>non ancora funzionale</a:t>
            </a:r>
            <a:r>
              <a:rPr lang="en" sz="2133">
                <a:solidFill>
                  <a:srgbClr val="040F0F"/>
                </a:solidFill>
                <a:latin typeface="Karla"/>
                <a:ea typeface="Karla"/>
                <a:cs typeface="Karla"/>
                <a:sym typeface="Karla"/>
              </a:rPr>
              <a:t>. Deve subire una serie di cambiamenti biochimici nel tratto riproduttivo femminile.</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Effetti Principali</a:t>
            </a:r>
            <a:endParaRPr sz="2867" b="1">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a:solidFill>
                  <a:srgbClr val="040F0F"/>
                </a:solidFill>
                <a:latin typeface="Karla"/>
                <a:ea typeface="Karla"/>
                <a:cs typeface="Karla"/>
                <a:sym typeface="Karla"/>
              </a:rPr>
              <a:t>Acquisizione della capacità di compiere la </a:t>
            </a:r>
            <a:r>
              <a:rPr lang="en" sz="2133" b="1">
                <a:solidFill>
                  <a:srgbClr val="040F0F"/>
                </a:solidFill>
                <a:latin typeface="Karla"/>
                <a:ea typeface="Karla"/>
                <a:cs typeface="Karla"/>
                <a:sym typeface="Karla"/>
              </a:rPr>
              <a:t>reazione acrosomiale</a:t>
            </a:r>
            <a:r>
              <a:rPr lang="en" sz="2133">
                <a:solidFill>
                  <a:srgbClr val="040F0F"/>
                </a:solidFill>
                <a:latin typeface="Karla"/>
                <a:ea typeface="Karla"/>
                <a:cs typeface="Karla"/>
                <a:sym typeface="Karla"/>
              </a:rPr>
              <a:t>.</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a:solidFill>
                  <a:srgbClr val="040F0F"/>
                </a:solidFill>
                <a:latin typeface="Karla"/>
                <a:ea typeface="Karla"/>
                <a:cs typeface="Karla"/>
                <a:sym typeface="Karla"/>
              </a:rPr>
              <a:t>Cambio del pattern di motilità (</a:t>
            </a:r>
            <a:r>
              <a:rPr lang="en" sz="2133" b="1">
                <a:solidFill>
                  <a:srgbClr val="040F0F"/>
                </a:solidFill>
                <a:latin typeface="Karla"/>
                <a:ea typeface="Karla"/>
                <a:cs typeface="Karla"/>
                <a:sym typeface="Karla"/>
              </a:rPr>
              <a:t>iperattivazione</a:t>
            </a:r>
            <a:r>
              <a:rPr lang="en" sz="2133">
                <a:solidFill>
                  <a:srgbClr val="040F0F"/>
                </a:solidFill>
                <a:latin typeface="Karla"/>
                <a:ea typeface="Karla"/>
                <a:cs typeface="Karla"/>
                <a:sym typeface="Karla"/>
              </a:rPr>
              <a:t>).</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a:solidFill>
                  <a:srgbClr val="040F0F"/>
                </a:solidFill>
                <a:latin typeface="Karla"/>
                <a:ea typeface="Karla"/>
                <a:cs typeface="Karla"/>
                <a:sym typeface="Karla"/>
              </a:rPr>
              <a:t>Rimozione di fattori decapacitanti proteici e lipidici.</a:t>
            </a:r>
            <a:endParaRPr sz="2133">
              <a:solidFill>
                <a:srgbClr val="040F0F"/>
              </a:solidFill>
              <a:latin typeface="Karla"/>
              <a:ea typeface="Karla"/>
              <a:cs typeface="Karla"/>
              <a:sym typeface="Karl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a:off x="7543800" y="0"/>
            <a:ext cx="4648200" cy="6858000"/>
          </a:xfrm>
          <a:prstGeom prst="rect">
            <a:avLst/>
          </a:prstGeom>
          <a:noFill/>
          <a:ln>
            <a:noFill/>
          </a:ln>
        </p:spPr>
      </p:pic>
      <p:sp>
        <p:nvSpPr>
          <p:cNvPr id="101" name="Google Shape;101;p19"/>
          <p:cNvSpPr txBox="1"/>
          <p:nvPr/>
        </p:nvSpPr>
        <p:spPr>
          <a:xfrm>
            <a:off x="381000" y="228600"/>
            <a:ext cx="6858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3867" b="1">
                <a:solidFill>
                  <a:srgbClr val="B6543D"/>
                </a:solidFill>
                <a:latin typeface="Inclusive Sans"/>
                <a:ea typeface="Inclusive Sans"/>
                <a:cs typeface="Inclusive Sans"/>
                <a:sym typeface="Inclusive Sans"/>
              </a:rPr>
              <a:t>Il Tratto Femminile come Filtro</a:t>
            </a:r>
            <a:endParaRPr sz="3867" b="1">
              <a:solidFill>
                <a:srgbClr val="B6543D"/>
              </a:solidFill>
              <a:latin typeface="Inclusive Sans"/>
              <a:ea typeface="Inclusive Sans"/>
              <a:cs typeface="Inclusive Sans"/>
              <a:sym typeface="Inclusive Sans"/>
            </a:endParaRPr>
          </a:p>
          <a:p>
            <a:pPr>
              <a:spcBef>
                <a:spcPts val="480"/>
              </a:spcBef>
            </a:pPr>
            <a:r>
              <a:rPr lang="en" sz="2867" b="1">
                <a:solidFill>
                  <a:srgbClr val="040F0F"/>
                </a:solidFill>
                <a:latin typeface="Karla"/>
                <a:ea typeface="Karla"/>
                <a:cs typeface="Karla"/>
                <a:sym typeface="Karla"/>
              </a:rPr>
              <a:t>Un Viaggio Selettivo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Solo una minima frazione degli spermatozoi eiaculati raggiunge la zona della fecondazione (ampolla).</a:t>
            </a:r>
            <a:endParaRPr sz="2133">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Le secrezioni vaginali, cervicali e uterine alterano la composizione molecolare della membrana spermatica, facilitando la rimozione di colesterolo e glicoproteine superficiali.</a:t>
            </a:r>
            <a:endParaRPr sz="2133">
              <a:solidFill>
                <a:srgbClr val="040F0F"/>
              </a:solidFill>
              <a:latin typeface="Karla"/>
              <a:ea typeface="Karla"/>
              <a:cs typeface="Karla"/>
              <a:sym typeface="Karl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0"/>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107" name="Google Shape;107;p20"/>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Riorganizzazione Lipidica di Membrana</a:t>
            </a:r>
            <a:endParaRPr sz="3867">
              <a:solidFill>
                <a:srgbClr val="B6543D"/>
              </a:solidFill>
              <a:latin typeface="Inclusive Sans"/>
              <a:ea typeface="Inclusive Sans"/>
              <a:cs typeface="Inclusive Sans"/>
              <a:sym typeface="Inclusive Sans"/>
            </a:endParaRPr>
          </a:p>
        </p:txBody>
      </p:sp>
      <p:sp>
        <p:nvSpPr>
          <p:cNvPr id="108" name="Google Shape;108;p20"/>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Modifica del Mosaico Fluido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La capacitazione comporta un drastico cambiamento nella distribuzione dei lipidi.</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Enzimi Coinvolti</a:t>
            </a:r>
            <a:endParaRPr sz="2867" b="1">
              <a:solidFill>
                <a:srgbClr val="040F0F"/>
              </a:solidFill>
              <a:latin typeface="Karla"/>
              <a:ea typeface="Karla"/>
              <a:cs typeface="Karla"/>
              <a:sym typeface="Karla"/>
            </a:endParaRPr>
          </a:p>
          <a:p>
            <a:pPr marL="609585" indent="-440256">
              <a:spcBef>
                <a:spcPts val="480"/>
              </a:spcBef>
              <a:buClr>
                <a:srgbClr val="040F0F"/>
              </a:buClr>
              <a:buSzPts val="1600"/>
              <a:buFont typeface="Karla"/>
              <a:buAutoNum type="arabicPeriod"/>
            </a:pPr>
            <a:r>
              <a:rPr lang="en" sz="2133" b="1">
                <a:solidFill>
                  <a:srgbClr val="040F0F"/>
                </a:solidFill>
                <a:latin typeface="Karla"/>
                <a:ea typeface="Karla"/>
                <a:cs typeface="Karla"/>
                <a:sym typeface="Karla"/>
              </a:rPr>
              <a:t>Flippasi</a:t>
            </a:r>
            <a:r>
              <a:rPr lang="en" sz="2133">
                <a:solidFill>
                  <a:srgbClr val="040F0F"/>
                </a:solidFill>
                <a:latin typeface="Karla"/>
                <a:ea typeface="Karla"/>
                <a:cs typeface="Karla"/>
                <a:sym typeface="Karla"/>
              </a:rPr>
              <a:t>: Muovono i lipidi dall'esterno all'interno.</a:t>
            </a:r>
            <a:endParaRPr sz="2133">
              <a:solidFill>
                <a:srgbClr val="040F0F"/>
              </a:solidFill>
              <a:latin typeface="Karla"/>
              <a:ea typeface="Karla"/>
              <a:cs typeface="Karla"/>
              <a:sym typeface="Karla"/>
            </a:endParaRPr>
          </a:p>
          <a:p>
            <a:pPr marL="609585" indent="-440256">
              <a:buClr>
                <a:srgbClr val="040F0F"/>
              </a:buClr>
              <a:buSzPts val="1600"/>
              <a:buFont typeface="Karla"/>
              <a:buAutoNum type="arabicPeriod"/>
            </a:pPr>
            <a:r>
              <a:rPr lang="en" sz="2133" b="1">
                <a:solidFill>
                  <a:srgbClr val="040F0F"/>
                </a:solidFill>
                <a:latin typeface="Karla"/>
                <a:ea typeface="Karla"/>
                <a:cs typeface="Karla"/>
                <a:sym typeface="Karla"/>
              </a:rPr>
              <a:t>Floppasi</a:t>
            </a:r>
            <a:r>
              <a:rPr lang="en" sz="2133">
                <a:solidFill>
                  <a:srgbClr val="040F0F"/>
                </a:solidFill>
                <a:latin typeface="Karla"/>
                <a:ea typeface="Karla"/>
                <a:cs typeface="Karla"/>
                <a:sym typeface="Karla"/>
              </a:rPr>
              <a:t>: Muovono i lipidi dall'interno all'esterno.</a:t>
            </a:r>
            <a:endParaRPr sz="2133">
              <a:solidFill>
                <a:srgbClr val="040F0F"/>
              </a:solidFill>
              <a:latin typeface="Karla"/>
              <a:ea typeface="Karla"/>
              <a:cs typeface="Karla"/>
              <a:sym typeface="Karla"/>
            </a:endParaRPr>
          </a:p>
          <a:p>
            <a:pPr marL="609585" indent="-440256">
              <a:buClr>
                <a:srgbClr val="040F0F"/>
              </a:buClr>
              <a:buSzPts val="1600"/>
              <a:buFont typeface="Karla"/>
              <a:buAutoNum type="arabicPeriod"/>
            </a:pPr>
            <a:r>
              <a:rPr lang="en" sz="2133" b="1">
                <a:solidFill>
                  <a:srgbClr val="040F0F"/>
                </a:solidFill>
                <a:latin typeface="Karla"/>
                <a:ea typeface="Karla"/>
                <a:cs typeface="Karla"/>
                <a:sym typeface="Karla"/>
              </a:rPr>
              <a:t>Scramblasi</a:t>
            </a:r>
            <a:r>
              <a:rPr lang="en" sz="2133">
                <a:solidFill>
                  <a:srgbClr val="040F0F"/>
                </a:solidFill>
                <a:latin typeface="Karla"/>
                <a:ea typeface="Karla"/>
                <a:cs typeface="Karla"/>
                <a:sym typeface="Karla"/>
              </a:rPr>
              <a:t>: Rimescolano i lipidi in modo aspecifico.</a:t>
            </a:r>
            <a:endParaRPr sz="2133">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Questo rimescolamento aumenta la fluidità della membrana plasmatica.</a:t>
            </a:r>
            <a:endParaRPr sz="2133">
              <a:solidFill>
                <a:srgbClr val="040F0F"/>
              </a:solidFill>
              <a:latin typeface="Karla"/>
              <a:ea typeface="Karla"/>
              <a:cs typeface="Karla"/>
              <a:sym typeface="Karl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1"/>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114" name="Google Shape;114;p21"/>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Il Ruolo dell'Albumina</a:t>
            </a:r>
            <a:endParaRPr sz="3867">
              <a:solidFill>
                <a:srgbClr val="B6543D"/>
              </a:solidFill>
              <a:latin typeface="Inclusive Sans"/>
              <a:ea typeface="Inclusive Sans"/>
              <a:cs typeface="Inclusive Sans"/>
              <a:sym typeface="Inclusive Sans"/>
            </a:endParaRPr>
          </a:p>
        </p:txBody>
      </p:sp>
      <p:sp>
        <p:nvSpPr>
          <p:cNvPr id="115" name="Google Shape;115;p21"/>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Accettore di Colesterolo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L'albumina, presente nei fluidi femminili, agisce come un 'aspirapolvere' per il colesterolo della membrana spermatica.</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Conseguenze Biofisiche</a:t>
            </a:r>
            <a:endParaRPr sz="2867" b="1">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a:solidFill>
                  <a:srgbClr val="040F0F"/>
                </a:solidFill>
                <a:latin typeface="Karla"/>
                <a:ea typeface="Karla"/>
                <a:cs typeface="Karla"/>
                <a:sym typeface="Karla"/>
              </a:rPr>
              <a:t>Diminuzione del rapporto colesterolo/fosfolipidi.</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a:solidFill>
                  <a:srgbClr val="040F0F"/>
                </a:solidFill>
                <a:latin typeface="Karla"/>
                <a:ea typeface="Karla"/>
                <a:cs typeface="Karla"/>
                <a:sym typeface="Karla"/>
              </a:rPr>
              <a:t>Aumento della permeabilità agli ioni.</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a:solidFill>
                  <a:srgbClr val="040F0F"/>
                </a:solidFill>
                <a:latin typeface="Karla"/>
                <a:ea typeface="Karla"/>
                <a:cs typeface="Karla"/>
                <a:sym typeface="Karla"/>
              </a:rPr>
              <a:t>Preparazione per la successiva fusione delle membrane durante la reazione acrosomiale.</a:t>
            </a:r>
            <a:endParaRPr sz="2133">
              <a:solidFill>
                <a:srgbClr val="040F0F"/>
              </a:solidFill>
              <a:latin typeface="Karla"/>
              <a:ea typeface="Karla"/>
              <a:cs typeface="Karla"/>
              <a:sym typeface="Karl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4"/>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164" name="Google Shape;164;p24"/>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Segnalazione: L'asse cAMP e PKA</a:t>
            </a:r>
            <a:endParaRPr sz="3867">
              <a:solidFill>
                <a:srgbClr val="B6543D"/>
              </a:solidFill>
              <a:latin typeface="Inclusive Sans"/>
              <a:ea typeface="Inclusive Sans"/>
              <a:cs typeface="Inclusive Sans"/>
              <a:sym typeface="Inclusive Sans"/>
            </a:endParaRPr>
          </a:p>
        </p:txBody>
      </p:sp>
      <p:sp>
        <p:nvSpPr>
          <p:cNvPr id="165" name="Google Shape;165;p24"/>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Il Motore Biochimico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L'ingresso di ioni stimola l'enzima </a:t>
            </a:r>
            <a:r>
              <a:rPr lang="en" sz="2133" b="1">
                <a:solidFill>
                  <a:srgbClr val="040F0F"/>
                </a:solidFill>
                <a:latin typeface="Karla"/>
                <a:ea typeface="Karla"/>
                <a:cs typeface="Karla"/>
                <a:sym typeface="Karla"/>
              </a:rPr>
              <a:t>sAC</a:t>
            </a:r>
            <a:r>
              <a:rPr lang="en" sz="2133">
                <a:solidFill>
                  <a:srgbClr val="040F0F"/>
                </a:solidFill>
                <a:latin typeface="Karla"/>
                <a:ea typeface="Karla"/>
                <a:cs typeface="Karla"/>
                <a:sym typeface="Karla"/>
              </a:rPr>
              <a:t> (Adenilato Ciclasi solubile).</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La Cascata</a:t>
            </a:r>
            <a:endParaRPr sz="2867" b="1">
              <a:solidFill>
                <a:srgbClr val="040F0F"/>
              </a:solidFill>
              <a:latin typeface="Karla"/>
              <a:ea typeface="Karla"/>
              <a:cs typeface="Karla"/>
              <a:sym typeface="Karla"/>
            </a:endParaRPr>
          </a:p>
          <a:p>
            <a:pPr marL="609585" indent="-440256">
              <a:spcBef>
                <a:spcPts val="480"/>
              </a:spcBef>
              <a:buClr>
                <a:srgbClr val="040F0F"/>
              </a:buClr>
              <a:buSzPts val="1600"/>
              <a:buFont typeface="Karla"/>
              <a:buAutoNum type="arabicPeriod"/>
            </a:pPr>
            <a:r>
              <a:rPr lang="en" sz="2133">
                <a:solidFill>
                  <a:srgbClr val="040F0F"/>
                </a:solidFill>
                <a:latin typeface="Karla"/>
                <a:ea typeface="Karla"/>
                <a:cs typeface="Karla"/>
                <a:sym typeface="Karla"/>
              </a:rPr>
              <a:t>Produzione di </a:t>
            </a:r>
            <a:r>
              <a:rPr lang="en" sz="2133" b="1">
                <a:solidFill>
                  <a:srgbClr val="040F0F"/>
                </a:solidFill>
                <a:latin typeface="Karla"/>
                <a:ea typeface="Karla"/>
                <a:cs typeface="Karla"/>
                <a:sym typeface="Karla"/>
              </a:rPr>
              <a:t>cAMP</a:t>
            </a:r>
            <a:r>
              <a:rPr lang="en" sz="2133">
                <a:solidFill>
                  <a:srgbClr val="040F0F"/>
                </a:solidFill>
                <a:latin typeface="Karla"/>
                <a:ea typeface="Karla"/>
                <a:cs typeface="Karla"/>
                <a:sym typeface="Karla"/>
              </a:rPr>
              <a:t> (adenosina monofosfato ciclico).</a:t>
            </a:r>
            <a:endParaRPr sz="2133">
              <a:solidFill>
                <a:srgbClr val="040F0F"/>
              </a:solidFill>
              <a:latin typeface="Karla"/>
              <a:ea typeface="Karla"/>
              <a:cs typeface="Karla"/>
              <a:sym typeface="Karla"/>
            </a:endParaRPr>
          </a:p>
          <a:p>
            <a:pPr marL="609585" indent="-440256">
              <a:buClr>
                <a:srgbClr val="040F0F"/>
              </a:buClr>
              <a:buSzPts val="1600"/>
              <a:buFont typeface="Karla"/>
              <a:buAutoNum type="arabicPeriod"/>
            </a:pPr>
            <a:r>
              <a:rPr lang="en" sz="2133">
                <a:solidFill>
                  <a:srgbClr val="040F0F"/>
                </a:solidFill>
                <a:latin typeface="Karla"/>
                <a:ea typeface="Karla"/>
                <a:cs typeface="Karla"/>
                <a:sym typeface="Karla"/>
              </a:rPr>
              <a:t>Attivazione della </a:t>
            </a:r>
            <a:r>
              <a:rPr lang="en" sz="2133" b="1">
                <a:solidFill>
                  <a:srgbClr val="040F0F"/>
                </a:solidFill>
                <a:latin typeface="Karla"/>
                <a:ea typeface="Karla"/>
                <a:cs typeface="Karla"/>
                <a:sym typeface="Karla"/>
              </a:rPr>
              <a:t>PKA</a:t>
            </a:r>
            <a:r>
              <a:rPr lang="en" sz="2133">
                <a:solidFill>
                  <a:srgbClr val="040F0F"/>
                </a:solidFill>
                <a:latin typeface="Karla"/>
                <a:ea typeface="Karla"/>
                <a:cs typeface="Karla"/>
                <a:sym typeface="Karla"/>
              </a:rPr>
              <a:t> (Protein Kinase A).</a:t>
            </a:r>
            <a:endParaRPr sz="2133">
              <a:solidFill>
                <a:srgbClr val="040F0F"/>
              </a:solidFill>
              <a:latin typeface="Karla"/>
              <a:ea typeface="Karla"/>
              <a:cs typeface="Karla"/>
              <a:sym typeface="Karla"/>
            </a:endParaRPr>
          </a:p>
          <a:p>
            <a:pPr marL="609585" indent="-440256">
              <a:buClr>
                <a:srgbClr val="040F0F"/>
              </a:buClr>
              <a:buSzPts val="1600"/>
              <a:buFont typeface="Karla"/>
              <a:buAutoNum type="arabicPeriod"/>
            </a:pPr>
            <a:r>
              <a:rPr lang="en" sz="2133">
                <a:solidFill>
                  <a:srgbClr val="040F0F"/>
                </a:solidFill>
                <a:latin typeface="Karla"/>
                <a:ea typeface="Karla"/>
                <a:cs typeface="Karla"/>
                <a:sym typeface="Karla"/>
              </a:rPr>
              <a:t>Fosforilazione delle proteine in tirosina.</a:t>
            </a:r>
            <a:endParaRPr sz="2133">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Questo segnale è essenziale per innescare i cambiamenti funzionali dello spermatozoo.</a:t>
            </a:r>
            <a:endParaRPr sz="2133">
              <a:solidFill>
                <a:srgbClr val="040F0F"/>
              </a:solidFill>
              <a:latin typeface="Karla"/>
              <a:ea typeface="Karla"/>
              <a:cs typeface="Karla"/>
              <a:sym typeface="Karl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5"/>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171" name="Google Shape;171;p25"/>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Flussi Ionici: Il Na+ e l'HCO3-</a:t>
            </a:r>
            <a:endParaRPr sz="3867">
              <a:solidFill>
                <a:srgbClr val="B6543D"/>
              </a:solidFill>
              <a:latin typeface="Inclusive Sans"/>
              <a:ea typeface="Inclusive Sans"/>
              <a:cs typeface="Inclusive Sans"/>
              <a:sym typeface="Inclusive Sans"/>
            </a:endParaRPr>
          </a:p>
        </p:txBody>
      </p:sp>
      <p:sp>
        <p:nvSpPr>
          <p:cNvPr id="172" name="Google Shape;172;p25"/>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L'Ingresso di Bicarbonato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Il co-trasportatore Na+/HCO₃⁻ preleva bicarbonato dal fluido uterino.</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Funzione dell'Attivatore</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L'HCO₃⁻ è l'attivatore più potente della sAC. Senza bicarbonato, la capacitazione si arresta a livello biochimico, rendendo lo spermatozoo incapace di fecondare.</a:t>
            </a:r>
            <a:endParaRPr sz="2133">
              <a:solidFill>
                <a:srgbClr val="040F0F"/>
              </a:solidFill>
              <a:latin typeface="Karla"/>
              <a:ea typeface="Karla"/>
              <a:cs typeface="Karla"/>
              <a:sym typeface="Karl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6"/>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178" name="Google Shape;178;p26"/>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Omeostasi del Potassio (K+)</a:t>
            </a:r>
            <a:endParaRPr sz="3867">
              <a:solidFill>
                <a:srgbClr val="B6543D"/>
              </a:solidFill>
              <a:latin typeface="Inclusive Sans"/>
              <a:ea typeface="Inclusive Sans"/>
              <a:cs typeface="Inclusive Sans"/>
              <a:sym typeface="Inclusive Sans"/>
            </a:endParaRPr>
          </a:p>
        </p:txBody>
      </p:sp>
      <p:sp>
        <p:nvSpPr>
          <p:cNvPr id="179" name="Google Shape;179;p26"/>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Iperpolarizzazione di Membrana</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Durante la capacitazione, si aprono canali specifici per il potassio (canali </a:t>
            </a:r>
            <a:r>
              <a:rPr lang="en" sz="2133" b="1">
                <a:solidFill>
                  <a:srgbClr val="040F0F"/>
                </a:solidFill>
                <a:latin typeface="Karla"/>
                <a:ea typeface="Karla"/>
                <a:cs typeface="Karla"/>
                <a:sym typeface="Karla"/>
              </a:rPr>
              <a:t>Kir</a:t>
            </a:r>
            <a:r>
              <a:rPr lang="en" sz="2133">
                <a:solidFill>
                  <a:srgbClr val="040F0F"/>
                </a:solidFill>
                <a:latin typeface="Karla"/>
                <a:ea typeface="Karla"/>
                <a:cs typeface="Karla"/>
                <a:sym typeface="Karla"/>
              </a:rPr>
              <a:t>).</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Effetto Elettrico</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L'uscita di K+ rende il potenziale di membrana più negativo (iperpolarizzazione). Questo stato elettrico è necessario per aprire i canali del calcio durante l'approccio finale all'uovo.</a:t>
            </a:r>
            <a:endParaRPr sz="2133">
              <a:solidFill>
                <a:srgbClr val="040F0F"/>
              </a:solidFill>
              <a:latin typeface="Karla"/>
              <a:ea typeface="Karla"/>
              <a:cs typeface="Karla"/>
              <a:sym typeface="Karl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0"/>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214" name="Google Shape;214;p30"/>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Il Calcio (Ca2+) come Regolatore</a:t>
            </a:r>
            <a:endParaRPr sz="3867">
              <a:solidFill>
                <a:srgbClr val="B6543D"/>
              </a:solidFill>
              <a:latin typeface="Inclusive Sans"/>
              <a:ea typeface="Inclusive Sans"/>
              <a:cs typeface="Inclusive Sans"/>
              <a:sym typeface="Inclusive Sans"/>
            </a:endParaRPr>
          </a:p>
        </p:txBody>
      </p:sp>
      <p:sp>
        <p:nvSpPr>
          <p:cNvPr id="215" name="Google Shape;215;p30"/>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Sinergia Intracellulare</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L'aumento del pH intracellulare (pHi) attiva i canali del calcio come </a:t>
            </a:r>
            <a:r>
              <a:rPr lang="en" sz="2133" b="1">
                <a:solidFill>
                  <a:srgbClr val="040F0F"/>
                </a:solidFill>
                <a:latin typeface="Karla"/>
                <a:ea typeface="Karla"/>
                <a:cs typeface="Karla"/>
                <a:sym typeface="Karla"/>
              </a:rPr>
              <a:t>CatSper</a:t>
            </a:r>
            <a:r>
              <a:rPr lang="en" sz="2133">
                <a:solidFill>
                  <a:srgbClr val="040F0F"/>
                </a:solidFill>
                <a:latin typeface="Karla"/>
                <a:ea typeface="Karla"/>
                <a:cs typeface="Karla"/>
                <a:sym typeface="Karla"/>
              </a:rPr>
              <a:t>.</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Il Ruolo del Calcio</a:t>
            </a:r>
            <a:endParaRPr sz="2867" b="1">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a:solidFill>
                  <a:srgbClr val="040F0F"/>
                </a:solidFill>
                <a:latin typeface="Karla"/>
                <a:ea typeface="Karla"/>
                <a:cs typeface="Karla"/>
                <a:sym typeface="Karla"/>
              </a:rPr>
              <a:t>Attivazione ulteriore della sAC.</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a:solidFill>
                  <a:srgbClr val="040F0F"/>
                </a:solidFill>
                <a:latin typeface="Karla"/>
                <a:ea typeface="Karla"/>
                <a:cs typeface="Karla"/>
                <a:sym typeface="Karla"/>
              </a:rPr>
              <a:t>Regolazione del battito del flagello.</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a:solidFill>
                  <a:srgbClr val="040F0F"/>
                </a:solidFill>
                <a:latin typeface="Karla"/>
                <a:ea typeface="Karla"/>
                <a:cs typeface="Karla"/>
                <a:sym typeface="Karla"/>
              </a:rPr>
              <a:t>Sinergia con cAMP per controllare i processi di fusione delle membrane.</a:t>
            </a:r>
            <a:endParaRPr sz="2133">
              <a:solidFill>
                <a:srgbClr val="040F0F"/>
              </a:solidFill>
              <a:latin typeface="Karla"/>
              <a:ea typeface="Karla"/>
              <a:cs typeface="Karla"/>
              <a:sym typeface="Karl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75" name="Google Shape;75;p16"/>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Il Microambiente dell'Epididimo</a:t>
            </a:r>
            <a:endParaRPr sz="3867">
              <a:solidFill>
                <a:srgbClr val="B6543D"/>
              </a:solidFill>
              <a:latin typeface="Inclusive Sans"/>
              <a:ea typeface="Inclusive Sans"/>
              <a:cs typeface="Inclusive Sans"/>
              <a:sym typeface="Inclusive Sans"/>
            </a:endParaRPr>
          </a:p>
        </p:txBody>
      </p:sp>
      <p:sp>
        <p:nvSpPr>
          <p:cNvPr id="76" name="Google Shape;76;p16"/>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pH e Bicarbonato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L'ambiente dell'epididimo è mantenuto a un </a:t>
            </a:r>
            <a:r>
              <a:rPr lang="en" sz="2133" b="1">
                <a:solidFill>
                  <a:srgbClr val="040F0F"/>
                </a:solidFill>
                <a:latin typeface="Karla"/>
                <a:ea typeface="Karla"/>
                <a:cs typeface="Karla"/>
                <a:sym typeface="Karla"/>
              </a:rPr>
              <a:t>pH basso</a:t>
            </a:r>
            <a:r>
              <a:rPr lang="en" sz="2133">
                <a:solidFill>
                  <a:srgbClr val="040F0F"/>
                </a:solidFill>
                <a:latin typeface="Karla"/>
                <a:ea typeface="Karla"/>
                <a:cs typeface="Karla"/>
                <a:sym typeface="Karla"/>
              </a:rPr>
              <a:t> e con una </a:t>
            </a:r>
            <a:r>
              <a:rPr lang="en" sz="2133" b="1">
                <a:solidFill>
                  <a:srgbClr val="040F0F"/>
                </a:solidFill>
                <a:latin typeface="Karla"/>
                <a:ea typeface="Karla"/>
                <a:cs typeface="Karla"/>
                <a:sym typeface="Karla"/>
              </a:rPr>
              <a:t>bassa concentrazione di bicarbonato (HCO₃⁻)</a:t>
            </a:r>
            <a:r>
              <a:rPr lang="en" sz="2133">
                <a:solidFill>
                  <a:srgbClr val="040F0F"/>
                </a:solidFill>
                <a:latin typeface="Karla"/>
                <a:ea typeface="Karla"/>
                <a:cs typeface="Karla"/>
                <a:sym typeface="Karla"/>
              </a:rPr>
              <a:t>.</a:t>
            </a:r>
            <a:endParaRPr sz="2133">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b="1">
                <a:solidFill>
                  <a:srgbClr val="040F0F"/>
                </a:solidFill>
                <a:latin typeface="Karla"/>
                <a:ea typeface="Karla"/>
                <a:cs typeface="Karla"/>
                <a:sym typeface="Karla"/>
              </a:rPr>
              <a:t>Inibizione Motoria</a:t>
            </a:r>
            <a:r>
              <a:rPr lang="en" sz="2133">
                <a:solidFill>
                  <a:srgbClr val="040F0F"/>
                </a:solidFill>
                <a:latin typeface="Karla"/>
                <a:ea typeface="Karla"/>
                <a:cs typeface="Karla"/>
                <a:sym typeface="Karla"/>
              </a:rPr>
              <a:t>: Queste condizioni impediscono l'attivazione della motilità flagellare prematura.</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Omeostasi</a:t>
            </a:r>
            <a:r>
              <a:rPr lang="en" sz="2133">
                <a:solidFill>
                  <a:srgbClr val="040F0F"/>
                </a:solidFill>
                <a:latin typeface="Karla"/>
                <a:ea typeface="Karla"/>
                <a:cs typeface="Karla"/>
                <a:sym typeface="Karla"/>
              </a:rPr>
              <a:t>: Il controllo degli scambi ionici mantiene lo spermatozoo in uno stato di quiescenza metabolica fino all'eiaculazione.</a:t>
            </a:r>
            <a:endParaRPr sz="2133">
              <a:solidFill>
                <a:srgbClr val="040F0F"/>
              </a:solidFill>
              <a:latin typeface="Karla"/>
              <a:ea typeface="Karla"/>
              <a:cs typeface="Karla"/>
              <a:sym typeface="Karl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1"/>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221" name="Google Shape;221;p31"/>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Iperattivazione Spermatica</a:t>
            </a:r>
            <a:endParaRPr sz="3867">
              <a:solidFill>
                <a:srgbClr val="B6543D"/>
              </a:solidFill>
              <a:latin typeface="Inclusive Sans"/>
              <a:ea typeface="Inclusive Sans"/>
              <a:cs typeface="Inclusive Sans"/>
              <a:sym typeface="Inclusive Sans"/>
            </a:endParaRPr>
          </a:p>
        </p:txBody>
      </p:sp>
      <p:sp>
        <p:nvSpPr>
          <p:cNvPr id="222" name="Google Shape;222;p31"/>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Cambio di Marcia</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Una volta capacitato, lo spermatozoo mostra un movimento </a:t>
            </a:r>
            <a:r>
              <a:rPr lang="en" sz="2133" b="1">
                <a:solidFill>
                  <a:srgbClr val="040F0F"/>
                </a:solidFill>
                <a:latin typeface="Karla"/>
                <a:ea typeface="Karla"/>
                <a:cs typeface="Karla"/>
                <a:sym typeface="Karla"/>
              </a:rPr>
              <a:t>iperattivato</a:t>
            </a:r>
            <a:r>
              <a:rPr lang="en" sz="2133">
                <a:solidFill>
                  <a:srgbClr val="040F0F"/>
                </a:solidFill>
                <a:latin typeface="Karla"/>
                <a:ea typeface="Karla"/>
                <a:cs typeface="Karla"/>
                <a:sym typeface="Karla"/>
              </a:rPr>
              <a:t>.</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Caratteristiche</a:t>
            </a:r>
            <a:endParaRPr sz="2867" b="1">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a:solidFill>
                  <a:srgbClr val="040F0F"/>
                </a:solidFill>
                <a:latin typeface="Karla"/>
                <a:ea typeface="Karla"/>
                <a:cs typeface="Karla"/>
                <a:sym typeface="Karla"/>
              </a:rPr>
              <a:t>Movimento non lineare e vigoroso.</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a:solidFill>
                  <a:srgbClr val="040F0F"/>
                </a:solidFill>
                <a:latin typeface="Karla"/>
                <a:ea typeface="Karla"/>
                <a:cs typeface="Karla"/>
                <a:sym typeface="Karla"/>
              </a:rPr>
              <a:t>Ampie oscillazioni della testa.</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Obiettivo</a:t>
            </a:r>
            <a:r>
              <a:rPr lang="en" sz="2133">
                <a:solidFill>
                  <a:srgbClr val="040F0F"/>
                </a:solidFill>
                <a:latin typeface="Karla"/>
                <a:ea typeface="Karla"/>
                <a:cs typeface="Karla"/>
                <a:sym typeface="Karla"/>
              </a:rPr>
              <a:t>: Generare la forza necessaria per penetrare gli strati protettivi dell'uovo (cumulo ooforo e zona pellucida).</a:t>
            </a:r>
            <a:endParaRPr sz="2133">
              <a:solidFill>
                <a:srgbClr val="040F0F"/>
              </a:solidFill>
              <a:latin typeface="Karla"/>
              <a:ea typeface="Karla"/>
              <a:cs typeface="Karla"/>
              <a:sym typeface="Karl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p:nvPr/>
        </p:nvSpPr>
        <p:spPr>
          <a:xfrm>
            <a:off x="228600" y="1203960"/>
            <a:ext cx="3901600" cy="533600"/>
          </a:xfrm>
          <a:prstGeom prst="chevron">
            <a:avLst>
              <a:gd name="adj" fmla="val 50000"/>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228" name="Google Shape;228;p32"/>
          <p:cNvSpPr/>
          <p:nvPr/>
        </p:nvSpPr>
        <p:spPr>
          <a:xfrm>
            <a:off x="4130040" y="1203960"/>
            <a:ext cx="3901600" cy="533600"/>
          </a:xfrm>
          <a:prstGeom prst="chevron">
            <a:avLst>
              <a:gd name="adj" fmla="val 50000"/>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229" name="Google Shape;229;p32"/>
          <p:cNvSpPr/>
          <p:nvPr/>
        </p:nvSpPr>
        <p:spPr>
          <a:xfrm>
            <a:off x="8046720" y="1203960"/>
            <a:ext cx="3901600" cy="533600"/>
          </a:xfrm>
          <a:prstGeom prst="chevron">
            <a:avLst>
              <a:gd name="adj" fmla="val 50000"/>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pic>
        <p:nvPicPr>
          <p:cNvPr id="230" name="Google Shape;230;p32"/>
          <p:cNvPicPr preferRelativeResize="0"/>
          <p:nvPr/>
        </p:nvPicPr>
        <p:blipFill>
          <a:blip r:embed="rId3">
            <a:alphaModFix/>
          </a:blip>
          <a:stretch>
            <a:fillRect/>
          </a:stretch>
        </p:blipFill>
        <p:spPr>
          <a:xfrm>
            <a:off x="381000" y="4191000"/>
            <a:ext cx="3596640" cy="2286000"/>
          </a:xfrm>
          <a:prstGeom prst="rect">
            <a:avLst/>
          </a:prstGeom>
          <a:noFill/>
          <a:ln>
            <a:noFill/>
          </a:ln>
        </p:spPr>
      </p:pic>
      <p:pic>
        <p:nvPicPr>
          <p:cNvPr id="231" name="Google Shape;231;p32"/>
          <p:cNvPicPr preferRelativeResize="0"/>
          <p:nvPr/>
        </p:nvPicPr>
        <p:blipFill>
          <a:blip r:embed="rId4">
            <a:alphaModFix/>
          </a:blip>
          <a:stretch>
            <a:fillRect/>
          </a:stretch>
        </p:blipFill>
        <p:spPr>
          <a:xfrm>
            <a:off x="4282440" y="4191000"/>
            <a:ext cx="3596640" cy="2286000"/>
          </a:xfrm>
          <a:prstGeom prst="rect">
            <a:avLst/>
          </a:prstGeom>
          <a:noFill/>
          <a:ln>
            <a:noFill/>
          </a:ln>
        </p:spPr>
      </p:pic>
      <p:pic>
        <p:nvPicPr>
          <p:cNvPr id="232" name="Google Shape;232;p32"/>
          <p:cNvPicPr preferRelativeResize="0"/>
          <p:nvPr/>
        </p:nvPicPr>
        <p:blipFill>
          <a:blip r:embed="rId5">
            <a:alphaModFix/>
          </a:blip>
          <a:stretch>
            <a:fillRect/>
          </a:stretch>
        </p:blipFill>
        <p:spPr>
          <a:xfrm>
            <a:off x="8199120" y="4191000"/>
            <a:ext cx="3596640" cy="2286000"/>
          </a:xfrm>
          <a:prstGeom prst="rect">
            <a:avLst/>
          </a:prstGeom>
          <a:noFill/>
          <a:ln>
            <a:noFill/>
          </a:ln>
        </p:spPr>
      </p:pic>
      <p:sp>
        <p:nvSpPr>
          <p:cNvPr id="233" name="Google Shape;233;p32"/>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Sequenza Molecolare della Capacitazione</a:t>
            </a:r>
            <a:endParaRPr sz="3867">
              <a:solidFill>
                <a:srgbClr val="B6543D"/>
              </a:solidFill>
              <a:latin typeface="Inclusive Sans"/>
              <a:ea typeface="Inclusive Sans"/>
              <a:cs typeface="Inclusive Sans"/>
              <a:sym typeface="Inclusive Sans"/>
            </a:endParaRPr>
          </a:p>
        </p:txBody>
      </p:sp>
      <p:sp>
        <p:nvSpPr>
          <p:cNvPr id="234" name="Google Shape;234;p32"/>
          <p:cNvSpPr txBox="1"/>
          <p:nvPr/>
        </p:nvSpPr>
        <p:spPr>
          <a:xfrm>
            <a:off x="381000" y="1813560"/>
            <a:ext cx="3596800" cy="23776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Efflusso Colesterolo</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L'albumina rimuove il colesterolo, aumentando la fluidità.</a:t>
            </a:r>
            <a:endParaRPr sz="2133">
              <a:solidFill>
                <a:srgbClr val="040F0F"/>
              </a:solidFill>
              <a:latin typeface="Karla"/>
              <a:ea typeface="Karla"/>
              <a:cs typeface="Karla"/>
              <a:sym typeface="Karla"/>
            </a:endParaRPr>
          </a:p>
        </p:txBody>
      </p:sp>
      <p:sp>
        <p:nvSpPr>
          <p:cNvPr id="235" name="Google Shape;235;p32"/>
          <p:cNvSpPr txBox="1"/>
          <p:nvPr/>
        </p:nvSpPr>
        <p:spPr>
          <a:xfrm>
            <a:off x="4282440" y="1813560"/>
            <a:ext cx="3596800" cy="23776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Afflusso Ionico</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Ingresso di HCO3- e Na+, attivazione di sAC.</a:t>
            </a:r>
            <a:endParaRPr sz="2133">
              <a:solidFill>
                <a:srgbClr val="040F0F"/>
              </a:solidFill>
              <a:latin typeface="Karla"/>
              <a:ea typeface="Karla"/>
              <a:cs typeface="Karla"/>
              <a:sym typeface="Karla"/>
            </a:endParaRPr>
          </a:p>
        </p:txBody>
      </p:sp>
      <p:sp>
        <p:nvSpPr>
          <p:cNvPr id="236" name="Google Shape;236;p32"/>
          <p:cNvSpPr txBox="1"/>
          <p:nvPr/>
        </p:nvSpPr>
        <p:spPr>
          <a:xfrm>
            <a:off x="8199120" y="1813560"/>
            <a:ext cx="3596800" cy="23776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Fosforilazione</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Il cAMP attiva la PKA, che fosforila proteine bersaglio.</a:t>
            </a:r>
            <a:endParaRPr sz="2133">
              <a:solidFill>
                <a:srgbClr val="040F0F"/>
              </a:solidFill>
              <a:latin typeface="Karla"/>
              <a:ea typeface="Karla"/>
              <a:cs typeface="Karla"/>
              <a:sym typeface="Karl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a:extLst>
              <a:ext uri="{FF2B5EF4-FFF2-40B4-BE49-F238E27FC236}">
                <a16:creationId xmlns:a16="http://schemas.microsoft.com/office/drawing/2014/main" id="{F7CD60D2-8311-486E-8AC0-379E9E3C8706}"/>
              </a:ext>
            </a:extLst>
          </p:cNvPr>
          <p:cNvSpPr txBox="1">
            <a:spLocks noChangeArrowheads="1"/>
          </p:cNvSpPr>
          <p:nvPr/>
        </p:nvSpPr>
        <p:spPr bwMode="auto">
          <a:xfrm>
            <a:off x="4964113" y="350838"/>
            <a:ext cx="2082621" cy="369332"/>
          </a:xfrm>
          <a:prstGeom prst="rect">
            <a:avLst/>
          </a:prstGeom>
          <a:noFill/>
          <a:ln w="9525">
            <a:noFill/>
            <a:miter lim="800000"/>
            <a:headEnd/>
            <a:tailEnd/>
          </a:ln>
          <a:effectLst/>
        </p:spPr>
        <p:txBody>
          <a:bodyPr wrap="none">
            <a:spAutoFit/>
          </a:bodyPr>
          <a:lstStyle/>
          <a:p>
            <a:pPr>
              <a:defRPr/>
            </a:pPr>
            <a:r>
              <a:rPr lang="it-IT" b="1">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t>CAPACITAZIONE</a:t>
            </a:r>
          </a:p>
        </p:txBody>
      </p:sp>
      <p:pic>
        <p:nvPicPr>
          <p:cNvPr id="11267" name="Picture 5" descr="Rosati fig">
            <a:extLst>
              <a:ext uri="{FF2B5EF4-FFF2-40B4-BE49-F238E27FC236}">
                <a16:creationId xmlns:a16="http://schemas.microsoft.com/office/drawing/2014/main" id="{7119E907-B92B-4DC1-85A9-AFD24959A4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752601"/>
            <a:ext cx="5791200"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6">
            <a:extLst>
              <a:ext uri="{FF2B5EF4-FFF2-40B4-BE49-F238E27FC236}">
                <a16:creationId xmlns:a16="http://schemas.microsoft.com/office/drawing/2014/main" id="{04161812-D935-4CCE-9364-C900DDBDB999}"/>
              </a:ext>
            </a:extLst>
          </p:cNvPr>
          <p:cNvSpPr txBox="1">
            <a:spLocks noChangeArrowheads="1"/>
          </p:cNvSpPr>
          <p:nvPr/>
        </p:nvSpPr>
        <p:spPr bwMode="auto">
          <a:xfrm>
            <a:off x="2270125" y="1100138"/>
            <a:ext cx="802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200">
                <a:latin typeface="Arial" panose="020B0604020202020204" pitchFamily="34" charset="0"/>
              </a:rPr>
              <a:t>DOPO LA DEPOSIZIONE NEL TRATTO RIPRODUTTIVO FEMMINILE, LO SPERMATOZOO SUBISCE LA “CAPA-</a:t>
            </a:r>
          </a:p>
          <a:p>
            <a:pPr eaLnBrk="1" hangingPunct="1"/>
            <a:r>
              <a:rPr lang="it-IT" altLang="it-IT" sz="1200">
                <a:latin typeface="Arial" panose="020B0604020202020204" pitchFamily="34" charset="0"/>
              </a:rPr>
              <a:t>CITAZIONE”, GRAZIE ALLA QUALE PUO’ LEGARE L’UOVO E SUBIRE LA REAZIONE ACROSOMIALE.</a:t>
            </a:r>
            <a:endParaRPr lang="it-IT" altLang="it-IT" sz="1400">
              <a:latin typeface="Arial" panose="020B0604020202020204" pitchFamily="34" charset="0"/>
            </a:endParaRPr>
          </a:p>
        </p:txBody>
      </p:sp>
      <p:sp>
        <p:nvSpPr>
          <p:cNvPr id="11269" name="Text Box 7">
            <a:extLst>
              <a:ext uri="{FF2B5EF4-FFF2-40B4-BE49-F238E27FC236}">
                <a16:creationId xmlns:a16="http://schemas.microsoft.com/office/drawing/2014/main" id="{A77EA1C0-9B65-4061-B85D-27ED2A34D46B}"/>
              </a:ext>
            </a:extLst>
          </p:cNvPr>
          <p:cNvSpPr txBox="1">
            <a:spLocks noChangeArrowheads="1"/>
          </p:cNvSpPr>
          <p:nvPr/>
        </p:nvSpPr>
        <p:spPr bwMode="auto">
          <a:xfrm>
            <a:off x="8366126" y="2547939"/>
            <a:ext cx="21964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200">
                <a:latin typeface="Arial" panose="020B0604020202020204" pitchFamily="34" charset="0"/>
              </a:rPr>
              <a:t>1- GLICOPROTEINE MOBILI</a:t>
            </a:r>
          </a:p>
          <a:p>
            <a:pPr eaLnBrk="1" hangingPunct="1"/>
            <a:r>
              <a:rPr lang="it-IT" altLang="it-IT" sz="1200">
                <a:latin typeface="Arial" panose="020B0604020202020204" pitchFamily="34" charset="0"/>
              </a:rPr>
              <a:t>2- GLICOPROTEINE FISSE</a:t>
            </a:r>
          </a:p>
          <a:p>
            <a:pPr eaLnBrk="1" hangingPunct="1"/>
            <a:r>
              <a:rPr lang="it-IT" altLang="it-IT" sz="1200">
                <a:latin typeface="Arial" panose="020B0604020202020204" pitchFamily="34" charset="0"/>
              </a:rPr>
              <a:t>3- GLICOLIPIDI</a:t>
            </a:r>
          </a:p>
          <a:p>
            <a:pPr eaLnBrk="1" hangingPunct="1"/>
            <a:r>
              <a:rPr lang="it-IT" altLang="it-IT" sz="1200">
                <a:latin typeface="Arial" panose="020B0604020202020204" pitchFamily="34" charset="0"/>
              </a:rPr>
              <a:t>4- COMPONENTI PERIFE-</a:t>
            </a:r>
          </a:p>
          <a:p>
            <a:pPr eaLnBrk="1" hangingPunct="1"/>
            <a:r>
              <a:rPr lang="it-IT" altLang="it-IT" sz="1200">
                <a:latin typeface="Arial" panose="020B0604020202020204" pitchFamily="34" charset="0"/>
              </a:rPr>
              <a:t>    CI DI MEMBRANA</a:t>
            </a:r>
          </a:p>
        </p:txBody>
      </p:sp>
      <p:sp>
        <p:nvSpPr>
          <p:cNvPr id="11270" name="Text Box 9">
            <a:extLst>
              <a:ext uri="{FF2B5EF4-FFF2-40B4-BE49-F238E27FC236}">
                <a16:creationId xmlns:a16="http://schemas.microsoft.com/office/drawing/2014/main" id="{36F56908-6E4B-4E65-B206-BF7CE08F8E77}"/>
              </a:ext>
            </a:extLst>
          </p:cNvPr>
          <p:cNvSpPr txBox="1">
            <a:spLocks noChangeArrowheads="1"/>
          </p:cNvSpPr>
          <p:nvPr/>
        </p:nvSpPr>
        <p:spPr bwMode="auto">
          <a:xfrm>
            <a:off x="4678363" y="2538413"/>
            <a:ext cx="1047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800">
                <a:solidFill>
                  <a:srgbClr val="291BE3"/>
                </a:solidFill>
                <a:latin typeface="Arial" panose="020B0604020202020204" pitchFamily="34" charset="0"/>
              </a:rPr>
              <a:t>SM</a:t>
            </a:r>
            <a:r>
              <a:rPr lang="en-US" altLang="it-IT" sz="1800">
                <a:latin typeface="Arial" panose="020B0604020202020204" pitchFamily="34" charset="0"/>
              </a:rPr>
              <a:t>   </a:t>
            </a:r>
            <a:r>
              <a:rPr lang="en-US" altLang="it-IT" sz="1800">
                <a:solidFill>
                  <a:srgbClr val="291BE3"/>
                </a:solidFill>
                <a:latin typeface="Arial" panose="020B0604020202020204" pitchFamily="34" charset="0"/>
              </a:rPr>
              <a:t>PC</a:t>
            </a:r>
          </a:p>
          <a:p>
            <a:pPr eaLnBrk="1" hangingPunct="1"/>
            <a:r>
              <a:rPr lang="en-US" altLang="it-IT" sz="1800">
                <a:solidFill>
                  <a:srgbClr val="FF0000"/>
                </a:solidFill>
                <a:latin typeface="Arial" panose="020B0604020202020204" pitchFamily="34" charset="0"/>
              </a:rPr>
              <a:t>PS</a:t>
            </a:r>
            <a:r>
              <a:rPr lang="en-US" altLang="it-IT" sz="1800">
                <a:latin typeface="Arial" panose="020B0604020202020204" pitchFamily="34" charset="0"/>
              </a:rPr>
              <a:t>    </a:t>
            </a:r>
            <a:r>
              <a:rPr lang="en-US" altLang="it-IT" sz="1800">
                <a:solidFill>
                  <a:srgbClr val="FF0000"/>
                </a:solidFill>
                <a:latin typeface="Arial" panose="020B0604020202020204" pitchFamily="34" charset="0"/>
              </a:rPr>
              <a:t>PE</a:t>
            </a:r>
          </a:p>
        </p:txBody>
      </p:sp>
      <p:sp>
        <p:nvSpPr>
          <p:cNvPr id="11271" name="Line 10">
            <a:extLst>
              <a:ext uri="{FF2B5EF4-FFF2-40B4-BE49-F238E27FC236}">
                <a16:creationId xmlns:a16="http://schemas.microsoft.com/office/drawing/2014/main" id="{21E1F283-A598-459C-B4C8-1B4077AE6F53}"/>
              </a:ext>
            </a:extLst>
          </p:cNvPr>
          <p:cNvSpPr>
            <a:spLocks noChangeShapeType="1"/>
          </p:cNvSpPr>
          <p:nvPr/>
        </p:nvSpPr>
        <p:spPr bwMode="auto">
          <a:xfrm>
            <a:off x="5159375" y="2484439"/>
            <a:ext cx="0" cy="708025"/>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2" name="Text Box 11">
            <a:extLst>
              <a:ext uri="{FF2B5EF4-FFF2-40B4-BE49-F238E27FC236}">
                <a16:creationId xmlns:a16="http://schemas.microsoft.com/office/drawing/2014/main" id="{56CC72BB-70E9-4B42-88FC-ECC7C9F083A4}"/>
              </a:ext>
            </a:extLst>
          </p:cNvPr>
          <p:cNvSpPr txBox="1">
            <a:spLocks noChangeArrowheads="1"/>
          </p:cNvSpPr>
          <p:nvPr/>
        </p:nvSpPr>
        <p:spPr bwMode="auto">
          <a:xfrm>
            <a:off x="4570413" y="2160588"/>
            <a:ext cx="1054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400" b="1">
                <a:solidFill>
                  <a:srgbClr val="FF3300"/>
                </a:solidFill>
                <a:latin typeface="Arial" panose="020B0604020202020204" pitchFamily="34" charset="0"/>
              </a:rPr>
              <a:t>FLIPPASE</a:t>
            </a:r>
          </a:p>
        </p:txBody>
      </p:sp>
      <p:sp>
        <p:nvSpPr>
          <p:cNvPr id="11273" name="Line 12">
            <a:extLst>
              <a:ext uri="{FF2B5EF4-FFF2-40B4-BE49-F238E27FC236}">
                <a16:creationId xmlns:a16="http://schemas.microsoft.com/office/drawing/2014/main" id="{F58962F1-3BD7-4567-BA39-F1EDDB787751}"/>
              </a:ext>
            </a:extLst>
          </p:cNvPr>
          <p:cNvSpPr>
            <a:spLocks noChangeShapeType="1"/>
          </p:cNvSpPr>
          <p:nvPr/>
        </p:nvSpPr>
        <p:spPr bwMode="auto">
          <a:xfrm flipV="1">
            <a:off x="5241925" y="2560638"/>
            <a:ext cx="0" cy="677862"/>
          </a:xfrm>
          <a:prstGeom prst="line">
            <a:avLst/>
          </a:prstGeom>
          <a:noFill/>
          <a:ln w="222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4" name="Text Box 13">
            <a:extLst>
              <a:ext uri="{FF2B5EF4-FFF2-40B4-BE49-F238E27FC236}">
                <a16:creationId xmlns:a16="http://schemas.microsoft.com/office/drawing/2014/main" id="{FF3B43A5-4188-4094-8FCE-D1A749BAE0BB}"/>
              </a:ext>
            </a:extLst>
          </p:cNvPr>
          <p:cNvSpPr txBox="1">
            <a:spLocks noChangeArrowheads="1"/>
          </p:cNvSpPr>
          <p:nvPr/>
        </p:nvSpPr>
        <p:spPr bwMode="auto">
          <a:xfrm>
            <a:off x="4786313" y="333692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400" b="1">
                <a:solidFill>
                  <a:srgbClr val="291BE3"/>
                </a:solidFill>
                <a:latin typeface="Arial" panose="020B0604020202020204" pitchFamily="34" charset="0"/>
              </a:rPr>
              <a:t>FLOPPASE</a:t>
            </a:r>
          </a:p>
        </p:txBody>
      </p:sp>
      <p:sp>
        <p:nvSpPr>
          <p:cNvPr id="11275" name="Text Box 14">
            <a:extLst>
              <a:ext uri="{FF2B5EF4-FFF2-40B4-BE49-F238E27FC236}">
                <a16:creationId xmlns:a16="http://schemas.microsoft.com/office/drawing/2014/main" id="{A7C13FD6-423F-4BFA-AE0D-73D3962F04BB}"/>
              </a:ext>
            </a:extLst>
          </p:cNvPr>
          <p:cNvSpPr txBox="1">
            <a:spLocks noChangeArrowheads="1"/>
          </p:cNvSpPr>
          <p:nvPr/>
        </p:nvSpPr>
        <p:spPr bwMode="auto">
          <a:xfrm>
            <a:off x="4527551" y="1792288"/>
            <a:ext cx="1439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400" b="1">
                <a:solidFill>
                  <a:srgbClr val="00CC00"/>
                </a:solidFill>
                <a:latin typeface="Arial" panose="020B0604020202020204" pitchFamily="34" charset="0"/>
              </a:rPr>
              <a:t>SCRAMBLASE</a:t>
            </a:r>
          </a:p>
        </p:txBody>
      </p:sp>
      <p:sp>
        <p:nvSpPr>
          <p:cNvPr id="11276" name="Text Box 15">
            <a:extLst>
              <a:ext uri="{FF2B5EF4-FFF2-40B4-BE49-F238E27FC236}">
                <a16:creationId xmlns:a16="http://schemas.microsoft.com/office/drawing/2014/main" id="{1139A128-91DA-4AE6-BE86-E4F7B6E15994}"/>
              </a:ext>
            </a:extLst>
          </p:cNvPr>
          <p:cNvSpPr txBox="1">
            <a:spLocks noChangeArrowheads="1"/>
          </p:cNvSpPr>
          <p:nvPr/>
        </p:nvSpPr>
        <p:spPr bwMode="auto">
          <a:xfrm>
            <a:off x="4875213" y="1938338"/>
            <a:ext cx="59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800" b="1">
                <a:solidFill>
                  <a:srgbClr val="66FF33"/>
                </a:solidFill>
                <a:latin typeface="Arial" panose="020B0604020202020204" pitchFamily="34" charset="0"/>
                <a:sym typeface="Wingdings 3" panose="05040102010807070707" pitchFamily="18" charset="2"/>
              </a:rPr>
              <a:t></a:t>
            </a:r>
          </a:p>
        </p:txBody>
      </p:sp>
      <p:grpSp>
        <p:nvGrpSpPr>
          <p:cNvPr id="11278" name="Gruppo 22">
            <a:extLst>
              <a:ext uri="{FF2B5EF4-FFF2-40B4-BE49-F238E27FC236}">
                <a16:creationId xmlns:a16="http://schemas.microsoft.com/office/drawing/2014/main" id="{6FD1FCDF-7922-4A56-BD95-54E24A77344D}"/>
              </a:ext>
            </a:extLst>
          </p:cNvPr>
          <p:cNvGrpSpPr>
            <a:grpSpLocks/>
          </p:cNvGrpSpPr>
          <p:nvPr/>
        </p:nvGrpSpPr>
        <p:grpSpPr bwMode="auto">
          <a:xfrm>
            <a:off x="310550" y="4724871"/>
            <a:ext cx="11716669" cy="1323440"/>
            <a:chOff x="817563" y="4990494"/>
            <a:chExt cx="10669665" cy="1322915"/>
          </a:xfrm>
        </p:grpSpPr>
        <p:sp>
          <p:nvSpPr>
            <p:cNvPr id="11279" name="Text Box 4">
              <a:extLst>
                <a:ext uri="{FF2B5EF4-FFF2-40B4-BE49-F238E27FC236}">
                  <a16:creationId xmlns:a16="http://schemas.microsoft.com/office/drawing/2014/main" id="{420D1422-46BD-4135-AD46-52240749BA1B}"/>
                </a:ext>
              </a:extLst>
            </p:cNvPr>
            <p:cNvSpPr txBox="1">
              <a:spLocks noChangeArrowheads="1"/>
            </p:cNvSpPr>
            <p:nvPr/>
          </p:nvSpPr>
          <p:spPr bwMode="auto">
            <a:xfrm>
              <a:off x="817563" y="4990494"/>
              <a:ext cx="10669665" cy="101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200" dirty="0">
                  <a:latin typeface="Arial" panose="020B0604020202020204" pitchFamily="34" charset="0"/>
                </a:rPr>
                <a:t>LA CAPACITAZIONE IMPLICA, PROBABILMENTE, LA RIMOZIONE DI FATTORI INIBENTI DALLO SPERMA TOZOO ACCOMPAGNATI DALLA RIORGANIZZAZIONE</a:t>
              </a:r>
            </a:p>
            <a:p>
              <a:pPr eaLnBrk="1" hangingPunct="1"/>
              <a:r>
                <a:rPr lang="it-IT" altLang="it-IT" sz="1200" dirty="0">
                  <a:latin typeface="Arial" panose="020B0604020202020204" pitchFamily="34" charset="0"/>
                </a:rPr>
                <a:t> E/O MODIFICAZIONE DELLE PROTEINE E LIPIDI  DI MEMBRANA.</a:t>
              </a:r>
            </a:p>
            <a:p>
              <a:pPr eaLnBrk="1" hangingPunct="1"/>
              <a:endParaRPr lang="it-IT" altLang="it-IT" sz="1200" dirty="0">
                <a:latin typeface="Arial" panose="020B0604020202020204" pitchFamily="34" charset="0"/>
              </a:endParaRPr>
            </a:p>
            <a:p>
              <a:pPr eaLnBrk="1" hangingPunct="1"/>
              <a:r>
                <a:rPr lang="it-IT" altLang="it-IT" sz="1200" dirty="0">
                  <a:latin typeface="Arial" panose="020B0604020202020204" pitchFamily="34" charset="0"/>
                </a:rPr>
                <a:t>ALCUNI CAMBIAMENTI SONO MEDIATI, DALLA TIROSIN-FOSFORILAZIONE DELLE PROTEINE MEDIATA</a:t>
              </a:r>
            </a:p>
            <a:p>
              <a:pPr eaLnBrk="1" hangingPunct="1"/>
              <a:r>
                <a:rPr lang="it-IT" altLang="it-IT" sz="1200" dirty="0">
                  <a:latin typeface="Arial" panose="020B0604020202020204" pitchFamily="34" charset="0"/>
                </a:rPr>
                <a:t>DALL’</a:t>
              </a:r>
              <a:r>
                <a:rPr lang="it-IT" altLang="it-IT" sz="1200" dirty="0" err="1">
                  <a:latin typeface="Arial" panose="020B0604020202020204" pitchFamily="34" charset="0"/>
                </a:rPr>
                <a:t>cAMP</a:t>
              </a:r>
              <a:r>
                <a:rPr lang="it-IT" altLang="it-IT" sz="1200" dirty="0">
                  <a:latin typeface="Arial" panose="020B0604020202020204" pitchFamily="34" charset="0"/>
                </a:rPr>
                <a:t> (</a:t>
              </a:r>
              <a:r>
                <a:rPr lang="it-IT" altLang="it-IT" sz="1200" dirty="0"/>
                <a:t>HCO</a:t>
              </a:r>
              <a:r>
                <a:rPr lang="it-IT" altLang="it-IT" sz="1200" baseline="-25000" dirty="0"/>
                <a:t>3</a:t>
              </a:r>
              <a:r>
                <a:rPr lang="it-IT" altLang="it-IT" sz="1200" baseline="30000" dirty="0"/>
                <a:t>-</a:t>
              </a:r>
              <a:r>
                <a:rPr lang="it-IT" altLang="it-IT" sz="1200" dirty="0"/>
                <a:t>/CO</a:t>
              </a:r>
              <a:r>
                <a:rPr lang="it-IT" altLang="it-IT" sz="1200" baseline="-25000" dirty="0"/>
                <a:t>2 </a:t>
              </a:r>
              <a:r>
                <a:rPr lang="it-IT" altLang="it-IT" sz="1200" dirty="0"/>
                <a:t>dipendente)</a:t>
              </a:r>
              <a:r>
                <a:rPr lang="it-IT" altLang="it-IT" sz="1200" dirty="0">
                  <a:latin typeface="Arial" panose="020B0604020202020204" pitchFamily="34" charset="0"/>
                </a:rPr>
                <a:t>,  DA CAMBIAMENTI DEL pH E  DELLA CONCENTRAZIONE DEL Ca</a:t>
              </a:r>
              <a:r>
                <a:rPr lang="it-IT" altLang="it-IT" sz="1200" baseline="30000" dirty="0">
                  <a:latin typeface="Arial" panose="020B0604020202020204" pitchFamily="34" charset="0"/>
                </a:rPr>
                <a:t>++</a:t>
              </a:r>
              <a:r>
                <a:rPr lang="it-IT" altLang="it-IT" sz="1200" dirty="0">
                  <a:latin typeface="Arial" panose="020B0604020202020204" pitchFamily="34" charset="0"/>
                </a:rPr>
                <a:t>.</a:t>
              </a:r>
            </a:p>
          </p:txBody>
        </p:sp>
        <p:grpSp>
          <p:nvGrpSpPr>
            <p:cNvPr id="11280" name="Gruppo 21">
              <a:extLst>
                <a:ext uri="{FF2B5EF4-FFF2-40B4-BE49-F238E27FC236}">
                  <a16:creationId xmlns:a16="http://schemas.microsoft.com/office/drawing/2014/main" id="{C158ABA3-BB87-4329-95D0-0DE5F541171A}"/>
                </a:ext>
              </a:extLst>
            </p:cNvPr>
            <p:cNvGrpSpPr>
              <a:grpSpLocks/>
            </p:cNvGrpSpPr>
            <p:nvPr/>
          </p:nvGrpSpPr>
          <p:grpSpPr bwMode="auto">
            <a:xfrm>
              <a:off x="2602030" y="5992192"/>
              <a:ext cx="6360352" cy="321217"/>
              <a:chOff x="2805229" y="6038711"/>
              <a:chExt cx="6360352" cy="321217"/>
            </a:xfrm>
          </p:grpSpPr>
          <p:sp>
            <p:nvSpPr>
              <p:cNvPr id="11281" name="Text Box 11">
                <a:extLst>
                  <a:ext uri="{FF2B5EF4-FFF2-40B4-BE49-F238E27FC236}">
                    <a16:creationId xmlns:a16="http://schemas.microsoft.com/office/drawing/2014/main" id="{A0281429-89B9-4C01-824D-D18DC80F6B8D}"/>
                  </a:ext>
                </a:extLst>
              </p:cNvPr>
              <p:cNvSpPr txBox="1">
                <a:spLocks noChangeArrowheads="1"/>
              </p:cNvSpPr>
              <p:nvPr/>
            </p:nvSpPr>
            <p:spPr bwMode="auto">
              <a:xfrm>
                <a:off x="2805229" y="6052273"/>
                <a:ext cx="1112805" cy="30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400" b="1">
                    <a:solidFill>
                      <a:srgbClr val="FF3300"/>
                    </a:solidFill>
                    <a:latin typeface="Arial" panose="020B0604020202020204" pitchFamily="34" charset="0"/>
                  </a:rPr>
                  <a:t>FLIPPASE ­̶</a:t>
                </a:r>
              </a:p>
            </p:txBody>
          </p:sp>
          <p:sp>
            <p:nvSpPr>
              <p:cNvPr id="11282" name="Text Box 13">
                <a:extLst>
                  <a:ext uri="{FF2B5EF4-FFF2-40B4-BE49-F238E27FC236}">
                    <a16:creationId xmlns:a16="http://schemas.microsoft.com/office/drawing/2014/main" id="{D0B77374-FCAA-4D24-A26F-41C7EE17C873}"/>
                  </a:ext>
                </a:extLst>
              </p:cNvPr>
              <p:cNvSpPr txBox="1">
                <a:spLocks noChangeArrowheads="1"/>
              </p:cNvSpPr>
              <p:nvPr/>
            </p:nvSpPr>
            <p:spPr bwMode="auto">
              <a:xfrm>
                <a:off x="4298677" y="6038833"/>
                <a:ext cx="1202573" cy="30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400" b="1" dirty="0">
                    <a:solidFill>
                      <a:srgbClr val="291BE3"/>
                    </a:solidFill>
                    <a:latin typeface="Arial" panose="020B0604020202020204" pitchFamily="34" charset="0"/>
                  </a:rPr>
                  <a:t>FLOPPASE ̶</a:t>
                </a:r>
              </a:p>
            </p:txBody>
          </p:sp>
          <p:sp>
            <p:nvSpPr>
              <p:cNvPr id="11283" name="Text Box 14">
                <a:extLst>
                  <a:ext uri="{FF2B5EF4-FFF2-40B4-BE49-F238E27FC236}">
                    <a16:creationId xmlns:a16="http://schemas.microsoft.com/office/drawing/2014/main" id="{24D46736-58A6-406D-8A7E-0A5534699C42}"/>
                  </a:ext>
                </a:extLst>
              </p:cNvPr>
              <p:cNvSpPr txBox="1">
                <a:spLocks noChangeArrowheads="1"/>
              </p:cNvSpPr>
              <p:nvPr/>
            </p:nvSpPr>
            <p:spPr bwMode="auto">
              <a:xfrm>
                <a:off x="5859868" y="6038711"/>
                <a:ext cx="33057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400" b="1" dirty="0">
                    <a:solidFill>
                      <a:srgbClr val="00CC00"/>
                    </a:solidFill>
                    <a:latin typeface="Arial" panose="020B0604020202020204" pitchFamily="34" charset="0"/>
                  </a:rPr>
                  <a:t>SCRAMBLASE +  (per </a:t>
                </a:r>
                <a:r>
                  <a:rPr lang="en-US" altLang="it-IT" sz="1400" b="1" dirty="0" err="1">
                    <a:solidFill>
                      <a:srgbClr val="00CC00"/>
                    </a:solidFill>
                    <a:latin typeface="Arial" panose="020B0604020202020204" pitchFamily="34" charset="0"/>
                  </a:rPr>
                  <a:t>alcuni</a:t>
                </a:r>
                <a:r>
                  <a:rPr lang="en-US" altLang="it-IT" sz="1400" b="1" dirty="0">
                    <a:solidFill>
                      <a:srgbClr val="00CC00"/>
                    </a:solidFill>
                    <a:latin typeface="Arial" panose="020B0604020202020204" pitchFamily="34" charset="0"/>
                  </a:rPr>
                  <a:t> è Ca</a:t>
                </a:r>
                <a:r>
                  <a:rPr lang="en-US" altLang="it-IT" sz="1400" b="1" baseline="30000" dirty="0">
                    <a:solidFill>
                      <a:srgbClr val="00CC00"/>
                    </a:solidFill>
                    <a:latin typeface="Arial" panose="020B0604020202020204" pitchFamily="34" charset="0"/>
                  </a:rPr>
                  <a:t>++</a:t>
                </a:r>
                <a:r>
                  <a:rPr lang="en-US" altLang="it-IT" sz="1400" b="1" dirty="0">
                    <a:solidFill>
                      <a:srgbClr val="00CC00"/>
                    </a:solidFill>
                    <a:latin typeface="Arial" panose="020B0604020202020204" pitchFamily="34" charset="0"/>
                  </a:rPr>
                  <a:t>)</a:t>
                </a:r>
              </a:p>
            </p:txBody>
          </p:sp>
        </p:grpSp>
      </p:grpSp>
      <p:sp>
        <p:nvSpPr>
          <p:cNvPr id="19" name="CasellaDiTesto 14">
            <a:extLst>
              <a:ext uri="{FF2B5EF4-FFF2-40B4-BE49-F238E27FC236}">
                <a16:creationId xmlns:a16="http://schemas.microsoft.com/office/drawing/2014/main" id="{0D1284E5-DCCD-42A2-9CA9-AC3EBAE28EF7}"/>
              </a:ext>
            </a:extLst>
          </p:cNvPr>
          <p:cNvSpPr txBox="1">
            <a:spLocks noChangeArrowheads="1"/>
          </p:cNvSpPr>
          <p:nvPr/>
        </p:nvSpPr>
        <p:spPr bwMode="auto">
          <a:xfrm>
            <a:off x="8634414" y="6486525"/>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D61EBDA3-A5DC-46E5-912C-D2C42AEE7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425" y="628652"/>
            <a:ext cx="5025186" cy="419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5">
            <a:extLst>
              <a:ext uri="{FF2B5EF4-FFF2-40B4-BE49-F238E27FC236}">
                <a16:creationId xmlns:a16="http://schemas.microsoft.com/office/drawing/2014/main" id="{B5087C99-1FEF-4E59-A378-04E68C6AA854}"/>
              </a:ext>
            </a:extLst>
          </p:cNvPr>
          <p:cNvSpPr txBox="1">
            <a:spLocks noChangeArrowheads="1"/>
          </p:cNvSpPr>
          <p:nvPr/>
        </p:nvSpPr>
        <p:spPr bwMode="auto">
          <a:xfrm>
            <a:off x="38535" y="4825904"/>
            <a:ext cx="1124021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400" dirty="0">
                <a:latin typeface="Verdana" panose="020B0604030504040204" pitchFamily="34" charset="0"/>
              </a:rPr>
              <a:t>Uptake of bicarbonate (HCO</a:t>
            </a:r>
            <a:r>
              <a:rPr lang="en-US" altLang="it-IT" sz="1400" baseline="-25000" dirty="0">
                <a:latin typeface="Verdana" panose="020B0604030504040204" pitchFamily="34" charset="0"/>
              </a:rPr>
              <a:t>3</a:t>
            </a:r>
            <a:r>
              <a:rPr lang="en-US" altLang="it-IT" sz="1400" baseline="30000" dirty="0">
                <a:latin typeface="Verdana" panose="020B0604030504040204" pitchFamily="34" charset="0"/>
              </a:rPr>
              <a:t>-</a:t>
            </a:r>
            <a:r>
              <a:rPr lang="en-US" altLang="it-IT" sz="1400" dirty="0">
                <a:latin typeface="Verdana" panose="020B0604030504040204" pitchFamily="34" charset="0"/>
              </a:rPr>
              <a:t>) through the Na</a:t>
            </a:r>
            <a:r>
              <a:rPr lang="en-US" altLang="it-IT" sz="1400" baseline="30000" dirty="0">
                <a:latin typeface="Verdana" panose="020B0604030504040204" pitchFamily="34" charset="0"/>
              </a:rPr>
              <a:t>+</a:t>
            </a:r>
            <a:r>
              <a:rPr lang="en-US" altLang="it-IT" sz="1400" dirty="0">
                <a:latin typeface="Verdana" panose="020B0604030504040204" pitchFamily="34" charset="0"/>
              </a:rPr>
              <a:t>–HCO3- cotransporter and other transporters stimulates </a:t>
            </a:r>
            <a:r>
              <a:rPr lang="en-US" altLang="it-IT" sz="1400" dirty="0" err="1">
                <a:latin typeface="Verdana" panose="020B0604030504040204" pitchFamily="34" charset="0"/>
              </a:rPr>
              <a:t>sAC</a:t>
            </a:r>
            <a:r>
              <a:rPr lang="en-US" altLang="it-IT" sz="1400" dirty="0">
                <a:latin typeface="Verdana" panose="020B0604030504040204" pitchFamily="34" charset="0"/>
              </a:rPr>
              <a:t> and cAMP elevation and lipid reorganization in the plasma membrane. Cholesterol acceptors such as albumin also promote the process of lipid reorganization. cAMP has several targets such as CNG channels, PKA and ENaC. An increase in intracellular Ca</a:t>
            </a:r>
            <a:r>
              <a:rPr lang="en-US" altLang="it-IT" sz="1400" baseline="30000" dirty="0">
                <a:latin typeface="Verdana" panose="020B0604030504040204" pitchFamily="34" charset="0"/>
              </a:rPr>
              <a:t>2+</a:t>
            </a:r>
            <a:r>
              <a:rPr lang="en-US" altLang="it-IT" sz="1400" dirty="0">
                <a:latin typeface="Verdana" panose="020B0604030504040204" pitchFamily="34" charset="0"/>
              </a:rPr>
              <a:t> may directly activate </a:t>
            </a:r>
            <a:r>
              <a:rPr lang="en-US" altLang="it-IT" sz="1400" dirty="0" err="1">
                <a:latin typeface="Verdana" panose="020B0604030504040204" pitchFamily="34" charset="0"/>
              </a:rPr>
              <a:t>sAC</a:t>
            </a:r>
            <a:r>
              <a:rPr lang="en-US" altLang="it-IT" sz="1400" dirty="0">
                <a:latin typeface="Verdana" panose="020B0604030504040204" pitchFamily="34" charset="0"/>
              </a:rPr>
              <a:t> and an increase in </a:t>
            </a:r>
            <a:r>
              <a:rPr lang="en-US" altLang="it-IT" sz="1400" dirty="0" err="1">
                <a:latin typeface="Verdana" panose="020B0604030504040204" pitchFamily="34" charset="0"/>
              </a:rPr>
              <a:t>pHi</a:t>
            </a:r>
            <a:r>
              <a:rPr lang="en-US" altLang="it-IT" sz="1400" dirty="0">
                <a:latin typeface="Verdana" panose="020B0604030504040204" pitchFamily="34" charset="0"/>
              </a:rPr>
              <a:t> can promote Ca</a:t>
            </a:r>
            <a:r>
              <a:rPr lang="en-US" altLang="it-IT" sz="1400" baseline="30000" dirty="0">
                <a:latin typeface="Verdana" panose="020B0604030504040204" pitchFamily="34" charset="0"/>
              </a:rPr>
              <a:t>2+</a:t>
            </a:r>
            <a:r>
              <a:rPr lang="en-US" altLang="it-IT" sz="1400" dirty="0">
                <a:latin typeface="Verdana" panose="020B0604030504040204" pitchFamily="34" charset="0"/>
              </a:rPr>
              <a:t> influx through CatSper1 and 2 channels. Therefore, there is a cAMP, Ca</a:t>
            </a:r>
            <a:r>
              <a:rPr lang="en-US" altLang="it-IT" sz="1400" baseline="30000" dirty="0">
                <a:latin typeface="Verdana" panose="020B0604030504040204" pitchFamily="34" charset="0"/>
              </a:rPr>
              <a:t>2+</a:t>
            </a:r>
            <a:r>
              <a:rPr lang="en-US" altLang="it-IT" sz="1400" dirty="0">
                <a:latin typeface="Verdana" panose="020B0604030504040204" pitchFamily="34" charset="0"/>
              </a:rPr>
              <a:t> and </a:t>
            </a:r>
            <a:r>
              <a:rPr lang="en-US" altLang="it-IT" sz="1400" dirty="0" err="1">
                <a:latin typeface="Verdana" panose="020B0604030504040204" pitchFamily="34" charset="0"/>
              </a:rPr>
              <a:t>pHi</a:t>
            </a:r>
            <a:r>
              <a:rPr lang="en-US" altLang="it-IT" sz="1400" dirty="0">
                <a:latin typeface="Verdana" panose="020B0604030504040204" pitchFamily="34" charset="0"/>
              </a:rPr>
              <a:t> synergism. The changes in these intracellular parameters lead to tyrosine phosphorylation involving PKA activation, hyperactivation of sperm motility and the hyperpolarization by opening K</a:t>
            </a:r>
            <a:r>
              <a:rPr lang="en-US" altLang="it-IT" sz="1400" baseline="30000" dirty="0">
                <a:latin typeface="Verdana" panose="020B0604030504040204" pitchFamily="34" charset="0"/>
              </a:rPr>
              <a:t>+</a:t>
            </a:r>
            <a:r>
              <a:rPr lang="en-US" altLang="it-IT" sz="1400" dirty="0">
                <a:latin typeface="Verdana" panose="020B0604030504040204" pitchFamily="34" charset="0"/>
              </a:rPr>
              <a:t> channels (Kir) and closing ENaC. </a:t>
            </a:r>
          </a:p>
        </p:txBody>
      </p:sp>
      <p:sp>
        <p:nvSpPr>
          <p:cNvPr id="12292" name="Rectangle 6">
            <a:extLst>
              <a:ext uri="{FF2B5EF4-FFF2-40B4-BE49-F238E27FC236}">
                <a16:creationId xmlns:a16="http://schemas.microsoft.com/office/drawing/2014/main" id="{2DC72F91-AB0E-4342-8733-AB2D71F28FF1}"/>
              </a:ext>
            </a:extLst>
          </p:cNvPr>
          <p:cNvSpPr>
            <a:spLocks noChangeArrowheads="1"/>
          </p:cNvSpPr>
          <p:nvPr/>
        </p:nvSpPr>
        <p:spPr bwMode="auto">
          <a:xfrm>
            <a:off x="2554589" y="1"/>
            <a:ext cx="71272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it-IT" sz="2000" b="1" dirty="0">
                <a:latin typeface="Arial" panose="020B0604020202020204" pitchFamily="34" charset="0"/>
                <a:cs typeface="Arial" panose="020B0604020202020204" pitchFamily="34" charset="0"/>
              </a:rPr>
              <a:t>ION FLUXES AND SIGNALING EVENTS OF MAMMALIAN </a:t>
            </a:r>
          </a:p>
          <a:p>
            <a:pPr algn="ctr" eaLnBrk="1" hangingPunct="1"/>
            <a:r>
              <a:rPr lang="en-US" altLang="it-IT" sz="2000" b="1" dirty="0">
                <a:latin typeface="Arial" panose="020B0604020202020204" pitchFamily="34" charset="0"/>
                <a:cs typeface="Arial" panose="020B0604020202020204" pitchFamily="34" charset="0"/>
              </a:rPr>
              <a:t>SPERM CAPACITATION</a:t>
            </a:r>
          </a:p>
        </p:txBody>
      </p:sp>
      <p:sp>
        <p:nvSpPr>
          <p:cNvPr id="12293" name="Rectangle 7">
            <a:extLst>
              <a:ext uri="{FF2B5EF4-FFF2-40B4-BE49-F238E27FC236}">
                <a16:creationId xmlns:a16="http://schemas.microsoft.com/office/drawing/2014/main" id="{53433FDE-A680-4974-9712-94C17F8E2309}"/>
              </a:ext>
            </a:extLst>
          </p:cNvPr>
          <p:cNvSpPr>
            <a:spLocks noChangeArrowheads="1"/>
          </p:cNvSpPr>
          <p:nvPr/>
        </p:nvSpPr>
        <p:spPr bwMode="auto">
          <a:xfrm>
            <a:off x="8755063" y="4684713"/>
            <a:ext cx="168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800">
                <a:latin typeface="Arial" panose="020B0604020202020204" pitchFamily="34" charset="0"/>
              </a:rPr>
              <a:t>Reproduction (2006) 131 977–88</a:t>
            </a:r>
          </a:p>
        </p:txBody>
      </p:sp>
      <p:sp>
        <p:nvSpPr>
          <p:cNvPr id="12294" name="Rectangle 8">
            <a:extLst>
              <a:ext uri="{FF2B5EF4-FFF2-40B4-BE49-F238E27FC236}">
                <a16:creationId xmlns:a16="http://schemas.microsoft.com/office/drawing/2014/main" id="{376D2818-6163-44D4-B3F0-C917AFEF0E91}"/>
              </a:ext>
            </a:extLst>
          </p:cNvPr>
          <p:cNvSpPr>
            <a:spLocks noChangeArrowheads="1"/>
          </p:cNvSpPr>
          <p:nvPr/>
        </p:nvSpPr>
        <p:spPr bwMode="auto">
          <a:xfrm>
            <a:off x="4694238" y="2713039"/>
            <a:ext cx="754062" cy="3651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12295" name="Rectangle 9">
            <a:extLst>
              <a:ext uri="{FF2B5EF4-FFF2-40B4-BE49-F238E27FC236}">
                <a16:creationId xmlns:a16="http://schemas.microsoft.com/office/drawing/2014/main" id="{3FCD4FA7-AE97-4168-847F-7DF08F9CCBE7}"/>
              </a:ext>
            </a:extLst>
          </p:cNvPr>
          <p:cNvSpPr>
            <a:spLocks noChangeArrowheads="1"/>
          </p:cNvSpPr>
          <p:nvPr/>
        </p:nvSpPr>
        <p:spPr bwMode="auto">
          <a:xfrm>
            <a:off x="6008689" y="1625601"/>
            <a:ext cx="846137" cy="3651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12296" name="Rectangle 10">
            <a:extLst>
              <a:ext uri="{FF2B5EF4-FFF2-40B4-BE49-F238E27FC236}">
                <a16:creationId xmlns:a16="http://schemas.microsoft.com/office/drawing/2014/main" id="{9C416437-D866-4199-B85F-94F7403E2BFF}"/>
              </a:ext>
            </a:extLst>
          </p:cNvPr>
          <p:cNvSpPr>
            <a:spLocks noChangeArrowheads="1"/>
          </p:cNvSpPr>
          <p:nvPr/>
        </p:nvSpPr>
        <p:spPr bwMode="auto">
          <a:xfrm>
            <a:off x="5376863" y="2009776"/>
            <a:ext cx="563562" cy="3270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12298" name="Text Box 12">
            <a:extLst>
              <a:ext uri="{FF2B5EF4-FFF2-40B4-BE49-F238E27FC236}">
                <a16:creationId xmlns:a16="http://schemas.microsoft.com/office/drawing/2014/main" id="{6EE8F7A6-8A0E-4CD1-9DEA-24DE5CB885EC}"/>
              </a:ext>
            </a:extLst>
          </p:cNvPr>
          <p:cNvSpPr txBox="1">
            <a:spLocks noChangeArrowheads="1"/>
          </p:cNvSpPr>
          <p:nvPr/>
        </p:nvSpPr>
        <p:spPr bwMode="auto">
          <a:xfrm>
            <a:off x="1581150" y="2082801"/>
            <a:ext cx="1849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000">
                <a:latin typeface="Arial" panose="020B0604020202020204" pitchFamily="34" charset="0"/>
              </a:rPr>
              <a:t>CNG: cyclic nucleotide-gated </a:t>
            </a:r>
          </a:p>
          <a:p>
            <a:pPr eaLnBrk="1" hangingPunct="1"/>
            <a:r>
              <a:rPr lang="en-US" altLang="it-IT" sz="1000">
                <a:latin typeface="Arial" panose="020B0604020202020204" pitchFamily="34" charset="0"/>
              </a:rPr>
              <a:t>channel family</a:t>
            </a:r>
            <a:endParaRPr lang="it-IT" altLang="it-IT" sz="1000">
              <a:latin typeface="Arial" panose="020B0604020202020204" pitchFamily="34" charset="0"/>
            </a:endParaRPr>
          </a:p>
        </p:txBody>
      </p:sp>
      <p:sp>
        <p:nvSpPr>
          <p:cNvPr id="12299" name="Text Box 13">
            <a:extLst>
              <a:ext uri="{FF2B5EF4-FFF2-40B4-BE49-F238E27FC236}">
                <a16:creationId xmlns:a16="http://schemas.microsoft.com/office/drawing/2014/main" id="{EB5C9E69-0763-484E-812C-2FFA09ED8A9A}"/>
              </a:ext>
            </a:extLst>
          </p:cNvPr>
          <p:cNvSpPr txBox="1">
            <a:spLocks noChangeArrowheads="1"/>
          </p:cNvSpPr>
          <p:nvPr/>
        </p:nvSpPr>
        <p:spPr bwMode="auto">
          <a:xfrm>
            <a:off x="8780464" y="3978276"/>
            <a:ext cx="18875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000">
                <a:latin typeface="Arial" panose="020B0604020202020204" pitchFamily="34" charset="0"/>
              </a:rPr>
              <a:t>ENac: Epithelial Na+ channels</a:t>
            </a:r>
            <a:endParaRPr lang="it-IT" altLang="it-IT" sz="1000">
              <a:latin typeface="Arial" panose="020B0604020202020204" pitchFamily="34" charset="0"/>
            </a:endParaRPr>
          </a:p>
        </p:txBody>
      </p:sp>
      <p:sp>
        <p:nvSpPr>
          <p:cNvPr id="12300" name="Text Box 14">
            <a:extLst>
              <a:ext uri="{FF2B5EF4-FFF2-40B4-BE49-F238E27FC236}">
                <a16:creationId xmlns:a16="http://schemas.microsoft.com/office/drawing/2014/main" id="{0DF823D9-E6AE-41D2-8BEB-395E1324AEF2}"/>
              </a:ext>
            </a:extLst>
          </p:cNvPr>
          <p:cNvSpPr txBox="1">
            <a:spLocks noChangeArrowheads="1"/>
          </p:cNvSpPr>
          <p:nvPr/>
        </p:nvSpPr>
        <p:spPr bwMode="auto">
          <a:xfrm>
            <a:off x="8809039" y="3100389"/>
            <a:ext cx="1419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000">
                <a:latin typeface="Arial" panose="020B0604020202020204" pitchFamily="34" charset="0"/>
              </a:rPr>
              <a:t>inwardly rectifying K+ </a:t>
            </a:r>
          </a:p>
          <a:p>
            <a:pPr eaLnBrk="1" hangingPunct="1"/>
            <a:r>
              <a:rPr lang="en-US" altLang="it-IT" sz="1000">
                <a:latin typeface="Arial" panose="020B0604020202020204" pitchFamily="34" charset="0"/>
              </a:rPr>
              <a:t>(Kir) channels</a:t>
            </a:r>
            <a:endParaRPr lang="it-IT" altLang="it-IT" sz="1000">
              <a:latin typeface="Arial" panose="020B0604020202020204" pitchFamily="34" charset="0"/>
            </a:endParaRPr>
          </a:p>
        </p:txBody>
      </p:sp>
      <p:sp>
        <p:nvSpPr>
          <p:cNvPr id="12301" name="CasellaDiTesto 12">
            <a:extLst>
              <a:ext uri="{FF2B5EF4-FFF2-40B4-BE49-F238E27FC236}">
                <a16:creationId xmlns:a16="http://schemas.microsoft.com/office/drawing/2014/main" id="{E6610C96-CE4F-40BD-BAD8-ED30652035FA}"/>
              </a:ext>
            </a:extLst>
          </p:cNvPr>
          <p:cNvSpPr txBox="1">
            <a:spLocks noChangeArrowheads="1"/>
          </p:cNvSpPr>
          <p:nvPr/>
        </p:nvSpPr>
        <p:spPr bwMode="auto">
          <a:xfrm>
            <a:off x="8404225" y="1668463"/>
            <a:ext cx="1112838" cy="400050"/>
          </a:xfrm>
          <a:prstGeom prst="rect">
            <a:avLst/>
          </a:prstGeom>
          <a:noFill/>
          <a:ln w="25400">
            <a:solidFill>
              <a:srgbClr val="291BE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2000">
                <a:solidFill>
                  <a:srgbClr val="291BE3"/>
                </a:solidFill>
                <a:latin typeface="Arial" panose="020B0604020202020204" pitchFamily="34" charset="0"/>
                <a:cs typeface="Arial" panose="020B0604020202020204" pitchFamily="34" charset="0"/>
              </a:rPr>
              <a:t>Albumin</a:t>
            </a:r>
          </a:p>
        </p:txBody>
      </p:sp>
      <p:sp>
        <p:nvSpPr>
          <p:cNvPr id="14" name="Rettangolo 13">
            <a:extLst>
              <a:ext uri="{FF2B5EF4-FFF2-40B4-BE49-F238E27FC236}">
                <a16:creationId xmlns:a16="http://schemas.microsoft.com/office/drawing/2014/main" id="{D944ECAD-8975-4875-9ED5-5A097171CC0F}"/>
              </a:ext>
            </a:extLst>
          </p:cNvPr>
          <p:cNvSpPr/>
          <p:nvPr/>
        </p:nvSpPr>
        <p:spPr>
          <a:xfrm>
            <a:off x="5021263" y="1117600"/>
            <a:ext cx="842962" cy="363538"/>
          </a:xfrm>
          <a:prstGeom prst="rect">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3"/>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242" name="Google Shape;242;p33"/>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La Zona Pellucida: Il Prossimo Ostacolo</a:t>
            </a:r>
            <a:endParaRPr sz="3867">
              <a:solidFill>
                <a:srgbClr val="B6543D"/>
              </a:solidFill>
              <a:latin typeface="Inclusive Sans"/>
              <a:ea typeface="Inclusive Sans"/>
              <a:cs typeface="Inclusive Sans"/>
              <a:sym typeface="Inclusive Sans"/>
            </a:endParaRPr>
          </a:p>
        </p:txBody>
      </p:sp>
      <p:sp>
        <p:nvSpPr>
          <p:cNvPr id="243" name="Google Shape;243;p33"/>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Struttura dell'Uovo di Mammifero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L'uovo è circondato dalla </a:t>
            </a:r>
            <a:r>
              <a:rPr lang="en" sz="2133" b="1">
                <a:solidFill>
                  <a:srgbClr val="040F0F"/>
                </a:solidFill>
                <a:latin typeface="Karla"/>
                <a:ea typeface="Karla"/>
                <a:cs typeface="Karla"/>
                <a:sym typeface="Karla"/>
              </a:rPr>
              <a:t>Zona Pellucida</a:t>
            </a:r>
            <a:r>
              <a:rPr lang="en" sz="2133">
                <a:solidFill>
                  <a:srgbClr val="040F0F"/>
                </a:solidFill>
                <a:latin typeface="Karla"/>
                <a:ea typeface="Karla"/>
                <a:cs typeface="Karla"/>
                <a:sym typeface="Karla"/>
              </a:rPr>
              <a:t> (ZP), una matrice extracellulare composta da glicoproteine (ZP1, ZP2, ZP3).</a:t>
            </a:r>
            <a:endParaRPr sz="2133">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Lo spermatozoo capacitato deve riconoscere specifiche catene di carboidrati sulla ZP per legarsi e iniziare la penetrazione.</a:t>
            </a:r>
            <a:endParaRPr sz="2133">
              <a:solidFill>
                <a:srgbClr val="040F0F"/>
              </a:solidFill>
              <a:latin typeface="Karla"/>
              <a:ea typeface="Karla"/>
              <a:cs typeface="Karla"/>
              <a:sym typeface="Karl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36"/>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280" name="Google Shape;280;p36"/>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CatSper: Il Canale della Fertilità</a:t>
            </a:r>
            <a:endParaRPr sz="3867">
              <a:solidFill>
                <a:srgbClr val="B6543D"/>
              </a:solidFill>
              <a:latin typeface="Inclusive Sans"/>
              <a:ea typeface="Inclusive Sans"/>
              <a:cs typeface="Inclusive Sans"/>
              <a:sym typeface="Inclusive Sans"/>
            </a:endParaRPr>
          </a:p>
        </p:txBody>
      </p:sp>
      <p:sp>
        <p:nvSpPr>
          <p:cNvPr id="281" name="Google Shape;281;p36"/>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Sensibilità al pH</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CatSper è un canale del calcio unico, espresso solo nel flagello.</a:t>
            </a:r>
            <a:endParaRPr sz="2133">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Si apre quando il pH interno dello spermatozoo diventa più basico. Mutazioni in CatSper portano invariabilmente all'infertilità maschile, poiché lo spermatozoo non può più iperattivarsi.</a:t>
            </a:r>
            <a:endParaRPr sz="2133">
              <a:solidFill>
                <a:srgbClr val="040F0F"/>
              </a:solidFill>
              <a:latin typeface="Karla"/>
              <a:ea typeface="Karla"/>
              <a:cs typeface="Karla"/>
              <a:sym typeface="Karl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37"/>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287" name="Google Shape;287;p37"/>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Sinergia cAMP-Ca2+</a:t>
            </a:r>
            <a:endParaRPr sz="3867">
              <a:solidFill>
                <a:srgbClr val="B6543D"/>
              </a:solidFill>
              <a:latin typeface="Inclusive Sans"/>
              <a:ea typeface="Inclusive Sans"/>
              <a:cs typeface="Inclusive Sans"/>
              <a:sym typeface="Inclusive Sans"/>
            </a:endParaRPr>
          </a:p>
        </p:txBody>
      </p:sp>
      <p:sp>
        <p:nvSpPr>
          <p:cNvPr id="288" name="Google Shape;288;p37"/>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Integrazione dei Segnali</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Non è un processo isolato. I livelli di cAMP influenzano i canali ionici (come ENaC), e il calcio stimola ulteriormente la produzione di cAMP.</a:t>
            </a:r>
            <a:endParaRPr sz="2133">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Questo </a:t>
            </a:r>
            <a:r>
              <a:rPr lang="en" sz="2133" b="1">
                <a:solidFill>
                  <a:srgbClr val="040F0F"/>
                </a:solidFill>
                <a:latin typeface="Karla"/>
                <a:ea typeface="Karla"/>
                <a:cs typeface="Karla"/>
                <a:sym typeface="Karla"/>
              </a:rPr>
              <a:t>feedback positivo</a:t>
            </a:r>
            <a:r>
              <a:rPr lang="en" sz="2133">
                <a:solidFill>
                  <a:srgbClr val="040F0F"/>
                </a:solidFill>
                <a:latin typeface="Karla"/>
                <a:ea typeface="Karla"/>
                <a:cs typeface="Karla"/>
                <a:sym typeface="Karla"/>
              </a:rPr>
              <a:t> assicura che lo spermatozoo raggiunga il picco di attività nel momento esatto dell'incontro con l'uovo.</a:t>
            </a:r>
            <a:endParaRPr sz="2133">
              <a:solidFill>
                <a:srgbClr val="040F0F"/>
              </a:solidFill>
              <a:latin typeface="Karla"/>
              <a:ea typeface="Karla"/>
              <a:cs typeface="Karla"/>
              <a:sym typeface="Karl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40"/>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320" name="Google Shape;320;p40"/>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Capacitazione e Reazione Acrosomiale</a:t>
            </a:r>
            <a:endParaRPr sz="3867">
              <a:solidFill>
                <a:srgbClr val="B6543D"/>
              </a:solidFill>
              <a:latin typeface="Inclusive Sans"/>
              <a:ea typeface="Inclusive Sans"/>
              <a:cs typeface="Inclusive Sans"/>
              <a:sym typeface="Inclusive Sans"/>
            </a:endParaRPr>
          </a:p>
        </p:txBody>
      </p:sp>
      <p:sp>
        <p:nvSpPr>
          <p:cNvPr id="321" name="Google Shape;321;p40"/>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Il Legame Indissolubile</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Senza capacitazione, la reazione acrosomiale non può avvenire. I cambiamenti nella fluidità di membrana permettono alle vescicole acrosomiali di fondersi con la membrana plasmatica una volta legato il recettore sulla Zona Pellucida.</a:t>
            </a:r>
            <a:endParaRPr sz="2133">
              <a:solidFill>
                <a:srgbClr val="040F0F"/>
              </a:solidFill>
              <a:latin typeface="Karla"/>
              <a:ea typeface="Karla"/>
              <a:cs typeface="Karla"/>
              <a:sym typeface="Karl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43"/>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343" name="Google Shape;343;p43"/>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Sintesi Molecolare</a:t>
            </a:r>
            <a:endParaRPr sz="3867">
              <a:solidFill>
                <a:srgbClr val="B6543D"/>
              </a:solidFill>
              <a:latin typeface="Inclusive Sans"/>
              <a:ea typeface="Inclusive Sans"/>
              <a:cs typeface="Inclusive Sans"/>
              <a:sym typeface="Inclusive Sans"/>
            </a:endParaRPr>
          </a:p>
        </p:txBody>
      </p:sp>
      <p:sp>
        <p:nvSpPr>
          <p:cNvPr id="344" name="Google Shape;344;p43"/>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Punti Chiave</a:t>
            </a:r>
            <a:endParaRPr sz="2867" b="1">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b="1">
                <a:solidFill>
                  <a:srgbClr val="040F0F"/>
                </a:solidFill>
                <a:latin typeface="Karla"/>
                <a:ea typeface="Karla"/>
                <a:cs typeface="Karla"/>
                <a:sym typeface="Karla"/>
              </a:rPr>
              <a:t>Lipidi</a:t>
            </a:r>
            <a:r>
              <a:rPr lang="en" sz="2133">
                <a:solidFill>
                  <a:srgbClr val="040F0F"/>
                </a:solidFill>
                <a:latin typeface="Karla"/>
                <a:ea typeface="Karla"/>
                <a:cs typeface="Karla"/>
                <a:sym typeface="Karla"/>
              </a:rPr>
              <a:t>: Riorganizzati da flippasi/floppasi; colesterolo rimosso da albumina.</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Ioni</a:t>
            </a:r>
            <a:r>
              <a:rPr lang="en" sz="2133">
                <a:solidFill>
                  <a:srgbClr val="040F0F"/>
                </a:solidFill>
                <a:latin typeface="Karla"/>
                <a:ea typeface="Karla"/>
                <a:cs typeface="Karla"/>
                <a:sym typeface="Karla"/>
              </a:rPr>
              <a:t>: Afflusso di HCO₃⁻ e Na⁺; efflusso di K⁺ (iperpolarizzazione).</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Segnale</a:t>
            </a:r>
            <a:r>
              <a:rPr lang="en" sz="2133">
                <a:solidFill>
                  <a:srgbClr val="040F0F"/>
                </a:solidFill>
                <a:latin typeface="Karla"/>
                <a:ea typeface="Karla"/>
                <a:cs typeface="Karla"/>
                <a:sym typeface="Karla"/>
              </a:rPr>
              <a:t>: sAC → cAMP → PKA → Fosforilazione.</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Risultato</a:t>
            </a:r>
            <a:r>
              <a:rPr lang="en" sz="2133">
                <a:solidFill>
                  <a:srgbClr val="040F0F"/>
                </a:solidFill>
                <a:latin typeface="Karla"/>
                <a:ea typeface="Karla"/>
                <a:cs typeface="Karla"/>
                <a:sym typeface="Karla"/>
              </a:rPr>
              <a:t>: Spermatozoo iperattivato e pronto per la Zona Pellucida.</a:t>
            </a:r>
            <a:endParaRPr sz="2133">
              <a:solidFill>
                <a:srgbClr val="040F0F"/>
              </a:solidFill>
              <a:latin typeface="Karla"/>
              <a:ea typeface="Karla"/>
              <a:cs typeface="Karla"/>
              <a:sym typeface="Karl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249680" y="990600"/>
            <a:ext cx="4876800" cy="4876800"/>
          </a:xfrm>
          <a:prstGeom prst="rect">
            <a:avLst/>
          </a:prstGeom>
          <a:noFill/>
          <a:ln>
            <a:noFill/>
          </a:ln>
        </p:spPr>
      </p:pic>
      <p:sp>
        <p:nvSpPr>
          <p:cNvPr id="55" name="Google Shape;55;p13"/>
          <p:cNvSpPr txBox="1"/>
          <p:nvPr/>
        </p:nvSpPr>
        <p:spPr>
          <a:xfrm>
            <a:off x="6553200" y="1828800"/>
            <a:ext cx="51056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4333" b="1">
                <a:solidFill>
                  <a:srgbClr val="B6543D"/>
                </a:solidFill>
                <a:latin typeface="Inclusive Sans"/>
                <a:ea typeface="Inclusive Sans"/>
                <a:cs typeface="Inclusive Sans"/>
                <a:sym typeface="Inclusive Sans"/>
              </a:rPr>
              <a:t>Interazione con l'Uovo e Riconoscimento Molecolare</a:t>
            </a:r>
            <a:endParaRPr sz="4333" b="1">
              <a:solidFill>
                <a:srgbClr val="B6543D"/>
              </a:solidFill>
              <a:latin typeface="Inclusive Sans"/>
              <a:ea typeface="Inclusive Sans"/>
              <a:cs typeface="Inclusive Sans"/>
              <a:sym typeface="Inclusive Sans"/>
            </a:endParaRPr>
          </a:p>
          <a:p>
            <a:pPr>
              <a:spcBef>
                <a:spcPts val="480"/>
              </a:spcBef>
              <a:spcAft>
                <a:spcPts val="480"/>
              </a:spcAft>
            </a:pPr>
            <a:r>
              <a:rPr lang="en" sz="2133">
                <a:solidFill>
                  <a:srgbClr val="040F0F"/>
                </a:solidFill>
                <a:latin typeface="Karla"/>
                <a:ea typeface="Karla"/>
                <a:cs typeface="Karla"/>
                <a:sym typeface="Karla"/>
              </a:rPr>
              <a:t>La barriera specifica della Zona Pellucida e il dialogo tra gameti</a:t>
            </a:r>
            <a:endParaRPr sz="2133">
              <a:solidFill>
                <a:srgbClr val="040F0F"/>
              </a:solidFill>
              <a:latin typeface="Karla"/>
              <a:ea typeface="Karla"/>
              <a:cs typeface="Karla"/>
              <a:sym typeface="Karl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0"/>
          <p:cNvPicPr preferRelativeResize="0"/>
          <p:nvPr/>
        </p:nvPicPr>
        <p:blipFill>
          <a:blip r:embed="rId3">
            <a:alphaModFix/>
          </a:blip>
          <a:stretch>
            <a:fillRect/>
          </a:stretch>
        </p:blipFill>
        <p:spPr>
          <a:xfrm>
            <a:off x="0" y="0"/>
            <a:ext cx="4648200" cy="6858000"/>
          </a:xfrm>
          <a:prstGeom prst="rect">
            <a:avLst/>
          </a:prstGeom>
          <a:noFill/>
          <a:ln>
            <a:noFill/>
          </a:ln>
        </p:spPr>
      </p:pic>
      <p:sp>
        <p:nvSpPr>
          <p:cNvPr id="111" name="Google Shape;111;p20"/>
          <p:cNvSpPr txBox="1"/>
          <p:nvPr/>
        </p:nvSpPr>
        <p:spPr>
          <a:xfrm>
            <a:off x="4953000" y="228600"/>
            <a:ext cx="6858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3867" b="1">
                <a:solidFill>
                  <a:srgbClr val="B6543D"/>
                </a:solidFill>
                <a:latin typeface="Inclusive Sans"/>
                <a:ea typeface="Inclusive Sans"/>
                <a:cs typeface="Inclusive Sans"/>
                <a:sym typeface="Inclusive Sans"/>
              </a:rPr>
              <a:t>Ruolo del Diidrotestosterone (DHT)</a:t>
            </a:r>
            <a:endParaRPr sz="3867" b="1">
              <a:solidFill>
                <a:srgbClr val="B6543D"/>
              </a:solidFill>
              <a:latin typeface="Inclusive Sans"/>
              <a:ea typeface="Inclusive Sans"/>
              <a:cs typeface="Inclusive Sans"/>
              <a:sym typeface="Inclusive Sans"/>
            </a:endParaRPr>
          </a:p>
          <a:p>
            <a:pPr>
              <a:spcBef>
                <a:spcPts val="480"/>
              </a:spcBef>
            </a:pPr>
            <a:r>
              <a:rPr lang="en" sz="2867" b="1">
                <a:solidFill>
                  <a:srgbClr val="040F0F"/>
                </a:solidFill>
                <a:latin typeface="Karla"/>
                <a:ea typeface="Karla"/>
                <a:cs typeface="Karla"/>
                <a:sym typeface="Karla"/>
              </a:rPr>
              <a:t>Regolazione Ormonale Locale</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L'integrità funzionale dell'epididimo dipende dagli androgeni.</a:t>
            </a:r>
            <a:endParaRPr sz="2133">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Le </a:t>
            </a:r>
            <a:r>
              <a:rPr lang="en" sz="2133" b="1">
                <a:solidFill>
                  <a:srgbClr val="040F0F"/>
                </a:solidFill>
                <a:latin typeface="Karla"/>
                <a:ea typeface="Karla"/>
                <a:cs typeface="Karla"/>
                <a:sym typeface="Karla"/>
              </a:rPr>
              <a:t>cellule principali</a:t>
            </a:r>
            <a:r>
              <a:rPr lang="en" sz="2133">
                <a:solidFill>
                  <a:srgbClr val="040F0F"/>
                </a:solidFill>
                <a:latin typeface="Karla"/>
                <a:ea typeface="Karla"/>
                <a:cs typeface="Karla"/>
                <a:sym typeface="Karla"/>
              </a:rPr>
              <a:t> dell'epididimo contengono l'enzima </a:t>
            </a:r>
            <a:r>
              <a:rPr lang="en" sz="2133" b="1">
                <a:solidFill>
                  <a:srgbClr val="040F0F"/>
                </a:solidFill>
                <a:latin typeface="Karla"/>
                <a:ea typeface="Karla"/>
                <a:cs typeface="Karla"/>
                <a:sym typeface="Karla"/>
              </a:rPr>
              <a:t>5α-reduttasi</a:t>
            </a:r>
            <a:r>
              <a:rPr lang="en" sz="2133">
                <a:solidFill>
                  <a:srgbClr val="040F0F"/>
                </a:solidFill>
                <a:latin typeface="Karla"/>
                <a:ea typeface="Karla"/>
                <a:cs typeface="Karla"/>
                <a:sym typeface="Karla"/>
              </a:rPr>
              <a:t>, che converte il testosterone in </a:t>
            </a:r>
            <a:r>
              <a:rPr lang="en" sz="2133" b="1">
                <a:solidFill>
                  <a:srgbClr val="040F0F"/>
                </a:solidFill>
                <a:latin typeface="Karla"/>
                <a:ea typeface="Karla"/>
                <a:cs typeface="Karla"/>
                <a:sym typeface="Karla"/>
              </a:rPr>
              <a:t>diidrotestosterone (DHT)</a:t>
            </a:r>
            <a:r>
              <a:rPr lang="en" sz="2133">
                <a:solidFill>
                  <a:srgbClr val="040F0F"/>
                </a:solidFill>
                <a:latin typeface="Karla"/>
                <a:ea typeface="Karla"/>
                <a:cs typeface="Karla"/>
                <a:sym typeface="Karla"/>
              </a:rPr>
              <a:t>, un androgeno molto più potente che regola la secrezione proteica e l'attività assorbitiva del dotto.</a:t>
            </a:r>
            <a:endParaRPr sz="2133">
              <a:solidFill>
                <a:srgbClr val="040F0F"/>
              </a:solidFill>
              <a:latin typeface="Karla"/>
              <a:ea typeface="Karla"/>
              <a:cs typeface="Karla"/>
              <a:sym typeface="Karl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7543800" y="0"/>
            <a:ext cx="4648200" cy="6858000"/>
          </a:xfrm>
          <a:prstGeom prst="rect">
            <a:avLst/>
          </a:prstGeom>
          <a:noFill/>
          <a:ln>
            <a:noFill/>
          </a:ln>
        </p:spPr>
      </p:pic>
      <p:sp>
        <p:nvSpPr>
          <p:cNvPr id="87" name="Google Shape;87;p17"/>
          <p:cNvSpPr txBox="1"/>
          <p:nvPr/>
        </p:nvSpPr>
        <p:spPr>
          <a:xfrm>
            <a:off x="381000" y="228600"/>
            <a:ext cx="6858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3867" b="1">
                <a:solidFill>
                  <a:srgbClr val="B6543D"/>
                </a:solidFill>
                <a:latin typeface="Inclusive Sans"/>
                <a:ea typeface="Inclusive Sans"/>
                <a:cs typeface="Inclusive Sans"/>
                <a:sym typeface="Inclusive Sans"/>
              </a:rPr>
              <a:t>L'Anatomia dell'Uovo di Mammifero</a:t>
            </a:r>
            <a:endParaRPr sz="3867" b="1">
              <a:solidFill>
                <a:srgbClr val="B6543D"/>
              </a:solidFill>
              <a:latin typeface="Inclusive Sans"/>
              <a:ea typeface="Inclusive Sans"/>
              <a:cs typeface="Inclusive Sans"/>
              <a:sym typeface="Inclusive Sans"/>
            </a:endParaRPr>
          </a:p>
          <a:p>
            <a:pPr>
              <a:spcBef>
                <a:spcPts val="480"/>
              </a:spcBef>
            </a:pPr>
            <a:r>
              <a:rPr lang="en" sz="2867" b="1">
                <a:solidFill>
                  <a:srgbClr val="040F0F"/>
                </a:solidFill>
                <a:latin typeface="Karla"/>
                <a:ea typeface="Karla"/>
                <a:cs typeface="Karla"/>
                <a:sym typeface="Karla"/>
              </a:rPr>
              <a:t>Barriere Protettive</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L'oocita è protetto da due strati che lo spermatozoo deve superare:</a:t>
            </a:r>
            <a:endParaRPr sz="2133">
              <a:solidFill>
                <a:srgbClr val="040F0F"/>
              </a:solidFill>
              <a:latin typeface="Karla"/>
              <a:ea typeface="Karla"/>
              <a:cs typeface="Karla"/>
              <a:sym typeface="Karla"/>
            </a:endParaRPr>
          </a:p>
          <a:p>
            <a:pPr marL="609585" indent="-440256">
              <a:spcBef>
                <a:spcPts val="480"/>
              </a:spcBef>
              <a:buClr>
                <a:srgbClr val="040F0F"/>
              </a:buClr>
              <a:buSzPts val="1600"/>
              <a:buFont typeface="Karla"/>
              <a:buAutoNum type="arabicPeriod"/>
            </a:pPr>
            <a:r>
              <a:rPr lang="en" sz="2133" b="1">
                <a:solidFill>
                  <a:srgbClr val="040F0F"/>
                </a:solidFill>
                <a:latin typeface="Karla"/>
                <a:ea typeface="Karla"/>
                <a:cs typeface="Karla"/>
                <a:sym typeface="Karla"/>
              </a:rPr>
              <a:t>Corona Radiata</a:t>
            </a:r>
            <a:r>
              <a:rPr lang="en" sz="2133">
                <a:solidFill>
                  <a:srgbClr val="040F0F"/>
                </a:solidFill>
                <a:latin typeface="Karla"/>
                <a:ea typeface="Karla"/>
                <a:cs typeface="Karla"/>
                <a:sym typeface="Karla"/>
              </a:rPr>
              <a:t>: Strato esterno di cellule follicolari immerse in acido ialuronico.</a:t>
            </a:r>
            <a:endParaRPr sz="2133">
              <a:solidFill>
                <a:srgbClr val="040F0F"/>
              </a:solidFill>
              <a:latin typeface="Karla"/>
              <a:ea typeface="Karla"/>
              <a:cs typeface="Karla"/>
              <a:sym typeface="Karla"/>
            </a:endParaRPr>
          </a:p>
          <a:p>
            <a:pPr marL="609585" indent="-440256">
              <a:buClr>
                <a:srgbClr val="040F0F"/>
              </a:buClr>
              <a:buSzPts val="1600"/>
              <a:buFont typeface="Karla"/>
              <a:buAutoNum type="arabicPeriod"/>
            </a:pPr>
            <a:r>
              <a:rPr lang="en" sz="2133" b="1">
                <a:solidFill>
                  <a:srgbClr val="040F0F"/>
                </a:solidFill>
                <a:latin typeface="Karla"/>
                <a:ea typeface="Karla"/>
                <a:cs typeface="Karla"/>
                <a:sym typeface="Karla"/>
              </a:rPr>
              <a:t>Zona Pellucida (ZP)</a:t>
            </a:r>
            <a:r>
              <a:rPr lang="en" sz="2133">
                <a:solidFill>
                  <a:srgbClr val="040F0F"/>
                </a:solidFill>
                <a:latin typeface="Karla"/>
                <a:ea typeface="Karla"/>
                <a:cs typeface="Karla"/>
                <a:sym typeface="Karla"/>
              </a:rPr>
              <a:t>: Matrice glicoproteica che circonda la membrana dell'oocita.</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Funzioni della ZP</a:t>
            </a:r>
            <a:endParaRPr sz="2867" b="1">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a:solidFill>
                  <a:srgbClr val="040F0F"/>
                </a:solidFill>
                <a:latin typeface="Karla"/>
                <a:ea typeface="Karla"/>
                <a:cs typeface="Karla"/>
                <a:sym typeface="Karla"/>
              </a:rPr>
              <a:t>Protezione meccanica dell'oocita e dell'embrione.</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a:solidFill>
                  <a:srgbClr val="040F0F"/>
                </a:solidFill>
                <a:latin typeface="Karla"/>
                <a:ea typeface="Karla"/>
                <a:cs typeface="Karla"/>
                <a:sym typeface="Karla"/>
              </a:rPr>
              <a:t>Specie-specificità del legame spermatico.</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a:solidFill>
                  <a:srgbClr val="040F0F"/>
                </a:solidFill>
                <a:latin typeface="Karla"/>
                <a:ea typeface="Karla"/>
                <a:cs typeface="Karla"/>
                <a:sym typeface="Karla"/>
              </a:rPr>
              <a:t>Impedimento della polispermia.</a:t>
            </a:r>
            <a:endParaRPr sz="2133">
              <a:solidFill>
                <a:srgbClr val="040F0F"/>
              </a:solidFill>
              <a:latin typeface="Karla"/>
              <a:ea typeface="Karla"/>
              <a:cs typeface="Karla"/>
              <a:sym typeface="Karl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381000" y="1066800"/>
            <a:ext cx="11430000" cy="5410200"/>
          </a:xfrm>
          <a:prstGeom prst="rect">
            <a:avLst/>
          </a:prstGeom>
          <a:noFill/>
          <a:ln>
            <a:noFill/>
          </a:ln>
        </p:spPr>
      </p:pic>
      <p:sp>
        <p:nvSpPr>
          <p:cNvPr id="93" name="Google Shape;93;p18"/>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Struttura Molecolare della Zona Pellucida</a:t>
            </a:r>
            <a:endParaRPr sz="3867">
              <a:solidFill>
                <a:srgbClr val="B6543D"/>
              </a:solidFill>
              <a:latin typeface="Inclusive Sans"/>
              <a:ea typeface="Inclusive Sans"/>
              <a:cs typeface="Inclusive Sans"/>
              <a:sym typeface="Inclusive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9"/>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99" name="Google Shape;99;p19"/>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I Componenti della Zona Pellucida</a:t>
            </a:r>
            <a:endParaRPr sz="3867">
              <a:solidFill>
                <a:srgbClr val="B6543D"/>
              </a:solidFill>
              <a:latin typeface="Inclusive Sans"/>
              <a:ea typeface="Inclusive Sans"/>
              <a:cs typeface="Inclusive Sans"/>
              <a:sym typeface="Inclusive Sans"/>
            </a:endParaRPr>
          </a:p>
        </p:txBody>
      </p:sp>
      <p:sp>
        <p:nvSpPr>
          <p:cNvPr id="100" name="Google Shape;100;p19"/>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ZP1, ZP2 e ZP3</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Negli esseri umani e nel topo, la ZP è composta da proteine strutturali specifiche:</a:t>
            </a:r>
            <a:endParaRPr sz="2133">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b="1">
                <a:solidFill>
                  <a:srgbClr val="040F0F"/>
                </a:solidFill>
                <a:latin typeface="Karla"/>
                <a:ea typeface="Karla"/>
                <a:cs typeface="Karla"/>
                <a:sym typeface="Karla"/>
              </a:rPr>
              <a:t>ZP3 &amp; ZP2</a:t>
            </a:r>
            <a:r>
              <a:rPr lang="en" sz="2133">
                <a:solidFill>
                  <a:srgbClr val="040F0F"/>
                </a:solidFill>
                <a:latin typeface="Karla"/>
                <a:ea typeface="Karla"/>
                <a:cs typeface="Karla"/>
                <a:sym typeface="Karla"/>
              </a:rPr>
              <a:t>: Formano lunghe fibrille eterodimeriche alternate.</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ZP1</a:t>
            </a:r>
            <a:r>
              <a:rPr lang="en" sz="2133">
                <a:solidFill>
                  <a:srgbClr val="040F0F"/>
                </a:solidFill>
                <a:latin typeface="Karla"/>
                <a:ea typeface="Karla"/>
                <a:cs typeface="Karla"/>
                <a:sym typeface="Karla"/>
              </a:rPr>
              <a:t>: Funge da 'ponte' (cross-linker) che unisce le fibrille tra loro, conferendo integrità strutturale alla matrice.</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Caratteristiche Comuni</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Tutte le proteine ZP condividono un </a:t>
            </a:r>
            <a:r>
              <a:rPr lang="en" sz="2133" b="1">
                <a:solidFill>
                  <a:srgbClr val="040F0F"/>
                </a:solidFill>
                <a:latin typeface="Karla"/>
                <a:ea typeface="Karla"/>
                <a:cs typeface="Karla"/>
                <a:sym typeface="Karla"/>
              </a:rPr>
              <a:t>Dominio ZP</a:t>
            </a:r>
            <a:r>
              <a:rPr lang="en" sz="2133">
                <a:solidFill>
                  <a:srgbClr val="040F0F"/>
                </a:solidFill>
                <a:latin typeface="Karla"/>
                <a:ea typeface="Karla"/>
                <a:cs typeface="Karla"/>
                <a:sym typeface="Karla"/>
              </a:rPr>
              <a:t> conservato (composto da sub-domini ZP-N e ZP-C), essenziale per la polimerizzazione delle fibrille.</a:t>
            </a:r>
            <a:endParaRPr sz="2133">
              <a:solidFill>
                <a:srgbClr val="040F0F"/>
              </a:solidFill>
              <a:latin typeface="Karla"/>
              <a:ea typeface="Karla"/>
              <a:cs typeface="Karla"/>
              <a:sym typeface="Karl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0"/>
          <p:cNvPicPr preferRelativeResize="0"/>
          <p:nvPr/>
        </p:nvPicPr>
        <p:blipFill>
          <a:blip r:embed="rId3">
            <a:alphaModFix/>
          </a:blip>
          <a:stretch>
            <a:fillRect/>
          </a:stretch>
        </p:blipFill>
        <p:spPr>
          <a:xfrm>
            <a:off x="381000" y="2392680"/>
            <a:ext cx="11430000" cy="2743200"/>
          </a:xfrm>
          <a:prstGeom prst="rect">
            <a:avLst/>
          </a:prstGeom>
          <a:noFill/>
          <a:ln>
            <a:noFill/>
          </a:ln>
        </p:spPr>
      </p:pic>
      <p:sp>
        <p:nvSpPr>
          <p:cNvPr id="106" name="Google Shape;106;p20"/>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Il Ruolo dei Carboidrati (Glicani)</a:t>
            </a:r>
            <a:endParaRPr sz="3867">
              <a:solidFill>
                <a:srgbClr val="B6543D"/>
              </a:solidFill>
              <a:latin typeface="Inclusive Sans"/>
              <a:ea typeface="Inclusive Sans"/>
              <a:cs typeface="Inclusive Sans"/>
              <a:sym typeface="Inclusive Sans"/>
            </a:endParaRPr>
          </a:p>
        </p:txBody>
      </p:sp>
      <p:sp>
        <p:nvSpPr>
          <p:cNvPr id="107" name="Google Shape;107;p20"/>
          <p:cNvSpPr txBox="1"/>
          <p:nvPr/>
        </p:nvSpPr>
        <p:spPr>
          <a:xfrm>
            <a:off x="381000" y="1051560"/>
            <a:ext cx="11430000" cy="1219200"/>
          </a:xfrm>
          <a:prstGeom prst="rect">
            <a:avLst/>
          </a:prstGeom>
          <a:noFill/>
          <a:ln>
            <a:noFill/>
          </a:ln>
        </p:spPr>
        <p:txBody>
          <a:bodyPr spcFirstLastPara="1" wrap="square" lIns="121900" tIns="121900" rIns="121900" bIns="121900" anchor="t" anchorCtr="0">
            <a:noAutofit/>
          </a:bodyPr>
          <a:lstStyle/>
          <a:p>
            <a:pPr>
              <a:spcBef>
                <a:spcPts val="480"/>
              </a:spcBef>
              <a:spcAft>
                <a:spcPts val="480"/>
              </a:spcAft>
            </a:pPr>
            <a:r>
              <a:rPr lang="en" sz="2133">
                <a:solidFill>
                  <a:srgbClr val="040F0F"/>
                </a:solidFill>
                <a:latin typeface="Karla"/>
                <a:ea typeface="Karla"/>
                <a:cs typeface="Karla"/>
                <a:sym typeface="Karla"/>
              </a:rPr>
              <a:t>Le proteine della ZP sono pesantemente glicosilate. I residui glucidici giocano un ruolo critico nel riconoscimento iniziale.</a:t>
            </a:r>
            <a:endParaRPr sz="2133">
              <a:solidFill>
                <a:srgbClr val="040F0F"/>
              </a:solidFill>
              <a:latin typeface="Karla"/>
              <a:ea typeface="Karla"/>
              <a:cs typeface="Karla"/>
              <a:sym typeface="Karla"/>
            </a:endParaRPr>
          </a:p>
        </p:txBody>
      </p:sp>
      <p:sp>
        <p:nvSpPr>
          <p:cNvPr id="108" name="Google Shape;108;p20"/>
          <p:cNvSpPr txBox="1"/>
          <p:nvPr/>
        </p:nvSpPr>
        <p:spPr>
          <a:xfrm>
            <a:off x="381000" y="5257800"/>
            <a:ext cx="11430000" cy="1219200"/>
          </a:xfrm>
          <a:prstGeom prst="rect">
            <a:avLst/>
          </a:prstGeom>
          <a:noFill/>
          <a:ln>
            <a:noFill/>
          </a:ln>
        </p:spPr>
        <p:txBody>
          <a:bodyPr spcFirstLastPara="1" wrap="square" lIns="121900" tIns="121900" rIns="121900" bIns="121900" anchor="t" anchorCtr="0">
            <a:noAutofit/>
          </a:bodyPr>
          <a:lstStyle/>
          <a:p>
            <a:pPr>
              <a:spcBef>
                <a:spcPts val="480"/>
              </a:spcBef>
              <a:spcAft>
                <a:spcPts val="480"/>
              </a:spcAft>
            </a:pPr>
            <a:r>
              <a:rPr lang="en" sz="2133">
                <a:solidFill>
                  <a:srgbClr val="040F0F"/>
                </a:solidFill>
                <a:latin typeface="Karla"/>
                <a:ea typeface="Karla"/>
                <a:cs typeface="Karla"/>
                <a:sym typeface="Karla"/>
              </a:rPr>
              <a:t>Gli </a:t>
            </a:r>
            <a:r>
              <a:rPr lang="en" sz="2133" b="1">
                <a:solidFill>
                  <a:srgbClr val="040F0F"/>
                </a:solidFill>
                <a:latin typeface="Karla"/>
                <a:ea typeface="Karla"/>
                <a:cs typeface="Karla"/>
                <a:sym typeface="Karla"/>
              </a:rPr>
              <a:t>O-glicani</a:t>
            </a:r>
            <a:r>
              <a:rPr lang="en" sz="2133">
                <a:solidFill>
                  <a:srgbClr val="040F0F"/>
                </a:solidFill>
                <a:latin typeface="Karla"/>
                <a:ea typeface="Karla"/>
                <a:cs typeface="Karla"/>
                <a:sym typeface="Karla"/>
              </a:rPr>
              <a:t> (legati alle serine) e gli </a:t>
            </a:r>
            <a:r>
              <a:rPr lang="en" sz="2133" b="1">
                <a:solidFill>
                  <a:srgbClr val="040F0F"/>
                </a:solidFill>
                <a:latin typeface="Karla"/>
                <a:ea typeface="Karla"/>
                <a:cs typeface="Karla"/>
                <a:sym typeface="Karla"/>
              </a:rPr>
              <a:t>N-glicani</a:t>
            </a:r>
            <a:r>
              <a:rPr lang="en" sz="2133">
                <a:solidFill>
                  <a:srgbClr val="040F0F"/>
                </a:solidFill>
                <a:latin typeface="Karla"/>
                <a:ea typeface="Karla"/>
                <a:cs typeface="Karla"/>
                <a:sym typeface="Karla"/>
              </a:rPr>
              <a:t> sulla ZP3 sono ritenuti i siti di legame primari per i recettori sulla testa dello spermatozoo.</a:t>
            </a:r>
            <a:endParaRPr sz="2133">
              <a:solidFill>
                <a:srgbClr val="040F0F"/>
              </a:solidFill>
              <a:latin typeface="Karla"/>
              <a:ea typeface="Karla"/>
              <a:cs typeface="Karla"/>
              <a:sym typeface="Karl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3"/>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157" name="Google Shape;157;p23"/>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Specificità di Legame: N-Terminale</a:t>
            </a:r>
            <a:endParaRPr sz="3867">
              <a:solidFill>
                <a:srgbClr val="B6543D"/>
              </a:solidFill>
              <a:latin typeface="Inclusive Sans"/>
              <a:ea typeface="Inclusive Sans"/>
              <a:cs typeface="Inclusive Sans"/>
              <a:sym typeface="Inclusive Sans"/>
            </a:endParaRPr>
          </a:p>
        </p:txBody>
      </p:sp>
      <p:sp>
        <p:nvSpPr>
          <p:cNvPr id="158" name="Google Shape;158;p23"/>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L'Estremità Determinante</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Studi recenti indicano che la specificità del legame spermatozoo-uovo risiede spesso nell'estremità </a:t>
            </a:r>
            <a:r>
              <a:rPr lang="en" sz="2133" b="1">
                <a:solidFill>
                  <a:srgbClr val="040F0F"/>
                </a:solidFill>
                <a:latin typeface="Karla"/>
                <a:ea typeface="Karla"/>
                <a:cs typeface="Karla"/>
                <a:sym typeface="Karla"/>
              </a:rPr>
              <a:t>N-terminale</a:t>
            </a:r>
            <a:r>
              <a:rPr lang="en" sz="2133">
                <a:solidFill>
                  <a:srgbClr val="040F0F"/>
                </a:solidFill>
                <a:latin typeface="Karla"/>
                <a:ea typeface="Karla"/>
                <a:cs typeface="Karla"/>
                <a:sym typeface="Karla"/>
              </a:rPr>
              <a:t> delle proteine della ZP.</a:t>
            </a:r>
            <a:endParaRPr sz="2133">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a:solidFill>
                  <a:srgbClr val="040F0F"/>
                </a:solidFill>
                <a:latin typeface="Karla"/>
                <a:ea typeface="Karla"/>
                <a:cs typeface="Karla"/>
                <a:sym typeface="Karla"/>
              </a:rPr>
              <a:t>Nel topo e nell'uomo, l'N-terminale di ZP2 è cruciale per mantenere il legame dopo che lo spermatozoo ha iniziato la reazione acrosomiale.</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a:solidFill>
                  <a:srgbClr val="040F0F"/>
                </a:solidFill>
                <a:latin typeface="Karla"/>
                <a:ea typeface="Karla"/>
                <a:cs typeface="Karla"/>
                <a:sym typeface="Karla"/>
              </a:rPr>
              <a:t>Se questo dominio viene tagliato (clivaggio proteolitico), lo spermatozoo non può più legarsi, prevenendo la polispermia.</a:t>
            </a:r>
            <a:endParaRPr sz="2133">
              <a:solidFill>
                <a:srgbClr val="040F0F"/>
              </a:solidFill>
              <a:latin typeface="Karla"/>
              <a:ea typeface="Karla"/>
              <a:cs typeface="Karla"/>
              <a:sym typeface="Karl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5" name="Google Shape;165;p24"/>
          <p:cNvSpPr txBox="1"/>
          <p:nvPr/>
        </p:nvSpPr>
        <p:spPr>
          <a:xfrm>
            <a:off x="3072442" y="815197"/>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dirty="0">
                <a:solidFill>
                  <a:srgbClr val="B6543D"/>
                </a:solidFill>
                <a:latin typeface="Inclusive Sans"/>
                <a:ea typeface="Inclusive Sans"/>
                <a:cs typeface="Inclusive Sans"/>
                <a:sym typeface="Inclusive Sans"/>
              </a:rPr>
              <a:t>Il Complesso JUNO-IZUMO</a:t>
            </a:r>
            <a:endParaRPr sz="3867" dirty="0">
              <a:solidFill>
                <a:srgbClr val="B6543D"/>
              </a:solidFill>
              <a:latin typeface="Inclusive Sans"/>
              <a:ea typeface="Inclusive Sans"/>
              <a:cs typeface="Inclusive Sans"/>
              <a:sym typeface="Inclusive Sans"/>
            </a:endParaRPr>
          </a:p>
        </p:txBody>
      </p:sp>
      <p:sp>
        <p:nvSpPr>
          <p:cNvPr id="166" name="Google Shape;166;p24"/>
          <p:cNvSpPr txBox="1"/>
          <p:nvPr/>
        </p:nvSpPr>
        <p:spPr>
          <a:xfrm>
            <a:off x="533200" y="3021662"/>
            <a:ext cx="5562800" cy="1693200"/>
          </a:xfrm>
          <a:prstGeom prst="rect">
            <a:avLst/>
          </a:prstGeom>
          <a:noFill/>
          <a:ln>
            <a:noFill/>
          </a:ln>
        </p:spPr>
        <p:txBody>
          <a:bodyPr spcFirstLastPara="1" wrap="square" lIns="121900" tIns="121900" rIns="121900" bIns="121900" anchor="t" anchorCtr="0">
            <a:noAutofit/>
          </a:bodyPr>
          <a:lstStyle/>
          <a:p>
            <a:pPr>
              <a:spcBef>
                <a:spcPts val="480"/>
              </a:spcBef>
              <a:spcAft>
                <a:spcPts val="480"/>
              </a:spcAft>
            </a:pPr>
            <a:r>
              <a:rPr lang="en" sz="2133" dirty="0">
                <a:solidFill>
                  <a:srgbClr val="040F0F"/>
                </a:solidFill>
                <a:latin typeface="Karla"/>
                <a:ea typeface="Karla"/>
                <a:cs typeface="Karla"/>
                <a:sym typeface="Karla"/>
              </a:rPr>
              <a:t>IZUMO1 è una proteina di membrana dello spermatozoo, localizzata nella regione acrosomiale.</a:t>
            </a:r>
            <a:endParaRPr sz="2133" dirty="0">
              <a:solidFill>
                <a:srgbClr val="040F0F"/>
              </a:solidFill>
              <a:latin typeface="Karla"/>
              <a:ea typeface="Karla"/>
              <a:cs typeface="Karla"/>
              <a:sym typeface="Karla"/>
            </a:endParaRPr>
          </a:p>
        </p:txBody>
      </p:sp>
      <p:sp>
        <p:nvSpPr>
          <p:cNvPr id="167" name="Google Shape;167;p24"/>
          <p:cNvSpPr txBox="1"/>
          <p:nvPr/>
        </p:nvSpPr>
        <p:spPr>
          <a:xfrm>
            <a:off x="6096000" y="2656404"/>
            <a:ext cx="5562800" cy="1693200"/>
          </a:xfrm>
          <a:prstGeom prst="rect">
            <a:avLst/>
          </a:prstGeom>
          <a:noFill/>
          <a:ln>
            <a:noFill/>
          </a:ln>
        </p:spPr>
        <p:txBody>
          <a:bodyPr spcFirstLastPara="1" wrap="square" lIns="121900" tIns="121900" rIns="121900" bIns="121900" anchor="t" anchorCtr="0">
            <a:noAutofit/>
          </a:bodyPr>
          <a:lstStyle/>
          <a:p>
            <a:pPr>
              <a:spcBef>
                <a:spcPts val="480"/>
              </a:spcBef>
              <a:spcAft>
                <a:spcPts val="480"/>
              </a:spcAft>
            </a:pPr>
            <a:r>
              <a:rPr lang="en" sz="2133" dirty="0">
                <a:solidFill>
                  <a:srgbClr val="040F0F"/>
                </a:solidFill>
                <a:latin typeface="Karla"/>
                <a:ea typeface="Karla"/>
                <a:cs typeface="Karla"/>
                <a:sym typeface="Karla"/>
              </a:rPr>
              <a:t>JUNO è il recettore proteico ancorato alla membrana (GPI) dell'uovo che lega direttamente IZUMO1.</a:t>
            </a:r>
            <a:endParaRPr sz="2133" dirty="0">
              <a:solidFill>
                <a:srgbClr val="040F0F"/>
              </a:solidFill>
              <a:latin typeface="Karla"/>
              <a:ea typeface="Karla"/>
              <a:cs typeface="Karla"/>
              <a:sym typeface="Karl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p:nvPr/>
        </p:nvSpPr>
        <p:spPr>
          <a:xfrm>
            <a:off x="228600" y="3642360"/>
            <a:ext cx="3901600" cy="533600"/>
          </a:xfrm>
          <a:prstGeom prst="chevron">
            <a:avLst>
              <a:gd name="adj" fmla="val 50000"/>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73" name="Google Shape;173;p25"/>
          <p:cNvSpPr/>
          <p:nvPr/>
        </p:nvSpPr>
        <p:spPr>
          <a:xfrm>
            <a:off x="4130040" y="3642360"/>
            <a:ext cx="3901600" cy="533600"/>
          </a:xfrm>
          <a:prstGeom prst="chevron">
            <a:avLst>
              <a:gd name="adj" fmla="val 50000"/>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74" name="Google Shape;174;p25"/>
          <p:cNvSpPr/>
          <p:nvPr/>
        </p:nvSpPr>
        <p:spPr>
          <a:xfrm>
            <a:off x="8046720" y="3642360"/>
            <a:ext cx="3901600" cy="533600"/>
          </a:xfrm>
          <a:prstGeom prst="chevron">
            <a:avLst>
              <a:gd name="adj" fmla="val 50000"/>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pic>
        <p:nvPicPr>
          <p:cNvPr id="175" name="Google Shape;175;p25"/>
          <p:cNvPicPr preferRelativeResize="0"/>
          <p:nvPr/>
        </p:nvPicPr>
        <p:blipFill>
          <a:blip r:embed="rId3">
            <a:alphaModFix/>
          </a:blip>
          <a:stretch>
            <a:fillRect/>
          </a:stretch>
        </p:blipFill>
        <p:spPr>
          <a:xfrm>
            <a:off x="381000" y="1051560"/>
            <a:ext cx="3596640" cy="2286000"/>
          </a:xfrm>
          <a:prstGeom prst="rect">
            <a:avLst/>
          </a:prstGeom>
          <a:noFill/>
          <a:ln>
            <a:noFill/>
          </a:ln>
        </p:spPr>
      </p:pic>
      <p:pic>
        <p:nvPicPr>
          <p:cNvPr id="176" name="Google Shape;176;p25"/>
          <p:cNvPicPr preferRelativeResize="0"/>
          <p:nvPr/>
        </p:nvPicPr>
        <p:blipFill>
          <a:blip r:embed="rId4">
            <a:alphaModFix/>
          </a:blip>
          <a:stretch>
            <a:fillRect/>
          </a:stretch>
        </p:blipFill>
        <p:spPr>
          <a:xfrm>
            <a:off x="4282440" y="1051560"/>
            <a:ext cx="3596640" cy="2286000"/>
          </a:xfrm>
          <a:prstGeom prst="rect">
            <a:avLst/>
          </a:prstGeom>
          <a:noFill/>
          <a:ln>
            <a:noFill/>
          </a:ln>
        </p:spPr>
      </p:pic>
      <p:pic>
        <p:nvPicPr>
          <p:cNvPr id="177" name="Google Shape;177;p25"/>
          <p:cNvPicPr preferRelativeResize="0"/>
          <p:nvPr/>
        </p:nvPicPr>
        <p:blipFill>
          <a:blip r:embed="rId5">
            <a:alphaModFix/>
          </a:blip>
          <a:stretch>
            <a:fillRect/>
          </a:stretch>
        </p:blipFill>
        <p:spPr>
          <a:xfrm>
            <a:off x="8199120" y="1051560"/>
            <a:ext cx="3596640" cy="2286000"/>
          </a:xfrm>
          <a:prstGeom prst="rect">
            <a:avLst/>
          </a:prstGeom>
          <a:noFill/>
          <a:ln>
            <a:noFill/>
          </a:ln>
        </p:spPr>
      </p:pic>
      <p:sp>
        <p:nvSpPr>
          <p:cNvPr id="178" name="Google Shape;178;p25"/>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Riconoscimento Molecolare JUNO-IZUMO</a:t>
            </a:r>
            <a:endParaRPr sz="3867">
              <a:solidFill>
                <a:srgbClr val="B6543D"/>
              </a:solidFill>
              <a:latin typeface="Inclusive Sans"/>
              <a:ea typeface="Inclusive Sans"/>
              <a:cs typeface="Inclusive Sans"/>
              <a:sym typeface="Inclusive Sans"/>
            </a:endParaRPr>
          </a:p>
        </p:txBody>
      </p:sp>
      <p:sp>
        <p:nvSpPr>
          <p:cNvPr id="179" name="Google Shape;179;p25"/>
          <p:cNvSpPr txBox="1"/>
          <p:nvPr/>
        </p:nvSpPr>
        <p:spPr>
          <a:xfrm>
            <a:off x="381000" y="4251960"/>
            <a:ext cx="3596800" cy="16932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Esposizione</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Dopo la reazione acrosomiale, IZUMO1 viene esposto sulla membrana dello spermatozoo.</a:t>
            </a:r>
            <a:endParaRPr sz="2133">
              <a:solidFill>
                <a:srgbClr val="040F0F"/>
              </a:solidFill>
              <a:latin typeface="Karla"/>
              <a:ea typeface="Karla"/>
              <a:cs typeface="Karla"/>
              <a:sym typeface="Karla"/>
            </a:endParaRPr>
          </a:p>
        </p:txBody>
      </p:sp>
      <p:sp>
        <p:nvSpPr>
          <p:cNvPr id="180" name="Google Shape;180;p25"/>
          <p:cNvSpPr txBox="1"/>
          <p:nvPr/>
        </p:nvSpPr>
        <p:spPr>
          <a:xfrm>
            <a:off x="4282440" y="4251960"/>
            <a:ext cx="3596800" cy="16932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Attracco</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IZUMO1 si lega fisicamente a JUNO sulla membrana plasmatica dell'uovo (oolemma).</a:t>
            </a:r>
            <a:endParaRPr sz="2133">
              <a:solidFill>
                <a:srgbClr val="040F0F"/>
              </a:solidFill>
              <a:latin typeface="Karla"/>
              <a:ea typeface="Karla"/>
              <a:cs typeface="Karla"/>
              <a:sym typeface="Karla"/>
            </a:endParaRPr>
          </a:p>
        </p:txBody>
      </p:sp>
      <p:sp>
        <p:nvSpPr>
          <p:cNvPr id="181" name="Google Shape;181;p25"/>
          <p:cNvSpPr txBox="1"/>
          <p:nvPr/>
        </p:nvSpPr>
        <p:spPr>
          <a:xfrm>
            <a:off x="8199120" y="4251960"/>
            <a:ext cx="3596800" cy="16932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Fusione</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Il legame JUNO-IZUMO è essenziale per la fusione cellulare; senza di esso, la fecondazione fallisce.</a:t>
            </a:r>
            <a:endParaRPr sz="2133">
              <a:solidFill>
                <a:srgbClr val="040F0F"/>
              </a:solidFill>
              <a:latin typeface="Karla"/>
              <a:ea typeface="Karla"/>
              <a:cs typeface="Karla"/>
              <a:sym typeface="Karl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8"/>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218" name="Google Shape;218;p28"/>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Evoluzione: Il Vitelline Envelope (VE)</a:t>
            </a:r>
            <a:endParaRPr sz="3867">
              <a:solidFill>
                <a:srgbClr val="B6543D"/>
              </a:solidFill>
              <a:latin typeface="Inclusive Sans"/>
              <a:ea typeface="Inclusive Sans"/>
              <a:cs typeface="Inclusive Sans"/>
              <a:sym typeface="Inclusive Sans"/>
            </a:endParaRPr>
          </a:p>
        </p:txBody>
      </p:sp>
      <p:sp>
        <p:nvSpPr>
          <p:cNvPr id="219" name="Google Shape;219;p28"/>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Dai Pesci ai Mammiferi</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Nei teleostei (pesci ossei), il rivestimento dell'uovo è chiamato </a:t>
            </a:r>
            <a:r>
              <a:rPr lang="en" sz="2133" b="1">
                <a:solidFill>
                  <a:srgbClr val="040F0F"/>
                </a:solidFill>
                <a:latin typeface="Karla"/>
                <a:ea typeface="Karla"/>
                <a:cs typeface="Karla"/>
                <a:sym typeface="Karla"/>
              </a:rPr>
              <a:t>Vitelline Envelope</a:t>
            </a:r>
            <a:r>
              <a:rPr lang="en" sz="2133">
                <a:solidFill>
                  <a:srgbClr val="040F0F"/>
                </a:solidFill>
                <a:latin typeface="Karla"/>
                <a:ea typeface="Karla"/>
                <a:cs typeface="Karla"/>
                <a:sym typeface="Karla"/>
              </a:rPr>
              <a:t> (VE), l'omologo funzionale della Zona Pellucida.</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Varianti VE</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Nelle trote (come la trota iridea), troviamo tre proteine principali:</a:t>
            </a:r>
            <a:endParaRPr sz="2133">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b="1">
                <a:solidFill>
                  <a:srgbClr val="040F0F"/>
                </a:solidFill>
                <a:latin typeface="Karla"/>
                <a:ea typeface="Karla"/>
                <a:cs typeface="Karla"/>
                <a:sym typeface="Karla"/>
              </a:rPr>
              <a:t>VEA, VEB e VEC</a:t>
            </a:r>
            <a:r>
              <a:rPr lang="en" sz="2133">
                <a:solidFill>
                  <a:srgbClr val="040F0F"/>
                </a:solidFill>
                <a:latin typeface="Karla"/>
                <a:ea typeface="Karla"/>
                <a:cs typeface="Karla"/>
                <a:sym typeface="Karla"/>
              </a:rPr>
              <a:t>.</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a:solidFill>
                  <a:srgbClr val="040F0F"/>
                </a:solidFill>
                <a:latin typeface="Karla"/>
                <a:ea typeface="Karla"/>
                <a:cs typeface="Karla"/>
                <a:sym typeface="Karla"/>
              </a:rPr>
              <a:t>Queste proteine contengono domini ZP conservati e regioni ricche di Prolina e Glutammina (PQ-rich) all'N-terminale.</a:t>
            </a:r>
            <a:endParaRPr sz="2133">
              <a:solidFill>
                <a:srgbClr val="040F0F"/>
              </a:solidFill>
              <a:latin typeface="Karla"/>
              <a:ea typeface="Karla"/>
              <a:cs typeface="Karla"/>
              <a:sym typeface="Karl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9"/>
          <p:cNvPicPr preferRelativeResize="0"/>
          <p:nvPr/>
        </p:nvPicPr>
        <p:blipFill>
          <a:blip r:embed="rId3">
            <a:alphaModFix/>
          </a:blip>
          <a:stretch>
            <a:fillRect/>
          </a:stretch>
        </p:blipFill>
        <p:spPr>
          <a:xfrm>
            <a:off x="381000" y="1051560"/>
            <a:ext cx="5562600" cy="4358640"/>
          </a:xfrm>
          <a:prstGeom prst="rect">
            <a:avLst/>
          </a:prstGeom>
          <a:noFill/>
          <a:ln>
            <a:noFill/>
          </a:ln>
        </p:spPr>
      </p:pic>
      <p:pic>
        <p:nvPicPr>
          <p:cNvPr id="225" name="Google Shape;225;p29"/>
          <p:cNvPicPr preferRelativeResize="0"/>
          <p:nvPr/>
        </p:nvPicPr>
        <p:blipFill>
          <a:blip r:embed="rId4">
            <a:alphaModFix/>
          </a:blip>
          <a:stretch>
            <a:fillRect/>
          </a:stretch>
        </p:blipFill>
        <p:spPr>
          <a:xfrm>
            <a:off x="6248400" y="1051560"/>
            <a:ext cx="5562600" cy="4358640"/>
          </a:xfrm>
          <a:prstGeom prst="rect">
            <a:avLst/>
          </a:prstGeom>
          <a:noFill/>
          <a:ln>
            <a:noFill/>
          </a:ln>
        </p:spPr>
      </p:pic>
      <p:sp>
        <p:nvSpPr>
          <p:cNvPr id="226" name="Google Shape;226;p29"/>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Confronto Strutturale: Mammiferi vs Teleostei</a:t>
            </a:r>
            <a:endParaRPr sz="3867">
              <a:solidFill>
                <a:srgbClr val="B6543D"/>
              </a:solidFill>
              <a:latin typeface="Inclusive Sans"/>
              <a:ea typeface="Inclusive Sans"/>
              <a:cs typeface="Inclusive Sans"/>
              <a:sym typeface="Inclusive Sans"/>
            </a:endParaRPr>
          </a:p>
        </p:txBody>
      </p:sp>
      <p:sp>
        <p:nvSpPr>
          <p:cNvPr id="227" name="Google Shape;227;p29"/>
          <p:cNvSpPr txBox="1"/>
          <p:nvPr/>
        </p:nvSpPr>
        <p:spPr>
          <a:xfrm>
            <a:off x="381000" y="5562600"/>
            <a:ext cx="11430000" cy="914400"/>
          </a:xfrm>
          <a:prstGeom prst="rect">
            <a:avLst/>
          </a:prstGeom>
          <a:noFill/>
          <a:ln>
            <a:noFill/>
          </a:ln>
        </p:spPr>
        <p:txBody>
          <a:bodyPr spcFirstLastPara="1" wrap="square" lIns="121900" tIns="121900" rIns="121900" bIns="121900" anchor="t" anchorCtr="0">
            <a:noAutofit/>
          </a:bodyPr>
          <a:lstStyle/>
          <a:p>
            <a:pPr algn="ctr">
              <a:spcBef>
                <a:spcPts val="480"/>
              </a:spcBef>
              <a:spcAft>
                <a:spcPts val="480"/>
              </a:spcAft>
            </a:pPr>
            <a:r>
              <a:rPr lang="en" sz="2133" dirty="0">
                <a:solidFill>
                  <a:srgbClr val="040F0F"/>
                </a:solidFill>
                <a:latin typeface="Karla"/>
                <a:ea typeface="Karla"/>
                <a:cs typeface="Karla"/>
                <a:sym typeface="Karla"/>
              </a:rPr>
              <a:t>Notare la conservazione del Dominio ZP e la presenza del dominio Trefoil nel pesce.</a:t>
            </a:r>
            <a:endParaRPr sz="2133" dirty="0">
              <a:solidFill>
                <a:srgbClr val="040F0F"/>
              </a:solidFill>
              <a:latin typeface="Karla"/>
              <a:ea typeface="Karla"/>
              <a:cs typeface="Karla"/>
              <a:sym typeface="Karl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0"/>
          <p:cNvPicPr preferRelativeResize="0"/>
          <p:nvPr/>
        </p:nvPicPr>
        <p:blipFill>
          <a:blip r:embed="rId3">
            <a:alphaModFix/>
          </a:blip>
          <a:stretch>
            <a:fillRect/>
          </a:stretch>
        </p:blipFill>
        <p:spPr>
          <a:xfrm>
            <a:off x="7543800" y="0"/>
            <a:ext cx="4648200" cy="6858000"/>
          </a:xfrm>
          <a:prstGeom prst="rect">
            <a:avLst/>
          </a:prstGeom>
          <a:noFill/>
          <a:ln>
            <a:noFill/>
          </a:ln>
        </p:spPr>
      </p:pic>
      <p:sp>
        <p:nvSpPr>
          <p:cNvPr id="233" name="Google Shape;233;p30"/>
          <p:cNvSpPr txBox="1"/>
          <p:nvPr/>
        </p:nvSpPr>
        <p:spPr>
          <a:xfrm>
            <a:off x="381000" y="228600"/>
            <a:ext cx="6858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3867" b="1">
                <a:solidFill>
                  <a:srgbClr val="B6543D"/>
                </a:solidFill>
                <a:latin typeface="Inclusive Sans"/>
                <a:ea typeface="Inclusive Sans"/>
                <a:cs typeface="Inclusive Sans"/>
                <a:sym typeface="Inclusive Sans"/>
              </a:rPr>
              <a:t>Il Destino della C-Terminale</a:t>
            </a:r>
            <a:endParaRPr sz="3867" b="1">
              <a:solidFill>
                <a:srgbClr val="B6543D"/>
              </a:solidFill>
              <a:latin typeface="Inclusive Sans"/>
              <a:ea typeface="Inclusive Sans"/>
              <a:cs typeface="Inclusive Sans"/>
              <a:sym typeface="Inclusive Sans"/>
            </a:endParaRPr>
          </a:p>
          <a:p>
            <a:pPr>
              <a:spcBef>
                <a:spcPts val="480"/>
              </a:spcBef>
            </a:pPr>
            <a:r>
              <a:rPr lang="en" sz="2867" b="1">
                <a:solidFill>
                  <a:srgbClr val="040F0F"/>
                </a:solidFill>
                <a:latin typeface="Karla"/>
                <a:ea typeface="Karla"/>
                <a:cs typeface="Karla"/>
                <a:sym typeface="Karla"/>
              </a:rPr>
              <a:t>Processamento delle Proteine VE/ZP</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Sia nei pesci che nei mammiferi, le proteine del rivestimento vengono sintetizzate con una coda idrofobica C-terminale.</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Il Ruolo della Furina</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Prima di essere integrate nella matrice extracellulare, le proteine devono subire un taglio da parte di una </a:t>
            </a:r>
            <a:r>
              <a:rPr lang="en" sz="2133" b="1">
                <a:solidFill>
                  <a:srgbClr val="040F0F"/>
                </a:solidFill>
                <a:latin typeface="Karla"/>
                <a:ea typeface="Karla"/>
                <a:cs typeface="Karla"/>
                <a:sym typeface="Karla"/>
              </a:rPr>
              <a:t>proteasi tipo furina</a:t>
            </a:r>
            <a:r>
              <a:rPr lang="en" sz="2133">
                <a:solidFill>
                  <a:srgbClr val="040F0F"/>
                </a:solidFill>
                <a:latin typeface="Karla"/>
                <a:ea typeface="Karla"/>
                <a:cs typeface="Karla"/>
                <a:sym typeface="Karla"/>
              </a:rPr>
              <a:t> presso il sito </a:t>
            </a:r>
            <a:r>
              <a:rPr lang="en" sz="2133" b="1">
                <a:solidFill>
                  <a:srgbClr val="040F0F"/>
                </a:solidFill>
                <a:latin typeface="Karla"/>
                <a:ea typeface="Karla"/>
                <a:cs typeface="Karla"/>
                <a:sym typeface="Karla"/>
              </a:rPr>
              <a:t>CFCS</a:t>
            </a:r>
            <a:r>
              <a:rPr lang="en" sz="2133">
                <a:solidFill>
                  <a:srgbClr val="040F0F"/>
                </a:solidFill>
                <a:latin typeface="Karla"/>
                <a:ea typeface="Karla"/>
                <a:cs typeface="Karla"/>
                <a:sym typeface="Karla"/>
              </a:rPr>
              <a:t> (Consensus Furin Cleavage Site).</a:t>
            </a:r>
            <a:endParaRPr sz="2133">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Questo taglio permette alla proteina di liberarsi dal legame con la membrana della cellula che l'ha prodotta e di assemblarsi nelle fibrille della zona/involucro.</a:t>
            </a:r>
            <a:endParaRPr sz="2133">
              <a:solidFill>
                <a:srgbClr val="040F0F"/>
              </a:solidFill>
              <a:latin typeface="Karla"/>
              <a:ea typeface="Karla"/>
              <a:cs typeface="Karla"/>
              <a:sym typeface="Karl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1"/>
          <p:cNvPicPr preferRelativeResize="0"/>
          <p:nvPr/>
        </p:nvPicPr>
        <p:blipFill>
          <a:blip r:embed="rId3">
            <a:alphaModFix/>
          </a:blip>
          <a:stretch>
            <a:fillRect/>
          </a:stretch>
        </p:blipFill>
        <p:spPr>
          <a:xfrm>
            <a:off x="381000" y="2392680"/>
            <a:ext cx="11430000" cy="2743200"/>
          </a:xfrm>
          <a:prstGeom prst="rect">
            <a:avLst/>
          </a:prstGeom>
          <a:noFill/>
          <a:ln>
            <a:noFill/>
          </a:ln>
        </p:spPr>
      </p:pic>
      <p:sp>
        <p:nvSpPr>
          <p:cNvPr id="117" name="Google Shape;117;p21"/>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Proteine Leganti gli Androgeni (ABP)</a:t>
            </a:r>
            <a:endParaRPr sz="3867">
              <a:solidFill>
                <a:srgbClr val="B6543D"/>
              </a:solidFill>
              <a:latin typeface="Inclusive Sans"/>
              <a:ea typeface="Inclusive Sans"/>
              <a:cs typeface="Inclusive Sans"/>
              <a:sym typeface="Inclusive Sans"/>
            </a:endParaRPr>
          </a:p>
        </p:txBody>
      </p:sp>
      <p:sp>
        <p:nvSpPr>
          <p:cNvPr id="118" name="Google Shape;118;p21"/>
          <p:cNvSpPr txBox="1"/>
          <p:nvPr/>
        </p:nvSpPr>
        <p:spPr>
          <a:xfrm>
            <a:off x="381000" y="1051560"/>
            <a:ext cx="11430000" cy="1219200"/>
          </a:xfrm>
          <a:prstGeom prst="rect">
            <a:avLst/>
          </a:prstGeom>
          <a:noFill/>
          <a:ln>
            <a:noFill/>
          </a:ln>
        </p:spPr>
        <p:txBody>
          <a:bodyPr spcFirstLastPara="1" wrap="square" lIns="121900" tIns="121900" rIns="121900" bIns="121900" anchor="t" anchorCtr="0">
            <a:noAutofit/>
          </a:bodyPr>
          <a:lstStyle/>
          <a:p>
            <a:pPr>
              <a:spcBef>
                <a:spcPts val="480"/>
              </a:spcBef>
              <a:spcAft>
                <a:spcPts val="480"/>
              </a:spcAft>
            </a:pPr>
            <a:r>
              <a:rPr lang="en" sz="2133">
                <a:solidFill>
                  <a:srgbClr val="040F0F"/>
                </a:solidFill>
                <a:latin typeface="Karla"/>
                <a:ea typeface="Karla"/>
                <a:cs typeface="Karla"/>
                <a:sym typeface="Karla"/>
              </a:rPr>
              <a:t>Le Cellule di Sertoli producono le </a:t>
            </a:r>
            <a:r>
              <a:rPr lang="en" sz="2133" b="1">
                <a:solidFill>
                  <a:srgbClr val="040F0F"/>
                </a:solidFill>
                <a:latin typeface="Karla"/>
                <a:ea typeface="Karla"/>
                <a:cs typeface="Karla"/>
                <a:sym typeface="Karla"/>
              </a:rPr>
              <a:t>Androgen-Binding Proteins (ABP)</a:t>
            </a:r>
            <a:r>
              <a:rPr lang="en" sz="2133">
                <a:solidFill>
                  <a:srgbClr val="040F0F"/>
                </a:solidFill>
                <a:latin typeface="Karla"/>
                <a:ea typeface="Karla"/>
                <a:cs typeface="Karla"/>
                <a:sym typeface="Karla"/>
              </a:rPr>
              <a:t>.</a:t>
            </a:r>
            <a:endParaRPr sz="2133">
              <a:solidFill>
                <a:srgbClr val="040F0F"/>
              </a:solidFill>
              <a:latin typeface="Karla"/>
              <a:ea typeface="Karla"/>
              <a:cs typeface="Karla"/>
              <a:sym typeface="Karla"/>
            </a:endParaRPr>
          </a:p>
        </p:txBody>
      </p:sp>
      <p:sp>
        <p:nvSpPr>
          <p:cNvPr id="119" name="Google Shape;119;p21"/>
          <p:cNvSpPr txBox="1"/>
          <p:nvPr/>
        </p:nvSpPr>
        <p:spPr>
          <a:xfrm>
            <a:off x="381000" y="5257800"/>
            <a:ext cx="11430000" cy="1219200"/>
          </a:xfrm>
          <a:prstGeom prst="rect">
            <a:avLst/>
          </a:prstGeom>
          <a:noFill/>
          <a:ln>
            <a:noFill/>
          </a:ln>
        </p:spPr>
        <p:txBody>
          <a:bodyPr spcFirstLastPara="1" wrap="square" lIns="121900" tIns="121900" rIns="121900" bIns="121900" anchor="t" anchorCtr="0">
            <a:noAutofit/>
          </a:bodyPr>
          <a:lstStyle/>
          <a:p>
            <a:pPr>
              <a:spcBef>
                <a:spcPts val="480"/>
              </a:spcBef>
              <a:spcAft>
                <a:spcPts val="480"/>
              </a:spcAft>
            </a:pPr>
            <a:r>
              <a:rPr lang="en" sz="2133">
                <a:solidFill>
                  <a:srgbClr val="040F0F"/>
                </a:solidFill>
                <a:latin typeface="Karla"/>
                <a:ea typeface="Karla"/>
                <a:cs typeface="Karla"/>
                <a:sym typeface="Karla"/>
              </a:rPr>
              <a:t>Queste proteine sono fondamentali per trasportare e mantenere alte concentrazioni di androgeni nel citoplasma delle cellule epiteliali dell'epididimo.</a:t>
            </a:r>
            <a:endParaRPr sz="2133">
              <a:solidFill>
                <a:srgbClr val="040F0F"/>
              </a:solidFill>
              <a:latin typeface="Karla"/>
              <a:ea typeface="Karla"/>
              <a:cs typeface="Karla"/>
              <a:sym typeface="Karla"/>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4"/>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268" name="Google Shape;268;p34"/>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La Reazione Acrosomiale</a:t>
            </a:r>
            <a:endParaRPr sz="3867">
              <a:solidFill>
                <a:srgbClr val="B6543D"/>
              </a:solidFill>
              <a:latin typeface="Inclusive Sans"/>
              <a:ea typeface="Inclusive Sans"/>
              <a:cs typeface="Inclusive Sans"/>
              <a:sym typeface="Inclusive Sans"/>
            </a:endParaRPr>
          </a:p>
        </p:txBody>
      </p:sp>
      <p:sp>
        <p:nvSpPr>
          <p:cNvPr id="269" name="Google Shape;269;p34"/>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L'Esplosione Enzimatica</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Quando lo spermatozoo tocca la ZP, avviene una fusione multipunto tra la membrana plasmatica e la membrana acrosomiale esterna.</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Meccanismo</a:t>
            </a:r>
            <a:endParaRPr sz="2867" b="1">
              <a:solidFill>
                <a:srgbClr val="040F0F"/>
              </a:solidFill>
              <a:latin typeface="Karla"/>
              <a:ea typeface="Karla"/>
              <a:cs typeface="Karla"/>
              <a:sym typeface="Karla"/>
            </a:endParaRPr>
          </a:p>
          <a:p>
            <a:pPr marL="609585" indent="-440256">
              <a:spcBef>
                <a:spcPts val="480"/>
              </a:spcBef>
              <a:buClr>
                <a:srgbClr val="040F0F"/>
              </a:buClr>
              <a:buSzPts val="1600"/>
              <a:buFont typeface="Karla"/>
              <a:buAutoNum type="arabicPeriod"/>
            </a:pPr>
            <a:r>
              <a:rPr lang="en" sz="2133" b="1">
                <a:solidFill>
                  <a:srgbClr val="040F0F"/>
                </a:solidFill>
                <a:latin typeface="Karla"/>
                <a:ea typeface="Karla"/>
                <a:cs typeface="Karla"/>
                <a:sym typeface="Karla"/>
              </a:rPr>
              <a:t>Vescicolazione</a:t>
            </a:r>
            <a:r>
              <a:rPr lang="en" sz="2133">
                <a:solidFill>
                  <a:srgbClr val="040F0F"/>
                </a:solidFill>
                <a:latin typeface="Karla"/>
                <a:ea typeface="Karla"/>
                <a:cs typeface="Karla"/>
                <a:sym typeface="Karla"/>
              </a:rPr>
              <a:t>: Rilascio di enzimi come acrosina e ialuronidasi.</a:t>
            </a:r>
            <a:endParaRPr sz="2133">
              <a:solidFill>
                <a:srgbClr val="040F0F"/>
              </a:solidFill>
              <a:latin typeface="Karla"/>
              <a:ea typeface="Karla"/>
              <a:cs typeface="Karla"/>
              <a:sym typeface="Karla"/>
            </a:endParaRPr>
          </a:p>
          <a:p>
            <a:pPr marL="609585" indent="-440256">
              <a:buClr>
                <a:srgbClr val="040F0F"/>
              </a:buClr>
              <a:buSzPts val="1600"/>
              <a:buFont typeface="Karla"/>
              <a:buAutoNum type="arabicPeriod"/>
            </a:pPr>
            <a:r>
              <a:rPr lang="en" sz="2133" b="1">
                <a:solidFill>
                  <a:srgbClr val="040F0F"/>
                </a:solidFill>
                <a:latin typeface="Karla"/>
                <a:ea typeface="Karla"/>
                <a:cs typeface="Karla"/>
                <a:sym typeface="Karla"/>
              </a:rPr>
              <a:t>Esposizione</a:t>
            </a:r>
            <a:r>
              <a:rPr lang="en" sz="2133">
                <a:solidFill>
                  <a:srgbClr val="040F0F"/>
                </a:solidFill>
                <a:latin typeface="Karla"/>
                <a:ea typeface="Karla"/>
                <a:cs typeface="Karla"/>
                <a:sym typeface="Karla"/>
              </a:rPr>
              <a:t>: La membrana acrosomiale interna diventa la nuova superficie di contatto.</a:t>
            </a:r>
            <a:endParaRPr sz="2133">
              <a:solidFill>
                <a:srgbClr val="040F0F"/>
              </a:solidFill>
              <a:latin typeface="Karla"/>
              <a:ea typeface="Karla"/>
              <a:cs typeface="Karla"/>
              <a:sym typeface="Karla"/>
            </a:endParaRPr>
          </a:p>
          <a:p>
            <a:pPr marL="609585" indent="-440256">
              <a:buClr>
                <a:srgbClr val="040F0F"/>
              </a:buClr>
              <a:buSzPts val="1600"/>
              <a:buFont typeface="Karla"/>
              <a:buAutoNum type="arabicPeriod"/>
            </a:pPr>
            <a:r>
              <a:rPr lang="en" sz="2133" b="1">
                <a:solidFill>
                  <a:srgbClr val="040F0F"/>
                </a:solidFill>
                <a:latin typeface="Karla"/>
                <a:ea typeface="Karla"/>
                <a:cs typeface="Karla"/>
                <a:sym typeface="Karla"/>
              </a:rPr>
              <a:t>Perforazione</a:t>
            </a:r>
            <a:r>
              <a:rPr lang="en" sz="2133">
                <a:solidFill>
                  <a:srgbClr val="040F0F"/>
                </a:solidFill>
                <a:latin typeface="Karla"/>
                <a:ea typeface="Karla"/>
                <a:cs typeface="Karla"/>
                <a:sym typeface="Karla"/>
              </a:rPr>
              <a:t>: Gli enzimi digeriscono localmente la ZP per permettere il passaggio.</a:t>
            </a:r>
            <a:endParaRPr sz="2133">
              <a:solidFill>
                <a:srgbClr val="040F0F"/>
              </a:solidFill>
              <a:latin typeface="Karla"/>
              <a:ea typeface="Karla"/>
              <a:cs typeface="Karla"/>
              <a:sym typeface="Karl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5"/>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275" name="Google Shape;275;p35"/>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Segnalazione nella Reazione Acrosomiale</a:t>
            </a:r>
            <a:endParaRPr sz="3867">
              <a:solidFill>
                <a:srgbClr val="B6543D"/>
              </a:solidFill>
              <a:latin typeface="Inclusive Sans"/>
              <a:ea typeface="Inclusive Sans"/>
              <a:cs typeface="Inclusive Sans"/>
              <a:sym typeface="Inclusive Sans"/>
            </a:endParaRPr>
          </a:p>
        </p:txBody>
      </p:sp>
      <p:sp>
        <p:nvSpPr>
          <p:cNvPr id="276" name="Google Shape;276;p35"/>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Dinamica Ionica</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Il legame con il ligando (ZP3) innesca:</a:t>
            </a:r>
            <a:endParaRPr sz="2133">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b="1">
                <a:solidFill>
                  <a:srgbClr val="040F0F"/>
                </a:solidFill>
                <a:latin typeface="Karla"/>
                <a:ea typeface="Karla"/>
                <a:cs typeface="Karla"/>
                <a:sym typeface="Karla"/>
              </a:rPr>
              <a:t>Aumento di pH</a:t>
            </a:r>
            <a:r>
              <a:rPr lang="en" sz="2133">
                <a:solidFill>
                  <a:srgbClr val="040F0F"/>
                </a:solidFill>
                <a:latin typeface="Karla"/>
                <a:ea typeface="Karla"/>
                <a:cs typeface="Karla"/>
                <a:sym typeface="Karla"/>
              </a:rPr>
              <a:t> intracellulare.</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Transiente di Ca²⁺</a:t>
            </a:r>
            <a:r>
              <a:rPr lang="en" sz="2133">
                <a:solidFill>
                  <a:srgbClr val="040F0F"/>
                </a:solidFill>
                <a:latin typeface="Karla"/>
                <a:ea typeface="Karla"/>
                <a:cs typeface="Karla"/>
                <a:sym typeface="Karla"/>
              </a:rPr>
              <a:t>: Apertura dei canali Cav e successivamente dei canali SOC (Store-Operated Channels).</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Attivazione di PLC</a:t>
            </a:r>
            <a:r>
              <a:rPr lang="en" sz="2133">
                <a:solidFill>
                  <a:srgbClr val="040F0F"/>
                </a:solidFill>
                <a:latin typeface="Karla"/>
                <a:ea typeface="Karla"/>
                <a:cs typeface="Karla"/>
                <a:sym typeface="Karla"/>
              </a:rPr>
              <a:t>: Generazione di IP₃ e DAG, che promuovono la fusione delle membrane tramite il macchinario SNARE.</a:t>
            </a:r>
            <a:endParaRPr sz="2133">
              <a:solidFill>
                <a:srgbClr val="040F0F"/>
              </a:solidFill>
              <a:latin typeface="Karla"/>
              <a:ea typeface="Karla"/>
              <a:cs typeface="Karla"/>
              <a:sym typeface="Karl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37"/>
          <p:cNvPicPr preferRelativeResize="0"/>
          <p:nvPr/>
        </p:nvPicPr>
        <p:blipFill>
          <a:blip r:embed="rId3">
            <a:alphaModFix/>
          </a:blip>
          <a:stretch>
            <a:fillRect/>
          </a:stretch>
        </p:blipFill>
        <p:spPr>
          <a:xfrm>
            <a:off x="7543800" y="0"/>
            <a:ext cx="4648200" cy="6858000"/>
          </a:xfrm>
          <a:prstGeom prst="rect">
            <a:avLst/>
          </a:prstGeom>
          <a:noFill/>
          <a:ln>
            <a:noFill/>
          </a:ln>
        </p:spPr>
      </p:pic>
      <p:sp>
        <p:nvSpPr>
          <p:cNvPr id="290" name="Google Shape;290;p37"/>
          <p:cNvSpPr txBox="1"/>
          <p:nvPr/>
        </p:nvSpPr>
        <p:spPr>
          <a:xfrm>
            <a:off x="381000" y="228600"/>
            <a:ext cx="6858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3867" b="1">
                <a:solidFill>
                  <a:srgbClr val="B6543D"/>
                </a:solidFill>
                <a:latin typeface="Inclusive Sans"/>
                <a:ea typeface="Inclusive Sans"/>
                <a:cs typeface="Inclusive Sans"/>
                <a:sym typeface="Inclusive Sans"/>
              </a:rPr>
              <a:t>Blocco della Polispermia</a:t>
            </a:r>
            <a:endParaRPr sz="3867" b="1">
              <a:solidFill>
                <a:srgbClr val="B6543D"/>
              </a:solidFill>
              <a:latin typeface="Inclusive Sans"/>
              <a:ea typeface="Inclusive Sans"/>
              <a:cs typeface="Inclusive Sans"/>
              <a:sym typeface="Inclusive Sans"/>
            </a:endParaRPr>
          </a:p>
          <a:p>
            <a:pPr>
              <a:spcBef>
                <a:spcPts val="480"/>
              </a:spcBef>
            </a:pPr>
            <a:r>
              <a:rPr lang="en" sz="2867" b="1">
                <a:solidFill>
                  <a:srgbClr val="040F0F"/>
                </a:solidFill>
                <a:latin typeface="Karla"/>
                <a:ea typeface="Karla"/>
                <a:cs typeface="Karla"/>
                <a:sym typeface="Karla"/>
              </a:rPr>
              <a:t>Prevenire il Disastro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La fusione di più spermatozoi (polispermia) porta alla poliploidia e alla morte embrionale. I vertebrati usano due blocchi:</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1. Blocco Primario (Rapido)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In molti vertebrati (eccetto la maggior parte dei mammiferi), consiste in una </a:t>
            </a:r>
            <a:r>
              <a:rPr lang="en" sz="2133" b="1">
                <a:solidFill>
                  <a:srgbClr val="040F0F"/>
                </a:solidFill>
                <a:latin typeface="Karla"/>
                <a:ea typeface="Karla"/>
                <a:cs typeface="Karla"/>
                <a:sym typeface="Karla"/>
              </a:rPr>
              <a:t>depolarizzazione elettrica</a:t>
            </a:r>
            <a:r>
              <a:rPr lang="en" sz="2133">
                <a:solidFill>
                  <a:srgbClr val="040F0F"/>
                </a:solidFill>
                <a:latin typeface="Karla"/>
                <a:ea typeface="Karla"/>
                <a:cs typeface="Karla"/>
                <a:sym typeface="Karla"/>
              </a:rPr>
              <a:t> della membrana dell'uovo appena avviene il primo contatto.</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2. Blocco Secondario (Lento)</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La </a:t>
            </a:r>
            <a:r>
              <a:rPr lang="en" sz="2133" b="1">
                <a:solidFill>
                  <a:srgbClr val="040F0F"/>
                </a:solidFill>
                <a:latin typeface="Karla"/>
                <a:ea typeface="Karla"/>
                <a:cs typeface="Karla"/>
                <a:sym typeface="Karla"/>
              </a:rPr>
              <a:t>Reazione Corticale</a:t>
            </a:r>
            <a:r>
              <a:rPr lang="en" sz="2133">
                <a:solidFill>
                  <a:srgbClr val="040F0F"/>
                </a:solidFill>
                <a:latin typeface="Karla"/>
                <a:ea typeface="Karla"/>
                <a:cs typeface="Karla"/>
                <a:sym typeface="Karla"/>
              </a:rPr>
              <a:t>: rilascio di granuli corticali che modificano chimicamente la ZP (indurimento), rendendola impenetrabile ad altri spermatozoi.</a:t>
            </a:r>
            <a:endParaRPr sz="2133">
              <a:solidFill>
                <a:srgbClr val="040F0F"/>
              </a:solidFill>
              <a:latin typeface="Karla"/>
              <a:ea typeface="Karla"/>
              <a:cs typeface="Karla"/>
              <a:sym typeface="Karl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249680" y="990600"/>
            <a:ext cx="4876800" cy="4876800"/>
          </a:xfrm>
          <a:prstGeom prst="rect">
            <a:avLst/>
          </a:prstGeom>
          <a:noFill/>
          <a:ln>
            <a:noFill/>
          </a:ln>
        </p:spPr>
      </p:pic>
      <p:sp>
        <p:nvSpPr>
          <p:cNvPr id="55" name="Google Shape;55;p13"/>
          <p:cNvSpPr txBox="1"/>
          <p:nvPr/>
        </p:nvSpPr>
        <p:spPr>
          <a:xfrm>
            <a:off x="6553200" y="1828800"/>
            <a:ext cx="51056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4333" b="1">
                <a:solidFill>
                  <a:srgbClr val="B6543D"/>
                </a:solidFill>
                <a:latin typeface="Inclusive Sans"/>
                <a:ea typeface="Inclusive Sans"/>
                <a:cs typeface="Inclusive Sans"/>
                <a:sym typeface="Inclusive Sans"/>
              </a:rPr>
              <a:t>La Reazione Acrosomiale e la Penetrazione</a:t>
            </a:r>
            <a:endParaRPr sz="4333" b="1">
              <a:solidFill>
                <a:srgbClr val="B6543D"/>
              </a:solidFill>
              <a:latin typeface="Inclusive Sans"/>
              <a:ea typeface="Inclusive Sans"/>
              <a:cs typeface="Inclusive Sans"/>
              <a:sym typeface="Inclusive Sans"/>
            </a:endParaRPr>
          </a:p>
          <a:p>
            <a:pPr>
              <a:spcBef>
                <a:spcPts val="480"/>
              </a:spcBef>
              <a:spcAft>
                <a:spcPts val="480"/>
              </a:spcAft>
            </a:pPr>
            <a:r>
              <a:rPr lang="en" sz="2133">
                <a:solidFill>
                  <a:srgbClr val="040F0F"/>
                </a:solidFill>
                <a:latin typeface="Karla"/>
                <a:ea typeface="Karla"/>
                <a:cs typeface="Karla"/>
                <a:sym typeface="Karla"/>
              </a:rPr>
              <a:t>Meccanismi molecolari e cellulari della fecondazione nei vertebrati</a:t>
            </a:r>
            <a:endParaRPr sz="2133">
              <a:solidFill>
                <a:srgbClr val="040F0F"/>
              </a:solidFill>
              <a:latin typeface="Karla"/>
              <a:ea typeface="Karla"/>
              <a:cs typeface="Karla"/>
              <a:sym typeface="Karl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61" name="Google Shape;61;p14"/>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Recap: La Zona Pellucida (ZP)</a:t>
            </a:r>
            <a:endParaRPr sz="3867">
              <a:solidFill>
                <a:srgbClr val="B6543D"/>
              </a:solidFill>
              <a:latin typeface="Inclusive Sans"/>
              <a:ea typeface="Inclusive Sans"/>
              <a:cs typeface="Inclusive Sans"/>
              <a:sym typeface="Inclusive Sans"/>
            </a:endParaRPr>
          </a:p>
        </p:txBody>
      </p:sp>
      <p:sp>
        <p:nvSpPr>
          <p:cNvPr id="62" name="Google Shape;62;p14"/>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Architettura Molecolare</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La ZP è una matrice extracellulare composta da glicoproteine specifiche (ZP1, ZP2, ZP3).</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Riconoscimento Specie-Specifico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Il legame iniziale dello spermatozoo avviene tramite i </a:t>
            </a:r>
            <a:r>
              <a:rPr lang="en" sz="2133" b="1">
                <a:solidFill>
                  <a:srgbClr val="040F0F"/>
                </a:solidFill>
                <a:latin typeface="Karla"/>
                <a:ea typeface="Karla"/>
                <a:cs typeface="Karla"/>
                <a:sym typeface="Karla"/>
              </a:rPr>
              <a:t>residui glucidici</a:t>
            </a:r>
            <a:r>
              <a:rPr lang="en" sz="2133">
                <a:solidFill>
                  <a:srgbClr val="040F0F"/>
                </a:solidFill>
                <a:latin typeface="Karla"/>
                <a:ea typeface="Karla"/>
                <a:cs typeface="Karla"/>
                <a:sym typeface="Karla"/>
              </a:rPr>
              <a:t> (O-glicani) e l'estremità N-terminale delle proteine ZP, garantendo che solo gameti della stessa specie interagiscano.</a:t>
            </a:r>
            <a:endParaRPr sz="2133">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Questo legame è il 'grilletto' per la reazione acrosomiale.</a:t>
            </a:r>
            <a:endParaRPr sz="2133">
              <a:solidFill>
                <a:srgbClr val="040F0F"/>
              </a:solidFill>
              <a:latin typeface="Karla"/>
              <a:ea typeface="Karla"/>
              <a:cs typeface="Karla"/>
              <a:sym typeface="Karl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94" name="Google Shape;94;p18"/>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Morfologia: La Fusione delle Membrane</a:t>
            </a:r>
            <a:endParaRPr sz="3867">
              <a:solidFill>
                <a:srgbClr val="B6543D"/>
              </a:solidFill>
              <a:latin typeface="Inclusive Sans"/>
              <a:ea typeface="Inclusive Sans"/>
              <a:cs typeface="Inclusive Sans"/>
              <a:sym typeface="Inclusive Sans"/>
            </a:endParaRPr>
          </a:p>
        </p:txBody>
      </p:sp>
      <p:sp>
        <p:nvSpPr>
          <p:cNvPr id="95" name="Google Shape;95;p18"/>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L'inizio del processo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La reazione inizia con la fusione puntiforme tra la </a:t>
            </a:r>
            <a:r>
              <a:rPr lang="en" sz="2133" b="1">
                <a:solidFill>
                  <a:srgbClr val="040F0F"/>
                </a:solidFill>
                <a:latin typeface="Karla"/>
                <a:ea typeface="Karla"/>
                <a:cs typeface="Karla"/>
                <a:sym typeface="Karla"/>
              </a:rPr>
              <a:t>membrana plasmatica</a:t>
            </a:r>
            <a:r>
              <a:rPr lang="en" sz="2133">
                <a:solidFill>
                  <a:srgbClr val="040F0F"/>
                </a:solidFill>
                <a:latin typeface="Karla"/>
                <a:ea typeface="Karla"/>
                <a:cs typeface="Karla"/>
                <a:sym typeface="Karla"/>
              </a:rPr>
              <a:t> dello spermatozoo e la </a:t>
            </a:r>
            <a:r>
              <a:rPr lang="en" sz="2133" b="1">
                <a:solidFill>
                  <a:srgbClr val="040F0F"/>
                </a:solidFill>
                <a:latin typeface="Karla"/>
                <a:ea typeface="Karla"/>
                <a:cs typeface="Karla"/>
                <a:sym typeface="Karla"/>
              </a:rPr>
              <a:t>membrana acrosomiale esterna</a:t>
            </a:r>
            <a:r>
              <a:rPr lang="en" sz="2133">
                <a:solidFill>
                  <a:srgbClr val="040F0F"/>
                </a:solidFill>
                <a:latin typeface="Karla"/>
                <a:ea typeface="Karla"/>
                <a:cs typeface="Karla"/>
                <a:sym typeface="Karla"/>
              </a:rPr>
              <a:t> (OAM).</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Creazione di Canali</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Questi punti di fusione creano continuità tra l'interno dell'acrosoma e l'ambiente esterno, permettendo la fuoriuscita del contenuto enzimatico.</a:t>
            </a:r>
            <a:endParaRPr sz="2133">
              <a:solidFill>
                <a:srgbClr val="040F0F"/>
              </a:solidFill>
              <a:latin typeface="Karla"/>
              <a:ea typeface="Karla"/>
              <a:cs typeface="Karla"/>
              <a:sym typeface="Karl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p:nvPr/>
        </p:nvSpPr>
        <p:spPr>
          <a:xfrm>
            <a:off x="228600" y="1203960"/>
            <a:ext cx="3901600" cy="533600"/>
          </a:xfrm>
          <a:prstGeom prst="chevron">
            <a:avLst>
              <a:gd name="adj" fmla="val 50000"/>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01" name="Google Shape;101;p19"/>
          <p:cNvSpPr/>
          <p:nvPr/>
        </p:nvSpPr>
        <p:spPr>
          <a:xfrm>
            <a:off x="4130040" y="1203960"/>
            <a:ext cx="3901600" cy="533600"/>
          </a:xfrm>
          <a:prstGeom prst="chevron">
            <a:avLst>
              <a:gd name="adj" fmla="val 50000"/>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02" name="Google Shape;102;p19"/>
          <p:cNvSpPr/>
          <p:nvPr/>
        </p:nvSpPr>
        <p:spPr>
          <a:xfrm>
            <a:off x="8046720" y="1203960"/>
            <a:ext cx="3901600" cy="533600"/>
          </a:xfrm>
          <a:prstGeom prst="chevron">
            <a:avLst>
              <a:gd name="adj" fmla="val 50000"/>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pic>
        <p:nvPicPr>
          <p:cNvPr id="103" name="Google Shape;103;p19"/>
          <p:cNvPicPr preferRelativeResize="0"/>
          <p:nvPr/>
        </p:nvPicPr>
        <p:blipFill>
          <a:blip r:embed="rId3">
            <a:alphaModFix/>
          </a:blip>
          <a:stretch>
            <a:fillRect/>
          </a:stretch>
        </p:blipFill>
        <p:spPr>
          <a:xfrm>
            <a:off x="381000" y="4191000"/>
            <a:ext cx="3596640" cy="2286000"/>
          </a:xfrm>
          <a:prstGeom prst="rect">
            <a:avLst/>
          </a:prstGeom>
          <a:noFill/>
          <a:ln>
            <a:noFill/>
          </a:ln>
        </p:spPr>
      </p:pic>
      <p:pic>
        <p:nvPicPr>
          <p:cNvPr id="104" name="Google Shape;104;p19"/>
          <p:cNvPicPr preferRelativeResize="0"/>
          <p:nvPr/>
        </p:nvPicPr>
        <p:blipFill>
          <a:blip r:embed="rId4">
            <a:alphaModFix/>
          </a:blip>
          <a:stretch>
            <a:fillRect/>
          </a:stretch>
        </p:blipFill>
        <p:spPr>
          <a:xfrm>
            <a:off x="4282440" y="4191000"/>
            <a:ext cx="3596640" cy="2286000"/>
          </a:xfrm>
          <a:prstGeom prst="rect">
            <a:avLst/>
          </a:prstGeom>
          <a:noFill/>
          <a:ln>
            <a:noFill/>
          </a:ln>
        </p:spPr>
      </p:pic>
      <p:pic>
        <p:nvPicPr>
          <p:cNvPr id="105" name="Google Shape;105;p19"/>
          <p:cNvPicPr preferRelativeResize="0"/>
          <p:nvPr/>
        </p:nvPicPr>
        <p:blipFill>
          <a:blip r:embed="rId5">
            <a:alphaModFix/>
          </a:blip>
          <a:stretch>
            <a:fillRect/>
          </a:stretch>
        </p:blipFill>
        <p:spPr>
          <a:xfrm>
            <a:off x="8199120" y="4191000"/>
            <a:ext cx="3596640" cy="2286000"/>
          </a:xfrm>
          <a:prstGeom prst="rect">
            <a:avLst/>
          </a:prstGeom>
          <a:noFill/>
          <a:ln>
            <a:noFill/>
          </a:ln>
        </p:spPr>
      </p:pic>
      <p:sp>
        <p:nvSpPr>
          <p:cNvPr id="106" name="Google Shape;106;p19"/>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Il Processo di Vescicolazione</a:t>
            </a:r>
            <a:endParaRPr sz="3867">
              <a:solidFill>
                <a:srgbClr val="B6543D"/>
              </a:solidFill>
              <a:latin typeface="Inclusive Sans"/>
              <a:ea typeface="Inclusive Sans"/>
              <a:cs typeface="Inclusive Sans"/>
              <a:sym typeface="Inclusive Sans"/>
            </a:endParaRPr>
          </a:p>
        </p:txBody>
      </p:sp>
      <p:sp>
        <p:nvSpPr>
          <p:cNvPr id="107" name="Google Shape;107;p19"/>
          <p:cNvSpPr txBox="1"/>
          <p:nvPr/>
        </p:nvSpPr>
        <p:spPr>
          <a:xfrm>
            <a:off x="381000" y="1813560"/>
            <a:ext cx="3596800" cy="23776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Fusione Multipla</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Si formano numerosi pori tra la membrana plasmatica e quella acrosomiale esterna.</a:t>
            </a:r>
            <a:endParaRPr sz="2133">
              <a:solidFill>
                <a:srgbClr val="040F0F"/>
              </a:solidFill>
              <a:latin typeface="Karla"/>
              <a:ea typeface="Karla"/>
              <a:cs typeface="Karla"/>
              <a:sym typeface="Karla"/>
            </a:endParaRPr>
          </a:p>
        </p:txBody>
      </p:sp>
      <p:sp>
        <p:nvSpPr>
          <p:cNvPr id="108" name="Google Shape;108;p19"/>
          <p:cNvSpPr txBox="1"/>
          <p:nvPr/>
        </p:nvSpPr>
        <p:spPr>
          <a:xfrm>
            <a:off x="4282440" y="1813560"/>
            <a:ext cx="3596800" cy="23776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Formazione Vescicole</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Le membrane si staccano sotto forma di piccole vescicole ibride (vescicolazione).</a:t>
            </a:r>
            <a:endParaRPr sz="2133">
              <a:solidFill>
                <a:srgbClr val="040F0F"/>
              </a:solidFill>
              <a:latin typeface="Karla"/>
              <a:ea typeface="Karla"/>
              <a:cs typeface="Karla"/>
              <a:sym typeface="Karla"/>
            </a:endParaRPr>
          </a:p>
        </p:txBody>
      </p:sp>
      <p:sp>
        <p:nvSpPr>
          <p:cNvPr id="109" name="Google Shape;109;p19"/>
          <p:cNvSpPr txBox="1"/>
          <p:nvPr/>
        </p:nvSpPr>
        <p:spPr>
          <a:xfrm>
            <a:off x="8199120" y="1813560"/>
            <a:ext cx="3596800" cy="23776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Esposizione IAM</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Resta scoperta la membrana acrosomiale interna (IAM) che riveste il nucleo.</a:t>
            </a:r>
            <a:endParaRPr sz="2133">
              <a:solidFill>
                <a:srgbClr val="040F0F"/>
              </a:solidFill>
              <a:latin typeface="Karla"/>
              <a:ea typeface="Karla"/>
              <a:cs typeface="Karla"/>
              <a:sym typeface="Karl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0"/>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115" name="Google Shape;115;p20"/>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L'Arsenale Enzimatico</a:t>
            </a:r>
            <a:endParaRPr sz="3867">
              <a:solidFill>
                <a:srgbClr val="B6543D"/>
              </a:solidFill>
              <a:latin typeface="Inclusive Sans"/>
              <a:ea typeface="Inclusive Sans"/>
              <a:cs typeface="Inclusive Sans"/>
              <a:sym typeface="Inclusive Sans"/>
            </a:endParaRPr>
          </a:p>
        </p:txBody>
      </p:sp>
      <p:sp>
        <p:nvSpPr>
          <p:cNvPr id="116" name="Google Shape;116;p20"/>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133">
                <a:solidFill>
                  <a:srgbClr val="040F0F"/>
                </a:solidFill>
                <a:latin typeface="Karla"/>
                <a:ea typeface="Karla"/>
                <a:cs typeface="Karla"/>
                <a:sym typeface="Karla"/>
              </a:rPr>
              <a:t>Durante la vescicolazione, vengono liberati enzimi idrolitici fondamentali:</a:t>
            </a:r>
            <a:endParaRPr sz="2133">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b="1">
                <a:solidFill>
                  <a:srgbClr val="040F0F"/>
                </a:solidFill>
                <a:latin typeface="Karla"/>
                <a:ea typeface="Karla"/>
                <a:cs typeface="Karla"/>
                <a:sym typeface="Karla"/>
              </a:rPr>
              <a:t>Ialuronidasi</a:t>
            </a:r>
            <a:r>
              <a:rPr lang="en" sz="2133">
                <a:solidFill>
                  <a:srgbClr val="040F0F"/>
                </a:solidFill>
                <a:latin typeface="Karla"/>
                <a:ea typeface="Karla"/>
                <a:cs typeface="Karla"/>
                <a:sym typeface="Karla"/>
              </a:rPr>
              <a:t>: Dissolve la matrice di acido ialuronico tra le cellule della corona radiata.</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Acrosina</a:t>
            </a:r>
            <a:r>
              <a:rPr lang="en" sz="2133">
                <a:solidFill>
                  <a:srgbClr val="040F0F"/>
                </a:solidFill>
                <a:latin typeface="Karla"/>
                <a:ea typeface="Karla"/>
                <a:cs typeface="Karla"/>
                <a:sym typeface="Karla"/>
              </a:rPr>
              <a:t>: Una serina-proteasi che digerisce localmente le proteine della zona pellucida.</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Glicosidasi e Fosfatasi</a:t>
            </a:r>
            <a:r>
              <a:rPr lang="en" sz="2133">
                <a:solidFill>
                  <a:srgbClr val="040F0F"/>
                </a:solidFill>
                <a:latin typeface="Karla"/>
                <a:ea typeface="Karla"/>
                <a:cs typeface="Karla"/>
                <a:sym typeface="Karla"/>
              </a:rPr>
              <a:t>: Contribuiscono alla degradazione dei legami molecolari della ZP.</a:t>
            </a:r>
            <a:endParaRPr sz="2133">
              <a:solidFill>
                <a:srgbClr val="040F0F"/>
              </a:solidFill>
              <a:latin typeface="Karla"/>
              <a:ea typeface="Karla"/>
              <a:cs typeface="Karla"/>
              <a:sym typeface="Karla"/>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3"/>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165" name="Google Shape;165;p23"/>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Segnalazione Intracellulare (IP3 e DAG)</a:t>
            </a:r>
            <a:endParaRPr sz="3867">
              <a:solidFill>
                <a:srgbClr val="B6543D"/>
              </a:solidFill>
              <a:latin typeface="Inclusive Sans"/>
              <a:ea typeface="Inclusive Sans"/>
              <a:cs typeface="Inclusive Sans"/>
              <a:sym typeface="Inclusive Sans"/>
            </a:endParaRPr>
          </a:p>
        </p:txBody>
      </p:sp>
      <p:sp>
        <p:nvSpPr>
          <p:cNvPr id="166" name="Google Shape;166;p23"/>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L'Attivazione della PLC</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Il legame con la ZP attiva la </a:t>
            </a:r>
            <a:r>
              <a:rPr lang="en" sz="2133" b="1">
                <a:solidFill>
                  <a:srgbClr val="040F0F"/>
                </a:solidFill>
                <a:latin typeface="Karla"/>
                <a:ea typeface="Karla"/>
                <a:cs typeface="Karla"/>
                <a:sym typeface="Karla"/>
              </a:rPr>
              <a:t>Fosfolipasi C (PLC)</a:t>
            </a:r>
            <a:r>
              <a:rPr lang="en" sz="2133">
                <a:solidFill>
                  <a:srgbClr val="040F0F"/>
                </a:solidFill>
                <a:latin typeface="Karla"/>
                <a:ea typeface="Karla"/>
                <a:cs typeface="Karla"/>
                <a:sym typeface="Karla"/>
              </a:rPr>
              <a:t>.</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Secondi Messaggeri</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La PLC scinde il PIP₂ in:</a:t>
            </a:r>
            <a:endParaRPr sz="2133">
              <a:solidFill>
                <a:srgbClr val="040F0F"/>
              </a:solidFill>
              <a:latin typeface="Karla"/>
              <a:ea typeface="Karla"/>
              <a:cs typeface="Karla"/>
              <a:sym typeface="Karla"/>
            </a:endParaRPr>
          </a:p>
          <a:p>
            <a:pPr marL="609585" indent="-440256">
              <a:spcBef>
                <a:spcPts val="480"/>
              </a:spcBef>
              <a:buClr>
                <a:srgbClr val="040F0F"/>
              </a:buClr>
              <a:buSzPts val="1600"/>
              <a:buFont typeface="Karla"/>
              <a:buAutoNum type="arabicPeriod"/>
            </a:pPr>
            <a:r>
              <a:rPr lang="en" sz="2133" b="1">
                <a:solidFill>
                  <a:srgbClr val="040F0F"/>
                </a:solidFill>
                <a:latin typeface="Karla"/>
                <a:ea typeface="Karla"/>
                <a:cs typeface="Karla"/>
                <a:sym typeface="Karla"/>
              </a:rPr>
              <a:t>IP3 (Inositolo trisfosfato)</a:t>
            </a:r>
            <a:r>
              <a:rPr lang="en" sz="2133">
                <a:solidFill>
                  <a:srgbClr val="040F0F"/>
                </a:solidFill>
                <a:latin typeface="Karla"/>
                <a:ea typeface="Karla"/>
                <a:cs typeface="Karla"/>
                <a:sym typeface="Karla"/>
              </a:rPr>
              <a:t>: Si lega ai recettori sul reticolo/acrosoma per rilasciare riserve di Ca²⁺.</a:t>
            </a:r>
            <a:endParaRPr sz="2133">
              <a:solidFill>
                <a:srgbClr val="040F0F"/>
              </a:solidFill>
              <a:latin typeface="Karla"/>
              <a:ea typeface="Karla"/>
              <a:cs typeface="Karla"/>
              <a:sym typeface="Karla"/>
            </a:endParaRPr>
          </a:p>
          <a:p>
            <a:pPr marL="609585" indent="-440256">
              <a:buClr>
                <a:srgbClr val="040F0F"/>
              </a:buClr>
              <a:buSzPts val="1600"/>
              <a:buFont typeface="Karla"/>
              <a:buAutoNum type="arabicPeriod"/>
            </a:pPr>
            <a:r>
              <a:rPr lang="en" sz="2133" b="1">
                <a:solidFill>
                  <a:srgbClr val="040F0F"/>
                </a:solidFill>
                <a:latin typeface="Karla"/>
                <a:ea typeface="Karla"/>
                <a:cs typeface="Karla"/>
                <a:sym typeface="Karla"/>
              </a:rPr>
              <a:t>DAG (Diacilglicerolo)</a:t>
            </a:r>
            <a:r>
              <a:rPr lang="en" sz="2133">
                <a:solidFill>
                  <a:srgbClr val="040F0F"/>
                </a:solidFill>
                <a:latin typeface="Karla"/>
                <a:ea typeface="Karla"/>
                <a:cs typeface="Karla"/>
                <a:sym typeface="Karla"/>
              </a:rPr>
              <a:t>: Rimane in membrana e attiva vie di segnalazione a valle e canali ionici.</a:t>
            </a:r>
            <a:endParaRPr sz="2133">
              <a:solidFill>
                <a:srgbClr val="040F0F"/>
              </a:solidFill>
              <a:latin typeface="Karla"/>
              <a:ea typeface="Karla"/>
              <a:cs typeface="Karla"/>
              <a:sym typeface="Karl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4"/>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172" name="Google Shape;172;p24"/>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Il Ruolo Chiave del Calcio (Ca2+)</a:t>
            </a:r>
            <a:endParaRPr sz="3867">
              <a:solidFill>
                <a:srgbClr val="B6543D"/>
              </a:solidFill>
              <a:latin typeface="Inclusive Sans"/>
              <a:ea typeface="Inclusive Sans"/>
              <a:cs typeface="Inclusive Sans"/>
              <a:sym typeface="Inclusive Sans"/>
            </a:endParaRPr>
          </a:p>
        </p:txBody>
      </p:sp>
      <p:sp>
        <p:nvSpPr>
          <p:cNvPr id="173" name="Google Shape;173;p24"/>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133">
                <a:solidFill>
                  <a:srgbClr val="040F0F"/>
                </a:solidFill>
                <a:latin typeface="Karla"/>
                <a:ea typeface="Karla"/>
                <a:cs typeface="Karla"/>
                <a:sym typeface="Karla"/>
              </a:rPr>
              <a:t>L'aumento della concentrazione di Ca²⁺ citosolico è il mediatore finale dell'esocitosi.</a:t>
            </a:r>
            <a:endParaRPr sz="2133">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b="1">
                <a:solidFill>
                  <a:srgbClr val="040F0F"/>
                </a:solidFill>
                <a:latin typeface="Karla"/>
                <a:ea typeface="Karla"/>
                <a:cs typeface="Karla"/>
                <a:sym typeface="Karla"/>
              </a:rPr>
              <a:t>Fase Iniziale</a:t>
            </a:r>
            <a:r>
              <a:rPr lang="en" sz="2133">
                <a:solidFill>
                  <a:srgbClr val="040F0F"/>
                </a:solidFill>
                <a:latin typeface="Karla"/>
                <a:ea typeface="Karla"/>
                <a:cs typeface="Karla"/>
                <a:sym typeface="Karla"/>
              </a:rPr>
              <a:t>: Rilascio di Ca²⁺ dai depositi intracellulari (indotto da IP3).</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Fase Sostenuta</a:t>
            </a:r>
            <a:r>
              <a:rPr lang="en" sz="2133">
                <a:solidFill>
                  <a:srgbClr val="040F0F"/>
                </a:solidFill>
                <a:latin typeface="Karla"/>
                <a:ea typeface="Karla"/>
                <a:cs typeface="Karla"/>
                <a:sym typeface="Karla"/>
              </a:rPr>
              <a:t>: Ingresso di Ca²⁺ dall'ambiente esterno tramite canali SOC.</a:t>
            </a:r>
            <a:endParaRPr sz="2133">
              <a:solidFill>
                <a:srgbClr val="040F0F"/>
              </a:solidFill>
              <a:latin typeface="Karla"/>
              <a:ea typeface="Karla"/>
              <a:cs typeface="Karla"/>
              <a:sym typeface="Karl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322820ED-A31E-437C-989E-0772CDBC2883}"/>
              </a:ext>
            </a:extLst>
          </p:cNvPr>
          <p:cNvSpPr txBox="1">
            <a:spLocks noChangeArrowheads="1"/>
          </p:cNvSpPr>
          <p:nvPr/>
        </p:nvSpPr>
        <p:spPr bwMode="auto">
          <a:xfrm>
            <a:off x="768005" y="240462"/>
            <a:ext cx="109811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it-IT" altLang="it-IT" sz="2000" b="1" dirty="0">
                <a:solidFill>
                  <a:srgbClr val="002060"/>
                </a:solidFill>
                <a:latin typeface="Arial" panose="020B0604020202020204" pitchFamily="34" charset="0"/>
                <a:cs typeface="Arial" panose="020B0604020202020204" pitchFamily="34" charset="0"/>
              </a:rPr>
              <a:t>TRAGITTO DEGLI SPERMATOZOI ATTRAVERSO LE VIE GENITALI MASCHILI</a:t>
            </a:r>
          </a:p>
        </p:txBody>
      </p:sp>
      <p:sp>
        <p:nvSpPr>
          <p:cNvPr id="3" name="Text Box 15">
            <a:extLst>
              <a:ext uri="{FF2B5EF4-FFF2-40B4-BE49-F238E27FC236}">
                <a16:creationId xmlns:a16="http://schemas.microsoft.com/office/drawing/2014/main" id="{FCEE4C2F-0AF2-47D2-9FCE-50DD2BA5F980}"/>
              </a:ext>
            </a:extLst>
          </p:cNvPr>
          <p:cNvSpPr txBox="1">
            <a:spLocks noChangeArrowheads="1"/>
          </p:cNvSpPr>
          <p:nvPr/>
        </p:nvSpPr>
        <p:spPr bwMode="auto">
          <a:xfrm>
            <a:off x="675930" y="4099674"/>
            <a:ext cx="108144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en-US" altLang="it-IT" sz="1400" dirty="0">
                <a:solidFill>
                  <a:srgbClr val="002060"/>
                </a:solidFill>
                <a:latin typeface="Arial" panose="020B0604020202020204" pitchFamily="34" charset="0"/>
                <a:cs typeface="Arial" panose="020B0604020202020204" pitchFamily="34" charset="0"/>
              </a:rPr>
              <a:t>Low pH (6.8) and HCO3</a:t>
            </a:r>
            <a:r>
              <a:rPr lang="en-US" altLang="it-IT" sz="1400" baseline="30000" dirty="0">
                <a:solidFill>
                  <a:srgbClr val="002060"/>
                </a:solidFill>
                <a:latin typeface="Arial" panose="020B0604020202020204" pitchFamily="34" charset="0"/>
                <a:cs typeface="Arial" panose="020B0604020202020204" pitchFamily="34" charset="0"/>
              </a:rPr>
              <a:t>–</a:t>
            </a:r>
            <a:r>
              <a:rPr lang="en-US" altLang="it-IT" sz="1400" dirty="0">
                <a:solidFill>
                  <a:srgbClr val="002060"/>
                </a:solidFill>
                <a:latin typeface="Arial" panose="020B0604020202020204" pitchFamily="34" charset="0"/>
                <a:cs typeface="Arial" panose="020B0604020202020204" pitchFamily="34" charset="0"/>
              </a:rPr>
              <a:t> concentration help to keep spermatozoa in a quiescent, immotile state while they mature and are stored in the epididymis.</a:t>
            </a:r>
            <a:endParaRPr lang="it-IT" altLang="it-IT" sz="1400" dirty="0">
              <a:solidFill>
                <a:srgbClr val="002060"/>
              </a:solidFill>
              <a:latin typeface="Arial" panose="020B0604020202020204" pitchFamily="34" charset="0"/>
              <a:cs typeface="Arial" panose="020B0604020202020204" pitchFamily="34" charset="0"/>
            </a:endParaRPr>
          </a:p>
        </p:txBody>
      </p:sp>
      <p:sp>
        <p:nvSpPr>
          <p:cNvPr id="4" name="Text Box 23">
            <a:extLst>
              <a:ext uri="{FF2B5EF4-FFF2-40B4-BE49-F238E27FC236}">
                <a16:creationId xmlns:a16="http://schemas.microsoft.com/office/drawing/2014/main" id="{2781F8A6-8365-44D3-B17B-48ED2BDAECED}"/>
              </a:ext>
            </a:extLst>
          </p:cNvPr>
          <p:cNvSpPr txBox="1">
            <a:spLocks noChangeArrowheads="1"/>
          </p:cNvSpPr>
          <p:nvPr/>
        </p:nvSpPr>
        <p:spPr bwMode="auto">
          <a:xfrm>
            <a:off x="675930" y="4923493"/>
            <a:ext cx="109811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it-IT" altLang="it-IT" sz="1400" dirty="0">
                <a:solidFill>
                  <a:srgbClr val="002060"/>
                </a:solidFill>
                <a:latin typeface="Arial" panose="020B0604020202020204" pitchFamily="34" charset="0"/>
                <a:cs typeface="Arial" panose="020B0604020202020204" pitchFamily="34" charset="0"/>
              </a:rPr>
              <a:t>Luminal </a:t>
            </a:r>
            <a:r>
              <a:rPr lang="it-IT" altLang="it-IT" sz="1400" dirty="0" err="1">
                <a:solidFill>
                  <a:srgbClr val="002060"/>
                </a:solidFill>
                <a:latin typeface="Arial" panose="020B0604020202020204" pitchFamily="34" charset="0"/>
                <a:cs typeface="Arial" panose="020B0604020202020204" pitchFamily="34" charset="0"/>
              </a:rPr>
              <a:t>fluid</a:t>
            </a:r>
            <a:r>
              <a:rPr lang="it-IT" altLang="it-IT" sz="1400" dirty="0">
                <a:solidFill>
                  <a:srgbClr val="002060"/>
                </a:solidFill>
                <a:latin typeface="Arial" panose="020B0604020202020204" pitchFamily="34" charset="0"/>
                <a:cs typeface="Arial" panose="020B0604020202020204" pitchFamily="34" charset="0"/>
              </a:rPr>
              <a:t> </a:t>
            </a:r>
            <a:r>
              <a:rPr lang="it-IT" altLang="it-IT" sz="1400" dirty="0" err="1">
                <a:solidFill>
                  <a:srgbClr val="002060"/>
                </a:solidFill>
                <a:latin typeface="Arial" panose="020B0604020202020204" pitchFamily="34" charset="0"/>
                <a:cs typeface="Arial" panose="020B0604020202020204" pitchFamily="34" charset="0"/>
              </a:rPr>
              <a:t>reabsorption</a:t>
            </a:r>
            <a:r>
              <a:rPr lang="it-IT" altLang="it-IT" sz="1400" dirty="0">
                <a:solidFill>
                  <a:srgbClr val="002060"/>
                </a:solidFill>
                <a:latin typeface="Arial" panose="020B0604020202020204" pitchFamily="34" charset="0"/>
                <a:cs typeface="Arial" panose="020B0604020202020204" pitchFamily="34" charset="0"/>
              </a:rPr>
              <a:t> </a:t>
            </a:r>
            <a:r>
              <a:rPr lang="it-IT" altLang="it-IT" sz="1400" dirty="0" err="1">
                <a:solidFill>
                  <a:srgbClr val="002060"/>
                </a:solidFill>
                <a:latin typeface="Arial" panose="020B0604020202020204" pitchFamily="34" charset="0"/>
                <a:cs typeface="Arial" panose="020B0604020202020204" pitchFamily="34" charset="0"/>
              </a:rPr>
              <a:t>is</a:t>
            </a:r>
            <a:r>
              <a:rPr lang="it-IT" altLang="it-IT" sz="1400" dirty="0">
                <a:solidFill>
                  <a:srgbClr val="002060"/>
                </a:solidFill>
                <a:latin typeface="Arial" panose="020B0604020202020204" pitchFamily="34" charset="0"/>
                <a:cs typeface="Arial" panose="020B0604020202020204" pitchFamily="34" charset="0"/>
              </a:rPr>
              <a:t> </a:t>
            </a:r>
            <a:r>
              <a:rPr lang="it-IT" altLang="it-IT" sz="1400" dirty="0" err="1">
                <a:solidFill>
                  <a:srgbClr val="002060"/>
                </a:solidFill>
                <a:latin typeface="Arial" panose="020B0604020202020204" pitchFamily="34" charset="0"/>
                <a:cs typeface="Arial" panose="020B0604020202020204" pitchFamily="34" charset="0"/>
              </a:rPr>
              <a:t>regulated</a:t>
            </a:r>
            <a:r>
              <a:rPr lang="it-IT" altLang="it-IT" sz="1400" dirty="0">
                <a:solidFill>
                  <a:srgbClr val="002060"/>
                </a:solidFill>
                <a:latin typeface="Arial" panose="020B0604020202020204" pitchFamily="34" charset="0"/>
                <a:cs typeface="Arial" panose="020B0604020202020204" pitchFamily="34" charset="0"/>
              </a:rPr>
              <a:t> by </a:t>
            </a:r>
            <a:r>
              <a:rPr lang="it-IT" altLang="it-IT" sz="1400" dirty="0" err="1">
                <a:solidFill>
                  <a:srgbClr val="002060"/>
                </a:solidFill>
                <a:latin typeface="Arial" panose="020B0604020202020204" pitchFamily="34" charset="0"/>
                <a:cs typeface="Arial" panose="020B0604020202020204" pitchFamily="34" charset="0"/>
              </a:rPr>
              <a:t>estrogens</a:t>
            </a:r>
            <a:r>
              <a:rPr lang="it-IT" altLang="it-IT" sz="1400" dirty="0">
                <a:solidFill>
                  <a:srgbClr val="002060"/>
                </a:solidFill>
                <a:latin typeface="Arial" panose="020B0604020202020204" pitchFamily="34" charset="0"/>
                <a:cs typeface="Arial" panose="020B0604020202020204" pitchFamily="34" charset="0"/>
              </a:rPr>
              <a:t> (</a:t>
            </a:r>
            <a:r>
              <a:rPr lang="it-IT" altLang="it-IT" sz="1400" dirty="0" err="1">
                <a:solidFill>
                  <a:srgbClr val="002060"/>
                </a:solidFill>
                <a:latin typeface="Arial" panose="020B0604020202020204" pitchFamily="34" charset="0"/>
                <a:cs typeface="Arial" panose="020B0604020202020204" pitchFamily="34" charset="0"/>
              </a:rPr>
              <a:t>synthesized</a:t>
            </a:r>
            <a:r>
              <a:rPr lang="it-IT" altLang="it-IT" sz="1400" dirty="0">
                <a:solidFill>
                  <a:srgbClr val="002060"/>
                </a:solidFill>
                <a:latin typeface="Arial" panose="020B0604020202020204" pitchFamily="34" charset="0"/>
                <a:cs typeface="Arial" panose="020B0604020202020204" pitchFamily="34" charset="0"/>
              </a:rPr>
              <a:t> by </a:t>
            </a:r>
            <a:r>
              <a:rPr lang="it-IT" altLang="it-IT" sz="1400" dirty="0" err="1">
                <a:solidFill>
                  <a:srgbClr val="002060"/>
                </a:solidFill>
                <a:latin typeface="Arial" panose="020B0604020202020204" pitchFamily="34" charset="0"/>
                <a:cs typeface="Arial" panose="020B0604020202020204" pitchFamily="34" charset="0"/>
              </a:rPr>
              <a:t>germ</a:t>
            </a:r>
            <a:r>
              <a:rPr lang="it-IT" altLang="it-IT" sz="1400" dirty="0">
                <a:solidFill>
                  <a:srgbClr val="002060"/>
                </a:solidFill>
                <a:latin typeface="Arial" panose="020B0604020202020204" pitchFamily="34" charset="0"/>
                <a:cs typeface="Arial" panose="020B0604020202020204" pitchFamily="34" charset="0"/>
              </a:rPr>
              <a:t> </a:t>
            </a:r>
            <a:r>
              <a:rPr lang="it-IT" altLang="it-IT" sz="1400" dirty="0" err="1">
                <a:solidFill>
                  <a:srgbClr val="002060"/>
                </a:solidFill>
                <a:latin typeface="Arial" panose="020B0604020202020204" pitchFamily="34" charset="0"/>
                <a:cs typeface="Arial" panose="020B0604020202020204" pitchFamily="34" charset="0"/>
              </a:rPr>
              <a:t>cells</a:t>
            </a:r>
            <a:r>
              <a:rPr lang="it-IT" altLang="it-IT" sz="1400" dirty="0">
                <a:solidFill>
                  <a:srgbClr val="002060"/>
                </a:solidFill>
                <a:latin typeface="Arial" panose="020B0604020202020204" pitchFamily="34" charset="0"/>
                <a:cs typeface="Arial" panose="020B0604020202020204" pitchFamily="34" charset="0"/>
              </a:rPr>
              <a:t> from testosterone </a:t>
            </a:r>
            <a:r>
              <a:rPr lang="it-IT" altLang="it-IT" sz="1400" dirty="0" err="1">
                <a:solidFill>
                  <a:srgbClr val="002060"/>
                </a:solidFill>
                <a:latin typeface="Arial" panose="020B0604020202020204" pitchFamily="34" charset="0"/>
                <a:cs typeface="Arial" panose="020B0604020202020204" pitchFamily="34" charset="0"/>
              </a:rPr>
              <a:t>through</a:t>
            </a:r>
            <a:r>
              <a:rPr lang="it-IT" altLang="it-IT" sz="1400" dirty="0">
                <a:solidFill>
                  <a:srgbClr val="002060"/>
                </a:solidFill>
                <a:latin typeface="Arial" panose="020B0604020202020204" pitchFamily="34" charset="0"/>
                <a:cs typeface="Arial" panose="020B0604020202020204" pitchFamily="34" charset="0"/>
              </a:rPr>
              <a:t> </a:t>
            </a:r>
            <a:r>
              <a:rPr lang="it-IT" altLang="it-IT" sz="1400" dirty="0" err="1">
                <a:solidFill>
                  <a:srgbClr val="002060"/>
                </a:solidFill>
                <a:latin typeface="Arial" panose="020B0604020202020204" pitchFamily="34" charset="0"/>
                <a:cs typeface="Arial" panose="020B0604020202020204" pitchFamily="34" charset="0"/>
              </a:rPr>
              <a:t>aromatase</a:t>
            </a:r>
            <a:r>
              <a:rPr lang="it-IT" altLang="it-IT" sz="1400" dirty="0">
                <a:solidFill>
                  <a:srgbClr val="002060"/>
                </a:solidFill>
                <a:latin typeface="Arial" panose="020B0604020202020204" pitchFamily="34" charset="0"/>
                <a:cs typeface="Arial" panose="020B0604020202020204" pitchFamily="34" charset="0"/>
              </a:rPr>
              <a:t>) and </a:t>
            </a:r>
            <a:r>
              <a:rPr lang="it-IT" altLang="it-IT" sz="1400" dirty="0" err="1">
                <a:solidFill>
                  <a:srgbClr val="002060"/>
                </a:solidFill>
                <a:latin typeface="Arial" panose="020B0604020202020204" pitchFamily="34" charset="0"/>
                <a:cs typeface="Arial" panose="020B0604020202020204" pitchFamily="34" charset="0"/>
              </a:rPr>
              <a:t>producing</a:t>
            </a:r>
            <a:r>
              <a:rPr lang="it-IT" altLang="it-IT" sz="1400" dirty="0">
                <a:solidFill>
                  <a:srgbClr val="002060"/>
                </a:solidFill>
                <a:latin typeface="Arial" panose="020B0604020202020204" pitchFamily="34" charset="0"/>
                <a:cs typeface="Arial" panose="020B0604020202020204" pitchFamily="34" charset="0"/>
              </a:rPr>
              <a:t> a </a:t>
            </a:r>
            <a:r>
              <a:rPr lang="it-IT" altLang="it-IT" sz="1400" dirty="0" err="1">
                <a:solidFill>
                  <a:srgbClr val="002060"/>
                </a:solidFill>
                <a:latin typeface="Arial" panose="020B0604020202020204" pitchFamily="34" charset="0"/>
                <a:cs typeface="Arial" panose="020B0604020202020204" pitchFamily="34" charset="0"/>
              </a:rPr>
              <a:t>relatively</a:t>
            </a:r>
            <a:r>
              <a:rPr lang="it-IT" altLang="it-IT" sz="1400" dirty="0">
                <a:solidFill>
                  <a:srgbClr val="002060"/>
                </a:solidFill>
                <a:latin typeface="Arial" panose="020B0604020202020204" pitchFamily="34" charset="0"/>
                <a:cs typeface="Arial" panose="020B0604020202020204" pitchFamily="34" charset="0"/>
              </a:rPr>
              <a:t> high </a:t>
            </a:r>
            <a:r>
              <a:rPr lang="it-IT" altLang="it-IT" sz="1400" dirty="0" err="1">
                <a:solidFill>
                  <a:srgbClr val="002060"/>
                </a:solidFill>
                <a:latin typeface="Arial" panose="020B0604020202020204" pitchFamily="34" charset="0"/>
                <a:cs typeface="Arial" panose="020B0604020202020204" pitchFamily="34" charset="0"/>
              </a:rPr>
              <a:t>concentration</a:t>
            </a:r>
            <a:r>
              <a:rPr lang="it-IT" altLang="it-IT" sz="1400" dirty="0">
                <a:solidFill>
                  <a:srgbClr val="002060"/>
                </a:solidFill>
                <a:latin typeface="Arial" panose="020B0604020202020204" pitchFamily="34" charset="0"/>
                <a:cs typeface="Arial" panose="020B0604020202020204" pitchFamily="34" charset="0"/>
              </a:rPr>
              <a:t> in rete </a:t>
            </a:r>
            <a:r>
              <a:rPr lang="it-IT" altLang="it-IT" sz="1400" dirty="0" err="1">
                <a:solidFill>
                  <a:srgbClr val="002060"/>
                </a:solidFill>
                <a:latin typeface="Arial" panose="020B0604020202020204" pitchFamily="34" charset="0"/>
                <a:cs typeface="Arial" panose="020B0604020202020204" pitchFamily="34" charset="0"/>
              </a:rPr>
              <a:t>testis</a:t>
            </a:r>
            <a:r>
              <a:rPr lang="it-IT" altLang="it-IT" sz="1400" dirty="0">
                <a:solidFill>
                  <a:srgbClr val="002060"/>
                </a:solidFill>
                <a:latin typeface="Arial" panose="020B0604020202020204" pitchFamily="34" charset="0"/>
                <a:cs typeface="Arial" panose="020B0604020202020204" pitchFamily="34" charset="0"/>
              </a:rPr>
              <a:t> </a:t>
            </a:r>
            <a:r>
              <a:rPr lang="it-IT" altLang="it-IT" sz="1400" dirty="0" err="1">
                <a:solidFill>
                  <a:srgbClr val="002060"/>
                </a:solidFill>
                <a:latin typeface="Arial" panose="020B0604020202020204" pitchFamily="34" charset="0"/>
                <a:cs typeface="Arial" panose="020B0604020202020204" pitchFamily="34" charset="0"/>
              </a:rPr>
              <a:t>fluid</a:t>
            </a:r>
            <a:r>
              <a:rPr lang="it-IT" altLang="it-IT" sz="1400" dirty="0">
                <a:solidFill>
                  <a:srgbClr val="002060"/>
                </a:solidFill>
                <a:latin typeface="Arial" panose="020B0604020202020204" pitchFamily="34" charset="0"/>
                <a:cs typeface="Arial" panose="020B0604020202020204" pitchFamily="34" charset="0"/>
              </a:rPr>
              <a:t>. Two </a:t>
            </a:r>
            <a:r>
              <a:rPr lang="it-IT" altLang="it-IT" sz="1400" dirty="0" err="1">
                <a:solidFill>
                  <a:srgbClr val="002060"/>
                </a:solidFill>
                <a:latin typeface="Arial" panose="020B0604020202020204" pitchFamily="34" charset="0"/>
                <a:cs typeface="Arial" panose="020B0604020202020204" pitchFamily="34" charset="0"/>
              </a:rPr>
              <a:t>estrogen</a:t>
            </a:r>
            <a:r>
              <a:rPr lang="it-IT" altLang="it-IT" sz="1400" dirty="0">
                <a:solidFill>
                  <a:srgbClr val="002060"/>
                </a:solidFill>
                <a:latin typeface="Arial" panose="020B0604020202020204" pitchFamily="34" charset="0"/>
                <a:cs typeface="Arial" panose="020B0604020202020204" pitchFamily="34" charset="0"/>
              </a:rPr>
              <a:t> receptors (ESR) are </a:t>
            </a:r>
            <a:r>
              <a:rPr lang="it-IT" altLang="it-IT" sz="1400" dirty="0" err="1">
                <a:solidFill>
                  <a:srgbClr val="002060"/>
                </a:solidFill>
                <a:latin typeface="Arial" panose="020B0604020202020204" pitchFamily="34" charset="0"/>
                <a:cs typeface="Arial" panose="020B0604020202020204" pitchFamily="34" charset="0"/>
              </a:rPr>
              <a:t>expressed</a:t>
            </a:r>
            <a:r>
              <a:rPr lang="it-IT" altLang="it-IT" sz="1400" dirty="0">
                <a:solidFill>
                  <a:srgbClr val="002060"/>
                </a:solidFill>
                <a:latin typeface="Arial" panose="020B0604020202020204" pitchFamily="34" charset="0"/>
                <a:cs typeface="Arial" panose="020B0604020202020204" pitchFamily="34" charset="0"/>
              </a:rPr>
              <a:t> </a:t>
            </a:r>
            <a:r>
              <a:rPr lang="it-IT" altLang="it-IT" sz="1400" dirty="0" err="1">
                <a:solidFill>
                  <a:srgbClr val="002060"/>
                </a:solidFill>
                <a:latin typeface="Arial" panose="020B0604020202020204" pitchFamily="34" charset="0"/>
                <a:cs typeface="Arial" panose="020B0604020202020204" pitchFamily="34" charset="0"/>
              </a:rPr>
              <a:t>constitutively</a:t>
            </a:r>
            <a:r>
              <a:rPr lang="it-IT" altLang="it-IT" sz="1400" dirty="0">
                <a:solidFill>
                  <a:srgbClr val="002060"/>
                </a:solidFill>
                <a:latin typeface="Arial" panose="020B0604020202020204" pitchFamily="34" charset="0"/>
                <a:cs typeface="Arial" panose="020B0604020202020204" pitchFamily="34" charset="0"/>
              </a:rPr>
              <a:t> in the </a:t>
            </a:r>
            <a:r>
              <a:rPr lang="it-IT" altLang="it-IT" sz="1400" dirty="0" err="1">
                <a:solidFill>
                  <a:srgbClr val="002060"/>
                </a:solidFill>
                <a:latin typeface="Arial" panose="020B0604020202020204" pitchFamily="34" charset="0"/>
                <a:cs typeface="Arial" panose="020B0604020202020204" pitchFamily="34" charset="0"/>
              </a:rPr>
              <a:t>epididymis</a:t>
            </a:r>
            <a:r>
              <a:rPr lang="it-IT" altLang="it-IT" sz="1400" dirty="0">
                <a:solidFill>
                  <a:srgbClr val="002060"/>
                </a:solidFill>
                <a:latin typeface="Arial" panose="020B0604020202020204" pitchFamily="34" charset="0"/>
                <a:cs typeface="Arial" panose="020B0604020202020204" pitchFamily="34" charset="0"/>
              </a:rPr>
              <a:t>. </a:t>
            </a:r>
          </a:p>
          <a:p>
            <a:pPr eaLnBrk="1" hangingPunct="1"/>
            <a:r>
              <a:rPr lang="it-IT" altLang="it-IT" sz="1400" dirty="0" err="1">
                <a:solidFill>
                  <a:srgbClr val="002060"/>
                </a:solidFill>
                <a:latin typeface="Arial" panose="020B0604020202020204" pitchFamily="34" charset="0"/>
                <a:cs typeface="Arial" panose="020B0604020202020204" pitchFamily="34" charset="0"/>
              </a:rPr>
              <a:t>Estrogens</a:t>
            </a:r>
            <a:r>
              <a:rPr lang="it-IT" altLang="it-IT" sz="1400" dirty="0">
                <a:solidFill>
                  <a:srgbClr val="002060"/>
                </a:solidFill>
                <a:latin typeface="Arial" panose="020B0604020202020204" pitchFamily="34" charset="0"/>
                <a:cs typeface="Arial" panose="020B0604020202020204" pitchFamily="34" charset="0"/>
              </a:rPr>
              <a:t> </a:t>
            </a:r>
            <a:r>
              <a:rPr lang="it-IT" altLang="it-IT" sz="1400" dirty="0" err="1">
                <a:solidFill>
                  <a:srgbClr val="002060"/>
                </a:solidFill>
                <a:latin typeface="Arial" panose="020B0604020202020204" pitchFamily="34" charset="0"/>
                <a:cs typeface="Arial" panose="020B0604020202020204" pitchFamily="34" charset="0"/>
              </a:rPr>
              <a:t>regulate</a:t>
            </a:r>
            <a:r>
              <a:rPr lang="it-IT" altLang="it-IT" sz="1400" dirty="0">
                <a:solidFill>
                  <a:srgbClr val="002060"/>
                </a:solidFill>
                <a:latin typeface="Arial" panose="020B0604020202020204" pitchFamily="34" charset="0"/>
                <a:cs typeface="Arial" panose="020B0604020202020204" pitchFamily="34" charset="0"/>
              </a:rPr>
              <a:t> </a:t>
            </a:r>
            <a:r>
              <a:rPr lang="it-IT" altLang="it-IT" sz="1400" dirty="0" err="1">
                <a:solidFill>
                  <a:srgbClr val="002060"/>
                </a:solidFill>
                <a:latin typeface="Arial" panose="020B0604020202020204" pitchFamily="34" charset="0"/>
                <a:cs typeface="Arial" panose="020B0604020202020204" pitchFamily="34" charset="0"/>
              </a:rPr>
              <a:t>oxytocin</a:t>
            </a:r>
            <a:r>
              <a:rPr lang="it-IT" altLang="it-IT" sz="1400" dirty="0">
                <a:solidFill>
                  <a:srgbClr val="002060"/>
                </a:solidFill>
                <a:latin typeface="Arial" panose="020B0604020202020204" pitchFamily="34" charset="0"/>
                <a:cs typeface="Arial" panose="020B0604020202020204" pitchFamily="34" charset="0"/>
              </a:rPr>
              <a:t> receptor in </a:t>
            </a:r>
            <a:r>
              <a:rPr lang="it-IT" altLang="it-IT" sz="1400" dirty="0" err="1">
                <a:solidFill>
                  <a:srgbClr val="002060"/>
                </a:solidFill>
                <a:latin typeface="Arial" panose="020B0604020202020204" pitchFamily="34" charset="0"/>
                <a:cs typeface="Arial" panose="020B0604020202020204" pitchFamily="34" charset="0"/>
              </a:rPr>
              <a:t>epididymal</a:t>
            </a:r>
            <a:r>
              <a:rPr lang="it-IT" altLang="it-IT" sz="1400" dirty="0">
                <a:solidFill>
                  <a:srgbClr val="002060"/>
                </a:solidFill>
                <a:latin typeface="Arial" panose="020B0604020202020204" pitchFamily="34" charset="0"/>
                <a:cs typeface="Arial" panose="020B0604020202020204" pitchFamily="34" charset="0"/>
              </a:rPr>
              <a:t> </a:t>
            </a:r>
            <a:r>
              <a:rPr lang="it-IT" altLang="it-IT" sz="1400" dirty="0" err="1">
                <a:solidFill>
                  <a:srgbClr val="002060"/>
                </a:solidFill>
                <a:latin typeface="Arial" panose="020B0604020202020204" pitchFamily="34" charset="0"/>
                <a:cs typeface="Arial" panose="020B0604020202020204" pitchFamily="34" charset="0"/>
              </a:rPr>
              <a:t>duct</a:t>
            </a:r>
            <a:r>
              <a:rPr lang="it-IT" altLang="it-IT" sz="1400" dirty="0">
                <a:solidFill>
                  <a:srgbClr val="002060"/>
                </a:solidFill>
                <a:latin typeface="Arial" panose="020B0604020202020204" pitchFamily="34" charset="0"/>
                <a:cs typeface="Arial" panose="020B0604020202020204" pitchFamily="34" charset="0"/>
              </a:rPr>
              <a:t>, </a:t>
            </a:r>
            <a:r>
              <a:rPr lang="it-IT" altLang="it-IT" sz="1400" dirty="0" err="1">
                <a:solidFill>
                  <a:srgbClr val="002060"/>
                </a:solidFill>
                <a:latin typeface="Arial" panose="020B0604020202020204" pitchFamily="34" charset="0"/>
                <a:cs typeface="Arial" panose="020B0604020202020204" pitchFamily="34" charset="0"/>
              </a:rPr>
              <a:t>mediating</a:t>
            </a:r>
            <a:r>
              <a:rPr lang="it-IT" altLang="it-IT" sz="1400" dirty="0">
                <a:solidFill>
                  <a:srgbClr val="002060"/>
                </a:solidFill>
                <a:latin typeface="Arial" panose="020B0604020202020204" pitchFamily="34" charset="0"/>
                <a:cs typeface="Arial" panose="020B0604020202020204" pitchFamily="34" charset="0"/>
              </a:rPr>
              <a:t> the </a:t>
            </a:r>
            <a:r>
              <a:rPr lang="it-IT" altLang="it-IT" sz="1400" dirty="0" err="1">
                <a:solidFill>
                  <a:srgbClr val="002060"/>
                </a:solidFill>
                <a:latin typeface="Arial" panose="020B0604020202020204" pitchFamily="34" charset="0"/>
                <a:cs typeface="Arial" panose="020B0604020202020204" pitchFamily="34" charset="0"/>
              </a:rPr>
              <a:t>contractility</a:t>
            </a:r>
            <a:r>
              <a:rPr lang="it-IT" altLang="it-IT" sz="1400" dirty="0">
                <a:solidFill>
                  <a:srgbClr val="002060"/>
                </a:solidFill>
                <a:latin typeface="Arial" panose="020B0604020202020204" pitchFamily="34" charset="0"/>
                <a:cs typeface="Arial" panose="020B0604020202020204" pitchFamily="34" charset="0"/>
              </a:rPr>
              <a:t> of the </a:t>
            </a:r>
            <a:r>
              <a:rPr lang="it-IT" altLang="it-IT" sz="1400" dirty="0" err="1">
                <a:solidFill>
                  <a:srgbClr val="002060"/>
                </a:solidFill>
                <a:latin typeface="Arial" panose="020B0604020202020204" pitchFamily="34" charset="0"/>
                <a:cs typeface="Arial" panose="020B0604020202020204" pitchFamily="34" charset="0"/>
              </a:rPr>
              <a:t>smooth</a:t>
            </a:r>
            <a:r>
              <a:rPr lang="it-IT" altLang="it-IT" sz="1400" dirty="0">
                <a:solidFill>
                  <a:srgbClr val="002060"/>
                </a:solidFill>
                <a:latin typeface="Arial" panose="020B0604020202020204" pitchFamily="34" charset="0"/>
                <a:cs typeface="Arial" panose="020B0604020202020204" pitchFamily="34" charset="0"/>
              </a:rPr>
              <a:t> muscle </a:t>
            </a:r>
            <a:r>
              <a:rPr lang="it-IT" altLang="it-IT" sz="1400" dirty="0" err="1">
                <a:solidFill>
                  <a:srgbClr val="002060"/>
                </a:solidFill>
                <a:latin typeface="Arial" panose="020B0604020202020204" pitchFamily="34" charset="0"/>
                <a:cs typeface="Arial" panose="020B0604020202020204" pitchFamily="34" charset="0"/>
              </a:rPr>
              <a:t>cells</a:t>
            </a:r>
            <a:r>
              <a:rPr lang="it-IT" altLang="it-IT" sz="1400" dirty="0">
                <a:solidFill>
                  <a:srgbClr val="002060"/>
                </a:solidFill>
                <a:latin typeface="Arial" panose="020B0604020202020204" pitchFamily="34" charset="0"/>
                <a:cs typeface="Arial" panose="020B0604020202020204" pitchFamily="34" charset="0"/>
              </a:rPr>
              <a:t> </a:t>
            </a:r>
            <a:r>
              <a:rPr lang="it-IT" altLang="it-IT" sz="1400" dirty="0" err="1">
                <a:solidFill>
                  <a:srgbClr val="002060"/>
                </a:solidFill>
                <a:latin typeface="Arial" panose="020B0604020202020204" pitchFamily="34" charset="0"/>
                <a:cs typeface="Arial" panose="020B0604020202020204" pitchFamily="34" charset="0"/>
              </a:rPr>
              <a:t>determining</a:t>
            </a:r>
            <a:r>
              <a:rPr lang="it-IT" altLang="it-IT" sz="1400" dirty="0">
                <a:solidFill>
                  <a:srgbClr val="002060"/>
                </a:solidFill>
                <a:latin typeface="Arial" panose="020B0604020202020204" pitchFamily="34" charset="0"/>
                <a:cs typeface="Arial" panose="020B0604020202020204" pitchFamily="34" charset="0"/>
              </a:rPr>
              <a:t> </a:t>
            </a:r>
            <a:r>
              <a:rPr lang="it-IT" altLang="it-IT" sz="1400" dirty="0" err="1">
                <a:solidFill>
                  <a:srgbClr val="002060"/>
                </a:solidFill>
                <a:latin typeface="Arial" panose="020B0604020202020204" pitchFamily="34" charset="0"/>
                <a:cs typeface="Arial" panose="020B0604020202020204" pitchFamily="34" charset="0"/>
              </a:rPr>
              <a:t>epididymal</a:t>
            </a:r>
            <a:r>
              <a:rPr lang="it-IT" altLang="it-IT" sz="1400" dirty="0">
                <a:solidFill>
                  <a:srgbClr val="002060"/>
                </a:solidFill>
                <a:latin typeface="Arial" panose="020B0604020202020204" pitchFamily="34" charset="0"/>
                <a:cs typeface="Arial" panose="020B0604020202020204" pitchFamily="34" charset="0"/>
              </a:rPr>
              <a:t> </a:t>
            </a:r>
            <a:r>
              <a:rPr lang="it-IT" altLang="it-IT" sz="1400" dirty="0" err="1">
                <a:solidFill>
                  <a:srgbClr val="002060"/>
                </a:solidFill>
                <a:latin typeface="Arial" panose="020B0604020202020204" pitchFamily="34" charset="0"/>
                <a:cs typeface="Arial" panose="020B0604020202020204" pitchFamily="34" charset="0"/>
              </a:rPr>
              <a:t>sperm</a:t>
            </a:r>
            <a:r>
              <a:rPr lang="it-IT" altLang="it-IT" sz="1400" dirty="0">
                <a:solidFill>
                  <a:srgbClr val="002060"/>
                </a:solidFill>
                <a:latin typeface="Arial" panose="020B0604020202020204" pitchFamily="34" charset="0"/>
                <a:cs typeface="Arial" panose="020B0604020202020204" pitchFamily="34" charset="0"/>
              </a:rPr>
              <a:t> </a:t>
            </a:r>
            <a:r>
              <a:rPr lang="it-IT" altLang="it-IT" sz="1400" dirty="0" err="1">
                <a:solidFill>
                  <a:srgbClr val="002060"/>
                </a:solidFill>
                <a:latin typeface="Arial" panose="020B0604020202020204" pitchFamily="34" charset="0"/>
                <a:cs typeface="Arial" panose="020B0604020202020204" pitchFamily="34" charset="0"/>
              </a:rPr>
              <a:t>transport</a:t>
            </a:r>
            <a:r>
              <a:rPr lang="it-IT" altLang="it-IT" sz="1400" dirty="0">
                <a:solidFill>
                  <a:srgbClr val="002060"/>
                </a:solidFill>
                <a:latin typeface="Arial" panose="020B0604020202020204" pitchFamily="34" charset="0"/>
                <a:cs typeface="Arial" panose="020B0604020202020204" pitchFamily="34" charset="0"/>
              </a:rPr>
              <a:t>.</a:t>
            </a:r>
          </a:p>
        </p:txBody>
      </p:sp>
      <p:grpSp>
        <p:nvGrpSpPr>
          <p:cNvPr id="5" name="Gruppo 13">
            <a:extLst>
              <a:ext uri="{FF2B5EF4-FFF2-40B4-BE49-F238E27FC236}">
                <a16:creationId xmlns:a16="http://schemas.microsoft.com/office/drawing/2014/main" id="{A5159F1D-F0D1-4001-BC5D-FC0DE3069D7E}"/>
              </a:ext>
            </a:extLst>
          </p:cNvPr>
          <p:cNvGrpSpPr>
            <a:grpSpLocks/>
          </p:cNvGrpSpPr>
          <p:nvPr/>
        </p:nvGrpSpPr>
        <p:grpSpPr bwMode="auto">
          <a:xfrm>
            <a:off x="2648309" y="724769"/>
            <a:ext cx="6202393" cy="3290708"/>
            <a:chOff x="1365250" y="601248"/>
            <a:chExt cx="6159267" cy="3291122"/>
          </a:xfrm>
        </p:grpSpPr>
        <p:grpSp>
          <p:nvGrpSpPr>
            <p:cNvPr id="6" name="Group 5">
              <a:extLst>
                <a:ext uri="{FF2B5EF4-FFF2-40B4-BE49-F238E27FC236}">
                  <a16:creationId xmlns:a16="http://schemas.microsoft.com/office/drawing/2014/main" id="{EBF8B4A1-31BC-417B-B6E9-3A9B346B0D25}"/>
                </a:ext>
              </a:extLst>
            </p:cNvPr>
            <p:cNvGrpSpPr>
              <a:grpSpLocks/>
            </p:cNvGrpSpPr>
            <p:nvPr/>
          </p:nvGrpSpPr>
          <p:grpSpPr bwMode="auto">
            <a:xfrm>
              <a:off x="1365250" y="922338"/>
              <a:ext cx="6159267" cy="2970032"/>
              <a:chOff x="1326" y="828"/>
              <a:chExt cx="4194" cy="2111"/>
            </a:xfrm>
          </p:grpSpPr>
          <p:pic>
            <p:nvPicPr>
              <p:cNvPr id="9" name="Picture 8">
                <a:extLst>
                  <a:ext uri="{FF2B5EF4-FFF2-40B4-BE49-F238E27FC236}">
                    <a16:creationId xmlns:a16="http://schemas.microsoft.com/office/drawing/2014/main" id="{53FCDBA3-0933-4E6E-9B5A-4D03098FD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 y="1135"/>
                <a:ext cx="4134" cy="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49298215-7297-4EDA-8BE9-696E6131CD18}"/>
                  </a:ext>
                </a:extLst>
              </p:cNvPr>
              <p:cNvSpPr>
                <a:spLocks noChangeArrowheads="1"/>
              </p:cNvSpPr>
              <p:nvPr/>
            </p:nvSpPr>
            <p:spPr bwMode="auto">
              <a:xfrm>
                <a:off x="3824" y="2742"/>
                <a:ext cx="1696"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en-US" altLang="it-IT" sz="1200">
                    <a:solidFill>
                      <a:srgbClr val="002060"/>
                    </a:solidFill>
                    <a:latin typeface="Arial" panose="020B0604020202020204" pitchFamily="34" charset="0"/>
                    <a:cs typeface="Arial" panose="020B0604020202020204" pitchFamily="34" charset="0"/>
                  </a:rPr>
                  <a:t>Theriogenology 63 (2005) 319–41</a:t>
                </a:r>
              </a:p>
            </p:txBody>
          </p:sp>
          <p:sp>
            <p:nvSpPr>
              <p:cNvPr id="11" name="Text Box 16">
                <a:extLst>
                  <a:ext uri="{FF2B5EF4-FFF2-40B4-BE49-F238E27FC236}">
                    <a16:creationId xmlns:a16="http://schemas.microsoft.com/office/drawing/2014/main" id="{DBAA2DEF-59A8-4C0E-9A95-0061822E5FA1}"/>
                  </a:ext>
                </a:extLst>
              </p:cNvPr>
              <p:cNvSpPr txBox="1">
                <a:spLocks noChangeArrowheads="1"/>
              </p:cNvSpPr>
              <p:nvPr/>
            </p:nvSpPr>
            <p:spPr bwMode="auto">
              <a:xfrm>
                <a:off x="3229" y="828"/>
                <a:ext cx="2143"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it-IT" altLang="it-IT" sz="1600">
                    <a:solidFill>
                      <a:srgbClr val="002060"/>
                    </a:solidFill>
                    <a:latin typeface="Arial" panose="020B0604020202020204" pitchFamily="34" charset="0"/>
                    <a:cs typeface="Arial" panose="020B0604020202020204" pitchFamily="34" charset="0"/>
                  </a:rPr>
                  <a:t>Caput      corpus      cauda</a:t>
                </a:r>
              </a:p>
            </p:txBody>
          </p:sp>
        </p:grpSp>
        <p:sp>
          <p:nvSpPr>
            <p:cNvPr id="7" name="CasellaDiTesto 10">
              <a:extLst>
                <a:ext uri="{FF2B5EF4-FFF2-40B4-BE49-F238E27FC236}">
                  <a16:creationId xmlns:a16="http://schemas.microsoft.com/office/drawing/2014/main" id="{E7C7AD24-81A8-4451-B9BE-F5CC9247D2E5}"/>
                </a:ext>
              </a:extLst>
            </p:cNvPr>
            <p:cNvSpPr txBox="1">
              <a:spLocks noChangeArrowheads="1"/>
            </p:cNvSpPr>
            <p:nvPr/>
          </p:nvSpPr>
          <p:spPr bwMode="auto">
            <a:xfrm>
              <a:off x="5047989" y="601248"/>
              <a:ext cx="11288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it-IT" altLang="it-IT" sz="1400">
                  <a:solidFill>
                    <a:srgbClr val="002060"/>
                  </a:solidFill>
                  <a:latin typeface="Arial" panose="020B0604020202020204" pitchFamily="34" charset="0"/>
                  <a:cs typeface="Arial" panose="020B0604020202020204" pitchFamily="34" charset="0"/>
                </a:rPr>
                <a:t>10-20 giorni</a:t>
              </a:r>
            </a:p>
          </p:txBody>
        </p:sp>
        <p:sp>
          <p:nvSpPr>
            <p:cNvPr id="8" name="Parentesi graffa aperta 12">
              <a:extLst>
                <a:ext uri="{FF2B5EF4-FFF2-40B4-BE49-F238E27FC236}">
                  <a16:creationId xmlns:a16="http://schemas.microsoft.com/office/drawing/2014/main" id="{14C89CEB-14C3-460D-A788-676663347421}"/>
                </a:ext>
              </a:extLst>
            </p:cNvPr>
            <p:cNvSpPr/>
            <p:nvPr/>
          </p:nvSpPr>
          <p:spPr>
            <a:xfrm rot="5400000">
              <a:off x="5479239" y="-456773"/>
              <a:ext cx="263558" cy="2855912"/>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it-IT">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239315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5"/>
          <p:cNvPicPr preferRelativeResize="0"/>
          <p:nvPr/>
        </p:nvPicPr>
        <p:blipFill>
          <a:blip r:embed="rId3">
            <a:alphaModFix/>
          </a:blip>
          <a:stretch>
            <a:fillRect/>
          </a:stretch>
        </p:blipFill>
        <p:spPr>
          <a:xfrm>
            <a:off x="7543800" y="0"/>
            <a:ext cx="4648200" cy="6858000"/>
          </a:xfrm>
          <a:prstGeom prst="rect">
            <a:avLst/>
          </a:prstGeom>
          <a:noFill/>
          <a:ln>
            <a:noFill/>
          </a:ln>
        </p:spPr>
      </p:pic>
      <p:sp>
        <p:nvSpPr>
          <p:cNvPr id="179" name="Google Shape;179;p25"/>
          <p:cNvSpPr txBox="1"/>
          <p:nvPr/>
        </p:nvSpPr>
        <p:spPr>
          <a:xfrm>
            <a:off x="381000" y="228600"/>
            <a:ext cx="6858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3867" b="1">
                <a:solidFill>
                  <a:srgbClr val="B6543D"/>
                </a:solidFill>
                <a:latin typeface="Inclusive Sans"/>
                <a:ea typeface="Inclusive Sans"/>
                <a:cs typeface="Inclusive Sans"/>
                <a:sym typeface="Inclusive Sans"/>
              </a:rPr>
              <a:t>Canali SOC (Store-Operated Channels)</a:t>
            </a:r>
            <a:endParaRPr sz="3867" b="1">
              <a:solidFill>
                <a:srgbClr val="B6543D"/>
              </a:solidFill>
              <a:latin typeface="Inclusive Sans"/>
              <a:ea typeface="Inclusive Sans"/>
              <a:cs typeface="Inclusive Sans"/>
              <a:sym typeface="Inclusive Sans"/>
            </a:endParaRPr>
          </a:p>
          <a:p>
            <a:pPr>
              <a:spcBef>
                <a:spcPts val="480"/>
              </a:spcBef>
            </a:pPr>
            <a:r>
              <a:rPr lang="en" sz="2867" b="1">
                <a:solidFill>
                  <a:srgbClr val="040F0F"/>
                </a:solidFill>
                <a:latin typeface="Karla"/>
                <a:ea typeface="Karla"/>
                <a:cs typeface="Karla"/>
                <a:sym typeface="Karla"/>
              </a:rPr>
              <a:t>Meccanismo di Ricarica</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Quando le riserve interne di calcio si svuotano, lo spermatozoo deve richiamare calcio dall'esterno per mantenere elevati i livelli necessari alla reazione.</a:t>
            </a:r>
            <a:endParaRPr sz="2133">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I </a:t>
            </a:r>
            <a:r>
              <a:rPr lang="en" sz="2133" b="1">
                <a:solidFill>
                  <a:srgbClr val="040F0F"/>
                </a:solidFill>
                <a:latin typeface="Karla"/>
                <a:ea typeface="Karla"/>
                <a:cs typeface="Karla"/>
                <a:sym typeface="Karla"/>
              </a:rPr>
              <a:t>canali SOC</a:t>
            </a:r>
            <a:r>
              <a:rPr lang="en" sz="2133">
                <a:solidFill>
                  <a:srgbClr val="040F0F"/>
                </a:solidFill>
                <a:latin typeface="Karla"/>
                <a:ea typeface="Karla"/>
                <a:cs typeface="Karla"/>
                <a:sym typeface="Karla"/>
              </a:rPr>
              <a:t> si aprono proprio in risposta allo svuotamento dei depositi interni, garantendo il flusso continuo di Ca²⁺ necessario per completare la fusione delle membrane.</a:t>
            </a:r>
            <a:endParaRPr sz="2133">
              <a:solidFill>
                <a:srgbClr val="040F0F"/>
              </a:solidFill>
              <a:latin typeface="Karla"/>
              <a:ea typeface="Karla"/>
              <a:cs typeface="Karla"/>
              <a:sym typeface="Karl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6"/>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185" name="Google Shape;185;p26"/>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Proteine SNARE e Fusione</a:t>
            </a:r>
            <a:endParaRPr sz="3867">
              <a:solidFill>
                <a:srgbClr val="B6543D"/>
              </a:solidFill>
              <a:latin typeface="Inclusive Sans"/>
              <a:ea typeface="Inclusive Sans"/>
              <a:cs typeface="Inclusive Sans"/>
              <a:sym typeface="Inclusive Sans"/>
            </a:endParaRPr>
          </a:p>
        </p:txBody>
      </p:sp>
      <p:sp>
        <p:nvSpPr>
          <p:cNvPr id="186" name="Google Shape;186;p26"/>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Il Macchinario di Fusione</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Come in altre forme di esocitosi (es. sinapsi), le proteine </a:t>
            </a:r>
            <a:r>
              <a:rPr lang="en" sz="2133" b="1">
                <a:solidFill>
                  <a:srgbClr val="040F0F"/>
                </a:solidFill>
                <a:latin typeface="Karla"/>
                <a:ea typeface="Karla"/>
                <a:cs typeface="Karla"/>
                <a:sym typeface="Karla"/>
              </a:rPr>
              <a:t>SNARE</a:t>
            </a:r>
            <a:r>
              <a:rPr lang="en" sz="2133">
                <a:solidFill>
                  <a:srgbClr val="040F0F"/>
                </a:solidFill>
                <a:latin typeface="Karla"/>
                <a:ea typeface="Karla"/>
                <a:cs typeface="Karla"/>
                <a:sym typeface="Karla"/>
              </a:rPr>
              <a:t> mediano l'avvicinamento e la fusione delle membrane.</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Regolazione</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Il calcio, il cAMP e piccole proteine G cooperano per attivare il complesso SNARE, agendo come una 'chiusura lampo' molecolare che unisce le membrane.</a:t>
            </a:r>
            <a:endParaRPr sz="2133">
              <a:solidFill>
                <a:srgbClr val="040F0F"/>
              </a:solidFill>
              <a:latin typeface="Karla"/>
              <a:ea typeface="Karla"/>
              <a:cs typeface="Karla"/>
              <a:sym typeface="Karl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a:off x="381000" y="2392680"/>
            <a:ext cx="11430000" cy="2743200"/>
          </a:xfrm>
          <a:prstGeom prst="rect">
            <a:avLst/>
          </a:prstGeom>
          <a:noFill/>
          <a:ln>
            <a:noFill/>
          </a:ln>
        </p:spPr>
      </p:pic>
      <p:sp>
        <p:nvSpPr>
          <p:cNvPr id="221" name="Google Shape;221;p30"/>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Penetrazione Fisica della Zona Pellucida</a:t>
            </a:r>
            <a:endParaRPr sz="3867">
              <a:solidFill>
                <a:srgbClr val="B6543D"/>
              </a:solidFill>
              <a:latin typeface="Inclusive Sans"/>
              <a:ea typeface="Inclusive Sans"/>
              <a:cs typeface="Inclusive Sans"/>
              <a:sym typeface="Inclusive Sans"/>
            </a:endParaRPr>
          </a:p>
        </p:txBody>
      </p:sp>
      <p:sp>
        <p:nvSpPr>
          <p:cNvPr id="222" name="Google Shape;222;p30"/>
          <p:cNvSpPr txBox="1"/>
          <p:nvPr/>
        </p:nvSpPr>
        <p:spPr>
          <a:xfrm>
            <a:off x="381000" y="1051560"/>
            <a:ext cx="11430000" cy="1219200"/>
          </a:xfrm>
          <a:prstGeom prst="rect">
            <a:avLst/>
          </a:prstGeom>
          <a:noFill/>
          <a:ln>
            <a:noFill/>
          </a:ln>
        </p:spPr>
        <p:txBody>
          <a:bodyPr spcFirstLastPara="1" wrap="square" lIns="121900" tIns="121900" rIns="121900" bIns="121900" anchor="t" anchorCtr="0">
            <a:noAutofit/>
          </a:bodyPr>
          <a:lstStyle/>
          <a:p>
            <a:pPr>
              <a:spcBef>
                <a:spcPts val="480"/>
              </a:spcBef>
              <a:spcAft>
                <a:spcPts val="480"/>
              </a:spcAft>
            </a:pPr>
            <a:r>
              <a:rPr lang="en" sz="2133">
                <a:solidFill>
                  <a:srgbClr val="040F0F"/>
                </a:solidFill>
                <a:latin typeface="Karla"/>
                <a:ea typeface="Karla"/>
                <a:cs typeface="Karla"/>
                <a:sym typeface="Karla"/>
              </a:rPr>
              <a:t>La propulsione del flagello iperattivato fornisce la forza meccanica.</a:t>
            </a:r>
            <a:endParaRPr sz="2133">
              <a:solidFill>
                <a:srgbClr val="040F0F"/>
              </a:solidFill>
              <a:latin typeface="Karla"/>
              <a:ea typeface="Karla"/>
              <a:cs typeface="Karla"/>
              <a:sym typeface="Karla"/>
            </a:endParaRPr>
          </a:p>
        </p:txBody>
      </p:sp>
      <p:sp>
        <p:nvSpPr>
          <p:cNvPr id="223" name="Google Shape;223;p30"/>
          <p:cNvSpPr txBox="1"/>
          <p:nvPr/>
        </p:nvSpPr>
        <p:spPr>
          <a:xfrm>
            <a:off x="381000" y="5257800"/>
            <a:ext cx="11430000" cy="1219200"/>
          </a:xfrm>
          <a:prstGeom prst="rect">
            <a:avLst/>
          </a:prstGeom>
          <a:noFill/>
          <a:ln>
            <a:noFill/>
          </a:ln>
        </p:spPr>
        <p:txBody>
          <a:bodyPr spcFirstLastPara="1" wrap="square" lIns="121900" tIns="121900" rIns="121900" bIns="121900" anchor="t" anchorCtr="0">
            <a:noAutofit/>
          </a:bodyPr>
          <a:lstStyle/>
          <a:p>
            <a:pPr>
              <a:spcBef>
                <a:spcPts val="480"/>
              </a:spcBef>
              <a:spcAft>
                <a:spcPts val="480"/>
              </a:spcAft>
            </a:pPr>
            <a:r>
              <a:rPr lang="en" sz="2133">
                <a:solidFill>
                  <a:srgbClr val="040F0F"/>
                </a:solidFill>
                <a:latin typeface="Karla"/>
                <a:ea typeface="Karla"/>
                <a:cs typeface="Karla"/>
                <a:sym typeface="Karla"/>
              </a:rPr>
              <a:t>Gli enzimi acrosomiali creano un 'tunnel' attraverso cui la testa può avanzare.</a:t>
            </a:r>
            <a:endParaRPr sz="2133">
              <a:solidFill>
                <a:srgbClr val="040F0F"/>
              </a:solidFill>
              <a:latin typeface="Karla"/>
              <a:ea typeface="Karla"/>
              <a:cs typeface="Karla"/>
              <a:sym typeface="Karla"/>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1"/>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229" name="Google Shape;229;p31"/>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Integrità del Segmento Equatoriale</a:t>
            </a:r>
            <a:endParaRPr sz="3867">
              <a:solidFill>
                <a:srgbClr val="B6543D"/>
              </a:solidFill>
              <a:latin typeface="Inclusive Sans"/>
              <a:ea typeface="Inclusive Sans"/>
              <a:cs typeface="Inclusive Sans"/>
              <a:sym typeface="Inclusive Sans"/>
            </a:endParaRPr>
          </a:p>
        </p:txBody>
      </p:sp>
      <p:sp>
        <p:nvSpPr>
          <p:cNvPr id="230" name="Google Shape;230;p31"/>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133">
                <a:solidFill>
                  <a:srgbClr val="040F0F"/>
                </a:solidFill>
                <a:latin typeface="Karla"/>
                <a:ea typeface="Karla"/>
                <a:cs typeface="Karla"/>
                <a:sym typeface="Karla"/>
              </a:rPr>
              <a:t>Durante la reazione acrosomiale e la penetrazione della ZP, la regione posteriore della testa (segmento equatoriale) resta </a:t>
            </a:r>
            <a:r>
              <a:rPr lang="en" sz="2133" b="1">
                <a:solidFill>
                  <a:srgbClr val="040F0F"/>
                </a:solidFill>
                <a:latin typeface="Karla"/>
                <a:ea typeface="Karla"/>
                <a:cs typeface="Karla"/>
                <a:sym typeface="Karla"/>
              </a:rPr>
              <a:t>intatta</a:t>
            </a:r>
            <a:r>
              <a:rPr lang="en" sz="2133">
                <a:solidFill>
                  <a:srgbClr val="040F0F"/>
                </a:solidFill>
                <a:latin typeface="Karla"/>
                <a:ea typeface="Karla"/>
                <a:cs typeface="Karla"/>
                <a:sym typeface="Karla"/>
              </a:rPr>
              <a:t>.</a:t>
            </a:r>
            <a:endParaRPr sz="2133">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Questo è cruciale perché è proprio questa zona a possedere le proteine necessarie per la successiva fusione con l'oolemma (la membrana dell'uovo).</a:t>
            </a:r>
            <a:endParaRPr sz="2133">
              <a:solidFill>
                <a:srgbClr val="040F0F"/>
              </a:solidFill>
              <a:latin typeface="Karla"/>
              <a:ea typeface="Karla"/>
              <a:cs typeface="Karla"/>
              <a:sym typeface="Karla"/>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2"/>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236" name="Google Shape;236;p32"/>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Le Proteine ADAM</a:t>
            </a:r>
            <a:endParaRPr sz="3867">
              <a:solidFill>
                <a:srgbClr val="B6543D"/>
              </a:solidFill>
              <a:latin typeface="Inclusive Sans"/>
              <a:ea typeface="Inclusive Sans"/>
              <a:cs typeface="Inclusive Sans"/>
              <a:sym typeface="Inclusive Sans"/>
            </a:endParaRPr>
          </a:p>
        </p:txBody>
      </p:sp>
      <p:sp>
        <p:nvSpPr>
          <p:cNvPr id="237" name="Google Shape;237;p32"/>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'A Disintegrin And Metalloprotease'</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Una famiglia di proteine integrali di membrana coinvolte nell'adesione cellula-cellula.</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Fertilina (ADAM1/ADAM2)</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La fertilina è espressa sulla membrana spermatica e gioca un ruolo fondamentale nell'aggancio iniziale alla membrana dell'uovo via interazioni con le integrine.</a:t>
            </a:r>
            <a:endParaRPr sz="2133">
              <a:solidFill>
                <a:srgbClr val="040F0F"/>
              </a:solidFill>
              <a:latin typeface="Karla"/>
              <a:ea typeface="Karla"/>
              <a:cs typeface="Karla"/>
              <a:sym typeface="Karla"/>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3"/>
          <p:cNvPicPr preferRelativeResize="0"/>
          <p:nvPr/>
        </p:nvPicPr>
        <p:blipFill>
          <a:blip r:embed="rId3">
            <a:alphaModFix/>
          </a:blip>
          <a:stretch>
            <a:fillRect/>
          </a:stretch>
        </p:blipFill>
        <p:spPr>
          <a:xfrm>
            <a:off x="0" y="0"/>
            <a:ext cx="4648200" cy="6858000"/>
          </a:xfrm>
          <a:prstGeom prst="rect">
            <a:avLst/>
          </a:prstGeom>
          <a:noFill/>
          <a:ln>
            <a:noFill/>
          </a:ln>
        </p:spPr>
      </p:pic>
      <p:sp>
        <p:nvSpPr>
          <p:cNvPr id="243" name="Google Shape;243;p33"/>
          <p:cNvSpPr txBox="1"/>
          <p:nvPr/>
        </p:nvSpPr>
        <p:spPr>
          <a:xfrm>
            <a:off x="4953000" y="228600"/>
            <a:ext cx="6858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3867" b="1">
                <a:solidFill>
                  <a:srgbClr val="B6543D"/>
                </a:solidFill>
                <a:latin typeface="Inclusive Sans"/>
                <a:ea typeface="Inclusive Sans"/>
                <a:cs typeface="Inclusive Sans"/>
                <a:sym typeface="Inclusive Sans"/>
              </a:rPr>
              <a:t>Struttura della Fertilina</a:t>
            </a:r>
            <a:endParaRPr sz="3867" b="1">
              <a:solidFill>
                <a:srgbClr val="B6543D"/>
              </a:solidFill>
              <a:latin typeface="Inclusive Sans"/>
              <a:ea typeface="Inclusive Sans"/>
              <a:cs typeface="Inclusive Sans"/>
              <a:sym typeface="Inclusive Sans"/>
            </a:endParaRPr>
          </a:p>
          <a:p>
            <a:pPr>
              <a:spcBef>
                <a:spcPts val="480"/>
              </a:spcBef>
            </a:pPr>
            <a:r>
              <a:rPr lang="en" sz="2867" b="1">
                <a:solidFill>
                  <a:srgbClr val="040F0F"/>
                </a:solidFill>
                <a:latin typeface="Karla"/>
                <a:ea typeface="Karla"/>
                <a:cs typeface="Karla"/>
                <a:sym typeface="Karla"/>
              </a:rPr>
              <a:t>Dominio Metalloproteasico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Contiene il sito catalitico (sequenza HEXXH). In molte specie, il pro-dominio deve essere rimosso per attivare l'azione proteolitica.</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Funzione Duale</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Agisce sia come enzima che come collante molecolare per preparare la fusione.</a:t>
            </a:r>
            <a:endParaRPr sz="2133">
              <a:solidFill>
                <a:srgbClr val="040F0F"/>
              </a:solidFill>
              <a:latin typeface="Karla"/>
              <a:ea typeface="Karla"/>
              <a:cs typeface="Karla"/>
              <a:sym typeface="Karla"/>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36"/>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267" name="Google Shape;267;p36"/>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Fusione delle Membrane Gametiche</a:t>
            </a:r>
            <a:endParaRPr sz="3867">
              <a:solidFill>
                <a:srgbClr val="B6543D"/>
              </a:solidFill>
              <a:latin typeface="Inclusive Sans"/>
              <a:ea typeface="Inclusive Sans"/>
              <a:cs typeface="Inclusive Sans"/>
              <a:sym typeface="Inclusive Sans"/>
            </a:endParaRPr>
          </a:p>
        </p:txBody>
      </p:sp>
      <p:sp>
        <p:nvSpPr>
          <p:cNvPr id="268" name="Google Shape;268;p36"/>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Il Momento Decisivo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Una volta superata la ZP, la membrana spermatica nella regione equatoriale si fonde con la membrana plasmatica dell'uovo (oolemma).</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Non la Testa, ma il Fianco</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Lo spermatozoo non si fonde 'di punta', ma lateralmente, partendo dal segmento equatoriale.</a:t>
            </a:r>
            <a:endParaRPr sz="2133">
              <a:solidFill>
                <a:srgbClr val="040F0F"/>
              </a:solidFill>
              <a:latin typeface="Karla"/>
              <a:ea typeface="Karla"/>
              <a:cs typeface="Karla"/>
              <a:sym typeface="Karla"/>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37"/>
          <p:cNvPicPr preferRelativeResize="0"/>
          <p:nvPr/>
        </p:nvPicPr>
        <p:blipFill>
          <a:blip r:embed="rId3">
            <a:alphaModFix/>
          </a:blip>
          <a:stretch>
            <a:fillRect/>
          </a:stretch>
        </p:blipFill>
        <p:spPr>
          <a:xfrm>
            <a:off x="381000" y="1051560"/>
            <a:ext cx="5562600" cy="4358640"/>
          </a:xfrm>
          <a:prstGeom prst="rect">
            <a:avLst/>
          </a:prstGeom>
          <a:noFill/>
          <a:ln>
            <a:noFill/>
          </a:ln>
        </p:spPr>
      </p:pic>
      <p:pic>
        <p:nvPicPr>
          <p:cNvPr id="274" name="Google Shape;274;p37"/>
          <p:cNvPicPr preferRelativeResize="0"/>
          <p:nvPr/>
        </p:nvPicPr>
        <p:blipFill>
          <a:blip r:embed="rId4">
            <a:alphaModFix/>
          </a:blip>
          <a:stretch>
            <a:fillRect/>
          </a:stretch>
        </p:blipFill>
        <p:spPr>
          <a:xfrm>
            <a:off x="6248400" y="1051560"/>
            <a:ext cx="5562600" cy="4358640"/>
          </a:xfrm>
          <a:prstGeom prst="rect">
            <a:avLst/>
          </a:prstGeom>
          <a:noFill/>
          <a:ln>
            <a:noFill/>
          </a:ln>
        </p:spPr>
      </p:pic>
      <p:sp>
        <p:nvSpPr>
          <p:cNvPr id="275" name="Google Shape;275;p37"/>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Confronto: Prima e Dopo la Reazione</a:t>
            </a:r>
            <a:endParaRPr sz="3867">
              <a:solidFill>
                <a:srgbClr val="B6543D"/>
              </a:solidFill>
              <a:latin typeface="Inclusive Sans"/>
              <a:ea typeface="Inclusive Sans"/>
              <a:cs typeface="Inclusive Sans"/>
              <a:sym typeface="Inclusive Sans"/>
            </a:endParaRPr>
          </a:p>
        </p:txBody>
      </p:sp>
      <p:sp>
        <p:nvSpPr>
          <p:cNvPr id="276" name="Google Shape;276;p37"/>
          <p:cNvSpPr txBox="1"/>
          <p:nvPr/>
        </p:nvSpPr>
        <p:spPr>
          <a:xfrm>
            <a:off x="381000" y="5562600"/>
            <a:ext cx="11430000" cy="914400"/>
          </a:xfrm>
          <a:prstGeom prst="rect">
            <a:avLst/>
          </a:prstGeom>
          <a:noFill/>
          <a:ln>
            <a:noFill/>
          </a:ln>
        </p:spPr>
        <p:txBody>
          <a:bodyPr spcFirstLastPara="1" wrap="square" lIns="121900" tIns="121900" rIns="121900" bIns="121900" anchor="t" anchorCtr="0">
            <a:noAutofit/>
          </a:bodyPr>
          <a:lstStyle/>
          <a:p>
            <a:pPr algn="ctr">
              <a:spcBef>
                <a:spcPts val="480"/>
              </a:spcBef>
              <a:spcAft>
                <a:spcPts val="480"/>
              </a:spcAft>
            </a:pPr>
            <a:r>
              <a:rPr lang="en" sz="2133">
                <a:solidFill>
                  <a:srgbClr val="040F0F"/>
                </a:solidFill>
                <a:latin typeface="Karla"/>
                <a:ea typeface="Karla"/>
                <a:cs typeface="Karla"/>
                <a:sym typeface="Karla"/>
              </a:rPr>
              <a:t>A sinistra: acrosoma intatto. A destra: perdita della membrana esterna e vescicolazione visibile.</a:t>
            </a:r>
            <a:endParaRPr sz="2133">
              <a:solidFill>
                <a:srgbClr val="040F0F"/>
              </a:solidFill>
              <a:latin typeface="Karla"/>
              <a:ea typeface="Karla"/>
              <a:cs typeface="Karla"/>
              <a:sym typeface="Karla"/>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0"/>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298" name="Google Shape;298;p40"/>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Incorporazione dello Spermatozoo</a:t>
            </a:r>
            <a:endParaRPr sz="3867">
              <a:solidFill>
                <a:srgbClr val="B6543D"/>
              </a:solidFill>
              <a:latin typeface="Inclusive Sans"/>
              <a:ea typeface="Inclusive Sans"/>
              <a:cs typeface="Inclusive Sans"/>
              <a:sym typeface="Inclusive Sans"/>
            </a:endParaRPr>
          </a:p>
        </p:txBody>
      </p:sp>
      <p:sp>
        <p:nvSpPr>
          <p:cNvPr id="299" name="Google Shape;299;p40"/>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Formazione dello Zigote</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Dopo la fusione, il materiale genetico dello spermatozoo (nucleo) e i centrioli entrano nel citoplasma dell'uovo.</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Fine della Meiosi</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L'ingresso innesca un'ulteriore ondata di calcio che porta al completamento della seconda divisione meiotica dell'uovo e al blocco della polispermia.</a:t>
            </a:r>
            <a:endParaRPr sz="2133">
              <a:solidFill>
                <a:srgbClr val="040F0F"/>
              </a:solidFill>
              <a:latin typeface="Karla"/>
              <a:ea typeface="Karla"/>
              <a:cs typeface="Karla"/>
              <a:sym typeface="Karla"/>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43"/>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331" name="Google Shape;331;p43"/>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Riepilogo della Lezione</a:t>
            </a:r>
            <a:endParaRPr sz="3867">
              <a:solidFill>
                <a:srgbClr val="B6543D"/>
              </a:solidFill>
              <a:latin typeface="Inclusive Sans"/>
              <a:ea typeface="Inclusive Sans"/>
              <a:cs typeface="Inclusive Sans"/>
              <a:sym typeface="Inclusive Sans"/>
            </a:endParaRPr>
          </a:p>
        </p:txBody>
      </p:sp>
      <p:sp>
        <p:nvSpPr>
          <p:cNvPr id="332" name="Google Shape;332;p43"/>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marL="609585" indent="-440256">
              <a:spcBef>
                <a:spcPts val="300"/>
              </a:spcBef>
              <a:buClr>
                <a:srgbClr val="040F0F"/>
              </a:buClr>
              <a:buSzPts val="1600"/>
              <a:buFont typeface="Karla"/>
              <a:buChar char="●"/>
            </a:pPr>
            <a:r>
              <a:rPr lang="en" sz="2133" b="1">
                <a:solidFill>
                  <a:srgbClr val="040F0F"/>
                </a:solidFill>
                <a:latin typeface="Karla"/>
                <a:ea typeface="Karla"/>
                <a:cs typeface="Karla"/>
                <a:sym typeface="Karla"/>
              </a:rPr>
              <a:t>Reazione Acrosomiale</a:t>
            </a:r>
            <a:r>
              <a:rPr lang="en" sz="2133">
                <a:solidFill>
                  <a:srgbClr val="040F0F"/>
                </a:solidFill>
                <a:latin typeface="Karla"/>
                <a:ea typeface="Karla"/>
                <a:cs typeface="Karla"/>
                <a:sym typeface="Karla"/>
              </a:rPr>
              <a:t>: Esocitosi regolata da Ca²⁺, IP3 e DAG.</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Enzimi</a:t>
            </a:r>
            <a:r>
              <a:rPr lang="en" sz="2133">
                <a:solidFill>
                  <a:srgbClr val="040F0F"/>
                </a:solidFill>
                <a:latin typeface="Karla"/>
                <a:ea typeface="Karla"/>
                <a:cs typeface="Karla"/>
                <a:sym typeface="Karla"/>
              </a:rPr>
              <a:t>: Ialuronidasi e Acrosina per la penetrazione della barriera ovarica.</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Vescicolazione</a:t>
            </a:r>
            <a:r>
              <a:rPr lang="en" sz="2133">
                <a:solidFill>
                  <a:srgbClr val="040F0F"/>
                </a:solidFill>
                <a:latin typeface="Karla"/>
                <a:ea typeface="Karla"/>
                <a:cs typeface="Karla"/>
                <a:sym typeface="Karla"/>
              </a:rPr>
              <a:t>: Fusione tra membrana plasmatica e OAM.</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Adesione</a:t>
            </a:r>
            <a:r>
              <a:rPr lang="en" sz="2133">
                <a:solidFill>
                  <a:srgbClr val="040F0F"/>
                </a:solidFill>
                <a:latin typeface="Karla"/>
                <a:ea typeface="Karla"/>
                <a:cs typeface="Karla"/>
                <a:sym typeface="Karla"/>
              </a:rPr>
              <a:t>: Ruolo delle proteine ADAM (Fertilina).</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Fusione</a:t>
            </a:r>
            <a:r>
              <a:rPr lang="en" sz="2133">
                <a:solidFill>
                  <a:srgbClr val="040F0F"/>
                </a:solidFill>
                <a:latin typeface="Karla"/>
                <a:ea typeface="Karla"/>
                <a:cs typeface="Karla"/>
                <a:sym typeface="Karla"/>
              </a:rPr>
              <a:t>: Specifica del segmento equatoriale, garantendo l'entrata del nucleo.</a:t>
            </a:r>
            <a:endParaRPr sz="2133">
              <a:solidFill>
                <a:srgbClr val="040F0F"/>
              </a:solidFill>
              <a:latin typeface="Karla"/>
              <a:ea typeface="Karla"/>
              <a:cs typeface="Karla"/>
              <a:sym typeface="Karl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2"/>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125" name="Google Shape;125;p22"/>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Estrogeni e Riassorbimento del Fluido</a:t>
            </a:r>
            <a:endParaRPr sz="3867">
              <a:solidFill>
                <a:srgbClr val="B6543D"/>
              </a:solidFill>
              <a:latin typeface="Inclusive Sans"/>
              <a:ea typeface="Inclusive Sans"/>
              <a:cs typeface="Inclusive Sans"/>
              <a:sym typeface="Inclusive Sans"/>
            </a:endParaRPr>
          </a:p>
        </p:txBody>
      </p:sp>
      <p:sp>
        <p:nvSpPr>
          <p:cNvPr id="126" name="Google Shape;126;p22"/>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Il Ruolo Inaspettato degli Estrogeni</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Le cellule germinali sintetizzano estrogeni dal testosterone tramite l'enzima </a:t>
            </a:r>
            <a:r>
              <a:rPr lang="en" sz="2133" b="1">
                <a:solidFill>
                  <a:srgbClr val="040F0F"/>
                </a:solidFill>
                <a:latin typeface="Karla"/>
                <a:ea typeface="Karla"/>
                <a:cs typeface="Karla"/>
                <a:sym typeface="Karla"/>
              </a:rPr>
              <a:t>aromatasi</a:t>
            </a:r>
            <a:r>
              <a:rPr lang="en" sz="2133">
                <a:solidFill>
                  <a:srgbClr val="040F0F"/>
                </a:solidFill>
                <a:latin typeface="Karla"/>
                <a:ea typeface="Karla"/>
                <a:cs typeface="Karla"/>
                <a:sym typeface="Karla"/>
              </a:rPr>
              <a:t>.</a:t>
            </a:r>
            <a:endParaRPr sz="2133">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b="1">
                <a:solidFill>
                  <a:srgbClr val="040F0F"/>
                </a:solidFill>
                <a:latin typeface="Karla"/>
                <a:ea typeface="Karla"/>
                <a:cs typeface="Karla"/>
                <a:sym typeface="Karla"/>
              </a:rPr>
              <a:t>Concentrazione</a:t>
            </a:r>
            <a:r>
              <a:rPr lang="en" sz="2133">
                <a:solidFill>
                  <a:srgbClr val="040F0F"/>
                </a:solidFill>
                <a:latin typeface="Karla"/>
                <a:ea typeface="Karla"/>
                <a:cs typeface="Karla"/>
                <a:sym typeface="Karla"/>
              </a:rPr>
              <a:t>: Si raggiungono livelli elevati nel fluido della rete testis.</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Recettori</a:t>
            </a:r>
            <a:r>
              <a:rPr lang="en" sz="2133">
                <a:solidFill>
                  <a:srgbClr val="040F0F"/>
                </a:solidFill>
                <a:latin typeface="Karla"/>
                <a:ea typeface="Karla"/>
                <a:cs typeface="Karla"/>
                <a:sym typeface="Karla"/>
              </a:rPr>
              <a:t>: Due recettori (ESR) sono espressi costitutivamente nell'epididimo.</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Funzione</a:t>
            </a:r>
            <a:r>
              <a:rPr lang="en" sz="2133">
                <a:solidFill>
                  <a:srgbClr val="040F0F"/>
                </a:solidFill>
                <a:latin typeface="Karla"/>
                <a:ea typeface="Karla"/>
                <a:cs typeface="Karla"/>
                <a:sym typeface="Karla"/>
              </a:rPr>
              <a:t>: Regolano l'assorbimento del fluido luminale, concentrando gli spermatozoi.</a:t>
            </a:r>
            <a:endParaRPr sz="2133">
              <a:solidFill>
                <a:srgbClr val="040F0F"/>
              </a:solidFill>
              <a:latin typeface="Karla"/>
              <a:ea typeface="Karla"/>
              <a:cs typeface="Karla"/>
              <a:sym typeface="Karla"/>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249680" y="990600"/>
            <a:ext cx="4876800" cy="4876800"/>
          </a:xfrm>
          <a:prstGeom prst="rect">
            <a:avLst/>
          </a:prstGeom>
          <a:noFill/>
          <a:ln>
            <a:noFill/>
          </a:ln>
        </p:spPr>
      </p:pic>
      <p:sp>
        <p:nvSpPr>
          <p:cNvPr id="55" name="Google Shape;55;p13"/>
          <p:cNvSpPr txBox="1"/>
          <p:nvPr/>
        </p:nvSpPr>
        <p:spPr>
          <a:xfrm>
            <a:off x="6553200" y="1828800"/>
            <a:ext cx="51056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4333" b="1">
                <a:solidFill>
                  <a:srgbClr val="B6543D"/>
                </a:solidFill>
                <a:latin typeface="Inclusive Sans"/>
                <a:ea typeface="Inclusive Sans"/>
                <a:cs typeface="Inclusive Sans"/>
                <a:sym typeface="Inclusive Sans"/>
              </a:rPr>
              <a:t>Attivazione dell'oocita e dello zigote</a:t>
            </a:r>
            <a:endParaRPr sz="4333" b="1">
              <a:solidFill>
                <a:srgbClr val="B6543D"/>
              </a:solidFill>
              <a:latin typeface="Inclusive Sans"/>
              <a:ea typeface="Inclusive Sans"/>
              <a:cs typeface="Inclusive Sans"/>
              <a:sym typeface="Inclusive Sans"/>
            </a:endParaRPr>
          </a:p>
          <a:p>
            <a:pPr>
              <a:spcBef>
                <a:spcPts val="480"/>
              </a:spcBef>
              <a:spcAft>
                <a:spcPts val="480"/>
              </a:spcAft>
            </a:pPr>
            <a:r>
              <a:rPr lang="en" sz="2133">
                <a:solidFill>
                  <a:srgbClr val="040F0F"/>
                </a:solidFill>
                <a:latin typeface="Karla"/>
                <a:ea typeface="Karla"/>
                <a:cs typeface="Karla"/>
                <a:sym typeface="Karla"/>
              </a:rPr>
              <a:t>Dal segnale di calcio alla prima divisione mitotica</a:t>
            </a:r>
            <a:endParaRPr sz="2133">
              <a:solidFill>
                <a:srgbClr val="040F0F"/>
              </a:solidFill>
              <a:latin typeface="Karla"/>
              <a:ea typeface="Karla"/>
              <a:cs typeface="Karla"/>
              <a:sym typeface="Karla"/>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6"/>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80" name="Google Shape;80;p16"/>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Stadi della Maturazione dell'Uovo</a:t>
            </a:r>
            <a:endParaRPr sz="3867">
              <a:solidFill>
                <a:srgbClr val="B6543D"/>
              </a:solidFill>
              <a:latin typeface="Inclusive Sans"/>
              <a:ea typeface="Inclusive Sans"/>
              <a:cs typeface="Inclusive Sans"/>
              <a:sym typeface="Inclusive Sans"/>
            </a:endParaRPr>
          </a:p>
        </p:txBody>
      </p:sp>
      <p:sp>
        <p:nvSpPr>
          <p:cNvPr id="81" name="Google Shape;81;p16"/>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Il Blocco Meiotico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Nella maggior parte dei mammiferi, l'oocita viene rilasciato dall'ovario in uno stato di arresto metabolico e meiotico.</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Variabilità Specie-Specifica</a:t>
            </a:r>
            <a:endParaRPr sz="2867" b="1">
              <a:solidFill>
                <a:srgbClr val="040F0F"/>
              </a:solidFill>
              <a:latin typeface="Karla"/>
              <a:ea typeface="Karla"/>
              <a:cs typeface="Karla"/>
              <a:sym typeface="Karla"/>
            </a:endParaRPr>
          </a:p>
          <a:p>
            <a:pPr marL="609585" indent="-440256">
              <a:spcBef>
                <a:spcPts val="480"/>
              </a:spcBef>
              <a:buClr>
                <a:srgbClr val="040F0F"/>
              </a:buClr>
              <a:buSzPts val="1600"/>
              <a:buFont typeface="Karla"/>
              <a:buChar char="●"/>
            </a:pPr>
            <a:r>
              <a:rPr lang="en" sz="2133" b="1">
                <a:solidFill>
                  <a:srgbClr val="040F0F"/>
                </a:solidFill>
                <a:latin typeface="Karla"/>
                <a:ea typeface="Karla"/>
                <a:cs typeface="Karla"/>
                <a:sym typeface="Karla"/>
              </a:rPr>
              <a:t>Molluschi/Echinodermi:</a:t>
            </a:r>
            <a:r>
              <a:rPr lang="en" sz="2133">
                <a:solidFill>
                  <a:srgbClr val="040F0F"/>
                </a:solidFill>
                <a:latin typeface="Karla"/>
                <a:ea typeface="Karla"/>
                <a:cs typeface="Karla"/>
                <a:sym typeface="Karla"/>
              </a:rPr>
              <a:t> Spesso fecondati allo stadio di oocita primario (profase I).</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Mammiferi/Anfibi:</a:t>
            </a:r>
            <a:r>
              <a:rPr lang="en" sz="2133">
                <a:solidFill>
                  <a:srgbClr val="040F0F"/>
                </a:solidFill>
                <a:latin typeface="Karla"/>
                <a:ea typeface="Karla"/>
                <a:cs typeface="Karla"/>
                <a:sym typeface="Karla"/>
              </a:rPr>
              <a:t> La penetrazione avviene quasi sempre in </a:t>
            </a:r>
            <a:r>
              <a:rPr lang="en" sz="2133" b="1">
                <a:solidFill>
                  <a:srgbClr val="040F0F"/>
                </a:solidFill>
                <a:latin typeface="Karla"/>
                <a:ea typeface="Karla"/>
                <a:cs typeface="Karla"/>
                <a:sym typeface="Karla"/>
              </a:rPr>
              <a:t>Metafase II</a:t>
            </a:r>
            <a:r>
              <a:rPr lang="en" sz="2133">
                <a:solidFill>
                  <a:srgbClr val="040F0F"/>
                </a:solidFill>
                <a:latin typeface="Karla"/>
                <a:ea typeface="Karla"/>
                <a:cs typeface="Karla"/>
                <a:sym typeface="Karla"/>
              </a:rPr>
              <a:t>.</a:t>
            </a:r>
            <a:endParaRPr sz="2133">
              <a:solidFill>
                <a:srgbClr val="040F0F"/>
              </a:solidFill>
              <a:latin typeface="Karla"/>
              <a:ea typeface="Karla"/>
              <a:cs typeface="Karla"/>
              <a:sym typeface="Karla"/>
            </a:endParaRPr>
          </a:p>
          <a:p>
            <a:pPr marL="609585" indent="-440256">
              <a:buClr>
                <a:srgbClr val="040F0F"/>
              </a:buClr>
              <a:buSzPts val="1600"/>
              <a:buFont typeface="Karla"/>
              <a:buChar char="●"/>
            </a:pPr>
            <a:r>
              <a:rPr lang="en" sz="2133" b="1">
                <a:solidFill>
                  <a:srgbClr val="040F0F"/>
                </a:solidFill>
                <a:latin typeface="Karla"/>
                <a:ea typeface="Karla"/>
                <a:cs typeface="Karla"/>
                <a:sym typeface="Karla"/>
              </a:rPr>
              <a:t>Ricci di mare:</a:t>
            </a:r>
            <a:r>
              <a:rPr lang="en" sz="2133">
                <a:solidFill>
                  <a:srgbClr val="040F0F"/>
                </a:solidFill>
                <a:latin typeface="Karla"/>
                <a:ea typeface="Karla"/>
                <a:cs typeface="Karla"/>
                <a:sym typeface="Karla"/>
              </a:rPr>
              <a:t> La meiosi è già completata (pronucleo femminile già formato).</a:t>
            </a:r>
            <a:endParaRPr sz="2133">
              <a:solidFill>
                <a:srgbClr val="040F0F"/>
              </a:solidFill>
              <a:latin typeface="Karla"/>
              <a:ea typeface="Karla"/>
              <a:cs typeface="Karla"/>
              <a:sym typeface="Karla"/>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0" y="0"/>
            <a:ext cx="4648200" cy="6858000"/>
          </a:xfrm>
          <a:prstGeom prst="rect">
            <a:avLst/>
          </a:prstGeom>
          <a:noFill/>
          <a:ln>
            <a:noFill/>
          </a:ln>
        </p:spPr>
      </p:pic>
      <p:sp>
        <p:nvSpPr>
          <p:cNvPr id="87" name="Google Shape;87;p17"/>
          <p:cNvSpPr txBox="1"/>
          <p:nvPr/>
        </p:nvSpPr>
        <p:spPr>
          <a:xfrm>
            <a:off x="4953000" y="228600"/>
            <a:ext cx="6858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3867" b="1">
                <a:solidFill>
                  <a:srgbClr val="B6543D"/>
                </a:solidFill>
                <a:latin typeface="Inclusive Sans"/>
                <a:ea typeface="Inclusive Sans"/>
                <a:cs typeface="Inclusive Sans"/>
                <a:sym typeface="Inclusive Sans"/>
              </a:rPr>
              <a:t>Il Ruolo del Progesterone</a:t>
            </a:r>
            <a:endParaRPr sz="3867" b="1">
              <a:solidFill>
                <a:srgbClr val="B6543D"/>
              </a:solidFill>
              <a:latin typeface="Inclusive Sans"/>
              <a:ea typeface="Inclusive Sans"/>
              <a:cs typeface="Inclusive Sans"/>
              <a:sym typeface="Inclusive Sans"/>
            </a:endParaRPr>
          </a:p>
          <a:p>
            <a:pPr>
              <a:spcBef>
                <a:spcPts val="480"/>
              </a:spcBef>
            </a:pPr>
            <a:r>
              <a:rPr lang="en" sz="2867" b="1">
                <a:solidFill>
                  <a:srgbClr val="040F0F"/>
                </a:solidFill>
                <a:latin typeface="Karla"/>
                <a:ea typeface="Karla"/>
                <a:cs typeface="Karla"/>
                <a:sym typeface="Karla"/>
              </a:rPr>
              <a:t>Lo Sblocco della Profase I</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L'oocita immaturo è inizialmente bloccato in </a:t>
            </a:r>
            <a:r>
              <a:rPr lang="en" sz="2133" b="1">
                <a:solidFill>
                  <a:srgbClr val="040F0F"/>
                </a:solidFill>
                <a:latin typeface="Karla"/>
                <a:ea typeface="Karla"/>
                <a:cs typeface="Karla"/>
                <a:sym typeface="Karla"/>
              </a:rPr>
              <a:t>Diplotene</a:t>
            </a:r>
            <a:r>
              <a:rPr lang="en" sz="2133">
                <a:solidFill>
                  <a:srgbClr val="040F0F"/>
                </a:solidFill>
                <a:latin typeface="Karla"/>
                <a:ea typeface="Karla"/>
                <a:cs typeface="Karla"/>
                <a:sym typeface="Karla"/>
              </a:rPr>
              <a:t> (Profase I). La produzione di progesterone pre-ovulatoria agisce come segnale per la ripresa meiotica.</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Risultato della I Divisione</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Sotto stimolo ormonale, l'oocita completa la prima divisione, espellendo il </a:t>
            </a:r>
            <a:r>
              <a:rPr lang="en" sz="2133" b="1">
                <a:solidFill>
                  <a:srgbClr val="040F0F"/>
                </a:solidFill>
                <a:latin typeface="Karla"/>
                <a:ea typeface="Karla"/>
                <a:cs typeface="Karla"/>
                <a:sym typeface="Karla"/>
              </a:rPr>
              <a:t>primo globulo polare</a:t>
            </a:r>
            <a:r>
              <a:rPr lang="en" sz="2133">
                <a:solidFill>
                  <a:srgbClr val="040F0F"/>
                </a:solidFill>
                <a:latin typeface="Karla"/>
                <a:ea typeface="Karla"/>
                <a:cs typeface="Karla"/>
                <a:sym typeface="Karla"/>
              </a:rPr>
              <a:t>. Tuttavia, non termina il processo: si arresta nuovamente poco dopo.</a:t>
            </a:r>
            <a:endParaRPr sz="2133">
              <a:solidFill>
                <a:srgbClr val="040F0F"/>
              </a:solidFill>
              <a:latin typeface="Karla"/>
              <a:ea typeface="Karla"/>
              <a:cs typeface="Karla"/>
              <a:sym typeface="Karla"/>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381000" y="1066800"/>
            <a:ext cx="11430000" cy="5410200"/>
          </a:xfrm>
          <a:prstGeom prst="rect">
            <a:avLst/>
          </a:prstGeom>
          <a:noFill/>
          <a:ln>
            <a:noFill/>
          </a:ln>
        </p:spPr>
      </p:pic>
      <p:sp>
        <p:nvSpPr>
          <p:cNvPr id="93" name="Google Shape;93;p18"/>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Controllo del Ciclo Cellulare: MPF e CSF</a:t>
            </a:r>
            <a:endParaRPr sz="3867">
              <a:solidFill>
                <a:srgbClr val="B6543D"/>
              </a:solidFill>
              <a:latin typeface="Inclusive Sans"/>
              <a:ea typeface="Inclusive Sans"/>
              <a:cs typeface="Inclusive Sans"/>
              <a:sym typeface="Inclusive Sans"/>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9"/>
          <p:cNvPicPr preferRelativeResize="0"/>
          <p:nvPr/>
        </p:nvPicPr>
        <p:blipFill>
          <a:blip r:embed="rId3">
            <a:alphaModFix/>
          </a:blip>
          <a:stretch>
            <a:fillRect/>
          </a:stretch>
        </p:blipFill>
        <p:spPr>
          <a:xfrm>
            <a:off x="381000" y="1051560"/>
            <a:ext cx="5562600" cy="2971800"/>
          </a:xfrm>
          <a:prstGeom prst="rect">
            <a:avLst/>
          </a:prstGeom>
          <a:noFill/>
          <a:ln>
            <a:noFill/>
          </a:ln>
        </p:spPr>
      </p:pic>
      <p:pic>
        <p:nvPicPr>
          <p:cNvPr id="99" name="Google Shape;99;p19"/>
          <p:cNvPicPr preferRelativeResize="0"/>
          <p:nvPr/>
        </p:nvPicPr>
        <p:blipFill>
          <a:blip r:embed="rId4">
            <a:alphaModFix/>
          </a:blip>
          <a:stretch>
            <a:fillRect/>
          </a:stretch>
        </p:blipFill>
        <p:spPr>
          <a:xfrm>
            <a:off x="6248400" y="1051560"/>
            <a:ext cx="5562600" cy="2971800"/>
          </a:xfrm>
          <a:prstGeom prst="rect">
            <a:avLst/>
          </a:prstGeom>
          <a:noFill/>
          <a:ln>
            <a:noFill/>
          </a:ln>
        </p:spPr>
      </p:pic>
      <p:sp>
        <p:nvSpPr>
          <p:cNvPr id="100" name="Google Shape;100;p19"/>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Il Blocco in Metafase II</a:t>
            </a:r>
            <a:endParaRPr sz="3867">
              <a:solidFill>
                <a:srgbClr val="B6543D"/>
              </a:solidFill>
              <a:latin typeface="Inclusive Sans"/>
              <a:ea typeface="Inclusive Sans"/>
              <a:cs typeface="Inclusive Sans"/>
              <a:sym typeface="Inclusive Sans"/>
            </a:endParaRPr>
          </a:p>
        </p:txBody>
      </p:sp>
      <p:sp>
        <p:nvSpPr>
          <p:cNvPr id="101" name="Google Shape;101;p19"/>
          <p:cNvSpPr txBox="1"/>
          <p:nvPr/>
        </p:nvSpPr>
        <p:spPr>
          <a:xfrm>
            <a:off x="381000" y="4175760"/>
            <a:ext cx="5562800" cy="1693200"/>
          </a:xfrm>
          <a:prstGeom prst="rect">
            <a:avLst/>
          </a:prstGeom>
          <a:noFill/>
          <a:ln>
            <a:noFill/>
          </a:ln>
        </p:spPr>
        <p:txBody>
          <a:bodyPr spcFirstLastPara="1" wrap="square" lIns="121900" tIns="121900" rIns="121900" bIns="121900" anchor="t" anchorCtr="0">
            <a:noAutofit/>
          </a:bodyPr>
          <a:lstStyle/>
          <a:p>
            <a:pPr>
              <a:spcBef>
                <a:spcPts val="480"/>
              </a:spcBef>
              <a:spcAft>
                <a:spcPts val="480"/>
              </a:spcAft>
            </a:pPr>
            <a:r>
              <a:rPr lang="en" sz="2133">
                <a:solidFill>
                  <a:srgbClr val="040F0F"/>
                </a:solidFill>
                <a:latin typeface="Karla"/>
                <a:ea typeface="Karla"/>
                <a:cs typeface="Karla"/>
                <a:sym typeface="Karla"/>
              </a:rPr>
              <a:t>L'uovo non fecondato è mantenuto in Metafase II da alti livelli di MPF (Maturation Promoting Factor).</a:t>
            </a:r>
            <a:endParaRPr sz="2133">
              <a:solidFill>
                <a:srgbClr val="040F0F"/>
              </a:solidFill>
              <a:latin typeface="Karla"/>
              <a:ea typeface="Karla"/>
              <a:cs typeface="Karla"/>
              <a:sym typeface="Karla"/>
            </a:endParaRPr>
          </a:p>
        </p:txBody>
      </p:sp>
      <p:sp>
        <p:nvSpPr>
          <p:cNvPr id="102" name="Google Shape;102;p19"/>
          <p:cNvSpPr txBox="1"/>
          <p:nvPr/>
        </p:nvSpPr>
        <p:spPr>
          <a:xfrm>
            <a:off x="6248400" y="4175760"/>
            <a:ext cx="5562800" cy="1693200"/>
          </a:xfrm>
          <a:prstGeom prst="rect">
            <a:avLst/>
          </a:prstGeom>
          <a:noFill/>
          <a:ln>
            <a:noFill/>
          </a:ln>
        </p:spPr>
        <p:txBody>
          <a:bodyPr spcFirstLastPara="1" wrap="square" lIns="121900" tIns="121900" rIns="121900" bIns="121900" anchor="t" anchorCtr="0">
            <a:noAutofit/>
          </a:bodyPr>
          <a:lstStyle/>
          <a:p>
            <a:pPr>
              <a:spcBef>
                <a:spcPts val="480"/>
              </a:spcBef>
              <a:spcAft>
                <a:spcPts val="480"/>
              </a:spcAft>
            </a:pPr>
            <a:r>
              <a:rPr lang="en" sz="2133">
                <a:solidFill>
                  <a:srgbClr val="040F0F"/>
                </a:solidFill>
                <a:latin typeface="Karla"/>
                <a:ea typeface="Karla"/>
                <a:cs typeface="Karla"/>
                <a:sym typeface="Karla"/>
              </a:rPr>
              <a:t>Il fattore CSF (Citostatico), prodotto dal gene c-mos, protegge la ciclina dalla degradazione.</a:t>
            </a:r>
            <a:endParaRPr sz="2133">
              <a:solidFill>
                <a:srgbClr val="040F0F"/>
              </a:solidFill>
              <a:latin typeface="Karla"/>
              <a:ea typeface="Karla"/>
              <a:cs typeface="Karla"/>
              <a:sym typeface="Karla"/>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2"/>
          <p:cNvPicPr preferRelativeResize="0"/>
          <p:nvPr/>
        </p:nvPicPr>
        <p:blipFill>
          <a:blip r:embed="rId3">
            <a:alphaModFix/>
          </a:blip>
          <a:stretch>
            <a:fillRect/>
          </a:stretch>
        </p:blipFill>
        <p:spPr>
          <a:xfrm>
            <a:off x="381000" y="1051560"/>
            <a:ext cx="5105400" cy="4953000"/>
          </a:xfrm>
          <a:prstGeom prst="rect">
            <a:avLst/>
          </a:prstGeom>
          <a:noFill/>
          <a:ln>
            <a:noFill/>
          </a:ln>
        </p:spPr>
      </p:pic>
      <p:sp>
        <p:nvSpPr>
          <p:cNvPr id="139" name="Google Shape;139;p22"/>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L'Onda di Calcio Post-Fecondazione</a:t>
            </a:r>
            <a:endParaRPr sz="3867">
              <a:solidFill>
                <a:srgbClr val="B6543D"/>
              </a:solidFill>
              <a:latin typeface="Inclusive Sans"/>
              <a:ea typeface="Inclusive Sans"/>
              <a:cs typeface="Inclusive Sans"/>
              <a:sym typeface="Inclusive Sans"/>
            </a:endParaRPr>
          </a:p>
        </p:txBody>
      </p:sp>
      <p:sp>
        <p:nvSpPr>
          <p:cNvPr id="140" name="Google Shape;140;p22"/>
          <p:cNvSpPr txBox="1"/>
          <p:nvPr/>
        </p:nvSpPr>
        <p:spPr>
          <a:xfrm>
            <a:off x="5715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Il Segnale di Innesco</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Al momento della fusione dei gameti, si verifica un aumento massiccio di </a:t>
            </a:r>
            <a:r>
              <a:rPr lang="en" sz="2133" b="1">
                <a:solidFill>
                  <a:srgbClr val="040F0F"/>
                </a:solidFill>
                <a:latin typeface="Karla"/>
                <a:ea typeface="Karla"/>
                <a:cs typeface="Karla"/>
                <a:sym typeface="Karla"/>
              </a:rPr>
              <a:t>Ca2+</a:t>
            </a:r>
            <a:r>
              <a:rPr lang="en" sz="2133">
                <a:solidFill>
                  <a:srgbClr val="040F0F"/>
                </a:solidFill>
                <a:latin typeface="Karla"/>
                <a:ea typeface="Karla"/>
                <a:cs typeface="Karla"/>
                <a:sym typeface="Karla"/>
              </a:rPr>
              <a:t> nel citoplasma dell'uovo (spesso sotto forma di onde oscillanti).</a:t>
            </a:r>
            <a:endParaRPr sz="2133">
              <a:solidFill>
                <a:srgbClr val="040F0F"/>
              </a:solidFill>
              <a:latin typeface="Karla"/>
              <a:ea typeface="Karla"/>
              <a:cs typeface="Karla"/>
              <a:sym typeface="Karla"/>
            </a:endParaRPr>
          </a:p>
          <a:p>
            <a:pPr>
              <a:spcBef>
                <a:spcPts val="480"/>
              </a:spcBef>
            </a:pPr>
            <a:r>
              <a:rPr lang="en" sz="2867" b="1">
                <a:solidFill>
                  <a:srgbClr val="040F0F"/>
                </a:solidFill>
                <a:latin typeface="Karla"/>
                <a:ea typeface="Karla"/>
                <a:cs typeface="Karla"/>
                <a:sym typeface="Karla"/>
              </a:rPr>
              <a:t>Attivazione Enzimatica</a:t>
            </a:r>
            <a:endParaRPr sz="28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Il calcio attiva la </a:t>
            </a:r>
            <a:r>
              <a:rPr lang="en" sz="2133" b="1">
                <a:solidFill>
                  <a:srgbClr val="040F0F"/>
                </a:solidFill>
                <a:latin typeface="Karla"/>
                <a:ea typeface="Karla"/>
                <a:cs typeface="Karla"/>
                <a:sym typeface="Karla"/>
              </a:rPr>
              <a:t>Protein Chinasi II Calmodulina-dipendente</a:t>
            </a:r>
            <a:r>
              <a:rPr lang="en" sz="2133">
                <a:solidFill>
                  <a:srgbClr val="040F0F"/>
                </a:solidFill>
                <a:latin typeface="Karla"/>
                <a:ea typeface="Karla"/>
                <a:cs typeface="Karla"/>
                <a:sym typeface="Karla"/>
              </a:rPr>
              <a:t>, che agisce come l'interruttore molecolare per l'attivazione metabolica dell'uovo.</a:t>
            </a:r>
            <a:endParaRPr sz="2133">
              <a:solidFill>
                <a:srgbClr val="040F0F"/>
              </a:solidFill>
              <a:latin typeface="Karla"/>
              <a:ea typeface="Karla"/>
              <a:cs typeface="Karla"/>
              <a:sym typeface="Karla"/>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p:nvPr/>
        </p:nvSpPr>
        <p:spPr>
          <a:xfrm>
            <a:off x="228600" y="1203960"/>
            <a:ext cx="3901600" cy="533600"/>
          </a:xfrm>
          <a:prstGeom prst="chevron">
            <a:avLst>
              <a:gd name="adj" fmla="val 50000"/>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46" name="Google Shape;146;p23"/>
          <p:cNvSpPr/>
          <p:nvPr/>
        </p:nvSpPr>
        <p:spPr>
          <a:xfrm>
            <a:off x="4130040" y="1203960"/>
            <a:ext cx="3901600" cy="533600"/>
          </a:xfrm>
          <a:prstGeom prst="chevron">
            <a:avLst>
              <a:gd name="adj" fmla="val 50000"/>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47" name="Google Shape;147;p23"/>
          <p:cNvSpPr/>
          <p:nvPr/>
        </p:nvSpPr>
        <p:spPr>
          <a:xfrm>
            <a:off x="8046720" y="1203960"/>
            <a:ext cx="3901600" cy="533600"/>
          </a:xfrm>
          <a:prstGeom prst="chevron">
            <a:avLst>
              <a:gd name="adj" fmla="val 50000"/>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pic>
        <p:nvPicPr>
          <p:cNvPr id="148" name="Google Shape;148;p23"/>
          <p:cNvPicPr preferRelativeResize="0"/>
          <p:nvPr/>
        </p:nvPicPr>
        <p:blipFill>
          <a:blip r:embed="rId3">
            <a:alphaModFix/>
          </a:blip>
          <a:stretch>
            <a:fillRect/>
          </a:stretch>
        </p:blipFill>
        <p:spPr>
          <a:xfrm>
            <a:off x="381000" y="4191000"/>
            <a:ext cx="3596640" cy="2286000"/>
          </a:xfrm>
          <a:prstGeom prst="rect">
            <a:avLst/>
          </a:prstGeom>
          <a:noFill/>
          <a:ln>
            <a:noFill/>
          </a:ln>
        </p:spPr>
      </p:pic>
      <p:pic>
        <p:nvPicPr>
          <p:cNvPr id="149" name="Google Shape;149;p23"/>
          <p:cNvPicPr preferRelativeResize="0"/>
          <p:nvPr/>
        </p:nvPicPr>
        <p:blipFill>
          <a:blip r:embed="rId4">
            <a:alphaModFix/>
          </a:blip>
          <a:stretch>
            <a:fillRect/>
          </a:stretch>
        </p:blipFill>
        <p:spPr>
          <a:xfrm>
            <a:off x="4282440" y="4191000"/>
            <a:ext cx="3596640" cy="2286000"/>
          </a:xfrm>
          <a:prstGeom prst="rect">
            <a:avLst/>
          </a:prstGeom>
          <a:noFill/>
          <a:ln>
            <a:noFill/>
          </a:ln>
        </p:spPr>
      </p:pic>
      <p:pic>
        <p:nvPicPr>
          <p:cNvPr id="150" name="Google Shape;150;p23"/>
          <p:cNvPicPr preferRelativeResize="0"/>
          <p:nvPr/>
        </p:nvPicPr>
        <p:blipFill>
          <a:blip r:embed="rId5">
            <a:alphaModFix/>
          </a:blip>
          <a:stretch>
            <a:fillRect/>
          </a:stretch>
        </p:blipFill>
        <p:spPr>
          <a:xfrm>
            <a:off x="8199120" y="4191000"/>
            <a:ext cx="3596640" cy="2286000"/>
          </a:xfrm>
          <a:prstGeom prst="rect">
            <a:avLst/>
          </a:prstGeom>
          <a:noFill/>
          <a:ln>
            <a:noFill/>
          </a:ln>
        </p:spPr>
      </p:pic>
      <p:sp>
        <p:nvSpPr>
          <p:cNvPr id="151" name="Google Shape;151;p23"/>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Dalla Fecondazione alla Ripresa Meiotica</a:t>
            </a:r>
            <a:endParaRPr sz="3867">
              <a:solidFill>
                <a:srgbClr val="B6543D"/>
              </a:solidFill>
              <a:latin typeface="Inclusive Sans"/>
              <a:ea typeface="Inclusive Sans"/>
              <a:cs typeface="Inclusive Sans"/>
              <a:sym typeface="Inclusive Sans"/>
            </a:endParaRPr>
          </a:p>
        </p:txBody>
      </p:sp>
      <p:sp>
        <p:nvSpPr>
          <p:cNvPr id="152" name="Google Shape;152;p23"/>
          <p:cNvSpPr txBox="1"/>
          <p:nvPr/>
        </p:nvSpPr>
        <p:spPr>
          <a:xfrm>
            <a:off x="381000" y="1813560"/>
            <a:ext cx="3596800" cy="23776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Ingresso Ca2+</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La fusione dello spermatozoo scatena il rilascio di calcio dai depositi interni (RE).</a:t>
            </a:r>
            <a:endParaRPr sz="2133">
              <a:solidFill>
                <a:srgbClr val="040F0F"/>
              </a:solidFill>
              <a:latin typeface="Karla"/>
              <a:ea typeface="Karla"/>
              <a:cs typeface="Karla"/>
              <a:sym typeface="Karla"/>
            </a:endParaRPr>
          </a:p>
        </p:txBody>
      </p:sp>
      <p:sp>
        <p:nvSpPr>
          <p:cNvPr id="153" name="Google Shape;153;p23"/>
          <p:cNvSpPr txBox="1"/>
          <p:nvPr/>
        </p:nvSpPr>
        <p:spPr>
          <a:xfrm>
            <a:off x="4282440" y="1813560"/>
            <a:ext cx="3596800" cy="23776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Degradazione Ciclina</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L'attivazione enzimatica porta alla proteolisi della Ciclina B, distruggendo l'MPF.</a:t>
            </a:r>
            <a:endParaRPr sz="2133">
              <a:solidFill>
                <a:srgbClr val="040F0F"/>
              </a:solidFill>
              <a:latin typeface="Karla"/>
              <a:ea typeface="Karla"/>
              <a:cs typeface="Karla"/>
              <a:sym typeface="Karla"/>
            </a:endParaRPr>
          </a:p>
        </p:txBody>
      </p:sp>
      <p:sp>
        <p:nvSpPr>
          <p:cNvPr id="154" name="Google Shape;154;p23"/>
          <p:cNvSpPr txBox="1"/>
          <p:nvPr/>
        </p:nvSpPr>
        <p:spPr>
          <a:xfrm>
            <a:off x="8199120" y="1813560"/>
            <a:ext cx="3596800" cy="2377600"/>
          </a:xfrm>
          <a:prstGeom prst="rect">
            <a:avLst/>
          </a:prstGeom>
          <a:noFill/>
          <a:ln>
            <a:noFill/>
          </a:ln>
        </p:spPr>
        <p:txBody>
          <a:bodyPr spcFirstLastPara="1" wrap="square" lIns="121900" tIns="121900" rIns="121900" bIns="121900" anchor="t" anchorCtr="0">
            <a:noAutofit/>
          </a:bodyPr>
          <a:lstStyle/>
          <a:p>
            <a:pPr algn="ctr">
              <a:spcBef>
                <a:spcPts val="480"/>
              </a:spcBef>
            </a:pPr>
            <a:r>
              <a:rPr lang="en" sz="2667" b="1">
                <a:solidFill>
                  <a:srgbClr val="040F0F"/>
                </a:solidFill>
                <a:latin typeface="Karla"/>
                <a:ea typeface="Karla"/>
                <a:cs typeface="Karla"/>
                <a:sym typeface="Karla"/>
              </a:rPr>
              <a:t>Completamento Meiosi</a:t>
            </a:r>
            <a:endParaRPr sz="2667" b="1">
              <a:solidFill>
                <a:srgbClr val="040F0F"/>
              </a:solidFill>
              <a:latin typeface="Karla"/>
              <a:ea typeface="Karla"/>
              <a:cs typeface="Karla"/>
              <a:sym typeface="Karla"/>
            </a:endParaRPr>
          </a:p>
          <a:p>
            <a:pPr algn="ctr">
              <a:spcBef>
                <a:spcPts val="480"/>
              </a:spcBef>
              <a:spcAft>
                <a:spcPts val="480"/>
              </a:spcAft>
            </a:pPr>
            <a:r>
              <a:rPr lang="en" sz="2133">
                <a:solidFill>
                  <a:srgbClr val="040F0F"/>
                </a:solidFill>
                <a:latin typeface="Karla"/>
                <a:ea typeface="Karla"/>
                <a:cs typeface="Karla"/>
                <a:sym typeface="Karla"/>
              </a:rPr>
              <a:t>Senza MPF, la meiosi II prosegue fino all'espulsione del secondo globulo polare.</a:t>
            </a:r>
            <a:endParaRPr sz="2133">
              <a:solidFill>
                <a:srgbClr val="040F0F"/>
              </a:solidFill>
              <a:latin typeface="Karla"/>
              <a:ea typeface="Karla"/>
              <a:cs typeface="Karla"/>
              <a:sym typeface="Karla"/>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6"/>
          <p:cNvPicPr preferRelativeResize="0"/>
          <p:nvPr/>
        </p:nvPicPr>
        <p:blipFill>
          <a:blip r:embed="rId3">
            <a:alphaModFix/>
          </a:blip>
          <a:stretch>
            <a:fillRect/>
          </a:stretch>
        </p:blipFill>
        <p:spPr>
          <a:xfrm>
            <a:off x="381000" y="2392680"/>
            <a:ext cx="11430000" cy="2743200"/>
          </a:xfrm>
          <a:prstGeom prst="rect">
            <a:avLst/>
          </a:prstGeom>
          <a:noFill/>
          <a:ln>
            <a:noFill/>
          </a:ln>
        </p:spPr>
      </p:pic>
      <p:sp>
        <p:nvSpPr>
          <p:cNvPr id="203" name="Google Shape;203;p26"/>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Espulsione del Secondo Globulo Polare</a:t>
            </a:r>
            <a:endParaRPr sz="3867">
              <a:solidFill>
                <a:srgbClr val="B6543D"/>
              </a:solidFill>
              <a:latin typeface="Inclusive Sans"/>
              <a:ea typeface="Inclusive Sans"/>
              <a:cs typeface="Inclusive Sans"/>
              <a:sym typeface="Inclusive Sans"/>
            </a:endParaRPr>
          </a:p>
        </p:txBody>
      </p:sp>
      <p:sp>
        <p:nvSpPr>
          <p:cNvPr id="204" name="Google Shape;204;p26"/>
          <p:cNvSpPr txBox="1"/>
          <p:nvPr/>
        </p:nvSpPr>
        <p:spPr>
          <a:xfrm>
            <a:off x="381000" y="1051560"/>
            <a:ext cx="11430000" cy="1219200"/>
          </a:xfrm>
          <a:prstGeom prst="rect">
            <a:avLst/>
          </a:prstGeom>
          <a:noFill/>
          <a:ln>
            <a:noFill/>
          </a:ln>
        </p:spPr>
        <p:txBody>
          <a:bodyPr spcFirstLastPara="1" wrap="square" lIns="121900" tIns="121900" rIns="121900" bIns="121900" anchor="t" anchorCtr="0">
            <a:noAutofit/>
          </a:bodyPr>
          <a:lstStyle/>
          <a:p>
            <a:pPr>
              <a:spcBef>
                <a:spcPts val="480"/>
              </a:spcBef>
              <a:spcAft>
                <a:spcPts val="480"/>
              </a:spcAft>
            </a:pPr>
            <a:r>
              <a:rPr lang="en" sz="2133">
                <a:solidFill>
                  <a:srgbClr val="040F0F"/>
                </a:solidFill>
                <a:latin typeface="Karla"/>
                <a:ea typeface="Karla"/>
                <a:cs typeface="Karla"/>
                <a:sym typeface="Karla"/>
              </a:rPr>
              <a:t>La meiosi II si conclude con una divisione citoplasmatica fortemente asimmetrica.</a:t>
            </a:r>
            <a:endParaRPr sz="2133">
              <a:solidFill>
                <a:srgbClr val="040F0F"/>
              </a:solidFill>
              <a:latin typeface="Karla"/>
              <a:ea typeface="Karla"/>
              <a:cs typeface="Karla"/>
              <a:sym typeface="Karla"/>
            </a:endParaRPr>
          </a:p>
        </p:txBody>
      </p:sp>
      <p:sp>
        <p:nvSpPr>
          <p:cNvPr id="205" name="Google Shape;205;p26"/>
          <p:cNvSpPr txBox="1"/>
          <p:nvPr/>
        </p:nvSpPr>
        <p:spPr>
          <a:xfrm>
            <a:off x="381000" y="5257800"/>
            <a:ext cx="11430000" cy="1219200"/>
          </a:xfrm>
          <a:prstGeom prst="rect">
            <a:avLst/>
          </a:prstGeom>
          <a:noFill/>
          <a:ln>
            <a:noFill/>
          </a:ln>
        </p:spPr>
        <p:txBody>
          <a:bodyPr spcFirstLastPara="1" wrap="square" lIns="121900" tIns="121900" rIns="121900" bIns="121900" anchor="t" anchorCtr="0">
            <a:noAutofit/>
          </a:bodyPr>
          <a:lstStyle/>
          <a:p>
            <a:pPr>
              <a:spcBef>
                <a:spcPts val="480"/>
              </a:spcBef>
              <a:spcAft>
                <a:spcPts val="480"/>
              </a:spcAft>
            </a:pPr>
            <a:r>
              <a:rPr lang="en" sz="2133">
                <a:solidFill>
                  <a:srgbClr val="040F0F"/>
                </a:solidFill>
                <a:latin typeface="Karla"/>
                <a:ea typeface="Karla"/>
                <a:cs typeface="Karla"/>
                <a:sym typeface="Karla"/>
              </a:rPr>
              <a:t>L'oocita ora possiede un corredo aploide di cromatidi fratelli, pronto a diventare il pronucleo femminile.</a:t>
            </a:r>
            <a:endParaRPr sz="2133">
              <a:solidFill>
                <a:srgbClr val="040F0F"/>
              </a:solidFill>
              <a:latin typeface="Karla"/>
              <a:ea typeface="Karla"/>
              <a:cs typeface="Karla"/>
              <a:sym typeface="Karla"/>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7"/>
          <p:cNvPicPr preferRelativeResize="0"/>
          <p:nvPr/>
        </p:nvPicPr>
        <p:blipFill>
          <a:blip r:embed="rId3">
            <a:alphaModFix/>
          </a:blip>
          <a:stretch>
            <a:fillRect/>
          </a:stretch>
        </p:blipFill>
        <p:spPr>
          <a:xfrm>
            <a:off x="6705600" y="1051560"/>
            <a:ext cx="5105400" cy="4953000"/>
          </a:xfrm>
          <a:prstGeom prst="rect">
            <a:avLst/>
          </a:prstGeom>
          <a:noFill/>
          <a:ln>
            <a:noFill/>
          </a:ln>
        </p:spPr>
      </p:pic>
      <p:sp>
        <p:nvSpPr>
          <p:cNvPr id="211" name="Google Shape;211;p27"/>
          <p:cNvSpPr txBox="1"/>
          <p:nvPr/>
        </p:nvSpPr>
        <p:spPr>
          <a:xfrm>
            <a:off x="381000" y="228600"/>
            <a:ext cx="11430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a:solidFill>
                  <a:srgbClr val="B6543D"/>
                </a:solidFill>
                <a:latin typeface="Inclusive Sans"/>
                <a:ea typeface="Inclusive Sans"/>
                <a:cs typeface="Inclusive Sans"/>
                <a:sym typeface="Inclusive Sans"/>
              </a:rPr>
              <a:t>Il Destino del Nucleo Spermatico</a:t>
            </a:r>
            <a:endParaRPr sz="3867">
              <a:solidFill>
                <a:srgbClr val="B6543D"/>
              </a:solidFill>
              <a:latin typeface="Inclusive Sans"/>
              <a:ea typeface="Inclusive Sans"/>
              <a:cs typeface="Inclusive Sans"/>
              <a:sym typeface="Inclusive Sans"/>
            </a:endParaRPr>
          </a:p>
        </p:txBody>
      </p:sp>
      <p:sp>
        <p:nvSpPr>
          <p:cNvPr id="212" name="Google Shape;212;p27"/>
          <p:cNvSpPr txBox="1"/>
          <p:nvPr/>
        </p:nvSpPr>
        <p:spPr>
          <a:xfrm>
            <a:off x="381000" y="1051560"/>
            <a:ext cx="60960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867" b="1">
                <a:solidFill>
                  <a:srgbClr val="040F0F"/>
                </a:solidFill>
                <a:latin typeface="Karla"/>
                <a:ea typeface="Karla"/>
                <a:cs typeface="Karla"/>
                <a:sym typeface="Karla"/>
              </a:rPr>
              <a:t>Decondensazione</a:t>
            </a:r>
            <a:endParaRPr sz="2867" b="1">
              <a:solidFill>
                <a:srgbClr val="040F0F"/>
              </a:solidFill>
              <a:latin typeface="Karla"/>
              <a:ea typeface="Karla"/>
              <a:cs typeface="Karla"/>
              <a:sym typeface="Karla"/>
            </a:endParaRPr>
          </a:p>
          <a:p>
            <a:pPr>
              <a:spcBef>
                <a:spcPts val="480"/>
              </a:spcBef>
            </a:pPr>
            <a:r>
              <a:rPr lang="en" sz="2133">
                <a:solidFill>
                  <a:srgbClr val="040F0F"/>
                </a:solidFill>
                <a:latin typeface="Karla"/>
                <a:ea typeface="Karla"/>
                <a:cs typeface="Karla"/>
                <a:sym typeface="Karla"/>
              </a:rPr>
              <a:t>Una volta all'interno dell'uovo, l'involucro nucleare dello spermatozoo si dissolve.</a:t>
            </a:r>
            <a:endParaRPr sz="2133">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Le </a:t>
            </a:r>
            <a:r>
              <a:rPr lang="en" sz="2133" b="1">
                <a:solidFill>
                  <a:srgbClr val="040F0F"/>
                </a:solidFill>
                <a:latin typeface="Karla"/>
                <a:ea typeface="Karla"/>
                <a:cs typeface="Karla"/>
                <a:sym typeface="Karla"/>
              </a:rPr>
              <a:t>protamine</a:t>
            </a:r>
            <a:r>
              <a:rPr lang="en" sz="2133">
                <a:solidFill>
                  <a:srgbClr val="040F0F"/>
                </a:solidFill>
                <a:latin typeface="Karla"/>
                <a:ea typeface="Karla"/>
                <a:cs typeface="Karla"/>
                <a:sym typeface="Karla"/>
              </a:rPr>
              <a:t> (proteine che compattano il DNA spermatico) vengono sostituite dagli </a:t>
            </a:r>
            <a:r>
              <a:rPr lang="en" sz="2133" b="1">
                <a:solidFill>
                  <a:srgbClr val="040F0F"/>
                </a:solidFill>
                <a:latin typeface="Karla"/>
                <a:ea typeface="Karla"/>
                <a:cs typeface="Karla"/>
                <a:sym typeface="Karla"/>
              </a:rPr>
              <a:t>istoni</a:t>
            </a:r>
            <a:r>
              <a:rPr lang="en" sz="2133">
                <a:solidFill>
                  <a:srgbClr val="040F0F"/>
                </a:solidFill>
                <a:latin typeface="Karla"/>
                <a:ea typeface="Karla"/>
                <a:cs typeface="Karla"/>
                <a:sym typeface="Karla"/>
              </a:rPr>
              <a:t> forniti dal citoplasma dell'uovo, permettendo al DNA di decondensarsi e formare il </a:t>
            </a:r>
            <a:r>
              <a:rPr lang="en" sz="2133" b="1">
                <a:solidFill>
                  <a:srgbClr val="040F0F"/>
                </a:solidFill>
                <a:latin typeface="Karla"/>
                <a:ea typeface="Karla"/>
                <a:cs typeface="Karla"/>
                <a:sym typeface="Karla"/>
              </a:rPr>
              <a:t>pronucleo maschile</a:t>
            </a:r>
            <a:r>
              <a:rPr lang="en" sz="2133">
                <a:solidFill>
                  <a:srgbClr val="040F0F"/>
                </a:solidFill>
                <a:latin typeface="Karla"/>
                <a:ea typeface="Karla"/>
                <a:cs typeface="Karla"/>
                <a:sym typeface="Karla"/>
              </a:rPr>
              <a:t>.</a:t>
            </a:r>
            <a:endParaRPr sz="2133">
              <a:solidFill>
                <a:srgbClr val="040F0F"/>
              </a:solidFill>
              <a:latin typeface="Karla"/>
              <a:ea typeface="Karla"/>
              <a:cs typeface="Karla"/>
              <a:sym typeface="Karla"/>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8"/>
          <p:cNvPicPr preferRelativeResize="0"/>
          <p:nvPr/>
        </p:nvPicPr>
        <p:blipFill>
          <a:blip r:embed="rId3">
            <a:alphaModFix/>
          </a:blip>
          <a:stretch>
            <a:fillRect/>
          </a:stretch>
        </p:blipFill>
        <p:spPr>
          <a:xfrm>
            <a:off x="7543800" y="0"/>
            <a:ext cx="4648200" cy="6858000"/>
          </a:xfrm>
          <a:prstGeom prst="rect">
            <a:avLst/>
          </a:prstGeom>
          <a:noFill/>
          <a:ln>
            <a:noFill/>
          </a:ln>
        </p:spPr>
      </p:pic>
      <p:sp>
        <p:nvSpPr>
          <p:cNvPr id="218" name="Google Shape;218;p28"/>
          <p:cNvSpPr/>
          <p:nvPr/>
        </p:nvSpPr>
        <p:spPr>
          <a:xfrm>
            <a:off x="381000" y="1127760"/>
            <a:ext cx="548800" cy="548800"/>
          </a:xfrm>
          <a:prstGeom prst="ellipse">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219" name="Google Shape;219;p28"/>
          <p:cNvSpPr/>
          <p:nvPr/>
        </p:nvSpPr>
        <p:spPr>
          <a:xfrm>
            <a:off x="381000" y="3002280"/>
            <a:ext cx="548800" cy="548800"/>
          </a:xfrm>
          <a:prstGeom prst="ellipse">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220" name="Google Shape;220;p28"/>
          <p:cNvSpPr/>
          <p:nvPr/>
        </p:nvSpPr>
        <p:spPr>
          <a:xfrm>
            <a:off x="381000" y="4876800"/>
            <a:ext cx="548800" cy="548800"/>
          </a:xfrm>
          <a:prstGeom prst="ellipse">
            <a:avLst/>
          </a:prstGeom>
          <a:solidFill>
            <a:srgbClr val="FFFFFF"/>
          </a:solidFill>
          <a:ln w="25400" cap="flat" cmpd="sng">
            <a:solidFill>
              <a:srgbClr val="127BBD"/>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221" name="Google Shape;221;p28"/>
          <p:cNvSpPr txBox="1"/>
          <p:nvPr/>
        </p:nvSpPr>
        <p:spPr>
          <a:xfrm>
            <a:off x="381000" y="228600"/>
            <a:ext cx="6858000" cy="1693200"/>
          </a:xfrm>
          <a:prstGeom prst="rect">
            <a:avLst/>
          </a:prstGeom>
          <a:noFill/>
          <a:ln>
            <a:noFill/>
          </a:ln>
        </p:spPr>
        <p:txBody>
          <a:bodyPr spcFirstLastPara="1" wrap="square" lIns="121900" tIns="121900" rIns="121900" bIns="121900" anchor="t" anchorCtr="0">
            <a:noAutofit/>
          </a:bodyPr>
          <a:lstStyle/>
          <a:p>
            <a:pPr>
              <a:spcBef>
                <a:spcPts val="600"/>
              </a:spcBef>
              <a:spcAft>
                <a:spcPts val="600"/>
              </a:spcAft>
            </a:pPr>
            <a:r>
              <a:rPr lang="en" sz="3867" b="1">
                <a:solidFill>
                  <a:srgbClr val="B6543D"/>
                </a:solidFill>
                <a:latin typeface="Inclusive Sans"/>
                <a:ea typeface="Inclusive Sans"/>
                <a:cs typeface="Inclusive Sans"/>
                <a:sym typeface="Inclusive Sans"/>
              </a:rPr>
              <a:t>Migrazione dei Pronuclei</a:t>
            </a:r>
            <a:endParaRPr sz="3867" b="1">
              <a:solidFill>
                <a:srgbClr val="B6543D"/>
              </a:solidFill>
              <a:latin typeface="Inclusive Sans"/>
              <a:ea typeface="Inclusive Sans"/>
              <a:cs typeface="Inclusive Sans"/>
              <a:sym typeface="Inclusive Sans"/>
            </a:endParaRPr>
          </a:p>
        </p:txBody>
      </p:sp>
      <p:sp>
        <p:nvSpPr>
          <p:cNvPr id="222" name="Google Shape;222;p28"/>
          <p:cNvSpPr txBox="1"/>
          <p:nvPr/>
        </p:nvSpPr>
        <p:spPr>
          <a:xfrm>
            <a:off x="381000" y="1127760"/>
            <a:ext cx="548800" cy="548800"/>
          </a:xfrm>
          <a:prstGeom prst="rect">
            <a:avLst/>
          </a:prstGeom>
          <a:noFill/>
          <a:ln>
            <a:noFill/>
          </a:ln>
        </p:spPr>
        <p:txBody>
          <a:bodyPr spcFirstLastPara="1" wrap="square" lIns="121900" tIns="121900" rIns="121900" bIns="121900" anchor="ctr" anchorCtr="0">
            <a:noAutofit/>
          </a:bodyPr>
          <a:lstStyle/>
          <a:p>
            <a:pPr algn="ctr">
              <a:spcBef>
                <a:spcPts val="480"/>
              </a:spcBef>
              <a:spcAft>
                <a:spcPts val="480"/>
              </a:spcAft>
            </a:pPr>
            <a:r>
              <a:rPr lang="en" sz="2133" b="1">
                <a:solidFill>
                  <a:srgbClr val="040F0F"/>
                </a:solidFill>
                <a:latin typeface="Karla"/>
                <a:ea typeface="Karla"/>
                <a:cs typeface="Karla"/>
                <a:sym typeface="Karla"/>
              </a:rPr>
              <a:t>1</a:t>
            </a:r>
            <a:endParaRPr sz="2133" b="1">
              <a:solidFill>
                <a:srgbClr val="040F0F"/>
              </a:solidFill>
              <a:latin typeface="Karla"/>
              <a:ea typeface="Karla"/>
              <a:cs typeface="Karla"/>
              <a:sym typeface="Karla"/>
            </a:endParaRPr>
          </a:p>
        </p:txBody>
      </p:sp>
      <p:sp>
        <p:nvSpPr>
          <p:cNvPr id="223" name="Google Shape;223;p28"/>
          <p:cNvSpPr txBox="1"/>
          <p:nvPr/>
        </p:nvSpPr>
        <p:spPr>
          <a:xfrm>
            <a:off x="1158240" y="1051560"/>
            <a:ext cx="60808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667" b="1">
                <a:solidFill>
                  <a:srgbClr val="040F0F"/>
                </a:solidFill>
                <a:latin typeface="Karla"/>
                <a:ea typeface="Karla"/>
                <a:cs typeface="Karla"/>
                <a:sym typeface="Karla"/>
              </a:rPr>
              <a:t>Sviluppo Aster</a:t>
            </a:r>
            <a:endParaRPr sz="26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I centrioli portati dallo spermatozoo organizzano un microtubulo a raggiera (aster).</a:t>
            </a:r>
            <a:endParaRPr sz="2133">
              <a:solidFill>
                <a:srgbClr val="040F0F"/>
              </a:solidFill>
              <a:latin typeface="Karla"/>
              <a:ea typeface="Karla"/>
              <a:cs typeface="Karla"/>
              <a:sym typeface="Karla"/>
            </a:endParaRPr>
          </a:p>
        </p:txBody>
      </p:sp>
      <p:sp>
        <p:nvSpPr>
          <p:cNvPr id="224" name="Google Shape;224;p28"/>
          <p:cNvSpPr txBox="1"/>
          <p:nvPr/>
        </p:nvSpPr>
        <p:spPr>
          <a:xfrm>
            <a:off x="381000" y="3002280"/>
            <a:ext cx="548800" cy="548800"/>
          </a:xfrm>
          <a:prstGeom prst="rect">
            <a:avLst/>
          </a:prstGeom>
          <a:noFill/>
          <a:ln>
            <a:noFill/>
          </a:ln>
        </p:spPr>
        <p:txBody>
          <a:bodyPr spcFirstLastPara="1" wrap="square" lIns="121900" tIns="121900" rIns="121900" bIns="121900" anchor="ctr" anchorCtr="0">
            <a:noAutofit/>
          </a:bodyPr>
          <a:lstStyle/>
          <a:p>
            <a:pPr algn="ctr">
              <a:spcBef>
                <a:spcPts val="480"/>
              </a:spcBef>
              <a:spcAft>
                <a:spcPts val="480"/>
              </a:spcAft>
            </a:pPr>
            <a:r>
              <a:rPr lang="en" sz="2133" b="1">
                <a:solidFill>
                  <a:srgbClr val="040F0F"/>
                </a:solidFill>
                <a:latin typeface="Karla"/>
                <a:ea typeface="Karla"/>
                <a:cs typeface="Karla"/>
                <a:sym typeface="Karla"/>
              </a:rPr>
              <a:t>2</a:t>
            </a:r>
            <a:endParaRPr sz="2133" b="1">
              <a:solidFill>
                <a:srgbClr val="040F0F"/>
              </a:solidFill>
              <a:latin typeface="Karla"/>
              <a:ea typeface="Karla"/>
              <a:cs typeface="Karla"/>
              <a:sym typeface="Karla"/>
            </a:endParaRPr>
          </a:p>
        </p:txBody>
      </p:sp>
      <p:sp>
        <p:nvSpPr>
          <p:cNvPr id="225" name="Google Shape;225;p28"/>
          <p:cNvSpPr txBox="1"/>
          <p:nvPr/>
        </p:nvSpPr>
        <p:spPr>
          <a:xfrm>
            <a:off x="1158240" y="2926080"/>
            <a:ext cx="60808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667" b="1">
                <a:solidFill>
                  <a:srgbClr val="040F0F"/>
                </a:solidFill>
                <a:latin typeface="Karla"/>
                <a:ea typeface="Karla"/>
                <a:cs typeface="Karla"/>
                <a:sym typeface="Karla"/>
              </a:rPr>
              <a:t>Avvicinamento</a:t>
            </a:r>
            <a:endParaRPr sz="26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I pronuclei maschile e femminile migrano verso il centro dell'uovo lungo i microtubuli.</a:t>
            </a:r>
            <a:endParaRPr sz="2133">
              <a:solidFill>
                <a:srgbClr val="040F0F"/>
              </a:solidFill>
              <a:latin typeface="Karla"/>
              <a:ea typeface="Karla"/>
              <a:cs typeface="Karla"/>
              <a:sym typeface="Karla"/>
            </a:endParaRPr>
          </a:p>
        </p:txBody>
      </p:sp>
      <p:sp>
        <p:nvSpPr>
          <p:cNvPr id="226" name="Google Shape;226;p28"/>
          <p:cNvSpPr txBox="1"/>
          <p:nvPr/>
        </p:nvSpPr>
        <p:spPr>
          <a:xfrm>
            <a:off x="381000" y="4876800"/>
            <a:ext cx="548800" cy="548800"/>
          </a:xfrm>
          <a:prstGeom prst="rect">
            <a:avLst/>
          </a:prstGeom>
          <a:noFill/>
          <a:ln>
            <a:noFill/>
          </a:ln>
        </p:spPr>
        <p:txBody>
          <a:bodyPr spcFirstLastPara="1" wrap="square" lIns="121900" tIns="121900" rIns="121900" bIns="121900" anchor="ctr" anchorCtr="0">
            <a:noAutofit/>
          </a:bodyPr>
          <a:lstStyle/>
          <a:p>
            <a:pPr algn="ctr">
              <a:spcBef>
                <a:spcPts val="480"/>
              </a:spcBef>
              <a:spcAft>
                <a:spcPts val="480"/>
              </a:spcAft>
            </a:pPr>
            <a:r>
              <a:rPr lang="en" sz="2133" b="1">
                <a:solidFill>
                  <a:srgbClr val="040F0F"/>
                </a:solidFill>
                <a:latin typeface="Karla"/>
                <a:ea typeface="Karla"/>
                <a:cs typeface="Karla"/>
                <a:sym typeface="Karla"/>
              </a:rPr>
              <a:t>3</a:t>
            </a:r>
            <a:endParaRPr sz="2133" b="1">
              <a:solidFill>
                <a:srgbClr val="040F0F"/>
              </a:solidFill>
              <a:latin typeface="Karla"/>
              <a:ea typeface="Karla"/>
              <a:cs typeface="Karla"/>
              <a:sym typeface="Karla"/>
            </a:endParaRPr>
          </a:p>
        </p:txBody>
      </p:sp>
      <p:sp>
        <p:nvSpPr>
          <p:cNvPr id="227" name="Google Shape;227;p28"/>
          <p:cNvSpPr txBox="1"/>
          <p:nvPr/>
        </p:nvSpPr>
        <p:spPr>
          <a:xfrm>
            <a:off x="1158240" y="4800600"/>
            <a:ext cx="6080800" cy="1693200"/>
          </a:xfrm>
          <a:prstGeom prst="rect">
            <a:avLst/>
          </a:prstGeom>
          <a:noFill/>
          <a:ln>
            <a:noFill/>
          </a:ln>
        </p:spPr>
        <p:txBody>
          <a:bodyPr spcFirstLastPara="1" wrap="square" lIns="121900" tIns="121900" rIns="121900" bIns="121900" anchor="t" anchorCtr="0">
            <a:noAutofit/>
          </a:bodyPr>
          <a:lstStyle/>
          <a:p>
            <a:pPr>
              <a:spcBef>
                <a:spcPts val="480"/>
              </a:spcBef>
            </a:pPr>
            <a:r>
              <a:rPr lang="en" sz="2667" b="1">
                <a:solidFill>
                  <a:srgbClr val="040F0F"/>
                </a:solidFill>
                <a:latin typeface="Karla"/>
                <a:ea typeface="Karla"/>
                <a:cs typeface="Karla"/>
                <a:sym typeface="Karla"/>
              </a:rPr>
              <a:t>Interdigitazione</a:t>
            </a:r>
            <a:endParaRPr sz="2667" b="1">
              <a:solidFill>
                <a:srgbClr val="040F0F"/>
              </a:solidFill>
              <a:latin typeface="Karla"/>
              <a:ea typeface="Karla"/>
              <a:cs typeface="Karla"/>
              <a:sym typeface="Karla"/>
            </a:endParaRPr>
          </a:p>
          <a:p>
            <a:pPr>
              <a:spcBef>
                <a:spcPts val="480"/>
              </a:spcBef>
              <a:spcAft>
                <a:spcPts val="480"/>
              </a:spcAft>
            </a:pPr>
            <a:r>
              <a:rPr lang="en" sz="2133">
                <a:solidFill>
                  <a:srgbClr val="040F0F"/>
                </a:solidFill>
                <a:latin typeface="Karla"/>
                <a:ea typeface="Karla"/>
                <a:cs typeface="Karla"/>
                <a:sym typeface="Karla"/>
              </a:rPr>
              <a:t>Le membrane nucleari si avvicinano e iniziano a intersecarsi reciprocamente.</a:t>
            </a:r>
            <a:endParaRPr sz="2133">
              <a:solidFill>
                <a:srgbClr val="040F0F"/>
              </a:solidFill>
              <a:latin typeface="Karla"/>
              <a:ea typeface="Karla"/>
              <a:cs typeface="Karla"/>
              <a:sym typeface="Karl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8518</Words>
  <Application>Microsoft Office PowerPoint</Application>
  <PresentationFormat>Widescreen</PresentationFormat>
  <Paragraphs>647</Paragraphs>
  <Slides>104</Slides>
  <Notes>99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104</vt:i4>
      </vt:variant>
    </vt:vector>
  </HeadingPairs>
  <TitlesOfParts>
    <vt:vector size="114" baseType="lpstr">
      <vt:lpstr>Arial</vt:lpstr>
      <vt:lpstr>Calibri</vt:lpstr>
      <vt:lpstr>Calibri Light</vt:lpstr>
      <vt:lpstr>Inclusive Sans</vt:lpstr>
      <vt:lpstr>Karla</vt:lpstr>
      <vt:lpstr>Times New Roman</vt:lpstr>
      <vt:lpstr>Tms Rmn</vt:lpstr>
      <vt:lpstr>Verdana</vt:lpstr>
      <vt:lpstr>Vijaya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Gabriele Baj</dc:creator>
  <cp:lastModifiedBy>BAJ GABRIELE</cp:lastModifiedBy>
  <cp:revision>15</cp:revision>
  <dcterms:created xsi:type="dcterms:W3CDTF">2024-03-04T11:58:16Z</dcterms:created>
  <dcterms:modified xsi:type="dcterms:W3CDTF">2026-04-17T06:42:15Z</dcterms:modified>
</cp:coreProperties>
</file>