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307" r:id="rId19"/>
    <p:sldId id="295" r:id="rId20"/>
    <p:sldId id="296" r:id="rId21"/>
    <p:sldId id="29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1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461D-B567-4A62-9AA5-023429173A6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29EF-E2A8-4FBE-A32D-03537027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Anatomia</a:t>
            </a:r>
            <a:r>
              <a:rPr lang="en-US" dirty="0"/>
              <a:t> </a:t>
            </a:r>
            <a:r>
              <a:rPr lang="en-US" dirty="0" err="1"/>
              <a:t>Comparata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0265" y="5649779"/>
            <a:ext cx="2056327" cy="905568"/>
          </a:xfrm>
        </p:spPr>
        <p:txBody>
          <a:bodyPr/>
          <a:lstStyle/>
          <a:p>
            <a:r>
              <a:rPr lang="en-US" dirty="0"/>
              <a:t>Gabriele Baj</a:t>
            </a:r>
          </a:p>
          <a:p>
            <a:r>
              <a:rPr lang="en-US" dirty="0"/>
              <a:t>gbaj@units.it</a:t>
            </a:r>
          </a:p>
        </p:txBody>
      </p:sp>
      <p:sp>
        <p:nvSpPr>
          <p:cNvPr id="6" name="Casella di testo 2"/>
          <p:cNvSpPr txBox="1">
            <a:spLocks noChangeArrowheads="1"/>
          </p:cNvSpPr>
          <p:nvPr/>
        </p:nvSpPr>
        <p:spPr bwMode="auto">
          <a:xfrm>
            <a:off x="10091578" y="210349"/>
            <a:ext cx="2400929" cy="625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Dipartimento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di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Scienze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29395B"/>
                </a:solidFill>
                <a:effectLst/>
                <a:latin typeface="Arial" panose="020B0604020202020204" pitchFamily="34" charset="0"/>
              </a:rPr>
              <a:t> Vita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29" y="210350"/>
            <a:ext cx="942749" cy="77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logo_units_3righ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" y="156756"/>
            <a:ext cx="2403586" cy="80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11103" y="724154"/>
            <a:ext cx="454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Laurea in Scienze e Tecnologie Biologiche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222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25" y="974072"/>
            <a:ext cx="10191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Nei condroitti attuali gli pterigiofori basali, cartilaginei, sono tre = pinna tribasale </a:t>
            </a:r>
          </a:p>
          <a:p>
            <a:r>
              <a:rPr lang="it-IT" dirty="0">
                <a:latin typeface="Arial" panose="020B0604020202020204" pitchFamily="34" charset="0"/>
              </a:rPr>
              <a:t>Negli attinopterigi, gli pterigiofori basali sono di natura ossea, piccoli e numerosi=p.pluribasale </a:t>
            </a:r>
          </a:p>
          <a:p>
            <a:r>
              <a:rPr lang="it-IT" dirty="0">
                <a:latin typeface="Arial" panose="020B0604020202020204" pitchFamily="34" charset="0"/>
              </a:rPr>
              <a:t>Nei sarcopterigi = pinna monobasale</a:t>
            </a:r>
            <a:br>
              <a:rPr lang="it-IT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36075" y="269889"/>
            <a:ext cx="3554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Le pinne pettorali: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3" t="-188" r="50069" b="72698"/>
          <a:stretch/>
        </p:blipFill>
        <p:spPr>
          <a:xfrm>
            <a:off x="472225" y="3411893"/>
            <a:ext cx="4803821" cy="3008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5078" y="2866647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condroitti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2949" y="6236012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pinna tribasale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398" t="-2368" r="-1653" b="52978"/>
          <a:stretch/>
        </p:blipFill>
        <p:spPr>
          <a:xfrm>
            <a:off x="7455855" y="1715976"/>
            <a:ext cx="4438575" cy="4704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9497" y="642067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p.pluribasale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5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016" y="0"/>
            <a:ext cx="830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ORIGINE ED EVOLUZIONE DELLA PINNA PARI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7" y="830997"/>
            <a:ext cx="6037312" cy="6484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1746" y="8595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Una teoria recente suggerisce che le pinne dei vertebrati siano evolute da regioni specifiche per la formazione di appendici localizzate ventralmente e lateralmente lungo i fianchi dell’embrione. </a:t>
            </a:r>
          </a:p>
          <a:p>
            <a:r>
              <a:rPr lang="it-IT" dirty="0">
                <a:latin typeface="Arial" panose="020B0604020202020204" pitchFamily="34" charset="0"/>
              </a:rPr>
              <a:t>Precisa specificazione assiale del mesoderma laterale che si accompagna allo stabilirsi di precisi confini laterali tra i somiti.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43259" y="3682664"/>
            <a:ext cx="52544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 startAt="2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Teoria della pinna-piega, le pinne pari sarebbero derivate per scissione da una singola pinna laterale</a:t>
            </a:r>
          </a:p>
          <a:p>
            <a:pPr marL="342900" indent="-342900">
              <a:buFont typeface="+mj-lt"/>
              <a:buAutoNum type="alphaUcPeriod" startAt="2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 startAt="2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Teoria in base ai pattern di espressione collineare dei geni HOX (pinne pelviche prima delle pinne pettorali)</a:t>
            </a:r>
          </a:p>
          <a:p>
            <a:pPr marL="342900" indent="-342900">
              <a:buFont typeface="+mj-lt"/>
              <a:buAutoNum type="alphaUcPeriod" startAt="2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 startAt="2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Teoria su evidenze fossili  e gene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TBX4/5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(pinne pettorali prima delle pinne pelviche)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4603" y="5252324"/>
            <a:ext cx="136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duplicazione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3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075" y="269889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Le CINTURE: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53" t="-371" r="50869" b="49440"/>
          <a:stretch/>
        </p:blipFill>
        <p:spPr>
          <a:xfrm>
            <a:off x="6813391" y="562276"/>
            <a:ext cx="4803821" cy="55743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454349" y="269889"/>
            <a:ext cx="2763077" cy="1419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99583" y="3458817"/>
            <a:ext cx="1490870" cy="2677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954" y="1489047"/>
            <a:ext cx="62579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Nei condroitti è formata solo da elementi cartilaginei (scapola,sopra-scapolare e coracoide); </a:t>
            </a:r>
          </a:p>
          <a:p>
            <a:pPr>
              <a:lnSpc>
                <a:spcPct val="150000"/>
              </a:lnSpc>
            </a:pPr>
            <a:endParaRPr lang="it-IT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NOTA: negli squali non contrae rapporti con la colonna vertebrale, mentre nelle razze (batoidei) è sospesa alla colonna vertebrale mediante legamenti.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35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075" y="269889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Le CINTURE: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58680" y="1106466"/>
            <a:ext cx="62579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Negli osteitti attinopterigi la cintura pettorale è costituita da più elementi ossei,</a:t>
            </a:r>
          </a:p>
          <a:p>
            <a:pPr>
              <a:lnSpc>
                <a:spcPct val="150000"/>
              </a:lnSpc>
            </a:pPr>
            <a:r>
              <a:rPr lang="it-IT" sz="2400" dirty="0"/>
              <a:t>origine endocondrale e dermica</a:t>
            </a:r>
          </a:p>
          <a:p>
            <a:pPr>
              <a:lnSpc>
                <a:spcPct val="150000"/>
              </a:lnSpc>
            </a:pP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Cleitro si àncora in alto con la parte posteriore del neurocranio tramite l’osso post-temporale e, spesso, in basso con la cintura pettorale controlaterale tramite la clavicola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398" t="-2368" r="-1653" b="52978"/>
          <a:stretch/>
        </p:blipFill>
        <p:spPr>
          <a:xfrm>
            <a:off x="7454349" y="1106466"/>
            <a:ext cx="4438575" cy="47047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92097" y="1106466"/>
            <a:ext cx="2763077" cy="4640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0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122" y="4017899"/>
            <a:ext cx="6900018" cy="280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La cintura pelvica=singolo elemento scheletrico (la barra puboischiatica),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cartilagineo od osseo, inserito nella massa muscolare, senza alcun rapporto con la colonna vertebrale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36075" y="269889"/>
            <a:ext cx="2805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</a:rPr>
              <a:t>Le CINTURE: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74" t="50461" r="42665" b="5776"/>
          <a:stretch/>
        </p:blipFill>
        <p:spPr>
          <a:xfrm>
            <a:off x="7216140" y="479286"/>
            <a:ext cx="4988977" cy="5225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4851" y="589328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la barra puboischiatica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flipV="1">
            <a:off x="7468857" y="5031618"/>
            <a:ext cx="516834" cy="775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1701" y="85880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Negli osteittis arcopterigi cintura pettorale comprende: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Cleitro (origine dermica),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Clavicola (origine dermica)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Postcleitro (origine dermica)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osso scapolocoracoide (endoscheletrico)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45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988" y="141668"/>
            <a:ext cx="8622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Lo scheletro appendicolare nei tetrapodi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05104" y="787999"/>
            <a:ext cx="11860286" cy="7364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gran parte dei vertebrati terrestri possiede quattro arti, due anteriori e due posteriori= tetrapodi </a:t>
            </a:r>
          </a:p>
          <a:p>
            <a:pPr>
              <a:lnSpc>
                <a:spcPct val="20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Nota: Vi sono anche vertebrati privi di arti, completamente (per esempio, i serpenti) o in parte (per esempio, le foche), ma in tal caso gli arti sono stati perduti secondariamente nel corso dell’evoluzione.</a:t>
            </a:r>
          </a:p>
          <a:p>
            <a:pPr>
              <a:lnSpc>
                <a:spcPct val="200000"/>
              </a:lnSpc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 tetrapodi sono caratterizzati anche da cinture più robuste per le funzioni di sostegno e locomozione</a:t>
            </a:r>
          </a:p>
          <a:p>
            <a:pPr>
              <a:lnSpc>
                <a:spcPct val="200000"/>
              </a:lnSpc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5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836" y="14068"/>
            <a:ext cx="1032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L’organizzazione di base dell’arto dei tetrapodi - Arto chiridio o pentadattilo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87" y="659451"/>
            <a:ext cx="9844591" cy="66135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5853" y="912670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</a:rPr>
              <a:t>segmento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prossimale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25853" y="3009565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</a:rPr>
              <a:t>segmento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mediale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9129" y="4818115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</a:rPr>
              <a:t>segmento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latin typeface="Arial" panose="020B0604020202020204" pitchFamily="34" charset="0"/>
              </a:rPr>
              <a:t>distale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49" y="4818115"/>
            <a:ext cx="12747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Basipodio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Metapodio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Acropodio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45843" y="4818115"/>
            <a:ext cx="12747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Basipodio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Metapodio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Acropodio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988" y="141668"/>
            <a:ext cx="500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Le cinture nei tetrapodi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7" y="0"/>
            <a:ext cx="6548831" cy="7178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237" y="929667"/>
            <a:ext cx="6096000" cy="55726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Cintura pettorale dei tetrapodi è articolata all’arto anteriore grazie a una depressione, la </a:t>
            </a:r>
            <a:r>
              <a:rPr lang="it-IT" sz="2400" b="1" dirty="0">
                <a:latin typeface="Arial" panose="020B0604020202020204" pitchFamily="34" charset="0"/>
              </a:rPr>
              <a:t>cavità glenoidea</a:t>
            </a:r>
            <a:r>
              <a:rPr lang="it-IT" sz="2400" dirty="0">
                <a:latin typeface="Arial" panose="020B0604020202020204" pitchFamily="34" charset="0"/>
              </a:rPr>
              <a:t>, che accoglie la testa dell’omero. </a:t>
            </a:r>
          </a:p>
          <a:p>
            <a:pPr>
              <a:lnSpc>
                <a:spcPct val="150000"/>
              </a:lnSpc>
            </a:pPr>
            <a:endParaRPr lang="it-IT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</a:rPr>
              <a:t>Nota :Diversamente dai pesci non ha connessione con il cranio= maggiore mobilità del capo e riduzione delle vibrazioni alla testa derivanti dalla locomozione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85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988" y="141668"/>
            <a:ext cx="500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Le cinture nei tetrapodi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288" t="19205" b="62374"/>
          <a:stretch/>
        </p:blipFill>
        <p:spPr>
          <a:xfrm>
            <a:off x="5634592" y="464833"/>
            <a:ext cx="6557408" cy="1899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78" t="72704" r="-8378" b="3943"/>
          <a:stretch/>
        </p:blipFill>
        <p:spPr>
          <a:xfrm>
            <a:off x="3301637" y="3806272"/>
            <a:ext cx="9406499" cy="2407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146" y="787999"/>
            <a:ext cx="50798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Riduzione degli elementi dermici e un parallelo aumento di quelli di sostituzione.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cl, clavicola;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clt, cleitro;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co, osso coracoide;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gc, cavità glenoidea;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icl, interclavicola;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pco, procoracoide;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sc, osso scapolocoracoide; s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cp, scapola;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st, sterno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</a:rPr>
              <a:t>nei mammiferi l’osso più sviluppato della cintura pettorale è la scapola che ingloba, durante lo sviluppo, l’osso coracoide sotto forma di processo coracoideo e a cui si articola ventralmente la clavicola</a:t>
            </a:r>
            <a:endParaRPr lang="en-US" sz="2000" dirty="0"/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9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563" y="113532"/>
            <a:ext cx="5006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Le cinture nei tetrapodi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8681" y="1280367"/>
            <a:ext cx="545826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 cintura pelvica dei tetrapodi si articola con l’arto posteriore collegandolo alla regione sacrale della colonna vertebrale.</a:t>
            </a:r>
          </a:p>
          <a:p>
            <a:endParaRPr lang="it-IT" sz="3200" dirty="0"/>
          </a:p>
          <a:p>
            <a:r>
              <a:rPr lang="it-IT" sz="3200" dirty="0"/>
              <a:t>La struttura di base della cintura pelvica rimane abbastanza conservata nei tetrapodi.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765" y="0"/>
            <a:ext cx="6895690" cy="73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367" y="1413877"/>
            <a:ext cx="11121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</a:rPr>
              <a:t>Lo scheletro appendicolare è composto dallo: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latin typeface="Arial" panose="020B0604020202020204" pitchFamily="34" charset="0"/>
              </a:rPr>
              <a:t>		scheletro delle appendici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latin typeface="Arial" panose="020B0604020202020204" pitchFamily="34" charset="0"/>
              </a:rPr>
              <a:t>		relative cinture (o cinti), </a:t>
            </a:r>
          </a:p>
          <a:p>
            <a:r>
              <a:rPr lang="it-IT" sz="2800" dirty="0">
                <a:latin typeface="Arial" panose="020B0604020202020204" pitchFamily="34" charset="0"/>
              </a:rPr>
              <a:t>			(strutture che ancorano le appendici al tronco)</a:t>
            </a:r>
          </a:p>
          <a:p>
            <a:endParaRPr lang="it-IT" sz="2800" dirty="0">
              <a:latin typeface="Arial" panose="020B0604020202020204" pitchFamily="34" charset="0"/>
            </a:endParaRPr>
          </a:p>
          <a:p>
            <a:r>
              <a:rPr lang="it-IT" sz="2800" dirty="0">
                <a:latin typeface="Arial" panose="020B0604020202020204" pitchFamily="34" charset="0"/>
              </a:rPr>
              <a:t>Le appendici di norma sono rappresentate da due paia pari:</a:t>
            </a:r>
          </a:p>
          <a:p>
            <a:endParaRPr lang="it-IT" sz="28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latin typeface="Arial" panose="020B0604020202020204" pitchFamily="34" charset="0"/>
              </a:rPr>
              <a:t>le pinne pari (pettorali o toraci-che e pelviche o ventrali) nei pesci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>
                <a:latin typeface="Arial" panose="020B0604020202020204" pitchFamily="34" charset="0"/>
              </a:rPr>
              <a:t>gli arti (anteriori o superiori e posteriori o inferiori) </a:t>
            </a:r>
            <a:r>
              <a:rPr lang="en-US" sz="2800" dirty="0" err="1">
                <a:latin typeface="Arial" panose="020B0604020202020204" pitchFamily="34" charset="0"/>
              </a:rPr>
              <a:t>nei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tetrapodi</a:t>
            </a:r>
            <a:r>
              <a:rPr lang="it-IT" sz="2800" dirty="0">
                <a:latin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588354" y="6170414"/>
            <a:ext cx="628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NOTA :Lo scheletro appendicolare è assente nei ciclostomi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47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583" t="59898" r="680" b="4410"/>
          <a:stretch/>
        </p:blipFill>
        <p:spPr>
          <a:xfrm>
            <a:off x="4817718" y="860362"/>
            <a:ext cx="7533716" cy="51769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2935" y="192532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Formata sempre da tre ossa di sostituzione:</a:t>
            </a:r>
          </a:p>
          <a:p>
            <a:endParaRPr lang="it-IT" sz="2400" dirty="0"/>
          </a:p>
          <a:p>
            <a:r>
              <a:rPr lang="it-IT" sz="2400" b="1" dirty="0"/>
              <a:t>ileo (dorsale), </a:t>
            </a:r>
          </a:p>
          <a:p>
            <a:r>
              <a:rPr lang="it-IT" sz="2400" b="1" dirty="0"/>
              <a:t>Ischio (caudale)  </a:t>
            </a:r>
          </a:p>
          <a:p>
            <a:r>
              <a:rPr lang="it-IT" sz="2400" b="1" dirty="0"/>
              <a:t>pube (ventrale) </a:t>
            </a:r>
          </a:p>
          <a:p>
            <a:endParaRPr lang="it-IT" sz="2400" dirty="0"/>
          </a:p>
          <a:p>
            <a:r>
              <a:rPr lang="it-IT" sz="2400" dirty="0"/>
              <a:t>Complessivamente indicate con il termine di pelvi, o bacino, e delimitano la cavità acetabolare nella quale si inserisce la testa del femore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76646" y="4716"/>
            <a:ext cx="6044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La cintura pelvica dei tetrapodi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570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646" y="4716"/>
            <a:ext cx="6044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La cintura pelvica dei tetrapodi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01999" y="883262"/>
            <a:ext cx="4056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Esempi</a:t>
            </a:r>
            <a:r>
              <a:rPr lang="en-US" sz="2800" dirty="0"/>
              <a:t> di </a:t>
            </a:r>
            <a:r>
              <a:rPr lang="en-US" sz="2800" dirty="0" err="1"/>
              <a:t>specializzazioni</a:t>
            </a:r>
            <a:r>
              <a:rPr lang="en-US" sz="2800" dirty="0"/>
              <a:t> :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648" t="75789" r="680" b="4410"/>
          <a:stretch/>
        </p:blipFill>
        <p:spPr>
          <a:xfrm>
            <a:off x="4867421" y="3474516"/>
            <a:ext cx="7132320" cy="3551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545" y="1837369"/>
            <a:ext cx="6053798" cy="327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</a:rPr>
              <a:t>Anuri = l’allungamento dell’ileo e l’arretramento dell’acetabolo = adattamento al salto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</a:rPr>
              <a:t>Uccelli, il pube e l’ischio sono lamine allungate, parallele, rivolte all’indietro e non riunite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</a:rPr>
              <a:t>Mammiferi, in monotremi e marsupiali, oltre ai tre componenti base della pelvi, davanti al pube si trova un paio di ossa marsupiali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74559" y="5928653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</a:rPr>
              <a:t>pu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prepube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</a:rPr>
              <a:t>osso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marsupiale</a:t>
            </a:r>
            <a:r>
              <a:rPr lang="en-US" dirty="0">
                <a:latin typeface="Arial" panose="020B0604020202020204" pitchFamily="34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77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76" y="829994"/>
            <a:ext cx="10018644" cy="64992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731" y="103056"/>
            <a:ext cx="1154019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212121"/>
                </a:solidFill>
                <a:latin typeface="Arial" panose="020B0604020202020204" pitchFamily="34" charset="0"/>
              </a:rPr>
              <a:t>Sviluppo embrionale dello scheletro appendicolare nei tetrapodi. </a:t>
            </a: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L’organizzazione prossimodistale dipende da (FGF) da parte della cresta apicale ecto-dermica (apical ectodermal ridge, AER). </a:t>
            </a: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L’organizzazione anteroposteriore è regolata dall’attività del </a:t>
            </a: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gene sonic hedgehog (SHH) all’interno della zona di </a:t>
            </a: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attività polarizzante (zone of polarizing activity, ZPA). </a:t>
            </a: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L’organizzazione dorsoventrale è regolata dall’attività </a:t>
            </a:r>
          </a:p>
          <a:p>
            <a:pPr algn="just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del gene WNT7A che proviene dall’epidermide dorsale.</a:t>
            </a:r>
            <a:endParaRPr lang="it-IT" dirty="0">
              <a:solidFill>
                <a:srgbClr val="212121"/>
              </a:solidFill>
              <a:latin typeface="robotoregular"/>
            </a:endParaRPr>
          </a:p>
          <a:p>
            <a:pPr algn="just"/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9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88532" y="926717"/>
            <a:ext cx="10380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ALLA CORSA = i.e. </a:t>
            </a:r>
            <a:r>
              <a:rPr lang="en-US" sz="2800" dirty="0" err="1">
                <a:latin typeface="Arial" panose="020B0604020202020204" pitchFamily="34" charset="0"/>
              </a:rPr>
              <a:t>nei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mammiferi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quadrupedi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01074" y="1672325"/>
            <a:ext cx="98215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</a:rPr>
              <a:t>l’allungamento dell’arto, (zeugopodio e metapodio).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</a:rPr>
              <a:t>sollevamento progressivo dell’autopodio: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	 </a:t>
            </a:r>
            <a:r>
              <a:rPr lang="it-IT" sz="2400" b="1" dirty="0">
                <a:latin typeface="Arial" panose="020B0604020202020204" pitchFamily="34" charset="0"/>
              </a:rPr>
              <a:t>nei plantigradi </a:t>
            </a:r>
            <a:r>
              <a:rPr lang="it-IT" sz="2400" dirty="0">
                <a:latin typeface="Arial" panose="020B0604020202020204" pitchFamily="34" charset="0"/>
              </a:rPr>
              <a:t>(per esempio, l’orso),passo, tutto l’autopodio 	poggia sul terreno;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	</a:t>
            </a:r>
            <a:r>
              <a:rPr lang="it-IT" sz="2400" b="1" dirty="0">
                <a:latin typeface="Arial" panose="020B0604020202020204" pitchFamily="34" charset="0"/>
              </a:rPr>
              <a:t>nei</a:t>
            </a:r>
            <a:r>
              <a:rPr lang="it-IT" sz="2400" dirty="0">
                <a:latin typeface="Arial" panose="020B0604020202020204" pitchFamily="34" charset="0"/>
              </a:rPr>
              <a:t> </a:t>
            </a:r>
            <a:r>
              <a:rPr lang="it-IT" sz="2400" b="1" dirty="0">
                <a:latin typeface="Arial" panose="020B0604020202020204" pitchFamily="34" charset="0"/>
              </a:rPr>
              <a:t>digitigradi</a:t>
            </a:r>
            <a:r>
              <a:rPr lang="it-IT" sz="2400" dirty="0">
                <a:latin typeface="Arial" panose="020B0604020202020204" pitchFamily="34" charset="0"/>
              </a:rPr>
              <a:t> (per esempio, il cane-trotto, solo le dita 	poggiano 	sul terreno;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</a:rPr>
              <a:t>	 </a:t>
            </a:r>
            <a:r>
              <a:rPr lang="it-IT" sz="2400" b="1" dirty="0">
                <a:latin typeface="Arial" panose="020B0604020202020204" pitchFamily="34" charset="0"/>
              </a:rPr>
              <a:t>negli unguligradi </a:t>
            </a:r>
            <a:r>
              <a:rPr lang="it-IT" sz="2400" dirty="0">
                <a:latin typeface="Arial" panose="020B0604020202020204" pitchFamily="34" charset="0"/>
              </a:rPr>
              <a:t>(per esempio, il cavallo-galoppo), l’arto 	poggia sul terreno solo attra-verso l’ultima falange 	circondata 	zoccolo. 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</a:rPr>
              <a:t>3.	Un’ultima modifica riguarda la riduzione del numero delle 	dita, da quattro (l’ippopotamo), a due (la mucca e la giraffa) 	a uno (il cavallo)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45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7" y="1844928"/>
            <a:ext cx="7649016" cy="479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591" y="225083"/>
            <a:ext cx="185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ANDATURA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0207" y="1100458"/>
            <a:ext cx="7106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Passo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Trotto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Galoppo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7059" y="1966587"/>
            <a:ext cx="39108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Altre modifiche in corridori :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Riduzione clavicola arti sotto il corpo, con la spalla e l’articolazione del gomito nello stesso piano parasagittale.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= maggior grado di movimento rispetto alle specie dotate di clavicola e la scapola diviene un ulteriore segmento dell’arto che fa aumentare la lunghezza del passo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17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8532" y="926717"/>
            <a:ext cx="7974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 SALTO = i.e. </a:t>
            </a:r>
            <a:r>
              <a:rPr lang="en-US" sz="2800" dirty="0" err="1">
                <a:latin typeface="Arial" panose="020B0604020202020204" pitchFamily="34" charset="0"/>
              </a:rPr>
              <a:t>anfibi</a:t>
            </a:r>
            <a:r>
              <a:rPr lang="en-US" sz="2800" dirty="0">
                <a:latin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</a:rPr>
              <a:t>canguri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058" y="1812782"/>
            <a:ext cx="7882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Allungamento dell’arto posteriore con diverse strategie:</a:t>
            </a:r>
          </a:p>
          <a:p>
            <a:pPr marL="342900" indent="-342900">
              <a:buFont typeface="+mj-lt"/>
              <a:buAutoNum type="arabicPeriod"/>
            </a:pPr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</a:rPr>
              <a:t>anfibi anuri = allungamento notevole della tibia che si fonde con una fibula molto ridotta; anche le ossa tarsali sono molto allungate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</a:rPr>
              <a:t>nel canguro e nel coniglio=sviluppate sono le ossa metatarsali.</a:t>
            </a:r>
          </a:p>
          <a:p>
            <a:endParaRPr lang="it-IT" sz="2400" dirty="0">
              <a:latin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</a:rPr>
              <a:t>NOTA: nel canguro, inoltre, si riscontra anche il notevole allungamento del quarto dito che è l’unico a dare la spinta nel salto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816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25" y="1024597"/>
            <a:ext cx="9826113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5984" y="211167"/>
            <a:ext cx="8471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</a:rPr>
              <a:t>ADATTAMENTO AL SALTO 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</a:rPr>
              <a:t>Anfibi</a:t>
            </a:r>
            <a:r>
              <a:rPr lang="en-US" sz="2800" dirty="0">
                <a:latin typeface="Arial" panose="020B0604020202020204" pitchFamily="34" charset="0"/>
              </a:rPr>
              <a:t>                                             </a:t>
            </a:r>
            <a:r>
              <a:rPr lang="en-US" sz="2800" dirty="0" err="1">
                <a:latin typeface="Arial" panose="020B0604020202020204" pitchFamily="34" charset="0"/>
              </a:rPr>
              <a:t>Canguri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8608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8532" y="926717"/>
            <a:ext cx="45384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 VOLO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5298"/>
          <a:stretch/>
        </p:blipFill>
        <p:spPr>
          <a:xfrm>
            <a:off x="281350" y="2861147"/>
            <a:ext cx="7898453" cy="2892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532" y="1481550"/>
            <a:ext cx="11256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Adattamento dell’arto anteriore al volo in tre diversi taxa di vertebrati. 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azzurro, stilopodio; 		in giallo, zeugopodio; 		in rosa, verde e rosso, autopodio.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94" t="46401" r="49645" b="8897"/>
          <a:stretch/>
        </p:blipFill>
        <p:spPr>
          <a:xfrm>
            <a:off x="8179803" y="2861147"/>
            <a:ext cx="4008362" cy="2892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8123" y="6175717"/>
            <a:ext cx="870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Modificazioni</a:t>
            </a:r>
            <a:r>
              <a:rPr lang="en-US" dirty="0"/>
              <a:t> in base al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volo</a:t>
            </a:r>
            <a:r>
              <a:rPr lang="en-US" dirty="0"/>
              <a:t> </a:t>
            </a:r>
            <a:r>
              <a:rPr lang="en-US" dirty="0" err="1"/>
              <a:t>planato</a:t>
            </a:r>
            <a:r>
              <a:rPr lang="en-US" dirty="0"/>
              <a:t>, non </a:t>
            </a:r>
            <a:r>
              <a:rPr lang="en-US" dirty="0" err="1"/>
              <a:t>scheletriche</a:t>
            </a:r>
            <a:r>
              <a:rPr lang="en-US" dirty="0"/>
              <a:t>, </a:t>
            </a:r>
            <a:r>
              <a:rPr lang="en-US" dirty="0" err="1"/>
              <a:t>volo</a:t>
            </a:r>
            <a:r>
              <a:rPr lang="en-US" dirty="0"/>
              <a:t> </a:t>
            </a:r>
            <a:r>
              <a:rPr lang="en-US" dirty="0" err="1"/>
              <a:t>propulsivo</a:t>
            </a:r>
            <a:r>
              <a:rPr lang="en-US" dirty="0"/>
              <a:t>, </a:t>
            </a:r>
            <a:r>
              <a:rPr lang="en-US" dirty="0" err="1"/>
              <a:t>scheletriche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2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8532" y="926717"/>
            <a:ext cx="483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 NUOTO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824" y="1758463"/>
            <a:ext cx="8248176" cy="5350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45" y="1628370"/>
            <a:ext cx="37890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L’allungamento dell’autopodio è ancora più evidente ed è accompagnato da iperfalangia (aumento del numero di falangi) e/o da iperdattilia (un numero di dita superiore a cinque)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975" y="56393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NOTA in taxa quali sireni e cetacei)permangono solo gli arti anteriori e talvolta rudimenti di quelli posteriori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11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88532" y="926717"/>
            <a:ext cx="10077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ALLA VITA ARBORICOLA – diverse </a:t>
            </a:r>
            <a:r>
              <a:rPr lang="en-US" sz="2800" dirty="0" err="1">
                <a:latin typeface="Arial" panose="020B0604020202020204" pitchFamily="34" charset="0"/>
              </a:rPr>
              <a:t>strategie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4" y="3171531"/>
            <a:ext cx="9734065" cy="3918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532" y="1402299"/>
            <a:ext cx="11298668" cy="129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dita munite di artigli (per esempio, scoiattolo, lucertola),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mani e piedi prensili con pollice opponibile, (babbuini, macachi),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</a:rPr>
              <a:t>riorganizzazione della disposizione delle dita, (camaleonti) 2 dita vs 3 orientate in senso opposto (tenaglia)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0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17" y="1004887"/>
            <a:ext cx="10957081" cy="5464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6949" y="0"/>
            <a:ext cx="585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Lo scheletro appendicolare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7917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7536" y="163509"/>
            <a:ext cx="7154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</a:rPr>
              <a:t>Specializzazione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dell’arto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dei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tetrapodi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88532" y="926717"/>
            <a:ext cx="6676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ADATTAMENTO ALLA VITA  FOSSORIA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409" y="1954236"/>
            <a:ext cx="6000037" cy="4903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822" y="2981330"/>
            <a:ext cx="64075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</a:rPr>
              <a:t>Autopodio è artigliato e slargato (pala),</a:t>
            </a:r>
          </a:p>
          <a:p>
            <a:r>
              <a:rPr lang="it-IT" sz="2800" dirty="0">
                <a:latin typeface="Arial" panose="020B0604020202020204" pitchFamily="34" charset="0"/>
              </a:rPr>
              <a:t> come nella talpa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330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289" y="308541"/>
            <a:ext cx="10963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Scenario evolutivo nel quale si è realizzata la trasformazione della pinna in arto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03274" y="1381038"/>
            <a:ext cx="52238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sviluppo degli arti anteriori (o superiori) e di quelli posteriori (o inferiori) segue le medesime tappe. </a:t>
            </a:r>
          </a:p>
          <a:p>
            <a:pPr marL="342900" indent="-342900">
              <a:buAutoNum type="arabicParenR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stilopodio (omero o femore) che successivamente si suddivide a dare</a:t>
            </a:r>
          </a:p>
          <a:p>
            <a:pPr marL="342900" indent="-342900">
              <a:buAutoNum type="arabicParenR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 elemento preassiale (radio o tibia) e uno postassiale (ulna o fibula), che complessivamente costituiscono lo zeugopodio. 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3) dall’elemento postassiale derivano, in seguito, gran parte degli elementi autopodiali, ivi incluse tutte le dita, mentre dall’elemento preassiale originano solo alcuni elementi basi e metapodiali, ma nessun dito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435" y="1558494"/>
            <a:ext cx="6263215" cy="45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96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4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2889"/>
          <a:stretch/>
        </p:blipFill>
        <p:spPr>
          <a:xfrm>
            <a:off x="0" y="1300007"/>
            <a:ext cx="11654791" cy="3553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538371"/>
            <a:ext cx="520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Scheletro</a:t>
            </a:r>
            <a:r>
              <a:rPr lang="en-US" sz="3600" dirty="0"/>
              <a:t> APPENDICOLARE</a:t>
            </a:r>
          </a:p>
        </p:txBody>
      </p:sp>
      <p:sp>
        <p:nvSpPr>
          <p:cNvPr id="6" name="Right Arrow 5"/>
          <p:cNvSpPr/>
          <p:nvPr/>
        </p:nvSpPr>
        <p:spPr>
          <a:xfrm rot="19101806">
            <a:off x="914399" y="4273459"/>
            <a:ext cx="1211580" cy="61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9616955" y="2640732"/>
            <a:ext cx="524804" cy="205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885460">
            <a:off x="8188093" y="1736668"/>
            <a:ext cx="2042358" cy="24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41759" y="2293787"/>
            <a:ext cx="205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Scheletro</a:t>
            </a:r>
            <a:r>
              <a:rPr lang="en-US" sz="3600" dirty="0"/>
              <a:t> </a:t>
            </a:r>
          </a:p>
          <a:p>
            <a:r>
              <a:rPr lang="en-US" sz="3600" dirty="0"/>
              <a:t>ASSIALE</a:t>
            </a:r>
          </a:p>
        </p:txBody>
      </p:sp>
      <p:sp>
        <p:nvSpPr>
          <p:cNvPr id="11" name="Right Arrow 10"/>
          <p:cNvSpPr/>
          <p:nvPr/>
        </p:nvSpPr>
        <p:spPr>
          <a:xfrm rot="9799344">
            <a:off x="8692099" y="3409092"/>
            <a:ext cx="1441665" cy="2670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4640" y="2253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Nei pesci sono presenti anche le pinne impari,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41284" y="5008998"/>
            <a:ext cx="453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si osservano anche nei tetrapodi che sono ritornati secondariamente all’ambiente acquatico (ittiosauri, cetacei) CONVERGENZA EVOLUTIVA</a:t>
            </a:r>
            <a:endParaRPr lang="en-US" dirty="0"/>
          </a:p>
          <a:p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9101806">
            <a:off x="2925154" y="4544794"/>
            <a:ext cx="1211580" cy="617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563" y="1021482"/>
            <a:ext cx="11180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FUNZIONI DELLE PINNE 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</a:rPr>
              <a:t>Direzionali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</a:rPr>
              <a:t>Locomotorie</a:t>
            </a:r>
          </a:p>
          <a:p>
            <a:r>
              <a:rPr lang="it-IT" sz="2400" dirty="0">
                <a:latin typeface="Arial" panose="020B0604020202020204" pitchFamily="34" charset="0"/>
              </a:rPr>
              <a:t> altri esempi di funzione</a:t>
            </a:r>
          </a:p>
          <a:p>
            <a:r>
              <a:rPr lang="it-IT" sz="2400" dirty="0">
                <a:latin typeface="Arial" panose="020B0604020202020204" pitchFamily="34" charset="0"/>
              </a:rPr>
              <a:t>3.   Ventilazione delle uova fecondate nel caso delle pinne pettorali del maschio dello spinarello.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12988" y="141668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</a:rPr>
              <a:t>Lo scheletro appendicolare nei pesci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45563" y="4198512"/>
            <a:ext cx="9968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Sono sostenute sia da raggi endoscheletrici profondi = 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pterigiofori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raggi esterni,esclusivamente di natura cutanea = 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dermici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534" y="205754"/>
            <a:ext cx="106708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Sugli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 pterigiofori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 innesta la muscolatura e sono detti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basali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radiali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2400" dirty="0">
                <a:latin typeface="Arial" panose="020B0604020202020204" pitchFamily="34" charset="0"/>
              </a:rPr>
              <a:t>Le pinne pari si articolano sulle cinture mediante uno o più elementi ossei (p. basali)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/>
              <a:t>I raggi </a:t>
            </a:r>
            <a:r>
              <a:rPr lang="it-IT" sz="2800" b="1" dirty="0"/>
              <a:t>dermici sono:</a:t>
            </a:r>
          </a:p>
          <a:p>
            <a:r>
              <a:rPr lang="it-IT" sz="2800" b="1" dirty="0"/>
              <a:t> </a:t>
            </a:r>
          </a:p>
          <a:p>
            <a:endParaRPr lang="it-IT" sz="2800" b="1" dirty="0"/>
          </a:p>
          <a:p>
            <a:r>
              <a:rPr lang="it-IT" sz="2800" dirty="0"/>
              <a:t>in tessuto connettivo nei condroitti </a:t>
            </a:r>
          </a:p>
          <a:p>
            <a:r>
              <a:rPr lang="it-IT" sz="2800" dirty="0"/>
              <a:t>= </a:t>
            </a:r>
            <a:r>
              <a:rPr lang="it-IT" sz="2800" b="1" dirty="0"/>
              <a:t>ceratotrichi,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3" t="-188" r="50069" b="50798"/>
          <a:stretch/>
        </p:blipFill>
        <p:spPr>
          <a:xfrm>
            <a:off x="6529588" y="978794"/>
            <a:ext cx="4803821" cy="5405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3138" y="5205091"/>
            <a:ext cx="4602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a, Gattuccio, Scyliorhinus canicula (condroitti). In alto, pinna pettorale; in basso, pinna pelvica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6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989" y="359466"/>
            <a:ext cx="511300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 I raggi </a:t>
            </a:r>
            <a:r>
              <a:rPr lang="it-IT" sz="3200" b="1" dirty="0"/>
              <a:t>dermici sono:</a:t>
            </a:r>
          </a:p>
          <a:p>
            <a:endParaRPr lang="it-IT" sz="3200" b="1" dirty="0"/>
          </a:p>
          <a:p>
            <a:r>
              <a:rPr lang="it-IT" sz="3200" dirty="0"/>
              <a:t>in tessuto osseo negli osteitti </a:t>
            </a:r>
          </a:p>
          <a:p>
            <a:r>
              <a:rPr lang="it-IT" sz="3200" dirty="0"/>
              <a:t>= </a:t>
            </a:r>
            <a:r>
              <a:rPr lang="it-IT" sz="3200" b="1" dirty="0"/>
              <a:t>lepidotrichi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398" t="-2368" r="-1653" b="52978"/>
          <a:stretch/>
        </p:blipFill>
        <p:spPr>
          <a:xfrm>
            <a:off x="6432726" y="167426"/>
            <a:ext cx="5759274" cy="61045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989" y="47543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Merluzzo nordico, Gadus morhua (attinopterigio). </a:t>
            </a:r>
          </a:p>
          <a:p>
            <a:r>
              <a:rPr lang="it-IT" dirty="0"/>
              <a:t>Pinna pettorale.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74" t="50461" r="42665" b="5776"/>
          <a:stretch/>
        </p:blipFill>
        <p:spPr>
          <a:xfrm>
            <a:off x="5834129" y="463638"/>
            <a:ext cx="5731099" cy="6002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9093" y="463638"/>
            <a:ext cx="534473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Pinne impari del tratto terminale della colonna vertebrale= pinna caudale</a:t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Sul piano mediano=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due pinne dorsali,</a:t>
            </a: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una pinna ventrale, posteriore alla cloaca (pinna anale)</a:t>
            </a:r>
          </a:p>
          <a:p>
            <a:pPr>
              <a:lnSpc>
                <a:spcPct val="150000"/>
              </a:lnSpc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loro numero può variare in seguito a processi di fusione con la pinna caudale 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dipnoi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 di ulteriori divisioni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polipteri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1952" y="301872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pinna pettorale </a:t>
            </a:r>
          </a:p>
          <a:p>
            <a:pPr algn="ctr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ctr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ctr"/>
            <a:endParaRPr lang="it-IT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srgbClr val="212121"/>
                </a:solidFill>
                <a:latin typeface="Arial" panose="020B0604020202020204" pitchFamily="34" charset="0"/>
              </a:rPr>
              <a:t> pinna pelvica</a:t>
            </a:r>
          </a:p>
          <a:p>
            <a:pPr algn="ctr"/>
            <a:endParaRPr lang="it-IT" dirty="0">
              <a:solidFill>
                <a:srgbClr val="212121"/>
              </a:solidFill>
              <a:latin typeface="robotoregular"/>
            </a:endParaRPr>
          </a:p>
          <a:p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2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794" y="-1179396"/>
            <a:ext cx="10912700" cy="777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it-IT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it-IT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Le pinne pettorali, situate immediatamente dietro le branchie,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Le pinne pelviche, in prossimità dell’ano.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Funzione primaria stabilizzatrice e regolatrice del nuoto e non partecipano alla propulsione. </a:t>
            </a:r>
          </a:p>
          <a:p>
            <a:pPr>
              <a:lnSpc>
                <a:spcPct val="150000"/>
              </a:lnSpc>
            </a:pPr>
            <a:endParaRPr lang="it-IT" sz="28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Nota : agnati viventi sono completamente sprovvisti di pinne pari,e al momento, quindi, risulta che tutti gli agnati fossili erano privi di pinne pelviche. 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Arial" panose="020B0604020202020204" pitchFamily="34" charset="0"/>
              </a:rPr>
              <a:t>Nei placodermi, primi pesci gnatostomi, erano sempre presenti pinne sia pelviche sia pettorali.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677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1751</Words>
  <Application>Microsoft Office PowerPoint</Application>
  <PresentationFormat>Widescreen</PresentationFormat>
  <Paragraphs>236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robotoregular</vt:lpstr>
      <vt:lpstr>Office Theme</vt:lpstr>
      <vt:lpstr>Anatomia Comparata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Baj</dc:creator>
  <cp:lastModifiedBy>Gabriele Baj</cp:lastModifiedBy>
  <cp:revision>64</cp:revision>
  <dcterms:created xsi:type="dcterms:W3CDTF">2022-04-25T15:02:57Z</dcterms:created>
  <dcterms:modified xsi:type="dcterms:W3CDTF">2026-04-17T06:45:27Z</dcterms:modified>
</cp:coreProperties>
</file>