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51" r:id="rId3"/>
    <p:sldId id="323" r:id="rId4"/>
    <p:sldId id="322" r:id="rId5"/>
    <p:sldId id="352" r:id="rId6"/>
    <p:sldId id="318" r:id="rId7"/>
    <p:sldId id="353" r:id="rId8"/>
    <p:sldId id="354" r:id="rId9"/>
    <p:sldId id="319" r:id="rId10"/>
    <p:sldId id="326" r:id="rId11"/>
    <p:sldId id="324" r:id="rId12"/>
    <p:sldId id="327" r:id="rId13"/>
    <p:sldId id="328" r:id="rId14"/>
    <p:sldId id="320" r:id="rId15"/>
    <p:sldId id="355" r:id="rId16"/>
    <p:sldId id="331" r:id="rId17"/>
    <p:sldId id="332" r:id="rId18"/>
    <p:sldId id="333" r:id="rId19"/>
    <p:sldId id="356" r:id="rId20"/>
    <p:sldId id="357" r:id="rId21"/>
    <p:sldId id="329" r:id="rId22"/>
    <p:sldId id="358" r:id="rId23"/>
    <p:sldId id="330" r:id="rId24"/>
    <p:sldId id="359" r:id="rId25"/>
    <p:sldId id="342" r:id="rId26"/>
    <p:sldId id="3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25" d="100"/>
          <a:sy n="25" d="100"/>
        </p:scale>
        <p:origin x="59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Baj" userId="37e9716d1ac12819" providerId="LiveId" clId="{9F31A826-BD1F-4260-9590-C11558D99E2E}"/>
    <pc:docChg chg="custSel modSld">
      <pc:chgData name="Gabriele Baj" userId="37e9716d1ac12819" providerId="LiveId" clId="{9F31A826-BD1F-4260-9590-C11558D99E2E}" dt="2024-05-06T12:06:26.915" v="0" actId="478"/>
      <pc:docMkLst>
        <pc:docMk/>
      </pc:docMkLst>
      <pc:sldChg chg="delSp mod">
        <pc:chgData name="Gabriele Baj" userId="37e9716d1ac12819" providerId="LiveId" clId="{9F31A826-BD1F-4260-9590-C11558D99E2E}" dt="2024-05-06T12:06:26.915" v="0" actId="478"/>
        <pc:sldMkLst>
          <pc:docMk/>
          <pc:sldMk cId="2842221236" sldId="273"/>
        </pc:sldMkLst>
        <pc:spChg chg="del">
          <ac:chgData name="Gabriele Baj" userId="37e9716d1ac12819" providerId="LiveId" clId="{9F31A826-BD1F-4260-9590-C11558D99E2E}" dt="2024-05-06T12:06:26.915" v="0" actId="478"/>
          <ac:spMkLst>
            <pc:docMk/>
            <pc:sldMk cId="2842221236" sldId="273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1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461D-B567-4A62-9AA5-023429173A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Anatomia</a:t>
            </a:r>
            <a:r>
              <a:rPr lang="en-US" dirty="0"/>
              <a:t> </a:t>
            </a:r>
            <a:r>
              <a:rPr lang="en-US" dirty="0" err="1"/>
              <a:t>Comparata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0265" y="5649779"/>
            <a:ext cx="2056327" cy="905568"/>
          </a:xfrm>
        </p:spPr>
        <p:txBody>
          <a:bodyPr/>
          <a:lstStyle/>
          <a:p>
            <a:r>
              <a:rPr lang="en-US" dirty="0"/>
              <a:t>Gabriele Baj</a:t>
            </a:r>
          </a:p>
          <a:p>
            <a:r>
              <a:rPr lang="en-US" dirty="0"/>
              <a:t>gbaj@units.it</a:t>
            </a:r>
          </a:p>
        </p:txBody>
      </p:sp>
      <p:sp>
        <p:nvSpPr>
          <p:cNvPr id="6" name="Casella di testo 2"/>
          <p:cNvSpPr txBox="1">
            <a:spLocks noChangeArrowheads="1"/>
          </p:cNvSpPr>
          <p:nvPr/>
        </p:nvSpPr>
        <p:spPr bwMode="auto">
          <a:xfrm>
            <a:off x="10091578" y="210349"/>
            <a:ext cx="2400929" cy="625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Dipartimento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di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Scienze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Vita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29" y="210350"/>
            <a:ext cx="942749" cy="77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logo_units_3rig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8" y="156756"/>
            <a:ext cx="2403586" cy="8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11103" y="724154"/>
            <a:ext cx="454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Laurea in Scienze e Tecnologie Biologiche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222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499"/>
            <a:ext cx="6581544" cy="5226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883" y="217799"/>
            <a:ext cx="10629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Neurocranio                                                                           Spancnoranio in un vertebrato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741" t="766" r="1521" b="12558"/>
          <a:stretch/>
        </p:blipFill>
        <p:spPr>
          <a:xfrm>
            <a:off x="5525037" y="587131"/>
            <a:ext cx="6765299" cy="39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7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3567" b="3732"/>
          <a:stretch/>
        </p:blipFill>
        <p:spPr>
          <a:xfrm>
            <a:off x="6207618" y="1661252"/>
            <a:ext cx="5807239" cy="5074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4580" y="1125472"/>
            <a:ext cx="11170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Volta dermica di uccello e di mammifero in cui è mostrato il contributo delle creste neurali e del mesoderma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934" t="-564" r="934" b="58655"/>
          <a:stretch/>
        </p:blipFill>
        <p:spPr>
          <a:xfrm>
            <a:off x="100885" y="1876055"/>
            <a:ext cx="5807239" cy="4035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4862" y="159446"/>
            <a:ext cx="8112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CONTRIBUTI EMBRIONALI AL DERMATOCRANIO</a:t>
            </a:r>
          </a:p>
        </p:txBody>
      </p:sp>
    </p:spTree>
    <p:extLst>
      <p:ext uri="{BB962C8B-B14F-4D97-AF65-F5344CB8AC3E}">
        <p14:creationId xmlns:p14="http://schemas.microsoft.com/office/powerpoint/2010/main" val="328731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48" y="1613922"/>
            <a:ext cx="11111479" cy="4857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6420" y="398103"/>
            <a:ext cx="5676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Neurocranio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condroitti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644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721" y="90152"/>
            <a:ext cx="612742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719" y="462498"/>
            <a:ext cx="514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Neurocranio in osteitti e tetrapodi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06749" y="2503490"/>
            <a:ext cx="42543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212121"/>
                </a:solidFill>
                <a:latin typeface="Arial" panose="020B0604020202020204" pitchFamily="34" charset="0"/>
              </a:rPr>
              <a:t>Centri di ossificazione </a:t>
            </a:r>
          </a:p>
          <a:p>
            <a:pPr algn="ctr"/>
            <a:endParaRPr lang="it-IT" sz="28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212121"/>
                </a:solidFill>
                <a:latin typeface="Arial" panose="020B0604020202020204" pitchFamily="34" charset="0"/>
              </a:rPr>
              <a:t>occipitali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212121"/>
                </a:solidFill>
                <a:latin typeface="Arial" panose="020B0604020202020204" pitchFamily="34" charset="0"/>
              </a:rPr>
              <a:t>orbitosfenoidali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212121"/>
                </a:solidFill>
                <a:latin typeface="Arial" panose="020B0604020202020204" pitchFamily="34" charset="0"/>
              </a:rPr>
              <a:t>etmoidali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212121"/>
                </a:solidFill>
                <a:latin typeface="Arial" panose="020B0604020202020204" pitchFamily="34" charset="0"/>
              </a:rPr>
              <a:t>otici</a:t>
            </a:r>
          </a:p>
          <a:p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0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4506" y="135371"/>
            <a:ext cx="859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Neurocranio</a:t>
            </a:r>
            <a:r>
              <a:rPr lang="en-US" sz="3600" dirty="0"/>
              <a:t> </a:t>
            </a:r>
            <a:r>
              <a:rPr lang="en-US" sz="3600" dirty="0" err="1"/>
              <a:t>nell’adulto</a:t>
            </a:r>
            <a:r>
              <a:rPr lang="en-US" sz="3600" dirty="0"/>
              <a:t> – Centro </a:t>
            </a:r>
            <a:r>
              <a:rPr lang="en-US" sz="3600" dirty="0" err="1"/>
              <a:t>Occipitali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78793" y="5047152"/>
            <a:ext cx="10676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NOTE : In tutti i tetrapodi tranne i lissanfibi e i crossopterigi, le ossa esoccipitali sono attraversate dal canale per il nervo ipoglosso (Xii nervo cranico)- il neurocranio dei tetrapodi si articola con la prima vertebra attraverso uno o due condili occipitali.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8793" y="1083676"/>
            <a:ext cx="27633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Nei </a:t>
            </a:r>
            <a:r>
              <a:rPr lang="en-US" sz="2400" dirty="0" err="1"/>
              <a:t>tetrapodi</a:t>
            </a:r>
            <a:endParaRPr lang="en-US" sz="2400" dirty="0"/>
          </a:p>
          <a:p>
            <a:r>
              <a:rPr lang="en-US" sz="2400" dirty="0" err="1"/>
              <a:t>Osso</a:t>
            </a:r>
            <a:r>
              <a:rPr lang="en-US" sz="2400" dirty="0"/>
              <a:t> </a:t>
            </a:r>
            <a:r>
              <a:rPr lang="en-US" sz="2400" dirty="0" err="1"/>
              <a:t>basioccipitale</a:t>
            </a:r>
            <a:endParaRPr lang="en-US" sz="2400" dirty="0"/>
          </a:p>
          <a:p>
            <a:r>
              <a:rPr lang="en-US" sz="2400" dirty="0"/>
              <a:t>Due </a:t>
            </a:r>
            <a:r>
              <a:rPr lang="en-US" sz="2400" dirty="0" err="1"/>
              <a:t>ossa</a:t>
            </a:r>
            <a:r>
              <a:rPr lang="en-US" sz="2400" dirty="0"/>
              <a:t> </a:t>
            </a:r>
            <a:r>
              <a:rPr lang="en-US" sz="2400" dirty="0" err="1"/>
              <a:t>esoccipitali</a:t>
            </a:r>
            <a:endParaRPr lang="en-US" sz="2400" dirty="0"/>
          </a:p>
          <a:p>
            <a:r>
              <a:rPr lang="en-US" sz="2400" dirty="0" err="1"/>
              <a:t>Osso</a:t>
            </a:r>
            <a:r>
              <a:rPr lang="en-US" sz="2400" dirty="0"/>
              <a:t> </a:t>
            </a:r>
            <a:r>
              <a:rPr lang="en-US" sz="2400" dirty="0" err="1"/>
              <a:t>sopraoccipitale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78793" y="3434007"/>
            <a:ext cx="9775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Nei mammiferi i quattro elementi occipitali generalmente si fondono a costituire un unico osso occipitale,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2112" b="5635"/>
          <a:stretch/>
        </p:blipFill>
        <p:spPr>
          <a:xfrm>
            <a:off x="3923415" y="1105894"/>
            <a:ext cx="7860753" cy="19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1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190" y="135371"/>
            <a:ext cx="9375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Neurocranio</a:t>
            </a:r>
            <a:r>
              <a:rPr lang="en-US" sz="3600" dirty="0"/>
              <a:t> </a:t>
            </a:r>
            <a:r>
              <a:rPr lang="en-US" sz="3600" dirty="0" err="1"/>
              <a:t>nell’adulto</a:t>
            </a:r>
            <a:r>
              <a:rPr lang="en-US" sz="3600" dirty="0"/>
              <a:t> – Centro </a:t>
            </a:r>
            <a:r>
              <a:rPr lang="en-US" sz="3600" dirty="0" err="1"/>
              <a:t>Orbitosfenoidali</a:t>
            </a:r>
            <a:endParaRPr lang="en-US" sz="3600" dirty="0"/>
          </a:p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90918" y="1004552"/>
            <a:ext cx="9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7126" y="1086515"/>
            <a:ext cx="10480231" cy="515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 dirty="0"/>
              <a:t>centri di ossificazione della regione sfenoidale sono numerosi e variabili tra le diverse linee filetiche di vertebrati</a:t>
            </a:r>
          </a:p>
          <a:p>
            <a:pPr>
              <a:lnSpc>
                <a:spcPct val="200000"/>
              </a:lnSpc>
            </a:pPr>
            <a:endParaRPr lang="it-IT" sz="2400" dirty="0"/>
          </a:p>
          <a:p>
            <a:pPr>
              <a:lnSpc>
                <a:spcPct val="200000"/>
              </a:lnSpc>
            </a:pPr>
            <a:r>
              <a:rPr lang="it-IT" sz="2400" dirty="0"/>
              <a:t>La regione sfenoidale comprende un ampio osso sfenoetmoide.</a:t>
            </a:r>
          </a:p>
          <a:p>
            <a:pPr>
              <a:lnSpc>
                <a:spcPct val="200000"/>
              </a:lnSpc>
            </a:pPr>
            <a:r>
              <a:rPr lang="it-IT" sz="2400" dirty="0"/>
              <a:t>Ingloba anteriormente la regione etmoidale e la capsula olfattiva; </a:t>
            </a:r>
          </a:p>
          <a:p>
            <a:pPr>
              <a:lnSpc>
                <a:spcPct val="200000"/>
              </a:lnSpc>
            </a:pPr>
            <a:r>
              <a:rPr lang="it-IT" sz="2400" dirty="0"/>
              <a:t>Nei crossopterigi il complesso sfenoetmoidale si articola mobilmente con un’unità otico-occipitale posteriore, dando origine a un cranio cinetico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86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477" y="307951"/>
            <a:ext cx="6200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Cinesi cranica nei vari gruppi di vertebrati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543669" y="5047376"/>
            <a:ext cx="29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Dinamica del morso di squalo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982" y="206062"/>
            <a:ext cx="302317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8021" y="55785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Le frecce indicano la direzione del movimento del neurocranio e degli archi branchiali.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0444" y="1248345"/>
            <a:ext cx="571654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Diversi gruppi di vertebrati presentano attualmente un cranio cinetico.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Pesci cartilaginei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Pesci ossei,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Urodeli acquatici,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Rettili (molti),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Uccelli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47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04" y="1385782"/>
            <a:ext cx="9893829" cy="3526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376" y="5594625"/>
            <a:ext cx="10430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Nella mascella dei teleostei avanzati la premascella diventa mobile, consentendo la protrusione del muso e potenziando l’alimentazione per suzione tipica di questi pesci ossei.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538344" y="369958"/>
            <a:ext cx="670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Mascella e premascella dei teleostei avanzati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22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119" y="182660"/>
            <a:ext cx="6875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Modelli di crani cinetici in rettili e uccelli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5798713"/>
            <a:ext cx="2997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cerchietti blu indicano </a:t>
            </a:r>
          </a:p>
          <a:p>
            <a:r>
              <a:rPr lang="it-IT" dirty="0"/>
              <a:t>la posizione dei giunti cinetici.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746"/>
          <a:stretch/>
        </p:blipFill>
        <p:spPr>
          <a:xfrm>
            <a:off x="3395996" y="1162457"/>
            <a:ext cx="8295576" cy="5620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236" y="978794"/>
            <a:ext cx="2292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primitivo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singola</a:t>
            </a:r>
            <a:r>
              <a:rPr lang="en-US" dirty="0"/>
              <a:t> </a:t>
            </a:r>
            <a:r>
              <a:rPr lang="en-US" dirty="0" err="1"/>
              <a:t>articolazione</a:t>
            </a:r>
            <a:r>
              <a:rPr lang="en-US" dirty="0"/>
              <a:t> mobile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9537" y="780658"/>
            <a:ext cx="409109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NON coinvolge l’endocranio poiché la cerniera mobile congiunge due sezioni della volta cranica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39533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Nel modello anficinetico sono presenti nello stesso cranio sia la cerniera mesocinetica sia quella metacinetica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08601" y="5544181"/>
            <a:ext cx="13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Sauri</a:t>
            </a:r>
            <a:r>
              <a:rPr lang="en-US" dirty="0"/>
              <a:t> </a:t>
            </a:r>
            <a:r>
              <a:rPr lang="en-US" dirty="0" err="1"/>
              <a:t>Attuali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1852" y="4805517"/>
            <a:ext cx="2837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modalità cinetica che non richiede un osso quadrato libero e mobile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1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8528"/>
          <a:stretch/>
        </p:blipFill>
        <p:spPr>
          <a:xfrm>
            <a:off x="179491" y="751871"/>
            <a:ext cx="11631247" cy="3511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638" y="4719465"/>
            <a:ext cx="1106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Le quattro unità reciprocamente mobili del cranio anficinetico dei sauri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(a) permettono oscillazioni rotazionali (frecce) durante l’apertura (b) e la chiusura (c)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86973" y="220178"/>
            <a:ext cx="4216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Cranio</a:t>
            </a:r>
            <a:r>
              <a:rPr lang="en-US" sz="2800" dirty="0"/>
              <a:t> </a:t>
            </a:r>
            <a:r>
              <a:rPr lang="en-US" sz="2800" dirty="0" err="1"/>
              <a:t>anficinetico</a:t>
            </a:r>
            <a:r>
              <a:rPr lang="en-US" sz="2800" dirty="0"/>
              <a:t> </a:t>
            </a:r>
            <a:r>
              <a:rPr lang="en-US" sz="2800" dirty="0" err="1"/>
              <a:t>dei</a:t>
            </a:r>
            <a:r>
              <a:rPr lang="en-US" sz="2800" dirty="0"/>
              <a:t> </a:t>
            </a:r>
            <a:r>
              <a:rPr lang="en-US" sz="2800" dirty="0" err="1"/>
              <a:t>sauri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463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774"/>
          <a:stretch/>
        </p:blipFill>
        <p:spPr>
          <a:xfrm>
            <a:off x="333508" y="1059288"/>
            <a:ext cx="11090142" cy="43530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1111" y="398762"/>
            <a:ext cx="762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Architettura fondamentale del cranio dei vertebrati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33508" y="5549653"/>
            <a:ext cx="12084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a. </a:t>
            </a:r>
            <a:r>
              <a:rPr lang="en-US" sz="2400" dirty="0" err="1"/>
              <a:t>splancnocranio</a:t>
            </a:r>
            <a:r>
              <a:rPr lang="en-US" sz="2400" dirty="0"/>
              <a:t> (in </a:t>
            </a:r>
            <a:r>
              <a:rPr lang="en-US" sz="2400" dirty="0" err="1"/>
              <a:t>verde</a:t>
            </a:r>
            <a:r>
              <a:rPr lang="en-US" sz="2400" dirty="0"/>
              <a:t>), </a:t>
            </a:r>
            <a:r>
              <a:rPr lang="en-US" sz="2400" dirty="0" err="1"/>
              <a:t>neurocranio</a:t>
            </a:r>
            <a:r>
              <a:rPr lang="en-US" sz="2400" dirty="0"/>
              <a:t> (in celeste) e </a:t>
            </a:r>
            <a:r>
              <a:rPr lang="en-US" sz="2400" dirty="0" err="1"/>
              <a:t>dermatocranio</a:t>
            </a:r>
            <a:r>
              <a:rPr lang="en-US" sz="2400" dirty="0"/>
              <a:t> (o </a:t>
            </a:r>
            <a:r>
              <a:rPr lang="en-US" sz="2400" dirty="0" err="1"/>
              <a:t>ectocranio</a:t>
            </a:r>
            <a:r>
              <a:rPr lang="en-US" sz="2400" dirty="0"/>
              <a:t>, in </a:t>
            </a:r>
            <a:r>
              <a:rPr lang="en-US" sz="2400" dirty="0" err="1"/>
              <a:t>rosso</a:t>
            </a:r>
            <a:r>
              <a:rPr lang="en-US" sz="2400" dirty="0"/>
              <a:t>)</a:t>
            </a:r>
          </a:p>
          <a:p>
            <a:r>
              <a:rPr lang="it-IT" sz="2400" dirty="0"/>
              <a:t>b. derivati dalle creste neurali sono evidenziati in giallo, derivati dal mesoderma in rosa. </a:t>
            </a:r>
          </a:p>
          <a:p>
            <a:br>
              <a:rPr lang="it-IT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6527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721" y="90152"/>
            <a:ext cx="612742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719" y="462498"/>
            <a:ext cx="514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Neurocranio in osteitti e tetrapodi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06749" y="2503490"/>
            <a:ext cx="42543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212121"/>
                </a:solidFill>
                <a:latin typeface="Arial" panose="020B0604020202020204" pitchFamily="34" charset="0"/>
              </a:rPr>
              <a:t>Centri di ossificazione </a:t>
            </a:r>
          </a:p>
          <a:p>
            <a:pPr algn="ctr"/>
            <a:endParaRPr lang="it-IT" sz="28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212121"/>
                </a:solidFill>
                <a:latin typeface="Arial" panose="020B0604020202020204" pitchFamily="34" charset="0"/>
              </a:rPr>
              <a:t>occipitali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212121"/>
                </a:solidFill>
                <a:latin typeface="Arial" panose="020B0604020202020204" pitchFamily="34" charset="0"/>
              </a:rPr>
              <a:t>orbitosfenoidali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212121"/>
                </a:solidFill>
                <a:latin typeface="Arial" panose="020B0604020202020204" pitchFamily="34" charset="0"/>
              </a:rPr>
              <a:t>etmoidali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212121"/>
                </a:solidFill>
                <a:latin typeface="Arial" panose="020B0604020202020204" pitchFamily="34" charset="0"/>
              </a:rPr>
              <a:t>otici</a:t>
            </a:r>
          </a:p>
          <a:p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9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872"/>
          <a:stretch/>
        </p:blipFill>
        <p:spPr>
          <a:xfrm>
            <a:off x="1041847" y="1008966"/>
            <a:ext cx="9903728" cy="5386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3143" y="333957"/>
            <a:ext cx="11028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Sezione trasversale schematica del cranio nella regione orbitotemporale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305254" y="6055096"/>
            <a:ext cx="164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b, </a:t>
            </a:r>
            <a:r>
              <a:rPr lang="en-US" dirty="0" err="1"/>
              <a:t>Mammifero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885" y="6239762"/>
            <a:ext cx="192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a, </a:t>
            </a:r>
            <a:r>
              <a:rPr lang="en-US" dirty="0" err="1"/>
              <a:t>Amniote</a:t>
            </a:r>
            <a:r>
              <a:rPr lang="en-US" dirty="0"/>
              <a:t> </a:t>
            </a:r>
            <a:r>
              <a:rPr lang="en-US" dirty="0" err="1"/>
              <a:t>arcaico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3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923" y="815162"/>
            <a:ext cx="10695164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</a:rPr>
              <a:t>Nei vertebrati in cui è nettamente separata da quella sfenoidale, la regione etmoidale giace immediatamente davanti a essa e comprende la lamina etmoidale e le capsule olfattive</a:t>
            </a:r>
            <a:br>
              <a:rPr lang="it-IT" sz="2000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78" y="1905000"/>
            <a:ext cx="6448425" cy="495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8705" y="259980"/>
            <a:ext cx="3031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</a:rPr>
              <a:t>Centri etmoidali</a:t>
            </a:r>
          </a:p>
        </p:txBody>
      </p:sp>
    </p:spTree>
    <p:extLst>
      <p:ext uri="{BB962C8B-B14F-4D97-AF65-F5344CB8AC3E}">
        <p14:creationId xmlns:p14="http://schemas.microsoft.com/office/powerpoint/2010/main" val="1800834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8965" y="282193"/>
            <a:ext cx="6019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Neurocranio</a:t>
            </a:r>
            <a:r>
              <a:rPr lang="en-US" sz="3200" dirty="0"/>
              <a:t> di </a:t>
            </a:r>
            <a:r>
              <a:rPr lang="en-US" sz="3200" dirty="0" err="1"/>
              <a:t>mammifero</a:t>
            </a:r>
            <a:r>
              <a:rPr lang="en-US" sz="3200" dirty="0"/>
              <a:t> (</a:t>
            </a:r>
            <a:r>
              <a:rPr lang="en-US" sz="3200" dirty="0" err="1"/>
              <a:t>uomo</a:t>
            </a:r>
            <a:r>
              <a:rPr lang="en-US" sz="32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63" y="1116301"/>
            <a:ext cx="9620701" cy="515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70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553"/>
          <a:stretch/>
        </p:blipFill>
        <p:spPr>
          <a:xfrm>
            <a:off x="6330771" y="1110802"/>
            <a:ext cx="4991100" cy="53930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1686" y="204672"/>
            <a:ext cx="2121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</a:rPr>
              <a:t>Centri </a:t>
            </a:r>
            <a:r>
              <a:rPr lang="it-IT" sz="3200" dirty="0">
                <a:solidFill>
                  <a:srgbClr val="212121"/>
                </a:solidFill>
                <a:latin typeface="Arial" panose="020B0604020202020204" pitchFamily="34" charset="0"/>
              </a:rPr>
              <a:t>otici</a:t>
            </a:r>
            <a:endParaRPr lang="it-IT" sz="320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862" y="789447"/>
            <a:ext cx="5819909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Capsule otiche cartilaginee che racchiudono il labirinto membranoso vengono ori-ginariamente sostituite da due ossa endocondrali, dette prootico e opistotico</a:t>
            </a:r>
          </a:p>
          <a:p>
            <a:pPr>
              <a:lnSpc>
                <a:spcPct val="150000"/>
              </a:lnSpc>
            </a:pP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nei mammiferi, esternamente alla regione periotica vi è la cavità dell’orecchio medio che contiene i tre ossicini dell’udito (staffa, incudine e martello) e la membrana timpanica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95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521" y="27248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</a:rPr>
              <a:t>Dermatocranio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7883" y="1081825"/>
            <a:ext cx="10610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Complessi principali:</a:t>
            </a:r>
          </a:p>
          <a:p>
            <a:r>
              <a:rPr lang="it-IT" sz="3200" dirty="0"/>
              <a:t>• volta cranica - La volta cranica è una lamina di osso dermico che copre completamente la parte supe-riore e i lati del capo, estendendosi lateralmente e inferiormente a formare la mascella dermica su cui si inserisce una fila di denti.</a:t>
            </a:r>
          </a:p>
          <a:p>
            <a:r>
              <a:rPr lang="it-IT" sz="3200" dirty="0"/>
              <a:t>• palato  - la volta della cavità orale </a:t>
            </a:r>
          </a:p>
          <a:p>
            <a:r>
              <a:rPr lang="it-IT" sz="3200" dirty="0"/>
              <a:t>• mandibola - formata da due metà simmetriche (emimandibole) collegate fra loro anteriormente da una sinfisi e comprende numerose ossa dermiche pari che vanno a rivestire l’originaria cartilagine mandibolare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780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7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3" y="810225"/>
            <a:ext cx="7200900" cy="6410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959" y="103031"/>
            <a:ext cx="549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Scheletro</a:t>
            </a:r>
            <a:r>
              <a:rPr lang="en-US" sz="3200" dirty="0"/>
              <a:t> </a:t>
            </a:r>
            <a:r>
              <a:rPr lang="en-US" sz="3200" dirty="0" err="1"/>
              <a:t>cefalico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ciclostomi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081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435"/>
          <a:stretch/>
        </p:blipFill>
        <p:spPr>
          <a:xfrm>
            <a:off x="1223132" y="962023"/>
            <a:ext cx="10239718" cy="37902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1781" y="243556"/>
            <a:ext cx="6428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Scheletro cefalico dei condroitti (spinarolo)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8404" y="5155842"/>
            <a:ext cx="1106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Splancnocranio costituito da una successione di archi faringei, i primi due dei quali (i, arco orale; ii, arco ioideo) a sostegno della bocca e i successivi (iii-Vii, archi branchiali o faringei) a formare gli archi generalizzati tra le fessure branchiali.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8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332"/>
          <a:stretch/>
        </p:blipFill>
        <p:spPr>
          <a:xfrm>
            <a:off x="351998" y="1300174"/>
            <a:ext cx="7656794" cy="5313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3441" y="360609"/>
            <a:ext cx="9766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Sezione frontale schematica della regione faringea di lampreda e di squalo.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34143" y="1061635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</a:rPr>
              <a:t>arco orale = </a:t>
            </a:r>
          </a:p>
          <a:p>
            <a:pPr algn="ctr"/>
            <a:r>
              <a:rPr lang="it-IT" dirty="0">
                <a:latin typeface="Arial" panose="020B0604020202020204" pitchFamily="34" charset="0"/>
              </a:rPr>
              <a:t>cartilagini pari; quella dorsale, detta palatoquadrata</a:t>
            </a:r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</a:rPr>
              <a:t>arco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ioideo</a:t>
            </a:r>
            <a:r>
              <a:rPr lang="en-US" dirty="0">
                <a:latin typeface="Arial" panose="020B0604020202020204" pitchFamily="34" charset="0"/>
              </a:rPr>
              <a:t> = </a:t>
            </a:r>
          </a:p>
          <a:p>
            <a:pPr algn="ctr"/>
            <a:r>
              <a:rPr lang="en-US" dirty="0" err="1">
                <a:latin typeface="Arial" panose="020B0604020202020204" pitchFamily="34" charset="0"/>
              </a:rPr>
              <a:t>Struttura</a:t>
            </a:r>
            <a:r>
              <a:rPr lang="en-US" dirty="0">
                <a:latin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</a:rPr>
              <a:t>sostegno</a:t>
            </a:r>
            <a:r>
              <a:rPr lang="en-US" dirty="0">
                <a:latin typeface="Arial" panose="020B0604020202020204" pitchFamily="34" charset="0"/>
              </a:rPr>
              <a:t>  del </a:t>
            </a:r>
            <a:r>
              <a:rPr lang="en-US" dirty="0" err="1">
                <a:latin typeface="Arial" panose="020B0604020202020204" pitchFamily="34" charset="0"/>
              </a:rPr>
              <a:t>complesso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mascellare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4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1112"/>
          <a:stretch/>
        </p:blipFill>
        <p:spPr>
          <a:xfrm>
            <a:off x="785610" y="1910487"/>
            <a:ext cx="9981050" cy="29319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9047" y="581575"/>
            <a:ext cx="10951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Modalità di collegamento (sospensione) dell'arco orale al neurocranio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964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116" b="35987"/>
          <a:stretch/>
        </p:blipFill>
        <p:spPr>
          <a:xfrm>
            <a:off x="115907" y="1931832"/>
            <a:ext cx="11251105" cy="3992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9047" y="581575"/>
            <a:ext cx="10951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Modalità di collegamento (sospensione) dell'arco orale al neurocranio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345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3225" b="4692"/>
          <a:stretch/>
        </p:blipFill>
        <p:spPr>
          <a:xfrm>
            <a:off x="463637" y="2073498"/>
            <a:ext cx="11251105" cy="367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9047" y="581575"/>
            <a:ext cx="10951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Modalità di collegamento (sospensione) dell'arco orale al neurocranio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005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139"/>
          <a:stretch/>
        </p:blipFill>
        <p:spPr>
          <a:xfrm>
            <a:off x="270456" y="1683039"/>
            <a:ext cx="6248400" cy="42026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4354" y="156573"/>
            <a:ext cx="9895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Derivati degli archi faringei in osteitti e tetrapodi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553"/>
          <a:stretch/>
        </p:blipFill>
        <p:spPr>
          <a:xfrm>
            <a:off x="6974715" y="1226712"/>
            <a:ext cx="4991100" cy="5393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9175" y="6186342"/>
            <a:ext cx="3480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neurocranio</a:t>
            </a:r>
            <a:r>
              <a:rPr lang="en-US" dirty="0"/>
              <a:t> e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splancnocranio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9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765</Words>
  <Application>Microsoft Office PowerPoint</Application>
  <PresentationFormat>Widescreen</PresentationFormat>
  <Paragraphs>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Anatomia Comparata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Baj</dc:creator>
  <cp:lastModifiedBy>Gabriele Baj</cp:lastModifiedBy>
  <cp:revision>82</cp:revision>
  <dcterms:created xsi:type="dcterms:W3CDTF">2022-04-25T15:02:57Z</dcterms:created>
  <dcterms:modified xsi:type="dcterms:W3CDTF">2024-05-06T12:06:30Z</dcterms:modified>
</cp:coreProperties>
</file>