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344" r:id="rId3"/>
    <p:sldId id="343" r:id="rId4"/>
    <p:sldId id="345" r:id="rId5"/>
    <p:sldId id="346" r:id="rId6"/>
    <p:sldId id="347" r:id="rId7"/>
    <p:sldId id="383" r:id="rId8"/>
    <p:sldId id="348" r:id="rId9"/>
    <p:sldId id="349" r:id="rId10"/>
    <p:sldId id="350" r:id="rId11"/>
    <p:sldId id="351" r:id="rId12"/>
    <p:sldId id="352" r:id="rId13"/>
    <p:sldId id="353" r:id="rId14"/>
    <p:sldId id="356" r:id="rId15"/>
    <p:sldId id="354" r:id="rId16"/>
    <p:sldId id="355" r:id="rId17"/>
    <p:sldId id="357" r:id="rId18"/>
    <p:sldId id="384" r:id="rId19"/>
    <p:sldId id="358" r:id="rId20"/>
    <p:sldId id="359" r:id="rId21"/>
    <p:sldId id="360" r:id="rId22"/>
    <p:sldId id="361" r:id="rId23"/>
    <p:sldId id="362" r:id="rId24"/>
    <p:sldId id="363" r:id="rId25"/>
    <p:sldId id="385" r:id="rId26"/>
    <p:sldId id="364" r:id="rId27"/>
    <p:sldId id="365" r:id="rId28"/>
    <p:sldId id="386" r:id="rId29"/>
    <p:sldId id="387" r:id="rId30"/>
    <p:sldId id="366" r:id="rId31"/>
    <p:sldId id="367" r:id="rId32"/>
    <p:sldId id="368" r:id="rId33"/>
    <p:sldId id="369" r:id="rId34"/>
    <p:sldId id="388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539" autoAdjust="0"/>
    <p:restoredTop sz="94660"/>
  </p:normalViewPr>
  <p:slideViewPr>
    <p:cSldViewPr snapToGrid="0">
      <p:cViewPr varScale="1">
        <p:scale>
          <a:sx n="74" d="100"/>
          <a:sy n="74" d="100"/>
        </p:scale>
        <p:origin x="6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1461D-B567-4A62-9AA5-023429173A60}" type="datetimeFigureOut">
              <a:rPr lang="en-US" smtClean="0"/>
              <a:t>03-May-23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229EF-E2A8-4FBE-A32D-035370278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130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1461D-B567-4A62-9AA5-023429173A60}" type="datetimeFigureOut">
              <a:rPr lang="en-US" smtClean="0"/>
              <a:t>03-May-23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229EF-E2A8-4FBE-A32D-035370278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87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1461D-B567-4A62-9AA5-023429173A60}" type="datetimeFigureOut">
              <a:rPr lang="en-US" smtClean="0"/>
              <a:t>03-May-23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229EF-E2A8-4FBE-A32D-035370278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638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1461D-B567-4A62-9AA5-023429173A60}" type="datetimeFigureOut">
              <a:rPr lang="en-US" smtClean="0"/>
              <a:t>03-May-23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229EF-E2A8-4FBE-A32D-035370278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132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1461D-B567-4A62-9AA5-023429173A60}" type="datetimeFigureOut">
              <a:rPr lang="en-US" smtClean="0"/>
              <a:t>03-May-23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229EF-E2A8-4FBE-A32D-035370278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265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1461D-B567-4A62-9AA5-023429173A60}" type="datetimeFigureOut">
              <a:rPr lang="en-US" smtClean="0"/>
              <a:t>03-May-23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229EF-E2A8-4FBE-A32D-035370278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818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1461D-B567-4A62-9AA5-023429173A60}" type="datetimeFigureOut">
              <a:rPr lang="en-US" smtClean="0"/>
              <a:t>03-May-23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229EF-E2A8-4FBE-A32D-035370278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70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1461D-B567-4A62-9AA5-023429173A60}" type="datetimeFigureOut">
              <a:rPr lang="en-US" smtClean="0"/>
              <a:t>03-May-23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229EF-E2A8-4FBE-A32D-035370278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180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1461D-B567-4A62-9AA5-023429173A60}" type="datetimeFigureOut">
              <a:rPr lang="en-US" smtClean="0"/>
              <a:t>03-May-23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229EF-E2A8-4FBE-A32D-035370278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458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1461D-B567-4A62-9AA5-023429173A60}" type="datetimeFigureOut">
              <a:rPr lang="en-US" smtClean="0"/>
              <a:t>03-May-23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229EF-E2A8-4FBE-A32D-035370278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210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1461D-B567-4A62-9AA5-023429173A60}" type="datetimeFigureOut">
              <a:rPr lang="en-US" smtClean="0"/>
              <a:t>03-May-23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229EF-E2A8-4FBE-A32D-035370278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851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81461D-B567-4A62-9AA5-023429173A60}" type="datetimeFigureOut">
              <a:rPr lang="en-US" smtClean="0"/>
              <a:t>03-May-23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229EF-E2A8-4FBE-A32D-035370278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038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Anatomia</a:t>
            </a:r>
            <a:r>
              <a:rPr lang="en-US" dirty="0" smtClean="0"/>
              <a:t> </a:t>
            </a:r>
            <a:r>
              <a:rPr lang="en-US" dirty="0" err="1" smtClean="0"/>
              <a:t>Comparata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70265" y="5649779"/>
            <a:ext cx="2056327" cy="905568"/>
          </a:xfrm>
        </p:spPr>
        <p:txBody>
          <a:bodyPr/>
          <a:lstStyle/>
          <a:p>
            <a:r>
              <a:rPr lang="en-US" dirty="0" smtClean="0"/>
              <a:t>Gabriele Baj</a:t>
            </a:r>
          </a:p>
          <a:p>
            <a:r>
              <a:rPr lang="en-US" dirty="0" smtClean="0"/>
              <a:t>gbaj@units.it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64768" y="6102563"/>
            <a:ext cx="25184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Lezione</a:t>
            </a:r>
            <a:r>
              <a:rPr lang="en-US" sz="3200" dirty="0" smtClean="0"/>
              <a:t> 6</a:t>
            </a:r>
            <a:endParaRPr lang="en-US" sz="3200" dirty="0"/>
          </a:p>
        </p:txBody>
      </p:sp>
      <p:sp>
        <p:nvSpPr>
          <p:cNvPr id="6" name="Casella di testo 2"/>
          <p:cNvSpPr txBox="1">
            <a:spLocks noChangeArrowheads="1"/>
          </p:cNvSpPr>
          <p:nvPr/>
        </p:nvSpPr>
        <p:spPr bwMode="auto">
          <a:xfrm>
            <a:off x="10091578" y="210349"/>
            <a:ext cx="2400929" cy="62581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29395B"/>
                </a:solidFill>
                <a:effectLst/>
                <a:latin typeface="Arial" panose="020B0604020202020204" pitchFamily="34" charset="0"/>
              </a:rPr>
              <a:t>Dipartimento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29395B"/>
                </a:solidFill>
                <a:effectLst/>
                <a:latin typeface="Arial" panose="020B0604020202020204" pitchFamily="34" charset="0"/>
              </a:rPr>
              <a:t> di</a:t>
            </a: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 err="1" smtClean="0">
                <a:ln>
                  <a:noFill/>
                </a:ln>
                <a:solidFill>
                  <a:srgbClr val="29395B"/>
                </a:solidFill>
                <a:effectLst/>
                <a:latin typeface="Arial" panose="020B0604020202020204" pitchFamily="34" charset="0"/>
              </a:rPr>
              <a:t>Scienze</a:t>
            </a: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rgbClr val="29395B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400" b="1" i="0" u="none" strike="noStrike" cap="none" normalizeH="0" baseline="0" dirty="0" err="1" smtClean="0">
                <a:ln>
                  <a:noFill/>
                </a:ln>
                <a:solidFill>
                  <a:srgbClr val="29395B"/>
                </a:solidFill>
                <a:effectLst/>
                <a:latin typeface="Arial" panose="020B0604020202020204" pitchFamily="34" charset="0"/>
              </a:rPr>
              <a:t>della</a:t>
            </a: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rgbClr val="29395B"/>
                </a:solidFill>
                <a:effectLst/>
                <a:latin typeface="Arial" panose="020B0604020202020204" pitchFamily="34" charset="0"/>
              </a:rPr>
              <a:t> Vita</a:t>
            </a: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8829" y="210350"/>
            <a:ext cx="942749" cy="772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logo_units_3righ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68" y="156756"/>
            <a:ext cx="2403586" cy="806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3611103" y="724154"/>
            <a:ext cx="45454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dirty="0"/>
              <a:t>Laurea in Scienze e Tecnologie Biologiche</a:t>
            </a:r>
            <a:endParaRPr lang="it-IT" sz="2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4222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63469" y="166282"/>
            <a:ext cx="59630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dirty="0"/>
              <a:t>Nuclei dell'oblongata e del mesencefalo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5726805" y="1061261"/>
            <a:ext cx="6096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2400" dirty="0"/>
              <a:t>Nuclei non associati ai nervi cranici a livello di tre porzioni dell’oblongata (ponte e due porzioni del mielencefalo) e del mesencefalo. </a:t>
            </a:r>
            <a:endParaRPr lang="it-IT" sz="2400" dirty="0" smtClean="0"/>
          </a:p>
          <a:p>
            <a:r>
              <a:rPr lang="it-IT" sz="2400" dirty="0" smtClean="0"/>
              <a:t>In </a:t>
            </a:r>
            <a:r>
              <a:rPr lang="it-IT" sz="2400" dirty="0"/>
              <a:t>viola è mostrata la formazione reticolare</a:t>
            </a:r>
            <a:r>
              <a:rPr lang="it-IT" sz="2400" dirty="0" smtClean="0"/>
              <a:t>.</a:t>
            </a:r>
          </a:p>
          <a:p>
            <a:endParaRPr lang="it-IT" sz="2400" dirty="0"/>
          </a:p>
          <a:p>
            <a:r>
              <a:rPr lang="it-IT" sz="2400" dirty="0" smtClean="0"/>
              <a:t>N. Olivare : particolarmente </a:t>
            </a:r>
            <a:r>
              <a:rPr lang="it-IT" sz="2400" dirty="0"/>
              <a:t>esteso nelle specie dotate di un cervelletto ben </a:t>
            </a:r>
            <a:r>
              <a:rPr lang="it-IT" sz="2400" dirty="0" smtClean="0"/>
              <a:t>sviluppato,</a:t>
            </a:r>
          </a:p>
          <a:p>
            <a:r>
              <a:rPr lang="it-IT" sz="2400" dirty="0" smtClean="0"/>
              <a:t>origine </a:t>
            </a:r>
            <a:r>
              <a:rPr lang="it-IT" sz="2400" dirty="0"/>
              <a:t>delle fibre rampicanti che contraggono sinapsi direttamente con le cellule di purkinje della corteccia </a:t>
            </a:r>
            <a:r>
              <a:rPr lang="it-IT" sz="2400" dirty="0" smtClean="0"/>
              <a:t>cerebellare</a:t>
            </a:r>
          </a:p>
          <a:p>
            <a:endParaRPr lang="it-IT" sz="2400" dirty="0"/>
          </a:p>
          <a:p>
            <a:r>
              <a:rPr lang="it-IT" sz="2400" dirty="0" smtClean="0"/>
              <a:t>Nella formazione </a:t>
            </a:r>
            <a:r>
              <a:rPr lang="it-IT" sz="2400" dirty="0"/>
              <a:t>reticolare discendente dei teleostei e di molti anfibi larvali è presente una coppia di cellule di mauthner </a:t>
            </a:r>
            <a:r>
              <a:rPr lang="it-IT" sz="2400" dirty="0" smtClean="0"/>
              <a:t>giganti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7609"/>
          <a:stretch/>
        </p:blipFill>
        <p:spPr>
          <a:xfrm>
            <a:off x="549163" y="689502"/>
            <a:ext cx="4602385" cy="6109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108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23029" y="153405"/>
            <a:ext cx="59630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dirty="0"/>
              <a:t>Nuclei dell'oblongata e del mesencefalo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6404550" y="924130"/>
            <a:ext cx="567958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/>
              <a:t>Nella sezione sagittale del tronco encefalico di uomo sono mostrati i nuclei dei nervi cranici e i loro rapporti con la formazione reticolare</a:t>
            </a:r>
            <a:r>
              <a:rPr lang="it-IT" sz="2400" dirty="0" smtClean="0"/>
              <a:t>.</a:t>
            </a:r>
          </a:p>
          <a:p>
            <a:endParaRPr lang="it-IT" sz="2400" dirty="0"/>
          </a:p>
          <a:p>
            <a:r>
              <a:rPr lang="it-IT" sz="2400" dirty="0" smtClean="0"/>
              <a:t>FR ascendente =vie serotoninergiche </a:t>
            </a:r>
            <a:r>
              <a:rPr lang="it-IT" sz="2400" dirty="0"/>
              <a:t>e noradrenergiche che raggiungono gli emisferi cerebrali influenzando </a:t>
            </a:r>
            <a:r>
              <a:rPr lang="it-IT" sz="2400" dirty="0" smtClean="0"/>
              <a:t>processi </a:t>
            </a:r>
            <a:r>
              <a:rPr lang="it-IT" sz="2400" dirty="0"/>
              <a:t>quali il sonno, il risveglio e l’attenzione. </a:t>
            </a:r>
            <a:endParaRPr lang="it-IT" sz="2400" dirty="0" smtClean="0"/>
          </a:p>
          <a:p>
            <a:endParaRPr lang="it-IT" sz="2400" dirty="0"/>
          </a:p>
          <a:p>
            <a:r>
              <a:rPr lang="it-IT" sz="2400" dirty="0" smtClean="0"/>
              <a:t>FR discendente=  </a:t>
            </a:r>
            <a:r>
              <a:rPr lang="it-IT" sz="2400" dirty="0"/>
              <a:t>coordina l’attività di quei gruppi di neuroni, </a:t>
            </a:r>
            <a:r>
              <a:rPr lang="it-IT" sz="2400" dirty="0" smtClean="0"/>
              <a:t>denominati </a:t>
            </a:r>
            <a:r>
              <a:rPr lang="it-IT" sz="2400" dirty="0"/>
              <a:t>generatori  centrali  di  schemi  motori, </a:t>
            </a:r>
            <a:r>
              <a:rPr lang="it-IT" sz="2400" dirty="0" smtClean="0"/>
              <a:t>regolazione </a:t>
            </a:r>
            <a:r>
              <a:rPr lang="it-IT" sz="2400" dirty="0"/>
              <a:t>del tono muscolare e funzioni </a:t>
            </a:r>
            <a:r>
              <a:rPr lang="it-IT" sz="2400" dirty="0" smtClean="0"/>
              <a:t>modulatorie dolore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8573"/>
          <a:stretch/>
        </p:blipFill>
        <p:spPr>
          <a:xfrm>
            <a:off x="247441" y="676625"/>
            <a:ext cx="6157109" cy="5934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84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27888" y="273039"/>
            <a:ext cx="38915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/>
              <a:t>Cervelletto</a:t>
            </a:r>
            <a:r>
              <a:rPr lang="en-US" sz="3600" dirty="0"/>
              <a:t> di </a:t>
            </a:r>
            <a:r>
              <a:rPr lang="en-US" sz="3600" dirty="0" err="1"/>
              <a:t>uomo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778366" y="5008534"/>
            <a:ext cx="110830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 smtClean="0"/>
              <a:t>Suddivisione </a:t>
            </a:r>
            <a:r>
              <a:rPr lang="it-IT" sz="2000" dirty="0"/>
              <a:t>del cervelletto in una porzione mediana, il corpo, e due lateroventrali, i flocculi. </a:t>
            </a:r>
            <a:endParaRPr lang="it-IT" sz="2000" dirty="0" smtClean="0"/>
          </a:p>
          <a:p>
            <a:r>
              <a:rPr lang="it-IT" sz="2000" dirty="0" smtClean="0"/>
              <a:t>Nei </a:t>
            </a:r>
            <a:r>
              <a:rPr lang="it-IT" sz="2000" dirty="0"/>
              <a:t>mammiferi nel corpo si distingue una porzione impari e mediana, il verme, e due espansioni, gli emisferi cerebellari.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13277"/>
          <a:stretch/>
        </p:blipFill>
        <p:spPr>
          <a:xfrm>
            <a:off x="578207" y="919370"/>
            <a:ext cx="10930252" cy="4058984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4585593" y="889191"/>
            <a:ext cx="811369" cy="42541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636645" y="1314602"/>
            <a:ext cx="1261101" cy="64633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056069" y="2780646"/>
            <a:ext cx="1994078" cy="42619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585592" y="4355326"/>
            <a:ext cx="811369" cy="42541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8366" y="6273464"/>
            <a:ext cx="100455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latin typeface="Arial" panose="020B0604020202020204" pitchFamily="34" charset="0"/>
              </a:rPr>
              <a:t>collegato tramite due paia di peduncoli cerebellari </a:t>
            </a:r>
            <a:r>
              <a:rPr lang="it-IT" dirty="0" smtClean="0">
                <a:latin typeface="Arial" panose="020B0604020202020204" pitchFamily="34" charset="0"/>
              </a:rPr>
              <a:t>anteriori </a:t>
            </a:r>
            <a:r>
              <a:rPr lang="it-IT" dirty="0">
                <a:latin typeface="Arial" panose="020B0604020202020204" pitchFamily="34" charset="0"/>
              </a:rPr>
              <a:t>e </a:t>
            </a:r>
            <a:r>
              <a:rPr lang="it-IT" dirty="0" smtClean="0">
                <a:latin typeface="Arial" panose="020B0604020202020204" pitchFamily="34" charset="0"/>
              </a:rPr>
              <a:t>posteriori e (medi nei mammiferi)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821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17311" y="165136"/>
            <a:ext cx="34873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/>
              <a:t>Cervelletto</a:t>
            </a:r>
            <a:r>
              <a:rPr lang="en-US" sz="3200" dirty="0"/>
              <a:t> di </a:t>
            </a:r>
            <a:r>
              <a:rPr lang="en-US" sz="3200" dirty="0" err="1"/>
              <a:t>uomo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1026016" y="4691450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/>
              <a:t>Sezione condotta a livello del recesso del </a:t>
            </a:r>
            <a:r>
              <a:rPr lang="it-IT" dirty="0" smtClean="0"/>
              <a:t>quarto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485" b="7425"/>
          <a:stretch/>
        </p:blipFill>
        <p:spPr>
          <a:xfrm>
            <a:off x="25757" y="749911"/>
            <a:ext cx="7096259" cy="394153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551313" y="1238398"/>
            <a:ext cx="4640687" cy="32762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t-IT" sz="2000" dirty="0"/>
              <a:t>opera a livello involontario ed è in grado di modificare e controllare, ma non iniziare un’attività motoria. </a:t>
            </a:r>
            <a:endParaRPr lang="it-IT" sz="2000" dirty="0" smtClean="0"/>
          </a:p>
          <a:p>
            <a:pPr>
              <a:lnSpc>
                <a:spcPct val="150000"/>
              </a:lnSpc>
            </a:pPr>
            <a:endParaRPr lang="it-IT" sz="2000" dirty="0"/>
          </a:p>
          <a:p>
            <a:pPr>
              <a:lnSpc>
                <a:spcPct val="150000"/>
              </a:lnSpc>
            </a:pPr>
            <a:r>
              <a:rPr lang="it-IT" sz="2000" dirty="0" smtClean="0"/>
              <a:t>riceve informazioni </a:t>
            </a:r>
            <a:r>
              <a:rPr lang="it-IT" sz="2000" dirty="0"/>
              <a:t>sensoriali provenienti dai sistemi vestibolare, somatosensitivo, visivo e </a:t>
            </a:r>
            <a:r>
              <a:rPr lang="it-IT" sz="2000" dirty="0" smtClean="0"/>
              <a:t>uditivo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1596980" y="5657671"/>
            <a:ext cx="76371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latin typeface="Arial" panose="020B0604020202020204" pitchFamily="34" charset="0"/>
              </a:rPr>
              <a:t>l cervelletto sembra essere un centro cerebrale tipico degli gnatostomi. nei ciclostomi è infatti assente (missine) o molto rudimentale (</a:t>
            </a:r>
            <a:r>
              <a:rPr lang="it-IT" dirty="0" smtClean="0">
                <a:latin typeface="Arial" panose="020B0604020202020204" pitchFamily="34" charset="0"/>
              </a:rPr>
              <a:t>lamprede)</a:t>
            </a:r>
          </a:p>
          <a:p>
            <a:r>
              <a:rPr lang="it-IT" dirty="0" smtClean="0">
                <a:latin typeface="Arial" panose="020B0604020202020204" pitchFamily="34" charset="0"/>
              </a:rPr>
              <a:t>Sviluppo anche post-embrionale</a:t>
            </a:r>
            <a:br>
              <a:rPr lang="it-IT" dirty="0" smtClean="0">
                <a:latin typeface="Arial" panose="020B0604020202020204" pitchFamily="34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95719" y="349756"/>
            <a:ext cx="106422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/>
              <a:t>Valvola del cervelletto, sezione parasagittale dell'encefalo di pesce elefante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7208209" y="1745214"/>
            <a:ext cx="49369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Gnathonemus</a:t>
            </a:r>
            <a:r>
              <a:rPr lang="en-US" dirty="0"/>
              <a:t> </a:t>
            </a:r>
            <a:r>
              <a:rPr lang="en-US" dirty="0" err="1"/>
              <a:t>petersii</a:t>
            </a:r>
            <a:r>
              <a:rPr lang="en-US" dirty="0"/>
              <a:t>. Si </a:t>
            </a:r>
            <a:r>
              <a:rPr lang="en-US" dirty="0" err="1"/>
              <a:t>noti</a:t>
            </a:r>
            <a:r>
              <a:rPr lang="en-US" dirty="0"/>
              <a:t> come la </a:t>
            </a:r>
            <a:r>
              <a:rPr lang="en-US" dirty="0" err="1"/>
              <a:t>valvola</a:t>
            </a:r>
            <a:r>
              <a:rPr lang="en-US" dirty="0"/>
              <a:t> copra la </a:t>
            </a:r>
            <a:r>
              <a:rPr lang="en-US" dirty="0" err="1"/>
              <a:t>maggior</a:t>
            </a:r>
            <a:r>
              <a:rPr lang="en-US" dirty="0"/>
              <a:t> parte </a:t>
            </a:r>
            <a:r>
              <a:rPr lang="en-US" dirty="0" err="1"/>
              <a:t>dell’encefalo</a:t>
            </a:r>
            <a:r>
              <a:rPr lang="en-US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10960"/>
          <a:stretch/>
        </p:blipFill>
        <p:spPr>
          <a:xfrm>
            <a:off x="321634" y="811421"/>
            <a:ext cx="6886575" cy="347724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32659" y="4193790"/>
            <a:ext cx="112257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latin typeface="Arial" panose="020B0604020202020204" pitchFamily="34" charset="0"/>
              </a:rPr>
              <a:t>nel cervelletto dei tetrapodi </a:t>
            </a:r>
            <a:r>
              <a:rPr lang="it-IT" dirty="0" smtClean="0">
                <a:latin typeface="Arial" panose="020B0604020202020204" pitchFamily="34" charset="0"/>
              </a:rPr>
              <a:t>: due </a:t>
            </a:r>
            <a:r>
              <a:rPr lang="it-IT" dirty="0">
                <a:latin typeface="Arial" panose="020B0604020202020204" pitchFamily="34" charset="0"/>
              </a:rPr>
              <a:t>zone distinte: </a:t>
            </a:r>
            <a:endParaRPr lang="it-IT" dirty="0" smtClean="0">
              <a:latin typeface="Arial" panose="020B0604020202020204" pitchFamily="34" charset="0"/>
            </a:endParaRPr>
          </a:p>
          <a:p>
            <a:pPr marL="342900" indent="-342900">
              <a:buAutoNum type="arabicParenR"/>
            </a:pPr>
            <a:r>
              <a:rPr lang="it-IT" dirty="0" smtClean="0">
                <a:latin typeface="Arial" panose="020B0604020202020204" pitchFamily="34" charset="0"/>
              </a:rPr>
              <a:t>un </a:t>
            </a:r>
            <a:r>
              <a:rPr lang="it-IT" dirty="0">
                <a:latin typeface="Arial" panose="020B0604020202020204" pitchFamily="34" charset="0"/>
              </a:rPr>
              <a:t>mantello esterno di sostanza grigia (la corteccia cerebellare, tristratificata) </a:t>
            </a:r>
            <a:endParaRPr lang="it-IT" dirty="0" smtClean="0">
              <a:latin typeface="Arial" panose="020B0604020202020204" pitchFamily="34" charset="0"/>
            </a:endParaRPr>
          </a:p>
          <a:p>
            <a:pPr marL="342900" indent="-342900">
              <a:buAutoNum type="arabicParenR"/>
            </a:pPr>
            <a:r>
              <a:rPr lang="it-IT" dirty="0" smtClean="0">
                <a:latin typeface="Arial" panose="020B0604020202020204" pitchFamily="34" charset="0"/>
              </a:rPr>
              <a:t>un </a:t>
            </a:r>
            <a:r>
              <a:rPr lang="it-IT" dirty="0">
                <a:latin typeface="Arial" panose="020B0604020202020204" pitchFamily="34" charset="0"/>
              </a:rPr>
              <a:t>zona interna di sostanza bianca, contenente a sua volta alcuni nuclei profondi di sostanza grigia. Quando la </a:t>
            </a:r>
            <a:r>
              <a:rPr lang="it-IT" dirty="0" smtClean="0">
                <a:latin typeface="Arial" panose="020B0604020202020204" pitchFamily="34" charset="0"/>
              </a:rPr>
              <a:t>superficie </a:t>
            </a:r>
            <a:r>
              <a:rPr lang="it-IT" dirty="0">
                <a:latin typeface="Arial" panose="020B0604020202020204" pitchFamily="34" charset="0"/>
              </a:rPr>
              <a:t>della corteccia cerebellare si ripiega in lamelle, la sostanza bianca forma un carat-teristico disegno che prende il nome di arbor vita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09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72768" y="290702"/>
            <a:ext cx="81247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dirty="0"/>
              <a:t>Corteccia cerebellare di mammifero: citoarchitettonica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9090451" y="1096249"/>
            <a:ext cx="321408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Le cellule di purkinje sono gli unici neuroni a inviare un assone fuori dalla corteccia cerebellare e ne costituiscono dunque l’unica </a:t>
            </a:r>
            <a:r>
              <a:rPr lang="it-IT" dirty="0" smtClean="0"/>
              <a:t>efferenza.</a:t>
            </a:r>
          </a:p>
          <a:p>
            <a:endParaRPr lang="it-IT" dirty="0" smtClean="0"/>
          </a:p>
          <a:p>
            <a:r>
              <a:rPr lang="it-IT" dirty="0"/>
              <a:t>Le cellule di purkinje utilizzano il neurotrasmettitore </a:t>
            </a:r>
            <a:r>
              <a:rPr lang="it-IT" dirty="0" smtClean="0"/>
              <a:t>GABAe </a:t>
            </a:r>
            <a:r>
              <a:rPr lang="it-IT" dirty="0"/>
              <a:t>inibiscono le loro </a:t>
            </a:r>
            <a:r>
              <a:rPr lang="it-IT" dirty="0" smtClean="0"/>
              <a:t>cellule </a:t>
            </a:r>
            <a:r>
              <a:rPr lang="it-IT" dirty="0"/>
              <a:t>target (principalmente localizzate nei nuclei profondi del cervelletto). </a:t>
            </a:r>
            <a:endParaRPr lang="it-IT" dirty="0" smtClean="0"/>
          </a:p>
          <a:p>
            <a:r>
              <a:rPr lang="it-IT" dirty="0" smtClean="0"/>
              <a:t>Le </a:t>
            </a:r>
            <a:r>
              <a:rPr lang="it-IT" dirty="0"/>
              <a:t>cellule </a:t>
            </a:r>
            <a:r>
              <a:rPr lang="it-IT" dirty="0" smtClean="0"/>
              <a:t>granulari </a:t>
            </a:r>
            <a:r>
              <a:rPr lang="it-IT" dirty="0"/>
              <a:t>hanno invece un’azione eccitatoria sulle cellule di purkinje.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269114" y="1519707"/>
            <a:ext cx="8862007" cy="5004822"/>
            <a:chOff x="269114" y="883345"/>
            <a:chExt cx="9892317" cy="564118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/>
            <a:srcRect b="9312"/>
            <a:stretch/>
          </p:blipFill>
          <p:spPr>
            <a:xfrm>
              <a:off x="269114" y="1039097"/>
              <a:ext cx="9608982" cy="5485432"/>
            </a:xfrm>
            <a:prstGeom prst="rect">
              <a:avLst/>
            </a:prstGeom>
          </p:spPr>
        </p:pic>
        <p:sp>
          <p:nvSpPr>
            <p:cNvPr id="5" name="Oval 4"/>
            <p:cNvSpPr/>
            <p:nvPr/>
          </p:nvSpPr>
          <p:spPr>
            <a:xfrm>
              <a:off x="8203842" y="1133341"/>
              <a:ext cx="1957589" cy="927279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4383109" y="883345"/>
              <a:ext cx="1957589" cy="927279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5587284" y="5653825"/>
              <a:ext cx="1957589" cy="528034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69114" y="4041820"/>
              <a:ext cx="1957589" cy="528034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5405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58639" y="92508"/>
            <a:ext cx="23178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/>
              <a:t>Mesencefalo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4346102" y="677283"/>
            <a:ext cx="3575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/>
              <a:t>non </a:t>
            </a:r>
            <a:r>
              <a:rPr lang="it-IT" dirty="0"/>
              <a:t>mammifero, sezione trasversale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7296"/>
          <a:stretch/>
        </p:blipFill>
        <p:spPr>
          <a:xfrm>
            <a:off x="3445614" y="1046615"/>
            <a:ext cx="5791200" cy="360265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51774" y="5005726"/>
            <a:ext cx="988238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latin typeface="Arial" panose="020B0604020202020204" pitchFamily="34" charset="0"/>
              </a:rPr>
              <a:t>nei pesci e negli anfibi è spesso la parte più cospicua dell’encefalo. </a:t>
            </a:r>
            <a:endParaRPr lang="it-IT" dirty="0" smtClean="0">
              <a:latin typeface="Arial" panose="020B0604020202020204" pitchFamily="34" charset="0"/>
            </a:endParaRPr>
          </a:p>
          <a:p>
            <a:r>
              <a:rPr lang="it-IT" dirty="0" smtClean="0">
                <a:latin typeface="Arial" panose="020B0604020202020204" pitchFamily="34" charset="0"/>
              </a:rPr>
              <a:t>La </a:t>
            </a:r>
            <a:r>
              <a:rPr lang="it-IT" dirty="0">
                <a:latin typeface="Arial" panose="020B0604020202020204" pitchFamily="34" charset="0"/>
              </a:rPr>
              <a:t>porzione ventrale, denominata tegmento, o corpo, costituisce la parte più anteriore del tronco encefalico ed è il punto di partenza di numerose efferenze motorie. </a:t>
            </a:r>
            <a:endParaRPr lang="it-IT" dirty="0" smtClean="0">
              <a:latin typeface="Arial" panose="020B0604020202020204" pitchFamily="34" charset="0"/>
            </a:endParaRPr>
          </a:p>
          <a:p>
            <a:r>
              <a:rPr lang="it-IT" dirty="0" smtClean="0">
                <a:latin typeface="Arial" panose="020B0604020202020204" pitchFamily="34" charset="0"/>
              </a:rPr>
              <a:t>La </a:t>
            </a:r>
            <a:r>
              <a:rPr lang="it-IT" dirty="0">
                <a:latin typeface="Arial" panose="020B0604020202020204" pitchFamily="34" charset="0"/>
              </a:rPr>
              <a:t>parte soprassiale dorsale è costituita dal tetto, particolarmente sviluppato nei vertebrati non mammiferi, che riceve principalmente informazioni </a:t>
            </a:r>
            <a:r>
              <a:rPr lang="it-IT" dirty="0" smtClean="0">
                <a:latin typeface="Arial" panose="020B0604020202020204" pitchFamily="34" charset="0"/>
              </a:rPr>
              <a:t>sensoriali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9111259" y="3566305"/>
            <a:ext cx="19543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latin typeface="Arial" panose="020B0604020202020204" pitchFamily="34" charset="0"/>
              </a:rPr>
              <a:t>porzione ventrale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675241" y="1376897"/>
            <a:ext cx="28264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latin typeface="Arial" panose="020B0604020202020204" pitchFamily="34" charset="0"/>
              </a:rPr>
              <a:t>parte soprassiale dorsale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97614" y="3270352"/>
            <a:ext cx="43031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latin typeface="Arial" panose="020B0604020202020204" pitchFamily="34" charset="0"/>
              </a:rPr>
              <a:t/>
            </a:r>
            <a:br>
              <a:rPr lang="it-IT" dirty="0">
                <a:latin typeface="Arial" panose="020B0604020202020204" pitchFamily="34" charset="0"/>
              </a:rPr>
            </a:br>
            <a:r>
              <a:rPr lang="it-IT" dirty="0">
                <a:latin typeface="Arial" panose="020B0604020202020204" pitchFamily="34" charset="0"/>
              </a:rPr>
              <a:t>regione locomotoria </a:t>
            </a:r>
            <a:r>
              <a:rPr lang="it-IT" dirty="0" smtClean="0">
                <a:latin typeface="Arial" panose="020B0604020202020204" pitchFamily="34" charset="0"/>
              </a:rPr>
              <a:t>mesencefalica</a:t>
            </a:r>
            <a:r>
              <a:rPr lang="it-IT" dirty="0">
                <a:latin typeface="Arial" panose="020B0604020202020204" pitchFamily="34" charset="0"/>
              </a:rPr>
              <a:t>, un’area che è responsabile dell’avvio di segnali motorî </a:t>
            </a:r>
            <a:r>
              <a:rPr lang="it-IT" dirty="0" smtClean="0">
                <a:latin typeface="Arial" panose="020B0604020202020204" pitchFamily="34" charset="0"/>
              </a:rPr>
              <a:t>stereotipati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386506" y="2631652"/>
            <a:ext cx="1197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Arial" panose="020B0604020202020204" pitchFamily="34" charset="0"/>
              </a:rPr>
              <a:t>Tegmento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51774" y="2167288"/>
            <a:ext cx="19159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Arial" panose="020B0604020202020204" pitchFamily="34" charset="0"/>
              </a:rPr>
              <a:t>sonno</a:t>
            </a:r>
            <a:r>
              <a:rPr lang="en-US" dirty="0">
                <a:latin typeface="Arial" panose="020B0604020202020204" pitchFamily="34" charset="0"/>
              </a:rPr>
              <a:t> e la </a:t>
            </a:r>
            <a:r>
              <a:rPr lang="en-US" dirty="0" err="1" smtClean="0">
                <a:latin typeface="Arial" panose="020B0604020202020204" pitchFamily="34" charset="0"/>
              </a:rPr>
              <a:t>veglia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911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01818" y="185318"/>
            <a:ext cx="80602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dirty="0"/>
              <a:t>Sezione sagettale mediana di un encefalo di mammifero (gatto)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8120"/>
          <a:stretch/>
        </p:blipFill>
        <p:spPr>
          <a:xfrm>
            <a:off x="769646" y="788437"/>
            <a:ext cx="7262257" cy="451766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67137" y="1432774"/>
            <a:ext cx="418992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 smtClean="0"/>
              <a:t>localizzazione </a:t>
            </a:r>
            <a:r>
              <a:rPr lang="it-IT" sz="2000" dirty="0"/>
              <a:t>del mesencefalo (in rosso) e delle strutture che lo compongono: tegmento e collicoli superiore e inferiore.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7667137" y="3141895"/>
            <a:ext cx="395810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nei </a:t>
            </a:r>
            <a:r>
              <a:rPr lang="it-IT" sz="2000" dirty="0"/>
              <a:t>vertebrati</a:t>
            </a:r>
            <a:r>
              <a:rPr lang="it-IT" dirty="0"/>
              <a:t> non mammiferi i due rigonfiamenti del tetto ottico sono chiamati spesso lobi </a:t>
            </a:r>
            <a:r>
              <a:rPr lang="it-IT" dirty="0" smtClean="0"/>
              <a:t>ottici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73242" y="5168558"/>
            <a:ext cx="101639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/>
              <a:t>nella maggior parte dei pesci i lobi ottici sono la parte più voluminosa dell’encefalo </a:t>
            </a:r>
            <a:r>
              <a:rPr lang="it-IT" sz="1600" dirty="0" smtClean="0"/>
              <a:t>e </a:t>
            </a:r>
            <a:r>
              <a:rPr lang="it-IT" sz="1600" dirty="0"/>
              <a:t>negli anamni la loro importanza quale centro di integrazione è paragonabile a quella degli emisferi cerebrali negli amnioti.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5880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23245" y="222613"/>
            <a:ext cx="93887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dirty="0"/>
              <a:t>Struttura, funzione e adattamenti dei principali centri </a:t>
            </a:r>
            <a:r>
              <a:rPr lang="it-IT" sz="2800" dirty="0" smtClean="0"/>
              <a:t>encefalici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3984903" y="778394"/>
            <a:ext cx="54843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Confronto di encefali diversi vertebrati in visione laterale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8587" y="1269053"/>
            <a:ext cx="12183413" cy="5454204"/>
            <a:chOff x="1312848" y="1403796"/>
            <a:chExt cx="5124131" cy="227956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b="51440"/>
            <a:stretch/>
          </p:blipFill>
          <p:spPr>
            <a:xfrm>
              <a:off x="1312848" y="1403796"/>
              <a:ext cx="2452076" cy="2279561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/>
            <a:srcRect t="48834" b="3155"/>
            <a:stretch/>
          </p:blipFill>
          <p:spPr>
            <a:xfrm>
              <a:off x="3984903" y="1416675"/>
              <a:ext cx="2452076" cy="2253803"/>
            </a:xfrm>
            <a:prstGeom prst="rect">
              <a:avLst/>
            </a:prstGeom>
          </p:spPr>
        </p:pic>
      </p:grpSp>
      <p:sp>
        <p:nvSpPr>
          <p:cNvPr id="3" name="Oval 2"/>
          <p:cNvSpPr/>
          <p:nvPr/>
        </p:nvSpPr>
        <p:spPr>
          <a:xfrm>
            <a:off x="1004552" y="2112135"/>
            <a:ext cx="746975" cy="553792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378039" y="4930462"/>
            <a:ext cx="746975" cy="553792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750935" y="2112135"/>
            <a:ext cx="746975" cy="553792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699419" y="4775915"/>
            <a:ext cx="746975" cy="553792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01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88059" y="56709"/>
            <a:ext cx="21689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/>
              <a:t>Diencefalo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1030438" y="855304"/>
            <a:ext cx="53401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Diencefalo di mammifero (uomo) - Posizione e rapporti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538" y="1376900"/>
            <a:ext cx="7077075" cy="51339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405612" y="703040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2800" dirty="0" smtClean="0"/>
          </a:p>
          <a:p>
            <a:r>
              <a:rPr lang="en-US" sz="2800" dirty="0" smtClean="0"/>
              <a:t> </a:t>
            </a:r>
            <a:r>
              <a:rPr lang="en-US" sz="2800" dirty="0" err="1" smtClean="0"/>
              <a:t>Epitalamo</a:t>
            </a:r>
            <a:endParaRPr lang="en-US" sz="2800" dirty="0"/>
          </a:p>
          <a:p>
            <a:r>
              <a:rPr lang="en-US" sz="2800" dirty="0" smtClean="0"/>
              <a:t> </a:t>
            </a:r>
            <a:r>
              <a:rPr lang="en-US" sz="2800" dirty="0" err="1" smtClean="0"/>
              <a:t>Talamo</a:t>
            </a:r>
            <a:endParaRPr lang="en-US" sz="2800" dirty="0"/>
          </a:p>
          <a:p>
            <a:r>
              <a:rPr lang="en-US" sz="2800" dirty="0" smtClean="0"/>
              <a:t>  </a:t>
            </a:r>
            <a:r>
              <a:rPr lang="en-US" sz="2800" dirty="0" err="1" smtClean="0"/>
              <a:t>Subtalamo</a:t>
            </a:r>
            <a:endParaRPr lang="en-US" sz="2800" dirty="0" smtClean="0"/>
          </a:p>
          <a:p>
            <a:r>
              <a:rPr lang="en-US" sz="2800" dirty="0" smtClean="0"/>
              <a:t>  </a:t>
            </a:r>
            <a:r>
              <a:rPr lang="en-US" sz="2800" dirty="0" err="1"/>
              <a:t>Ipotalamo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4587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16890" y="204920"/>
            <a:ext cx="76526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dirty="0"/>
              <a:t>Vecchie e nuove teorie sull'evoluzione dell'encefalo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50" y="838638"/>
            <a:ext cx="10341635" cy="601936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85232" y="3848319"/>
            <a:ext cx="11281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dirty="0"/>
              <a:t>Edinger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9825182" y="4995861"/>
            <a:ext cx="13708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dirty="0"/>
              <a:t>MacLean</a:t>
            </a:r>
            <a:r>
              <a:rPr lang="it-IT" dirty="0"/>
              <a:t>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966509" y="1906073"/>
            <a:ext cx="2457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err="1" smtClean="0"/>
              <a:t>Diversa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specializzazione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3637914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86214" y="359466"/>
            <a:ext cx="88466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dirty="0"/>
              <a:t>Diencefalo di mammifero (uomo) - Suddivisione schematica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1953" b="13331"/>
          <a:stretch/>
        </p:blipFill>
        <p:spPr>
          <a:xfrm>
            <a:off x="309093" y="1473894"/>
            <a:ext cx="6709174" cy="427008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054698" y="1724627"/>
            <a:ext cx="16316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Epitalamo</a:t>
            </a:r>
            <a:endParaRPr lang="en-US" dirty="0"/>
          </a:p>
          <a:p>
            <a:r>
              <a:rPr lang="en-US" dirty="0" err="1" smtClean="0"/>
              <a:t>ritmi</a:t>
            </a:r>
            <a:r>
              <a:rPr lang="en-US" dirty="0" smtClean="0"/>
              <a:t> </a:t>
            </a:r>
            <a:r>
              <a:rPr lang="en-US" dirty="0" err="1"/>
              <a:t>circadiani</a:t>
            </a:r>
            <a:r>
              <a:rPr lang="en-US" dirty="0"/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7320943" y="3608936"/>
            <a:ext cx="47308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Organi</a:t>
            </a:r>
            <a:r>
              <a:rPr lang="en-US" dirty="0"/>
              <a:t> </a:t>
            </a:r>
            <a:r>
              <a:rPr lang="en-US" dirty="0" err="1" smtClean="0"/>
              <a:t>parietali</a:t>
            </a:r>
            <a:r>
              <a:rPr lang="en-US" dirty="0" smtClean="0"/>
              <a:t> – </a:t>
            </a:r>
          </a:p>
          <a:p>
            <a:r>
              <a:rPr lang="en-US" dirty="0" err="1" smtClean="0"/>
              <a:t>Esempio</a:t>
            </a:r>
            <a:r>
              <a:rPr lang="en-US" dirty="0" smtClean="0"/>
              <a:t> </a:t>
            </a:r>
            <a:r>
              <a:rPr lang="en-US" dirty="0" err="1" smtClean="0"/>
              <a:t>occhio</a:t>
            </a:r>
            <a:r>
              <a:rPr lang="en-US" dirty="0" smtClean="0"/>
              <a:t> </a:t>
            </a:r>
            <a:r>
              <a:rPr lang="en-US" dirty="0" err="1" smtClean="0"/>
              <a:t>parietale</a:t>
            </a:r>
            <a:r>
              <a:rPr lang="en-US" dirty="0" smtClean="0"/>
              <a:t> </a:t>
            </a:r>
            <a:r>
              <a:rPr lang="en-US" dirty="0" err="1" smtClean="0"/>
              <a:t>lucertole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055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60862" y="162567"/>
            <a:ext cx="51532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/>
              <a:t>Talamo</a:t>
            </a:r>
            <a:r>
              <a:rPr lang="en-US" sz="3200" dirty="0"/>
              <a:t> di </a:t>
            </a:r>
            <a:r>
              <a:rPr lang="en-US" sz="3200" dirty="0" err="1"/>
              <a:t>mammifero</a:t>
            </a:r>
            <a:r>
              <a:rPr lang="en-US" sz="3200" dirty="0"/>
              <a:t> (</a:t>
            </a:r>
            <a:r>
              <a:rPr lang="en-US" sz="3200" dirty="0" err="1"/>
              <a:t>uomo</a:t>
            </a:r>
            <a:r>
              <a:rPr lang="en-US" sz="3200" dirty="0"/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6010"/>
          <a:stretch/>
        </p:blipFill>
        <p:spPr>
          <a:xfrm>
            <a:off x="230478" y="1012134"/>
            <a:ext cx="7429500" cy="495078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988936" y="3337449"/>
            <a:ext cx="45204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La lamina midollare mediale separa i nuclei mediali del talamo da un gruppo nucleare laterale, suddiviso a sua volta nei nuclei ventrolaterali e posteriori. </a:t>
            </a:r>
            <a:endParaRPr lang="it-IT" dirty="0" smtClean="0"/>
          </a:p>
          <a:p>
            <a:r>
              <a:rPr lang="it-IT" dirty="0" smtClean="0"/>
              <a:t>In </a:t>
            </a:r>
            <a:r>
              <a:rPr lang="it-IT" dirty="0"/>
              <a:t>corrispondenza del polo anteriore, la lamina midollare mediale si divide a Y, circoscrivendo i nuclei anteriori. Nel suo spessore sono compresi i gruppi intralaminari.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00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91499" y="338224"/>
            <a:ext cx="19194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Vie visive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13006"/>
          <a:stretch/>
        </p:blipFill>
        <p:spPr>
          <a:xfrm>
            <a:off x="684927" y="857588"/>
            <a:ext cx="8253011" cy="426249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05515" y="5316278"/>
            <a:ext cx="100884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In tutti i vertebrati le informazioni visive arrivano al talamo attraverso due vie, la via retinotettotalamica (in verde) e la via retinotalamica (in rosso). In blu le vie talamotelencefaliche. è mostrata anche la via retinotettotalamica che ha origine nell’occhio parietale.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11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24" y="475377"/>
            <a:ext cx="5894416" cy="617012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066497" y="256436"/>
            <a:ext cx="211288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/>
              <a:t>Vie visive</a:t>
            </a:r>
          </a:p>
        </p:txBody>
      </p:sp>
      <p:sp>
        <p:nvSpPr>
          <p:cNvPr id="3" name="Rectangle 2"/>
          <p:cNvSpPr/>
          <p:nvPr/>
        </p:nvSpPr>
        <p:spPr>
          <a:xfrm>
            <a:off x="5915696" y="1479722"/>
            <a:ext cx="6096000" cy="33239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it-IT" sz="2000" dirty="0"/>
              <a:t>Nei </a:t>
            </a:r>
            <a:r>
              <a:rPr lang="it-IT" sz="2000" dirty="0" smtClean="0"/>
              <a:t>mammiferi: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dirty="0" smtClean="0"/>
              <a:t>la </a:t>
            </a:r>
            <a:r>
              <a:rPr lang="it-IT" sz="2000" dirty="0"/>
              <a:t>via visiva retinotalamica (in rosso e verde) arriva al corpo genicolato laterale del talamo, uno dei nuclei posteriori, </a:t>
            </a:r>
            <a:endParaRPr lang="it-IT" sz="2000" dirty="0" smtClean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dirty="0" smtClean="0"/>
              <a:t>la </a:t>
            </a:r>
            <a:r>
              <a:rPr lang="it-IT" sz="2000" dirty="0"/>
              <a:t>via visiva retinotettotalamica (in rosso e blu) è ridotta e fa tappa nei collicoli superiori del tetto del mesencefalo prima di giungere al pulvinar.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57069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24187" y="449619"/>
            <a:ext cx="81596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dirty="0"/>
              <a:t>Subtalamo: schema delle afferenze ed efferenze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9093"/>
          <a:stretch/>
        </p:blipFill>
        <p:spPr>
          <a:xfrm>
            <a:off x="0" y="1070222"/>
            <a:ext cx="8066336" cy="527906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766872" y="1034394"/>
            <a:ext cx="47628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latin typeface="Arial" panose="020B0604020202020204" pitchFamily="34" charset="0"/>
              </a:rPr>
              <a:t>piccola regione posta ventralmente al talamo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3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0108" y="2915819"/>
            <a:ext cx="6096000" cy="333693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it-IT" dirty="0" smtClean="0">
                <a:latin typeface="Arial" panose="020B0604020202020204" pitchFamily="34" charset="0"/>
              </a:rPr>
              <a:t>Telencefalo:</a:t>
            </a:r>
          </a:p>
          <a:p>
            <a:pPr>
              <a:lnSpc>
                <a:spcPct val="200000"/>
              </a:lnSpc>
            </a:pPr>
            <a:r>
              <a:rPr lang="it-IT" dirty="0" smtClean="0">
                <a:latin typeface="Arial" panose="020B0604020202020204" pitchFamily="34" charset="0"/>
              </a:rPr>
              <a:t>– </a:t>
            </a:r>
            <a:r>
              <a:rPr lang="it-IT" dirty="0">
                <a:latin typeface="Arial" panose="020B0604020202020204" pitchFamily="34" charset="0"/>
              </a:rPr>
              <a:t>Bulbi </a:t>
            </a:r>
            <a:r>
              <a:rPr lang="it-IT" dirty="0" smtClean="0">
                <a:latin typeface="Arial" panose="020B0604020202020204" pitchFamily="34" charset="0"/>
              </a:rPr>
              <a:t>olfattivi</a:t>
            </a:r>
          </a:p>
          <a:p>
            <a:pPr>
              <a:lnSpc>
                <a:spcPct val="200000"/>
              </a:lnSpc>
            </a:pPr>
            <a:r>
              <a:rPr lang="it-IT" dirty="0" smtClean="0">
                <a:latin typeface="Arial" panose="020B0604020202020204" pitchFamily="34" charset="0"/>
              </a:rPr>
              <a:t>– </a:t>
            </a:r>
            <a:r>
              <a:rPr lang="it-IT" dirty="0">
                <a:latin typeface="Arial" panose="020B0604020202020204" pitchFamily="34" charset="0"/>
              </a:rPr>
              <a:t>Emisferi </a:t>
            </a:r>
            <a:r>
              <a:rPr lang="it-IT" dirty="0" smtClean="0">
                <a:latin typeface="Arial" panose="020B0604020202020204" pitchFamily="34" charset="0"/>
              </a:rPr>
              <a:t>cerebrali</a:t>
            </a:r>
          </a:p>
          <a:p>
            <a:pPr>
              <a:lnSpc>
                <a:spcPct val="200000"/>
              </a:lnSpc>
            </a:pPr>
            <a:r>
              <a:rPr lang="it-IT" dirty="0">
                <a:latin typeface="Arial" panose="020B0604020202020204" pitchFamily="34" charset="0"/>
              </a:rPr>
              <a:t>	</a:t>
            </a:r>
            <a:r>
              <a:rPr lang="it-IT" dirty="0" smtClean="0">
                <a:latin typeface="Arial" panose="020B0604020202020204" pitchFamily="34" charset="0"/>
              </a:rPr>
              <a:t> – </a:t>
            </a:r>
            <a:r>
              <a:rPr lang="it-IT" dirty="0">
                <a:latin typeface="Arial" panose="020B0604020202020204" pitchFamily="34" charset="0"/>
              </a:rPr>
              <a:t>Pallio </a:t>
            </a:r>
            <a:endParaRPr lang="it-IT" dirty="0" smtClean="0">
              <a:latin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it-IT" dirty="0">
                <a:latin typeface="Arial" panose="020B0604020202020204" pitchFamily="34" charset="0"/>
              </a:rPr>
              <a:t>	</a:t>
            </a:r>
            <a:r>
              <a:rPr lang="it-IT" dirty="0" smtClean="0">
                <a:latin typeface="Arial" panose="020B0604020202020204" pitchFamily="34" charset="0"/>
              </a:rPr>
              <a:t>– Subpallio</a:t>
            </a:r>
          </a:p>
          <a:p>
            <a:pPr>
              <a:lnSpc>
                <a:spcPct val="200000"/>
              </a:lnSpc>
            </a:pPr>
            <a:r>
              <a:rPr lang="it-IT" dirty="0" smtClean="0">
                <a:latin typeface="Arial" panose="020B0604020202020204" pitchFamily="34" charset="0"/>
              </a:rPr>
              <a:t>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047459" y="1080683"/>
            <a:ext cx="60965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latin typeface="Arial" panose="020B0604020202020204" pitchFamily="34" charset="0"/>
              </a:rPr>
              <a:t>centro superiore di integrazione di tutte le attività nervose.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257" y="39181"/>
            <a:ext cx="300434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err="1"/>
              <a:t>Telencefalo</a:t>
            </a:r>
            <a:endParaRPr lang="en-US" sz="4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733" t="58460" r="-733" b="3900"/>
          <a:stretch/>
        </p:blipFill>
        <p:spPr>
          <a:xfrm>
            <a:off x="3865799" y="1562427"/>
            <a:ext cx="8113010" cy="5121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215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43678" y="608568"/>
            <a:ext cx="45284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/>
              <a:t>Bulbo</a:t>
            </a:r>
            <a:r>
              <a:rPr lang="en-US" sz="2800" dirty="0"/>
              <a:t> </a:t>
            </a:r>
            <a:r>
              <a:rPr lang="en-US" sz="2800" dirty="0" err="1"/>
              <a:t>olfattivo</a:t>
            </a:r>
            <a:r>
              <a:rPr lang="en-US" sz="2800" dirty="0"/>
              <a:t> </a:t>
            </a:r>
            <a:r>
              <a:rPr lang="en-US" sz="2800" dirty="0" err="1"/>
              <a:t>dei</a:t>
            </a:r>
            <a:r>
              <a:rPr lang="en-US" sz="2800" dirty="0"/>
              <a:t> </a:t>
            </a:r>
            <a:r>
              <a:rPr lang="en-US" sz="2800" dirty="0" err="1"/>
              <a:t>mammiferi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0289" b="10061"/>
          <a:stretch/>
        </p:blipFill>
        <p:spPr>
          <a:xfrm>
            <a:off x="218940" y="1581232"/>
            <a:ext cx="6323259" cy="447183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027573" y="1714917"/>
            <a:ext cx="53490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Connessioni dei bulbi olfattivi attraverso il tratto olfattorio e le strie olfattive longitudinali mediale e laterale.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027573" y="3744746"/>
            <a:ext cx="469220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>
                <a:solidFill>
                  <a:srgbClr val="212121"/>
                </a:solidFill>
              </a:rPr>
              <a:t>Le cellule granulari e le cellule periglomerulari del bulbo </a:t>
            </a:r>
            <a:r>
              <a:rPr lang="it-IT" dirty="0" smtClean="0">
                <a:solidFill>
                  <a:srgbClr val="212121"/>
                </a:solidFill>
              </a:rPr>
              <a:t>olfattivo</a:t>
            </a:r>
            <a:r>
              <a:rPr lang="it-IT" dirty="0">
                <a:solidFill>
                  <a:srgbClr val="212121"/>
                </a:solidFill>
              </a:rPr>
              <a:t>, oltre ai neuroni granulari dell’ippocampo, sono neuroni a circuito locale che nei </a:t>
            </a:r>
            <a:r>
              <a:rPr lang="it-IT" dirty="0" smtClean="0">
                <a:solidFill>
                  <a:srgbClr val="212121"/>
                </a:solidFill>
              </a:rPr>
              <a:t>mammiferi </a:t>
            </a:r>
            <a:r>
              <a:rPr lang="it-IT" dirty="0">
                <a:solidFill>
                  <a:srgbClr val="212121"/>
                </a:solidFill>
              </a:rPr>
              <a:t>possono essere sostituiti durante la vita adulta.</a:t>
            </a:r>
          </a:p>
          <a:p>
            <a:pPr algn="just"/>
            <a:r>
              <a:rPr lang="it-IT" dirty="0"/>
              <a:t/>
            </a:r>
            <a:br>
              <a:rPr lang="it-IT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01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70213" y="153404"/>
            <a:ext cx="51624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/>
              <a:t>Bulbo</a:t>
            </a:r>
            <a:r>
              <a:rPr lang="en-US" sz="3200" dirty="0"/>
              <a:t> </a:t>
            </a:r>
            <a:r>
              <a:rPr lang="en-US" sz="3200" dirty="0" err="1"/>
              <a:t>olfattivo</a:t>
            </a:r>
            <a:r>
              <a:rPr lang="en-US" sz="3200" dirty="0"/>
              <a:t> </a:t>
            </a:r>
            <a:r>
              <a:rPr lang="en-US" sz="3200" dirty="0" err="1"/>
              <a:t>dei</a:t>
            </a:r>
            <a:r>
              <a:rPr lang="en-US" sz="3200" dirty="0"/>
              <a:t> </a:t>
            </a:r>
            <a:r>
              <a:rPr lang="en-US" sz="3200" dirty="0" err="1"/>
              <a:t>mammiferi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435" y="909503"/>
            <a:ext cx="8088356" cy="596257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565791" y="1892051"/>
            <a:ext cx="32372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Citoarchitettonica e connessioni </a:t>
            </a:r>
            <a:endParaRPr lang="it-IT" dirty="0" smtClean="0"/>
          </a:p>
          <a:p>
            <a:r>
              <a:rPr lang="it-IT" dirty="0" smtClean="0"/>
              <a:t>sinaptiche </a:t>
            </a:r>
            <a:r>
              <a:rPr lang="it-IT" dirty="0"/>
              <a:t>del bulbo olfattivo.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929093" y="4380843"/>
            <a:ext cx="407401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latin typeface="Arial" panose="020B0604020202020204" pitchFamily="34" charset="0"/>
              </a:rPr>
              <a:t>Le dimensioni dei bulbi olfattivi possono variare all’interno di ciascun gruppo di </a:t>
            </a:r>
            <a:r>
              <a:rPr lang="it-IT" dirty="0" smtClean="0">
                <a:latin typeface="Arial" panose="020B0604020202020204" pitchFamily="34" charset="0"/>
              </a:rPr>
              <a:t>vertebrati</a:t>
            </a:r>
            <a:r>
              <a:rPr lang="it-IT" dirty="0">
                <a:latin typeface="Arial" panose="020B0604020202020204" pitchFamily="34" charset="0"/>
              </a:rPr>
              <a:t>,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96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23245" y="222613"/>
            <a:ext cx="93887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dirty="0"/>
              <a:t>Struttura, funzione e adattamenti dei principali centri </a:t>
            </a:r>
            <a:r>
              <a:rPr lang="it-IT" sz="2800" dirty="0" smtClean="0"/>
              <a:t>encefalici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3984903" y="778394"/>
            <a:ext cx="54843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Confronto di encefali diversi vertebrati in visione laterale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8587" y="1269053"/>
            <a:ext cx="12183413" cy="5454204"/>
            <a:chOff x="1312848" y="1403796"/>
            <a:chExt cx="5124131" cy="227956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b="51440"/>
            <a:stretch/>
          </p:blipFill>
          <p:spPr>
            <a:xfrm>
              <a:off x="1312848" y="1403796"/>
              <a:ext cx="2452076" cy="2279561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/>
            <a:srcRect t="48834" b="3155"/>
            <a:stretch/>
          </p:blipFill>
          <p:spPr>
            <a:xfrm>
              <a:off x="3984903" y="1416675"/>
              <a:ext cx="2452076" cy="22538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588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9928" y="192041"/>
            <a:ext cx="95688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dirty="0"/>
              <a:t>Confronto di encefali diversi vertebrati in visione dorsale</a:t>
            </a:r>
            <a:endParaRPr lang="en-US" sz="3200" dirty="0"/>
          </a:p>
        </p:txBody>
      </p:sp>
      <p:grpSp>
        <p:nvGrpSpPr>
          <p:cNvPr id="6" name="Group 5"/>
          <p:cNvGrpSpPr/>
          <p:nvPr/>
        </p:nvGrpSpPr>
        <p:grpSpPr>
          <a:xfrm>
            <a:off x="0" y="776816"/>
            <a:ext cx="12099342" cy="5800789"/>
            <a:chOff x="784532" y="1153803"/>
            <a:chExt cx="7169251" cy="326365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b="41677"/>
            <a:stretch/>
          </p:blipFill>
          <p:spPr>
            <a:xfrm>
              <a:off x="784532" y="1153803"/>
              <a:ext cx="3513797" cy="3263652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l="733" t="58460" r="-733" b="3701"/>
            <a:stretch/>
          </p:blipFill>
          <p:spPr>
            <a:xfrm>
              <a:off x="4439986" y="1153803"/>
              <a:ext cx="3513797" cy="21174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6447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70138" y="629922"/>
            <a:ext cx="46476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Sistema </a:t>
            </a:r>
            <a:r>
              <a:rPr lang="en-US" sz="3200" dirty="0" err="1"/>
              <a:t>nervoso</a:t>
            </a:r>
            <a:r>
              <a:rPr lang="en-US" sz="3200" dirty="0"/>
              <a:t> - </a:t>
            </a:r>
            <a:r>
              <a:rPr lang="en-US" sz="3200" dirty="0" err="1"/>
              <a:t>Encefalo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1180563" y="1824859"/>
            <a:ext cx="9045261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 smtClean="0"/>
              <a:t>Funzioni ancestrali: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dirty="0" smtClean="0"/>
              <a:t>esecuzione </a:t>
            </a:r>
            <a:r>
              <a:rPr lang="it-IT" sz="2800" dirty="0"/>
              <a:t>di circuiti riflessi pertinenti alla regione del capo e della faringe, </a:t>
            </a:r>
            <a:endParaRPr lang="it-IT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dirty="0" smtClean="0"/>
              <a:t>raccolta </a:t>
            </a:r>
            <a:r>
              <a:rPr lang="it-IT" sz="2800" dirty="0"/>
              <a:t>di stimoli sensoriali speciali,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dirty="0" smtClean="0"/>
              <a:t>integrazione </a:t>
            </a:r>
            <a:r>
              <a:rPr lang="it-IT" sz="2800" dirty="0"/>
              <a:t>di questi con informazioni di altra natura </a:t>
            </a:r>
            <a:r>
              <a:rPr lang="it-IT" sz="2800" dirty="0" smtClean="0"/>
              <a:t>produzione </a:t>
            </a:r>
            <a:r>
              <a:rPr lang="it-IT" sz="2800" dirty="0"/>
              <a:t>di risposte motorie semiautomatiche inviate alle varie regioni del corpo attraverso il midollo spinale. 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7856128" y="5420453"/>
            <a:ext cx="26837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Esempio</a:t>
            </a:r>
            <a:r>
              <a:rPr lang="en-US" sz="2400" dirty="0" smtClean="0"/>
              <a:t>: ANFIOSSO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627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474811" y="2207895"/>
            <a:ext cx="47171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(eversione o inversione seguita da evaginazione)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388" y="980246"/>
            <a:ext cx="6724650" cy="54864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31388" y="290917"/>
            <a:ext cx="119129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/>
              <a:t>Formazione degli emisferi telencefalici durante lo sviluppo secondo due modalità diverse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0794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02520" y="0"/>
            <a:ext cx="81955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dirty="0"/>
              <a:t>Evoluzione degli emisferi cerebrali nei vertebrati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823" y="584775"/>
            <a:ext cx="10328856" cy="6237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617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074068" y="319982"/>
            <a:ext cx="371159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dirty="0"/>
              <a:t>Citoarchitettonica della </a:t>
            </a:r>
            <a:endParaRPr lang="it-IT" sz="2800" dirty="0" smtClean="0"/>
          </a:p>
          <a:p>
            <a:r>
              <a:rPr lang="it-IT" sz="2800" dirty="0" smtClean="0"/>
              <a:t>corteccia </a:t>
            </a:r>
            <a:r>
              <a:rPr lang="it-IT" sz="2800" dirty="0"/>
              <a:t>dei mammiferi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69" y="153092"/>
            <a:ext cx="6787113" cy="699594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898782" y="2680833"/>
            <a:ext cx="47823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Si notino le cellule piramidali e i diversi tipi di cellule granulari a funzione associativa.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159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1944" y="373487"/>
            <a:ext cx="10387068" cy="665837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0"/>
            <a:ext cx="771444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/>
              <a:t>Aree sensitive e motorie primarie a confronto cone le aree associative in diversi mammiferi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87161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996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6208" y="309093"/>
            <a:ext cx="114448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dirty="0"/>
              <a:t>Suddivisione di base dell'encefalo dei </a:t>
            </a:r>
            <a:r>
              <a:rPr lang="it-IT" sz="2800" dirty="0" smtClean="0"/>
              <a:t>vertebrati –comune piano organizzativo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37297"/>
          <a:stretch/>
        </p:blipFill>
        <p:spPr>
          <a:xfrm>
            <a:off x="336055" y="1711110"/>
            <a:ext cx="6412701" cy="478763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59267" y="1048419"/>
            <a:ext cx="102938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latin typeface="Arial" panose="020B0604020202020204" pitchFamily="34" charset="0"/>
              </a:rPr>
              <a:t>porzione assiale, in diretta continuità con il midollo spinale, e da una serie di centri </a:t>
            </a:r>
            <a:r>
              <a:rPr lang="it-IT" dirty="0" smtClean="0">
                <a:latin typeface="Arial" panose="020B0604020202020204" pitchFamily="34" charset="0"/>
              </a:rPr>
              <a:t>soprassiali 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20117" t="58249" r="-250" b="4350"/>
          <a:stretch/>
        </p:blipFill>
        <p:spPr>
          <a:xfrm>
            <a:off x="6619739" y="2289040"/>
            <a:ext cx="5138672" cy="285578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601532" y="6016112"/>
            <a:ext cx="2550017" cy="5854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172462" y="5307254"/>
            <a:ext cx="91525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/>
              <a:t>	</a:t>
            </a:r>
            <a:r>
              <a:rPr lang="it-IT" sz="2400" dirty="0" smtClean="0"/>
              <a:t>sistema </a:t>
            </a:r>
            <a:r>
              <a:rPr lang="it-IT" sz="2400" dirty="0"/>
              <a:t>assiale dai centri soprassiali </a:t>
            </a:r>
            <a:r>
              <a:rPr lang="it-IT" sz="2400" dirty="0" smtClean="0"/>
              <a:t> </a:t>
            </a:r>
          </a:p>
          <a:p>
            <a:r>
              <a:rPr lang="it-IT" sz="2400" dirty="0" smtClean="0"/>
              <a:t>        porzioni </a:t>
            </a:r>
            <a:r>
              <a:rPr lang="it-IT" sz="2400" dirty="0"/>
              <a:t>laterali </a:t>
            </a:r>
            <a:r>
              <a:rPr lang="it-IT" sz="2400" dirty="0" smtClean="0"/>
              <a:t>					porzioni dorsali </a:t>
            </a:r>
            <a:endParaRPr lang="en-US" sz="2400" dirty="0"/>
          </a:p>
        </p:txBody>
      </p:sp>
      <p:sp>
        <p:nvSpPr>
          <p:cNvPr id="11" name="Oval 10"/>
          <p:cNvSpPr/>
          <p:nvPr/>
        </p:nvSpPr>
        <p:spPr>
          <a:xfrm>
            <a:off x="3542405" y="2665927"/>
            <a:ext cx="811369" cy="97879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347338" y="6206697"/>
            <a:ext cx="76026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latin typeface="Arial" panose="020B0604020202020204" pitchFamily="34" charset="0"/>
              </a:rPr>
              <a:t>nel tronco encefalico la sostanza grigia è organizzata in nuclei, mentre nei centri soprassiali si trovano sia nuclei sia cortecce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8847899" y="3449663"/>
            <a:ext cx="1102042" cy="97879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41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23245" y="222613"/>
            <a:ext cx="93887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dirty="0"/>
              <a:t>Struttura, funzione e adattamenti dei principali centri </a:t>
            </a:r>
            <a:r>
              <a:rPr lang="it-IT" sz="2800" dirty="0" smtClean="0"/>
              <a:t>encefalici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3984903" y="778394"/>
            <a:ext cx="54843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Confronto di encefali diversi vertebrati in visione laterale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8587" y="1269053"/>
            <a:ext cx="12183413" cy="5454204"/>
            <a:chOff x="1312848" y="1403796"/>
            <a:chExt cx="5124131" cy="227956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b="51440"/>
            <a:stretch/>
          </p:blipFill>
          <p:spPr>
            <a:xfrm>
              <a:off x="1312848" y="1403796"/>
              <a:ext cx="2452076" cy="2279561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/>
            <a:srcRect t="48834" b="3155"/>
            <a:stretch/>
          </p:blipFill>
          <p:spPr>
            <a:xfrm>
              <a:off x="3984903" y="1416675"/>
              <a:ext cx="2452076" cy="22538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5633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9928" y="192041"/>
            <a:ext cx="95688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dirty="0"/>
              <a:t>Confronto di encefali diversi vertebrati in visione dorsale</a:t>
            </a:r>
            <a:endParaRPr lang="en-US" sz="3200" dirty="0"/>
          </a:p>
        </p:txBody>
      </p:sp>
      <p:grpSp>
        <p:nvGrpSpPr>
          <p:cNvPr id="6" name="Group 5"/>
          <p:cNvGrpSpPr/>
          <p:nvPr/>
        </p:nvGrpSpPr>
        <p:grpSpPr>
          <a:xfrm>
            <a:off x="0" y="776816"/>
            <a:ext cx="12099342" cy="5800789"/>
            <a:chOff x="784532" y="1153803"/>
            <a:chExt cx="7169251" cy="326365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b="41677"/>
            <a:stretch/>
          </p:blipFill>
          <p:spPr>
            <a:xfrm>
              <a:off x="784532" y="1153803"/>
              <a:ext cx="3513797" cy="3263652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l="733" t="58460" r="-733" b="3701"/>
            <a:stretch/>
          </p:blipFill>
          <p:spPr>
            <a:xfrm>
              <a:off x="4439986" y="1153803"/>
              <a:ext cx="3513797" cy="21174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5280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22985" y="945455"/>
            <a:ext cx="100755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latin typeface="Arial" panose="020B0604020202020204" pitchFamily="34" charset="0"/>
              </a:rPr>
              <a:t>ROMBONECEFALO : mielencefalo </a:t>
            </a:r>
            <a:r>
              <a:rPr lang="it-IT" dirty="0">
                <a:latin typeface="Arial" panose="020B0604020202020204" pitchFamily="34" charset="0"/>
              </a:rPr>
              <a:t>(midollo </a:t>
            </a:r>
            <a:r>
              <a:rPr lang="it-IT" u="sng" dirty="0">
                <a:latin typeface="Arial" panose="020B0604020202020204" pitchFamily="34" charset="0"/>
              </a:rPr>
              <a:t>allungato</a:t>
            </a:r>
            <a:r>
              <a:rPr lang="it-IT" dirty="0">
                <a:latin typeface="Arial" panose="020B0604020202020204" pitchFamily="34" charset="0"/>
              </a:rPr>
              <a:t>) e dal metencefalo (</a:t>
            </a:r>
            <a:r>
              <a:rPr lang="it-IT" u="sng" dirty="0">
                <a:latin typeface="Arial" panose="020B0604020202020204" pitchFamily="34" charset="0"/>
              </a:rPr>
              <a:t>ponte</a:t>
            </a:r>
            <a:r>
              <a:rPr lang="it-IT" dirty="0">
                <a:latin typeface="Arial" panose="020B0604020202020204" pitchFamily="34" charset="0"/>
              </a:rPr>
              <a:t> e cervelletto).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214288" y="2064826"/>
            <a:ext cx="42242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latin typeface="Arial" panose="020B0604020202020204" pitchFamily="34" charset="0"/>
              </a:rPr>
              <a:t>neuroni a significato sensitivo e motorio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615956" y="1342416"/>
            <a:ext cx="14739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u="sng" dirty="0"/>
              <a:t>Oblongata</a:t>
            </a:r>
          </a:p>
        </p:txBody>
      </p:sp>
      <p:sp>
        <p:nvSpPr>
          <p:cNvPr id="7" name="Rectangle 6"/>
          <p:cNvSpPr/>
          <p:nvPr/>
        </p:nvSpPr>
        <p:spPr>
          <a:xfrm>
            <a:off x="836085" y="2954251"/>
            <a:ext cx="1024937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 smtClean="0"/>
              <a:t>FUNZIONI: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 smtClean="0"/>
              <a:t> </a:t>
            </a:r>
            <a:r>
              <a:rPr lang="it-IT" sz="2400" dirty="0"/>
              <a:t>il punto di partenza e di arrivo di numerosi nervi </a:t>
            </a:r>
            <a:r>
              <a:rPr lang="it-IT" sz="2400" dirty="0" smtClean="0"/>
              <a:t>cranici,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 smtClean="0"/>
              <a:t>contiene </a:t>
            </a:r>
            <a:r>
              <a:rPr lang="it-IT" sz="2400" dirty="0"/>
              <a:t>i nuclei di sostanza grigia a essi </a:t>
            </a:r>
            <a:r>
              <a:rPr lang="it-IT" sz="2400" dirty="0" smtClean="0"/>
              <a:t>associati;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 smtClean="0"/>
              <a:t> </a:t>
            </a:r>
            <a:r>
              <a:rPr lang="it-IT" sz="2400" dirty="0"/>
              <a:t>funge da via di transito per i tratti discendenti e ascendenti da e per i centri cerebrali </a:t>
            </a:r>
            <a:r>
              <a:rPr lang="it-IT" sz="2400" dirty="0" smtClean="0"/>
              <a:t>superiori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 smtClean="0"/>
              <a:t> </a:t>
            </a:r>
            <a:r>
              <a:rPr lang="it-IT" sz="2400" dirty="0"/>
              <a:t>contiene i centri che governano riflessi di tipo propriocettivo, uditivo e viscerale (centri della respirazione, battito cardiaco e motilità intestinale).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4160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52529" y="285361"/>
            <a:ext cx="108611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/>
              <a:t>Sezioni trasversali di romboencefali in cui sono evidenziate le colonne funzionali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529" y="747026"/>
            <a:ext cx="5689104" cy="613402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704849" y="1875044"/>
            <a:ext cx="548715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/>
              <a:t>nucleo </a:t>
            </a:r>
            <a:r>
              <a:rPr lang="it-IT" sz="2000" dirty="0" smtClean="0"/>
              <a:t>solitario (</a:t>
            </a:r>
            <a:r>
              <a:rPr lang="it-IT" sz="2000" dirty="0"/>
              <a:t>anche detto nucleo </a:t>
            </a:r>
            <a:r>
              <a:rPr lang="it-IT" sz="2000" dirty="0" smtClean="0"/>
              <a:t>gustativo</a:t>
            </a:r>
          </a:p>
          <a:p>
            <a:endParaRPr lang="it-IT" sz="2000" dirty="0"/>
          </a:p>
          <a:p>
            <a:r>
              <a:rPr lang="it-IT" sz="2000" dirty="0" smtClean="0"/>
              <a:t>colonna </a:t>
            </a:r>
            <a:r>
              <a:rPr lang="it-IT" sz="2000" dirty="0"/>
              <a:t>visceromotoria è in continuità con l’omonima colonna del midollo </a:t>
            </a:r>
            <a:r>
              <a:rPr lang="it-IT" sz="2000" dirty="0" smtClean="0"/>
              <a:t>spinale=  </a:t>
            </a:r>
            <a:r>
              <a:rPr lang="it-IT" sz="2000" dirty="0"/>
              <a:t>costituisce la porzione encefalica del sistema autonomo </a:t>
            </a:r>
            <a:r>
              <a:rPr lang="it-IT" sz="2000" dirty="0" smtClean="0"/>
              <a:t>parasimpatico</a:t>
            </a:r>
          </a:p>
          <a:p>
            <a:endParaRPr lang="it-IT" sz="2000" dirty="0"/>
          </a:p>
          <a:p>
            <a:r>
              <a:rPr lang="it-IT" sz="2000" dirty="0"/>
              <a:t>nuclei non associati ai nervi cranici, quali per esem-pio i nuclei gracile e cuneato, il complessoolivare inferiore e i nuclei del ponte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64093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07700" y="269314"/>
            <a:ext cx="77572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dirty="0"/>
              <a:t>Confronto dei romboencefali di quattro pesci diversi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608" y="1120462"/>
            <a:ext cx="6080078" cy="573753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577070" y="1714710"/>
            <a:ext cx="4408868" cy="41996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t-IT" sz="2000" dirty="0"/>
              <a:t>Lo squalo e l’amia presentano encefali con caratteristiche meno specializzate, mentre il pesce coltello africano, Xenomystus nigri, e il pesce rosso mostrano specializzazioni funzionali che si manifestano nei loro romboencefali con ipertrofie rispettivamente dei lobi della linea laterale e dei lobi del nervo vago.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4535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2182</TotalTime>
  <Words>1389</Words>
  <Application>Microsoft Office PowerPoint</Application>
  <PresentationFormat>Widescreen</PresentationFormat>
  <Paragraphs>141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Arial</vt:lpstr>
      <vt:lpstr>Calibri</vt:lpstr>
      <vt:lpstr>Calibri Light</vt:lpstr>
      <vt:lpstr>Office Theme</vt:lpstr>
      <vt:lpstr>Anatomia Comparata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Gabriele Baj</dc:creator>
  <cp:lastModifiedBy>Gabriele Baj</cp:lastModifiedBy>
  <cp:revision>113</cp:revision>
  <dcterms:created xsi:type="dcterms:W3CDTF">2022-04-25T15:02:57Z</dcterms:created>
  <dcterms:modified xsi:type="dcterms:W3CDTF">2023-05-03T15:07:56Z</dcterms:modified>
</cp:coreProperties>
</file>