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9" r:id="rId8"/>
    <p:sldId id="262" r:id="rId9"/>
    <p:sldId id="270" r:id="rId10"/>
    <p:sldId id="271" r:id="rId11"/>
    <p:sldId id="273" r:id="rId12"/>
    <p:sldId id="263" r:id="rId13"/>
    <p:sldId id="264" r:id="rId14"/>
    <p:sldId id="274" r:id="rId15"/>
    <p:sldId id="272" r:id="rId16"/>
    <p:sldId id="275" r:id="rId17"/>
    <p:sldId id="265" r:id="rId18"/>
    <p:sldId id="276" r:id="rId19"/>
    <p:sldId id="266" r:id="rId20"/>
    <p:sldId id="267" r:id="rId21"/>
    <p:sldId id="277" r:id="rId22"/>
    <p:sldId id="268" r:id="rId23"/>
    <p:sldId id="278" r:id="rId24"/>
    <p:sldId id="280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D248-9FE0-4DD5-A561-38DDB57493E3}" type="datetimeFigureOut">
              <a:rPr lang="en-US" smtClean="0"/>
              <a:t>17-May-22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5DB5-A46E-4E78-8D6E-BB704DC0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 smtClean="0"/>
              <a:t>Anatomia</a:t>
            </a:r>
            <a:r>
              <a:rPr lang="en-US" dirty="0" smtClean="0"/>
              <a:t> </a:t>
            </a:r>
            <a:r>
              <a:rPr lang="en-US" dirty="0" err="1" smtClean="0"/>
              <a:t>Comparata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 smtClean="0"/>
              <a:t>Gabriele Baj</a:t>
            </a:r>
          </a:p>
          <a:p>
            <a:r>
              <a:rPr lang="en-US" dirty="0" smtClean="0"/>
              <a:t>gbaj@units.it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768" y="6102563"/>
            <a:ext cx="251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Lezione</a:t>
            </a:r>
            <a:r>
              <a:rPr lang="en-US" sz="3200" dirty="0" smtClean="0"/>
              <a:t> </a:t>
            </a:r>
            <a:r>
              <a:rPr lang="en-US" sz="3200" dirty="0" smtClean="0"/>
              <a:t>7</a:t>
            </a:r>
            <a:endParaRPr lang="en-US" sz="3200" dirty="0"/>
          </a:p>
        </p:txBody>
      </p:sp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54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4" y="475377"/>
            <a:ext cx="5894416" cy="61701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6497" y="256436"/>
            <a:ext cx="2112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Vie visive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5696" y="1479722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Nei </a:t>
            </a:r>
            <a:r>
              <a:rPr lang="it-IT" sz="2000" dirty="0" smtClean="0"/>
              <a:t>mammiferi: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via visiva retinotalamica (in rosso e verde) arriva al corpo genicolato laterale del talamo, uno dei nuclei posteriori, </a:t>
            </a:r>
            <a:endParaRPr lang="it-IT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via visiva retinotettotalamica (in rosso e blu) è ridotta e fa tappa nei collicoli superiori del tetto del mesencefalo prima di giungere al pulvinar.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29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734" y="702997"/>
            <a:ext cx="102902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</a:rPr>
              <a:t>Negli </a:t>
            </a:r>
            <a:r>
              <a:rPr lang="it-IT" sz="2000" dirty="0">
                <a:latin typeface="Arial" panose="020B0604020202020204" pitchFamily="34" charset="0"/>
              </a:rPr>
              <a:t>anamni, nei rettili e negli uccelli la gran parte di queste fibre arriva al tetto ottico e da qui partono vie ascendenti al talamo e al telencefalo (</a:t>
            </a:r>
            <a:r>
              <a:rPr lang="it-IT" sz="2000" dirty="0" smtClean="0">
                <a:latin typeface="Arial" panose="020B0604020202020204" pitchFamily="34" charset="0"/>
              </a:rPr>
              <a:t>via retinotettotalamotelencefalica</a:t>
            </a:r>
            <a:r>
              <a:rPr lang="it-IT" sz="2000" dirty="0">
                <a:latin typeface="Arial" panose="020B0604020202020204" pitchFamily="34" charset="0"/>
              </a:rPr>
              <a:t>) e vie efferenti per i nuclei motorî del tronco encefalico e del midollo spinale</a:t>
            </a:r>
            <a:r>
              <a:rPr lang="it-IT" sz="20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</a:rPr>
              <a:t>Nei </a:t>
            </a:r>
            <a:r>
              <a:rPr lang="it-IT" sz="2000" dirty="0">
                <a:latin typeface="Arial" panose="020B0604020202020204" pitchFamily="34" charset="0"/>
              </a:rPr>
              <a:t>rettili e negli uccelli questa via, che passa per il tetto ottico, prosegue per il nucleo </a:t>
            </a:r>
            <a:r>
              <a:rPr lang="it-IT" sz="2000" dirty="0" smtClean="0">
                <a:latin typeface="Arial" panose="020B0604020202020204" pitchFamily="34" charset="0"/>
              </a:rPr>
              <a:t>rotondo </a:t>
            </a:r>
            <a:r>
              <a:rPr lang="it-IT" sz="2000" dirty="0">
                <a:latin typeface="Arial" panose="020B0604020202020204" pitchFamily="34" charset="0"/>
              </a:rPr>
              <a:t>del talamo e da qui raggiunge il </a:t>
            </a:r>
            <a:r>
              <a:rPr lang="it-IT" sz="2000" dirty="0" smtClean="0">
                <a:latin typeface="Arial" panose="020B0604020202020204" pitchFamily="34" charset="0"/>
              </a:rPr>
              <a:t>telencefalo.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</a:rPr>
              <a:t>Seppure ridotta, questa via è presente anche nei mammiferi e passa per il collicolo superiore del mesencefalo e per il nucleo talamico del pulvinar, che corrisponde almeno in parte al nucleo rotondo, per finire nella corteccia visiva.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0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4626" y="326959"/>
            <a:ext cx="4897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Vie visive nei mammiferi (uomo)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319109" y="982283"/>
            <a:ext cx="4537656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000" dirty="0"/>
              <a:t>La maggior parte delle fibre ottiche nei mammiferi va direttamente al corpo genicolato laterale del talamo; da qui le fibre ottiche di terzo ordine passano nella capsula interna e raggiungono la corteccia visiva primaria, da cui si dipartono la via ventrale, deputata al riconoscimento di facce, oggetti e paesaggi, e la via dorsale, deputata alla valutazione del movimento.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3" y="1591851"/>
            <a:ext cx="67056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5286" y="136425"/>
            <a:ext cx="6230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Vie acustiche nei mammiferi (uomo)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3584" y="1186832"/>
            <a:ext cx="11347138" cy="4981956"/>
            <a:chOff x="512766" y="627274"/>
            <a:chExt cx="9131859" cy="37263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4526" b="3284"/>
            <a:stretch/>
          </p:blipFill>
          <p:spPr>
            <a:xfrm>
              <a:off x="4772822" y="1323833"/>
              <a:ext cx="4871803" cy="28933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45664"/>
            <a:stretch/>
          </p:blipFill>
          <p:spPr>
            <a:xfrm>
              <a:off x="512766" y="627274"/>
              <a:ext cx="4871803" cy="3726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02" y="724918"/>
            <a:ext cx="10526333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Le informazioni acustiche sono recepite dalle cellule acustiche (o capellute) dell’organo spirale (o di Corti) contenuto nella coclea e sono raccolte dalle terminazioni periferiche dei neuroni sensitivi (neuroni sensitivi primari) localizzati nel ganglio cocleare (o di Corti</a:t>
            </a:r>
            <a:r>
              <a:rPr lang="it-IT" dirty="0" smtClean="0">
                <a:latin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Gli assoni di questi neuroni costituiscono la componente acustica del nervo </a:t>
            </a:r>
            <a:r>
              <a:rPr lang="it-IT" dirty="0" smtClean="0">
                <a:latin typeface="Arial" panose="020B0604020202020204" pitchFamily="34" charset="0"/>
              </a:rPr>
              <a:t>vestibolococleare </a:t>
            </a:r>
            <a:r>
              <a:rPr lang="it-IT" dirty="0">
                <a:latin typeface="Arial" panose="020B0604020202020204" pitchFamily="34" charset="0"/>
              </a:rPr>
              <a:t>(VIII nervo cranico) che penetra nell’oblongata e si porta ai nuclei cocleari. </a:t>
            </a:r>
            <a:endParaRPr lang="it-IT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Da </a:t>
            </a:r>
            <a:r>
              <a:rPr lang="it-IT" dirty="0">
                <a:latin typeface="Arial" panose="020B0604020202020204" pitchFamily="34" charset="0"/>
              </a:rPr>
              <a:t>qui la via acustica prosegue verso i tori semicircolari del mesencefalo o, nei mammiferi, verso i collicoli inferiori, entrando in un tratto di fibre detto lemnisco laterale, per proseguire verso il talamo e il telencefalo</a:t>
            </a:r>
            <a:r>
              <a:rPr lang="it-IT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Il nucleo talamico che funge da stazione della via acustica nei rettili e negli uccelli è il nucleo ovale, che a sua volta proietta al DVR telencefalico. </a:t>
            </a:r>
            <a:endParaRPr lang="it-IT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Nei </a:t>
            </a:r>
            <a:r>
              <a:rPr lang="it-IT" dirty="0">
                <a:latin typeface="Arial" panose="020B0604020202020204" pitchFamily="34" charset="0"/>
              </a:rPr>
              <a:t>mammiferi il nucleo </a:t>
            </a:r>
            <a:r>
              <a:rPr lang="it-IT" dirty="0" smtClean="0">
                <a:latin typeface="Arial" panose="020B0604020202020204" pitchFamily="34" charset="0"/>
              </a:rPr>
              <a:t>talamico </a:t>
            </a:r>
            <a:r>
              <a:rPr lang="it-IT" dirty="0">
                <a:latin typeface="Arial" panose="020B0604020202020204" pitchFamily="34" charset="0"/>
              </a:rPr>
              <a:t>interessato è il corpo genicolato mediale che, attraverso la capsula interna, pro-ietta alla corteccia acustica primaria situata nel lobo temporale della neocorteccia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373" y="234523"/>
            <a:ext cx="5150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Vie olfattive e sistema limbico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502"/>
          <a:stretch/>
        </p:blipFill>
        <p:spPr>
          <a:xfrm>
            <a:off x="127381" y="819299"/>
            <a:ext cx="12064619" cy="4462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266" y="5756570"/>
            <a:ext cx="11982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</a:t>
            </a:r>
            <a:r>
              <a:rPr lang="it-IT" dirty="0"/>
              <a:t>, Il sistema limbico è costituito dall’insieme di quelle strutture (aree più scure) della parte mediale dell’encefalo che formano un anello attorno al tronco encefalico e al corpo calloso. b, Circuito di Papez.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00" y="1027801"/>
            <a:ext cx="6322100" cy="4474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830" y="102823"/>
            <a:ext cx="7315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Arial" panose="020B0604020202020204" pitchFamily="34" charset="0"/>
              </a:rPr>
              <a:t>Negli </a:t>
            </a:r>
            <a:r>
              <a:rPr lang="it-IT" dirty="0">
                <a:latin typeface="Arial" panose="020B0604020202020204" pitchFamily="34" charset="0"/>
              </a:rPr>
              <a:t>amnioti </a:t>
            </a:r>
            <a:endParaRPr lang="it-IT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gli </a:t>
            </a:r>
            <a:r>
              <a:rPr lang="it-IT" dirty="0">
                <a:latin typeface="Arial" panose="020B0604020202020204" pitchFamily="34" charset="0"/>
              </a:rPr>
              <a:t>assoni dei tratti olfattivi provenienti dalle cellule mitrali </a:t>
            </a:r>
            <a:r>
              <a:rPr lang="it-IT" dirty="0" smtClean="0">
                <a:latin typeface="Arial" panose="020B0604020202020204" pitchFamily="34" charset="0"/>
              </a:rPr>
              <a:t>raggiungono </a:t>
            </a:r>
            <a:r>
              <a:rPr lang="it-IT" dirty="0">
                <a:latin typeface="Arial" panose="020B0604020202020204" pitchFamily="34" charset="0"/>
              </a:rPr>
              <a:t>la corteccia piriforme (o corteccia olfattiva primaria) del pallio </a:t>
            </a:r>
            <a:r>
              <a:rPr lang="it-IT" dirty="0" smtClean="0">
                <a:latin typeface="Arial" panose="020B0604020202020204" pitchFamily="34" charset="0"/>
              </a:rPr>
              <a:t>laterale, il </a:t>
            </a:r>
            <a:r>
              <a:rPr lang="it-IT" dirty="0">
                <a:latin typeface="Arial" panose="020B0604020202020204" pitchFamily="34" charset="0"/>
              </a:rPr>
              <a:t>nucleo olfattivo anteriore e il tubercolo olfattivo. </a:t>
            </a:r>
            <a:endParaRPr lang="it-IT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Queste </a:t>
            </a:r>
            <a:r>
              <a:rPr lang="it-IT" dirty="0">
                <a:latin typeface="Arial" panose="020B0604020202020204" pitchFamily="34" charset="0"/>
              </a:rPr>
              <a:t>due ultime strutture sono talvolta incluse nella corteccia olfattiva, anche se il </a:t>
            </a:r>
            <a:r>
              <a:rPr lang="it-IT" dirty="0" smtClean="0">
                <a:latin typeface="Arial" panose="020B0604020202020204" pitchFamily="34" charset="0"/>
              </a:rPr>
              <a:t>tubercolo </a:t>
            </a:r>
            <a:r>
              <a:rPr lang="it-IT" dirty="0">
                <a:latin typeface="Arial" panose="020B0604020202020204" pitchFamily="34" charset="0"/>
              </a:rPr>
              <a:t>olfattivo è ormai considerato parte, con il nucleusaccumbens, dello striato ventrale</a:t>
            </a:r>
            <a:r>
              <a:rPr lang="it-IT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Gli </a:t>
            </a:r>
            <a:r>
              <a:rPr lang="it-IT" dirty="0">
                <a:latin typeface="Arial" panose="020B0604020202020204" pitchFamily="34" charset="0"/>
              </a:rPr>
              <a:t>assoni dei neuroni del nucleo olfattivo anteriore entrano nella commessura </a:t>
            </a:r>
            <a:r>
              <a:rPr lang="it-IT" dirty="0" smtClean="0">
                <a:latin typeface="Arial" panose="020B0604020202020204" pitchFamily="34" charset="0"/>
              </a:rPr>
              <a:t>anteriore</a:t>
            </a:r>
            <a:r>
              <a:rPr lang="it-IT" dirty="0">
                <a:latin typeface="Arial" panose="020B0604020202020204" pitchFamily="34" charset="0"/>
              </a:rPr>
              <a:t>, un tratto di fibre filogeneticamente antico, che permette di raggiungere il bulbo olfattivo </a:t>
            </a:r>
            <a:r>
              <a:rPr lang="it-IT" dirty="0" smtClean="0">
                <a:latin typeface="Arial" panose="020B0604020202020204" pitchFamily="34" charset="0"/>
              </a:rPr>
              <a:t>controlaterale.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La </a:t>
            </a:r>
            <a:r>
              <a:rPr lang="it-IT" dirty="0">
                <a:latin typeface="Arial" panose="020B0604020202020204" pitchFamily="34" charset="0"/>
              </a:rPr>
              <a:t>corteccia olfattiva a sua volta proietta a </a:t>
            </a:r>
            <a:r>
              <a:rPr lang="it-IT" dirty="0" smtClean="0">
                <a:latin typeface="Arial" panose="020B0604020202020204" pitchFamily="34" charset="0"/>
              </a:rPr>
              <a:t>numerose </a:t>
            </a:r>
            <a:r>
              <a:rPr lang="it-IT" dirty="0">
                <a:latin typeface="Arial" panose="020B0604020202020204" pitchFamily="34" charset="0"/>
              </a:rPr>
              <a:t>aree prosencefaliche, tra cui il pallio mediale (l’ippocampo nei mammiferi), il setto e il talamo. Da quest’ultima stazione, nei mammiferi l’informazione olfattiva </a:t>
            </a:r>
            <a:r>
              <a:rPr lang="it-IT" dirty="0" smtClean="0">
                <a:latin typeface="Arial" panose="020B0604020202020204" pitchFamily="34" charset="0"/>
              </a:rPr>
              <a:t>raggiunge </a:t>
            </a:r>
            <a:r>
              <a:rPr lang="it-IT" dirty="0">
                <a:latin typeface="Arial" panose="020B0604020202020204" pitchFamily="34" charset="0"/>
              </a:rPr>
              <a:t>un’area del pallio dorsale, la corteccia prefrontale, in cui avviene la percezione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502"/>
          <a:stretch/>
        </p:blipFill>
        <p:spPr>
          <a:xfrm>
            <a:off x="127381" y="819298"/>
            <a:ext cx="12064619" cy="44623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6373" y="234523"/>
            <a:ext cx="5150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Vie olfattive e sistema limbico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8373" y="4989296"/>
            <a:ext cx="11401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Sistema </a:t>
            </a:r>
            <a:r>
              <a:rPr lang="it-IT" dirty="0" smtClean="0"/>
              <a:t>limbico</a:t>
            </a:r>
          </a:p>
          <a:p>
            <a:r>
              <a:rPr lang="it-IT" dirty="0" smtClean="0"/>
              <a:t>• </a:t>
            </a:r>
            <a:r>
              <a:rPr lang="it-IT" dirty="0"/>
              <a:t>Pallio mediale (ippocampo e regioni correlate</a:t>
            </a:r>
            <a:r>
              <a:rPr lang="it-IT" dirty="0" smtClean="0"/>
              <a:t>) 		• </a:t>
            </a:r>
            <a:r>
              <a:rPr lang="it-IT" dirty="0"/>
              <a:t>Nuclei del setto </a:t>
            </a:r>
            <a:r>
              <a:rPr lang="it-IT" dirty="0" smtClean="0"/>
              <a:t>		• </a:t>
            </a:r>
            <a:r>
              <a:rPr lang="it-IT" dirty="0"/>
              <a:t>Parte </a:t>
            </a:r>
            <a:r>
              <a:rPr lang="it-IT" dirty="0" smtClean="0"/>
              <a:t>dell’amigdala	   • Epitalamo	• </a:t>
            </a:r>
            <a:r>
              <a:rPr lang="it-IT" dirty="0"/>
              <a:t>Parte del talamo </a:t>
            </a:r>
            <a:r>
              <a:rPr lang="it-IT" dirty="0" smtClean="0"/>
              <a:t>			• </a:t>
            </a:r>
            <a:r>
              <a:rPr lang="it-IT" dirty="0"/>
              <a:t>Ipotalamo </a:t>
            </a:r>
            <a:r>
              <a:rPr lang="it-IT" dirty="0" smtClean="0"/>
              <a:t>		• </a:t>
            </a:r>
            <a:r>
              <a:rPr lang="it-IT" dirty="0"/>
              <a:t>Fornice (nei mammiferi)</a:t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208" y="657655"/>
            <a:ext cx="4079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Circuiti</a:t>
            </a:r>
            <a:r>
              <a:rPr lang="en-US" sz="3600" dirty="0"/>
              <a:t> e vie </a:t>
            </a:r>
            <a:r>
              <a:rPr lang="en-US" sz="3600" dirty="0" err="1"/>
              <a:t>motorie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542207" y="359466"/>
            <a:ext cx="34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Vie discendenti dai centri superiori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8375" y="6093499"/>
            <a:ext cx="4739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Vie piramidali dirette e crociate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32" y="0"/>
            <a:ext cx="455642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255" y="211369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I circuiti nervosi responsabili del controllo del movimento possono essere </a:t>
            </a:r>
            <a:r>
              <a:rPr lang="it-IT" dirty="0" smtClean="0">
                <a:latin typeface="Arial" panose="020B0604020202020204" pitchFamily="34" charset="0"/>
              </a:rPr>
              <a:t>suddivisi </a:t>
            </a:r>
            <a:r>
              <a:rPr lang="it-IT" dirty="0">
                <a:latin typeface="Arial" panose="020B0604020202020204" pitchFamily="34" charset="0"/>
              </a:rPr>
              <a:t>in tre sottoinsiemi </a:t>
            </a:r>
            <a:r>
              <a:rPr lang="it-IT" dirty="0" smtClean="0">
                <a:latin typeface="Arial" panose="020B0604020202020204" pitchFamily="34" charset="0"/>
              </a:rPr>
              <a:t>diversi reciprocamente: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circuiti </a:t>
            </a:r>
            <a:r>
              <a:rPr lang="it-IT" dirty="0">
                <a:latin typeface="Arial" panose="020B0604020202020204" pitchFamily="34" charset="0"/>
              </a:rPr>
              <a:t>locali del midollo spinale e del tronco </a:t>
            </a:r>
            <a:r>
              <a:rPr lang="it-IT" dirty="0" smtClean="0">
                <a:latin typeface="Arial" panose="020B0604020202020204" pitchFamily="34" charset="0"/>
              </a:rPr>
              <a:t>encefalico,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u="sng" dirty="0" smtClean="0">
                <a:latin typeface="Arial" panose="020B0604020202020204" pitchFamily="34" charset="0"/>
              </a:rPr>
              <a:t>vie </a:t>
            </a:r>
            <a:r>
              <a:rPr lang="it-IT" u="sng" dirty="0">
                <a:latin typeface="Arial" panose="020B0604020202020204" pitchFamily="34" charset="0"/>
              </a:rPr>
              <a:t>discendenti dai centri </a:t>
            </a:r>
            <a:r>
              <a:rPr lang="it-IT" u="sng" dirty="0" smtClean="0">
                <a:latin typeface="Arial" panose="020B0604020202020204" pitchFamily="34" charset="0"/>
              </a:rPr>
              <a:t>superiori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centri </a:t>
            </a:r>
            <a:r>
              <a:rPr lang="it-IT" dirty="0">
                <a:latin typeface="Arial" panose="020B0604020202020204" pitchFamily="34" charset="0"/>
              </a:rPr>
              <a:t>motorî ad attività modulatoria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9622" y="118724"/>
            <a:ext cx="4625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Vie discendenti dai centri superiori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41193" y="847171"/>
            <a:ext cx="11682483" cy="5435418"/>
            <a:chOff x="1276020" y="0"/>
            <a:chExt cx="9112844" cy="37940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7171" b="4451"/>
            <a:stretch/>
          </p:blipFill>
          <p:spPr>
            <a:xfrm>
              <a:off x="5832442" y="1113691"/>
              <a:ext cx="4556422" cy="26476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00" t="402" r="-300" b="43774"/>
            <a:stretch/>
          </p:blipFill>
          <p:spPr>
            <a:xfrm>
              <a:off x="1276020" y="0"/>
              <a:ext cx="4556422" cy="379407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43239" y="6167174"/>
            <a:ext cx="11284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tra le vie motorie che partono dal tronco encefalico si annoverano le vie: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Tegmentospinale 	tettoreticolospinale		rubrospinale	vestibolospinale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7413" y="449618"/>
            <a:ext cx="588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Zeno neurogeniche in diversi vertebrati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57" y="1559312"/>
            <a:ext cx="10671885" cy="3967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2816" y="5900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L’encefalo adulto dei pesci contiene molti più zone neurogeniche rispetto agli uccelli e ai mammiferi.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4489" y="1348888"/>
            <a:ext cx="11713780" cy="5509112"/>
            <a:chOff x="309898" y="1055461"/>
            <a:chExt cx="8028885" cy="36393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3134"/>
            <a:stretch/>
          </p:blipFill>
          <p:spPr>
            <a:xfrm>
              <a:off x="4331883" y="1390633"/>
              <a:ext cx="4006900" cy="32019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46734"/>
            <a:stretch/>
          </p:blipFill>
          <p:spPr>
            <a:xfrm>
              <a:off x="309898" y="1055461"/>
              <a:ext cx="4006900" cy="363931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18688" y="646331"/>
            <a:ext cx="11027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cervelletto controlla il movimento regolando l’attività dei motoneuroni superiori: esso riceve afferenze dalla corteccia sensitivomotoria e le riproietta alla corteccia attraverso il talamo</a:t>
            </a:r>
            <a:r>
              <a:rPr lang="it-IT" sz="2000" dirty="0" smtClean="0"/>
              <a:t>.</a:t>
            </a:r>
          </a:p>
          <a:p>
            <a:endParaRPr lang="it-IT" sz="2000" dirty="0"/>
          </a:p>
          <a:p>
            <a:endParaRPr lang="it-IT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1838" y="0"/>
            <a:ext cx="9475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Centri </a:t>
            </a:r>
            <a:r>
              <a:rPr lang="it-IT" sz="3600" dirty="0" smtClean="0"/>
              <a:t>motori </a:t>
            </a:r>
            <a:r>
              <a:rPr lang="it-IT" sz="3600" dirty="0"/>
              <a:t>ad attività </a:t>
            </a:r>
            <a:r>
              <a:rPr lang="it-IT" sz="3600" dirty="0" smtClean="0"/>
              <a:t>modulatoria - Cervelletto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3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9057" y="215723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Recettori:</a:t>
            </a:r>
          </a:p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–  Meccanocettori</a:t>
            </a:r>
          </a:p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–  Chemiocettori</a:t>
            </a:r>
          </a:p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–  Fotocettori</a:t>
            </a:r>
          </a:p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–  Termocettori</a:t>
            </a:r>
          </a:p>
          <a:p>
            <a:r>
              <a:rPr lang="it-IT" sz="3200" dirty="0" smtClean="0">
                <a:solidFill>
                  <a:schemeClr val="bg1">
                    <a:lumMod val="65000"/>
                  </a:schemeClr>
                </a:solidFill>
              </a:rPr>
              <a:t>–  </a:t>
            </a:r>
            <a:r>
              <a:rPr lang="it-IT" sz="3200" dirty="0">
                <a:solidFill>
                  <a:schemeClr val="bg1">
                    <a:lumMod val="65000"/>
                  </a:schemeClr>
                </a:solidFill>
              </a:rPr>
              <a:t>Elettrocettori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777" y="215723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/>
              <a:t>Terminali </a:t>
            </a:r>
            <a:r>
              <a:rPr lang="it-IT" sz="3600" dirty="0" smtClean="0"/>
              <a:t>nervosi sensitivi:</a:t>
            </a:r>
          </a:p>
          <a:p>
            <a:pPr marL="285750" indent="-285750">
              <a:buFontTx/>
              <a:buChar char="-"/>
            </a:pPr>
            <a:r>
              <a:rPr lang="it-IT" sz="3600" dirty="0" smtClean="0"/>
              <a:t>Esterocettori</a:t>
            </a:r>
          </a:p>
          <a:p>
            <a:pPr marL="285750" indent="-285750">
              <a:buFontTx/>
              <a:buChar char="-"/>
            </a:pPr>
            <a:r>
              <a:rPr lang="it-IT" sz="3600" dirty="0" smtClean="0"/>
              <a:t>Enterocettori</a:t>
            </a:r>
          </a:p>
          <a:p>
            <a:pPr marL="285750" indent="-285750">
              <a:buFontTx/>
              <a:buChar char="-"/>
            </a:pPr>
            <a:r>
              <a:rPr lang="it-IT" sz="3600" dirty="0" smtClean="0"/>
              <a:t>Propriocettori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759722" y="391952"/>
            <a:ext cx="4701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ORGANI DI </a:t>
            </a:r>
            <a:r>
              <a:rPr lang="en-US" sz="4800" dirty="0" smtClean="0"/>
              <a:t>SENSO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903616" y="5399841"/>
            <a:ext cx="10413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cellule  recettrici  </a:t>
            </a:r>
            <a:r>
              <a:rPr lang="it-IT" sz="2800" dirty="0" smtClean="0"/>
              <a:t>distribuite </a:t>
            </a:r>
            <a:r>
              <a:rPr lang="it-IT" sz="2800" dirty="0"/>
              <a:t>(sensibilità generale) oppure organizzate a formare organi di senso specializzati (sensibilità speciale).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6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623" y="1359483"/>
            <a:ext cx="95525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La sensibilità esterocettiva può essere generale (tattile, termica, dolorifica) o speciale (visiva, acustica, olfattiva, gustativa). </a:t>
            </a: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La </a:t>
            </a:r>
            <a:r>
              <a:rPr lang="it-IT" sz="2800" dirty="0"/>
              <a:t>sensibilità propriocettiva generale è raccolta dai propriocettori dei muscoli, dei tendini, delle </a:t>
            </a:r>
            <a:r>
              <a:rPr lang="it-IT" sz="2800" dirty="0" smtClean="0"/>
              <a:t>artico-lazioni speciale </a:t>
            </a:r>
            <a:r>
              <a:rPr lang="it-IT" sz="2800" dirty="0"/>
              <a:t>è raccolta dalle aree sensitive della porzione vestibolare dell’orecchio interno.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759722" y="391952"/>
            <a:ext cx="4701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ORGANI DI </a:t>
            </a:r>
            <a:r>
              <a:rPr lang="en-US" sz="4800" dirty="0" smtClean="0"/>
              <a:t>SENSO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63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48" y="1364183"/>
            <a:ext cx="110501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M</a:t>
            </a:r>
            <a:r>
              <a:rPr lang="it-IT" sz="2800" dirty="0" smtClean="0"/>
              <a:t>eccanocettori: 	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i </a:t>
            </a:r>
            <a:r>
              <a:rPr lang="it-IT" sz="2800" dirty="0"/>
              <a:t>recettori sensibili agli stimoli meccanici, come i tangocettori </a:t>
            </a:r>
            <a:r>
              <a:rPr lang="it-IT" sz="2800" dirty="0" smtClean="0"/>
              <a:t>	(</a:t>
            </a:r>
            <a:r>
              <a:rPr lang="it-IT" sz="2800" dirty="0"/>
              <a:t>tatto), i pressocettori (pressione) e i tensocettori (tono </a:t>
            </a:r>
            <a:r>
              <a:rPr lang="it-IT" sz="2800" dirty="0" smtClean="0"/>
              <a:t>muscolare</a:t>
            </a:r>
            <a:r>
              <a:rPr lang="it-IT" sz="2800" dirty="0"/>
              <a:t>). </a:t>
            </a:r>
            <a:endParaRPr lang="it-IT" sz="2800" dirty="0" smtClean="0"/>
          </a:p>
          <a:p>
            <a:r>
              <a:rPr lang="it-IT" sz="2800" dirty="0" smtClean="0"/>
              <a:t>Chemiocettori:</a:t>
            </a:r>
          </a:p>
          <a:p>
            <a:r>
              <a:rPr lang="it-IT" sz="2800" dirty="0" smtClean="0"/>
              <a:t>	sensibili </a:t>
            </a:r>
            <a:r>
              <a:rPr lang="it-IT" sz="2800" dirty="0"/>
              <a:t>a stimoli chimici (gusto, olfatto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Fotocettori: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 </a:t>
            </a:r>
            <a:r>
              <a:rPr lang="it-IT" sz="2800" dirty="0"/>
              <a:t>(coni e </a:t>
            </a:r>
            <a:r>
              <a:rPr lang="it-IT" sz="2800" dirty="0" smtClean="0"/>
              <a:t>bastoncelli </a:t>
            </a:r>
            <a:r>
              <a:rPr lang="it-IT" sz="2800" dirty="0"/>
              <a:t>della retina) recepiscono stimoli luminosi, </a:t>
            </a:r>
            <a:r>
              <a:rPr lang="it-IT" sz="2800" dirty="0" smtClean="0"/>
              <a:t>Termocettori: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 </a:t>
            </a:r>
            <a:r>
              <a:rPr lang="it-IT" sz="2800" dirty="0"/>
              <a:t>reagiscono a stimoli termici. </a:t>
            </a:r>
            <a:endParaRPr lang="it-IT" sz="2800" dirty="0" smtClean="0"/>
          </a:p>
          <a:p>
            <a:r>
              <a:rPr lang="it-IT" sz="2800" dirty="0" smtClean="0"/>
              <a:t>Elettrocettori:</a:t>
            </a:r>
          </a:p>
          <a:p>
            <a:r>
              <a:rPr lang="it-IT" sz="2800" dirty="0" smtClean="0"/>
              <a:t>	 </a:t>
            </a:r>
            <a:r>
              <a:rPr lang="it-IT" sz="2800" dirty="0"/>
              <a:t>in grado di recepire intensità e variazioni di campi elettromagnetici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759722" y="391952"/>
            <a:ext cx="4701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ORGANI DI </a:t>
            </a:r>
            <a:r>
              <a:rPr lang="en-US" sz="4800" dirty="0" smtClean="0"/>
              <a:t>SENSO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2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9064" y="255475"/>
            <a:ext cx="755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SENSIBILITÀ ESTEROCETTIVA GENERALE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10017" y="1341229"/>
            <a:ext cx="100811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Tipi di </a:t>
            </a:r>
            <a:r>
              <a:rPr lang="it-IT" sz="2000" dirty="0" smtClean="0"/>
              <a:t>recettori :			 Lamellari o NON Lamellari - Fasici </a:t>
            </a:r>
            <a:r>
              <a:rPr lang="it-IT" sz="2000" dirty="0"/>
              <a:t>e </a:t>
            </a:r>
            <a:r>
              <a:rPr lang="it-IT" sz="2000" dirty="0" smtClean="0"/>
              <a:t>Tonici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Terminazioni nervose </a:t>
            </a:r>
            <a:r>
              <a:rPr lang="it-IT" sz="2000" dirty="0" smtClean="0"/>
              <a:t>libere 		 &gt;&gt;&gt;&gt;&gt; soprattutto sensazioni dolorifiche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Dischi tattili di </a:t>
            </a:r>
            <a:r>
              <a:rPr lang="it-IT" sz="2000" dirty="0" smtClean="0"/>
              <a:t>Merkel</a:t>
            </a:r>
            <a:r>
              <a:rPr lang="it-IT" sz="2000" dirty="0"/>
              <a:t>	</a:t>
            </a:r>
            <a:r>
              <a:rPr lang="it-IT" sz="2000" dirty="0" smtClean="0"/>
              <a:t>		 </a:t>
            </a:r>
            <a:r>
              <a:rPr lang="it-IT" sz="2000" dirty="0"/>
              <a:t>&gt;&gt;&gt;&gt;&gt; </a:t>
            </a:r>
            <a:r>
              <a:rPr lang="it-IT" sz="2000" dirty="0" smtClean="0"/>
              <a:t>sensazioni </a:t>
            </a:r>
            <a:r>
              <a:rPr lang="it-IT" sz="2000" dirty="0"/>
              <a:t>tattili</a:t>
            </a: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Organi di </a:t>
            </a:r>
            <a:r>
              <a:rPr lang="it-IT" sz="2000" dirty="0" smtClean="0"/>
              <a:t>Eimer</a:t>
            </a:r>
            <a:r>
              <a:rPr lang="it-IT" sz="2000" dirty="0"/>
              <a:t> </a:t>
            </a:r>
            <a:r>
              <a:rPr lang="it-IT" sz="2000" dirty="0" smtClean="0"/>
              <a:t>			&gt;&gt;&gt;&gt;&gt; sensazioni tattili alta sensibilità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Corpuscoli lamellari di </a:t>
            </a:r>
            <a:r>
              <a:rPr lang="it-IT" sz="2000" dirty="0" smtClean="0"/>
              <a:t>Pacini (L)</a:t>
            </a:r>
            <a:r>
              <a:rPr lang="it-IT" sz="2000" dirty="0"/>
              <a:t>		 &gt;&gt;&gt;&gt;&gt; sensazioni </a:t>
            </a:r>
            <a:r>
              <a:rPr lang="it-IT" sz="2000" dirty="0" smtClean="0"/>
              <a:t>pressorie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Corpuscoli di </a:t>
            </a:r>
            <a:r>
              <a:rPr lang="it-IT" sz="2000" dirty="0" smtClean="0"/>
              <a:t>Krause (L)			</a:t>
            </a:r>
            <a:r>
              <a:rPr lang="it-IT" sz="2000" dirty="0"/>
              <a:t>&gt;&gt;&gt;&gt;&gt; sensazioni </a:t>
            </a:r>
            <a:r>
              <a:rPr lang="it-IT" sz="2000" dirty="0" smtClean="0"/>
              <a:t>tattili/termiche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Corpuscoli di </a:t>
            </a:r>
            <a:r>
              <a:rPr lang="it-IT" sz="2000" dirty="0" smtClean="0"/>
              <a:t>Golgi-Mazzoni </a:t>
            </a:r>
            <a:r>
              <a:rPr lang="it-IT" sz="2000" dirty="0"/>
              <a:t> (L)		 &gt;&gt;&gt;&gt;&gt; sensazioni pressorie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Corpuscoli tattili di </a:t>
            </a:r>
            <a:r>
              <a:rPr lang="it-IT" sz="2000" dirty="0" smtClean="0"/>
              <a:t>Meissner (L)	 	  </a:t>
            </a:r>
            <a:r>
              <a:rPr lang="it-IT" sz="2000" dirty="0"/>
              <a:t>&gt;&gt;&gt;&gt;&gt; sensazioni </a:t>
            </a:r>
            <a:r>
              <a:rPr lang="it-IT" sz="2000" dirty="0" smtClean="0"/>
              <a:t>tattili discriminatorie</a:t>
            </a:r>
            <a:endParaRPr lang="it-IT" sz="2000" dirty="0"/>
          </a:p>
          <a:p>
            <a:pPr>
              <a:lnSpc>
                <a:spcPct val="150000"/>
              </a:lnSpc>
            </a:pPr>
            <a:r>
              <a:rPr lang="it-IT" sz="2000" dirty="0" smtClean="0"/>
              <a:t>• </a:t>
            </a:r>
            <a:r>
              <a:rPr lang="it-IT" sz="2000" dirty="0"/>
              <a:t>Corpuscoli fusiformi di </a:t>
            </a:r>
            <a:r>
              <a:rPr lang="it-IT" sz="2000" dirty="0" smtClean="0"/>
              <a:t>Ruffin 		 </a:t>
            </a:r>
            <a:r>
              <a:rPr lang="it-IT" sz="2000" dirty="0"/>
              <a:t>&gt;&gt;&gt;&gt;&gt; sensazioni </a:t>
            </a:r>
            <a:r>
              <a:rPr lang="it-IT" sz="2000" dirty="0" smtClean="0"/>
              <a:t>stiramento/termiche</a:t>
            </a:r>
            <a:endParaRPr lang="it-IT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20" y="292433"/>
            <a:ext cx="8481346" cy="6817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568" y="2316287"/>
            <a:ext cx="33265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SENSIBILITÀ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ESTEROCETTIVA 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GENERALE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8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463" y="406053"/>
            <a:ext cx="10599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Un "cervello" in continua espansione: la neurogenesi nell'encefalo dei pesci adulti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34463" y="1056120"/>
            <a:ext cx="425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Fasi della neurogenesi embrionale e adulta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4372" y="1588884"/>
            <a:ext cx="43173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Nella </a:t>
            </a:r>
            <a:r>
              <a:rPr lang="it-IT" dirty="0"/>
              <a:t>zona ventricolare (VZ), cellule neuroepiteliali danno origine a cellule staminali neuronali e a cellule gliali radiali (RG), lungo le quali i neuroni in via di differenziamento migrano verso gli strati superiori. </a:t>
            </a:r>
            <a:endParaRPr lang="it-IT" dirty="0" smtClean="0"/>
          </a:p>
          <a:p>
            <a:pPr algn="just"/>
            <a:r>
              <a:rPr lang="it-IT" dirty="0" smtClean="0"/>
              <a:t>Dalle </a:t>
            </a:r>
            <a:r>
              <a:rPr lang="it-IT" dirty="0"/>
              <a:t>RG derivano progenitori intermedi che si differenziano sia in neuroni sia in precursori di oligodendrociti (OPC). </a:t>
            </a:r>
            <a:endParaRPr lang="it-IT" dirty="0" smtClean="0"/>
          </a:p>
          <a:p>
            <a:pPr algn="just"/>
            <a:r>
              <a:rPr lang="it-IT" dirty="0" smtClean="0"/>
              <a:t>Dalle </a:t>
            </a:r>
            <a:r>
              <a:rPr lang="it-IT" dirty="0"/>
              <a:t>RG hanno anche origine altri progenitori da cui derivano gli astrociti protoplasmatici e fibrosi e le cellule ependimali. </a:t>
            </a:r>
            <a:endParaRPr lang="it-IT" dirty="0" smtClean="0"/>
          </a:p>
          <a:p>
            <a:pPr algn="just"/>
            <a:r>
              <a:rPr lang="it-IT" dirty="0" smtClean="0"/>
              <a:t>Nella </a:t>
            </a:r>
            <a:r>
              <a:rPr lang="it-IT" dirty="0"/>
              <a:t>neurogenesi adulta gli astrociti di tipo B danno origine a cellule di tipo C da cui derivano neuroni e OPC. SVZ, zona sottoventricolare.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0" y="1425452"/>
            <a:ext cx="7429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928" y="1661220"/>
            <a:ext cx="561275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t-IT" sz="2400" dirty="0"/>
              <a:t>Principali vie ascendenti dal midollo spinale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26920" y="3936522"/>
            <a:ext cx="53024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Vie </a:t>
            </a:r>
            <a:r>
              <a:rPr lang="en-US" sz="2400" dirty="0" err="1"/>
              <a:t>ascendenti</a:t>
            </a:r>
            <a:r>
              <a:rPr lang="en-US" sz="2400" dirty="0"/>
              <a:t>: via </a:t>
            </a:r>
            <a:r>
              <a:rPr lang="en-US" sz="2400" dirty="0" err="1"/>
              <a:t>spinotalamo-corticale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94" y="0"/>
            <a:ext cx="4999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0316" y="1506827"/>
            <a:ext cx="12359425" cy="4597758"/>
            <a:chOff x="297216" y="721217"/>
            <a:chExt cx="9483284" cy="35803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42441" b="7043"/>
            <a:stretch/>
          </p:blipFill>
          <p:spPr>
            <a:xfrm>
              <a:off x="4781210" y="837127"/>
              <a:ext cx="4999290" cy="34644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-2834" t="1690" r="2834" b="47794"/>
            <a:stretch/>
          </p:blipFill>
          <p:spPr>
            <a:xfrm>
              <a:off x="297216" y="721217"/>
              <a:ext cx="4999290" cy="34644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300557" y="314059"/>
            <a:ext cx="53024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Vie </a:t>
            </a:r>
            <a:r>
              <a:rPr lang="en-US" sz="2400" dirty="0" err="1"/>
              <a:t>ascendenti</a:t>
            </a:r>
            <a:r>
              <a:rPr lang="en-US" sz="2400" dirty="0"/>
              <a:t>: via </a:t>
            </a:r>
            <a:r>
              <a:rPr lang="en-US" sz="2400" dirty="0" err="1"/>
              <a:t>spinotalamo-corticale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74343" y="6253433"/>
            <a:ext cx="6381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neurone</a:t>
            </a:r>
            <a:r>
              <a:rPr lang="en-US" sz="2400" dirty="0"/>
              <a:t> </a:t>
            </a:r>
            <a:r>
              <a:rPr lang="en-US" sz="2400" dirty="0" smtClean="0"/>
              <a:t>sensitive </a:t>
            </a:r>
            <a:r>
              <a:rPr lang="en-US" sz="2400" dirty="0" err="1" smtClean="0"/>
              <a:t>primario</a:t>
            </a:r>
            <a:r>
              <a:rPr lang="en-US" sz="2400" dirty="0" smtClean="0"/>
              <a:t>, </a:t>
            </a:r>
            <a:r>
              <a:rPr lang="en-US" sz="2400" dirty="0" err="1" smtClean="0"/>
              <a:t>secondario</a:t>
            </a:r>
            <a:r>
              <a:rPr lang="en-US" sz="2400" dirty="0" smtClean="0"/>
              <a:t> , </a:t>
            </a:r>
            <a:r>
              <a:rPr lang="en-US" sz="2400" dirty="0" err="1" smtClean="0"/>
              <a:t>terziario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61398" y="1173313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mappa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somatotopica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7" y="336877"/>
            <a:ext cx="10856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Mappe somatotopiche della corteccia somatosensitiva primaria in diversti vertebrati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13" y="1246165"/>
            <a:ext cx="9557340" cy="29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949899"/>
            <a:ext cx="114851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Spinobulbotalamocorticale</a:t>
            </a:r>
            <a:endParaRPr lang="en-US" sz="2800" dirty="0" smtClean="0"/>
          </a:p>
          <a:p>
            <a:pPr algn="just"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sensibilità </a:t>
            </a:r>
            <a:r>
              <a:rPr lang="it-IT" dirty="0">
                <a:latin typeface="Arial" panose="020B0604020202020204" pitchFamily="34" charset="0"/>
              </a:rPr>
              <a:t>tattile, pressoria e propriocettiva</a:t>
            </a:r>
            <a:r>
              <a:rPr lang="it-IT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Gli </a:t>
            </a:r>
            <a:r>
              <a:rPr lang="it-IT" dirty="0">
                <a:latin typeface="Arial" panose="020B0604020202020204" pitchFamily="34" charset="0"/>
              </a:rPr>
              <a:t>assoni dei neuroni sensitivi primari entrano direttamente nella sostanza bianca del midollo spinale e risalgono fino al midollo allungato (bulbo) formando i </a:t>
            </a:r>
            <a:r>
              <a:rPr lang="it-IT" dirty="0" smtClean="0">
                <a:latin typeface="Arial" panose="020B0604020202020204" pitchFamily="34" charset="0"/>
              </a:rPr>
              <a:t>fascoli </a:t>
            </a:r>
            <a:r>
              <a:rPr lang="it-IT" dirty="0">
                <a:latin typeface="Arial" panose="020B0604020202020204" pitchFamily="34" charset="0"/>
              </a:rPr>
              <a:t>gracile e cuneato</a:t>
            </a:r>
            <a:r>
              <a:rPr lang="it-IT" dirty="0" smtClean="0"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</a:rPr>
              <a:t>i neuroni sensitivi di secondo ordine si trovano nei rispettivi nuclei gracile e cuneato e da qui parte la via (lemnisco mediale) che raggiunge i neuroni di terzo ordine posti nel talamo, da cui originano gli assoni che proiettano alla corteccia </a:t>
            </a:r>
            <a:r>
              <a:rPr lang="it-IT" dirty="0" smtClean="0">
                <a:latin typeface="Arial" panose="020B0604020202020204" pitchFamily="34" charset="0"/>
              </a:rPr>
              <a:t>somato-sensitiva.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9701" y="350742"/>
            <a:ext cx="702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Vie </a:t>
            </a:r>
            <a:r>
              <a:rPr lang="en-US" sz="2800" dirty="0" err="1"/>
              <a:t>ascendenti</a:t>
            </a:r>
            <a:r>
              <a:rPr lang="en-US" sz="2800" dirty="0"/>
              <a:t> - Via </a:t>
            </a:r>
            <a:r>
              <a:rPr lang="en-US" sz="2800" dirty="0" err="1"/>
              <a:t>spinobulbotalamocorticale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0907" y="1248109"/>
            <a:ext cx="12091093" cy="4367081"/>
            <a:chOff x="401414" y="1673111"/>
            <a:chExt cx="9382909" cy="32337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55288"/>
            <a:stretch/>
          </p:blipFill>
          <p:spPr>
            <a:xfrm>
              <a:off x="401414" y="1673111"/>
              <a:ext cx="4948418" cy="30663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041" t="46197" r="-1041" b="9091"/>
            <a:stretch/>
          </p:blipFill>
          <p:spPr>
            <a:xfrm>
              <a:off x="4835905" y="1840536"/>
              <a:ext cx="4948418" cy="306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8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376" y="1276622"/>
            <a:ext cx="10423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ALTRE VIE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Via spinovestibolare </a:t>
            </a:r>
            <a:r>
              <a:rPr lang="it-IT" dirty="0">
                <a:latin typeface="Arial" panose="020B0604020202020204" pitchFamily="34" charset="0"/>
              </a:rPr>
              <a:t>porta stimoli propriocettivi provenienti dagli arti ai nuclei vestibolari dell’oblongata.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Via spinoreticolare </a:t>
            </a:r>
            <a:r>
              <a:rPr lang="it-IT" dirty="0">
                <a:latin typeface="Arial" panose="020B0604020202020204" pitchFamily="34" charset="0"/>
              </a:rPr>
              <a:t>conduce stimoli enterocettivi alla formazione reticolare del tronco encefalico, da cui le informazioni sono distribuite a varie aree encefaliche attraverso vie multisinaptiche.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</a:rPr>
              <a:t>Via spinotettale </a:t>
            </a:r>
            <a:r>
              <a:rPr lang="it-IT" dirty="0">
                <a:latin typeface="Arial" panose="020B0604020202020204" pitchFamily="34" charset="0"/>
              </a:rPr>
              <a:t>diretta al tetto ottico del mesencefalo, è particolarmente sviluppata negli anamni, nei rettili e negli uccel-li, ma è ancora conservata anche nei mammiferi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1190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Baj</dc:creator>
  <cp:lastModifiedBy>Gabriele Baj</cp:lastModifiedBy>
  <cp:revision>17</cp:revision>
  <dcterms:created xsi:type="dcterms:W3CDTF">2022-05-12T05:16:46Z</dcterms:created>
  <dcterms:modified xsi:type="dcterms:W3CDTF">2022-05-17T10:55:54Z</dcterms:modified>
</cp:coreProperties>
</file>