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5" r:id="rId3"/>
    <p:sldId id="291" r:id="rId4"/>
    <p:sldId id="292" r:id="rId5"/>
    <p:sldId id="298" r:id="rId6"/>
    <p:sldId id="289" r:id="rId7"/>
    <p:sldId id="287" r:id="rId8"/>
    <p:sldId id="286" r:id="rId9"/>
    <p:sldId id="299" r:id="rId10"/>
    <p:sldId id="300" r:id="rId11"/>
    <p:sldId id="290" r:id="rId12"/>
    <p:sldId id="288" r:id="rId13"/>
    <p:sldId id="271" r:id="rId14"/>
    <p:sldId id="274" r:id="rId15"/>
    <p:sldId id="275" r:id="rId16"/>
    <p:sldId id="276" r:id="rId17"/>
    <p:sldId id="277" r:id="rId18"/>
    <p:sldId id="278" r:id="rId19"/>
    <p:sldId id="279" r:id="rId20"/>
    <p:sldId id="280" r:id="rId21"/>
    <p:sldId id="281" r:id="rId22"/>
    <p:sldId id="283" r:id="rId23"/>
    <p:sldId id="284" r:id="rId24"/>
    <p:sldId id="306" r:id="rId25"/>
    <p:sldId id="293" r:id="rId26"/>
    <p:sldId id="308" r:id="rId27"/>
    <p:sldId id="294" r:id="rId28"/>
    <p:sldId id="307" r:id="rId29"/>
    <p:sldId id="295" r:id="rId30"/>
    <p:sldId id="301" r:id="rId31"/>
    <p:sldId id="302" r:id="rId32"/>
    <p:sldId id="303" r:id="rId33"/>
    <p:sldId id="304" r:id="rId34"/>
    <p:sldId id="305" r:id="rId35"/>
    <p:sldId id="282" r:id="rId36"/>
    <p:sldId id="296"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8" d="100"/>
          <a:sy n="98" d="100"/>
        </p:scale>
        <p:origin x="72"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85C92-8890-4C39-B674-9142BD1CF241}" type="datetimeFigureOut">
              <a:rPr lang="en-US" smtClean="0"/>
              <a:t>24-May-22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353088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5C92-8890-4C39-B674-9142BD1CF241}" type="datetimeFigureOut">
              <a:rPr lang="en-US" smtClean="0"/>
              <a:t>24-May-22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42414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5C92-8890-4C39-B674-9142BD1CF241}" type="datetimeFigureOut">
              <a:rPr lang="en-US" smtClean="0"/>
              <a:t>24-May-22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99081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5C92-8890-4C39-B674-9142BD1CF241}" type="datetimeFigureOut">
              <a:rPr lang="en-US" smtClean="0"/>
              <a:t>24-May-22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234312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85C92-8890-4C39-B674-9142BD1CF241}" type="datetimeFigureOut">
              <a:rPr lang="en-US" smtClean="0"/>
              <a:t>24-May-22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0468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85C92-8890-4C39-B674-9142BD1CF241}" type="datetimeFigureOut">
              <a:rPr lang="en-US" smtClean="0"/>
              <a:t>24-May-22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413798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85C92-8890-4C39-B674-9142BD1CF241}" type="datetimeFigureOut">
              <a:rPr lang="en-US" smtClean="0"/>
              <a:t>24-May-22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93594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85C92-8890-4C39-B674-9142BD1CF241}" type="datetimeFigureOut">
              <a:rPr lang="en-US" smtClean="0"/>
              <a:t>24-May-22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88489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5C92-8890-4C39-B674-9142BD1CF241}" type="datetimeFigureOut">
              <a:rPr lang="en-US" smtClean="0"/>
              <a:t>24-May-22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390771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85C92-8890-4C39-B674-9142BD1CF241}" type="datetimeFigureOut">
              <a:rPr lang="en-US" smtClean="0"/>
              <a:t>24-May-22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175559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85C92-8890-4C39-B674-9142BD1CF241}" type="datetimeFigureOut">
              <a:rPr lang="en-US" smtClean="0"/>
              <a:t>24-May-22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12E0A0-B647-4D61-AECA-3C3060C012B7}" type="slidenum">
              <a:rPr lang="en-US" smtClean="0"/>
              <a:t>‹#›</a:t>
            </a:fld>
            <a:endParaRPr lang="en-US"/>
          </a:p>
        </p:txBody>
      </p:sp>
    </p:spTree>
    <p:extLst>
      <p:ext uri="{BB962C8B-B14F-4D97-AF65-F5344CB8AC3E}">
        <p14:creationId xmlns:p14="http://schemas.microsoft.com/office/powerpoint/2010/main" val="328476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5C92-8890-4C39-B674-9142BD1CF241}" type="datetimeFigureOut">
              <a:rPr lang="en-US" smtClean="0"/>
              <a:t>24-May-22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2E0A0-B647-4D61-AECA-3C3060C012B7}" type="slidenum">
              <a:rPr lang="en-US" smtClean="0"/>
              <a:t>‹#›</a:t>
            </a:fld>
            <a:endParaRPr lang="en-US"/>
          </a:p>
        </p:txBody>
      </p:sp>
    </p:spTree>
    <p:extLst>
      <p:ext uri="{BB962C8B-B14F-4D97-AF65-F5344CB8AC3E}">
        <p14:creationId xmlns:p14="http://schemas.microsoft.com/office/powerpoint/2010/main" val="132655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122363"/>
            <a:ext cx="9144000" cy="2387600"/>
          </a:xfrm>
        </p:spPr>
        <p:txBody>
          <a:bodyPr/>
          <a:lstStyle/>
          <a:p>
            <a:r>
              <a:rPr lang="en-US" dirty="0" err="1" smtClean="0"/>
              <a:t>Anatomia</a:t>
            </a:r>
            <a:r>
              <a:rPr lang="en-US" dirty="0" smtClean="0"/>
              <a:t> </a:t>
            </a:r>
            <a:r>
              <a:rPr lang="en-US" dirty="0" err="1" smtClean="0"/>
              <a:t>Comparata</a:t>
            </a:r>
            <a:endParaRPr lang="en-US" dirty="0"/>
          </a:p>
        </p:txBody>
      </p:sp>
      <p:sp>
        <p:nvSpPr>
          <p:cNvPr id="5" name="Subtitle 2"/>
          <p:cNvSpPr>
            <a:spLocks noGrp="1"/>
          </p:cNvSpPr>
          <p:nvPr>
            <p:ph type="subTitle" idx="1"/>
          </p:nvPr>
        </p:nvSpPr>
        <p:spPr>
          <a:xfrm>
            <a:off x="9470265" y="5649779"/>
            <a:ext cx="2056327" cy="905568"/>
          </a:xfrm>
        </p:spPr>
        <p:txBody>
          <a:bodyPr/>
          <a:lstStyle/>
          <a:p>
            <a:r>
              <a:rPr lang="en-US" dirty="0" smtClean="0"/>
              <a:t>Gabriele Baj</a:t>
            </a:r>
          </a:p>
          <a:p>
            <a:r>
              <a:rPr lang="en-US" dirty="0" smtClean="0"/>
              <a:t>gbaj@units.it</a:t>
            </a:r>
            <a:endParaRPr lang="en-US" dirty="0"/>
          </a:p>
        </p:txBody>
      </p:sp>
      <p:sp>
        <p:nvSpPr>
          <p:cNvPr id="6" name="TextBox 5"/>
          <p:cNvSpPr txBox="1"/>
          <p:nvPr/>
        </p:nvSpPr>
        <p:spPr>
          <a:xfrm>
            <a:off x="264768" y="5970572"/>
            <a:ext cx="2518463" cy="584775"/>
          </a:xfrm>
          <a:prstGeom prst="rect">
            <a:avLst/>
          </a:prstGeom>
          <a:noFill/>
        </p:spPr>
        <p:txBody>
          <a:bodyPr wrap="square" rtlCol="0">
            <a:spAutoFit/>
          </a:bodyPr>
          <a:lstStyle/>
          <a:p>
            <a:r>
              <a:rPr lang="en-US" sz="3200" dirty="0" err="1" smtClean="0"/>
              <a:t>Lezione</a:t>
            </a:r>
            <a:r>
              <a:rPr lang="en-US" sz="3200" dirty="0" smtClean="0"/>
              <a:t> </a:t>
            </a:r>
            <a:r>
              <a:rPr lang="en-US" sz="3200" dirty="0" smtClean="0"/>
              <a:t>10</a:t>
            </a:r>
            <a:endParaRPr lang="en-US" sz="3200" dirty="0"/>
          </a:p>
        </p:txBody>
      </p:sp>
      <p:sp>
        <p:nvSpPr>
          <p:cNvPr id="7" name="Casella di testo 2"/>
          <p:cNvSpPr txBox="1">
            <a:spLocks noChangeArrowheads="1"/>
          </p:cNvSpPr>
          <p:nvPr/>
        </p:nvSpPr>
        <p:spPr bwMode="auto">
          <a:xfrm>
            <a:off x="10091578" y="210349"/>
            <a:ext cx="2400929" cy="625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spcBef>
                <a:spcPct val="0"/>
              </a:spcBef>
              <a:spcAft>
                <a:spcPts val="800"/>
              </a:spcAft>
              <a:buClrTx/>
              <a:buSzTx/>
              <a:buFontTx/>
              <a:buNone/>
              <a:tabLst/>
            </a:pPr>
            <a:r>
              <a:rPr kumimoji="0" lang="en-US" altLang="en-US" sz="1400" b="0" i="0" u="none" strike="noStrike" cap="none" normalizeH="0" baseline="0" dirty="0" err="1" smtClean="0">
                <a:ln>
                  <a:noFill/>
                </a:ln>
                <a:solidFill>
                  <a:srgbClr val="29395B"/>
                </a:solidFill>
                <a:effectLst/>
                <a:latin typeface="Arial" panose="020B0604020202020204" pitchFamily="34" charset="0"/>
              </a:rPr>
              <a:t>Dipartimento</a:t>
            </a:r>
            <a:r>
              <a:rPr kumimoji="0" lang="en-US" altLang="en-US" sz="1400" b="0" i="0" u="none" strike="noStrike" cap="none" normalizeH="0" baseline="0" dirty="0" smtClean="0">
                <a:ln>
                  <a:noFill/>
                </a:ln>
                <a:solidFill>
                  <a:srgbClr val="29395B"/>
                </a:solidFill>
                <a:effectLst/>
                <a:latin typeface="Arial" panose="020B0604020202020204" pitchFamily="34" charset="0"/>
              </a:rPr>
              <a:t> di</a:t>
            </a:r>
          </a:p>
          <a:p>
            <a:pPr marL="0" marR="0" lvl="0" indent="0" algn="l" defTabSz="914400" rtl="0" eaLnBrk="0" fontAlgn="base" latinLnBrk="0" hangingPunct="0">
              <a:spcBef>
                <a:spcPct val="0"/>
              </a:spcBef>
              <a:spcAft>
                <a:spcPts val="800"/>
              </a:spcAft>
              <a:buClrTx/>
              <a:buSzTx/>
              <a:buFontTx/>
              <a:buNone/>
              <a:tabLst/>
            </a:pPr>
            <a:r>
              <a:rPr kumimoji="0" lang="en-US" altLang="en-US" sz="1400" b="1" i="0" u="none" strike="noStrike" cap="none" normalizeH="0" baseline="0" dirty="0" err="1" smtClean="0">
                <a:ln>
                  <a:noFill/>
                </a:ln>
                <a:solidFill>
                  <a:srgbClr val="29395B"/>
                </a:solidFill>
                <a:effectLst/>
                <a:latin typeface="Arial" panose="020B0604020202020204" pitchFamily="34" charset="0"/>
              </a:rPr>
              <a:t>Scienze</a:t>
            </a:r>
            <a:r>
              <a:rPr kumimoji="0" lang="en-US" altLang="en-US" sz="1400" b="1" i="0" u="none" strike="noStrike" cap="none" normalizeH="0" baseline="0" dirty="0" smtClean="0">
                <a:ln>
                  <a:noFill/>
                </a:ln>
                <a:solidFill>
                  <a:srgbClr val="29395B"/>
                </a:solidFill>
                <a:effectLst/>
                <a:latin typeface="Arial" panose="020B0604020202020204" pitchFamily="34" charset="0"/>
              </a:rPr>
              <a:t> </a:t>
            </a:r>
            <a:r>
              <a:rPr kumimoji="0" lang="en-US" altLang="en-US" sz="1400" b="1" i="0" u="none" strike="noStrike" cap="none" normalizeH="0" baseline="0" dirty="0" err="1" smtClean="0">
                <a:ln>
                  <a:noFill/>
                </a:ln>
                <a:solidFill>
                  <a:srgbClr val="29395B"/>
                </a:solidFill>
                <a:effectLst/>
                <a:latin typeface="Arial" panose="020B0604020202020204" pitchFamily="34" charset="0"/>
              </a:rPr>
              <a:t>della</a:t>
            </a:r>
            <a:r>
              <a:rPr kumimoji="0" lang="en-US" altLang="en-US" sz="1400" b="1" i="0" u="none" strike="noStrike" cap="none" normalizeH="0" baseline="0" dirty="0" smtClean="0">
                <a:ln>
                  <a:noFill/>
                </a:ln>
                <a:solidFill>
                  <a:srgbClr val="29395B"/>
                </a:solidFill>
                <a:effectLst/>
                <a:latin typeface="Arial" panose="020B0604020202020204" pitchFamily="34" charset="0"/>
              </a:rPr>
              <a:t> Vita</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8829" y="210350"/>
            <a:ext cx="942749" cy="77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logo_units_3righ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68" y="156756"/>
            <a:ext cx="2403586" cy="8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11103" y="724154"/>
            <a:ext cx="4545475" cy="400110"/>
          </a:xfrm>
          <a:prstGeom prst="rect">
            <a:avLst/>
          </a:prstGeom>
        </p:spPr>
        <p:txBody>
          <a:bodyPr wrap="none">
            <a:spAutoFit/>
          </a:bodyPr>
          <a:lstStyle/>
          <a:p>
            <a:r>
              <a:rPr lang="it-IT" sz="2000" dirty="0"/>
              <a:t>Laurea in Scienze e Tecnologie Biologiche</a:t>
            </a:r>
            <a:endParaRPr lang="it-IT" sz="2000" dirty="0">
              <a:effectLst/>
            </a:endParaRPr>
          </a:p>
        </p:txBody>
      </p:sp>
    </p:spTree>
    <p:extLst>
      <p:ext uri="{BB962C8B-B14F-4D97-AF65-F5344CB8AC3E}">
        <p14:creationId xmlns:p14="http://schemas.microsoft.com/office/powerpoint/2010/main" val="3494565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328" y="515541"/>
            <a:ext cx="10694896" cy="5632311"/>
          </a:xfrm>
          <a:prstGeom prst="rect">
            <a:avLst/>
          </a:prstGeom>
        </p:spPr>
        <p:txBody>
          <a:bodyPr wrap="square">
            <a:spAutoFit/>
          </a:bodyPr>
          <a:lstStyle/>
          <a:p>
            <a:pPr>
              <a:lnSpc>
                <a:spcPct val="200000"/>
              </a:lnSpc>
            </a:pPr>
            <a:r>
              <a:rPr lang="it-IT" sz="2000" dirty="0" smtClean="0">
                <a:latin typeface="Arial" panose="020B0604020202020204" pitchFamily="34" charset="0"/>
              </a:rPr>
              <a:t>Negli </a:t>
            </a:r>
            <a:r>
              <a:rPr lang="it-IT" sz="2000" dirty="0">
                <a:latin typeface="Arial" panose="020B0604020202020204" pitchFamily="34" charset="0"/>
              </a:rPr>
              <a:t>gnatostomi l’evoluzione del sistema circolatorio è strettamente correlata a quella del sistema respiratorio e, quindi, alla transizione dalla respirazione branchiale a quella polmonare, che segna il passaggio dalla circolazione semplice dei pesci a quella doppia dei </a:t>
            </a:r>
            <a:r>
              <a:rPr lang="it-IT" sz="2000" dirty="0" smtClean="0">
                <a:latin typeface="Arial" panose="020B0604020202020204" pitchFamily="34" charset="0"/>
              </a:rPr>
              <a:t>tetrapodi,</a:t>
            </a:r>
          </a:p>
          <a:p>
            <a:pPr>
              <a:lnSpc>
                <a:spcPct val="200000"/>
              </a:lnSpc>
            </a:pPr>
            <a:r>
              <a:rPr lang="it-IT" sz="2000" dirty="0" smtClean="0">
                <a:latin typeface="Arial" panose="020B0604020202020204" pitchFamily="34" charset="0"/>
              </a:rPr>
              <a:t>Nei </a:t>
            </a:r>
            <a:r>
              <a:rPr lang="it-IT" sz="2000" dirty="0">
                <a:latin typeface="Arial" panose="020B0604020202020204" pitchFamily="34" charset="0"/>
              </a:rPr>
              <a:t>tetrapodi la comparsa del tachimetabolismo comporta l’evoluzione dal modello </a:t>
            </a:r>
            <a:r>
              <a:rPr lang="it-IT" sz="2000" dirty="0" smtClean="0">
                <a:latin typeface="Arial" panose="020B0604020202020204" pitchFamily="34" charset="0"/>
              </a:rPr>
              <a:t>di:</a:t>
            </a:r>
          </a:p>
          <a:p>
            <a:pPr marL="457200" indent="-457200">
              <a:lnSpc>
                <a:spcPct val="200000"/>
              </a:lnSpc>
              <a:buAutoNum type="arabicParenR"/>
            </a:pPr>
            <a:r>
              <a:rPr lang="it-IT" sz="2000" dirty="0" smtClean="0">
                <a:latin typeface="Arial" panose="020B0604020202020204" pitchFamily="34" charset="0"/>
              </a:rPr>
              <a:t>circolazione </a:t>
            </a:r>
            <a:r>
              <a:rPr lang="it-IT" sz="2000" dirty="0">
                <a:latin typeface="Arial" panose="020B0604020202020204" pitchFamily="34" charset="0"/>
              </a:rPr>
              <a:t>doppia e incompleta di anfibi e </a:t>
            </a:r>
            <a:r>
              <a:rPr lang="it-IT" sz="2000" dirty="0" smtClean="0">
                <a:latin typeface="Arial" panose="020B0604020202020204" pitchFamily="34" charset="0"/>
              </a:rPr>
              <a:t>rettili</a:t>
            </a:r>
          </a:p>
          <a:p>
            <a:pPr>
              <a:lnSpc>
                <a:spcPct val="200000"/>
              </a:lnSpc>
            </a:pPr>
            <a:r>
              <a:rPr lang="it-IT" sz="2000" dirty="0" smtClean="0">
                <a:latin typeface="Arial" panose="020B0604020202020204" pitchFamily="34" charset="0"/>
              </a:rPr>
              <a:t>2) circolazione doppia </a:t>
            </a:r>
            <a:r>
              <a:rPr lang="it-IT" sz="2000" dirty="0">
                <a:latin typeface="Arial" panose="020B0604020202020204" pitchFamily="34" charset="0"/>
              </a:rPr>
              <a:t>e completa di uccelli e mammiferi. </a:t>
            </a:r>
            <a:endParaRPr lang="it-IT" sz="2000" dirty="0" smtClean="0">
              <a:latin typeface="Arial" panose="020B0604020202020204" pitchFamily="34" charset="0"/>
            </a:endParaRPr>
          </a:p>
          <a:p>
            <a:pPr>
              <a:lnSpc>
                <a:spcPct val="200000"/>
              </a:lnSpc>
            </a:pPr>
            <a:r>
              <a:rPr lang="it-IT" sz="2000" dirty="0" smtClean="0">
                <a:latin typeface="Arial" panose="020B0604020202020204" pitchFamily="34" charset="0"/>
              </a:rPr>
              <a:t>Nei </a:t>
            </a:r>
            <a:r>
              <a:rPr lang="it-IT" sz="2000" dirty="0">
                <a:latin typeface="Arial" panose="020B0604020202020204" pitchFamily="34" charset="0"/>
              </a:rPr>
              <a:t>primi il ventricolo unico o </a:t>
            </a:r>
            <a:r>
              <a:rPr lang="it-IT" sz="2000" dirty="0" smtClean="0">
                <a:latin typeface="Arial" panose="020B0604020202020204" pitchFamily="34" charset="0"/>
              </a:rPr>
              <a:t>parzialmente </a:t>
            </a:r>
            <a:r>
              <a:rPr lang="it-IT" sz="2000" dirty="0">
                <a:latin typeface="Arial" panose="020B0604020202020204" pitchFamily="34" charset="0"/>
              </a:rPr>
              <a:t>diviso implica la possibilità di un mescolamento tra sangue ossigenato e </a:t>
            </a:r>
            <a:r>
              <a:rPr lang="it-IT" sz="2000" dirty="0" smtClean="0">
                <a:latin typeface="Arial" panose="020B0604020202020204" pitchFamily="34" charset="0"/>
              </a:rPr>
              <a:t>non </a:t>
            </a:r>
            <a:r>
              <a:rPr lang="it-IT" sz="2000" dirty="0">
                <a:latin typeface="Arial" panose="020B0604020202020204" pitchFamily="34" charset="0"/>
              </a:rPr>
              <a:t>ossigenato (commistio sanguinis</a:t>
            </a:r>
            <a:r>
              <a:rPr lang="it-IT" sz="2000" dirty="0" smtClean="0">
                <a:latin typeface="Arial" panose="020B0604020202020204" pitchFamily="34" charset="0"/>
              </a:rPr>
              <a:t>). </a:t>
            </a:r>
          </a:p>
        </p:txBody>
      </p:sp>
    </p:spTree>
    <p:extLst>
      <p:ext uri="{BB962C8B-B14F-4D97-AF65-F5344CB8AC3E}">
        <p14:creationId xmlns:p14="http://schemas.microsoft.com/office/powerpoint/2010/main" val="49538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098" y="295072"/>
            <a:ext cx="2292102" cy="369332"/>
          </a:xfrm>
          <a:prstGeom prst="rect">
            <a:avLst/>
          </a:prstGeom>
        </p:spPr>
        <p:txBody>
          <a:bodyPr wrap="none">
            <a:spAutoFit/>
          </a:bodyPr>
          <a:lstStyle/>
          <a:p>
            <a:r>
              <a:rPr lang="en-US" dirty="0" err="1"/>
              <a:t>Modelli</a:t>
            </a:r>
            <a:r>
              <a:rPr lang="en-US" dirty="0"/>
              <a:t> di </a:t>
            </a:r>
            <a:r>
              <a:rPr lang="en-US" dirty="0" err="1"/>
              <a:t>circolazione</a:t>
            </a:r>
            <a:endParaRPr lang="en-US" dirty="0"/>
          </a:p>
        </p:txBody>
      </p:sp>
      <p:pic>
        <p:nvPicPr>
          <p:cNvPr id="3" name="Picture 2"/>
          <p:cNvPicPr>
            <a:picLocks noChangeAspect="1"/>
          </p:cNvPicPr>
          <p:nvPr/>
        </p:nvPicPr>
        <p:blipFill rotWithShape="1">
          <a:blip r:embed="rId2"/>
          <a:srcRect b="12071"/>
          <a:stretch/>
        </p:blipFill>
        <p:spPr>
          <a:xfrm>
            <a:off x="891594" y="664404"/>
            <a:ext cx="9069901" cy="4866820"/>
          </a:xfrm>
          <a:prstGeom prst="rect">
            <a:avLst/>
          </a:prstGeom>
        </p:spPr>
      </p:pic>
      <p:sp>
        <p:nvSpPr>
          <p:cNvPr id="4" name="Rectangle 3"/>
          <p:cNvSpPr/>
          <p:nvPr/>
        </p:nvSpPr>
        <p:spPr>
          <a:xfrm>
            <a:off x="488181" y="5657671"/>
            <a:ext cx="10269466" cy="1200329"/>
          </a:xfrm>
          <a:prstGeom prst="rect">
            <a:avLst/>
          </a:prstGeom>
        </p:spPr>
        <p:txBody>
          <a:bodyPr wrap="square">
            <a:spAutoFit/>
          </a:bodyPr>
          <a:lstStyle/>
          <a:p>
            <a:r>
              <a:rPr lang="it-IT" dirty="0"/>
              <a:t>a, Circolazione semplice nei pesci a respirazione branchiale. </a:t>
            </a:r>
            <a:endParaRPr lang="it-IT" dirty="0" smtClean="0"/>
          </a:p>
          <a:p>
            <a:r>
              <a:rPr lang="it-IT" dirty="0" smtClean="0"/>
              <a:t>b</a:t>
            </a:r>
            <a:r>
              <a:rPr lang="it-IT" dirty="0"/>
              <a:t>, Circolazione doppia nei tetrapodi a respirazione polmonare (schema riferibile alla circolazione doppia e completa di uccelli e mammiferi). Le frecce indicano la direzione del flusso sanguigno. O2, ossigeno; CO2, anidride carbonica.</a:t>
            </a:r>
            <a:endParaRPr lang="en-US" dirty="0"/>
          </a:p>
        </p:txBody>
      </p:sp>
    </p:spTree>
    <p:extLst>
      <p:ext uri="{BB962C8B-B14F-4D97-AF65-F5344CB8AC3E}">
        <p14:creationId xmlns:p14="http://schemas.microsoft.com/office/powerpoint/2010/main" val="2352874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313" y="202016"/>
            <a:ext cx="3572901" cy="923330"/>
          </a:xfrm>
          <a:prstGeom prst="rect">
            <a:avLst/>
          </a:prstGeom>
        </p:spPr>
        <p:txBody>
          <a:bodyPr wrap="none">
            <a:spAutoFit/>
          </a:bodyPr>
          <a:lstStyle/>
          <a:p>
            <a:r>
              <a:rPr lang="en-US" sz="5400" dirty="0"/>
              <a:t>Archi </a:t>
            </a:r>
            <a:r>
              <a:rPr lang="en-US" sz="5400" dirty="0" err="1"/>
              <a:t>aortici</a:t>
            </a:r>
            <a:endParaRPr lang="en-US" sz="5400" dirty="0"/>
          </a:p>
        </p:txBody>
      </p:sp>
      <p:pic>
        <p:nvPicPr>
          <p:cNvPr id="3" name="Picture 2"/>
          <p:cNvPicPr>
            <a:picLocks noChangeAspect="1"/>
          </p:cNvPicPr>
          <p:nvPr/>
        </p:nvPicPr>
        <p:blipFill rotWithShape="1">
          <a:blip r:embed="rId2"/>
          <a:srcRect b="10680"/>
          <a:stretch/>
        </p:blipFill>
        <p:spPr>
          <a:xfrm>
            <a:off x="1385313" y="1050832"/>
            <a:ext cx="9962886" cy="4301097"/>
          </a:xfrm>
          <a:prstGeom prst="rect">
            <a:avLst/>
          </a:prstGeom>
        </p:spPr>
      </p:pic>
      <p:sp>
        <p:nvSpPr>
          <p:cNvPr id="5" name="AutoShape 1" descr="https://fad.ediacademy.eu/pluginfisio.php/415/18/anatomiacomparata/007020003/3.jpg"/>
          <p:cNvSpPr>
            <a:spLocks noChangeAspect="1" noChangeArrowheads="1"/>
          </p:cNvSpPr>
          <p:nvPr/>
        </p:nvSpPr>
        <p:spPr bwMode="auto">
          <a:xfrm>
            <a:off x="554865" y="555399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261750" y="5706393"/>
            <a:ext cx="9477967" cy="707886"/>
          </a:xfrm>
          <a:prstGeom prst="rect">
            <a:avLst/>
          </a:prstGeom>
        </p:spPr>
        <p:txBody>
          <a:bodyPr wrap="square">
            <a:spAutoFit/>
          </a:bodyPr>
          <a:lstStyle/>
          <a:p>
            <a:r>
              <a:rPr lang="it-IT" sz="2000" dirty="0"/>
              <a:t>a, Schema primitivo degli archi aortici (indicati con numeri romani) in visione laterale. </a:t>
            </a:r>
            <a:endParaRPr lang="it-IT" sz="2000" dirty="0" smtClean="0"/>
          </a:p>
          <a:p>
            <a:r>
              <a:rPr lang="it-IT" sz="2000" dirty="0" smtClean="0"/>
              <a:t>b</a:t>
            </a:r>
            <a:r>
              <a:rPr lang="it-IT" sz="2000" dirty="0"/>
              <a:t>, Particolare di un arco aortico embrionale in sezione trasversale</a:t>
            </a:r>
            <a:endParaRPr lang="en-US" sz="2000" dirty="0"/>
          </a:p>
        </p:txBody>
      </p:sp>
    </p:spTree>
    <p:extLst>
      <p:ext uri="{BB962C8B-B14F-4D97-AF65-F5344CB8AC3E}">
        <p14:creationId xmlns:p14="http://schemas.microsoft.com/office/powerpoint/2010/main" val="98155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0630"/>
          <a:stretch/>
        </p:blipFill>
        <p:spPr>
          <a:xfrm>
            <a:off x="561415" y="1329858"/>
            <a:ext cx="11110272" cy="4748213"/>
          </a:xfrm>
          <a:prstGeom prst="rect">
            <a:avLst/>
          </a:prstGeom>
        </p:spPr>
      </p:pic>
      <p:sp>
        <p:nvSpPr>
          <p:cNvPr id="3" name="Rectangle 2"/>
          <p:cNvSpPr/>
          <p:nvPr/>
        </p:nvSpPr>
        <p:spPr>
          <a:xfrm>
            <a:off x="1452030" y="282546"/>
            <a:ext cx="10139335" cy="461665"/>
          </a:xfrm>
          <a:prstGeom prst="rect">
            <a:avLst/>
          </a:prstGeom>
        </p:spPr>
        <p:txBody>
          <a:bodyPr wrap="square">
            <a:spAutoFit/>
          </a:bodyPr>
          <a:lstStyle/>
          <a:p>
            <a:r>
              <a:rPr lang="it-IT" sz="2400" dirty="0"/>
              <a:t>Cuore e archi aortici nei vertebrati primitivamente acquatici: lamprede</a:t>
            </a:r>
            <a:endParaRPr lang="en-US" sz="2400" dirty="0"/>
          </a:p>
        </p:txBody>
      </p:sp>
      <p:sp>
        <p:nvSpPr>
          <p:cNvPr id="4" name="TextBox 3"/>
          <p:cNvSpPr txBox="1"/>
          <p:nvPr/>
        </p:nvSpPr>
        <p:spPr>
          <a:xfrm>
            <a:off x="11591365" y="2501152"/>
            <a:ext cx="393056" cy="584775"/>
          </a:xfrm>
          <a:prstGeom prst="rect">
            <a:avLst/>
          </a:prstGeom>
          <a:noFill/>
        </p:spPr>
        <p:txBody>
          <a:bodyPr wrap="none" rtlCol="0">
            <a:spAutoFit/>
          </a:bodyPr>
          <a:lstStyle/>
          <a:p>
            <a:r>
              <a:rPr lang="en-US" sz="3200" dirty="0" smtClean="0"/>
              <a:t>1</a:t>
            </a:r>
            <a:endParaRPr lang="en-US" sz="3200" dirty="0"/>
          </a:p>
        </p:txBody>
      </p:sp>
      <p:sp>
        <p:nvSpPr>
          <p:cNvPr id="5" name="TextBox 4"/>
          <p:cNvSpPr txBox="1"/>
          <p:nvPr/>
        </p:nvSpPr>
        <p:spPr>
          <a:xfrm>
            <a:off x="9188824" y="4571999"/>
            <a:ext cx="393056" cy="584775"/>
          </a:xfrm>
          <a:prstGeom prst="rect">
            <a:avLst/>
          </a:prstGeom>
          <a:noFill/>
        </p:spPr>
        <p:txBody>
          <a:bodyPr wrap="none" rtlCol="0">
            <a:spAutoFit/>
          </a:bodyPr>
          <a:lstStyle/>
          <a:p>
            <a:r>
              <a:rPr lang="en-US" sz="3200" dirty="0" smtClean="0"/>
              <a:t>2</a:t>
            </a:r>
            <a:endParaRPr lang="en-US" sz="3200" dirty="0"/>
          </a:p>
        </p:txBody>
      </p:sp>
      <p:sp>
        <p:nvSpPr>
          <p:cNvPr id="6" name="TextBox 5"/>
          <p:cNvSpPr txBox="1"/>
          <p:nvPr/>
        </p:nvSpPr>
        <p:spPr>
          <a:xfrm>
            <a:off x="7862047" y="4023083"/>
            <a:ext cx="393056" cy="584775"/>
          </a:xfrm>
          <a:prstGeom prst="rect">
            <a:avLst/>
          </a:prstGeom>
          <a:noFill/>
        </p:spPr>
        <p:txBody>
          <a:bodyPr wrap="none" rtlCol="0">
            <a:spAutoFit/>
          </a:bodyPr>
          <a:lstStyle/>
          <a:p>
            <a:r>
              <a:rPr lang="en-US" sz="3200" dirty="0" smtClean="0"/>
              <a:t>3</a:t>
            </a:r>
            <a:endParaRPr lang="en-US" sz="3200" dirty="0"/>
          </a:p>
        </p:txBody>
      </p:sp>
      <p:sp>
        <p:nvSpPr>
          <p:cNvPr id="7" name="TextBox 6"/>
          <p:cNvSpPr txBox="1"/>
          <p:nvPr/>
        </p:nvSpPr>
        <p:spPr>
          <a:xfrm>
            <a:off x="4374777" y="4150657"/>
            <a:ext cx="393056" cy="584775"/>
          </a:xfrm>
          <a:prstGeom prst="rect">
            <a:avLst/>
          </a:prstGeom>
          <a:noFill/>
        </p:spPr>
        <p:txBody>
          <a:bodyPr wrap="none" rtlCol="0">
            <a:spAutoFit/>
          </a:bodyPr>
          <a:lstStyle/>
          <a:p>
            <a:r>
              <a:rPr lang="en-US" sz="3200" dirty="0" smtClean="0"/>
              <a:t>4</a:t>
            </a:r>
            <a:endParaRPr lang="en-US" sz="3200" dirty="0"/>
          </a:p>
        </p:txBody>
      </p:sp>
      <p:sp>
        <p:nvSpPr>
          <p:cNvPr id="8" name="TextBox 7"/>
          <p:cNvSpPr txBox="1"/>
          <p:nvPr/>
        </p:nvSpPr>
        <p:spPr>
          <a:xfrm>
            <a:off x="2152668" y="2990631"/>
            <a:ext cx="393056" cy="584775"/>
          </a:xfrm>
          <a:prstGeom prst="rect">
            <a:avLst/>
          </a:prstGeom>
          <a:noFill/>
        </p:spPr>
        <p:txBody>
          <a:bodyPr wrap="none" rtlCol="0">
            <a:spAutoFit/>
          </a:bodyPr>
          <a:lstStyle/>
          <a:p>
            <a:r>
              <a:rPr lang="en-US" sz="3200" dirty="0" smtClean="0"/>
              <a:t>5</a:t>
            </a:r>
            <a:endParaRPr lang="en-US" sz="3200" dirty="0"/>
          </a:p>
        </p:txBody>
      </p:sp>
      <p:sp>
        <p:nvSpPr>
          <p:cNvPr id="9" name="TextBox 8"/>
          <p:cNvSpPr txBox="1"/>
          <p:nvPr/>
        </p:nvSpPr>
        <p:spPr>
          <a:xfrm>
            <a:off x="7665519" y="1014816"/>
            <a:ext cx="393056" cy="584775"/>
          </a:xfrm>
          <a:prstGeom prst="rect">
            <a:avLst/>
          </a:prstGeom>
          <a:noFill/>
        </p:spPr>
        <p:txBody>
          <a:bodyPr wrap="none" rtlCol="0">
            <a:spAutoFit/>
          </a:bodyPr>
          <a:lstStyle/>
          <a:p>
            <a:r>
              <a:rPr lang="en-US" sz="3200" dirty="0" smtClean="0"/>
              <a:t>6</a:t>
            </a:r>
            <a:endParaRPr lang="en-US" sz="3200" dirty="0"/>
          </a:p>
        </p:txBody>
      </p:sp>
    </p:spTree>
    <p:extLst>
      <p:ext uri="{BB962C8B-B14F-4D97-AF65-F5344CB8AC3E}">
        <p14:creationId xmlns:p14="http://schemas.microsoft.com/office/powerpoint/2010/main" val="14802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0451" y="157963"/>
            <a:ext cx="9591098" cy="461665"/>
          </a:xfrm>
          <a:prstGeom prst="rect">
            <a:avLst/>
          </a:prstGeom>
        </p:spPr>
        <p:txBody>
          <a:bodyPr wrap="square">
            <a:spAutoFit/>
          </a:bodyPr>
          <a:lstStyle/>
          <a:p>
            <a:r>
              <a:rPr lang="it-IT" sz="2400" dirty="0"/>
              <a:t>Cuore e archi aortici nei vertebrati primitivamente acquatici: condroitti</a:t>
            </a:r>
            <a:endParaRPr lang="en-US" sz="2400" dirty="0"/>
          </a:p>
        </p:txBody>
      </p:sp>
      <p:pic>
        <p:nvPicPr>
          <p:cNvPr id="3" name="Picture 2"/>
          <p:cNvPicPr>
            <a:picLocks noChangeAspect="1"/>
          </p:cNvPicPr>
          <p:nvPr/>
        </p:nvPicPr>
        <p:blipFill rotWithShape="1">
          <a:blip r:embed="rId2"/>
          <a:srcRect b="9575"/>
          <a:stretch/>
        </p:blipFill>
        <p:spPr>
          <a:xfrm>
            <a:off x="591714" y="619628"/>
            <a:ext cx="10649984" cy="5531223"/>
          </a:xfrm>
          <a:prstGeom prst="rect">
            <a:avLst/>
          </a:prstGeom>
        </p:spPr>
      </p:pic>
      <p:sp>
        <p:nvSpPr>
          <p:cNvPr id="4" name="Rectangle 3"/>
          <p:cNvSpPr/>
          <p:nvPr/>
        </p:nvSpPr>
        <p:spPr>
          <a:xfrm>
            <a:off x="591714" y="6050287"/>
            <a:ext cx="3057247" cy="369332"/>
          </a:xfrm>
          <a:prstGeom prst="rect">
            <a:avLst/>
          </a:prstGeom>
        </p:spPr>
        <p:txBody>
          <a:bodyPr wrap="none">
            <a:spAutoFit/>
          </a:bodyPr>
          <a:lstStyle/>
          <a:p>
            <a:r>
              <a:rPr lang="en-US" dirty="0" smtClean="0">
                <a:latin typeface="Arial" panose="020B0604020202020204" pitchFamily="34" charset="0"/>
              </a:rPr>
              <a:t>4 </a:t>
            </a:r>
            <a:r>
              <a:rPr lang="en-US" dirty="0" err="1" smtClean="0">
                <a:latin typeface="Arial" panose="020B0604020202020204" pitchFamily="34" charset="0"/>
              </a:rPr>
              <a:t>concamerazioni</a:t>
            </a:r>
            <a:r>
              <a:rPr lang="en-US" dirty="0" smtClean="0">
                <a:latin typeface="Arial" panose="020B0604020202020204" pitchFamily="34" charset="0"/>
              </a:rPr>
              <a:t> </a:t>
            </a:r>
            <a:r>
              <a:rPr lang="en-US" dirty="0" err="1" smtClean="0">
                <a:latin typeface="Arial" panose="020B0604020202020204" pitchFamily="34" charset="0"/>
              </a:rPr>
              <a:t>cardiache</a:t>
            </a:r>
            <a:endParaRPr lang="en-US" dirty="0"/>
          </a:p>
        </p:txBody>
      </p:sp>
    </p:spTree>
    <p:extLst>
      <p:ext uri="{BB962C8B-B14F-4D97-AF65-F5344CB8AC3E}">
        <p14:creationId xmlns:p14="http://schemas.microsoft.com/office/powerpoint/2010/main" val="416226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302" y="260362"/>
            <a:ext cx="10888709" cy="523220"/>
          </a:xfrm>
          <a:prstGeom prst="rect">
            <a:avLst/>
          </a:prstGeom>
        </p:spPr>
        <p:txBody>
          <a:bodyPr wrap="square">
            <a:spAutoFit/>
          </a:bodyPr>
          <a:lstStyle/>
          <a:p>
            <a:r>
              <a:rPr lang="it-IT" sz="2800" dirty="0"/>
              <a:t>Cuore e archi aortici nei vertebrati primitivamente acquatici: teleostei</a:t>
            </a:r>
            <a:endParaRPr lang="en-US" sz="2800" dirty="0"/>
          </a:p>
        </p:txBody>
      </p:sp>
      <p:pic>
        <p:nvPicPr>
          <p:cNvPr id="3" name="Picture 2"/>
          <p:cNvPicPr>
            <a:picLocks noChangeAspect="1"/>
          </p:cNvPicPr>
          <p:nvPr/>
        </p:nvPicPr>
        <p:blipFill rotWithShape="1">
          <a:blip r:embed="rId2"/>
          <a:srcRect b="11013"/>
          <a:stretch/>
        </p:blipFill>
        <p:spPr>
          <a:xfrm>
            <a:off x="591718" y="1141726"/>
            <a:ext cx="9092668" cy="4201240"/>
          </a:xfrm>
          <a:prstGeom prst="rect">
            <a:avLst/>
          </a:prstGeom>
        </p:spPr>
      </p:pic>
    </p:spTree>
    <p:extLst>
      <p:ext uri="{BB962C8B-B14F-4D97-AF65-F5344CB8AC3E}">
        <p14:creationId xmlns:p14="http://schemas.microsoft.com/office/powerpoint/2010/main" val="2722705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190" y="408972"/>
            <a:ext cx="11355806" cy="954107"/>
          </a:xfrm>
          <a:prstGeom prst="rect">
            <a:avLst/>
          </a:prstGeom>
        </p:spPr>
        <p:txBody>
          <a:bodyPr wrap="square">
            <a:spAutoFit/>
          </a:bodyPr>
          <a:lstStyle/>
          <a:p>
            <a:r>
              <a:rPr lang="it-IT" sz="2800" dirty="0"/>
              <a:t>Cuore e archi aortici nei vertebrati primitivamente acquatici: </a:t>
            </a:r>
            <a:r>
              <a:rPr lang="it-IT" sz="2800" dirty="0" smtClean="0"/>
              <a:t>Osteitti dipnoi 						Protopterus</a:t>
            </a:r>
            <a:endParaRPr lang="en-US" sz="2800" dirty="0"/>
          </a:p>
        </p:txBody>
      </p:sp>
      <p:pic>
        <p:nvPicPr>
          <p:cNvPr id="3" name="Picture 2"/>
          <p:cNvPicPr>
            <a:picLocks noChangeAspect="1"/>
          </p:cNvPicPr>
          <p:nvPr/>
        </p:nvPicPr>
        <p:blipFill rotWithShape="1">
          <a:blip r:embed="rId2"/>
          <a:srcRect b="9721"/>
          <a:stretch/>
        </p:blipFill>
        <p:spPr>
          <a:xfrm>
            <a:off x="784270" y="1735294"/>
            <a:ext cx="10955646" cy="4235200"/>
          </a:xfrm>
          <a:prstGeom prst="rect">
            <a:avLst/>
          </a:prstGeom>
        </p:spPr>
      </p:pic>
    </p:spTree>
    <p:extLst>
      <p:ext uri="{BB962C8B-B14F-4D97-AF65-F5344CB8AC3E}">
        <p14:creationId xmlns:p14="http://schemas.microsoft.com/office/powerpoint/2010/main" val="2031227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772"/>
          <a:stretch/>
        </p:blipFill>
        <p:spPr>
          <a:xfrm>
            <a:off x="2755583" y="535679"/>
            <a:ext cx="6628159" cy="6199238"/>
          </a:xfrm>
          <a:prstGeom prst="rect">
            <a:avLst/>
          </a:prstGeom>
        </p:spPr>
      </p:pic>
      <p:sp>
        <p:nvSpPr>
          <p:cNvPr id="3" name="Rectangle 1"/>
          <p:cNvSpPr>
            <a:spLocks noChangeArrowheads="1"/>
          </p:cNvSpPr>
          <p:nvPr/>
        </p:nvSpPr>
        <p:spPr bwMode="auto">
          <a:xfrm>
            <a:off x="0" y="-184666"/>
            <a:ext cx="3978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6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532337" y="74014"/>
            <a:ext cx="5272597" cy="461665"/>
          </a:xfrm>
          <a:prstGeom prst="rect">
            <a:avLst/>
          </a:prstGeom>
        </p:spPr>
        <p:txBody>
          <a:bodyPr wrap="none">
            <a:spAutoFit/>
          </a:bodyPr>
          <a:lstStyle/>
          <a:p>
            <a:r>
              <a:rPr lang="en-US" altLang="en-US" sz="2400" dirty="0" err="1">
                <a:latin typeface="Arial" panose="020B0604020202020204" pitchFamily="34" charset="0"/>
              </a:rPr>
              <a:t>Cuore</a:t>
            </a:r>
            <a:r>
              <a:rPr lang="en-US" altLang="en-US" sz="2400" dirty="0">
                <a:latin typeface="Arial" panose="020B0604020202020204" pitchFamily="34" charset="0"/>
              </a:rPr>
              <a:t> e </a:t>
            </a:r>
            <a:r>
              <a:rPr lang="en-US" altLang="en-US" sz="2400" dirty="0" err="1">
                <a:latin typeface="Arial" panose="020B0604020202020204" pitchFamily="34" charset="0"/>
              </a:rPr>
              <a:t>archi</a:t>
            </a:r>
            <a:r>
              <a:rPr lang="en-US" altLang="en-US" sz="2400" dirty="0">
                <a:latin typeface="Arial" panose="020B0604020202020204" pitchFamily="34" charset="0"/>
              </a:rPr>
              <a:t> </a:t>
            </a:r>
            <a:r>
              <a:rPr lang="en-US" altLang="en-US" sz="2400" dirty="0" err="1">
                <a:latin typeface="Arial" panose="020B0604020202020204" pitchFamily="34" charset="0"/>
              </a:rPr>
              <a:t>aortici</a:t>
            </a:r>
            <a:r>
              <a:rPr lang="en-US" altLang="en-US" sz="2400" dirty="0">
                <a:latin typeface="Arial" panose="020B0604020202020204" pitchFamily="34" charset="0"/>
              </a:rPr>
              <a:t> </a:t>
            </a:r>
            <a:r>
              <a:rPr lang="en-US" altLang="en-US" sz="2400" dirty="0" err="1">
                <a:latin typeface="Arial" panose="020B0604020202020204" pitchFamily="34" charset="0"/>
              </a:rPr>
              <a:t>negli</a:t>
            </a:r>
            <a:r>
              <a:rPr lang="en-US" altLang="en-US" sz="2400" dirty="0">
                <a:latin typeface="Arial" panose="020B0604020202020204" pitchFamily="34" charset="0"/>
              </a:rPr>
              <a:t> </a:t>
            </a:r>
            <a:r>
              <a:rPr lang="en-US" altLang="en-US" sz="2400" dirty="0" err="1">
                <a:latin typeface="Arial" panose="020B0604020202020204" pitchFamily="34" charset="0"/>
              </a:rPr>
              <a:t>anfibi</a:t>
            </a:r>
            <a:r>
              <a:rPr lang="en-US" altLang="en-US" sz="2400" dirty="0">
                <a:latin typeface="Arial" panose="020B0604020202020204" pitchFamily="34" charset="0"/>
              </a:rPr>
              <a:t> </a:t>
            </a:r>
            <a:r>
              <a:rPr lang="en-US" altLang="en-US" sz="2400" dirty="0" err="1">
                <a:latin typeface="Arial" panose="020B0604020202020204" pitchFamily="34" charset="0"/>
              </a:rPr>
              <a:t>anuri</a:t>
            </a:r>
            <a:endParaRPr lang="en-US" sz="2400" dirty="0"/>
          </a:p>
        </p:txBody>
      </p:sp>
    </p:spTree>
    <p:extLst>
      <p:ext uri="{BB962C8B-B14F-4D97-AF65-F5344CB8AC3E}">
        <p14:creationId xmlns:p14="http://schemas.microsoft.com/office/powerpoint/2010/main" val="2219876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897" y="90652"/>
            <a:ext cx="8991308" cy="523220"/>
          </a:xfrm>
          <a:prstGeom prst="rect">
            <a:avLst/>
          </a:prstGeom>
        </p:spPr>
        <p:txBody>
          <a:bodyPr wrap="none">
            <a:spAutoFit/>
          </a:bodyPr>
          <a:lstStyle/>
          <a:p>
            <a:r>
              <a:rPr lang="it-IT" sz="2800" dirty="0"/>
              <a:t>Cuore e circolazione cardiaca dei rettili: cheloni e lepidosauri</a:t>
            </a:r>
            <a:endParaRPr lang="en-US" sz="2800" dirty="0"/>
          </a:p>
        </p:txBody>
      </p:sp>
      <p:pic>
        <p:nvPicPr>
          <p:cNvPr id="3" name="Picture 2"/>
          <p:cNvPicPr>
            <a:picLocks noChangeAspect="1"/>
          </p:cNvPicPr>
          <p:nvPr/>
        </p:nvPicPr>
        <p:blipFill rotWithShape="1">
          <a:blip r:embed="rId2"/>
          <a:srcRect b="5656"/>
          <a:stretch/>
        </p:blipFill>
        <p:spPr>
          <a:xfrm>
            <a:off x="1389901" y="587065"/>
            <a:ext cx="6194240" cy="6270935"/>
          </a:xfrm>
          <a:prstGeom prst="rect">
            <a:avLst/>
          </a:prstGeom>
        </p:spPr>
      </p:pic>
      <p:sp>
        <p:nvSpPr>
          <p:cNvPr id="4" name="Rectangle 3"/>
          <p:cNvSpPr/>
          <p:nvPr/>
        </p:nvSpPr>
        <p:spPr>
          <a:xfrm>
            <a:off x="8758517" y="852572"/>
            <a:ext cx="6096000" cy="2585323"/>
          </a:xfrm>
          <a:prstGeom prst="rect">
            <a:avLst/>
          </a:prstGeom>
        </p:spPr>
        <p:txBody>
          <a:bodyPr>
            <a:spAutoFit/>
          </a:bodyPr>
          <a:lstStyle/>
          <a:p>
            <a:pPr algn="just"/>
            <a:r>
              <a:rPr lang="it-IT" dirty="0">
                <a:solidFill>
                  <a:srgbClr val="212121"/>
                </a:solidFill>
                <a:latin typeface="Arial" panose="020B0604020202020204" pitchFamily="34" charset="0"/>
              </a:rPr>
              <a:t>Compartimenti del cuore </a:t>
            </a:r>
            <a:endParaRPr lang="it-IT" dirty="0" smtClean="0">
              <a:solidFill>
                <a:srgbClr val="212121"/>
              </a:solidFill>
              <a:latin typeface="Arial" panose="020B0604020202020204" pitchFamily="34" charset="0"/>
            </a:endParaRPr>
          </a:p>
          <a:p>
            <a:pPr algn="just"/>
            <a:r>
              <a:rPr lang="it-IT" dirty="0">
                <a:solidFill>
                  <a:srgbClr val="212121"/>
                </a:solidFill>
                <a:latin typeface="Arial" panose="020B0604020202020204" pitchFamily="34" charset="0"/>
              </a:rPr>
              <a:t>	</a:t>
            </a:r>
            <a:r>
              <a:rPr lang="it-IT" dirty="0" smtClean="0">
                <a:solidFill>
                  <a:srgbClr val="212121"/>
                </a:solidFill>
                <a:latin typeface="Arial" panose="020B0604020202020204" pitchFamily="34" charset="0"/>
              </a:rPr>
              <a:t>– </a:t>
            </a:r>
            <a:r>
              <a:rPr lang="it-IT" dirty="0">
                <a:solidFill>
                  <a:srgbClr val="212121"/>
                </a:solidFill>
                <a:latin typeface="Arial" panose="020B0604020202020204" pitchFamily="34" charset="0"/>
              </a:rPr>
              <a:t>Atrio </a:t>
            </a:r>
            <a:r>
              <a:rPr lang="it-IT" dirty="0" smtClean="0">
                <a:solidFill>
                  <a:srgbClr val="212121"/>
                </a:solidFill>
                <a:latin typeface="Arial" panose="020B0604020202020204" pitchFamily="34" charset="0"/>
              </a:rPr>
              <a:t>destro</a:t>
            </a:r>
          </a:p>
          <a:p>
            <a:pPr algn="just"/>
            <a:r>
              <a:rPr lang="it-IT" dirty="0">
                <a:solidFill>
                  <a:srgbClr val="212121"/>
                </a:solidFill>
                <a:latin typeface="Arial" panose="020B0604020202020204" pitchFamily="34" charset="0"/>
              </a:rPr>
              <a:t>	</a:t>
            </a:r>
            <a:r>
              <a:rPr lang="it-IT" dirty="0" smtClean="0">
                <a:solidFill>
                  <a:srgbClr val="212121"/>
                </a:solidFill>
                <a:latin typeface="Arial" panose="020B0604020202020204" pitchFamily="34" charset="0"/>
              </a:rPr>
              <a:t>– </a:t>
            </a:r>
            <a:r>
              <a:rPr lang="it-IT" dirty="0">
                <a:solidFill>
                  <a:srgbClr val="212121"/>
                </a:solidFill>
                <a:latin typeface="Arial" panose="020B0604020202020204" pitchFamily="34" charset="0"/>
              </a:rPr>
              <a:t>Atrio </a:t>
            </a:r>
            <a:r>
              <a:rPr lang="it-IT" dirty="0" smtClean="0">
                <a:solidFill>
                  <a:srgbClr val="212121"/>
                </a:solidFill>
                <a:latin typeface="Arial" panose="020B0604020202020204" pitchFamily="34" charset="0"/>
              </a:rPr>
              <a:t>sinistro</a:t>
            </a:r>
          </a:p>
          <a:p>
            <a:pPr algn="just"/>
            <a:r>
              <a:rPr lang="it-IT" dirty="0">
                <a:solidFill>
                  <a:srgbClr val="212121"/>
                </a:solidFill>
                <a:latin typeface="Arial" panose="020B0604020202020204" pitchFamily="34" charset="0"/>
              </a:rPr>
              <a:t>	</a:t>
            </a:r>
            <a:r>
              <a:rPr lang="it-IT" dirty="0" smtClean="0">
                <a:solidFill>
                  <a:srgbClr val="212121"/>
                </a:solidFill>
                <a:latin typeface="Arial" panose="020B0604020202020204" pitchFamily="34" charset="0"/>
              </a:rPr>
              <a:t>– Ventricolo</a:t>
            </a:r>
          </a:p>
          <a:p>
            <a:pPr algn="just"/>
            <a:r>
              <a:rPr lang="it-IT" dirty="0" smtClean="0">
                <a:solidFill>
                  <a:srgbClr val="212121"/>
                </a:solidFill>
                <a:latin typeface="Arial" panose="020B0604020202020204" pitchFamily="34" charset="0"/>
              </a:rPr>
              <a:t>– </a:t>
            </a:r>
            <a:r>
              <a:rPr lang="it-IT" dirty="0">
                <a:solidFill>
                  <a:srgbClr val="212121"/>
                </a:solidFill>
                <a:latin typeface="Arial" panose="020B0604020202020204" pitchFamily="34" charset="0"/>
              </a:rPr>
              <a:t>Cavo </a:t>
            </a:r>
            <a:r>
              <a:rPr lang="it-IT" dirty="0" smtClean="0">
                <a:solidFill>
                  <a:srgbClr val="212121"/>
                </a:solidFill>
                <a:latin typeface="Arial" panose="020B0604020202020204" pitchFamily="34" charset="0"/>
              </a:rPr>
              <a:t>polmonare</a:t>
            </a:r>
          </a:p>
          <a:p>
            <a:pPr algn="just"/>
            <a:r>
              <a:rPr lang="it-IT" dirty="0" smtClean="0">
                <a:solidFill>
                  <a:srgbClr val="212121"/>
                </a:solidFill>
                <a:latin typeface="Arial" panose="020B0604020202020204" pitchFamily="34" charset="0"/>
              </a:rPr>
              <a:t>– </a:t>
            </a:r>
            <a:r>
              <a:rPr lang="it-IT" dirty="0">
                <a:solidFill>
                  <a:srgbClr val="212121"/>
                </a:solidFill>
                <a:latin typeface="Arial" panose="020B0604020202020204" pitchFamily="34" charset="0"/>
              </a:rPr>
              <a:t>Cavo venoso </a:t>
            </a:r>
            <a:endParaRPr lang="it-IT" dirty="0" smtClean="0">
              <a:solidFill>
                <a:srgbClr val="212121"/>
              </a:solidFill>
              <a:latin typeface="Arial" panose="020B0604020202020204" pitchFamily="34" charset="0"/>
            </a:endParaRPr>
          </a:p>
          <a:p>
            <a:pPr algn="just"/>
            <a:r>
              <a:rPr lang="it-IT" dirty="0" smtClean="0">
                <a:solidFill>
                  <a:srgbClr val="212121"/>
                </a:solidFill>
                <a:latin typeface="Arial" panose="020B0604020202020204" pitchFamily="34" charset="0"/>
              </a:rPr>
              <a:t>– </a:t>
            </a:r>
            <a:r>
              <a:rPr lang="it-IT" dirty="0">
                <a:solidFill>
                  <a:srgbClr val="212121"/>
                </a:solidFill>
                <a:latin typeface="Arial" panose="020B0604020202020204" pitchFamily="34" charset="0"/>
              </a:rPr>
              <a:t>Cavo arterioso</a:t>
            </a:r>
            <a:endParaRPr lang="it-IT" dirty="0">
              <a:solidFill>
                <a:srgbClr val="212121"/>
              </a:solidFill>
              <a:latin typeface="robotoregular"/>
            </a:endParaRPr>
          </a:p>
          <a:p>
            <a:r>
              <a:rPr lang="it-IT" dirty="0"/>
              <a:t/>
            </a:r>
            <a:br>
              <a:rPr lang="it-IT" dirty="0"/>
            </a:br>
            <a:endParaRPr lang="en-US" dirty="0"/>
          </a:p>
        </p:txBody>
      </p:sp>
    </p:spTree>
    <p:extLst>
      <p:ext uri="{BB962C8B-B14F-4D97-AF65-F5344CB8AC3E}">
        <p14:creationId xmlns:p14="http://schemas.microsoft.com/office/powerpoint/2010/main" val="2752283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175" y="0"/>
            <a:ext cx="8493672" cy="584775"/>
          </a:xfrm>
          <a:prstGeom prst="rect">
            <a:avLst/>
          </a:prstGeom>
        </p:spPr>
        <p:txBody>
          <a:bodyPr wrap="none">
            <a:spAutoFit/>
          </a:bodyPr>
          <a:lstStyle/>
          <a:p>
            <a:r>
              <a:rPr lang="it-IT" sz="3200" dirty="0"/>
              <a:t>Cuore e circolazione cardiaca dei rettili: coccodrilli</a:t>
            </a:r>
            <a:endParaRPr lang="en-US" sz="3200" dirty="0"/>
          </a:p>
        </p:txBody>
      </p:sp>
      <p:pic>
        <p:nvPicPr>
          <p:cNvPr id="3" name="Picture 2"/>
          <p:cNvPicPr>
            <a:picLocks noChangeAspect="1"/>
          </p:cNvPicPr>
          <p:nvPr/>
        </p:nvPicPr>
        <p:blipFill rotWithShape="1">
          <a:blip r:embed="rId2"/>
          <a:srcRect b="5827"/>
          <a:stretch/>
        </p:blipFill>
        <p:spPr>
          <a:xfrm>
            <a:off x="408382" y="584776"/>
            <a:ext cx="6870959" cy="5358934"/>
          </a:xfrm>
          <a:prstGeom prst="rect">
            <a:avLst/>
          </a:prstGeom>
        </p:spPr>
      </p:pic>
      <p:sp>
        <p:nvSpPr>
          <p:cNvPr id="4" name="Rectangle 3"/>
          <p:cNvSpPr/>
          <p:nvPr/>
        </p:nvSpPr>
        <p:spPr>
          <a:xfrm>
            <a:off x="7539318" y="1850867"/>
            <a:ext cx="4652682" cy="3139321"/>
          </a:xfrm>
          <a:prstGeom prst="rect">
            <a:avLst/>
          </a:prstGeom>
        </p:spPr>
        <p:txBody>
          <a:bodyPr wrap="square">
            <a:spAutoFit/>
          </a:bodyPr>
          <a:lstStyle/>
          <a:p>
            <a:r>
              <a:rPr lang="it-IT" dirty="0" smtClean="0">
                <a:latin typeface="Arial" panose="020B0604020202020204" pitchFamily="34" charset="0"/>
              </a:rPr>
              <a:t>a</a:t>
            </a:r>
            <a:r>
              <a:rPr lang="it-IT" dirty="0">
                <a:latin typeface="Arial" panose="020B0604020202020204" pitchFamily="34" charset="0"/>
              </a:rPr>
              <a:t>, Durante la ventilazione polmonare, i due archi sistemici ricevono il sangue ossigenato dal ventricolo sinistro che pompa sangue a pressione più elevata rispetto al destro. </a:t>
            </a:r>
            <a:endParaRPr lang="it-IT" dirty="0" smtClean="0">
              <a:latin typeface="Arial" panose="020B0604020202020204" pitchFamily="34" charset="0"/>
            </a:endParaRPr>
          </a:p>
          <a:p>
            <a:endParaRPr lang="it-IT" dirty="0" smtClean="0">
              <a:latin typeface="Arial" panose="020B0604020202020204" pitchFamily="34" charset="0"/>
            </a:endParaRPr>
          </a:p>
          <a:p>
            <a:r>
              <a:rPr lang="it-IT" dirty="0" smtClean="0">
                <a:latin typeface="Arial" panose="020B0604020202020204" pitchFamily="34" charset="0"/>
              </a:rPr>
              <a:t>b</a:t>
            </a:r>
            <a:r>
              <a:rPr lang="it-IT" dirty="0">
                <a:latin typeface="Arial" panose="020B0604020202020204" pitchFamily="34" charset="0"/>
              </a:rPr>
              <a:t>, Durante l’apnea, la pressione nei due </a:t>
            </a:r>
            <a:r>
              <a:rPr lang="it-IT" dirty="0" smtClean="0">
                <a:latin typeface="Arial" panose="020B0604020202020204" pitchFamily="34" charset="0"/>
              </a:rPr>
              <a:t>ventricoli </a:t>
            </a:r>
            <a:r>
              <a:rPr lang="it-IT" dirty="0">
                <a:latin typeface="Arial" panose="020B0604020202020204" pitchFamily="34" charset="0"/>
              </a:rPr>
              <a:t>raggiunge livelli simili per la vasocostrizione dell’arteria polmonare e i due archi sistemici ricevono sangue da entrambi i ventricoli. </a:t>
            </a:r>
            <a:endParaRPr lang="en-US" dirty="0"/>
          </a:p>
        </p:txBody>
      </p:sp>
    </p:spTree>
    <p:extLst>
      <p:ext uri="{BB962C8B-B14F-4D97-AF65-F5344CB8AC3E}">
        <p14:creationId xmlns:p14="http://schemas.microsoft.com/office/powerpoint/2010/main" val="278459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009"/>
          <a:stretch/>
        </p:blipFill>
        <p:spPr>
          <a:xfrm>
            <a:off x="252699" y="951032"/>
            <a:ext cx="8774759" cy="5709745"/>
          </a:xfrm>
          <a:prstGeom prst="rect">
            <a:avLst/>
          </a:prstGeom>
        </p:spPr>
      </p:pic>
      <p:sp>
        <p:nvSpPr>
          <p:cNvPr id="4" name="Rectangle 3"/>
          <p:cNvSpPr/>
          <p:nvPr/>
        </p:nvSpPr>
        <p:spPr>
          <a:xfrm>
            <a:off x="4640078" y="114012"/>
            <a:ext cx="1701107" cy="707886"/>
          </a:xfrm>
          <a:prstGeom prst="rect">
            <a:avLst/>
          </a:prstGeom>
        </p:spPr>
        <p:txBody>
          <a:bodyPr wrap="none">
            <a:spAutoFit/>
          </a:bodyPr>
          <a:lstStyle/>
          <a:p>
            <a:r>
              <a:rPr lang="en-US" sz="4000" dirty="0" err="1"/>
              <a:t>Sangue</a:t>
            </a:r>
            <a:endParaRPr lang="en-US" sz="4000" dirty="0"/>
          </a:p>
        </p:txBody>
      </p:sp>
      <p:sp>
        <p:nvSpPr>
          <p:cNvPr id="2" name="Rectangle 1"/>
          <p:cNvSpPr/>
          <p:nvPr/>
        </p:nvSpPr>
        <p:spPr>
          <a:xfrm>
            <a:off x="9296400" y="821898"/>
            <a:ext cx="2545976" cy="2031325"/>
          </a:xfrm>
          <a:prstGeom prst="rect">
            <a:avLst/>
          </a:prstGeom>
        </p:spPr>
        <p:txBody>
          <a:bodyPr wrap="square">
            <a:spAutoFit/>
          </a:bodyPr>
          <a:lstStyle/>
          <a:p>
            <a:r>
              <a:rPr lang="en-US" dirty="0" err="1" smtClean="0">
                <a:latin typeface="Arial" panose="020B0604020202020204" pitchFamily="34" charset="0"/>
              </a:rPr>
              <a:t>Sangue</a:t>
            </a:r>
            <a:endParaRPr lang="en-US" dirty="0" smtClean="0">
              <a:latin typeface="Arial" panose="020B0604020202020204" pitchFamily="34" charset="0"/>
            </a:endParaRPr>
          </a:p>
          <a:p>
            <a:endParaRPr lang="en-US" dirty="0" smtClean="0">
              <a:latin typeface="Arial" panose="020B0604020202020204" pitchFamily="34" charset="0"/>
            </a:endParaRPr>
          </a:p>
          <a:p>
            <a:r>
              <a:rPr lang="en-US" dirty="0" smtClean="0">
                <a:latin typeface="Arial" panose="020B0604020202020204" pitchFamily="34" charset="0"/>
              </a:rPr>
              <a:t>– </a:t>
            </a:r>
            <a:r>
              <a:rPr lang="en-US" dirty="0" err="1">
                <a:latin typeface="Arial" panose="020B0604020202020204" pitchFamily="34" charset="0"/>
              </a:rPr>
              <a:t>Elementi</a:t>
            </a:r>
            <a:r>
              <a:rPr lang="en-US" dirty="0">
                <a:latin typeface="Arial" panose="020B0604020202020204" pitchFamily="34" charset="0"/>
              </a:rPr>
              <a:t> </a:t>
            </a:r>
            <a:r>
              <a:rPr lang="en-US" dirty="0" err="1" smtClean="0">
                <a:latin typeface="Arial" panose="020B0604020202020204" pitchFamily="34" charset="0"/>
              </a:rPr>
              <a:t>corpuscolati</a:t>
            </a:r>
            <a:endParaRPr lang="en-US" dirty="0" smtClean="0">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a:t>
            </a:r>
            <a:r>
              <a:rPr lang="en-US" dirty="0" err="1" smtClean="0">
                <a:latin typeface="Arial" panose="020B0604020202020204" pitchFamily="34" charset="0"/>
              </a:rPr>
              <a:t>Eritrociti</a:t>
            </a:r>
            <a:endParaRPr lang="en-US" dirty="0" smtClean="0">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a:t>
            </a:r>
            <a:r>
              <a:rPr lang="en-US" dirty="0" err="1" smtClean="0">
                <a:latin typeface="Arial" panose="020B0604020202020204" pitchFamily="34" charset="0"/>
              </a:rPr>
              <a:t>Leucociti</a:t>
            </a:r>
            <a:endParaRPr lang="en-US" dirty="0" smtClean="0">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a:t>
            </a:r>
            <a:r>
              <a:rPr lang="en-US" dirty="0" err="1" smtClean="0">
                <a:latin typeface="Arial" panose="020B0604020202020204" pitchFamily="34" charset="0"/>
              </a:rPr>
              <a:t>Trombociti</a:t>
            </a:r>
            <a:endParaRPr lang="en-US" dirty="0" smtClean="0">
              <a:latin typeface="Arial" panose="020B0604020202020204" pitchFamily="34" charset="0"/>
            </a:endParaRPr>
          </a:p>
          <a:p>
            <a:r>
              <a:rPr lang="en-US" dirty="0" smtClean="0">
                <a:latin typeface="Arial" panose="020B0604020202020204" pitchFamily="34" charset="0"/>
              </a:rPr>
              <a:t>– </a:t>
            </a:r>
            <a:r>
              <a:rPr lang="en-US" dirty="0">
                <a:latin typeface="Arial" panose="020B0604020202020204" pitchFamily="34" charset="0"/>
              </a:rPr>
              <a:t>Plasma </a:t>
            </a:r>
            <a:endParaRPr lang="en-US" dirty="0"/>
          </a:p>
        </p:txBody>
      </p:sp>
      <p:sp>
        <p:nvSpPr>
          <p:cNvPr id="5" name="TextBox 4"/>
          <p:cNvSpPr txBox="1"/>
          <p:nvPr/>
        </p:nvSpPr>
        <p:spPr>
          <a:xfrm>
            <a:off x="5405718" y="1021976"/>
            <a:ext cx="1460015" cy="4524315"/>
          </a:xfrm>
          <a:prstGeom prst="rect">
            <a:avLst/>
          </a:prstGeom>
          <a:noFill/>
        </p:spPr>
        <p:txBody>
          <a:bodyPr wrap="none" rtlCol="0">
            <a:spAutoFit/>
          </a:bodyPr>
          <a:lstStyle/>
          <a:p>
            <a:pPr algn="ctr"/>
            <a:r>
              <a:rPr lang="en-US" dirty="0" smtClean="0"/>
              <a:t>ANFIBIO</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MAMMIFERO</a:t>
            </a:r>
            <a:endParaRPr lang="en-US" dirty="0"/>
          </a:p>
        </p:txBody>
      </p:sp>
      <p:sp>
        <p:nvSpPr>
          <p:cNvPr id="6" name="Rectangle 5"/>
          <p:cNvSpPr/>
          <p:nvPr/>
        </p:nvSpPr>
        <p:spPr>
          <a:xfrm>
            <a:off x="9502429" y="5082099"/>
            <a:ext cx="2133918" cy="1200329"/>
          </a:xfrm>
          <a:prstGeom prst="rect">
            <a:avLst/>
          </a:prstGeom>
        </p:spPr>
        <p:txBody>
          <a:bodyPr wrap="none">
            <a:spAutoFit/>
          </a:bodyPr>
          <a:lstStyle/>
          <a:p>
            <a:r>
              <a:rPr lang="en-US" dirty="0" err="1">
                <a:latin typeface="Arial" panose="020B0604020202020204" pitchFamily="34" charset="0"/>
              </a:rPr>
              <a:t>Vasi</a:t>
            </a:r>
            <a:r>
              <a:rPr lang="en-US" dirty="0">
                <a:latin typeface="Arial" panose="020B0604020202020204" pitchFamily="34" charset="0"/>
              </a:rPr>
              <a:t> </a:t>
            </a:r>
            <a:r>
              <a:rPr lang="en-US" dirty="0" err="1" smtClean="0">
                <a:latin typeface="Arial" panose="020B0604020202020204" pitchFamily="34" charset="0"/>
              </a:rPr>
              <a:t>sanguigni</a:t>
            </a:r>
            <a:endParaRPr lang="en-US" dirty="0" smtClean="0">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a:t>
            </a:r>
            <a:r>
              <a:rPr lang="en-US" dirty="0" err="1" smtClean="0">
                <a:latin typeface="Arial" panose="020B0604020202020204" pitchFamily="34" charset="0"/>
              </a:rPr>
              <a:t>Arterie</a:t>
            </a:r>
            <a:endParaRPr lang="en-US" dirty="0" smtClean="0">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a:t>
            </a:r>
            <a:r>
              <a:rPr lang="en-US" dirty="0" err="1" smtClean="0">
                <a:latin typeface="Arial" panose="020B0604020202020204" pitchFamily="34" charset="0"/>
              </a:rPr>
              <a:t>Vene</a:t>
            </a:r>
            <a:endParaRPr lang="en-US" dirty="0" smtClean="0">
              <a:latin typeface="Arial" panose="020B0604020202020204" pitchFamily="34" charset="0"/>
            </a:endParaRPr>
          </a:p>
          <a:p>
            <a:r>
              <a:rPr lang="en-US" dirty="0">
                <a:latin typeface="Arial" panose="020B0604020202020204" pitchFamily="34" charset="0"/>
              </a:rPr>
              <a:t>	</a:t>
            </a:r>
            <a:r>
              <a:rPr lang="en-US" dirty="0" smtClean="0">
                <a:latin typeface="Arial" panose="020B0604020202020204" pitchFamily="34" charset="0"/>
              </a:rPr>
              <a:t>– </a:t>
            </a:r>
            <a:r>
              <a:rPr lang="en-US" dirty="0" err="1">
                <a:latin typeface="Arial" panose="020B0604020202020204" pitchFamily="34" charset="0"/>
              </a:rPr>
              <a:t>Capillari</a:t>
            </a:r>
            <a:endParaRPr lang="en-US" dirty="0"/>
          </a:p>
        </p:txBody>
      </p:sp>
    </p:spTree>
    <p:extLst>
      <p:ext uri="{BB962C8B-B14F-4D97-AF65-F5344CB8AC3E}">
        <p14:creationId xmlns:p14="http://schemas.microsoft.com/office/powerpoint/2010/main" val="2771218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45" y="164906"/>
            <a:ext cx="12290614" cy="461665"/>
          </a:xfrm>
          <a:prstGeom prst="rect">
            <a:avLst/>
          </a:prstGeom>
        </p:spPr>
        <p:txBody>
          <a:bodyPr wrap="square">
            <a:spAutoFit/>
          </a:bodyPr>
          <a:lstStyle/>
          <a:p>
            <a:r>
              <a:rPr lang="it-IT" sz="2400" dirty="0"/>
              <a:t>Cuore in sezione frontale visto ventralmente e schemi degli archi aortici di uccelli e mammiferi</a:t>
            </a:r>
            <a:endParaRPr lang="en-US" sz="2400" dirty="0"/>
          </a:p>
        </p:txBody>
      </p:sp>
      <p:pic>
        <p:nvPicPr>
          <p:cNvPr id="3" name="Picture 2"/>
          <p:cNvPicPr>
            <a:picLocks noChangeAspect="1"/>
          </p:cNvPicPr>
          <p:nvPr/>
        </p:nvPicPr>
        <p:blipFill rotWithShape="1">
          <a:blip r:embed="rId2"/>
          <a:srcRect b="7299"/>
          <a:stretch/>
        </p:blipFill>
        <p:spPr>
          <a:xfrm>
            <a:off x="2294963" y="797428"/>
            <a:ext cx="7295339" cy="6060572"/>
          </a:xfrm>
          <a:prstGeom prst="rect">
            <a:avLst/>
          </a:prstGeom>
        </p:spPr>
      </p:pic>
    </p:spTree>
    <p:extLst>
      <p:ext uri="{BB962C8B-B14F-4D97-AF65-F5344CB8AC3E}">
        <p14:creationId xmlns:p14="http://schemas.microsoft.com/office/powerpoint/2010/main" val="3507265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6220"/>
          <a:stretch/>
        </p:blipFill>
        <p:spPr>
          <a:xfrm>
            <a:off x="400051" y="1277852"/>
            <a:ext cx="11056844" cy="3527230"/>
          </a:xfrm>
          <a:prstGeom prst="rect">
            <a:avLst/>
          </a:prstGeom>
        </p:spPr>
      </p:pic>
      <p:sp>
        <p:nvSpPr>
          <p:cNvPr id="4" name="Rectangle 3"/>
          <p:cNvSpPr/>
          <p:nvPr/>
        </p:nvSpPr>
        <p:spPr>
          <a:xfrm>
            <a:off x="601896" y="323745"/>
            <a:ext cx="11590103" cy="954107"/>
          </a:xfrm>
          <a:prstGeom prst="rect">
            <a:avLst/>
          </a:prstGeom>
        </p:spPr>
        <p:txBody>
          <a:bodyPr wrap="square">
            <a:spAutoFit/>
          </a:bodyPr>
          <a:lstStyle/>
          <a:p>
            <a:r>
              <a:rPr lang="it-IT" sz="2800" dirty="0"/>
              <a:t>Risposta al caldo (vasodilatazione cutanea</a:t>
            </a:r>
            <a:r>
              <a:rPr lang="it-IT" sz="2800" dirty="0" smtClean="0"/>
              <a:t>)</a:t>
            </a:r>
          </a:p>
          <a:p>
            <a:r>
              <a:rPr lang="it-IT" sz="2800" dirty="0" smtClean="0"/>
              <a:t> 					Risposta </a:t>
            </a:r>
            <a:r>
              <a:rPr lang="it-IT" sz="2800" dirty="0"/>
              <a:t>al freddo (vasocostrizione cutanea).</a:t>
            </a:r>
            <a:endParaRPr lang="en-US" sz="2800" dirty="0"/>
          </a:p>
        </p:txBody>
      </p:sp>
    </p:spTree>
    <p:extLst>
      <p:ext uri="{BB962C8B-B14F-4D97-AF65-F5344CB8AC3E}">
        <p14:creationId xmlns:p14="http://schemas.microsoft.com/office/powerpoint/2010/main" val="1170334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0980"/>
          <a:stretch/>
        </p:blipFill>
        <p:spPr>
          <a:xfrm>
            <a:off x="278185" y="1945341"/>
            <a:ext cx="6463273" cy="4577746"/>
          </a:xfrm>
          <a:prstGeom prst="rect">
            <a:avLst/>
          </a:prstGeom>
        </p:spPr>
      </p:pic>
      <p:sp>
        <p:nvSpPr>
          <p:cNvPr id="3" name="Rectangle 2"/>
          <p:cNvSpPr/>
          <p:nvPr/>
        </p:nvSpPr>
        <p:spPr>
          <a:xfrm>
            <a:off x="394447" y="564599"/>
            <a:ext cx="10900324" cy="1477328"/>
          </a:xfrm>
          <a:prstGeom prst="rect">
            <a:avLst/>
          </a:prstGeom>
        </p:spPr>
        <p:txBody>
          <a:bodyPr wrap="square">
            <a:spAutoFit/>
          </a:bodyPr>
          <a:lstStyle/>
          <a:p>
            <a:r>
              <a:rPr lang="it-IT" dirty="0"/>
              <a:t>Sono riportati gli schemi degli archi aortici, indicati con i numeri romani, nei diversi gruppi di vertebrati gnatostomi. </a:t>
            </a:r>
            <a:endParaRPr lang="it-IT" dirty="0" smtClean="0"/>
          </a:p>
          <a:p>
            <a:r>
              <a:rPr lang="it-IT" dirty="0" smtClean="0"/>
              <a:t>Si </a:t>
            </a:r>
            <a:r>
              <a:rPr lang="it-IT" dirty="0"/>
              <a:t>noti come lo schema fondamentale con sei coppie di archi aortici che si dipartono dall’aorta ventrale abbia subìto riduzioni e modifiche nel corso della filogenesi. </a:t>
            </a:r>
            <a:endParaRPr lang="it-IT" dirty="0" smtClean="0"/>
          </a:p>
          <a:p>
            <a:r>
              <a:rPr lang="it-IT" dirty="0" smtClean="0"/>
              <a:t>In </a:t>
            </a:r>
            <a:r>
              <a:rPr lang="it-IT" dirty="0"/>
              <a:t>azzurro i vasi che trasportano sangue non ossigenato, in rosso quelli che trasportano sangue ossigenato</a:t>
            </a:r>
            <a:r>
              <a:rPr lang="it-IT" dirty="0" smtClean="0"/>
              <a:t>.</a:t>
            </a:r>
          </a:p>
          <a:p>
            <a:r>
              <a:rPr lang="it-IT" dirty="0" smtClean="0"/>
              <a:t> </a:t>
            </a:r>
            <a:r>
              <a:rPr lang="it-IT" dirty="0"/>
              <a:t>Il tratteggio indica i vasi che scompaiono</a:t>
            </a:r>
            <a:endParaRPr lang="en-US" dirty="0"/>
          </a:p>
        </p:txBody>
      </p:sp>
      <p:sp>
        <p:nvSpPr>
          <p:cNvPr id="4" name="Rectangle 3"/>
          <p:cNvSpPr/>
          <p:nvPr/>
        </p:nvSpPr>
        <p:spPr>
          <a:xfrm>
            <a:off x="3663104" y="69648"/>
            <a:ext cx="4934171" cy="584775"/>
          </a:xfrm>
          <a:prstGeom prst="rect">
            <a:avLst/>
          </a:prstGeom>
        </p:spPr>
        <p:txBody>
          <a:bodyPr wrap="none">
            <a:spAutoFit/>
          </a:bodyPr>
          <a:lstStyle/>
          <a:p>
            <a:r>
              <a:rPr lang="en-US" sz="3200" dirty="0" err="1"/>
              <a:t>Evoluzione</a:t>
            </a:r>
            <a:r>
              <a:rPr lang="en-US" sz="3200" dirty="0"/>
              <a:t> </a:t>
            </a:r>
            <a:r>
              <a:rPr lang="en-US" sz="3200" dirty="0" err="1"/>
              <a:t>degli</a:t>
            </a:r>
            <a:r>
              <a:rPr lang="en-US" sz="3200" dirty="0"/>
              <a:t> </a:t>
            </a:r>
            <a:r>
              <a:rPr lang="en-US" sz="3200" dirty="0" err="1"/>
              <a:t>archi</a:t>
            </a:r>
            <a:r>
              <a:rPr lang="en-US" sz="3200" dirty="0"/>
              <a:t> </a:t>
            </a:r>
            <a:r>
              <a:rPr lang="en-US" sz="3200" dirty="0" err="1"/>
              <a:t>aortici</a:t>
            </a:r>
            <a:endParaRPr lang="en-US" sz="3200" dirty="0"/>
          </a:p>
        </p:txBody>
      </p:sp>
      <p:pic>
        <p:nvPicPr>
          <p:cNvPr id="5" name="Picture 4"/>
          <p:cNvPicPr>
            <a:picLocks noChangeAspect="1"/>
          </p:cNvPicPr>
          <p:nvPr/>
        </p:nvPicPr>
        <p:blipFill rotWithShape="1">
          <a:blip r:embed="rId2"/>
          <a:srcRect l="30780" t="39609" r="-1700" b="8383"/>
          <a:stretch/>
        </p:blipFill>
        <p:spPr>
          <a:xfrm>
            <a:off x="7557246" y="1945341"/>
            <a:ext cx="4526419" cy="4796118"/>
          </a:xfrm>
          <a:prstGeom prst="rect">
            <a:avLst/>
          </a:prstGeom>
        </p:spPr>
      </p:pic>
      <p:sp>
        <p:nvSpPr>
          <p:cNvPr id="6" name="Rectangle 5"/>
          <p:cNvSpPr/>
          <p:nvPr/>
        </p:nvSpPr>
        <p:spPr>
          <a:xfrm>
            <a:off x="9377082" y="1810871"/>
            <a:ext cx="2698377" cy="385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78353" y="2050891"/>
            <a:ext cx="1120588" cy="7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77553" y="5848574"/>
            <a:ext cx="1120588" cy="7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389094" y="6316898"/>
            <a:ext cx="439271" cy="412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646893" y="1881825"/>
            <a:ext cx="439271" cy="412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493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272" y="0"/>
            <a:ext cx="4602222" cy="646331"/>
          </a:xfrm>
          <a:prstGeom prst="rect">
            <a:avLst/>
          </a:prstGeom>
        </p:spPr>
        <p:txBody>
          <a:bodyPr wrap="none">
            <a:spAutoFit/>
          </a:bodyPr>
          <a:lstStyle/>
          <a:p>
            <a:r>
              <a:rPr lang="en-US" sz="3600" dirty="0" err="1"/>
              <a:t>Principali</a:t>
            </a:r>
            <a:r>
              <a:rPr lang="en-US" sz="3600" dirty="0"/>
              <a:t> </a:t>
            </a:r>
            <a:r>
              <a:rPr lang="en-US" sz="3600" dirty="0" err="1"/>
              <a:t>vasi</a:t>
            </a:r>
            <a:r>
              <a:rPr lang="en-US" sz="3600" dirty="0"/>
              <a:t> </a:t>
            </a:r>
            <a:r>
              <a:rPr lang="en-US" sz="3600" dirty="0" err="1"/>
              <a:t>sanguigni</a:t>
            </a:r>
            <a:endParaRPr lang="en-US" sz="3600" dirty="0"/>
          </a:p>
        </p:txBody>
      </p:sp>
      <p:pic>
        <p:nvPicPr>
          <p:cNvPr id="4" name="Picture 3"/>
          <p:cNvPicPr>
            <a:picLocks noChangeAspect="1"/>
          </p:cNvPicPr>
          <p:nvPr/>
        </p:nvPicPr>
        <p:blipFill rotWithShape="1">
          <a:blip r:embed="rId2"/>
          <a:srcRect t="30183" b="39098"/>
          <a:stretch/>
        </p:blipFill>
        <p:spPr>
          <a:xfrm>
            <a:off x="217596" y="3693458"/>
            <a:ext cx="6036118" cy="2976282"/>
          </a:xfrm>
          <a:prstGeom prst="rect">
            <a:avLst/>
          </a:prstGeom>
        </p:spPr>
      </p:pic>
      <p:pic>
        <p:nvPicPr>
          <p:cNvPr id="5" name="Picture 4"/>
          <p:cNvPicPr>
            <a:picLocks noChangeAspect="1"/>
          </p:cNvPicPr>
          <p:nvPr/>
        </p:nvPicPr>
        <p:blipFill rotWithShape="1">
          <a:blip r:embed="rId2"/>
          <a:srcRect l="-1049" t="-1320" r="1049" b="70601"/>
          <a:stretch/>
        </p:blipFill>
        <p:spPr>
          <a:xfrm>
            <a:off x="180883" y="599222"/>
            <a:ext cx="5975351" cy="2946319"/>
          </a:xfrm>
          <a:prstGeom prst="rect">
            <a:avLst/>
          </a:prstGeom>
        </p:spPr>
      </p:pic>
      <p:pic>
        <p:nvPicPr>
          <p:cNvPr id="6" name="Picture 5"/>
          <p:cNvPicPr>
            <a:picLocks noChangeAspect="1"/>
          </p:cNvPicPr>
          <p:nvPr/>
        </p:nvPicPr>
        <p:blipFill rotWithShape="1">
          <a:blip r:embed="rId2"/>
          <a:srcRect l="3357" t="61818" r="-3357" b="7463"/>
          <a:stretch/>
        </p:blipFill>
        <p:spPr>
          <a:xfrm>
            <a:off x="6119521" y="3545541"/>
            <a:ext cx="6072479" cy="2994211"/>
          </a:xfrm>
          <a:prstGeom prst="rect">
            <a:avLst/>
          </a:prstGeom>
        </p:spPr>
      </p:pic>
      <p:sp>
        <p:nvSpPr>
          <p:cNvPr id="7" name="Rectangle 6"/>
          <p:cNvSpPr/>
          <p:nvPr/>
        </p:nvSpPr>
        <p:spPr>
          <a:xfrm>
            <a:off x="6535270" y="747139"/>
            <a:ext cx="6096000" cy="1938992"/>
          </a:xfrm>
          <a:prstGeom prst="rect">
            <a:avLst/>
          </a:prstGeom>
        </p:spPr>
        <p:txBody>
          <a:bodyPr>
            <a:spAutoFit/>
          </a:bodyPr>
          <a:lstStyle/>
          <a:p>
            <a:r>
              <a:rPr lang="it-IT" sz="2000" dirty="0">
                <a:latin typeface="Arial" panose="020B0604020202020204" pitchFamily="34" charset="0"/>
                <a:cs typeface="Arial" panose="020B0604020202020204" pitchFamily="34" charset="0"/>
              </a:rPr>
              <a:t>Sistemi </a:t>
            </a:r>
            <a:r>
              <a:rPr lang="it-IT" sz="2000" dirty="0" smtClean="0">
                <a:latin typeface="Arial" panose="020B0604020202020204" pitchFamily="34" charset="0"/>
                <a:cs typeface="Arial" panose="020B0604020202020204" pitchFamily="34" charset="0"/>
              </a:rPr>
              <a:t>venosi embrionali</a:t>
            </a:r>
          </a:p>
          <a:p>
            <a:endParaRPr lang="it-IT" sz="2000" dirty="0" smtClean="0">
              <a:latin typeface="Arial" panose="020B0604020202020204" pitchFamily="34" charset="0"/>
              <a:cs typeface="Arial" panose="020B0604020202020204" pitchFamily="34" charset="0"/>
            </a:endParaRPr>
          </a:p>
          <a:p>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 Sottointestinale-vitellino</a:t>
            </a:r>
          </a:p>
          <a:p>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Delle vene </a:t>
            </a:r>
            <a:r>
              <a:rPr lang="it-IT" sz="2000" dirty="0" smtClean="0">
                <a:latin typeface="Arial" panose="020B0604020202020204" pitchFamily="34" charset="0"/>
                <a:cs typeface="Arial" panose="020B0604020202020204" pitchFamily="34" charset="0"/>
              </a:rPr>
              <a:t>cardinali</a:t>
            </a:r>
          </a:p>
          <a:p>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Delle vene </a:t>
            </a:r>
            <a:r>
              <a:rPr lang="it-IT" sz="2000" dirty="0" smtClean="0">
                <a:latin typeface="Arial" panose="020B0604020202020204" pitchFamily="34" charset="0"/>
                <a:cs typeface="Arial" panose="020B0604020202020204" pitchFamily="34" charset="0"/>
              </a:rPr>
              <a:t>addominali</a:t>
            </a:r>
          </a:p>
          <a:p>
            <a:r>
              <a:rPr lang="it-IT" sz="2000" dirty="0">
                <a:latin typeface="Arial" panose="020B0604020202020204" pitchFamily="34" charset="0"/>
                <a:cs typeface="Arial" panose="020B0604020202020204" pitchFamily="34" charset="0"/>
              </a:rPr>
              <a:t>	</a:t>
            </a:r>
            <a:r>
              <a:rPr lang="it-IT" sz="2000" dirty="0" smtClean="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Delle vene polmonari</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177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1373"/>
          <a:stretch/>
        </p:blipFill>
        <p:spPr>
          <a:xfrm>
            <a:off x="3871701" y="1237129"/>
            <a:ext cx="7936475" cy="5145741"/>
          </a:xfrm>
          <a:prstGeom prst="rect">
            <a:avLst/>
          </a:prstGeom>
        </p:spPr>
      </p:pic>
      <p:sp>
        <p:nvSpPr>
          <p:cNvPr id="3" name="Rectangle 2"/>
          <p:cNvSpPr/>
          <p:nvPr/>
        </p:nvSpPr>
        <p:spPr>
          <a:xfrm>
            <a:off x="228016" y="1394746"/>
            <a:ext cx="6096000" cy="1754326"/>
          </a:xfrm>
          <a:prstGeom prst="rect">
            <a:avLst/>
          </a:prstGeom>
        </p:spPr>
        <p:txBody>
          <a:bodyPr>
            <a:spAutoFit/>
          </a:bodyPr>
          <a:lstStyle/>
          <a:p>
            <a:r>
              <a:rPr lang="it-IT" dirty="0" smtClean="0"/>
              <a:t>I </a:t>
            </a:r>
            <a:r>
              <a:rPr lang="it-IT" dirty="0"/>
              <a:t>diagrammi mostrano come la vena porta renale dreni la regione posteriore del corpo in tutti i vertebrati tranne che nei mammiferi, dove tale vaso è destinato a scomparire. </a:t>
            </a:r>
            <a:endParaRPr lang="it-IT" dirty="0" smtClean="0"/>
          </a:p>
          <a:p>
            <a:endParaRPr lang="it-IT" dirty="0"/>
          </a:p>
          <a:p>
            <a:r>
              <a:rPr lang="it-IT" dirty="0" smtClean="0"/>
              <a:t>In </a:t>
            </a:r>
            <a:r>
              <a:rPr lang="it-IT" dirty="0"/>
              <a:t>azzurro, vene; in rosso scuro, fegato e rene; in giallo, residuo del mesonefro nell’embrione di mammifero.</a:t>
            </a:r>
            <a:endParaRPr lang="en-US" dirty="0"/>
          </a:p>
        </p:txBody>
      </p:sp>
      <p:sp>
        <p:nvSpPr>
          <p:cNvPr id="4" name="Rectangle 3"/>
          <p:cNvSpPr/>
          <p:nvPr/>
        </p:nvSpPr>
        <p:spPr>
          <a:xfrm>
            <a:off x="605694" y="113777"/>
            <a:ext cx="8135689" cy="523220"/>
          </a:xfrm>
          <a:prstGeom prst="rect">
            <a:avLst/>
          </a:prstGeom>
        </p:spPr>
        <p:txBody>
          <a:bodyPr wrap="none">
            <a:spAutoFit/>
          </a:bodyPr>
          <a:lstStyle/>
          <a:p>
            <a:r>
              <a:rPr lang="it-IT" sz="2800" dirty="0"/>
              <a:t>Principali sistemi venosi e diagrammi del flusso venoso</a:t>
            </a:r>
            <a:endParaRPr lang="en-US" sz="2800" dirty="0"/>
          </a:p>
        </p:txBody>
      </p:sp>
    </p:spTree>
    <p:extLst>
      <p:ext uri="{BB962C8B-B14F-4D97-AF65-F5344CB8AC3E}">
        <p14:creationId xmlns:p14="http://schemas.microsoft.com/office/powerpoint/2010/main" val="4057171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65" t="48881" r="565" b="2492"/>
          <a:stretch/>
        </p:blipFill>
        <p:spPr>
          <a:xfrm>
            <a:off x="4159622" y="1179377"/>
            <a:ext cx="7936475" cy="5145741"/>
          </a:xfrm>
          <a:prstGeom prst="rect">
            <a:avLst/>
          </a:prstGeom>
        </p:spPr>
      </p:pic>
      <p:sp>
        <p:nvSpPr>
          <p:cNvPr id="3" name="Rectangle 2"/>
          <p:cNvSpPr/>
          <p:nvPr/>
        </p:nvSpPr>
        <p:spPr>
          <a:xfrm>
            <a:off x="219050" y="2013311"/>
            <a:ext cx="3940572" cy="3477875"/>
          </a:xfrm>
          <a:prstGeom prst="rect">
            <a:avLst/>
          </a:prstGeom>
        </p:spPr>
        <p:txBody>
          <a:bodyPr wrap="square">
            <a:spAutoFit/>
          </a:bodyPr>
          <a:lstStyle/>
          <a:p>
            <a:pPr algn="just"/>
            <a:r>
              <a:rPr lang="it-IT" sz="2000" dirty="0" smtClean="0"/>
              <a:t>I </a:t>
            </a:r>
            <a:r>
              <a:rPr lang="it-IT" sz="2000" dirty="0"/>
              <a:t>diagrammi mostrano come la vena porta renale dreni la regione posteriore del corpo in tutti i vertebrati tranne che nei mammiferi, dove tale vaso è destinato a scomparire. </a:t>
            </a:r>
            <a:endParaRPr lang="it-IT" sz="2000" dirty="0" smtClean="0"/>
          </a:p>
          <a:p>
            <a:pPr algn="just"/>
            <a:endParaRPr lang="it-IT" sz="2000" dirty="0"/>
          </a:p>
          <a:p>
            <a:pPr algn="just"/>
            <a:r>
              <a:rPr lang="it-IT" sz="2000" dirty="0" smtClean="0"/>
              <a:t>In </a:t>
            </a:r>
            <a:r>
              <a:rPr lang="it-IT" sz="2000" dirty="0"/>
              <a:t>azzurro, vene; in rosso scuro, fegato e rene; in giallo, residuo del mesonefro nell’embrione di mammifero.</a:t>
            </a:r>
            <a:endParaRPr lang="en-US" sz="2000" dirty="0"/>
          </a:p>
        </p:txBody>
      </p:sp>
      <p:sp>
        <p:nvSpPr>
          <p:cNvPr id="4" name="Rectangle 3"/>
          <p:cNvSpPr/>
          <p:nvPr/>
        </p:nvSpPr>
        <p:spPr>
          <a:xfrm>
            <a:off x="802918" y="230318"/>
            <a:ext cx="8135689" cy="523220"/>
          </a:xfrm>
          <a:prstGeom prst="rect">
            <a:avLst/>
          </a:prstGeom>
        </p:spPr>
        <p:txBody>
          <a:bodyPr wrap="none">
            <a:spAutoFit/>
          </a:bodyPr>
          <a:lstStyle/>
          <a:p>
            <a:r>
              <a:rPr lang="it-IT" sz="2800" dirty="0"/>
              <a:t>Principali sistemi venosi e diagrammi del flusso venoso</a:t>
            </a:r>
            <a:endParaRPr lang="en-US" sz="2800" dirty="0"/>
          </a:p>
        </p:txBody>
      </p:sp>
    </p:spTree>
    <p:extLst>
      <p:ext uri="{BB962C8B-B14F-4D97-AF65-F5344CB8AC3E}">
        <p14:creationId xmlns:p14="http://schemas.microsoft.com/office/powerpoint/2010/main" val="3489365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4138" y="286871"/>
            <a:ext cx="5635132" cy="954107"/>
          </a:xfrm>
          <a:prstGeom prst="rect">
            <a:avLst/>
          </a:prstGeom>
        </p:spPr>
        <p:txBody>
          <a:bodyPr wrap="none">
            <a:spAutoFit/>
          </a:bodyPr>
          <a:lstStyle/>
          <a:p>
            <a:r>
              <a:rPr lang="it-IT" sz="2800" dirty="0"/>
              <a:t>Sistema linfatico in diversi </a:t>
            </a:r>
            <a:r>
              <a:rPr lang="it-IT" sz="2800" dirty="0" smtClean="0"/>
              <a:t>vertebrati </a:t>
            </a:r>
          </a:p>
          <a:p>
            <a:endParaRPr lang="en-US" sz="2800" dirty="0"/>
          </a:p>
        </p:txBody>
      </p:sp>
      <p:pic>
        <p:nvPicPr>
          <p:cNvPr id="3" name="Picture 2"/>
          <p:cNvPicPr>
            <a:picLocks noChangeAspect="1"/>
          </p:cNvPicPr>
          <p:nvPr/>
        </p:nvPicPr>
        <p:blipFill rotWithShape="1">
          <a:blip r:embed="rId2"/>
          <a:srcRect b="11319"/>
          <a:stretch/>
        </p:blipFill>
        <p:spPr>
          <a:xfrm>
            <a:off x="1064559" y="1348555"/>
            <a:ext cx="5363135" cy="4161585"/>
          </a:xfrm>
          <a:prstGeom prst="rect">
            <a:avLst/>
          </a:prstGeom>
        </p:spPr>
      </p:pic>
      <p:sp>
        <p:nvSpPr>
          <p:cNvPr id="4" name="Rectangle 3"/>
          <p:cNvSpPr/>
          <p:nvPr/>
        </p:nvSpPr>
        <p:spPr>
          <a:xfrm>
            <a:off x="7297269" y="1379455"/>
            <a:ext cx="4052048" cy="3970318"/>
          </a:xfrm>
          <a:prstGeom prst="rect">
            <a:avLst/>
          </a:prstGeom>
        </p:spPr>
        <p:txBody>
          <a:bodyPr wrap="square">
            <a:spAutoFit/>
          </a:bodyPr>
          <a:lstStyle/>
          <a:p>
            <a:pPr algn="just">
              <a:lnSpc>
                <a:spcPct val="200000"/>
              </a:lnSpc>
            </a:pPr>
            <a:r>
              <a:rPr lang="it-IT" dirty="0">
                <a:solidFill>
                  <a:srgbClr val="212121"/>
                </a:solidFill>
                <a:latin typeface="Arial" panose="020B0604020202020204" pitchFamily="34" charset="0"/>
              </a:rPr>
              <a:t>Riporta al sangue circolante l’eccesso di fluidi interstiziali che fuoriescono dai capillari sanguigni nella fase di </a:t>
            </a:r>
            <a:r>
              <a:rPr lang="it-IT" dirty="0" smtClean="0">
                <a:solidFill>
                  <a:srgbClr val="212121"/>
                </a:solidFill>
                <a:latin typeface="Arial" panose="020B0604020202020204" pitchFamily="34" charset="0"/>
              </a:rPr>
              <a:t>realizzazione </a:t>
            </a:r>
            <a:r>
              <a:rPr lang="it-IT" dirty="0">
                <a:solidFill>
                  <a:srgbClr val="212121"/>
                </a:solidFill>
                <a:latin typeface="Arial" panose="020B0604020202020204" pitchFamily="34" charset="0"/>
              </a:rPr>
              <a:t>degli scambi tra sangue e tessuti.</a:t>
            </a:r>
            <a:endParaRPr lang="it-IT" dirty="0">
              <a:solidFill>
                <a:srgbClr val="212121"/>
              </a:solidFill>
              <a:latin typeface="robotoregular"/>
            </a:endParaRPr>
          </a:p>
          <a:p>
            <a:pPr algn="just">
              <a:lnSpc>
                <a:spcPct val="200000"/>
              </a:lnSpc>
            </a:pPr>
            <a:r>
              <a:rPr lang="it-IT" dirty="0"/>
              <a:t/>
            </a:r>
            <a:br>
              <a:rPr lang="it-IT" dirty="0"/>
            </a:br>
            <a:endParaRPr lang="en-US" dirty="0"/>
          </a:p>
        </p:txBody>
      </p:sp>
      <p:sp>
        <p:nvSpPr>
          <p:cNvPr id="5" name="Rectangle 4"/>
          <p:cNvSpPr/>
          <p:nvPr/>
        </p:nvSpPr>
        <p:spPr>
          <a:xfrm>
            <a:off x="573741" y="5648617"/>
            <a:ext cx="10775576" cy="923330"/>
          </a:xfrm>
          <a:prstGeom prst="rect">
            <a:avLst/>
          </a:prstGeom>
        </p:spPr>
        <p:txBody>
          <a:bodyPr wrap="square">
            <a:spAutoFit/>
          </a:bodyPr>
          <a:lstStyle/>
          <a:p>
            <a:pPr algn="just"/>
            <a:r>
              <a:rPr lang="it-IT" dirty="0">
                <a:latin typeface="Arial" panose="020B0604020202020204" pitchFamily="34" charset="0"/>
              </a:rPr>
              <a:t>Con l’eccezione di anfibi urodeli e gimnofioni, dove sono presenti numerosi cuori linfatici, e dei mammiferi, che ne sono privi, tutti gli altri vertebrati presentano da una a due coppie di cuori linfatici distribuiti in zone differenti del sistema linfatico</a:t>
            </a:r>
            <a:endParaRPr lang="en-US" dirty="0"/>
          </a:p>
        </p:txBody>
      </p:sp>
    </p:spTree>
    <p:extLst>
      <p:ext uri="{BB962C8B-B14F-4D97-AF65-F5344CB8AC3E}">
        <p14:creationId xmlns:p14="http://schemas.microsoft.com/office/powerpoint/2010/main" val="723333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4" t="1067" r="50384" b="40254"/>
          <a:stretch/>
        </p:blipFill>
        <p:spPr>
          <a:xfrm>
            <a:off x="655049" y="817167"/>
            <a:ext cx="4858243" cy="5649759"/>
          </a:xfrm>
          <a:prstGeom prst="rect">
            <a:avLst/>
          </a:prstGeom>
        </p:spPr>
      </p:pic>
      <p:sp>
        <p:nvSpPr>
          <p:cNvPr id="3" name="Rectangle 2"/>
          <p:cNvSpPr/>
          <p:nvPr/>
        </p:nvSpPr>
        <p:spPr>
          <a:xfrm>
            <a:off x="344326" y="0"/>
            <a:ext cx="5635132" cy="954107"/>
          </a:xfrm>
          <a:prstGeom prst="rect">
            <a:avLst/>
          </a:prstGeom>
        </p:spPr>
        <p:txBody>
          <a:bodyPr wrap="none">
            <a:spAutoFit/>
          </a:bodyPr>
          <a:lstStyle/>
          <a:p>
            <a:r>
              <a:rPr lang="it-IT" sz="2800" dirty="0"/>
              <a:t>Sistema linfatico in diversi </a:t>
            </a:r>
            <a:r>
              <a:rPr lang="it-IT" sz="2800" dirty="0" smtClean="0"/>
              <a:t>vertebrati </a:t>
            </a:r>
          </a:p>
          <a:p>
            <a:endParaRPr lang="en-US" sz="2800" dirty="0"/>
          </a:p>
        </p:txBody>
      </p:sp>
      <p:sp>
        <p:nvSpPr>
          <p:cNvPr id="6" name="Rectangle 5"/>
          <p:cNvSpPr/>
          <p:nvPr/>
        </p:nvSpPr>
        <p:spPr>
          <a:xfrm>
            <a:off x="6266328" y="1804111"/>
            <a:ext cx="5047129" cy="4662815"/>
          </a:xfrm>
          <a:prstGeom prst="rect">
            <a:avLst/>
          </a:prstGeom>
        </p:spPr>
        <p:txBody>
          <a:bodyPr wrap="square">
            <a:spAutoFit/>
          </a:bodyPr>
          <a:lstStyle/>
          <a:p>
            <a:pPr>
              <a:lnSpc>
                <a:spcPct val="150000"/>
              </a:lnSpc>
            </a:pPr>
            <a:r>
              <a:rPr lang="it-IT" dirty="0">
                <a:latin typeface="Arial" panose="020B0604020202020204" pitchFamily="34" charset="0"/>
                <a:cs typeface="Arial" panose="020B0604020202020204" pitchFamily="34" charset="0"/>
              </a:rPr>
              <a:t>Il sistema linfatico nei pesci è generalmente poco sviluppato; fanno eccezione gli osteitti che </a:t>
            </a:r>
            <a:r>
              <a:rPr lang="it-IT" dirty="0" smtClean="0">
                <a:latin typeface="Arial" panose="020B0604020202020204" pitchFamily="34" charset="0"/>
                <a:cs typeface="Arial" panose="020B0604020202020204" pitchFamily="34" charset="0"/>
              </a:rPr>
              <a:t>presentano </a:t>
            </a:r>
            <a:r>
              <a:rPr lang="it-IT" dirty="0">
                <a:latin typeface="Arial" panose="020B0604020202020204" pitchFamily="34" charset="0"/>
                <a:cs typeface="Arial" panose="020B0604020202020204" pitchFamily="34" charset="0"/>
              </a:rPr>
              <a:t>un sistema linfatico superficiale e uno profondo. </a:t>
            </a:r>
            <a:endParaRPr lang="it-IT" dirty="0" smtClean="0">
              <a:latin typeface="Arial" panose="020B0604020202020204" pitchFamily="34" charset="0"/>
              <a:cs typeface="Arial" panose="020B0604020202020204" pitchFamily="34" charset="0"/>
            </a:endParaRPr>
          </a:p>
          <a:p>
            <a:pPr>
              <a:lnSpc>
                <a:spcPct val="150000"/>
              </a:lnSpc>
            </a:pPr>
            <a:endParaRPr lang="it-IT" dirty="0">
              <a:latin typeface="Arial" panose="020B0604020202020204" pitchFamily="34" charset="0"/>
              <a:cs typeface="Arial" panose="020B0604020202020204" pitchFamily="34" charset="0"/>
            </a:endParaRPr>
          </a:p>
          <a:p>
            <a:pPr>
              <a:lnSpc>
                <a:spcPct val="150000"/>
              </a:lnSpc>
            </a:pPr>
            <a:endParaRPr lang="it-IT" dirty="0">
              <a:latin typeface="Arial" panose="020B0604020202020204" pitchFamily="34" charset="0"/>
              <a:cs typeface="Arial" panose="020B0604020202020204" pitchFamily="34" charset="0"/>
            </a:endParaRPr>
          </a:p>
          <a:p>
            <a:pPr>
              <a:lnSpc>
                <a:spcPct val="150000"/>
              </a:lnSpc>
            </a:pPr>
            <a:endParaRPr lang="it-IT" dirty="0" smtClean="0">
              <a:latin typeface="Arial" panose="020B0604020202020204" pitchFamily="34" charset="0"/>
              <a:cs typeface="Arial" panose="020B0604020202020204" pitchFamily="34" charset="0"/>
            </a:endParaRPr>
          </a:p>
          <a:p>
            <a:pPr>
              <a:lnSpc>
                <a:spcPct val="150000"/>
              </a:lnSpc>
            </a:pPr>
            <a:r>
              <a:rPr lang="it-IT" dirty="0" smtClean="0">
                <a:latin typeface="Arial" panose="020B0604020202020204" pitchFamily="34" charset="0"/>
                <a:cs typeface="Arial" panose="020B0604020202020204" pitchFamily="34" charset="0"/>
              </a:rPr>
              <a:t>Negli anfibi </a:t>
            </a:r>
            <a:r>
              <a:rPr lang="it-IT" dirty="0">
                <a:latin typeface="Arial" panose="020B0604020202020204" pitchFamily="34" charset="0"/>
                <a:cs typeface="Arial" panose="020B0604020202020204" pitchFamily="34" charset="0"/>
              </a:rPr>
              <a:t>è particolarmente sviluppato un sistema linfatico superficiale, </a:t>
            </a:r>
            <a:r>
              <a:rPr lang="it-IT" dirty="0" smtClean="0">
                <a:latin typeface="Arial" panose="020B0604020202020204" pitchFamily="34" charset="0"/>
                <a:cs typeface="Arial" panose="020B0604020202020204" pitchFamily="34" charset="0"/>
              </a:rPr>
              <a:t>caratterizzato </a:t>
            </a:r>
            <a:r>
              <a:rPr lang="it-IT" dirty="0">
                <a:latin typeface="Arial" panose="020B0604020202020204" pitchFamily="34" charset="0"/>
                <a:cs typeface="Arial" panose="020B0604020202020204" pitchFamily="34" charset="0"/>
              </a:rPr>
              <a:t>da ampi sacchi linfatici localizzati tra la pelle e la muscolatura </a:t>
            </a:r>
            <a:r>
              <a:rPr lang="it-IT" dirty="0" smtClean="0">
                <a:latin typeface="Arial" panose="020B0604020202020204" pitchFamily="34" charset="0"/>
                <a:cs typeface="Arial" panose="020B0604020202020204" pitchFamily="34" charset="0"/>
              </a:rPr>
              <a:t>parietale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730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8236" t="14195" r="1693" b="14218"/>
          <a:stretch/>
        </p:blipFill>
        <p:spPr>
          <a:xfrm>
            <a:off x="6134818" y="381514"/>
            <a:ext cx="4185892" cy="5938603"/>
          </a:xfrm>
          <a:prstGeom prst="rect">
            <a:avLst/>
          </a:prstGeom>
        </p:spPr>
      </p:pic>
      <p:sp>
        <p:nvSpPr>
          <p:cNvPr id="3" name="Rectangle 2"/>
          <p:cNvSpPr/>
          <p:nvPr/>
        </p:nvSpPr>
        <p:spPr>
          <a:xfrm>
            <a:off x="2943737" y="175279"/>
            <a:ext cx="5635132" cy="954107"/>
          </a:xfrm>
          <a:prstGeom prst="rect">
            <a:avLst/>
          </a:prstGeom>
        </p:spPr>
        <p:txBody>
          <a:bodyPr wrap="none">
            <a:spAutoFit/>
          </a:bodyPr>
          <a:lstStyle/>
          <a:p>
            <a:r>
              <a:rPr lang="it-IT" sz="2800" dirty="0"/>
              <a:t>Sistema linfatico in diversi vertebrati. </a:t>
            </a:r>
            <a:endParaRPr lang="it-IT" sz="2800" dirty="0" smtClean="0"/>
          </a:p>
          <a:p>
            <a:endParaRPr lang="en-US" sz="2800" dirty="0"/>
          </a:p>
        </p:txBody>
      </p:sp>
      <p:pic>
        <p:nvPicPr>
          <p:cNvPr id="5" name="Picture 4"/>
          <p:cNvPicPr>
            <a:picLocks noChangeAspect="1"/>
          </p:cNvPicPr>
          <p:nvPr/>
        </p:nvPicPr>
        <p:blipFill rotWithShape="1">
          <a:blip r:embed="rId2"/>
          <a:srcRect t="61194" r="42354" b="9073"/>
          <a:stretch/>
        </p:blipFill>
        <p:spPr>
          <a:xfrm>
            <a:off x="838910" y="3920879"/>
            <a:ext cx="4687742" cy="2399238"/>
          </a:xfrm>
          <a:prstGeom prst="rect">
            <a:avLst/>
          </a:prstGeom>
        </p:spPr>
      </p:pic>
      <p:sp>
        <p:nvSpPr>
          <p:cNvPr id="6" name="Rectangle 5"/>
          <p:cNvSpPr/>
          <p:nvPr/>
        </p:nvSpPr>
        <p:spPr>
          <a:xfrm>
            <a:off x="767193" y="941127"/>
            <a:ext cx="4548878" cy="1703030"/>
          </a:xfrm>
          <a:prstGeom prst="rect">
            <a:avLst/>
          </a:prstGeom>
        </p:spPr>
        <p:txBody>
          <a:bodyPr wrap="square">
            <a:spAutoFit/>
          </a:bodyPr>
          <a:lstStyle/>
          <a:p>
            <a:pPr>
              <a:lnSpc>
                <a:spcPct val="150000"/>
              </a:lnSpc>
            </a:pPr>
            <a:r>
              <a:rPr lang="it-IT" dirty="0">
                <a:latin typeface="Arial" panose="020B0604020202020204" pitchFamily="34" charset="0"/>
                <a:cs typeface="Arial" panose="020B0604020202020204" pitchFamily="34" charset="0"/>
              </a:rPr>
              <a:t>Negli uccelli e nei mammiferi si sviluppa soltanto il sistema </a:t>
            </a:r>
            <a:r>
              <a:rPr lang="it-IT" dirty="0" smtClean="0">
                <a:latin typeface="Arial" panose="020B0604020202020204" pitchFamily="34" charset="0"/>
                <a:cs typeface="Arial" panose="020B0604020202020204" pitchFamily="34" charset="0"/>
              </a:rPr>
              <a:t>profondo</a:t>
            </a:r>
            <a:r>
              <a:rPr lang="it-IT" dirty="0">
                <a:latin typeface="Arial" panose="020B0604020202020204" pitchFamily="34" charset="0"/>
                <a:cs typeface="Arial" panose="020B0604020202020204" pitchFamily="34" charset="0"/>
              </a:rPr>
              <a:t>, costituito da due dotti toracici nei primi e da un unico dotto </a:t>
            </a:r>
            <a:r>
              <a:rPr lang="it-IT" dirty="0" smtClean="0">
                <a:latin typeface="Arial" panose="020B0604020202020204" pitchFamily="34" charset="0"/>
                <a:cs typeface="Arial" panose="020B0604020202020204" pitchFamily="34" charset="0"/>
              </a:rPr>
              <a:t>toracico </a:t>
            </a:r>
            <a:r>
              <a:rPr lang="it-IT" dirty="0">
                <a:latin typeface="Arial" panose="020B0604020202020204" pitchFamily="34" charset="0"/>
                <a:cs typeface="Arial" panose="020B0604020202020204" pitchFamily="34" charset="0"/>
              </a:rPr>
              <a:t>nei secondi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701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564"/>
          <a:stretch/>
        </p:blipFill>
        <p:spPr>
          <a:xfrm>
            <a:off x="6000766" y="111187"/>
            <a:ext cx="5847524" cy="6746813"/>
          </a:xfrm>
          <a:prstGeom prst="rect">
            <a:avLst/>
          </a:prstGeom>
        </p:spPr>
      </p:pic>
      <p:sp>
        <p:nvSpPr>
          <p:cNvPr id="3" name="Rectangle 2"/>
          <p:cNvSpPr/>
          <p:nvPr/>
        </p:nvSpPr>
        <p:spPr>
          <a:xfrm>
            <a:off x="305315" y="539770"/>
            <a:ext cx="5425268" cy="369332"/>
          </a:xfrm>
          <a:prstGeom prst="rect">
            <a:avLst/>
          </a:prstGeom>
        </p:spPr>
        <p:txBody>
          <a:bodyPr wrap="none">
            <a:spAutoFit/>
          </a:bodyPr>
          <a:lstStyle/>
          <a:p>
            <a:r>
              <a:rPr lang="it-IT" dirty="0"/>
              <a:t>Schema sullo sviluppo degli elementi figurati del sangue</a:t>
            </a:r>
            <a:endParaRPr lang="en-US" dirty="0"/>
          </a:p>
        </p:txBody>
      </p:sp>
      <p:sp>
        <p:nvSpPr>
          <p:cNvPr id="4" name="TextBox 3"/>
          <p:cNvSpPr txBox="1"/>
          <p:nvPr/>
        </p:nvSpPr>
        <p:spPr>
          <a:xfrm>
            <a:off x="305315" y="1512094"/>
            <a:ext cx="5101608" cy="4247317"/>
          </a:xfrm>
          <a:prstGeom prst="rect">
            <a:avLst/>
          </a:prstGeom>
          <a:noFill/>
        </p:spPr>
        <p:txBody>
          <a:bodyPr wrap="square" rtlCol="0">
            <a:spAutoFit/>
          </a:bodyPr>
          <a:lstStyle/>
          <a:p>
            <a:r>
              <a:rPr lang="it-IT" dirty="0" smtClean="0"/>
              <a:t>Gli </a:t>
            </a:r>
            <a:r>
              <a:rPr lang="it-IT" dirty="0"/>
              <a:t>organi emopoietici si </a:t>
            </a:r>
            <a:r>
              <a:rPr lang="it-IT" dirty="0" smtClean="0"/>
              <a:t>distinguono in:</a:t>
            </a:r>
          </a:p>
          <a:p>
            <a:endParaRPr lang="it-IT" dirty="0"/>
          </a:p>
          <a:p>
            <a:pPr marL="285750" indent="-285750">
              <a:buFont typeface="Arial" panose="020B0604020202020204" pitchFamily="34" charset="0"/>
              <a:buChar char="•"/>
            </a:pPr>
            <a:r>
              <a:rPr lang="it-IT" dirty="0" smtClean="0"/>
              <a:t> </a:t>
            </a:r>
            <a:r>
              <a:rPr lang="it-IT" dirty="0"/>
              <a:t>organi mieloidi, adibiti alla produzione di eritrociti, granulociti, monociti e trombociti, </a:t>
            </a:r>
            <a:endParaRPr lang="it-IT" dirty="0" smtClean="0"/>
          </a:p>
          <a:p>
            <a:pPr marL="285750" indent="-285750">
              <a:buFont typeface="Arial" panose="020B0604020202020204" pitchFamily="34" charset="0"/>
              <a:buChar char="•"/>
            </a:pPr>
            <a:r>
              <a:rPr lang="it-IT" dirty="0" smtClean="0"/>
              <a:t>organi </a:t>
            </a:r>
            <a:r>
              <a:rPr lang="it-IT" dirty="0"/>
              <a:t>linfoidi, destinati alla produzione dei lin-fociti</a:t>
            </a:r>
            <a:r>
              <a:rPr lang="it-IT" dirty="0" smtClean="0"/>
              <a: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Negli </a:t>
            </a:r>
            <a:r>
              <a:rPr lang="it-IT" dirty="0"/>
              <a:t>anamni gli organi a funzione emopoietica sono molteplici (organo epineurale, organo di Leydig, organo epigonale, milza, rene, </a:t>
            </a:r>
            <a:r>
              <a:rPr lang="it-IT" dirty="0" smtClean="0"/>
              <a:t>midollo osseo)</a:t>
            </a:r>
          </a:p>
          <a:p>
            <a:pPr marL="285750" indent="-285750">
              <a:buFont typeface="Arial" panose="020B0604020202020204" pitchFamily="34" charset="0"/>
              <a:buChar char="•"/>
            </a:pPr>
            <a:r>
              <a:rPr lang="it-IT" dirty="0"/>
              <a:t>N</a:t>
            </a:r>
            <a:r>
              <a:rPr lang="it-IT" dirty="0" smtClean="0"/>
              <a:t>egli </a:t>
            </a:r>
            <a:r>
              <a:rPr lang="it-IT" dirty="0"/>
              <a:t>amnioti le sedi embrionali di formazione </a:t>
            </a:r>
            <a:r>
              <a:rPr lang="it-IT" dirty="0" smtClean="0"/>
              <a:t>degli </a:t>
            </a:r>
            <a:r>
              <a:rPr lang="it-IT" dirty="0"/>
              <a:t>elementi del sangue sono il fegato, la milza, il timo e il midollo </a:t>
            </a:r>
            <a:r>
              <a:rPr lang="it-IT" dirty="0" smtClean="0"/>
              <a:t>osseo. </a:t>
            </a:r>
            <a:r>
              <a:rPr lang="it-IT" dirty="0"/>
              <a:t/>
            </a:r>
            <a:br>
              <a:rPr lang="it-IT" dirty="0"/>
            </a:br>
            <a:endParaRPr lang="en-US" dirty="0"/>
          </a:p>
        </p:txBody>
      </p:sp>
    </p:spTree>
    <p:extLst>
      <p:ext uri="{BB962C8B-B14F-4D97-AF65-F5344CB8AC3E}">
        <p14:creationId xmlns:p14="http://schemas.microsoft.com/office/powerpoint/2010/main" val="1489934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299"/>
          <a:stretch/>
        </p:blipFill>
        <p:spPr>
          <a:xfrm>
            <a:off x="1461247" y="557963"/>
            <a:ext cx="8653924" cy="6073884"/>
          </a:xfrm>
          <a:prstGeom prst="rect">
            <a:avLst/>
          </a:prstGeom>
        </p:spPr>
      </p:pic>
      <p:sp>
        <p:nvSpPr>
          <p:cNvPr id="3" name="Rectangle 2"/>
          <p:cNvSpPr/>
          <p:nvPr/>
        </p:nvSpPr>
        <p:spPr>
          <a:xfrm>
            <a:off x="3945969" y="115426"/>
            <a:ext cx="4963988" cy="523220"/>
          </a:xfrm>
          <a:prstGeom prst="rect">
            <a:avLst/>
          </a:prstGeom>
        </p:spPr>
        <p:txBody>
          <a:bodyPr wrap="none">
            <a:spAutoFit/>
          </a:bodyPr>
          <a:lstStyle/>
          <a:p>
            <a:r>
              <a:rPr lang="en-US" sz="2800" dirty="0" err="1"/>
              <a:t>Struttura</a:t>
            </a:r>
            <a:r>
              <a:rPr lang="en-US" sz="2800" dirty="0"/>
              <a:t> </a:t>
            </a:r>
            <a:r>
              <a:rPr lang="en-US" sz="2800" dirty="0" err="1"/>
              <a:t>schematica</a:t>
            </a:r>
            <a:r>
              <a:rPr lang="en-US" sz="2800" dirty="0"/>
              <a:t> </a:t>
            </a:r>
            <a:r>
              <a:rPr lang="en-US" sz="2800" dirty="0" err="1"/>
              <a:t>dei</a:t>
            </a:r>
            <a:r>
              <a:rPr lang="en-US" sz="2800" dirty="0"/>
              <a:t> </a:t>
            </a:r>
            <a:r>
              <a:rPr lang="en-US" sz="2800" dirty="0" err="1"/>
              <a:t>capillari</a:t>
            </a:r>
            <a:endParaRPr lang="en-US" sz="2800" dirty="0"/>
          </a:p>
        </p:txBody>
      </p:sp>
      <p:sp>
        <p:nvSpPr>
          <p:cNvPr id="4" name="TextBox 3"/>
          <p:cNvSpPr txBox="1"/>
          <p:nvPr/>
        </p:nvSpPr>
        <p:spPr>
          <a:xfrm>
            <a:off x="10115171" y="5387788"/>
            <a:ext cx="1542410" cy="923330"/>
          </a:xfrm>
          <a:prstGeom prst="rect">
            <a:avLst/>
          </a:prstGeom>
          <a:noFill/>
        </p:spPr>
        <p:txBody>
          <a:bodyPr wrap="none" rtlCol="0">
            <a:spAutoFit/>
          </a:bodyPr>
          <a:lstStyle/>
          <a:p>
            <a:r>
              <a:rPr lang="en-US" dirty="0" err="1" smtClean="0"/>
              <a:t>Fegato</a:t>
            </a:r>
            <a:endParaRPr lang="en-US" dirty="0" smtClean="0"/>
          </a:p>
          <a:p>
            <a:r>
              <a:rPr lang="en-US" dirty="0" err="1" smtClean="0"/>
              <a:t>Milza</a:t>
            </a:r>
            <a:endParaRPr lang="en-US" dirty="0" smtClean="0"/>
          </a:p>
          <a:p>
            <a:r>
              <a:rPr lang="en-US" dirty="0" err="1" smtClean="0"/>
              <a:t>midollo</a:t>
            </a:r>
            <a:r>
              <a:rPr lang="en-US" dirty="0" smtClean="0"/>
              <a:t> </a:t>
            </a:r>
            <a:r>
              <a:rPr lang="en-US" dirty="0" err="1" smtClean="0"/>
              <a:t>osseo</a:t>
            </a:r>
            <a:endParaRPr lang="en-US" dirty="0"/>
          </a:p>
        </p:txBody>
      </p:sp>
      <p:sp>
        <p:nvSpPr>
          <p:cNvPr id="5" name="Rectangle 4"/>
          <p:cNvSpPr/>
          <p:nvPr/>
        </p:nvSpPr>
        <p:spPr>
          <a:xfrm>
            <a:off x="4150659" y="5849453"/>
            <a:ext cx="6096000" cy="923330"/>
          </a:xfrm>
          <a:prstGeom prst="rect">
            <a:avLst/>
          </a:prstGeom>
        </p:spPr>
        <p:txBody>
          <a:bodyPr>
            <a:spAutoFit/>
          </a:bodyPr>
          <a:lstStyle/>
          <a:p>
            <a:r>
              <a:rPr lang="it-IT" dirty="0">
                <a:latin typeface="Arial" panose="020B0604020202020204" pitchFamily="34" charset="0"/>
              </a:rPr>
              <a:t>glomeruli renali, </a:t>
            </a:r>
            <a:endParaRPr lang="it-IT" dirty="0" smtClean="0">
              <a:latin typeface="Arial" panose="020B0604020202020204" pitchFamily="34" charset="0"/>
            </a:endParaRPr>
          </a:p>
          <a:p>
            <a:r>
              <a:rPr lang="it-IT" dirty="0" smtClean="0">
                <a:latin typeface="Arial" panose="020B0604020202020204" pitchFamily="34" charset="0"/>
              </a:rPr>
              <a:t>ghiandole </a:t>
            </a:r>
            <a:r>
              <a:rPr lang="it-IT" dirty="0">
                <a:latin typeface="Arial" panose="020B0604020202020204" pitchFamily="34" charset="0"/>
              </a:rPr>
              <a:t>endocrine </a:t>
            </a:r>
            <a:endParaRPr lang="it-IT" dirty="0" smtClean="0">
              <a:latin typeface="Arial" panose="020B0604020202020204" pitchFamily="34" charset="0"/>
            </a:endParaRPr>
          </a:p>
          <a:p>
            <a:r>
              <a:rPr lang="it-IT" dirty="0" smtClean="0">
                <a:latin typeface="Arial" panose="020B0604020202020204" pitchFamily="34" charset="0"/>
              </a:rPr>
              <a:t>tonaca </a:t>
            </a:r>
            <a:r>
              <a:rPr lang="it-IT" dirty="0">
                <a:latin typeface="Arial" panose="020B0604020202020204" pitchFamily="34" charset="0"/>
              </a:rPr>
              <a:t>mucosa gastrointestinale</a:t>
            </a:r>
            <a:endParaRPr lang="en-US" dirty="0"/>
          </a:p>
        </p:txBody>
      </p:sp>
    </p:spTree>
    <p:extLst>
      <p:ext uri="{BB962C8B-B14F-4D97-AF65-F5344CB8AC3E}">
        <p14:creationId xmlns:p14="http://schemas.microsoft.com/office/powerpoint/2010/main" val="1189098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049" t="-1320" r="1049" b="70601"/>
          <a:stretch/>
        </p:blipFill>
        <p:spPr>
          <a:xfrm>
            <a:off x="522171" y="612668"/>
            <a:ext cx="10956968" cy="5402649"/>
          </a:xfrm>
          <a:prstGeom prst="rect">
            <a:avLst/>
          </a:prstGeom>
        </p:spPr>
      </p:pic>
    </p:spTree>
    <p:extLst>
      <p:ext uri="{BB962C8B-B14F-4D97-AF65-F5344CB8AC3E}">
        <p14:creationId xmlns:p14="http://schemas.microsoft.com/office/powerpoint/2010/main" val="569721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0183" b="39098"/>
          <a:stretch/>
        </p:blipFill>
        <p:spPr>
          <a:xfrm>
            <a:off x="686213" y="1165411"/>
            <a:ext cx="10690477" cy="5271248"/>
          </a:xfrm>
          <a:prstGeom prst="rect">
            <a:avLst/>
          </a:prstGeom>
        </p:spPr>
      </p:pic>
    </p:spTree>
    <p:extLst>
      <p:ext uri="{BB962C8B-B14F-4D97-AF65-F5344CB8AC3E}">
        <p14:creationId xmlns:p14="http://schemas.microsoft.com/office/powerpoint/2010/main" val="2712781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57" t="61818" r="-3357" b="7463"/>
          <a:stretch/>
        </p:blipFill>
        <p:spPr>
          <a:xfrm>
            <a:off x="654422" y="900265"/>
            <a:ext cx="10355522" cy="5106089"/>
          </a:xfrm>
          <a:prstGeom prst="rect">
            <a:avLst/>
          </a:prstGeom>
        </p:spPr>
      </p:pic>
    </p:spTree>
    <p:extLst>
      <p:ext uri="{BB962C8B-B14F-4D97-AF65-F5344CB8AC3E}">
        <p14:creationId xmlns:p14="http://schemas.microsoft.com/office/powerpoint/2010/main" val="1696469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18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50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62163" y="0"/>
            <a:ext cx="6305550" cy="6753225"/>
          </a:xfrm>
          <a:prstGeom prst="rect">
            <a:avLst/>
          </a:prstGeom>
        </p:spPr>
      </p:pic>
      <p:sp>
        <p:nvSpPr>
          <p:cNvPr id="3" name="Rectangle 2"/>
          <p:cNvSpPr/>
          <p:nvPr/>
        </p:nvSpPr>
        <p:spPr>
          <a:xfrm>
            <a:off x="266163" y="1888472"/>
            <a:ext cx="6096000" cy="2308324"/>
          </a:xfrm>
          <a:prstGeom prst="rect">
            <a:avLst/>
          </a:prstGeom>
        </p:spPr>
        <p:txBody>
          <a:bodyPr>
            <a:spAutoFit/>
          </a:bodyPr>
          <a:lstStyle/>
          <a:p>
            <a:r>
              <a:rPr lang="it-IT" dirty="0"/>
              <a:t>Nel feto il sangue viene deviato da destra verso sinistra attraverso il forame ovale, che lascia passare il sangue dall’atrio destro a quello sinistro, e attraverso il dotto arterioso, che permette di dirottare il sangue verso l’aorta dorsale. Il dotto venoso (o di Aranzio) permette al sangue ossigenato proveniente dalla placenta di evitare il fegato. Nell’uomo diverse anomalie congenite riguardano la mancata o parziale chiusura del forame ovale.</a:t>
            </a:r>
            <a:endParaRPr lang="en-US" dirty="0"/>
          </a:p>
        </p:txBody>
      </p:sp>
    </p:spTree>
    <p:extLst>
      <p:ext uri="{BB962C8B-B14F-4D97-AF65-F5344CB8AC3E}">
        <p14:creationId xmlns:p14="http://schemas.microsoft.com/office/powerpoint/2010/main" val="37561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541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23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512" y="0"/>
            <a:ext cx="3716274" cy="830997"/>
          </a:xfrm>
          <a:prstGeom prst="rect">
            <a:avLst/>
          </a:prstGeom>
        </p:spPr>
        <p:txBody>
          <a:bodyPr wrap="none">
            <a:spAutoFit/>
          </a:bodyPr>
          <a:lstStyle/>
          <a:p>
            <a:r>
              <a:rPr lang="en-US" sz="4800" dirty="0" err="1"/>
              <a:t>Arterie</a:t>
            </a:r>
            <a:r>
              <a:rPr lang="en-US" sz="4800" dirty="0"/>
              <a:t> e </a:t>
            </a:r>
            <a:r>
              <a:rPr lang="en-US" sz="4800" dirty="0" err="1"/>
              <a:t>vene</a:t>
            </a:r>
            <a:endParaRPr lang="en-US" sz="4800" dirty="0"/>
          </a:p>
        </p:txBody>
      </p:sp>
      <p:pic>
        <p:nvPicPr>
          <p:cNvPr id="3" name="Picture 2"/>
          <p:cNvPicPr>
            <a:picLocks noChangeAspect="1"/>
          </p:cNvPicPr>
          <p:nvPr/>
        </p:nvPicPr>
        <p:blipFill rotWithShape="1">
          <a:blip r:embed="rId2"/>
          <a:srcRect b="11609"/>
          <a:stretch/>
        </p:blipFill>
        <p:spPr>
          <a:xfrm>
            <a:off x="412044" y="638726"/>
            <a:ext cx="11428256" cy="5050740"/>
          </a:xfrm>
          <a:prstGeom prst="rect">
            <a:avLst/>
          </a:prstGeom>
        </p:spPr>
      </p:pic>
      <p:sp>
        <p:nvSpPr>
          <p:cNvPr id="4" name="Rectangle 3"/>
          <p:cNvSpPr/>
          <p:nvPr/>
        </p:nvSpPr>
        <p:spPr>
          <a:xfrm>
            <a:off x="237155" y="5150694"/>
            <a:ext cx="4832309" cy="1600438"/>
          </a:xfrm>
          <a:prstGeom prst="rect">
            <a:avLst/>
          </a:prstGeom>
        </p:spPr>
        <p:txBody>
          <a:bodyPr wrap="square">
            <a:spAutoFit/>
          </a:bodyPr>
          <a:lstStyle/>
          <a:p>
            <a:pPr algn="just"/>
            <a:r>
              <a:rPr lang="it-IT" sz="1600" dirty="0">
                <a:latin typeface="Arial" panose="020B0604020202020204" pitchFamily="34" charset="0"/>
                <a:cs typeface="Arial" panose="020B0604020202020204" pitchFamily="34" charset="0"/>
              </a:rPr>
              <a:t/>
            </a:r>
            <a:br>
              <a:rPr lang="it-IT" sz="1600" dirty="0">
                <a:latin typeface="Arial" panose="020B0604020202020204" pitchFamily="34" charset="0"/>
                <a:cs typeface="Arial" panose="020B0604020202020204" pitchFamily="34" charset="0"/>
              </a:rPr>
            </a:br>
            <a:r>
              <a:rPr lang="it-IT" sz="1600" dirty="0" smtClean="0">
                <a:latin typeface="Arial" panose="020B0604020202020204" pitchFamily="34" charset="0"/>
                <a:cs typeface="Arial" panose="020B0604020202020204" pitchFamily="34" charset="0"/>
              </a:rPr>
              <a:t>quelle </a:t>
            </a:r>
            <a:r>
              <a:rPr lang="it-IT" sz="1600" dirty="0">
                <a:latin typeface="Arial" panose="020B0604020202020204" pitchFamily="34" charset="0"/>
                <a:cs typeface="Arial" panose="020B0604020202020204" pitchFamily="34" charset="0"/>
              </a:rPr>
              <a:t>di grosso calibro, che partono </a:t>
            </a:r>
            <a:endParaRPr lang="it-IT" sz="1600" dirty="0" smtClean="0">
              <a:latin typeface="Arial" panose="020B0604020202020204" pitchFamily="34" charset="0"/>
              <a:cs typeface="Arial" panose="020B0604020202020204" pitchFamily="34" charset="0"/>
            </a:endParaRPr>
          </a:p>
          <a:p>
            <a:pPr algn="just"/>
            <a:r>
              <a:rPr lang="it-IT" sz="1600" dirty="0" smtClean="0">
                <a:latin typeface="Arial" panose="020B0604020202020204" pitchFamily="34" charset="0"/>
                <a:cs typeface="Arial" panose="020B0604020202020204" pitchFamily="34" charset="0"/>
              </a:rPr>
              <a:t>dal </a:t>
            </a:r>
            <a:r>
              <a:rPr lang="it-IT" sz="1600" dirty="0">
                <a:latin typeface="Arial" panose="020B0604020202020204" pitchFamily="34" charset="0"/>
                <a:cs typeface="Arial" panose="020B0604020202020204" pitchFamily="34" charset="0"/>
              </a:rPr>
              <a:t>cuore, sono definite di tipo </a:t>
            </a:r>
            <a:r>
              <a:rPr lang="it-IT" sz="1600" dirty="0" smtClean="0">
                <a:latin typeface="Arial" panose="020B0604020202020204" pitchFamily="34" charset="0"/>
                <a:cs typeface="Arial" panose="020B0604020202020204" pitchFamily="34" charset="0"/>
              </a:rPr>
              <a:t>elastico</a:t>
            </a:r>
          </a:p>
          <a:p>
            <a:pPr algn="just"/>
            <a:r>
              <a:rPr lang="it-IT" sz="1600" dirty="0">
                <a:latin typeface="Arial" panose="020B0604020202020204" pitchFamily="34" charset="0"/>
                <a:cs typeface="Arial" panose="020B0604020202020204" pitchFamily="34" charset="0"/>
              </a:rPr>
              <a:t>di medio calibro sono invece definite di tipo muscolare: hanno il compito di distribuire il sangue agli organi </a:t>
            </a: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5876402" y="5289194"/>
            <a:ext cx="6096000" cy="1323439"/>
          </a:xfrm>
          <a:prstGeom prst="rect">
            <a:avLst/>
          </a:prstGeom>
        </p:spPr>
        <p:txBody>
          <a:bodyPr>
            <a:spAutoFit/>
          </a:bodyPr>
          <a:lstStyle/>
          <a:p>
            <a:r>
              <a:rPr lang="it-IT" sz="1600" dirty="0">
                <a:latin typeface="Arial" panose="020B0604020202020204" pitchFamily="34" charset="0"/>
              </a:rPr>
              <a:t>Le vene di ricezione sono di grosso calibro ed elastiche e fungono da serbatoi di sangue. </a:t>
            </a:r>
            <a:endParaRPr lang="it-IT" sz="1600" dirty="0" smtClean="0">
              <a:latin typeface="Arial" panose="020B0604020202020204" pitchFamily="34" charset="0"/>
            </a:endParaRPr>
          </a:p>
          <a:p>
            <a:r>
              <a:rPr lang="it-IT" sz="1600" dirty="0" smtClean="0">
                <a:latin typeface="Arial" panose="020B0604020202020204" pitchFamily="34" charset="0"/>
              </a:rPr>
              <a:t>Le </a:t>
            </a:r>
            <a:r>
              <a:rPr lang="it-IT" sz="1600" dirty="0">
                <a:latin typeface="Arial" panose="020B0604020202020204" pitchFamily="34" charset="0"/>
              </a:rPr>
              <a:t>vene di propulsione, invece, riportano il sangue al cuore e sono generalmente di medio calibro; nella loro parete prevalgono le fibre muscolari lisce e sono provviste di valvole </a:t>
            </a:r>
            <a:r>
              <a:rPr lang="it-IT" sz="1600" dirty="0" smtClean="0">
                <a:latin typeface="Arial" panose="020B0604020202020204" pitchFamily="34" charset="0"/>
              </a:rPr>
              <a:t>semilunari</a:t>
            </a:r>
            <a:endParaRPr lang="en-US" sz="1600" dirty="0"/>
          </a:p>
        </p:txBody>
      </p:sp>
    </p:spTree>
    <p:extLst>
      <p:ext uri="{BB962C8B-B14F-4D97-AF65-F5344CB8AC3E}">
        <p14:creationId xmlns:p14="http://schemas.microsoft.com/office/powerpoint/2010/main" val="2770509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9965" y="1163360"/>
            <a:ext cx="2467342" cy="1200329"/>
          </a:xfrm>
          <a:prstGeom prst="rect">
            <a:avLst/>
          </a:prstGeom>
        </p:spPr>
        <p:txBody>
          <a:bodyPr wrap="none">
            <a:spAutoFit/>
          </a:bodyPr>
          <a:lstStyle/>
          <a:p>
            <a:r>
              <a:rPr lang="it-IT" dirty="0">
                <a:latin typeface="Arial" panose="020B0604020202020204" pitchFamily="34" charset="0"/>
              </a:rPr>
              <a:t>Parete del </a:t>
            </a:r>
            <a:r>
              <a:rPr lang="it-IT" dirty="0" smtClean="0">
                <a:latin typeface="Arial" panose="020B0604020202020204" pitchFamily="34" charset="0"/>
              </a:rPr>
              <a:t>cuore</a:t>
            </a:r>
          </a:p>
          <a:p>
            <a:r>
              <a:rPr lang="it-IT" dirty="0">
                <a:latin typeface="Arial" panose="020B0604020202020204" pitchFamily="34" charset="0"/>
              </a:rPr>
              <a:t>	</a:t>
            </a:r>
            <a:r>
              <a:rPr lang="it-IT" dirty="0" smtClean="0">
                <a:latin typeface="Arial" panose="020B0604020202020204" pitchFamily="34" charset="0"/>
              </a:rPr>
              <a:t>– Endocardio</a:t>
            </a:r>
          </a:p>
          <a:p>
            <a:r>
              <a:rPr lang="it-IT" dirty="0">
                <a:latin typeface="Arial" panose="020B0604020202020204" pitchFamily="34" charset="0"/>
              </a:rPr>
              <a:t>	</a:t>
            </a:r>
            <a:r>
              <a:rPr lang="it-IT" dirty="0" smtClean="0">
                <a:latin typeface="Arial" panose="020B0604020202020204" pitchFamily="34" charset="0"/>
              </a:rPr>
              <a:t>– Miocardio</a:t>
            </a:r>
          </a:p>
          <a:p>
            <a:r>
              <a:rPr lang="it-IT" dirty="0">
                <a:latin typeface="Arial" panose="020B0604020202020204" pitchFamily="34" charset="0"/>
              </a:rPr>
              <a:t>	</a:t>
            </a:r>
            <a:r>
              <a:rPr lang="it-IT" dirty="0" smtClean="0">
                <a:latin typeface="Arial" panose="020B0604020202020204" pitchFamily="34" charset="0"/>
              </a:rPr>
              <a:t>– </a:t>
            </a:r>
            <a:r>
              <a:rPr lang="it-IT" dirty="0">
                <a:latin typeface="Arial" panose="020B0604020202020204" pitchFamily="34" charset="0"/>
              </a:rPr>
              <a:t>Epicardio </a:t>
            </a:r>
            <a:endParaRPr lang="en-US" dirty="0"/>
          </a:p>
        </p:txBody>
      </p:sp>
      <p:pic>
        <p:nvPicPr>
          <p:cNvPr id="3" name="Picture 2"/>
          <p:cNvPicPr>
            <a:picLocks noChangeAspect="1"/>
          </p:cNvPicPr>
          <p:nvPr/>
        </p:nvPicPr>
        <p:blipFill rotWithShape="1">
          <a:blip r:embed="rId2"/>
          <a:srcRect b="11432"/>
          <a:stretch/>
        </p:blipFill>
        <p:spPr>
          <a:xfrm>
            <a:off x="923644" y="1763525"/>
            <a:ext cx="4410075" cy="4395227"/>
          </a:xfrm>
          <a:prstGeom prst="rect">
            <a:avLst/>
          </a:prstGeom>
        </p:spPr>
      </p:pic>
      <p:pic>
        <p:nvPicPr>
          <p:cNvPr id="4" name="Picture 3"/>
          <p:cNvPicPr>
            <a:picLocks noChangeAspect="1"/>
          </p:cNvPicPr>
          <p:nvPr/>
        </p:nvPicPr>
        <p:blipFill rotWithShape="1">
          <a:blip r:embed="rId3"/>
          <a:srcRect b="11125"/>
          <a:stretch/>
        </p:blipFill>
        <p:spPr>
          <a:xfrm>
            <a:off x="5849750" y="3103749"/>
            <a:ext cx="5476875" cy="2920534"/>
          </a:xfrm>
          <a:prstGeom prst="rect">
            <a:avLst/>
          </a:prstGeom>
        </p:spPr>
      </p:pic>
      <p:sp>
        <p:nvSpPr>
          <p:cNvPr id="5" name="Rectangle 1"/>
          <p:cNvSpPr>
            <a:spLocks noChangeArrowheads="1"/>
          </p:cNvSpPr>
          <p:nvPr/>
        </p:nvSpPr>
        <p:spPr bwMode="auto">
          <a:xfrm>
            <a:off x="4102127" y="331666"/>
            <a:ext cx="20489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err="1" smtClean="0">
                <a:ln>
                  <a:noFill/>
                </a:ln>
                <a:solidFill>
                  <a:schemeClr val="tx1"/>
                </a:solidFill>
                <a:effectLst/>
                <a:latin typeface="Arial" panose="020B0604020202020204" pitchFamily="34" charset="0"/>
              </a:rPr>
              <a:t>Cuore</a:t>
            </a: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en-US" altLang="en-US" sz="1100" b="0" i="0" u="none" strike="noStrike" cap="none" normalizeH="0" baseline="0" dirty="0" smtClean="0">
                <a:ln>
                  <a:noFill/>
                </a:ln>
                <a:solidFill>
                  <a:schemeClr val="tx1"/>
                </a:solidFill>
                <a:effectLst/>
                <a:latin typeface="Arial" panose="020B0604020202020204" pitchFamily="34" charset="0"/>
              </a:rPr>
              <a:t> </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7321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022"/>
          <a:stretch/>
        </p:blipFill>
        <p:spPr>
          <a:xfrm>
            <a:off x="990232" y="0"/>
            <a:ext cx="4827862" cy="6866966"/>
          </a:xfrm>
          <a:prstGeom prst="rect">
            <a:avLst/>
          </a:prstGeom>
        </p:spPr>
      </p:pic>
      <p:sp>
        <p:nvSpPr>
          <p:cNvPr id="4" name="Rectangle 1"/>
          <p:cNvSpPr>
            <a:spLocks noChangeArrowheads="1"/>
          </p:cNvSpPr>
          <p:nvPr/>
        </p:nvSpPr>
        <p:spPr bwMode="auto">
          <a:xfrm>
            <a:off x="7248738" y="355659"/>
            <a:ext cx="48702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err="1" smtClean="0">
                <a:ln>
                  <a:noFill/>
                </a:ln>
                <a:solidFill>
                  <a:schemeClr val="tx1"/>
                </a:solidFill>
                <a:effectLst/>
                <a:latin typeface="Arial" panose="020B0604020202020204" pitchFamily="34" charset="0"/>
              </a:rPr>
              <a:t>Sviluppo</a:t>
            </a:r>
            <a:r>
              <a:rPr kumimoji="0" lang="en-US" altLang="en-US" sz="4000" b="0" i="0" u="none" strike="noStrike" cap="none" normalizeH="0" baseline="0" dirty="0" smtClean="0">
                <a:ln>
                  <a:noFill/>
                </a:ln>
                <a:solidFill>
                  <a:schemeClr val="tx1"/>
                </a:solidFill>
                <a:effectLst/>
                <a:latin typeface="Arial" panose="020B0604020202020204" pitchFamily="34" charset="0"/>
              </a:rPr>
              <a:t> del </a:t>
            </a:r>
            <a:r>
              <a:rPr kumimoji="0" lang="en-US" altLang="en-US" sz="4000" b="0" i="0" u="none" strike="noStrike" cap="none" normalizeH="0" baseline="0" dirty="0" err="1" smtClean="0">
                <a:ln>
                  <a:noFill/>
                </a:ln>
                <a:solidFill>
                  <a:schemeClr val="tx1"/>
                </a:solidFill>
                <a:effectLst/>
                <a:latin typeface="Arial" panose="020B0604020202020204" pitchFamily="34" charset="0"/>
              </a:rPr>
              <a:t>cuore</a:t>
            </a:r>
            <a:r>
              <a:rPr kumimoji="0" lang="en-US" altLang="en-US" sz="4000" b="0" i="0" u="none" strike="noStrike" cap="none" normalizeH="0" baseline="0" dirty="0" smtClean="0">
                <a:ln>
                  <a:noFill/>
                </a:ln>
                <a:solidFill>
                  <a:schemeClr val="tx1"/>
                </a:solidFill>
                <a:effectLst/>
                <a:latin typeface="Arial" panose="020B0604020202020204" pitchFamily="34" charset="0"/>
              </a:rPr>
              <a:t>   </a:t>
            </a:r>
            <a:r>
              <a:rPr kumimoji="0" lang="en-US" altLang="en-US" sz="1100" b="0" i="0" u="none" strike="noStrike" cap="none" normalizeH="0" baseline="0" dirty="0" smtClean="0">
                <a:ln>
                  <a:noFill/>
                </a:ln>
                <a:solidFill>
                  <a:schemeClr val="tx1"/>
                </a:solidFill>
                <a:effectLst/>
                <a:latin typeface="Arial" panose="020B0604020202020204" pitchFamily="34" charset="0"/>
              </a:rPr>
              <a:t> </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6542935" y="1372421"/>
            <a:ext cx="5111183" cy="4661276"/>
          </a:xfrm>
          <a:prstGeom prst="rect">
            <a:avLst/>
          </a:prstGeom>
        </p:spPr>
        <p:txBody>
          <a:bodyPr wrap="square">
            <a:spAutoFit/>
          </a:bodyPr>
          <a:lstStyle/>
          <a:p>
            <a:pPr algn="just">
              <a:lnSpc>
                <a:spcPct val="150000"/>
              </a:lnSpc>
            </a:pPr>
            <a:r>
              <a:rPr lang="it-IT" sz="2000" dirty="0"/>
              <a:t>a, Schema delle tappe di sviluppo in un embrione di anfibio a segmentazione oloblastica. Formazione di miocardio ed epicardio secondo la teoria classica. </a:t>
            </a:r>
            <a:endParaRPr lang="it-IT" sz="2000" dirty="0" smtClean="0"/>
          </a:p>
          <a:p>
            <a:pPr algn="just">
              <a:lnSpc>
                <a:spcPct val="150000"/>
              </a:lnSpc>
            </a:pPr>
            <a:r>
              <a:rPr lang="it-IT" sz="2000" dirty="0" smtClean="0"/>
              <a:t>b</a:t>
            </a:r>
            <a:r>
              <a:rPr lang="it-IT" sz="2000" dirty="0"/>
              <a:t>, Schema delle tappe di sviluppo in un embrione di uccello a segmentazione meroblastica. L’iniziale formazione di due tubi endocardici è comune a tutti i vertebrati: in a i due tubi si fondono precocemente, mentre in b la fusione è più tardiva</a:t>
            </a:r>
            <a:endParaRPr lang="en-US" sz="2000" dirty="0"/>
          </a:p>
        </p:txBody>
      </p:sp>
    </p:spTree>
    <p:extLst>
      <p:ext uri="{BB962C8B-B14F-4D97-AF65-F5344CB8AC3E}">
        <p14:creationId xmlns:p14="http://schemas.microsoft.com/office/powerpoint/2010/main" val="2183965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5332"/>
          <a:stretch/>
        </p:blipFill>
        <p:spPr>
          <a:xfrm>
            <a:off x="89152" y="0"/>
            <a:ext cx="7261907" cy="6804212"/>
          </a:xfrm>
          <a:prstGeom prst="rect">
            <a:avLst/>
          </a:prstGeom>
        </p:spPr>
      </p:pic>
      <p:sp>
        <p:nvSpPr>
          <p:cNvPr id="4" name="Rectangle 3"/>
          <p:cNvSpPr/>
          <p:nvPr/>
        </p:nvSpPr>
        <p:spPr>
          <a:xfrm>
            <a:off x="6981991" y="904533"/>
            <a:ext cx="5115690" cy="5554726"/>
          </a:xfrm>
          <a:prstGeom prst="rect">
            <a:avLst/>
          </a:prstGeom>
        </p:spPr>
        <p:txBody>
          <a:bodyPr wrap="square">
            <a:spAutoFit/>
          </a:bodyPr>
          <a:lstStyle/>
          <a:p>
            <a:pPr>
              <a:lnSpc>
                <a:spcPct val="200000"/>
              </a:lnSpc>
            </a:pPr>
            <a:r>
              <a:rPr lang="it-IT" dirty="0" smtClean="0"/>
              <a:t>a, Sezione frontale delle concamerazioni del cuore embrionale. </a:t>
            </a:r>
            <a:endParaRPr lang="it-IT" dirty="0" smtClean="0"/>
          </a:p>
          <a:p>
            <a:pPr>
              <a:lnSpc>
                <a:spcPct val="200000"/>
              </a:lnSpc>
            </a:pPr>
            <a:endParaRPr lang="it-IT" dirty="0"/>
          </a:p>
          <a:p>
            <a:pPr>
              <a:lnSpc>
                <a:spcPct val="200000"/>
              </a:lnSpc>
            </a:pPr>
            <a:r>
              <a:rPr lang="it-IT" dirty="0" smtClean="0"/>
              <a:t>b</a:t>
            </a:r>
            <a:r>
              <a:rPr lang="it-IT" dirty="0" smtClean="0"/>
              <a:t>, Il tubo endocardico, inizialmente rettilineo e biforcato anteriormente e posteriormente, subisce una torsione sul piano frontale e una sul piano sagittale. </a:t>
            </a:r>
            <a:endParaRPr lang="it-IT" dirty="0" smtClean="0"/>
          </a:p>
          <a:p>
            <a:pPr>
              <a:lnSpc>
                <a:spcPct val="200000"/>
              </a:lnSpc>
            </a:pPr>
            <a:r>
              <a:rPr lang="it-IT" dirty="0" smtClean="0"/>
              <a:t>Si </a:t>
            </a:r>
            <a:r>
              <a:rPr lang="it-IT" dirty="0" smtClean="0"/>
              <a:t>dimostrano le modificazioni di forma e posizione che le diverse parti dell’abbozzo cardiaco umano subiscono in stadi successivi dello sviluppo.</a:t>
            </a:r>
            <a:endParaRPr lang="en-US" dirty="0"/>
          </a:p>
        </p:txBody>
      </p:sp>
      <p:sp>
        <p:nvSpPr>
          <p:cNvPr id="5" name="Rectangle 4"/>
          <p:cNvSpPr/>
          <p:nvPr/>
        </p:nvSpPr>
        <p:spPr>
          <a:xfrm>
            <a:off x="6740060" y="174859"/>
            <a:ext cx="5357621" cy="769441"/>
          </a:xfrm>
          <a:prstGeom prst="rect">
            <a:avLst/>
          </a:prstGeom>
        </p:spPr>
        <p:txBody>
          <a:bodyPr wrap="none">
            <a:spAutoFit/>
          </a:bodyPr>
          <a:lstStyle/>
          <a:p>
            <a:r>
              <a:rPr lang="en-US" sz="4400" dirty="0" err="1"/>
              <a:t>Morfogenesi</a:t>
            </a:r>
            <a:r>
              <a:rPr lang="en-US" sz="4400" dirty="0"/>
              <a:t> del </a:t>
            </a:r>
            <a:r>
              <a:rPr lang="en-US" sz="4400" dirty="0" err="1"/>
              <a:t>cuore</a:t>
            </a:r>
            <a:endParaRPr lang="en-US" sz="4400" dirty="0"/>
          </a:p>
        </p:txBody>
      </p:sp>
    </p:spTree>
    <p:extLst>
      <p:ext uri="{BB962C8B-B14F-4D97-AF65-F5344CB8AC3E}">
        <p14:creationId xmlns:p14="http://schemas.microsoft.com/office/powerpoint/2010/main" val="388627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729" y="220835"/>
            <a:ext cx="2737673" cy="584775"/>
          </a:xfrm>
          <a:prstGeom prst="rect">
            <a:avLst/>
          </a:prstGeom>
        </p:spPr>
        <p:txBody>
          <a:bodyPr wrap="none">
            <a:spAutoFit/>
          </a:bodyPr>
          <a:lstStyle/>
          <a:p>
            <a:r>
              <a:rPr lang="en-US" sz="3200" dirty="0" err="1"/>
              <a:t>Vascuologenesi</a:t>
            </a:r>
            <a:endParaRPr lang="en-US" sz="3200" dirty="0"/>
          </a:p>
        </p:txBody>
      </p:sp>
      <p:pic>
        <p:nvPicPr>
          <p:cNvPr id="3" name="Picture 2"/>
          <p:cNvPicPr>
            <a:picLocks noChangeAspect="1"/>
          </p:cNvPicPr>
          <p:nvPr/>
        </p:nvPicPr>
        <p:blipFill rotWithShape="1">
          <a:blip r:embed="rId2"/>
          <a:srcRect b="4658"/>
          <a:stretch/>
        </p:blipFill>
        <p:spPr>
          <a:xfrm>
            <a:off x="5432611" y="140153"/>
            <a:ext cx="6148552" cy="653855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858630578"/>
              </p:ext>
            </p:extLst>
          </p:nvPr>
        </p:nvGraphicFramePr>
        <p:xfrm>
          <a:off x="838200" y="2721134"/>
          <a:ext cx="10515600" cy="365760"/>
        </p:xfrm>
        <a:graphic>
          <a:graphicData uri="http://schemas.openxmlformats.org/drawingml/2006/table">
            <a:tbl>
              <a:tblPr/>
              <a:tblGrid>
                <a:gridCol w="5257800"/>
                <a:gridCol w="5257800"/>
              </a:tblGrid>
              <a:tr h="0">
                <a:tc>
                  <a:txBody>
                    <a:bodyPr/>
                    <a:lstStyle/>
                    <a:p>
                      <a:endParaRPr lang="en-US" dirty="0"/>
                    </a:p>
                  </a:txBody>
                  <a:tcPr anchor="ctr">
                    <a:lnL>
                      <a:noFill/>
                    </a:lnL>
                    <a:lnR>
                      <a:noFill/>
                    </a:lnR>
                    <a:lnT>
                      <a:noFill/>
                    </a:lnT>
                    <a:lnB>
                      <a:noFill/>
                    </a:lnB>
                  </a:tcPr>
                </a:tc>
                <a:tc>
                  <a:txBody>
                    <a:bodyPr/>
                    <a:lstStyle/>
                    <a:p>
                      <a:endParaRPr lang="it-IT" dirty="0"/>
                    </a:p>
                  </a:txBody>
                  <a:tcPr anchor="ctr">
                    <a:lnL>
                      <a:noFill/>
                    </a:lnL>
                    <a:lnR>
                      <a:noFill/>
                    </a:lnR>
                    <a:lnT>
                      <a:noFill/>
                    </a:lnT>
                    <a:lnB>
                      <a:noFill/>
                    </a:lnB>
                  </a:tcPr>
                </a:tc>
              </a:tr>
            </a:tbl>
          </a:graphicData>
        </a:graphic>
      </p:graphicFrame>
      <p:sp>
        <p:nvSpPr>
          <p:cNvPr id="5" name="AutoShape 1" descr="https://fad.ediacademy.eu/pluginfisio.php/415/18/anatomiacomparata/007020001/1.jpg"/>
          <p:cNvSpPr>
            <a:spLocks noChangeAspect="1" noChangeArrowheads="1"/>
          </p:cNvSpPr>
          <p:nvPr/>
        </p:nvSpPr>
        <p:spPr bwMode="auto">
          <a:xfrm>
            <a:off x="838200" y="2720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42548" y="1139460"/>
            <a:ext cx="5090063" cy="4524315"/>
          </a:xfrm>
          <a:prstGeom prst="rect">
            <a:avLst/>
          </a:prstGeom>
        </p:spPr>
        <p:txBody>
          <a:bodyPr wrap="square">
            <a:spAutoFit/>
          </a:bodyPr>
          <a:lstStyle/>
          <a:p>
            <a:pPr algn="just"/>
            <a:r>
              <a:rPr lang="it-IT" sz="2400" dirty="0"/>
              <a:t>a, Vascolarizzazione degli embrioni di diversi vertebrati. Nella larva di anfibio, i primi vasi si formano ventralmente al canale alimentare dove le cellule del pavimento dell’intestino sono ricche di vitello. Negli embrioni provvisti di sacco vitellino (condroitti, maggior parte degli osteitti, rettili, uccelli e mammiferi) i primi vasi sanguigni si formano nella parete del sacco vitellino. b, Formazione delle isole sanguigne.</a:t>
            </a:r>
          </a:p>
        </p:txBody>
      </p:sp>
    </p:spTree>
    <p:extLst>
      <p:ext uri="{BB962C8B-B14F-4D97-AF65-F5344CB8AC3E}">
        <p14:creationId xmlns:p14="http://schemas.microsoft.com/office/powerpoint/2010/main" val="1888136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328" y="515541"/>
            <a:ext cx="10694896" cy="5632311"/>
          </a:xfrm>
          <a:prstGeom prst="rect">
            <a:avLst/>
          </a:prstGeom>
        </p:spPr>
        <p:txBody>
          <a:bodyPr wrap="square">
            <a:spAutoFit/>
          </a:bodyPr>
          <a:lstStyle/>
          <a:p>
            <a:pPr>
              <a:lnSpc>
                <a:spcPct val="200000"/>
              </a:lnSpc>
            </a:pPr>
            <a:r>
              <a:rPr lang="it-IT" sz="2000" dirty="0">
                <a:latin typeface="Arial" panose="020B0604020202020204" pitchFamily="34" charset="0"/>
              </a:rPr>
              <a:t>l numero degli archi aortici doveva essere elevato nei progenitori degli gnatostomi (circa dieci coppie negli ostracodermi) soprattutto in presenza di una faringe molto sviluppata. </a:t>
            </a:r>
            <a:endParaRPr lang="it-IT" sz="2000" dirty="0" smtClean="0">
              <a:latin typeface="Arial" panose="020B0604020202020204" pitchFamily="34" charset="0"/>
            </a:endParaRPr>
          </a:p>
          <a:p>
            <a:pPr>
              <a:lnSpc>
                <a:spcPct val="200000"/>
              </a:lnSpc>
            </a:pPr>
            <a:endParaRPr lang="it-IT" sz="2000" dirty="0">
              <a:latin typeface="Arial" panose="020B0604020202020204" pitchFamily="34" charset="0"/>
            </a:endParaRPr>
          </a:p>
          <a:p>
            <a:pPr>
              <a:lnSpc>
                <a:spcPct val="200000"/>
              </a:lnSpc>
            </a:pPr>
            <a:r>
              <a:rPr lang="it-IT" sz="2000" dirty="0" smtClean="0">
                <a:latin typeface="Arial" panose="020B0604020202020204" pitchFamily="34" charset="0"/>
              </a:rPr>
              <a:t>Anche </a:t>
            </a:r>
            <a:r>
              <a:rPr lang="it-IT" sz="2000" dirty="0">
                <a:latin typeface="Arial" panose="020B0604020202020204" pitchFamily="34" charset="0"/>
              </a:rPr>
              <a:t>nei ciclostomi tale numero non è stabile ed è più elevato nelle missine (fino a quindici paia) che nelle lamprede (sette paia</a:t>
            </a:r>
            <a:r>
              <a:rPr lang="it-IT" sz="2000" dirty="0" smtClean="0">
                <a:latin typeface="Arial" panose="020B0604020202020204" pitchFamily="34" charset="0"/>
              </a:rPr>
              <a:t>);</a:t>
            </a:r>
          </a:p>
          <a:p>
            <a:pPr>
              <a:lnSpc>
                <a:spcPct val="200000"/>
              </a:lnSpc>
            </a:pPr>
            <a:r>
              <a:rPr lang="it-IT" sz="2000" dirty="0" smtClean="0">
                <a:latin typeface="Arial" panose="020B0604020202020204" pitchFamily="34" charset="0"/>
              </a:rPr>
              <a:t>Gli </a:t>
            </a:r>
            <a:r>
              <a:rPr lang="it-IT" sz="2000" dirty="0">
                <a:latin typeface="Arial" panose="020B0604020202020204" pitchFamily="34" charset="0"/>
              </a:rPr>
              <a:t>gnatostomi condividono, a livello embrionale, uno schema comune per quanto </a:t>
            </a:r>
            <a:r>
              <a:rPr lang="it-IT" sz="2000" dirty="0" smtClean="0">
                <a:latin typeface="Arial" panose="020B0604020202020204" pitchFamily="34" charset="0"/>
              </a:rPr>
              <a:t>riguarda </a:t>
            </a:r>
            <a:r>
              <a:rPr lang="it-IT" sz="2000" dirty="0">
                <a:latin typeface="Arial" panose="020B0604020202020204" pitchFamily="34" charset="0"/>
              </a:rPr>
              <a:t>sia le concamerazioni cardiache sia il numero di archi aortici. Questi ultimi sono pari a sei paia indicate con la numerazione romana (</a:t>
            </a:r>
            <a:r>
              <a:rPr lang="it-IT" sz="2000" dirty="0" smtClean="0">
                <a:latin typeface="Arial" panose="020B0604020202020204" pitchFamily="34" charset="0"/>
              </a:rPr>
              <a:t>I-VI, il </a:t>
            </a:r>
            <a:r>
              <a:rPr lang="it-IT" sz="2000" dirty="0">
                <a:latin typeface="Arial" panose="020B0604020202020204" pitchFamily="34" charset="0"/>
              </a:rPr>
              <a:t>primo paio è più vicino alla bocca e il sesto più vicino al </a:t>
            </a:r>
            <a:r>
              <a:rPr lang="it-IT" sz="2000" dirty="0" smtClean="0">
                <a:latin typeface="Arial" panose="020B0604020202020204" pitchFamily="34" charset="0"/>
              </a:rPr>
              <a:t>cuore).</a:t>
            </a:r>
          </a:p>
        </p:txBody>
      </p:sp>
    </p:spTree>
    <p:extLst>
      <p:ext uri="{BB962C8B-B14F-4D97-AF65-F5344CB8AC3E}">
        <p14:creationId xmlns:p14="http://schemas.microsoft.com/office/powerpoint/2010/main" val="2882736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1295</Words>
  <Application>Microsoft Office PowerPoint</Application>
  <PresentationFormat>Widescreen</PresentationFormat>
  <Paragraphs>148</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robotoregular</vt:lpstr>
      <vt:lpstr>Office Theme</vt:lpstr>
      <vt:lpstr>Anatomia Comparata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Anatomia Comparata</dc:title>
  <dc:creator>Gabriele Baj</dc:creator>
  <cp:lastModifiedBy>Gabriele Baj</cp:lastModifiedBy>
  <cp:revision>42</cp:revision>
  <dcterms:created xsi:type="dcterms:W3CDTF">2022-05-19T04:41:45Z</dcterms:created>
  <dcterms:modified xsi:type="dcterms:W3CDTF">2022-05-24T11:02:13Z</dcterms:modified>
</cp:coreProperties>
</file>