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80" r:id="rId17"/>
    <p:sldId id="347" r:id="rId18"/>
    <p:sldId id="348" r:id="rId19"/>
    <p:sldId id="349" r:id="rId20"/>
    <p:sldId id="350" r:id="rId21"/>
    <p:sldId id="351" r:id="rId22"/>
    <p:sldId id="352" r:id="rId23"/>
    <p:sldId id="353" r:id="rId24"/>
    <p:sldId id="368" r:id="rId25"/>
    <p:sldId id="354" r:id="rId26"/>
    <p:sldId id="369" r:id="rId27"/>
    <p:sldId id="381" r:id="rId28"/>
    <p:sldId id="374" r:id="rId29"/>
    <p:sldId id="355" r:id="rId30"/>
    <p:sldId id="375" r:id="rId31"/>
    <p:sldId id="356" r:id="rId32"/>
    <p:sldId id="357" r:id="rId33"/>
    <p:sldId id="377" r:id="rId34"/>
    <p:sldId id="378" r:id="rId35"/>
    <p:sldId id="379" r:id="rId36"/>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1"/>
    <p:restoredTop sz="94696"/>
  </p:normalViewPr>
  <p:slideViewPr>
    <p:cSldViewPr snapToGrid="0">
      <p:cViewPr varScale="1">
        <p:scale>
          <a:sx n="116" d="100"/>
          <a:sy n="116" d="100"/>
        </p:scale>
        <p:origin x="4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893EFB-AD94-0F4A-A306-9A6EDF2D5056}" type="doc">
      <dgm:prSet loTypeId="urn:microsoft.com/office/officeart/2005/8/layout/process4" loCatId="" qsTypeId="urn:microsoft.com/office/officeart/2005/8/quickstyle/simple1" qsCatId="simple" csTypeId="urn:microsoft.com/office/officeart/2005/8/colors/colorful3" csCatId="colorful"/>
      <dgm:spPr/>
      <dgm:t>
        <a:bodyPr/>
        <a:lstStyle/>
        <a:p>
          <a:endParaRPr lang="en-US"/>
        </a:p>
      </dgm:t>
    </dgm:pt>
    <dgm:pt modelId="{90EF285D-6116-6A47-ADA4-1014D6412E7F}">
      <dgm:prSet/>
      <dgm:spPr/>
      <dgm:t>
        <a:bodyPr/>
        <a:lstStyle/>
        <a:p>
          <a:r>
            <a:rPr lang="en-US" dirty="0">
              <a:latin typeface="Arial" panose="020B0604020202020204" pitchFamily="34" charset="0"/>
              <a:cs typeface="Arial" panose="020B0604020202020204" pitchFamily="34" charset="0"/>
            </a:rPr>
            <a:t>Identification of assets, threats, and vulnerabilities </a:t>
          </a:r>
        </a:p>
      </dgm:t>
    </dgm:pt>
    <dgm:pt modelId="{CE825235-347A-1340-B223-80D221B66E62}" type="parTrans" cxnId="{D0CFCB63-CC19-AB47-92A0-F415D3E617A9}">
      <dgm:prSet/>
      <dgm:spPr/>
      <dgm:t>
        <a:bodyPr/>
        <a:lstStyle/>
        <a:p>
          <a:endParaRPr lang="en-US"/>
        </a:p>
      </dgm:t>
    </dgm:pt>
    <dgm:pt modelId="{0C97C921-5165-354C-AB10-90442E0FADD2}" type="sibTrans" cxnId="{D0CFCB63-CC19-AB47-92A0-F415D3E617A9}">
      <dgm:prSet/>
      <dgm:spPr/>
      <dgm:t>
        <a:bodyPr/>
        <a:lstStyle/>
        <a:p>
          <a:endParaRPr lang="en-US"/>
        </a:p>
      </dgm:t>
    </dgm:pt>
    <dgm:pt modelId="{E722AAA0-13E8-304A-99FF-8BD0AF4FA8FB}">
      <dgm:prSet/>
      <dgm:spPr/>
      <dgm:t>
        <a:bodyPr/>
        <a:lstStyle/>
        <a:p>
          <a:r>
            <a:rPr lang="en-US"/>
            <a:t>Assessment of the impact of threats and vulnerabilities on device functionality and end users/patients;</a:t>
          </a:r>
        </a:p>
      </dgm:t>
    </dgm:pt>
    <dgm:pt modelId="{ED4AABB2-0F66-9A49-9AC4-F13554F18D67}" type="parTrans" cxnId="{F650FFE3-D498-5042-96A8-39DDB5A8E95B}">
      <dgm:prSet/>
      <dgm:spPr/>
      <dgm:t>
        <a:bodyPr/>
        <a:lstStyle/>
        <a:p>
          <a:endParaRPr lang="en-US"/>
        </a:p>
      </dgm:t>
    </dgm:pt>
    <dgm:pt modelId="{A7A85195-9129-7040-83C1-7C63D8DADBB9}" type="sibTrans" cxnId="{F650FFE3-D498-5042-96A8-39DDB5A8E95B}">
      <dgm:prSet/>
      <dgm:spPr/>
      <dgm:t>
        <a:bodyPr/>
        <a:lstStyle/>
        <a:p>
          <a:endParaRPr lang="en-US"/>
        </a:p>
      </dgm:t>
    </dgm:pt>
    <dgm:pt modelId="{36EDB6CA-6B78-6F46-9E5E-1564629B1D68}">
      <dgm:prSet/>
      <dgm:spPr/>
      <dgm:t>
        <a:bodyPr/>
        <a:lstStyle/>
        <a:p>
          <a:r>
            <a:rPr lang="en-US"/>
            <a:t>Assessment of the likelihood of a threat and of a vulnerability being exploited</a:t>
          </a:r>
        </a:p>
      </dgm:t>
    </dgm:pt>
    <dgm:pt modelId="{7A1AC673-9E34-1547-B88F-88902FA6223A}" type="parTrans" cxnId="{819F8E7F-4C37-CE4E-BCCE-9995DD73160F}">
      <dgm:prSet/>
      <dgm:spPr/>
      <dgm:t>
        <a:bodyPr/>
        <a:lstStyle/>
        <a:p>
          <a:endParaRPr lang="en-US"/>
        </a:p>
      </dgm:t>
    </dgm:pt>
    <dgm:pt modelId="{5F124B81-B358-DF49-94A3-C99CE4BDE0DD}" type="sibTrans" cxnId="{819F8E7F-4C37-CE4E-BCCE-9995DD73160F}">
      <dgm:prSet/>
      <dgm:spPr/>
      <dgm:t>
        <a:bodyPr/>
        <a:lstStyle/>
        <a:p>
          <a:endParaRPr lang="en-US"/>
        </a:p>
      </dgm:t>
    </dgm:pt>
    <dgm:pt modelId="{A1AF8E3C-E138-BD44-9422-A05518DC4935}">
      <dgm:prSet/>
      <dgm:spPr/>
      <dgm:t>
        <a:bodyPr/>
        <a:lstStyle/>
        <a:p>
          <a:r>
            <a:rPr lang="en-US"/>
            <a:t>Determination of risk levels and suitable mitigation strategies; </a:t>
          </a:r>
        </a:p>
      </dgm:t>
    </dgm:pt>
    <dgm:pt modelId="{8A2E80E8-5296-9D43-BDC7-4A42A51E4A56}" type="parTrans" cxnId="{F9E54D6F-C5AA-1F49-9697-523F76005EDF}">
      <dgm:prSet/>
      <dgm:spPr/>
      <dgm:t>
        <a:bodyPr/>
        <a:lstStyle/>
        <a:p>
          <a:endParaRPr lang="en-US"/>
        </a:p>
      </dgm:t>
    </dgm:pt>
    <dgm:pt modelId="{1FBDC9BA-8E55-E240-8816-3136EAA968F6}" type="sibTrans" cxnId="{F9E54D6F-C5AA-1F49-9697-523F76005EDF}">
      <dgm:prSet/>
      <dgm:spPr/>
      <dgm:t>
        <a:bodyPr/>
        <a:lstStyle/>
        <a:p>
          <a:endParaRPr lang="en-US"/>
        </a:p>
      </dgm:t>
    </dgm:pt>
    <dgm:pt modelId="{12D42479-F45F-A04A-8E20-7B99605A5532}">
      <dgm:prSet/>
      <dgm:spPr/>
      <dgm:t>
        <a:bodyPr/>
        <a:lstStyle/>
        <a:p>
          <a:r>
            <a:rPr lang="en-US"/>
            <a:t>Assessment of residual risk and risk acceptance criteria </a:t>
          </a:r>
        </a:p>
      </dgm:t>
    </dgm:pt>
    <dgm:pt modelId="{139582DE-4D4A-4846-A7C4-48721FEDB466}" type="parTrans" cxnId="{104DD825-45AA-A844-AB17-6AA916C8FEC4}">
      <dgm:prSet/>
      <dgm:spPr/>
      <dgm:t>
        <a:bodyPr/>
        <a:lstStyle/>
        <a:p>
          <a:endParaRPr lang="en-US"/>
        </a:p>
      </dgm:t>
    </dgm:pt>
    <dgm:pt modelId="{7A437710-9AC4-5D4B-8FE7-FB6B075927BF}" type="sibTrans" cxnId="{104DD825-45AA-A844-AB17-6AA916C8FEC4}">
      <dgm:prSet/>
      <dgm:spPr/>
      <dgm:t>
        <a:bodyPr/>
        <a:lstStyle/>
        <a:p>
          <a:endParaRPr lang="en-US"/>
        </a:p>
      </dgm:t>
    </dgm:pt>
    <dgm:pt modelId="{0AED388D-A25A-B645-B3F5-31C01223150D}" type="pres">
      <dgm:prSet presAssocID="{F9893EFB-AD94-0F4A-A306-9A6EDF2D5056}" presName="Name0" presStyleCnt="0">
        <dgm:presLayoutVars>
          <dgm:dir/>
          <dgm:animLvl val="lvl"/>
          <dgm:resizeHandles val="exact"/>
        </dgm:presLayoutVars>
      </dgm:prSet>
      <dgm:spPr/>
    </dgm:pt>
    <dgm:pt modelId="{9E7EA843-9B71-6746-9EB0-741453806425}" type="pres">
      <dgm:prSet presAssocID="{12D42479-F45F-A04A-8E20-7B99605A5532}" presName="boxAndChildren" presStyleCnt="0"/>
      <dgm:spPr/>
    </dgm:pt>
    <dgm:pt modelId="{E7F4F927-9B0A-0F46-8059-3C899C4DF794}" type="pres">
      <dgm:prSet presAssocID="{12D42479-F45F-A04A-8E20-7B99605A5532}" presName="parentTextBox" presStyleLbl="node1" presStyleIdx="0" presStyleCnt="5"/>
      <dgm:spPr/>
    </dgm:pt>
    <dgm:pt modelId="{2B6520DA-D0C5-954F-BB36-D5C5F72AF464}" type="pres">
      <dgm:prSet presAssocID="{1FBDC9BA-8E55-E240-8816-3136EAA968F6}" presName="sp" presStyleCnt="0"/>
      <dgm:spPr/>
    </dgm:pt>
    <dgm:pt modelId="{146DBD4F-B0D3-7448-9F21-14E0D6FEAFC3}" type="pres">
      <dgm:prSet presAssocID="{A1AF8E3C-E138-BD44-9422-A05518DC4935}" presName="arrowAndChildren" presStyleCnt="0"/>
      <dgm:spPr/>
    </dgm:pt>
    <dgm:pt modelId="{B662C1AF-EAE2-3247-810A-0BFCD9056385}" type="pres">
      <dgm:prSet presAssocID="{A1AF8E3C-E138-BD44-9422-A05518DC4935}" presName="parentTextArrow" presStyleLbl="node1" presStyleIdx="1" presStyleCnt="5"/>
      <dgm:spPr/>
    </dgm:pt>
    <dgm:pt modelId="{77C734D2-9C9D-AC4E-BDD8-11A8DB4BC80D}" type="pres">
      <dgm:prSet presAssocID="{5F124B81-B358-DF49-94A3-C99CE4BDE0DD}" presName="sp" presStyleCnt="0"/>
      <dgm:spPr/>
    </dgm:pt>
    <dgm:pt modelId="{18DD9906-AD8A-DF42-AFB3-05326F680606}" type="pres">
      <dgm:prSet presAssocID="{36EDB6CA-6B78-6F46-9E5E-1564629B1D68}" presName="arrowAndChildren" presStyleCnt="0"/>
      <dgm:spPr/>
    </dgm:pt>
    <dgm:pt modelId="{7C7D5711-913B-3C4B-899D-58BDB7A679BA}" type="pres">
      <dgm:prSet presAssocID="{36EDB6CA-6B78-6F46-9E5E-1564629B1D68}" presName="parentTextArrow" presStyleLbl="node1" presStyleIdx="2" presStyleCnt="5"/>
      <dgm:spPr/>
    </dgm:pt>
    <dgm:pt modelId="{548EC174-D638-1F46-AB43-E6AC225B5E4A}" type="pres">
      <dgm:prSet presAssocID="{A7A85195-9129-7040-83C1-7C63D8DADBB9}" presName="sp" presStyleCnt="0"/>
      <dgm:spPr/>
    </dgm:pt>
    <dgm:pt modelId="{DDB2F7A0-F8E7-0F48-AB90-8B6702AD7CAF}" type="pres">
      <dgm:prSet presAssocID="{E722AAA0-13E8-304A-99FF-8BD0AF4FA8FB}" presName="arrowAndChildren" presStyleCnt="0"/>
      <dgm:spPr/>
    </dgm:pt>
    <dgm:pt modelId="{1628C2CB-336B-8143-B553-9339F363A5D1}" type="pres">
      <dgm:prSet presAssocID="{E722AAA0-13E8-304A-99FF-8BD0AF4FA8FB}" presName="parentTextArrow" presStyleLbl="node1" presStyleIdx="3" presStyleCnt="5"/>
      <dgm:spPr/>
    </dgm:pt>
    <dgm:pt modelId="{19DE23F8-E6C5-9041-B2CC-26B6F46AFCEE}" type="pres">
      <dgm:prSet presAssocID="{0C97C921-5165-354C-AB10-90442E0FADD2}" presName="sp" presStyleCnt="0"/>
      <dgm:spPr/>
    </dgm:pt>
    <dgm:pt modelId="{F02C65F6-3027-0843-9EF5-5F8737130015}" type="pres">
      <dgm:prSet presAssocID="{90EF285D-6116-6A47-ADA4-1014D6412E7F}" presName="arrowAndChildren" presStyleCnt="0"/>
      <dgm:spPr/>
    </dgm:pt>
    <dgm:pt modelId="{50FA313A-EDD8-4045-80D9-042046177606}" type="pres">
      <dgm:prSet presAssocID="{90EF285D-6116-6A47-ADA4-1014D6412E7F}" presName="parentTextArrow" presStyleLbl="node1" presStyleIdx="4" presStyleCnt="5"/>
      <dgm:spPr/>
    </dgm:pt>
  </dgm:ptLst>
  <dgm:cxnLst>
    <dgm:cxn modelId="{104DD825-45AA-A844-AB17-6AA916C8FEC4}" srcId="{F9893EFB-AD94-0F4A-A306-9A6EDF2D5056}" destId="{12D42479-F45F-A04A-8E20-7B99605A5532}" srcOrd="4" destOrd="0" parTransId="{139582DE-4D4A-4846-A7C4-48721FEDB466}" sibTransId="{7A437710-9AC4-5D4B-8FE7-FB6B075927BF}"/>
    <dgm:cxn modelId="{78A97853-6D68-CD4F-A613-8AFF02729277}" type="presOf" srcId="{12D42479-F45F-A04A-8E20-7B99605A5532}" destId="{E7F4F927-9B0A-0F46-8059-3C899C4DF794}" srcOrd="0" destOrd="0" presId="urn:microsoft.com/office/officeart/2005/8/layout/process4"/>
    <dgm:cxn modelId="{D0CFCB63-CC19-AB47-92A0-F415D3E617A9}" srcId="{F9893EFB-AD94-0F4A-A306-9A6EDF2D5056}" destId="{90EF285D-6116-6A47-ADA4-1014D6412E7F}" srcOrd="0" destOrd="0" parTransId="{CE825235-347A-1340-B223-80D221B66E62}" sibTransId="{0C97C921-5165-354C-AB10-90442E0FADD2}"/>
    <dgm:cxn modelId="{04AF2669-2AE8-C44C-A9F1-2FBD4B34560F}" type="presOf" srcId="{36EDB6CA-6B78-6F46-9E5E-1564629B1D68}" destId="{7C7D5711-913B-3C4B-899D-58BDB7A679BA}" srcOrd="0" destOrd="0" presId="urn:microsoft.com/office/officeart/2005/8/layout/process4"/>
    <dgm:cxn modelId="{F9E54D6F-C5AA-1F49-9697-523F76005EDF}" srcId="{F9893EFB-AD94-0F4A-A306-9A6EDF2D5056}" destId="{A1AF8E3C-E138-BD44-9422-A05518DC4935}" srcOrd="3" destOrd="0" parTransId="{8A2E80E8-5296-9D43-BDC7-4A42A51E4A56}" sibTransId="{1FBDC9BA-8E55-E240-8816-3136EAA968F6}"/>
    <dgm:cxn modelId="{139C8C73-53F9-B14C-A2E9-D78B0420D1C7}" type="presOf" srcId="{90EF285D-6116-6A47-ADA4-1014D6412E7F}" destId="{50FA313A-EDD8-4045-80D9-042046177606}" srcOrd="0" destOrd="0" presId="urn:microsoft.com/office/officeart/2005/8/layout/process4"/>
    <dgm:cxn modelId="{819F8E7F-4C37-CE4E-BCCE-9995DD73160F}" srcId="{F9893EFB-AD94-0F4A-A306-9A6EDF2D5056}" destId="{36EDB6CA-6B78-6F46-9E5E-1564629B1D68}" srcOrd="2" destOrd="0" parTransId="{7A1AC673-9E34-1547-B88F-88902FA6223A}" sibTransId="{5F124B81-B358-DF49-94A3-C99CE4BDE0DD}"/>
    <dgm:cxn modelId="{602F8B81-F00C-A54E-88E6-D41969280071}" type="presOf" srcId="{F9893EFB-AD94-0F4A-A306-9A6EDF2D5056}" destId="{0AED388D-A25A-B645-B3F5-31C01223150D}" srcOrd="0" destOrd="0" presId="urn:microsoft.com/office/officeart/2005/8/layout/process4"/>
    <dgm:cxn modelId="{A17AB5B4-1BD8-814B-B3E2-8054181C4731}" type="presOf" srcId="{E722AAA0-13E8-304A-99FF-8BD0AF4FA8FB}" destId="{1628C2CB-336B-8143-B553-9339F363A5D1}" srcOrd="0" destOrd="0" presId="urn:microsoft.com/office/officeart/2005/8/layout/process4"/>
    <dgm:cxn modelId="{F2C6E4BE-E777-2041-A71A-E9A5F8C4B78C}" type="presOf" srcId="{A1AF8E3C-E138-BD44-9422-A05518DC4935}" destId="{B662C1AF-EAE2-3247-810A-0BFCD9056385}" srcOrd="0" destOrd="0" presId="urn:microsoft.com/office/officeart/2005/8/layout/process4"/>
    <dgm:cxn modelId="{F650FFE3-D498-5042-96A8-39DDB5A8E95B}" srcId="{F9893EFB-AD94-0F4A-A306-9A6EDF2D5056}" destId="{E722AAA0-13E8-304A-99FF-8BD0AF4FA8FB}" srcOrd="1" destOrd="0" parTransId="{ED4AABB2-0F66-9A49-9AC4-F13554F18D67}" sibTransId="{A7A85195-9129-7040-83C1-7C63D8DADBB9}"/>
    <dgm:cxn modelId="{ABB0F360-7422-5C4F-830C-184ABFD9BC27}" type="presParOf" srcId="{0AED388D-A25A-B645-B3F5-31C01223150D}" destId="{9E7EA843-9B71-6746-9EB0-741453806425}" srcOrd="0" destOrd="0" presId="urn:microsoft.com/office/officeart/2005/8/layout/process4"/>
    <dgm:cxn modelId="{31E52542-5775-0243-881E-30E7F8087DA0}" type="presParOf" srcId="{9E7EA843-9B71-6746-9EB0-741453806425}" destId="{E7F4F927-9B0A-0F46-8059-3C899C4DF794}" srcOrd="0" destOrd="0" presId="urn:microsoft.com/office/officeart/2005/8/layout/process4"/>
    <dgm:cxn modelId="{40F59D97-7FC2-8044-9F0E-4CFAE8D1139C}" type="presParOf" srcId="{0AED388D-A25A-B645-B3F5-31C01223150D}" destId="{2B6520DA-D0C5-954F-BB36-D5C5F72AF464}" srcOrd="1" destOrd="0" presId="urn:microsoft.com/office/officeart/2005/8/layout/process4"/>
    <dgm:cxn modelId="{F36DA526-DDE1-CF4A-A3D2-4DDB8251F3EF}" type="presParOf" srcId="{0AED388D-A25A-B645-B3F5-31C01223150D}" destId="{146DBD4F-B0D3-7448-9F21-14E0D6FEAFC3}" srcOrd="2" destOrd="0" presId="urn:microsoft.com/office/officeart/2005/8/layout/process4"/>
    <dgm:cxn modelId="{27B524B2-3B33-774D-9724-FF5A6A154130}" type="presParOf" srcId="{146DBD4F-B0D3-7448-9F21-14E0D6FEAFC3}" destId="{B662C1AF-EAE2-3247-810A-0BFCD9056385}" srcOrd="0" destOrd="0" presId="urn:microsoft.com/office/officeart/2005/8/layout/process4"/>
    <dgm:cxn modelId="{846C6E22-4874-A946-9C6E-3A2AF179081A}" type="presParOf" srcId="{0AED388D-A25A-B645-B3F5-31C01223150D}" destId="{77C734D2-9C9D-AC4E-BDD8-11A8DB4BC80D}" srcOrd="3" destOrd="0" presId="urn:microsoft.com/office/officeart/2005/8/layout/process4"/>
    <dgm:cxn modelId="{84F1505C-9732-7E46-B1BC-EE13C6DE1D9D}" type="presParOf" srcId="{0AED388D-A25A-B645-B3F5-31C01223150D}" destId="{18DD9906-AD8A-DF42-AFB3-05326F680606}" srcOrd="4" destOrd="0" presId="urn:microsoft.com/office/officeart/2005/8/layout/process4"/>
    <dgm:cxn modelId="{5B5C6884-F6AB-2244-A186-2BC919996FD6}" type="presParOf" srcId="{18DD9906-AD8A-DF42-AFB3-05326F680606}" destId="{7C7D5711-913B-3C4B-899D-58BDB7A679BA}" srcOrd="0" destOrd="0" presId="urn:microsoft.com/office/officeart/2005/8/layout/process4"/>
    <dgm:cxn modelId="{FC89C503-68C9-AC4C-B50C-328B90A1B04A}" type="presParOf" srcId="{0AED388D-A25A-B645-B3F5-31C01223150D}" destId="{548EC174-D638-1F46-AB43-E6AC225B5E4A}" srcOrd="5" destOrd="0" presId="urn:microsoft.com/office/officeart/2005/8/layout/process4"/>
    <dgm:cxn modelId="{B6EE7B3F-38B0-4D4A-8086-947FFC3134BB}" type="presParOf" srcId="{0AED388D-A25A-B645-B3F5-31C01223150D}" destId="{DDB2F7A0-F8E7-0F48-AB90-8B6702AD7CAF}" srcOrd="6" destOrd="0" presId="urn:microsoft.com/office/officeart/2005/8/layout/process4"/>
    <dgm:cxn modelId="{A3F8C0E8-F763-1944-A192-56254B486BA8}" type="presParOf" srcId="{DDB2F7A0-F8E7-0F48-AB90-8B6702AD7CAF}" destId="{1628C2CB-336B-8143-B553-9339F363A5D1}" srcOrd="0" destOrd="0" presId="urn:microsoft.com/office/officeart/2005/8/layout/process4"/>
    <dgm:cxn modelId="{38AED966-C049-A446-B4BE-D59BBA2A358A}" type="presParOf" srcId="{0AED388D-A25A-B645-B3F5-31C01223150D}" destId="{19DE23F8-E6C5-9041-B2CC-26B6F46AFCEE}" srcOrd="7" destOrd="0" presId="urn:microsoft.com/office/officeart/2005/8/layout/process4"/>
    <dgm:cxn modelId="{F446B521-4863-A84D-B30D-1D1F0BD5BAF8}" type="presParOf" srcId="{0AED388D-A25A-B645-B3F5-31C01223150D}" destId="{F02C65F6-3027-0843-9EF5-5F8737130015}" srcOrd="8" destOrd="0" presId="urn:microsoft.com/office/officeart/2005/8/layout/process4"/>
    <dgm:cxn modelId="{FB0FEECA-033A-A847-8884-90B098796B2E}" type="presParOf" srcId="{F02C65F6-3027-0843-9EF5-5F8737130015}" destId="{50FA313A-EDD8-4045-80D9-04204617760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4F927-9B0A-0F46-8059-3C899C4DF794}">
      <dsp:nvSpPr>
        <dsp:cNvPr id="0" name=""/>
        <dsp:cNvSpPr/>
      </dsp:nvSpPr>
      <dsp:spPr>
        <a:xfrm>
          <a:off x="0" y="3736288"/>
          <a:ext cx="10515600" cy="6129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residual risk and risk acceptance criteria </a:t>
          </a:r>
        </a:p>
      </dsp:txBody>
      <dsp:txXfrm>
        <a:off x="0" y="3736288"/>
        <a:ext cx="10515600" cy="612969"/>
      </dsp:txXfrm>
    </dsp:sp>
    <dsp:sp modelId="{B662C1AF-EAE2-3247-810A-0BFCD9056385}">
      <dsp:nvSpPr>
        <dsp:cNvPr id="0" name=""/>
        <dsp:cNvSpPr/>
      </dsp:nvSpPr>
      <dsp:spPr>
        <a:xfrm rot="10800000">
          <a:off x="0" y="2802736"/>
          <a:ext cx="10515600" cy="942746"/>
        </a:xfrm>
        <a:prstGeom prst="upArrowCallou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Determination of risk levels and suitable mitigation strategies; </a:t>
          </a:r>
        </a:p>
      </dsp:txBody>
      <dsp:txXfrm rot="10800000">
        <a:off x="0" y="2802736"/>
        <a:ext cx="10515600" cy="612568"/>
      </dsp:txXfrm>
    </dsp:sp>
    <dsp:sp modelId="{7C7D5711-913B-3C4B-899D-58BDB7A679BA}">
      <dsp:nvSpPr>
        <dsp:cNvPr id="0" name=""/>
        <dsp:cNvSpPr/>
      </dsp:nvSpPr>
      <dsp:spPr>
        <a:xfrm rot="10800000">
          <a:off x="0" y="1869184"/>
          <a:ext cx="10515600" cy="942746"/>
        </a:xfrm>
        <a:prstGeom prst="upArrowCallou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the likelihood of a threat and of a vulnerability being exploited</a:t>
          </a:r>
        </a:p>
      </dsp:txBody>
      <dsp:txXfrm rot="10800000">
        <a:off x="0" y="1869184"/>
        <a:ext cx="10515600" cy="612568"/>
      </dsp:txXfrm>
    </dsp:sp>
    <dsp:sp modelId="{1628C2CB-336B-8143-B553-9339F363A5D1}">
      <dsp:nvSpPr>
        <dsp:cNvPr id="0" name=""/>
        <dsp:cNvSpPr/>
      </dsp:nvSpPr>
      <dsp:spPr>
        <a:xfrm rot="10800000">
          <a:off x="0" y="935632"/>
          <a:ext cx="10515600" cy="942746"/>
        </a:xfrm>
        <a:prstGeom prst="upArrowCallou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the impact of threats and vulnerabilities on device functionality and end users/patients;</a:t>
          </a:r>
        </a:p>
      </dsp:txBody>
      <dsp:txXfrm rot="10800000">
        <a:off x="0" y="935632"/>
        <a:ext cx="10515600" cy="612568"/>
      </dsp:txXfrm>
    </dsp:sp>
    <dsp:sp modelId="{50FA313A-EDD8-4045-80D9-042046177606}">
      <dsp:nvSpPr>
        <dsp:cNvPr id="0" name=""/>
        <dsp:cNvSpPr/>
      </dsp:nvSpPr>
      <dsp:spPr>
        <a:xfrm rot="10800000">
          <a:off x="0" y="2080"/>
          <a:ext cx="10515600" cy="942746"/>
        </a:xfrm>
        <a:prstGeom prst="upArrowCallou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Identification of assets, threats, and vulnerabilities </a:t>
          </a:r>
        </a:p>
      </dsp:txBody>
      <dsp:txXfrm rot="10800000">
        <a:off x="0" y="2080"/>
        <a:ext cx="10515600" cy="612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D8EA-8D2D-DEAF-E84B-ED25711953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6FC9A2F1-8409-C3E1-636E-26A85566F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79E34CB7-18AD-E519-6F7C-2CF49723EF79}"/>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CA6D3956-120E-08C7-DA5E-BF30F88CA8E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F7E3B81-4AA8-C884-D5D7-F6220753D225}"/>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146765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67BB-7C0E-2F9B-E32A-83376C8A8D25}"/>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5EC5BAC-191E-EF73-FE38-88A650236D8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6CED1B3-C1CA-1303-0E90-AE720F4E3A03}"/>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4762D1A7-9526-D6B8-586C-7B4170A8CA9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EF4D1A0-6219-9EA6-C601-2B0D98F962D7}"/>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260617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5DC1C-22BF-D016-B002-ED0900F6856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54308AA3-0CE7-D826-1147-B4066724975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8BE2D72-4BD4-3042-26C3-F1C8F7369EDD}"/>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25CAFAB7-6D60-CDB1-2734-BC44E443980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80B7578-EC1B-708B-F6CC-3E2FE0B7264C}"/>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295569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314F-AA94-59AF-F0F7-EEDF85FB6EBA}"/>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88B6E9AB-9007-DE99-0E16-EEB8710360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0A51AB1-696A-E903-85A5-A990D0E4E761}"/>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EAB1BB98-B418-C5C8-DF6D-2B55D3ABEB4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BD53BED-E18E-B04D-EB67-791317342C7C}"/>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21404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3493-2651-CD4C-4005-23AD754A19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8BDFA9D4-7698-30E0-B460-D88983365E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503001-F009-D7AB-332D-BEF074172A60}"/>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4F98D12F-EA36-A13E-6C7F-409E61F4BA6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C110A1B1-5320-A67E-2D34-9BF2BB31CA24}"/>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70426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7AB7-53E1-2CF9-548E-29B7DE42378F}"/>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FB141043-1B13-E4F9-7F18-07B53B4B69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0A7337E4-B272-A3B6-DE9C-C0E5F94CF1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0685B6FC-F65E-E85C-BC60-7B8B129100CF}"/>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6" name="Footer Placeholder 5">
            <a:extLst>
              <a:ext uri="{FF2B5EF4-FFF2-40B4-BE49-F238E27FC236}">
                <a16:creationId xmlns:a16="http://schemas.microsoft.com/office/drawing/2014/main" id="{5310DBFD-E09E-D6D1-2050-985C1E09DF83}"/>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57D187C-F27F-45D8-629A-47B8725341AB}"/>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327513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230F-1C9A-3E50-2B48-3104D5E9B7B8}"/>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B52C601-FAAF-B42E-AF74-078AB7F3DB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F776CC-75AC-20E2-C01E-0DF0B8310A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6D24B9A8-7EEF-3267-7255-6A1AD4A48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113E29-D10F-B5D3-4C82-06335E9F3B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888736A5-AD70-841D-CC92-E4051C49F36C}"/>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8" name="Footer Placeholder 7">
            <a:extLst>
              <a:ext uri="{FF2B5EF4-FFF2-40B4-BE49-F238E27FC236}">
                <a16:creationId xmlns:a16="http://schemas.microsoft.com/office/drawing/2014/main" id="{5B78D7A0-27D3-844E-EBB4-F5124F7DCC3C}"/>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1802AA70-4705-604E-260C-82B77173DB00}"/>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45277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06E-E85F-7282-756F-2820291F895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4B463DFE-D52C-70B5-BA5F-8BEA18892B2C}"/>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4" name="Footer Placeholder 3">
            <a:extLst>
              <a:ext uri="{FF2B5EF4-FFF2-40B4-BE49-F238E27FC236}">
                <a16:creationId xmlns:a16="http://schemas.microsoft.com/office/drawing/2014/main" id="{5C2B6A7C-2643-746A-334C-47444CDFA898}"/>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487CE57D-B1D4-ECCE-32B6-8174595DB04D}"/>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168844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6F77E-6065-FF64-FDE6-7C28D526CDB0}"/>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3" name="Footer Placeholder 2">
            <a:extLst>
              <a:ext uri="{FF2B5EF4-FFF2-40B4-BE49-F238E27FC236}">
                <a16:creationId xmlns:a16="http://schemas.microsoft.com/office/drawing/2014/main" id="{BEBEC34D-FD5F-FD6E-56D3-E2395610DDC6}"/>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B204ED40-E0B3-E589-0272-27B7DA3BBE01}"/>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279917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5EE2-BF11-D705-FCF9-6774571B8E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B25CF98A-DD33-AE0A-C6DD-DD2E2F615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E2DCA889-9E1C-5C77-CABF-4511B16EA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441806-FD6C-D9E9-CA5D-89A2B57E359A}"/>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6" name="Footer Placeholder 5">
            <a:extLst>
              <a:ext uri="{FF2B5EF4-FFF2-40B4-BE49-F238E27FC236}">
                <a16:creationId xmlns:a16="http://schemas.microsoft.com/office/drawing/2014/main" id="{F977BEA2-754B-1FFA-E771-9627D86D01A1}"/>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35294043-F8EF-D459-F167-FE5704CF3A76}"/>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135794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607C-40BF-E8AE-E30C-783A5A4438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E44E5C90-CAC7-6872-D14D-7862FBE73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88200F5E-72F6-F2B1-7D8E-7253FA255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4FF3ED-6AA0-AD40-07DA-5556D9B31582}"/>
              </a:ext>
            </a:extLst>
          </p:cNvPr>
          <p:cNvSpPr>
            <a:spLocks noGrp="1"/>
          </p:cNvSpPr>
          <p:nvPr>
            <p:ph type="dt" sz="half" idx="10"/>
          </p:nvPr>
        </p:nvSpPr>
        <p:spPr/>
        <p:txBody>
          <a:bodyPr/>
          <a:lstStyle/>
          <a:p>
            <a:fld id="{4BCF7426-6A6B-A648-8FBC-0ADD025AA94D}" type="datetimeFigureOut">
              <a:rPr lang="en-IT" smtClean="0"/>
              <a:t>02/04/26</a:t>
            </a:fld>
            <a:endParaRPr lang="en-IT"/>
          </a:p>
        </p:txBody>
      </p:sp>
      <p:sp>
        <p:nvSpPr>
          <p:cNvPr id="6" name="Footer Placeholder 5">
            <a:extLst>
              <a:ext uri="{FF2B5EF4-FFF2-40B4-BE49-F238E27FC236}">
                <a16:creationId xmlns:a16="http://schemas.microsoft.com/office/drawing/2014/main" id="{E7234D82-C28A-7504-613C-98BDD44A8C5B}"/>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6954C3BA-30F9-8C99-8B45-82F65F5F61C2}"/>
              </a:ext>
            </a:extLst>
          </p:cNvPr>
          <p:cNvSpPr>
            <a:spLocks noGrp="1"/>
          </p:cNvSpPr>
          <p:nvPr>
            <p:ph type="sldNum" sz="quarter" idx="12"/>
          </p:nvPr>
        </p:nvSpPr>
        <p:spPr/>
        <p:txBody>
          <a:bodyPr/>
          <a:lstStyle/>
          <a:p>
            <a:fld id="{F935DE9F-292B-2544-AC86-C8CDDF0F4835}" type="slidenum">
              <a:rPr lang="en-IT" smtClean="0"/>
              <a:t>‹#›</a:t>
            </a:fld>
            <a:endParaRPr lang="en-IT"/>
          </a:p>
        </p:txBody>
      </p:sp>
    </p:spTree>
    <p:extLst>
      <p:ext uri="{BB962C8B-B14F-4D97-AF65-F5344CB8AC3E}">
        <p14:creationId xmlns:p14="http://schemas.microsoft.com/office/powerpoint/2010/main" val="87838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3E60C-B1D3-A153-EC82-1ED23B326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53ECEAD-CB12-4725-30EA-6AC4A3572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A331C77-F0CD-1973-763F-274B56647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CF7426-6A6B-A648-8FBC-0ADD025AA94D}" type="datetimeFigureOut">
              <a:rPr lang="en-IT" smtClean="0"/>
              <a:t>02/04/26</a:t>
            </a:fld>
            <a:endParaRPr lang="en-IT"/>
          </a:p>
        </p:txBody>
      </p:sp>
      <p:sp>
        <p:nvSpPr>
          <p:cNvPr id="5" name="Footer Placeholder 4">
            <a:extLst>
              <a:ext uri="{FF2B5EF4-FFF2-40B4-BE49-F238E27FC236}">
                <a16:creationId xmlns:a16="http://schemas.microsoft.com/office/drawing/2014/main" id="{A904CDF9-1052-F892-DDB9-BC010C657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C92986D5-5DC1-09D1-0D36-E8150CAF9C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35DE9F-292B-2544-AC86-C8CDDF0F4835}" type="slidenum">
              <a:rPr lang="en-IT" smtClean="0"/>
              <a:t>‹#›</a:t>
            </a:fld>
            <a:endParaRPr lang="en-IT"/>
          </a:p>
        </p:txBody>
      </p:sp>
    </p:spTree>
    <p:extLst>
      <p:ext uri="{BB962C8B-B14F-4D97-AF65-F5344CB8AC3E}">
        <p14:creationId xmlns:p14="http://schemas.microsoft.com/office/powerpoint/2010/main" val="3900186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we.mitre.org/data/definitions/798.html"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we.mitre.org/data/definitions/400.html" TargetMode="External"/><Relationship Id="rId4" Type="http://schemas.openxmlformats.org/officeDocument/2006/relationships/hyperlink" Target="https://www.cve.org/CVERecord?id=CVE-2026-004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ipaajournal.com/author/hipaajournal/"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isa.gov/news-events/alerts/2025/04/16/cisa-releases-guidance-credential-risks-associated-potential-legacy-oracle-cloud-compromis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 3</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EB746-EC9B-EC43-A5F4-BC60B89454E1}"/>
              </a:ext>
            </a:extLst>
          </p:cNvPr>
          <p:cNvPicPr>
            <a:picLocks noChangeAspect="1"/>
          </p:cNvPicPr>
          <p:nvPr/>
        </p:nvPicPr>
        <p:blipFill>
          <a:blip r:embed="rId2"/>
          <a:stretch>
            <a:fillRect/>
          </a:stretch>
        </p:blipFill>
        <p:spPr>
          <a:xfrm>
            <a:off x="2031502" y="1462251"/>
            <a:ext cx="8128996" cy="4476093"/>
          </a:xfrm>
          <a:prstGeom prst="rect">
            <a:avLst/>
          </a:prstGeom>
        </p:spPr>
      </p:pic>
      <p:sp>
        <p:nvSpPr>
          <p:cNvPr id="4" name="Rectangle 3">
            <a:extLst>
              <a:ext uri="{FF2B5EF4-FFF2-40B4-BE49-F238E27FC236}">
                <a16:creationId xmlns:a16="http://schemas.microsoft.com/office/drawing/2014/main" id="{BD37DC7B-3FE2-F7B8-2717-7A7C01EB5C4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26AC21A-8143-6A24-F4EE-71B0E9967A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E3C16D-E699-979A-7DED-98B4072FBB77}"/>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high-level diagram</a:t>
            </a:r>
          </a:p>
        </p:txBody>
      </p:sp>
    </p:spTree>
    <p:extLst>
      <p:ext uri="{BB962C8B-B14F-4D97-AF65-F5344CB8AC3E}">
        <p14:creationId xmlns:p14="http://schemas.microsoft.com/office/powerpoint/2010/main" val="298429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0D44F-02ED-B04C-8E59-C71048C7F9C6}"/>
              </a:ext>
            </a:extLst>
          </p:cNvPr>
          <p:cNvPicPr>
            <a:picLocks noChangeAspect="1"/>
          </p:cNvPicPr>
          <p:nvPr/>
        </p:nvPicPr>
        <p:blipFill>
          <a:blip r:embed="rId2"/>
          <a:stretch>
            <a:fillRect/>
          </a:stretch>
        </p:blipFill>
        <p:spPr>
          <a:xfrm>
            <a:off x="1092857" y="1273721"/>
            <a:ext cx="9995557" cy="5255396"/>
          </a:xfrm>
          <a:prstGeom prst="rect">
            <a:avLst/>
          </a:prstGeom>
        </p:spPr>
      </p:pic>
      <p:sp>
        <p:nvSpPr>
          <p:cNvPr id="4" name="Rectangle 3">
            <a:extLst>
              <a:ext uri="{FF2B5EF4-FFF2-40B4-BE49-F238E27FC236}">
                <a16:creationId xmlns:a16="http://schemas.microsoft.com/office/drawing/2014/main" id="{C11AD62F-2FE2-F24D-2924-4F7B8BCDF95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73C650E-7337-860C-8ED0-62CD85D76D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33CD8-00D5-54FF-CD56-64EC3AFD2D9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detailed DFD</a:t>
            </a:r>
          </a:p>
        </p:txBody>
      </p:sp>
      <p:cxnSp>
        <p:nvCxnSpPr>
          <p:cNvPr id="2" name="Straight Arrow Connector 1">
            <a:extLst>
              <a:ext uri="{FF2B5EF4-FFF2-40B4-BE49-F238E27FC236}">
                <a16:creationId xmlns:a16="http://schemas.microsoft.com/office/drawing/2014/main" id="{C6451500-6AEB-318D-1F0D-6060E482B020}"/>
              </a:ext>
            </a:extLst>
          </p:cNvPr>
          <p:cNvCxnSpPr>
            <a:cxnSpLocks/>
          </p:cNvCxnSpPr>
          <p:nvPr/>
        </p:nvCxnSpPr>
        <p:spPr>
          <a:xfrm flipV="1">
            <a:off x="5552501" y="3899971"/>
            <a:ext cx="1850834" cy="1035586"/>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3A81B72-B204-C94B-77F2-2E13AA81B464}"/>
              </a:ext>
            </a:extLst>
          </p:cNvPr>
          <p:cNvCxnSpPr>
            <a:cxnSpLocks/>
          </p:cNvCxnSpPr>
          <p:nvPr/>
        </p:nvCxnSpPr>
        <p:spPr>
          <a:xfrm>
            <a:off x="5629619" y="3105536"/>
            <a:ext cx="461016"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A983C25-4B83-9CB6-1E19-1ED1DA2DE817}"/>
              </a:ext>
            </a:extLst>
          </p:cNvPr>
          <p:cNvCxnSpPr>
            <a:cxnSpLocks/>
          </p:cNvCxnSpPr>
          <p:nvPr/>
        </p:nvCxnSpPr>
        <p:spPr>
          <a:xfrm>
            <a:off x="8426067" y="3105536"/>
            <a:ext cx="497596"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88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F1F0-C287-0246-A6A2-0BC5F36DBCA1}"/>
              </a:ext>
            </a:extLst>
          </p:cNvPr>
          <p:cNvSpPr>
            <a:spLocks noGrp="1"/>
          </p:cNvSpPr>
          <p:nvPr>
            <p:ph idx="1"/>
          </p:nvPr>
        </p:nvSpPr>
        <p:spPr/>
        <p:txBody>
          <a:bodyPr/>
          <a:lstStyle/>
          <a:p>
            <a:r>
              <a:rPr lang="en-US" dirty="0"/>
              <a:t>Trust boundaries do not physically reside in a given organization’s system, but instead represent ideas and assumptions being made by the threat modeling team about how different entities interact. </a:t>
            </a:r>
          </a:p>
          <a:p>
            <a:r>
              <a:rPr lang="en-US" dirty="0"/>
              <a:t>Trust boundaries help in later stages of the threat modeling process by identifying areas that require enhanced investigation. </a:t>
            </a:r>
          </a:p>
          <a:p>
            <a:r>
              <a:rPr lang="en-US" dirty="0"/>
              <a:t>Trust boundaries help capture the thought process of the threat modeling team and can be used to help convey that information to external reviewers. </a:t>
            </a:r>
          </a:p>
        </p:txBody>
      </p:sp>
      <p:sp>
        <p:nvSpPr>
          <p:cNvPr id="4" name="Rectangle 3">
            <a:extLst>
              <a:ext uri="{FF2B5EF4-FFF2-40B4-BE49-F238E27FC236}">
                <a16:creationId xmlns:a16="http://schemas.microsoft.com/office/drawing/2014/main" id="{14D11388-1657-B216-FBD5-052E3CEB9A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BE1CD2F2-D738-0910-AA89-CFF42B877F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F0DE28-E2F4-4422-4355-7FCAE239F33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Trust boundaries</a:t>
            </a:r>
          </a:p>
        </p:txBody>
      </p:sp>
    </p:spTree>
    <p:extLst>
      <p:ext uri="{BB962C8B-B14F-4D97-AF65-F5344CB8AC3E}">
        <p14:creationId xmlns:p14="http://schemas.microsoft.com/office/powerpoint/2010/main" val="170973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26AADA-0430-2940-9150-BD9844CA63FC}"/>
              </a:ext>
            </a:extLst>
          </p:cNvPr>
          <p:cNvPicPr>
            <a:picLocks noChangeAspect="1"/>
          </p:cNvPicPr>
          <p:nvPr/>
        </p:nvPicPr>
        <p:blipFill>
          <a:blip r:embed="rId2"/>
          <a:stretch>
            <a:fillRect/>
          </a:stretch>
        </p:blipFill>
        <p:spPr>
          <a:xfrm>
            <a:off x="776670" y="1220951"/>
            <a:ext cx="10410562" cy="5359893"/>
          </a:xfrm>
          <a:prstGeom prst="rect">
            <a:avLst/>
          </a:prstGeom>
        </p:spPr>
      </p:pic>
      <p:sp>
        <p:nvSpPr>
          <p:cNvPr id="2" name="Rectangle 1">
            <a:extLst>
              <a:ext uri="{FF2B5EF4-FFF2-40B4-BE49-F238E27FC236}">
                <a16:creationId xmlns:a16="http://schemas.microsoft.com/office/drawing/2014/main" id="{19638165-7F8D-0EFA-E09E-4ED4A585D88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626D26FC-86B7-F458-9E5E-D0F5F22C6A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0868FC-9E3C-770E-D658-7C04F9CB7EB2}"/>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Trust boundaries</a:t>
            </a:r>
          </a:p>
        </p:txBody>
      </p:sp>
      <p:cxnSp>
        <p:nvCxnSpPr>
          <p:cNvPr id="7" name="Straight Arrow Connector 6">
            <a:extLst>
              <a:ext uri="{FF2B5EF4-FFF2-40B4-BE49-F238E27FC236}">
                <a16:creationId xmlns:a16="http://schemas.microsoft.com/office/drawing/2014/main" id="{50F2680C-D5CE-B4D2-FF8A-3F23C5EBEE3D}"/>
              </a:ext>
            </a:extLst>
          </p:cNvPr>
          <p:cNvCxnSpPr>
            <a:cxnSpLocks/>
          </p:cNvCxnSpPr>
          <p:nvPr/>
        </p:nvCxnSpPr>
        <p:spPr>
          <a:xfrm flipV="1">
            <a:off x="4505899" y="3977089"/>
            <a:ext cx="3514381" cy="1101687"/>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208AFE7-BCC6-70A1-AC19-DAD5E24E4464}"/>
              </a:ext>
            </a:extLst>
          </p:cNvPr>
          <p:cNvCxnSpPr>
            <a:cxnSpLocks/>
          </p:cNvCxnSpPr>
          <p:nvPr/>
        </p:nvCxnSpPr>
        <p:spPr>
          <a:xfrm>
            <a:off x="5396429" y="2599020"/>
            <a:ext cx="585522" cy="485703"/>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8BFFE85-41FB-88C1-0989-044E845B2B7B}"/>
              </a:ext>
            </a:extLst>
          </p:cNvPr>
          <p:cNvCxnSpPr>
            <a:cxnSpLocks/>
          </p:cNvCxnSpPr>
          <p:nvPr/>
        </p:nvCxnSpPr>
        <p:spPr>
          <a:xfrm>
            <a:off x="7801319" y="3241128"/>
            <a:ext cx="725736" cy="548674"/>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CDF5140-B06C-743C-C751-219F6509EA20}"/>
              </a:ext>
            </a:extLst>
          </p:cNvPr>
          <p:cNvCxnSpPr>
            <a:cxnSpLocks/>
          </p:cNvCxnSpPr>
          <p:nvPr/>
        </p:nvCxnSpPr>
        <p:spPr>
          <a:xfrm>
            <a:off x="8449479" y="3084723"/>
            <a:ext cx="573335"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21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113A3-A3A3-F741-856C-999A9EFB9B2E}"/>
              </a:ext>
            </a:extLst>
          </p:cNvPr>
          <p:cNvPicPr>
            <a:picLocks noChangeAspect="1"/>
          </p:cNvPicPr>
          <p:nvPr/>
        </p:nvPicPr>
        <p:blipFill>
          <a:blip r:embed="rId2"/>
          <a:stretch>
            <a:fillRect/>
          </a:stretch>
        </p:blipFill>
        <p:spPr>
          <a:xfrm>
            <a:off x="1656843" y="1347294"/>
            <a:ext cx="8878313" cy="4874830"/>
          </a:xfrm>
          <a:prstGeom prst="rect">
            <a:avLst/>
          </a:prstGeom>
        </p:spPr>
      </p:pic>
      <p:sp>
        <p:nvSpPr>
          <p:cNvPr id="4" name="Rectangle 3">
            <a:extLst>
              <a:ext uri="{FF2B5EF4-FFF2-40B4-BE49-F238E27FC236}">
                <a16:creationId xmlns:a16="http://schemas.microsoft.com/office/drawing/2014/main" id="{9C0C7CB2-7CBA-36CD-1F9D-9C5927B4449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6507F30-82BA-B406-59DB-CFCECD2DCA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795689-3D7E-C3DE-B48F-B66F595FC12D}"/>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Trust boundaries within a device</a:t>
            </a:r>
          </a:p>
        </p:txBody>
      </p:sp>
    </p:spTree>
    <p:extLst>
      <p:ext uri="{BB962C8B-B14F-4D97-AF65-F5344CB8AC3E}">
        <p14:creationId xmlns:p14="http://schemas.microsoft.com/office/powerpoint/2010/main" val="289535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606F5-32AC-7144-AB98-86AF291A421A}"/>
              </a:ext>
            </a:extLst>
          </p:cNvPr>
          <p:cNvSpPr>
            <a:spLocks noGrp="1"/>
          </p:cNvSpPr>
          <p:nvPr>
            <p:ph idx="1"/>
          </p:nvPr>
        </p:nvSpPr>
        <p:spPr/>
        <p:txBody>
          <a:bodyPr/>
          <a:lstStyle/>
          <a:p>
            <a:r>
              <a:rPr lang="en-US" dirty="0">
                <a:latin typeface="Aptos" panose="020B0004020202020204" pitchFamily="34" charset="0"/>
                <a:cs typeface="Arial" panose="020B0604020202020204" pitchFamily="34" charset="0"/>
              </a:rPr>
              <a:t>There are several techniques:</a:t>
            </a:r>
          </a:p>
          <a:p>
            <a:pPr lvl="1"/>
            <a:r>
              <a:rPr lang="en-US" dirty="0">
                <a:latin typeface="Aptos" panose="020B0004020202020204" pitchFamily="34" charset="0"/>
                <a:cs typeface="Arial" panose="020B0604020202020204" pitchFamily="34" charset="0"/>
              </a:rPr>
              <a:t>STRIDE (Spoofing, Tampering, Repudiation, Information disclosure, Denial of service, Elevation of privilege) </a:t>
            </a:r>
          </a:p>
          <a:p>
            <a:pPr lvl="1"/>
            <a:r>
              <a:rPr lang="en-US" dirty="0">
                <a:latin typeface="Aptos" panose="020B0004020202020204" pitchFamily="34" charset="0"/>
                <a:cs typeface="Arial" panose="020B0604020202020204" pitchFamily="34" charset="0"/>
              </a:rPr>
              <a:t>Attack trees</a:t>
            </a:r>
          </a:p>
          <a:p>
            <a:pPr lvl="1"/>
            <a:r>
              <a:rPr lang="en-US" dirty="0">
                <a:latin typeface="Aptos" panose="020B0004020202020204" pitchFamily="34" charset="0"/>
                <a:cs typeface="Arial" panose="020B0604020202020204" pitchFamily="34" charset="0"/>
              </a:rPr>
              <a:t>Kill Chains and Cyber Attack Lifecycles </a:t>
            </a:r>
          </a:p>
          <a:p>
            <a:pPr lvl="1"/>
            <a:r>
              <a:rPr lang="en-US" dirty="0">
                <a:latin typeface="Aptos" panose="020B0004020202020204" pitchFamily="34" charset="0"/>
                <a:cs typeface="Arial" panose="020B0604020202020204" pitchFamily="34" charset="0"/>
              </a:rPr>
              <a:t>ATT&amp;CK Framework </a:t>
            </a:r>
          </a:p>
          <a:p>
            <a:pPr lvl="1"/>
            <a:endParaRPr lang="en-US" dirty="0">
              <a:latin typeface="Aptos" panose="020B0004020202020204" pitchFamily="34" charset="0"/>
              <a:cs typeface="Arial" panose="020B0604020202020204" pitchFamily="34" charset="0"/>
            </a:endParaRPr>
          </a:p>
          <a:p>
            <a:pPr marL="457200" lvl="1" indent="0">
              <a:buNone/>
            </a:pPr>
            <a:r>
              <a:rPr lang="en-US" dirty="0">
                <a:latin typeface="Aptos" panose="020B0004020202020204" pitchFamily="34" charset="0"/>
                <a:cs typeface="Arial" panose="020B0604020202020204" pitchFamily="34" charset="0"/>
              </a:rPr>
              <a:t>Where do we find the threats types?</a:t>
            </a:r>
          </a:p>
          <a:p>
            <a:pPr lvl="1"/>
            <a:endParaRPr lang="en-US" dirty="0">
              <a:latin typeface="Aptos" panose="020B0004020202020204" pitchFamily="34" charset="0"/>
              <a:cs typeface="Arial" panose="020B0604020202020204" pitchFamily="34" charset="0"/>
            </a:endParaRPr>
          </a:p>
          <a:p>
            <a:pPr marL="457200" lvl="1" indent="0">
              <a:buNone/>
            </a:pPr>
            <a:endParaRPr lang="en-US" dirty="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FE8F75E-4500-9036-C457-A445F8744BD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A9B97057-AA38-A8CC-6043-7573B0C54B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4CC699-094F-568A-294C-6766BB6798B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Identification of threats step 2. threat identification</a:t>
            </a:r>
          </a:p>
        </p:txBody>
      </p:sp>
    </p:spTree>
    <p:extLst>
      <p:ext uri="{BB962C8B-B14F-4D97-AF65-F5344CB8AC3E}">
        <p14:creationId xmlns:p14="http://schemas.microsoft.com/office/powerpoint/2010/main" val="262761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F7D3-E4DE-787E-D05B-EB4A8825700B}"/>
            </a:ext>
          </a:extLst>
        </p:cNvPr>
        <p:cNvGrpSpPr/>
        <p:nvPr/>
      </p:nvGrpSpPr>
      <p:grpSpPr>
        <a:xfrm>
          <a:off x="0" y="0"/>
          <a:ext cx="0" cy="0"/>
          <a:chOff x="0" y="0"/>
          <a:chExt cx="0" cy="0"/>
        </a:xfrm>
      </p:grpSpPr>
      <p:sp>
        <p:nvSpPr>
          <p:cNvPr id="12" name="Triangle 11">
            <a:extLst>
              <a:ext uri="{FF2B5EF4-FFF2-40B4-BE49-F238E27FC236}">
                <a16:creationId xmlns:a16="http://schemas.microsoft.com/office/drawing/2014/main" id="{7913E986-B64A-622D-B7D0-78400001E89A}"/>
              </a:ext>
            </a:extLst>
          </p:cNvPr>
          <p:cNvSpPr/>
          <p:nvPr/>
        </p:nvSpPr>
        <p:spPr>
          <a:xfrm>
            <a:off x="451293" y="1178804"/>
            <a:ext cx="3947711" cy="267709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Rectangle 3">
            <a:extLst>
              <a:ext uri="{FF2B5EF4-FFF2-40B4-BE49-F238E27FC236}">
                <a16:creationId xmlns:a16="http://schemas.microsoft.com/office/drawing/2014/main" id="{95F7647E-C16F-734D-45BB-506B9C7B236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4880EB0-2805-E86D-71CA-79C4D524C8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665766-9CB0-2C89-24E7-5E754A019F62}"/>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MITRE, CVE, CWE and  ATT&amp;CK</a:t>
            </a:r>
          </a:p>
        </p:txBody>
      </p:sp>
      <p:sp>
        <p:nvSpPr>
          <p:cNvPr id="8" name="Rectangle 7">
            <a:extLst>
              <a:ext uri="{FF2B5EF4-FFF2-40B4-BE49-F238E27FC236}">
                <a16:creationId xmlns:a16="http://schemas.microsoft.com/office/drawing/2014/main" id="{7125819D-7923-318E-A0C9-820DE8629483}"/>
              </a:ext>
            </a:extLst>
          </p:cNvPr>
          <p:cNvSpPr/>
          <p:nvPr/>
        </p:nvSpPr>
        <p:spPr>
          <a:xfrm>
            <a:off x="1978966" y="1757190"/>
            <a:ext cx="892367" cy="7601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MITRE</a:t>
            </a:r>
          </a:p>
        </p:txBody>
      </p:sp>
      <p:sp>
        <p:nvSpPr>
          <p:cNvPr id="9" name="Rectangle 8">
            <a:extLst>
              <a:ext uri="{FF2B5EF4-FFF2-40B4-BE49-F238E27FC236}">
                <a16:creationId xmlns:a16="http://schemas.microsoft.com/office/drawing/2014/main" id="{DC52EE39-B8F0-067F-4479-689520314AF4}"/>
              </a:ext>
            </a:extLst>
          </p:cNvPr>
          <p:cNvSpPr/>
          <p:nvPr/>
        </p:nvSpPr>
        <p:spPr>
          <a:xfrm>
            <a:off x="1271945" y="2894974"/>
            <a:ext cx="892367" cy="7601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CVE</a:t>
            </a:r>
          </a:p>
        </p:txBody>
      </p:sp>
      <p:sp>
        <p:nvSpPr>
          <p:cNvPr id="10" name="Rectangle 9">
            <a:extLst>
              <a:ext uri="{FF2B5EF4-FFF2-40B4-BE49-F238E27FC236}">
                <a16:creationId xmlns:a16="http://schemas.microsoft.com/office/drawing/2014/main" id="{8320834F-D71B-4595-65EA-85D49F3D479F}"/>
              </a:ext>
            </a:extLst>
          </p:cNvPr>
          <p:cNvSpPr/>
          <p:nvPr/>
        </p:nvSpPr>
        <p:spPr>
          <a:xfrm>
            <a:off x="1660914" y="2718119"/>
            <a:ext cx="698133" cy="3537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CWE</a:t>
            </a:r>
          </a:p>
        </p:txBody>
      </p:sp>
      <p:sp>
        <p:nvSpPr>
          <p:cNvPr id="11" name="Rectangle 10">
            <a:extLst>
              <a:ext uri="{FF2B5EF4-FFF2-40B4-BE49-F238E27FC236}">
                <a16:creationId xmlns:a16="http://schemas.microsoft.com/office/drawing/2014/main" id="{16A630A1-F752-6DA5-D9C9-99E3CA18AB59}"/>
              </a:ext>
            </a:extLst>
          </p:cNvPr>
          <p:cNvSpPr/>
          <p:nvPr/>
        </p:nvSpPr>
        <p:spPr>
          <a:xfrm>
            <a:off x="2480289" y="2894974"/>
            <a:ext cx="1141552" cy="7601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ATT&amp;CK</a:t>
            </a:r>
          </a:p>
        </p:txBody>
      </p:sp>
      <p:sp>
        <p:nvSpPr>
          <p:cNvPr id="17" name="TextBox 16">
            <a:extLst>
              <a:ext uri="{FF2B5EF4-FFF2-40B4-BE49-F238E27FC236}">
                <a16:creationId xmlns:a16="http://schemas.microsoft.com/office/drawing/2014/main" id="{B2233ED1-5732-FD8F-5CE3-F69F4651B4BF}"/>
              </a:ext>
            </a:extLst>
          </p:cNvPr>
          <p:cNvSpPr txBox="1"/>
          <p:nvPr/>
        </p:nvSpPr>
        <p:spPr>
          <a:xfrm>
            <a:off x="4714981" y="1531479"/>
            <a:ext cx="7069555"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IT" altLang="en-IT" sz="1800" b="1" i="0" u="none" strike="noStrike" cap="none" normalizeH="0" baseline="0" dirty="0">
                <a:ln>
                  <a:noFill/>
                </a:ln>
                <a:solidFill>
                  <a:schemeClr val="tx1"/>
                </a:solidFill>
                <a:effectLst/>
                <a:latin typeface="Arial" panose="020B0604020202020204" pitchFamily="34" charset="0"/>
              </a:rPr>
              <a:t>MITRE</a:t>
            </a:r>
            <a:br>
              <a:rPr kumimoji="0" lang="en-IT" altLang="en-IT" sz="1800" b="0" i="0" u="none" strike="noStrike" cap="none" normalizeH="0" baseline="0" dirty="0">
                <a:ln>
                  <a:noFill/>
                </a:ln>
                <a:solidFill>
                  <a:schemeClr val="tx1"/>
                </a:solidFill>
                <a:effectLst/>
                <a:latin typeface="Arial" panose="020B0604020202020204" pitchFamily="34" charset="0"/>
              </a:rPr>
            </a:br>
            <a:r>
              <a:rPr kumimoji="0" lang="en-IT" altLang="en-IT" sz="1800" b="0" i="0" u="none" strike="noStrike" cap="none" normalizeH="0" baseline="0" dirty="0">
                <a:ln>
                  <a:noFill/>
                </a:ln>
                <a:solidFill>
                  <a:schemeClr val="tx1"/>
                </a:solidFill>
                <a:effectLst/>
                <a:latin typeface="Arial" panose="020B0604020202020204" pitchFamily="34" charset="0"/>
              </a:rPr>
              <a:t>A nonprofit organization that develops widely used cybersecurity knowledge frameworks and programs.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IT" altLang="en-IT"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FontTx/>
              <a:buChar char="•"/>
            </a:pPr>
            <a:r>
              <a:rPr lang="en-IT" altLang="en-IT" b="1" dirty="0">
                <a:latin typeface="Arial" panose="020B0604020202020204" pitchFamily="34" charset="0"/>
              </a:rPr>
              <a:t>CWE</a:t>
            </a:r>
            <a:r>
              <a:rPr lang="en-IT" altLang="en-IT" dirty="0">
                <a:latin typeface="Arial" panose="020B0604020202020204" pitchFamily="34" charset="0"/>
              </a:rPr>
              <a:t> </a:t>
            </a:r>
            <a:r>
              <a:rPr lang="en-IT" altLang="en-IT" i="1" dirty="0">
                <a:latin typeface="Arial" panose="020B0604020202020204" pitchFamily="34" charset="0"/>
              </a:rPr>
              <a:t>(Common Weakness Enumeration)</a:t>
            </a:r>
            <a:br>
              <a:rPr lang="en-IT" altLang="en-IT" dirty="0">
                <a:latin typeface="Arial" panose="020B0604020202020204" pitchFamily="34" charset="0"/>
              </a:rPr>
            </a:br>
            <a:r>
              <a:rPr lang="en-IT" altLang="en-IT" dirty="0">
                <a:latin typeface="Arial" panose="020B0604020202020204" pitchFamily="34" charset="0"/>
              </a:rPr>
              <a:t>A catalog of software and hardware weakness types, such as buffer overflows or improper input validation. </a:t>
            </a:r>
            <a:endParaRPr kumimoji="0" lang="en-IT" altLang="en-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IT" altLang="en-IT" sz="1800" b="1" i="0" u="none" strike="noStrike" cap="none" normalizeH="0" baseline="0" dirty="0">
                <a:ln>
                  <a:noFill/>
                </a:ln>
                <a:solidFill>
                  <a:schemeClr val="tx1"/>
                </a:solidFill>
                <a:effectLst/>
                <a:latin typeface="Arial" panose="020B0604020202020204" pitchFamily="34" charset="0"/>
              </a:rPr>
              <a:t> CVE</a:t>
            </a:r>
            <a:r>
              <a:rPr kumimoji="0" lang="en-IT" altLang="en-IT" sz="1800" b="0" i="0" u="none" strike="noStrike" cap="none" normalizeH="0" baseline="0" dirty="0">
                <a:ln>
                  <a:noFill/>
                </a:ln>
                <a:solidFill>
                  <a:schemeClr val="tx1"/>
                </a:solidFill>
                <a:effectLst/>
                <a:latin typeface="Arial" panose="020B0604020202020204" pitchFamily="34" charset="0"/>
              </a:rPr>
              <a:t> </a:t>
            </a:r>
            <a:r>
              <a:rPr kumimoji="0" lang="en-IT" altLang="en-IT" sz="1800" b="0" i="1" u="none" strike="noStrike" cap="none" normalizeH="0" baseline="0" dirty="0">
                <a:ln>
                  <a:noFill/>
                </a:ln>
                <a:solidFill>
                  <a:schemeClr val="tx1"/>
                </a:solidFill>
                <a:effectLst/>
                <a:latin typeface="Arial" panose="020B0604020202020204" pitchFamily="34" charset="0"/>
              </a:rPr>
              <a:t>(Common Vulnerabilities and Exposures)</a:t>
            </a:r>
            <a:br>
              <a:rPr kumimoji="0" lang="en-IT" altLang="en-IT" sz="1800" b="0" i="0" u="none" strike="noStrike" cap="none" normalizeH="0" baseline="0" dirty="0">
                <a:ln>
                  <a:noFill/>
                </a:ln>
                <a:solidFill>
                  <a:schemeClr val="tx1"/>
                </a:solidFill>
                <a:effectLst/>
                <a:latin typeface="Arial" panose="020B0604020202020204" pitchFamily="34" charset="0"/>
              </a:rPr>
            </a:br>
            <a:r>
              <a:rPr kumimoji="0" lang="en-IT" altLang="en-IT" sz="1800" b="0" i="0" u="none" strike="noStrike" cap="none" normalizeH="0" baseline="0" dirty="0">
                <a:ln>
                  <a:noFill/>
                </a:ln>
                <a:solidFill>
                  <a:schemeClr val="tx1"/>
                </a:solidFill>
                <a:effectLst/>
                <a:latin typeface="Arial" panose="020B0604020202020204" pitchFamily="34" charset="0"/>
              </a:rPr>
              <a:t>A standardized list of publicly known security vulnerabilities, each identified by a unique CVE ID.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IT" altLang="en-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IT" altLang="en-IT" sz="1800" b="1" i="0" u="none" strike="noStrike" cap="none" normalizeH="0" baseline="0" dirty="0">
                <a:ln>
                  <a:noFill/>
                </a:ln>
                <a:solidFill>
                  <a:schemeClr val="tx1"/>
                </a:solidFill>
                <a:effectLst/>
                <a:latin typeface="Arial" panose="020B0604020202020204" pitchFamily="34" charset="0"/>
              </a:rPr>
              <a:t>ATT&amp;CK</a:t>
            </a:r>
            <a:r>
              <a:rPr kumimoji="0" lang="en-IT" altLang="en-IT" sz="1800" b="0" i="0" u="none" strike="noStrike" cap="none" normalizeH="0" baseline="0" dirty="0">
                <a:ln>
                  <a:noFill/>
                </a:ln>
                <a:solidFill>
                  <a:schemeClr val="tx1"/>
                </a:solidFill>
                <a:effectLst/>
                <a:latin typeface="Arial" panose="020B0604020202020204" pitchFamily="34" charset="0"/>
              </a:rPr>
              <a:t> </a:t>
            </a:r>
            <a:r>
              <a:rPr kumimoji="0" lang="en-IT" altLang="en-IT" sz="1800" b="0" i="1" u="none" strike="noStrike" cap="none" normalizeH="0" baseline="0" dirty="0">
                <a:ln>
                  <a:noFill/>
                </a:ln>
                <a:solidFill>
                  <a:schemeClr val="tx1"/>
                </a:solidFill>
                <a:effectLst/>
                <a:latin typeface="Arial" panose="020B0604020202020204" pitchFamily="34" charset="0"/>
              </a:rPr>
              <a:t>(Adversarial Tactics, Techniques, and Common Knowledge)</a:t>
            </a:r>
            <a:br>
              <a:rPr kumimoji="0" lang="en-IT" altLang="en-IT" sz="1800" b="0" i="0" u="none" strike="noStrike" cap="none" normalizeH="0" baseline="0" dirty="0">
                <a:ln>
                  <a:noFill/>
                </a:ln>
                <a:solidFill>
                  <a:schemeClr val="tx1"/>
                </a:solidFill>
                <a:effectLst/>
                <a:latin typeface="Arial" panose="020B0604020202020204" pitchFamily="34" charset="0"/>
              </a:rPr>
            </a:br>
            <a:r>
              <a:rPr kumimoji="0" lang="en-IT" altLang="en-IT" sz="1800" b="0" i="0" u="none" strike="noStrike" cap="none" normalizeH="0" baseline="0" dirty="0">
                <a:ln>
                  <a:noFill/>
                </a:ln>
                <a:solidFill>
                  <a:schemeClr val="tx1"/>
                </a:solidFill>
                <a:effectLst/>
                <a:latin typeface="Arial" panose="020B0604020202020204" pitchFamily="34" charset="0"/>
              </a:rPr>
              <a:t>A knowledge base of real-world attacker behaviors, organized by tactics and techniques.</a:t>
            </a:r>
          </a:p>
        </p:txBody>
      </p:sp>
      <p:sp>
        <p:nvSpPr>
          <p:cNvPr id="19" name="TextBox 18">
            <a:extLst>
              <a:ext uri="{FF2B5EF4-FFF2-40B4-BE49-F238E27FC236}">
                <a16:creationId xmlns:a16="http://schemas.microsoft.com/office/drawing/2014/main" id="{35DAABB2-4536-D3E9-3565-A75BE02DAF26}"/>
              </a:ext>
            </a:extLst>
          </p:cNvPr>
          <p:cNvSpPr txBox="1"/>
          <p:nvPr/>
        </p:nvSpPr>
        <p:spPr>
          <a:xfrm>
            <a:off x="275467" y="5778796"/>
            <a:ext cx="11589699" cy="923330"/>
          </a:xfrm>
          <a:prstGeom prst="rect">
            <a:avLst/>
          </a:prstGeom>
          <a:noFill/>
        </p:spPr>
        <p:txBody>
          <a:bodyPr wrap="square">
            <a:spAutoFit/>
          </a:bodyPr>
          <a:lstStyle/>
          <a:p>
            <a:r>
              <a:rPr lang="en-IT" dirty="0"/>
              <a:t>e.g., CWE: </a:t>
            </a:r>
            <a:r>
              <a:rPr lang="en-IT" dirty="0">
                <a:hlinkClick r:id="rId3"/>
              </a:rPr>
              <a:t>https://cwe.mitre.org/data/definitions/798.html</a:t>
            </a:r>
            <a:endParaRPr lang="en-IT" dirty="0"/>
          </a:p>
          <a:p>
            <a:r>
              <a:rPr lang="en-IT" dirty="0"/>
              <a:t>e.g., CVE: </a:t>
            </a:r>
            <a:r>
              <a:rPr lang="en-GB" dirty="0">
                <a:hlinkClick r:id="rId4"/>
              </a:rPr>
              <a:t>https://www.cve.org/CVERecord?id=CVE-2026-0049</a:t>
            </a:r>
            <a:r>
              <a:rPr lang="en-GB" dirty="0"/>
              <a:t> -.&gt; </a:t>
            </a:r>
            <a:r>
              <a:rPr lang="en-GB" dirty="0">
                <a:hlinkClick r:id="rId5"/>
              </a:rPr>
              <a:t>https://cwe.mitre.org/data/definitions/400.html</a:t>
            </a:r>
            <a:endParaRPr lang="en-GB" dirty="0"/>
          </a:p>
          <a:p>
            <a:r>
              <a:rPr lang="en-GB" dirty="0"/>
              <a:t>e.g., ATT&amp;CK: </a:t>
            </a:r>
            <a:endParaRPr lang="en-IT" dirty="0"/>
          </a:p>
        </p:txBody>
      </p:sp>
    </p:spTree>
    <p:extLst>
      <p:ext uri="{BB962C8B-B14F-4D97-AF65-F5344CB8AC3E}">
        <p14:creationId xmlns:p14="http://schemas.microsoft.com/office/powerpoint/2010/main" val="39825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2403E-5FC6-DA42-8994-4FDBD64F1C9E}"/>
              </a:ext>
            </a:extLst>
          </p:cNvPr>
          <p:cNvSpPr>
            <a:spLocks noGrp="1"/>
          </p:cNvSpPr>
          <p:nvPr>
            <p:ph idx="1"/>
          </p:nvPr>
        </p:nvSpPr>
        <p:spPr>
          <a:xfrm>
            <a:off x="449319" y="1230512"/>
            <a:ext cx="11353800" cy="4351338"/>
          </a:xfrm>
        </p:spPr>
        <p:txBody>
          <a:bodyPr>
            <a:normAutofit/>
          </a:bodyPr>
          <a:lstStyle/>
          <a:p>
            <a:pPr marL="0" indent="0">
              <a:buNone/>
            </a:pPr>
            <a:r>
              <a:rPr lang="en-US" sz="2300" dirty="0">
                <a:latin typeface="Arial" panose="020B0604020202020204" pitchFamily="34" charset="0"/>
                <a:cs typeface="Arial" panose="020B0604020202020204" pitchFamily="34" charset="0"/>
              </a:rPr>
              <a:t>STRIDE is a mnemonic that articulates six types of potential threats against a system. </a:t>
            </a:r>
          </a:p>
          <a:p>
            <a:endParaRPr lang="en-US" sz="23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6D9372D-13A4-B24E-9FEA-426798183D08}"/>
              </a:ext>
            </a:extLst>
          </p:cNvPr>
          <p:cNvPicPr>
            <a:picLocks noChangeAspect="1"/>
          </p:cNvPicPr>
          <p:nvPr/>
        </p:nvPicPr>
        <p:blipFill>
          <a:blip r:embed="rId2"/>
          <a:stretch>
            <a:fillRect/>
          </a:stretch>
        </p:blipFill>
        <p:spPr>
          <a:xfrm>
            <a:off x="1334812" y="1647053"/>
            <a:ext cx="9322676" cy="5076705"/>
          </a:xfrm>
          <a:prstGeom prst="rect">
            <a:avLst/>
          </a:prstGeom>
        </p:spPr>
      </p:pic>
      <p:sp>
        <p:nvSpPr>
          <p:cNvPr id="5" name="Rectangle 4">
            <a:extLst>
              <a:ext uri="{FF2B5EF4-FFF2-40B4-BE49-F238E27FC236}">
                <a16:creationId xmlns:a16="http://schemas.microsoft.com/office/drawing/2014/main" id="{4C29EB25-BFD8-12B9-456F-B7F10BC1A22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9566A8AF-2F34-B3F7-A960-0E51DC6268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3A3E15-4215-7807-6F38-8EB1518694E3}"/>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a:t>
            </a:r>
          </a:p>
        </p:txBody>
      </p:sp>
    </p:spTree>
    <p:extLst>
      <p:ext uri="{BB962C8B-B14F-4D97-AF65-F5344CB8AC3E}">
        <p14:creationId xmlns:p14="http://schemas.microsoft.com/office/powerpoint/2010/main" val="252766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9183D3-B6EC-2846-805A-6562968CC807}"/>
              </a:ext>
            </a:extLst>
          </p:cNvPr>
          <p:cNvSpPr>
            <a:spLocks noGrp="1"/>
          </p:cNvSpPr>
          <p:nvPr>
            <p:ph idx="1"/>
          </p:nvPr>
        </p:nvSpPr>
        <p:spPr>
          <a:xfrm>
            <a:off x="838200" y="1220000"/>
            <a:ext cx="10515600" cy="4351338"/>
          </a:xfrm>
        </p:spPr>
        <p:txBody>
          <a:bodyPr>
            <a:normAutofit/>
          </a:bodyPr>
          <a:lstStyle/>
          <a:p>
            <a:pPr marL="0" indent="0">
              <a:buNone/>
            </a:pPr>
            <a:r>
              <a:rPr lang="en-US" sz="2500" dirty="0">
                <a:latin typeface="Aptos" panose="020B0004020202020204" pitchFamily="34" charset="0"/>
                <a:cs typeface="Arial" panose="020B0604020202020204" pitchFamily="34" charset="0"/>
              </a:rPr>
              <a:t>STRIDE can be applied to the DFD elements or dataflow (“STRIDE per Element” approach). </a:t>
            </a:r>
          </a:p>
          <a:p>
            <a:pPr marL="0" indent="0">
              <a:buNone/>
            </a:pPr>
            <a:r>
              <a:rPr lang="en-US" sz="2500" dirty="0">
                <a:latin typeface="Aptos" panose="020B0004020202020204" pitchFamily="34" charset="0"/>
                <a:cs typeface="Arial" panose="020B0604020202020204" pitchFamily="34" charset="0"/>
              </a:rPr>
              <a:t>This method is developed by analyzing which STRIDE threats tend to appear for individual DFD element types. </a:t>
            </a:r>
          </a:p>
          <a:p>
            <a:pPr marL="0" indent="0">
              <a:buNone/>
            </a:pPr>
            <a:r>
              <a:rPr lang="en-US" sz="2500" dirty="0">
                <a:latin typeface="Aptos" panose="020B0004020202020204" pitchFamily="34" charset="0"/>
                <a:cs typeface="Arial" panose="020B0604020202020204" pitchFamily="34" charset="0"/>
              </a:rPr>
              <a:t>This approach creates a mapping where for a particular DFD element, there will be a list of STRIDE threats commonly associated with it. </a:t>
            </a:r>
          </a:p>
          <a:p>
            <a:pPr marL="0" indent="0">
              <a:buNone/>
            </a:pPr>
            <a:endParaRPr lang="en-US" sz="2500" dirty="0">
              <a:latin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7C222F-5809-5A4E-9712-BC05224D66C8}"/>
              </a:ext>
            </a:extLst>
          </p:cNvPr>
          <p:cNvPicPr>
            <a:picLocks noChangeAspect="1"/>
          </p:cNvPicPr>
          <p:nvPr/>
        </p:nvPicPr>
        <p:blipFill>
          <a:blip r:embed="rId2"/>
          <a:stretch>
            <a:fillRect/>
          </a:stretch>
        </p:blipFill>
        <p:spPr>
          <a:xfrm>
            <a:off x="1132838" y="3945737"/>
            <a:ext cx="9926323" cy="2434041"/>
          </a:xfrm>
          <a:prstGeom prst="rect">
            <a:avLst/>
          </a:prstGeom>
        </p:spPr>
      </p:pic>
      <p:sp>
        <p:nvSpPr>
          <p:cNvPr id="5" name="Rectangle 4">
            <a:extLst>
              <a:ext uri="{FF2B5EF4-FFF2-40B4-BE49-F238E27FC236}">
                <a16:creationId xmlns:a16="http://schemas.microsoft.com/office/drawing/2014/main" id="{A33C0A0A-82E3-4F92-9AC6-E9D994B14FD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3EC31CD2-A7C3-742E-946E-700BDFCB25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EFE98D-9182-4439-59C3-AF7E68210615}"/>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 per ELEMENT</a:t>
            </a:r>
          </a:p>
        </p:txBody>
      </p:sp>
    </p:spTree>
    <p:extLst>
      <p:ext uri="{BB962C8B-B14F-4D97-AF65-F5344CB8AC3E}">
        <p14:creationId xmlns:p14="http://schemas.microsoft.com/office/powerpoint/2010/main" val="64485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C18E-DC50-AB4F-AB9A-C4550CF4503E}"/>
              </a:ext>
            </a:extLst>
          </p:cNvPr>
          <p:cNvPicPr>
            <a:picLocks noChangeAspect="1"/>
          </p:cNvPicPr>
          <p:nvPr/>
        </p:nvPicPr>
        <p:blipFill>
          <a:blip r:embed="rId2"/>
          <a:stretch>
            <a:fillRect/>
          </a:stretch>
        </p:blipFill>
        <p:spPr>
          <a:xfrm>
            <a:off x="294880" y="1487711"/>
            <a:ext cx="11690290" cy="4264791"/>
          </a:xfrm>
          <a:prstGeom prst="rect">
            <a:avLst/>
          </a:prstGeom>
        </p:spPr>
      </p:pic>
      <p:sp>
        <p:nvSpPr>
          <p:cNvPr id="2" name="Rectangle 1">
            <a:extLst>
              <a:ext uri="{FF2B5EF4-FFF2-40B4-BE49-F238E27FC236}">
                <a16:creationId xmlns:a16="http://schemas.microsoft.com/office/drawing/2014/main" id="{129FCF49-CEFC-8E5D-FD75-514C318F754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B0D6467-807E-D3E4-C9A7-F760A6821F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7E6B61-BF35-2D43-C7D0-4291B0E491E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 per application</a:t>
            </a:r>
          </a:p>
        </p:txBody>
      </p:sp>
    </p:spTree>
    <p:extLst>
      <p:ext uri="{BB962C8B-B14F-4D97-AF65-F5344CB8AC3E}">
        <p14:creationId xmlns:p14="http://schemas.microsoft.com/office/powerpoint/2010/main" val="420977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6EDEA3F-0735-0342-BB4B-F085230C6796}"/>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D64912EC-8703-344A-882F-81069CD4C2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0C7C58B-10E4-A999-CE96-13219AD9987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701496-368F-731F-C381-E502645528D5}"/>
              </a:ext>
            </a:extLst>
          </p:cNvPr>
          <p:cNvSpPr txBox="1"/>
          <p:nvPr/>
        </p:nvSpPr>
        <p:spPr>
          <a:xfrm>
            <a:off x="4700795" y="129385"/>
            <a:ext cx="7284375" cy="461665"/>
          </a:xfrm>
          <a:prstGeom prst="rect">
            <a:avLst/>
          </a:prstGeom>
          <a:noFill/>
        </p:spPr>
        <p:txBody>
          <a:bodyPr wrap="square">
            <a:spAutoFit/>
          </a:bodyPr>
          <a:lstStyle/>
          <a:p>
            <a:r>
              <a:rPr lang="it-IT" sz="2400" b="1" dirty="0">
                <a:solidFill>
                  <a:schemeClr val="bg1"/>
                </a:solidFill>
                <a:latin typeface="+mj-lt"/>
              </a:rPr>
              <a:t>Cybersecurity risk assesment</a:t>
            </a:r>
            <a:endParaRPr lang="en-GB" sz="2400" b="1" dirty="0">
              <a:solidFill>
                <a:schemeClr val="bg1"/>
              </a:solidFill>
              <a:latin typeface="+mj-lt"/>
            </a:endParaRPr>
          </a:p>
        </p:txBody>
      </p:sp>
    </p:spTree>
    <p:extLst>
      <p:ext uri="{BB962C8B-B14F-4D97-AF65-F5344CB8AC3E}">
        <p14:creationId xmlns:p14="http://schemas.microsoft.com/office/powerpoint/2010/main" val="2232384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CA70E-BAA5-554D-AB81-C3C4E612B9DA}"/>
              </a:ext>
            </a:extLst>
          </p:cNvPr>
          <p:cNvPicPr>
            <a:picLocks noChangeAspect="1"/>
          </p:cNvPicPr>
          <p:nvPr/>
        </p:nvPicPr>
        <p:blipFill>
          <a:blip r:embed="rId2"/>
          <a:stretch>
            <a:fillRect/>
          </a:stretch>
        </p:blipFill>
        <p:spPr>
          <a:xfrm>
            <a:off x="337389" y="1670707"/>
            <a:ext cx="11517221" cy="2932824"/>
          </a:xfrm>
          <a:prstGeom prst="rect">
            <a:avLst/>
          </a:prstGeom>
        </p:spPr>
      </p:pic>
      <p:sp>
        <p:nvSpPr>
          <p:cNvPr id="4" name="Rectangle 3">
            <a:extLst>
              <a:ext uri="{FF2B5EF4-FFF2-40B4-BE49-F238E27FC236}">
                <a16:creationId xmlns:a16="http://schemas.microsoft.com/office/drawing/2014/main" id="{55703808-3467-5E29-A5FC-8A920DEA9D0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92CC3393-4974-D0FA-E00B-65BED33778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E4D327-67BF-0713-4F7E-0D65C69B608E}"/>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STRIDE per application</a:t>
            </a:r>
          </a:p>
        </p:txBody>
      </p:sp>
    </p:spTree>
    <p:extLst>
      <p:ext uri="{BB962C8B-B14F-4D97-AF65-F5344CB8AC3E}">
        <p14:creationId xmlns:p14="http://schemas.microsoft.com/office/powerpoint/2010/main" val="103334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15DEA-94AE-D249-BADF-6FE8B19F0257}"/>
              </a:ext>
            </a:extLst>
          </p:cNvPr>
          <p:cNvPicPr>
            <a:picLocks noChangeAspect="1"/>
          </p:cNvPicPr>
          <p:nvPr/>
        </p:nvPicPr>
        <p:blipFill>
          <a:blip r:embed="rId2"/>
          <a:stretch>
            <a:fillRect/>
          </a:stretch>
        </p:blipFill>
        <p:spPr>
          <a:xfrm>
            <a:off x="1178691" y="1353207"/>
            <a:ext cx="9484879" cy="5079124"/>
          </a:xfrm>
          <a:prstGeom prst="rect">
            <a:avLst/>
          </a:prstGeom>
        </p:spPr>
      </p:pic>
      <p:sp>
        <p:nvSpPr>
          <p:cNvPr id="4" name="TextBox 3">
            <a:extLst>
              <a:ext uri="{FF2B5EF4-FFF2-40B4-BE49-F238E27FC236}">
                <a16:creationId xmlns:a16="http://schemas.microsoft.com/office/drawing/2014/main" id="{0CDEBCB2-BE12-9643-8ED1-3BA99267D9A7}"/>
              </a:ext>
            </a:extLst>
          </p:cNvPr>
          <p:cNvSpPr txBox="1"/>
          <p:nvPr/>
        </p:nvSpPr>
        <p:spPr>
          <a:xfrm>
            <a:off x="7120758" y="1569863"/>
            <a:ext cx="3163613" cy="1154162"/>
          </a:xfrm>
          <a:prstGeom prst="rect">
            <a:avLst/>
          </a:prstGeom>
          <a:noFill/>
        </p:spPr>
        <p:txBody>
          <a:bodyPr wrap="square" rtlCol="0">
            <a:spAutoFit/>
          </a:bodyPr>
          <a:lstStyle/>
          <a:p>
            <a:pPr algn="ctr"/>
            <a:r>
              <a:rPr lang="en-US" sz="2300" b="1" dirty="0">
                <a:latin typeface="Arial" panose="020B0604020202020204" pitchFamily="34" charset="0"/>
                <a:cs typeface="Arial" panose="020B0604020202020204" pitchFamily="34" charset="0"/>
              </a:rPr>
              <a:t>Top-down approach: starts from the threat</a:t>
            </a:r>
          </a:p>
          <a:p>
            <a:pPr algn="ctr"/>
            <a:r>
              <a:rPr lang="en-US" sz="2300" b="1" dirty="0">
                <a:latin typeface="Arial" panose="020B0604020202020204" pitchFamily="34" charset="0"/>
                <a:cs typeface="Arial" panose="020B0604020202020204" pitchFamily="34" charset="0"/>
              </a:rPr>
              <a:t>CWE</a:t>
            </a:r>
          </a:p>
        </p:txBody>
      </p:sp>
      <p:sp>
        <p:nvSpPr>
          <p:cNvPr id="5" name="Rectangle 4">
            <a:extLst>
              <a:ext uri="{FF2B5EF4-FFF2-40B4-BE49-F238E27FC236}">
                <a16:creationId xmlns:a16="http://schemas.microsoft.com/office/drawing/2014/main" id="{91198967-9215-FCF4-6C36-E0E66ED813E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BE046C84-50C4-8526-9E15-B3BC870B00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7C711A-FE5A-F155-D01A-33291B6ACC81}"/>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Attack trees</a:t>
            </a:r>
          </a:p>
        </p:txBody>
      </p:sp>
    </p:spTree>
    <p:extLst>
      <p:ext uri="{BB962C8B-B14F-4D97-AF65-F5344CB8AC3E}">
        <p14:creationId xmlns:p14="http://schemas.microsoft.com/office/powerpoint/2010/main" val="1722673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724C3-D3F7-774E-ACB7-B108F8E98675}"/>
              </a:ext>
            </a:extLst>
          </p:cNvPr>
          <p:cNvPicPr>
            <a:picLocks noChangeAspect="1"/>
          </p:cNvPicPr>
          <p:nvPr/>
        </p:nvPicPr>
        <p:blipFill>
          <a:blip r:embed="rId2"/>
          <a:stretch>
            <a:fillRect/>
          </a:stretch>
        </p:blipFill>
        <p:spPr>
          <a:xfrm>
            <a:off x="1857951" y="1255911"/>
            <a:ext cx="8947151" cy="5472704"/>
          </a:xfrm>
          <a:prstGeom prst="rect">
            <a:avLst/>
          </a:prstGeom>
        </p:spPr>
      </p:pic>
      <p:sp>
        <p:nvSpPr>
          <p:cNvPr id="4" name="TextBox 3">
            <a:extLst>
              <a:ext uri="{FF2B5EF4-FFF2-40B4-BE49-F238E27FC236}">
                <a16:creationId xmlns:a16="http://schemas.microsoft.com/office/drawing/2014/main" id="{DF435271-EF10-CC4E-B5DC-2E46435DCC05}"/>
              </a:ext>
            </a:extLst>
          </p:cNvPr>
          <p:cNvSpPr txBox="1"/>
          <p:nvPr/>
        </p:nvSpPr>
        <p:spPr>
          <a:xfrm>
            <a:off x="7540217" y="1415635"/>
            <a:ext cx="2890344" cy="1508105"/>
          </a:xfrm>
          <a:prstGeom prst="rect">
            <a:avLst/>
          </a:prstGeom>
          <a:noFill/>
        </p:spPr>
        <p:txBody>
          <a:bodyPr wrap="square" rtlCol="0">
            <a:spAutoFit/>
          </a:bodyPr>
          <a:lstStyle/>
          <a:p>
            <a:pPr algn="ctr"/>
            <a:r>
              <a:rPr lang="en-US" sz="2300" b="1" dirty="0">
                <a:latin typeface="Arial" panose="020B0604020202020204" pitchFamily="34" charset="0"/>
                <a:cs typeface="Arial" panose="020B0604020202020204" pitchFamily="34" charset="0"/>
              </a:rPr>
              <a:t>Bottom-up approach: starts from the damage</a:t>
            </a:r>
          </a:p>
          <a:p>
            <a:pPr algn="ctr"/>
            <a:r>
              <a:rPr lang="en-US" sz="2300" b="1" dirty="0">
                <a:latin typeface="Arial" panose="020B0604020202020204" pitchFamily="34" charset="0"/>
                <a:cs typeface="Arial" panose="020B0604020202020204" pitchFamily="34" charset="0"/>
              </a:rPr>
              <a:t>CVE</a:t>
            </a:r>
          </a:p>
        </p:txBody>
      </p:sp>
      <p:sp>
        <p:nvSpPr>
          <p:cNvPr id="5" name="Rectangle 4">
            <a:extLst>
              <a:ext uri="{FF2B5EF4-FFF2-40B4-BE49-F238E27FC236}">
                <a16:creationId xmlns:a16="http://schemas.microsoft.com/office/drawing/2014/main" id="{01EC999F-BC80-7C2A-1DDA-6182961E744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18DEE34-3D69-C893-7288-CB74BC337B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4B39AD-EC8C-F5BC-534F-A7EFC62EEC5D}"/>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Attack trees</a:t>
            </a:r>
          </a:p>
        </p:txBody>
      </p:sp>
    </p:spTree>
    <p:extLst>
      <p:ext uri="{BB962C8B-B14F-4D97-AF65-F5344CB8AC3E}">
        <p14:creationId xmlns:p14="http://schemas.microsoft.com/office/powerpoint/2010/main" val="1064769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CDFE4D-A8F6-9945-A4AF-7C6FE3664141}"/>
              </a:ext>
            </a:extLst>
          </p:cNvPr>
          <p:cNvSpPr/>
          <p:nvPr/>
        </p:nvSpPr>
        <p:spPr>
          <a:xfrm>
            <a:off x="1274378" y="960000"/>
            <a:ext cx="10079422" cy="707886"/>
          </a:xfrm>
          <a:prstGeom prst="rect">
            <a:avLst/>
          </a:prstGeom>
        </p:spPr>
        <p:txBody>
          <a:bodyPr wrap="square">
            <a:spAutoFit/>
          </a:bodyPr>
          <a:lstStyle/>
          <a:p>
            <a:r>
              <a:rPr lang="en-US" sz="2000" dirty="0">
                <a:latin typeface="Aptos" panose="020B0004020202020204" pitchFamily="34" charset="0"/>
              </a:rPr>
              <a:t>ATT&amp;CK is a public repository and framework for capturing and describing what attackers have done based on real-world data (https://</a:t>
            </a:r>
            <a:r>
              <a:rPr lang="en-US" sz="2000" dirty="0" err="1">
                <a:latin typeface="Aptos" panose="020B0004020202020204" pitchFamily="34" charset="0"/>
              </a:rPr>
              <a:t>attack.mitre.org</a:t>
            </a:r>
            <a:r>
              <a:rPr lang="en-US" sz="2000" dirty="0">
                <a:latin typeface="Aptos" panose="020B0004020202020204" pitchFamily="34" charset="0"/>
              </a:rPr>
              <a:t>) </a:t>
            </a:r>
            <a:endParaRPr lang="en-US" sz="2000" dirty="0">
              <a:effectLst/>
              <a:latin typeface="Aptos" panose="020B0004020202020204" pitchFamily="34" charset="0"/>
            </a:endParaRPr>
          </a:p>
        </p:txBody>
      </p:sp>
      <p:pic>
        <p:nvPicPr>
          <p:cNvPr id="4" name="Picture 3">
            <a:extLst>
              <a:ext uri="{FF2B5EF4-FFF2-40B4-BE49-F238E27FC236}">
                <a16:creationId xmlns:a16="http://schemas.microsoft.com/office/drawing/2014/main" id="{6EAFDFEE-6213-6843-8E3C-4CBD0C96EF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7199" y="1667886"/>
            <a:ext cx="9593779" cy="5007552"/>
          </a:xfrm>
          <a:prstGeom prst="rect">
            <a:avLst/>
          </a:prstGeom>
        </p:spPr>
      </p:pic>
      <p:sp>
        <p:nvSpPr>
          <p:cNvPr id="5" name="Rectangle 4">
            <a:extLst>
              <a:ext uri="{FF2B5EF4-FFF2-40B4-BE49-F238E27FC236}">
                <a16:creationId xmlns:a16="http://schemas.microsoft.com/office/drawing/2014/main" id="{8D58CE52-5461-9CE5-779E-C22BB36BF3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E6B089D1-53D1-4186-A8CA-DDFF620DD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067869-B7DF-D883-FCB9-16BF58B2E81B}"/>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ATT&amp;CK framework</a:t>
            </a:r>
          </a:p>
        </p:txBody>
      </p:sp>
    </p:spTree>
    <p:extLst>
      <p:ext uri="{BB962C8B-B14F-4D97-AF65-F5344CB8AC3E}">
        <p14:creationId xmlns:p14="http://schemas.microsoft.com/office/powerpoint/2010/main" val="3052196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CAF95-B73A-AE47-2999-553D155785A8}"/>
              </a:ext>
            </a:extLst>
          </p:cNvPr>
          <p:cNvPicPr>
            <a:picLocks noChangeAspect="1"/>
          </p:cNvPicPr>
          <p:nvPr/>
        </p:nvPicPr>
        <p:blipFill>
          <a:blip r:embed="rId2"/>
          <a:stretch>
            <a:fillRect/>
          </a:stretch>
        </p:blipFill>
        <p:spPr>
          <a:xfrm>
            <a:off x="2377579" y="963916"/>
            <a:ext cx="8028461" cy="5764699"/>
          </a:xfrm>
          <a:prstGeom prst="rect">
            <a:avLst/>
          </a:prstGeom>
        </p:spPr>
      </p:pic>
      <p:sp>
        <p:nvSpPr>
          <p:cNvPr id="4" name="Rectangle 3">
            <a:extLst>
              <a:ext uri="{FF2B5EF4-FFF2-40B4-BE49-F238E27FC236}">
                <a16:creationId xmlns:a16="http://schemas.microsoft.com/office/drawing/2014/main" id="{EE11A90F-A8E3-224C-B4FA-543A173AE20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E0B9396-558E-823F-F627-B70532733F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405A35-4194-8BDA-0686-186F1E185CC0}"/>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Scoring</a:t>
            </a:r>
          </a:p>
        </p:txBody>
      </p:sp>
    </p:spTree>
    <p:extLst>
      <p:ext uri="{BB962C8B-B14F-4D97-AF65-F5344CB8AC3E}">
        <p14:creationId xmlns:p14="http://schemas.microsoft.com/office/powerpoint/2010/main" val="274203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ating a Medical Device Risk Management Plan and Doing Analysis">
            <a:extLst>
              <a:ext uri="{FF2B5EF4-FFF2-40B4-BE49-F238E27FC236}">
                <a16:creationId xmlns:a16="http://schemas.microsoft.com/office/drawing/2014/main" id="{0A88EA91-2D0E-7B41-A583-FE88958254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14784" y="849821"/>
            <a:ext cx="7362431" cy="5959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C4B4023-60F0-60CD-D004-82D6719BB28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D216C15E-EA55-EA6C-456F-BE0BDCE127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EA4C57-D3B5-F527-2434-55C44E7D351C}"/>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Assessment of impact and likelihood</a:t>
            </a:r>
          </a:p>
        </p:txBody>
      </p:sp>
    </p:spTree>
    <p:extLst>
      <p:ext uri="{BB962C8B-B14F-4D97-AF65-F5344CB8AC3E}">
        <p14:creationId xmlns:p14="http://schemas.microsoft.com/office/powerpoint/2010/main" val="147339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E82B44-3825-4002-F53C-88F71285A2DF}"/>
              </a:ext>
            </a:extLst>
          </p:cNvPr>
          <p:cNvSpPr>
            <a:spLocks noGrp="1"/>
          </p:cNvSpPr>
          <p:nvPr>
            <p:ph idx="1"/>
          </p:nvPr>
        </p:nvSpPr>
        <p:spPr>
          <a:xfrm>
            <a:off x="838200" y="1451553"/>
            <a:ext cx="10515600" cy="4351338"/>
          </a:xfrm>
        </p:spPr>
        <p:txBody>
          <a:bodyPr>
            <a:normAutofit fontScale="92500" lnSpcReduction="10000"/>
          </a:bodyPr>
          <a:lstStyle/>
          <a:p>
            <a:pPr marL="285750" indent="-285750">
              <a:buFont typeface="Arial" panose="020B0604020202020204" pitchFamily="34" charset="0"/>
              <a:buChar char="•"/>
            </a:pPr>
            <a:r>
              <a:rPr lang="en-US" dirty="0">
                <a:latin typeface="Aptos" panose="020B0004020202020204" pitchFamily="34" charset="0"/>
              </a:rPr>
              <a:t>The assessment has to be done before and after mitigation measures are put in place</a:t>
            </a:r>
          </a:p>
          <a:p>
            <a:pPr marL="285750" indent="-285750">
              <a:buFont typeface="Arial" panose="020B0604020202020204" pitchFamily="34" charset="0"/>
              <a:buChar char="•"/>
            </a:pPr>
            <a:r>
              <a:rPr lang="en-US" dirty="0">
                <a:latin typeface="Aptos" panose="020B0004020202020204" pitchFamily="34" charset="0"/>
              </a:rPr>
              <a:t>Even in the case of security/privacy by design the mitigation measures are not considered in the first assessment</a:t>
            </a:r>
          </a:p>
          <a:p>
            <a:pPr marL="285750" indent="-285750">
              <a:buFont typeface="Arial" panose="020B0604020202020204" pitchFamily="34" charset="0"/>
              <a:buChar char="•"/>
            </a:pPr>
            <a:r>
              <a:rPr lang="en-US" dirty="0">
                <a:latin typeface="Aptos" panose="020B0004020202020204" pitchFamily="34" charset="0"/>
              </a:rPr>
              <a:t>Two-level assessment:</a:t>
            </a:r>
          </a:p>
          <a:p>
            <a:pPr marL="742950" lvl="1" indent="-285750"/>
            <a:r>
              <a:rPr lang="en-US" dirty="0">
                <a:latin typeface="Aptos" panose="020B0004020202020204" pitchFamily="34" charset="0"/>
              </a:rPr>
              <a:t>System-wide level (system-wide metric): Represents the system requirements for a confidentiality, integrity, and availability (CIA) triad that are set once for the product and then applied to all vulnerabilities</a:t>
            </a:r>
          </a:p>
          <a:p>
            <a:pPr marL="742950" lvl="1" indent="-285750"/>
            <a:r>
              <a:rPr lang="en-US" dirty="0">
                <a:latin typeface="Aptos" panose="020B0004020202020204" pitchFamily="34" charset="0"/>
              </a:rPr>
              <a:t>Vulnerability level</a:t>
            </a:r>
          </a:p>
          <a:p>
            <a:pPr marL="1200150" lvl="2" indent="-285750"/>
            <a:r>
              <a:rPr lang="en-US" dirty="0">
                <a:latin typeface="Aptos" panose="020B0004020202020204" pitchFamily="34" charset="0"/>
              </a:rPr>
              <a:t>base metric: intrinsic and fundamental characteristics of a vulnerability that are constant over time and user environments.</a:t>
            </a:r>
          </a:p>
          <a:p>
            <a:pPr marL="1200150" lvl="2" indent="-285750"/>
            <a:r>
              <a:rPr lang="en-US" dirty="0">
                <a:latin typeface="Aptos" panose="020B0004020202020204" pitchFamily="34" charset="0"/>
              </a:rPr>
              <a:t>environmental metric: the characteristics of a vulnerability that are relevant and unique to a particular user’s environment. </a:t>
            </a:r>
          </a:p>
          <a:p>
            <a:pPr marL="285750" indent="-285750">
              <a:buFont typeface="Arial" panose="020B0604020202020204" pitchFamily="34" charset="0"/>
              <a:buChar char="•"/>
            </a:pPr>
            <a:endParaRPr lang="en-US" dirty="0">
              <a:latin typeface="Aptos" panose="020B0004020202020204" pitchFamily="34" charset="0"/>
            </a:endParaRPr>
          </a:p>
        </p:txBody>
      </p:sp>
      <p:sp>
        <p:nvSpPr>
          <p:cNvPr id="3" name="Rectangle 2">
            <a:extLst>
              <a:ext uri="{FF2B5EF4-FFF2-40B4-BE49-F238E27FC236}">
                <a16:creationId xmlns:a16="http://schemas.microsoft.com/office/drawing/2014/main" id="{E00CF6B5-72A7-8E85-C7F5-6DD17C3CCED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66C4CB79-DA31-E1A9-83CA-E158FBFD19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340C78-6155-875B-5C26-78B3176C1249}"/>
              </a:ext>
            </a:extLst>
          </p:cNvPr>
          <p:cNvSpPr txBox="1"/>
          <p:nvPr/>
        </p:nvSpPr>
        <p:spPr>
          <a:xfrm>
            <a:off x="4558145" y="129385"/>
            <a:ext cx="7523019" cy="430887"/>
          </a:xfrm>
          <a:prstGeom prst="rect">
            <a:avLst/>
          </a:prstGeom>
          <a:noFill/>
        </p:spPr>
        <p:txBody>
          <a:bodyPr wrap="square">
            <a:spAutoFit/>
          </a:bodyPr>
          <a:lstStyle/>
          <a:p>
            <a:r>
              <a:rPr lang="en-US" sz="2200" b="1" dirty="0">
                <a:solidFill>
                  <a:schemeClr val="bg1"/>
                </a:solidFill>
                <a:latin typeface="+mj-lt"/>
              </a:rPr>
              <a:t>Common vulnerability Scoring System –CVSS</a:t>
            </a:r>
          </a:p>
        </p:txBody>
      </p:sp>
      <p:sp>
        <p:nvSpPr>
          <p:cNvPr id="2" name="TextBox 1">
            <a:extLst>
              <a:ext uri="{FF2B5EF4-FFF2-40B4-BE49-F238E27FC236}">
                <a16:creationId xmlns:a16="http://schemas.microsoft.com/office/drawing/2014/main" id="{657404B2-7E4A-481B-5141-EF75AB3E1BB7}"/>
              </a:ext>
            </a:extLst>
          </p:cNvPr>
          <p:cNvSpPr txBox="1"/>
          <p:nvPr/>
        </p:nvSpPr>
        <p:spPr>
          <a:xfrm>
            <a:off x="297455" y="5802891"/>
            <a:ext cx="5360314" cy="369332"/>
          </a:xfrm>
          <a:prstGeom prst="rect">
            <a:avLst/>
          </a:prstGeom>
          <a:noFill/>
        </p:spPr>
        <p:txBody>
          <a:bodyPr wrap="none" rtlCol="0">
            <a:spAutoFit/>
          </a:bodyPr>
          <a:lstStyle/>
          <a:p>
            <a:r>
              <a:rPr lang="en-US" dirty="0">
                <a:latin typeface="Aptos" panose="020B0004020202020204" pitchFamily="34" charset="0"/>
              </a:rPr>
              <a:t>https://</a:t>
            </a:r>
            <a:r>
              <a:rPr lang="en-US" dirty="0" err="1">
                <a:latin typeface="Aptos" panose="020B0004020202020204" pitchFamily="34" charset="0"/>
              </a:rPr>
              <a:t>nvd.nist.gov</a:t>
            </a:r>
            <a:r>
              <a:rPr lang="en-US" dirty="0">
                <a:latin typeface="Aptos" panose="020B0004020202020204" pitchFamily="34" charset="0"/>
              </a:rPr>
              <a:t>/vuln-metrics/</a:t>
            </a:r>
            <a:r>
              <a:rPr lang="en-US" dirty="0" err="1">
                <a:latin typeface="Aptos" panose="020B0004020202020204" pitchFamily="34" charset="0"/>
              </a:rPr>
              <a:t>cvss</a:t>
            </a:r>
            <a:r>
              <a:rPr lang="en-US" dirty="0">
                <a:latin typeface="Aptos" panose="020B0004020202020204" pitchFamily="34" charset="0"/>
              </a:rPr>
              <a:t>/v4-calculator</a:t>
            </a:r>
          </a:p>
        </p:txBody>
      </p:sp>
    </p:spTree>
    <p:extLst>
      <p:ext uri="{BB962C8B-B14F-4D97-AF65-F5344CB8AC3E}">
        <p14:creationId xmlns:p14="http://schemas.microsoft.com/office/powerpoint/2010/main" val="363795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F9236-0BCC-9E56-1438-9D4D0DC393D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B34BC8-AEF6-082C-ADFE-9BA2DFD74CB0}"/>
              </a:ext>
            </a:extLst>
          </p:cNvPr>
          <p:cNvSpPr>
            <a:spLocks noGrp="1"/>
          </p:cNvSpPr>
          <p:nvPr>
            <p:ph idx="1"/>
          </p:nvPr>
        </p:nvSpPr>
        <p:spPr>
          <a:xfrm>
            <a:off x="838200" y="1451553"/>
            <a:ext cx="10515600" cy="4351338"/>
          </a:xfrm>
        </p:spPr>
        <p:txBody>
          <a:bodyPr>
            <a:normAutofit/>
          </a:bodyPr>
          <a:lstStyle/>
          <a:p>
            <a:r>
              <a:rPr lang="en-GB" sz="2400" b="1" dirty="0"/>
              <a:t>Environmental metrics</a:t>
            </a:r>
          </a:p>
          <a:p>
            <a:pPr lvl="1"/>
            <a:r>
              <a:rPr lang="en-GB" sz="1800" dirty="0"/>
              <a:t>Used by the asset owner or defender.</a:t>
            </a:r>
            <a:br>
              <a:rPr lang="en-GB" sz="1800" dirty="0"/>
            </a:br>
            <a:r>
              <a:rPr lang="en-GB" sz="1800" dirty="0"/>
              <a:t>They adapt the vulnerability assessment to the local environment, business impact, and deployed controls.</a:t>
            </a:r>
          </a:p>
          <a:p>
            <a:r>
              <a:rPr lang="en-GB" sz="2400" b="1" dirty="0"/>
              <a:t>Supplier metrics</a:t>
            </a:r>
          </a:p>
          <a:p>
            <a:pPr lvl="1"/>
            <a:r>
              <a:rPr lang="en-GB" sz="2000" dirty="0"/>
              <a:t>Not an official CVSS 4.0 metric group.</a:t>
            </a:r>
            <a:br>
              <a:rPr lang="en-GB" sz="2000" dirty="0"/>
            </a:br>
            <a:r>
              <a:rPr lang="en-GB" sz="2000" dirty="0"/>
              <a:t>Usually means the information published by the vendor, mainly the Base metrics and sometimes Supplemental metrics.</a:t>
            </a:r>
          </a:p>
          <a:p>
            <a:r>
              <a:rPr lang="en-GB" sz="2400" b="1" dirty="0"/>
              <a:t>Core difference</a:t>
            </a:r>
          </a:p>
          <a:p>
            <a:pPr lvl="1"/>
            <a:r>
              <a:rPr lang="en-GB" sz="2000" dirty="0"/>
              <a:t>Supplier view = general severity for everyone.</a:t>
            </a:r>
            <a:br>
              <a:rPr lang="en-GB" sz="2000" dirty="0"/>
            </a:br>
            <a:r>
              <a:rPr lang="en-GB" sz="2000" dirty="0"/>
              <a:t>Environmental view = actual severity for your specific organization.</a:t>
            </a:r>
          </a:p>
        </p:txBody>
      </p:sp>
      <p:sp>
        <p:nvSpPr>
          <p:cNvPr id="3" name="Rectangle 2">
            <a:extLst>
              <a:ext uri="{FF2B5EF4-FFF2-40B4-BE49-F238E27FC236}">
                <a16:creationId xmlns:a16="http://schemas.microsoft.com/office/drawing/2014/main" id="{6F5FC75C-91FD-7CA7-ECB6-6C0E3AA9EA2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9A8A28FF-C119-60DC-B921-76A21875FC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143DEC-23FE-32C3-B9CB-149EF5CFB2FE}"/>
              </a:ext>
            </a:extLst>
          </p:cNvPr>
          <p:cNvSpPr txBox="1"/>
          <p:nvPr/>
        </p:nvSpPr>
        <p:spPr>
          <a:xfrm>
            <a:off x="4558145" y="129385"/>
            <a:ext cx="7523019" cy="430887"/>
          </a:xfrm>
          <a:prstGeom prst="rect">
            <a:avLst/>
          </a:prstGeom>
          <a:noFill/>
        </p:spPr>
        <p:txBody>
          <a:bodyPr wrap="square">
            <a:spAutoFit/>
          </a:bodyPr>
          <a:lstStyle/>
          <a:p>
            <a:r>
              <a:rPr lang="en-US" sz="2200" b="1" dirty="0">
                <a:solidFill>
                  <a:schemeClr val="bg1"/>
                </a:solidFill>
                <a:latin typeface="+mj-lt"/>
              </a:rPr>
              <a:t>Common vulnerability Scoring System –CVSS</a:t>
            </a:r>
          </a:p>
        </p:txBody>
      </p:sp>
      <p:sp>
        <p:nvSpPr>
          <p:cNvPr id="2" name="TextBox 1">
            <a:extLst>
              <a:ext uri="{FF2B5EF4-FFF2-40B4-BE49-F238E27FC236}">
                <a16:creationId xmlns:a16="http://schemas.microsoft.com/office/drawing/2014/main" id="{8F75DD26-F38F-B331-1296-0F788195E845}"/>
              </a:ext>
            </a:extLst>
          </p:cNvPr>
          <p:cNvSpPr txBox="1"/>
          <p:nvPr/>
        </p:nvSpPr>
        <p:spPr>
          <a:xfrm>
            <a:off x="297455" y="5802891"/>
            <a:ext cx="5360314" cy="369332"/>
          </a:xfrm>
          <a:prstGeom prst="rect">
            <a:avLst/>
          </a:prstGeom>
          <a:noFill/>
        </p:spPr>
        <p:txBody>
          <a:bodyPr wrap="none" rtlCol="0">
            <a:spAutoFit/>
          </a:bodyPr>
          <a:lstStyle/>
          <a:p>
            <a:r>
              <a:rPr lang="en-US" dirty="0">
                <a:latin typeface="Aptos" panose="020B0004020202020204" pitchFamily="34" charset="0"/>
              </a:rPr>
              <a:t>https://</a:t>
            </a:r>
            <a:r>
              <a:rPr lang="en-US" dirty="0" err="1">
                <a:latin typeface="Aptos" panose="020B0004020202020204" pitchFamily="34" charset="0"/>
              </a:rPr>
              <a:t>nvd.nist.gov</a:t>
            </a:r>
            <a:r>
              <a:rPr lang="en-US" dirty="0">
                <a:latin typeface="Aptos" panose="020B0004020202020204" pitchFamily="34" charset="0"/>
              </a:rPr>
              <a:t>/vuln-metrics/</a:t>
            </a:r>
            <a:r>
              <a:rPr lang="en-US" dirty="0" err="1">
                <a:latin typeface="Aptos" panose="020B0004020202020204" pitchFamily="34" charset="0"/>
              </a:rPr>
              <a:t>cvss</a:t>
            </a:r>
            <a:r>
              <a:rPr lang="en-US" dirty="0">
                <a:latin typeface="Aptos" panose="020B0004020202020204" pitchFamily="34" charset="0"/>
              </a:rPr>
              <a:t>/v4-calculator</a:t>
            </a:r>
          </a:p>
        </p:txBody>
      </p:sp>
    </p:spTree>
    <p:extLst>
      <p:ext uri="{BB962C8B-B14F-4D97-AF65-F5344CB8AC3E}">
        <p14:creationId xmlns:p14="http://schemas.microsoft.com/office/powerpoint/2010/main" val="3773745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30F82-CA80-283A-E137-5FA38E60323C}"/>
              </a:ext>
            </a:extLst>
          </p:cNvPr>
          <p:cNvPicPr>
            <a:picLocks noChangeAspect="1"/>
          </p:cNvPicPr>
          <p:nvPr/>
        </p:nvPicPr>
        <p:blipFill>
          <a:blip r:embed="rId2"/>
          <a:stretch>
            <a:fillRect/>
          </a:stretch>
        </p:blipFill>
        <p:spPr>
          <a:xfrm>
            <a:off x="1204957" y="737365"/>
            <a:ext cx="9782086" cy="6120635"/>
          </a:xfrm>
          <a:prstGeom prst="rect">
            <a:avLst/>
          </a:prstGeom>
        </p:spPr>
      </p:pic>
      <p:sp>
        <p:nvSpPr>
          <p:cNvPr id="2" name="Rectangle 1">
            <a:extLst>
              <a:ext uri="{FF2B5EF4-FFF2-40B4-BE49-F238E27FC236}">
                <a16:creationId xmlns:a16="http://schemas.microsoft.com/office/drawing/2014/main" id="{3FECC7FA-050D-7B4C-69BC-00A603A871B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59A6FFF-F206-AC28-7328-95D2DDEBF8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6556A-E221-0401-D2EE-97E50061671C}"/>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(embedded) CVSS example</a:t>
            </a:r>
          </a:p>
        </p:txBody>
      </p:sp>
    </p:spTree>
    <p:extLst>
      <p:ext uri="{BB962C8B-B14F-4D97-AF65-F5344CB8AC3E}">
        <p14:creationId xmlns:p14="http://schemas.microsoft.com/office/powerpoint/2010/main" val="363163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C398F-26D6-B84D-9BA1-CFA67C2582AF}"/>
              </a:ext>
            </a:extLst>
          </p:cNvPr>
          <p:cNvSpPr>
            <a:spLocks noGrp="1"/>
          </p:cNvSpPr>
          <p:nvPr>
            <p:ph idx="1"/>
          </p:nvPr>
        </p:nvSpPr>
        <p:spPr>
          <a:xfrm>
            <a:off x="1742209" y="1724385"/>
            <a:ext cx="8707582" cy="4351338"/>
          </a:xfrm>
        </p:spPr>
        <p:txBody>
          <a:bodyPr/>
          <a:lstStyle/>
          <a:p>
            <a:r>
              <a:rPr lang="en-US" dirty="0"/>
              <a:t>There are four main strategies for addressing threats: </a:t>
            </a:r>
          </a:p>
          <a:p>
            <a:pPr lvl="1"/>
            <a:r>
              <a:rPr lang="en-US" dirty="0"/>
              <a:t>Eliminate </a:t>
            </a:r>
          </a:p>
          <a:p>
            <a:pPr lvl="1"/>
            <a:r>
              <a:rPr lang="en-US" b="1" dirty="0"/>
              <a:t>Mitigate </a:t>
            </a:r>
          </a:p>
          <a:p>
            <a:pPr lvl="1"/>
            <a:r>
              <a:rPr lang="en-US" dirty="0"/>
              <a:t>Accept </a:t>
            </a:r>
          </a:p>
          <a:p>
            <a:pPr lvl="1"/>
            <a:r>
              <a:rPr lang="en-US" dirty="0"/>
              <a:t>Transfer </a:t>
            </a:r>
          </a:p>
          <a:p>
            <a:r>
              <a:rPr lang="en-US" dirty="0"/>
              <a:t>Major mitigation measures:</a:t>
            </a:r>
          </a:p>
          <a:p>
            <a:pPr lvl="1"/>
            <a:r>
              <a:rPr lang="en-US" dirty="0"/>
              <a:t>Protect</a:t>
            </a:r>
          </a:p>
          <a:p>
            <a:pPr lvl="1"/>
            <a:r>
              <a:rPr lang="en-US" dirty="0"/>
              <a:t>Detect</a:t>
            </a:r>
          </a:p>
          <a:p>
            <a:pPr lvl="1"/>
            <a:r>
              <a:rPr lang="en-US" dirty="0"/>
              <a:t>Respond</a:t>
            </a:r>
          </a:p>
          <a:p>
            <a:pPr lvl="1"/>
            <a:r>
              <a:rPr lang="en-US" dirty="0"/>
              <a:t>Recover </a:t>
            </a:r>
          </a:p>
        </p:txBody>
      </p:sp>
      <p:sp>
        <p:nvSpPr>
          <p:cNvPr id="4" name="Rectangle 3">
            <a:extLst>
              <a:ext uri="{FF2B5EF4-FFF2-40B4-BE49-F238E27FC236}">
                <a16:creationId xmlns:a16="http://schemas.microsoft.com/office/drawing/2014/main" id="{EF818C9C-61D2-A6EE-DB71-9F7B71710D5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DF851437-C5E9-72F1-B305-A6956A9001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4248FD-77EC-2166-D8E1-51A5BCA44062}"/>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Mitigation measures</a:t>
            </a:r>
          </a:p>
        </p:txBody>
      </p:sp>
    </p:spTree>
    <p:extLst>
      <p:ext uri="{BB962C8B-B14F-4D97-AF65-F5344CB8AC3E}">
        <p14:creationId xmlns:p14="http://schemas.microsoft.com/office/powerpoint/2010/main" val="118779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606F5-32AC-7144-AB98-86AF291A421A}"/>
              </a:ext>
            </a:extLst>
          </p:cNvPr>
          <p:cNvSpPr>
            <a:spLocks noGrp="1"/>
          </p:cNvSpPr>
          <p:nvPr>
            <p:ph idx="1"/>
          </p:nvPr>
        </p:nvSpPr>
        <p:spPr/>
        <p:txBody>
          <a:bodyPr/>
          <a:lstStyle/>
          <a:p>
            <a:r>
              <a:rPr lang="en-US" dirty="0"/>
              <a:t>Formal process and system modeling helps identifying threats and vulnerabilities</a:t>
            </a:r>
          </a:p>
          <a:p>
            <a:r>
              <a:rPr lang="en-US" dirty="0"/>
              <a:t>Multiple techniques:</a:t>
            </a:r>
          </a:p>
          <a:p>
            <a:pPr lvl="1"/>
            <a:r>
              <a:rPr lang="en-US" dirty="0"/>
              <a:t>UML</a:t>
            </a:r>
          </a:p>
          <a:p>
            <a:pPr lvl="1"/>
            <a:r>
              <a:rPr lang="en-US" dirty="0"/>
              <a:t>Data flow diagrams (DFDs)</a:t>
            </a:r>
          </a:p>
        </p:txBody>
      </p:sp>
      <p:sp>
        <p:nvSpPr>
          <p:cNvPr id="4" name="Rectangle 3">
            <a:extLst>
              <a:ext uri="{FF2B5EF4-FFF2-40B4-BE49-F238E27FC236}">
                <a16:creationId xmlns:a16="http://schemas.microsoft.com/office/drawing/2014/main" id="{2467FA7E-A45E-F51E-6B73-8CFB9301A482}"/>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4400A7C-74CF-88DB-5A89-D287CD9FAB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6D1057-2348-9837-F2E9-07CCA26BAEE9}"/>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Identification of threats step 1. System Modeling</a:t>
            </a:r>
          </a:p>
        </p:txBody>
      </p:sp>
    </p:spTree>
    <p:extLst>
      <p:ext uri="{BB962C8B-B14F-4D97-AF65-F5344CB8AC3E}">
        <p14:creationId xmlns:p14="http://schemas.microsoft.com/office/powerpoint/2010/main" val="1504261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33B55-03B6-03F9-80AE-6206E7D2C745}"/>
              </a:ext>
            </a:extLst>
          </p:cNvPr>
          <p:cNvPicPr>
            <a:picLocks noChangeAspect="1"/>
          </p:cNvPicPr>
          <p:nvPr/>
        </p:nvPicPr>
        <p:blipFill>
          <a:blip r:embed="rId2"/>
          <a:stretch>
            <a:fillRect/>
          </a:stretch>
        </p:blipFill>
        <p:spPr>
          <a:xfrm>
            <a:off x="1229105" y="985526"/>
            <a:ext cx="10287971" cy="5727700"/>
          </a:xfrm>
          <a:prstGeom prst="rect">
            <a:avLst/>
          </a:prstGeom>
        </p:spPr>
      </p:pic>
      <p:sp>
        <p:nvSpPr>
          <p:cNvPr id="5" name="TextBox 4">
            <a:extLst>
              <a:ext uri="{FF2B5EF4-FFF2-40B4-BE49-F238E27FC236}">
                <a16:creationId xmlns:a16="http://schemas.microsoft.com/office/drawing/2014/main" id="{1C6E7257-A80C-B61A-CEC4-25DCAC24CA5A}"/>
              </a:ext>
            </a:extLst>
          </p:cNvPr>
          <p:cNvSpPr txBox="1"/>
          <p:nvPr/>
        </p:nvSpPr>
        <p:spPr>
          <a:xfrm>
            <a:off x="144232" y="1130300"/>
            <a:ext cx="1884264" cy="646331"/>
          </a:xfrm>
          <a:prstGeom prst="rect">
            <a:avLst/>
          </a:prstGeom>
          <a:noFill/>
        </p:spPr>
        <p:txBody>
          <a:bodyPr wrap="square" rtlCol="0">
            <a:spAutoFit/>
          </a:bodyPr>
          <a:lstStyle/>
          <a:p>
            <a:r>
              <a:rPr lang="en-US" dirty="0"/>
              <a:t>IEEE 11073 - 40102</a:t>
            </a:r>
          </a:p>
        </p:txBody>
      </p:sp>
      <p:sp>
        <p:nvSpPr>
          <p:cNvPr id="2" name="Rectangle 1">
            <a:extLst>
              <a:ext uri="{FF2B5EF4-FFF2-40B4-BE49-F238E27FC236}">
                <a16:creationId xmlns:a16="http://schemas.microsoft.com/office/drawing/2014/main" id="{C55D7353-D362-1CFA-C4D6-FBF59FF0126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265EC3C7-933E-1D6A-0EA7-B38BC57098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22F65E-4EE8-AB1D-5B4C-7768ED350822}"/>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Mitigation measures</a:t>
            </a:r>
          </a:p>
        </p:txBody>
      </p:sp>
    </p:spTree>
    <p:extLst>
      <p:ext uri="{BB962C8B-B14F-4D97-AF65-F5344CB8AC3E}">
        <p14:creationId xmlns:p14="http://schemas.microsoft.com/office/powerpoint/2010/main" val="3189902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E3F90-4939-6740-BDD5-9A0B424776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596" y="1226907"/>
            <a:ext cx="11598807" cy="4869092"/>
          </a:xfrm>
          <a:prstGeom prst="rect">
            <a:avLst/>
          </a:prstGeom>
        </p:spPr>
      </p:pic>
      <p:sp>
        <p:nvSpPr>
          <p:cNvPr id="2" name="Rectangle 1">
            <a:extLst>
              <a:ext uri="{FF2B5EF4-FFF2-40B4-BE49-F238E27FC236}">
                <a16:creationId xmlns:a16="http://schemas.microsoft.com/office/drawing/2014/main" id="{A334DD52-F5D8-C16D-856D-E757E98F3FF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87803DEB-3059-9967-3A38-43E663BBD8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6585A8-4355-EB84-C36C-AE6F4426EAC5}"/>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Cybersecurity risk assessment matrix</a:t>
            </a:r>
          </a:p>
        </p:txBody>
      </p:sp>
    </p:spTree>
    <p:extLst>
      <p:ext uri="{BB962C8B-B14F-4D97-AF65-F5344CB8AC3E}">
        <p14:creationId xmlns:p14="http://schemas.microsoft.com/office/powerpoint/2010/main" val="2198133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2FD724-D922-714C-AC0D-9ACBF4D4BABB}"/>
              </a:ext>
            </a:extLst>
          </p:cNvPr>
          <p:cNvGraphicFramePr>
            <a:graphicFrameLocks noGrp="1"/>
          </p:cNvGraphicFramePr>
          <p:nvPr>
            <p:ph idx="1"/>
          </p:nvPr>
        </p:nvGraphicFramePr>
        <p:xfrm>
          <a:off x="2259724" y="1311598"/>
          <a:ext cx="7252138" cy="1051560"/>
        </p:xfrm>
        <a:graphic>
          <a:graphicData uri="http://schemas.openxmlformats.org/drawingml/2006/table">
            <a:tbl>
              <a:tblPr/>
              <a:tblGrid>
                <a:gridCol w="7252138">
                  <a:extLst>
                    <a:ext uri="{9D8B030D-6E8A-4147-A177-3AD203B41FA5}">
                      <a16:colId xmlns:a16="http://schemas.microsoft.com/office/drawing/2014/main" val="2461294509"/>
                    </a:ext>
                  </a:extLst>
                </a:gridCol>
              </a:tblGrid>
              <a:tr h="0">
                <a:tc>
                  <a:txBody>
                    <a:bodyPr/>
                    <a:lstStyle/>
                    <a:p>
                      <a:r>
                        <a:rPr lang="en-US" sz="2300" dirty="0">
                          <a:effectLst/>
                          <a:latin typeface="Aptos" panose="020B0004020202020204" pitchFamily="34" charset="0"/>
                          <a:cs typeface="Arial" panose="020B0604020202020204" pitchFamily="34" charset="0"/>
                        </a:rPr>
                        <a:t>Traceability among requirements, specifications, identified hazards and mitigations, and Verification and Validation testing. </a:t>
                      </a:r>
                    </a:p>
                  </a:txBody>
                  <a:tcPr marL="47625" marR="47625" marT="0" marB="0" anchor="ctr">
                    <a:lnL w="14288" cap="flat" cmpd="sng" algn="ctr">
                      <a:solidFill>
                        <a:srgbClr val="BFBFBF"/>
                      </a:solidFill>
                      <a:prstDash val="solid"/>
                      <a:round/>
                      <a:headEnd type="none" w="med" len="med"/>
                      <a:tailEnd type="none" w="med" len="med"/>
                    </a:lnL>
                    <a:lnR w="43815" cap="flat" cmpd="sng" algn="ctr">
                      <a:solidFill>
                        <a:srgbClr val="BFBFBF"/>
                      </a:solidFill>
                      <a:prstDash val="solid"/>
                      <a:round/>
                      <a:headEnd type="none" w="med" len="med"/>
                      <a:tailEnd type="none" w="med" len="med"/>
                    </a:lnR>
                    <a:lnT w="15240" cap="flat" cmpd="sng" algn="ctr">
                      <a:solidFill>
                        <a:srgbClr val="BFBFBF"/>
                      </a:solidFill>
                      <a:prstDash val="solid"/>
                      <a:round/>
                      <a:headEnd type="none" w="med" len="med"/>
                      <a:tailEnd type="none" w="med" len="med"/>
                    </a:lnT>
                    <a:lnB w="1714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4558442"/>
                  </a:ext>
                </a:extLst>
              </a:tr>
            </a:tbl>
          </a:graphicData>
        </a:graphic>
      </p:graphicFrame>
      <p:graphicFrame>
        <p:nvGraphicFramePr>
          <p:cNvPr id="5" name="Table 5">
            <a:extLst>
              <a:ext uri="{FF2B5EF4-FFF2-40B4-BE49-F238E27FC236}">
                <a16:creationId xmlns:a16="http://schemas.microsoft.com/office/drawing/2014/main" id="{F798A4B1-236B-F147-B26D-D6D3C33822E3}"/>
              </a:ext>
            </a:extLst>
          </p:cNvPr>
          <p:cNvGraphicFramePr>
            <a:graphicFrameLocks noGrp="1"/>
          </p:cNvGraphicFramePr>
          <p:nvPr/>
        </p:nvGraphicFramePr>
        <p:xfrm>
          <a:off x="354439" y="3315720"/>
          <a:ext cx="11592912" cy="792480"/>
        </p:xfrm>
        <a:graphic>
          <a:graphicData uri="http://schemas.openxmlformats.org/drawingml/2006/table">
            <a:tbl>
              <a:tblPr firstRow="1" bandRow="1">
                <a:tableStyleId>{21E4AEA4-8DFA-4A89-87EB-49C32662AFE0}</a:tableStyleId>
              </a:tblPr>
              <a:tblGrid>
                <a:gridCol w="1932152">
                  <a:extLst>
                    <a:ext uri="{9D8B030D-6E8A-4147-A177-3AD203B41FA5}">
                      <a16:colId xmlns:a16="http://schemas.microsoft.com/office/drawing/2014/main" val="2863706665"/>
                    </a:ext>
                  </a:extLst>
                </a:gridCol>
                <a:gridCol w="1932152">
                  <a:extLst>
                    <a:ext uri="{9D8B030D-6E8A-4147-A177-3AD203B41FA5}">
                      <a16:colId xmlns:a16="http://schemas.microsoft.com/office/drawing/2014/main" val="448423587"/>
                    </a:ext>
                  </a:extLst>
                </a:gridCol>
                <a:gridCol w="1932152">
                  <a:extLst>
                    <a:ext uri="{9D8B030D-6E8A-4147-A177-3AD203B41FA5}">
                      <a16:colId xmlns:a16="http://schemas.microsoft.com/office/drawing/2014/main" val="1800470320"/>
                    </a:ext>
                  </a:extLst>
                </a:gridCol>
                <a:gridCol w="1932152">
                  <a:extLst>
                    <a:ext uri="{9D8B030D-6E8A-4147-A177-3AD203B41FA5}">
                      <a16:colId xmlns:a16="http://schemas.microsoft.com/office/drawing/2014/main" val="2025009284"/>
                    </a:ext>
                  </a:extLst>
                </a:gridCol>
                <a:gridCol w="1932152">
                  <a:extLst>
                    <a:ext uri="{9D8B030D-6E8A-4147-A177-3AD203B41FA5}">
                      <a16:colId xmlns:a16="http://schemas.microsoft.com/office/drawing/2014/main" val="2938169561"/>
                    </a:ext>
                  </a:extLst>
                </a:gridCol>
                <a:gridCol w="1932152">
                  <a:extLst>
                    <a:ext uri="{9D8B030D-6E8A-4147-A177-3AD203B41FA5}">
                      <a16:colId xmlns:a16="http://schemas.microsoft.com/office/drawing/2014/main" val="82890566"/>
                    </a:ext>
                  </a:extLst>
                </a:gridCol>
              </a:tblGrid>
              <a:tr h="370840">
                <a:tc>
                  <a:txBody>
                    <a:bodyPr/>
                    <a:lstStyle/>
                    <a:p>
                      <a:pPr algn="ctr"/>
                      <a:r>
                        <a:rPr lang="en-US" sz="2300" dirty="0">
                          <a:latin typeface="Arial" panose="020B0604020202020204" pitchFamily="34" charset="0"/>
                          <a:cs typeface="Arial" panose="020B0604020202020204" pitchFamily="34" charset="0"/>
                        </a:rPr>
                        <a:t>Mitigation measure</a:t>
                      </a:r>
                    </a:p>
                  </a:txBody>
                  <a:tcPr/>
                </a:tc>
                <a:tc>
                  <a:txBody>
                    <a:bodyPr/>
                    <a:lstStyle/>
                    <a:p>
                      <a:pPr algn="ctr"/>
                      <a:r>
                        <a:rPr lang="en-US" sz="2300" dirty="0">
                          <a:latin typeface="Arial" panose="020B0604020202020204" pitchFamily="34" charset="0"/>
                          <a:cs typeface="Arial" panose="020B0604020202020204" pitchFamily="34" charset="0"/>
                        </a:rPr>
                        <a:t>System requirement</a:t>
                      </a:r>
                    </a:p>
                  </a:txBody>
                  <a:tcPr/>
                </a:tc>
                <a:tc>
                  <a:txBody>
                    <a:bodyPr/>
                    <a:lstStyle/>
                    <a:p>
                      <a:pPr algn="ctr"/>
                      <a:r>
                        <a:rPr lang="en-US" sz="2300" dirty="0">
                          <a:latin typeface="Arial" panose="020B0604020202020204" pitchFamily="34" charset="0"/>
                          <a:cs typeface="Arial" panose="020B0604020202020204" pitchFamily="34" charset="0"/>
                        </a:rPr>
                        <a:t>Test case</a:t>
                      </a:r>
                    </a:p>
                  </a:txBody>
                  <a:tcPr/>
                </a:tc>
                <a:tc>
                  <a:txBody>
                    <a:bodyPr/>
                    <a:lstStyle/>
                    <a:p>
                      <a:pPr algn="ctr"/>
                      <a:r>
                        <a:rPr lang="en-US" sz="2300" dirty="0">
                          <a:latin typeface="Arial" panose="020B0604020202020204" pitchFamily="34" charset="0"/>
                          <a:cs typeface="Arial" panose="020B0604020202020204" pitchFamily="34" charset="0"/>
                        </a:rPr>
                        <a:t>Test execution</a:t>
                      </a:r>
                    </a:p>
                  </a:txBody>
                  <a:tcPr/>
                </a:tc>
                <a:tc>
                  <a:txBody>
                    <a:bodyPr/>
                    <a:lstStyle/>
                    <a:p>
                      <a:pPr algn="ctr"/>
                      <a:r>
                        <a:rPr lang="en-US" sz="2300" dirty="0">
                          <a:latin typeface="Arial" panose="020B0604020202020204" pitchFamily="34" charset="0"/>
                          <a:cs typeface="Arial" panose="020B0604020202020204" pitchFamily="34" charset="0"/>
                        </a:rPr>
                        <a:t>Test result</a:t>
                      </a:r>
                    </a:p>
                  </a:txBody>
                  <a:tcPr/>
                </a:tc>
                <a:tc>
                  <a:txBody>
                    <a:bodyPr/>
                    <a:lstStyle/>
                    <a:p>
                      <a:pPr algn="ctr"/>
                      <a:r>
                        <a:rPr lang="en-US" sz="2300" dirty="0">
                          <a:latin typeface="Arial" panose="020B0604020202020204" pitchFamily="34" charset="0"/>
                          <a:cs typeface="Arial" panose="020B0604020202020204" pitchFamily="34" charset="0"/>
                        </a:rPr>
                        <a:t>Issues</a:t>
                      </a:r>
                    </a:p>
                  </a:txBody>
                  <a:tcPr/>
                </a:tc>
                <a:extLst>
                  <a:ext uri="{0D108BD9-81ED-4DB2-BD59-A6C34878D82A}">
                    <a16:rowId xmlns:a16="http://schemas.microsoft.com/office/drawing/2014/main" val="3699191449"/>
                  </a:ext>
                </a:extLst>
              </a:tr>
            </a:tbl>
          </a:graphicData>
        </a:graphic>
      </p:graphicFrame>
      <p:sp>
        <p:nvSpPr>
          <p:cNvPr id="2" name="Rectangle 1">
            <a:extLst>
              <a:ext uri="{FF2B5EF4-FFF2-40B4-BE49-F238E27FC236}">
                <a16:creationId xmlns:a16="http://schemas.microsoft.com/office/drawing/2014/main" id="{92259118-2843-961B-0235-FC1D45590AE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B6B94C8-AD70-F8F5-A317-4C98E98218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691FE5-B137-CBA6-C906-510D2F25B049}"/>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Traceability matrix</a:t>
            </a:r>
          </a:p>
        </p:txBody>
      </p:sp>
    </p:spTree>
    <p:extLst>
      <p:ext uri="{BB962C8B-B14F-4D97-AF65-F5344CB8AC3E}">
        <p14:creationId xmlns:p14="http://schemas.microsoft.com/office/powerpoint/2010/main" val="3508483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296F1-A6C3-930E-FF5E-BB747871D0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A365BE-148F-6F29-BBD4-993A414AFBD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75631C4-2FCE-F10F-BCC5-A529B70374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6B7278-97DA-D21A-9453-E2E8773EE2B8}"/>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REAL CASE</a:t>
            </a:r>
          </a:p>
        </p:txBody>
      </p:sp>
      <p:sp>
        <p:nvSpPr>
          <p:cNvPr id="11" name="TextBox 10">
            <a:extLst>
              <a:ext uri="{FF2B5EF4-FFF2-40B4-BE49-F238E27FC236}">
                <a16:creationId xmlns:a16="http://schemas.microsoft.com/office/drawing/2014/main" id="{0D3791C5-69D7-A9C2-15EB-FD27C017F2CA}"/>
              </a:ext>
            </a:extLst>
          </p:cNvPr>
          <p:cNvSpPr txBox="1"/>
          <p:nvPr/>
        </p:nvSpPr>
        <p:spPr>
          <a:xfrm>
            <a:off x="241610" y="1228397"/>
            <a:ext cx="11708779" cy="440120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2400" b="1" i="0" u="none" strike="noStrike" cap="none" normalizeH="0" baseline="0" dirty="0">
                <a:ln>
                  <a:noFill/>
                </a:ln>
                <a:solidFill>
                  <a:srgbClr val="333333"/>
                </a:solidFill>
                <a:effectLst/>
                <a:latin typeface="Raleway" pitchFamily="2" charset="77"/>
              </a:rPr>
              <a:t>CISA issues Security Alert for Customers Affected by Oracle Data Breach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600" b="0" i="0" u="none" strike="noStrike" cap="none" normalizeH="0" baseline="0" dirty="0">
                <a:ln>
                  <a:noFill/>
                </a:ln>
                <a:solidFill>
                  <a:srgbClr val="737373"/>
                </a:solidFill>
                <a:effectLst/>
                <a:latin typeface="Raleway" pitchFamily="2" charset="77"/>
              </a:rPr>
              <a:t>Posted By </a:t>
            </a:r>
            <a:r>
              <a:rPr kumimoji="0" lang="en-IT" altLang="en-IT" sz="1600" b="0" i="0" u="sng" strike="noStrike" cap="none" normalizeH="0" baseline="0" dirty="0">
                <a:ln>
                  <a:noFill/>
                </a:ln>
                <a:solidFill>
                  <a:srgbClr val="737373"/>
                </a:solidFill>
                <a:effectLst/>
                <a:latin typeface="Raleway" pitchFamily="2" charset="77"/>
                <a:hlinkClick r:id="rId3" tooltip="Posts by Steve Alder"/>
              </a:rPr>
              <a:t>Steve Alder</a:t>
            </a:r>
            <a:r>
              <a:rPr kumimoji="0" lang="en-IT" altLang="en-IT" sz="1600" b="0" i="0" u="none" strike="noStrike" cap="none" normalizeH="0" baseline="0" dirty="0">
                <a:ln>
                  <a:noFill/>
                </a:ln>
                <a:solidFill>
                  <a:srgbClr val="737373"/>
                </a:solidFill>
                <a:effectLst/>
                <a:latin typeface="Raleway" pitchFamily="2" charset="77"/>
              </a:rPr>
              <a:t> on </a:t>
            </a:r>
            <a:r>
              <a:rPr kumimoji="0" lang="en-IT" altLang="en-IT" sz="1600" b="0" i="0" u="sng" strike="noStrike" cap="none" normalizeH="0" baseline="0" dirty="0">
                <a:ln>
                  <a:noFill/>
                </a:ln>
                <a:solidFill>
                  <a:srgbClr val="737373"/>
                </a:solidFill>
                <a:effectLst/>
                <a:latin typeface="Raleway" pitchFamily="2" charset="77"/>
              </a:rPr>
              <a:t>Apr 21, 2025</a:t>
            </a:r>
            <a:endParaRPr kumimoji="0" lang="en-IT" altLang="en-IT" sz="1100" b="0"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600" b="0" i="0" u="none" strike="noStrike" cap="none" normalizeH="0" baseline="0" dirty="0">
                <a:ln>
                  <a:noFill/>
                </a:ln>
                <a:solidFill>
                  <a:srgbClr val="333333"/>
                </a:solidFill>
                <a:effectLst/>
                <a:latin typeface="Raleway" pitchFamily="2" charset="77"/>
              </a:rPr>
              <a:t>The U.S. Cybersecurity and Infrastructure Security Agency (CISA) has issued a </a:t>
            </a:r>
            <a:r>
              <a:rPr kumimoji="0" lang="en-IT" altLang="en-IT" sz="1600" b="0" i="0" u="sng" strike="noStrike" cap="none" normalizeH="0" baseline="0" dirty="0">
                <a:ln>
                  <a:noFill/>
                </a:ln>
                <a:solidFill>
                  <a:srgbClr val="753043"/>
                </a:solidFill>
                <a:effectLst/>
                <a:latin typeface="Raleway" pitchFamily="2" charset="77"/>
                <a:hlinkClick r:id="rId4"/>
              </a:rPr>
              <a:t>security alert</a:t>
            </a:r>
            <a:r>
              <a:rPr kumimoji="0" lang="en-IT" altLang="en-IT" sz="1600" b="0" i="0" u="none" strike="noStrike" cap="none" normalizeH="0" baseline="0" dirty="0">
                <a:ln>
                  <a:noFill/>
                </a:ln>
                <a:solidFill>
                  <a:srgbClr val="333333"/>
                </a:solidFill>
                <a:effectLst/>
                <a:latin typeface="Raleway" pitchFamily="2" charset="77"/>
              </a:rPr>
              <a:t> about the recently confirmed Oracle data breach. Oracle has confirmed that an unauthorized individual gained access to its legacy cloud environment, although limited details about the incident have been disclosed by Oracle, and the extent of the breach is currently unconfirmed. There have been reports of threat actor activity targeting Oracle customers, but the scope and impact of that activity are not yet known.</a:t>
            </a:r>
            <a:endParaRPr kumimoji="0" lang="en-IT" altLang="en-IT"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600" b="0" i="0" u="none" strike="noStrike" cap="none" normalizeH="0" baseline="0" dirty="0">
                <a:ln>
                  <a:noFill/>
                </a:ln>
                <a:solidFill>
                  <a:srgbClr val="333333"/>
                </a:solidFill>
                <a:effectLst/>
                <a:latin typeface="Raleway" pitchFamily="2" charset="77"/>
              </a:rPr>
              <a:t>Information compromised in the incident includes </a:t>
            </a:r>
            <a:r>
              <a:rPr kumimoji="0" lang="en-IT" altLang="en-IT" sz="1600" b="1" i="0" u="none" strike="noStrike" cap="none" normalizeH="0" baseline="0" dirty="0">
                <a:ln>
                  <a:noFill/>
                </a:ln>
                <a:solidFill>
                  <a:srgbClr val="333333"/>
                </a:solidFill>
                <a:effectLst/>
                <a:latin typeface="Raleway" pitchFamily="2" charset="77"/>
              </a:rPr>
              <a:t>credentials such as usernames, email addresses, passwords, authentication tokens, and encryption keys</a:t>
            </a:r>
            <a:r>
              <a:rPr kumimoji="0" lang="en-IT" altLang="en-IT" sz="1600" b="0" i="0" u="none" strike="noStrike" cap="none" normalizeH="0" baseline="0" dirty="0">
                <a:ln>
                  <a:noFill/>
                </a:ln>
                <a:solidFill>
                  <a:srgbClr val="333333"/>
                </a:solidFill>
                <a:effectLst/>
                <a:latin typeface="Raleway" pitchFamily="2" charset="77"/>
              </a:rPr>
              <a:t>, and as such, the breach poses a risk to enterprise environments. CISA recommends that Oracle customers take steps to protect against </a:t>
            </a:r>
            <a:r>
              <a:rPr kumimoji="0" lang="en-IT" altLang="en-IT" sz="1600" b="1" i="0" u="none" strike="noStrike" cap="none" normalizeH="0" baseline="0" dirty="0">
                <a:ln>
                  <a:noFill/>
                </a:ln>
                <a:solidFill>
                  <a:srgbClr val="333333"/>
                </a:solidFill>
                <a:effectLst/>
                <a:latin typeface="Raleway" pitchFamily="2" charset="77"/>
              </a:rPr>
              <a:t>unauthorized access</a:t>
            </a:r>
            <a:r>
              <a:rPr kumimoji="0" lang="en-IT" altLang="en-IT" sz="1600" b="0" i="0" u="none" strike="noStrike" cap="none" normalizeH="0" baseline="0" dirty="0">
                <a:ln>
                  <a:noFill/>
                </a:ln>
                <a:solidFill>
                  <a:srgbClr val="333333"/>
                </a:solidFill>
                <a:effectLst/>
                <a:latin typeface="Raleway" pitchFamily="2" charset="77"/>
              </a:rPr>
              <a:t> and warns that when credential material has been </a:t>
            </a:r>
            <a:r>
              <a:rPr kumimoji="0" lang="en-IT" altLang="en-IT" sz="1600" b="1" i="0" u="none" strike="noStrike" cap="none" normalizeH="0" baseline="0" dirty="0">
                <a:ln>
                  <a:noFill/>
                </a:ln>
                <a:solidFill>
                  <a:srgbClr val="333333"/>
                </a:solidFill>
                <a:effectLst/>
                <a:latin typeface="Raleway" pitchFamily="2" charset="77"/>
              </a:rPr>
              <a:t>embedded into scripts</a:t>
            </a:r>
            <a:r>
              <a:rPr kumimoji="0" lang="en-IT" altLang="en-IT" sz="1600" b="0" i="0" u="none" strike="noStrike" cap="none" normalizeH="0" baseline="0" dirty="0">
                <a:ln>
                  <a:noFill/>
                </a:ln>
                <a:solidFill>
                  <a:srgbClr val="333333"/>
                </a:solidFill>
                <a:effectLst/>
                <a:latin typeface="Raleway" pitchFamily="2" charset="77"/>
              </a:rPr>
              <a:t>, applications, infrastructure templates, and automation tools, it can be hard to detect. Should action not be taken, unauthorized actors could potentially use credential material for long-term access to enterprise environments.</a:t>
            </a:r>
            <a:endParaRPr kumimoji="0" lang="en-IT" altLang="en-IT"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600" b="0" i="0" u="none" strike="noStrike" cap="none" normalizeH="0" baseline="0" dirty="0">
                <a:ln>
                  <a:noFill/>
                </a:ln>
                <a:solidFill>
                  <a:srgbClr val="333333"/>
                </a:solidFill>
                <a:effectLst/>
                <a:latin typeface="Raleway" pitchFamily="2" charset="77"/>
              </a:rPr>
              <a:t>Breaches of credential material carry a risk, as </a:t>
            </a:r>
            <a:r>
              <a:rPr kumimoji="0" lang="en-IT" altLang="en-IT" sz="1600" b="1" i="0" u="none" strike="noStrike" cap="none" normalizeH="0" baseline="0" dirty="0">
                <a:ln>
                  <a:noFill/>
                </a:ln>
                <a:solidFill>
                  <a:srgbClr val="333333"/>
                </a:solidFill>
                <a:effectLst/>
                <a:latin typeface="Raleway" pitchFamily="2" charset="77"/>
              </a:rPr>
              <a:t>threat actors frequently harvest and weaponize credentials</a:t>
            </a:r>
            <a:r>
              <a:rPr kumimoji="0" lang="en-IT" altLang="en-IT" sz="1600" b="0" i="0" u="none" strike="noStrike" cap="none" normalizeH="0" baseline="0" dirty="0">
                <a:ln>
                  <a:noFill/>
                </a:ln>
                <a:solidFill>
                  <a:srgbClr val="333333"/>
                </a:solidFill>
                <a:effectLst/>
                <a:latin typeface="Raleway" pitchFamily="2" charset="77"/>
              </a:rPr>
              <a:t>. The stolen data can be enriched with information obtained in prior breaches, the information could be sold to other threat actors, and could be used to conduct BEC attacks or phishing campaigns. </a:t>
            </a:r>
            <a:r>
              <a:rPr kumimoji="0" lang="en-IT" altLang="en-IT" sz="1600" b="1" i="0" u="none" strike="noStrike" cap="none" normalizeH="0" baseline="0" dirty="0">
                <a:ln>
                  <a:noFill/>
                </a:ln>
                <a:solidFill>
                  <a:srgbClr val="333333"/>
                </a:solidFill>
                <a:effectLst/>
                <a:latin typeface="Raleway" pitchFamily="2" charset="77"/>
              </a:rPr>
              <a:t>Valid credentials could be used to escalate privileges and move laterally within networks, or access cloud and identity management systems</a:t>
            </a:r>
            <a:r>
              <a:rPr kumimoji="0" lang="en-IT" altLang="en-IT" sz="1600" b="0" i="0" u="none" strike="noStrike" cap="none" normalizeH="0" baseline="0" dirty="0">
                <a:ln>
                  <a:noFill/>
                </a:ln>
                <a:solidFill>
                  <a:srgbClr val="333333"/>
                </a:solidFill>
                <a:effectLst/>
                <a:latin typeface="Raleway" pitchFamily="2" charset="77"/>
              </a:rPr>
              <a:t>.</a:t>
            </a:r>
            <a:endParaRPr kumimoji="0" lang="en-IT" altLang="en-IT" sz="1600" b="0" i="0" u="none" strike="noStrike" cap="none" normalizeH="0" baseline="0" dirty="0">
              <a:ln>
                <a:noFill/>
              </a:ln>
              <a:solidFill>
                <a:schemeClr val="tx1"/>
              </a:solidFill>
              <a:effectLst/>
            </a:endParaRPr>
          </a:p>
        </p:txBody>
      </p:sp>
      <p:sp>
        <p:nvSpPr>
          <p:cNvPr id="13" name="TextBox 12">
            <a:extLst>
              <a:ext uri="{FF2B5EF4-FFF2-40B4-BE49-F238E27FC236}">
                <a16:creationId xmlns:a16="http://schemas.microsoft.com/office/drawing/2014/main" id="{F7EA62CB-3324-7FE0-6684-10AA4B2989B4}"/>
              </a:ext>
            </a:extLst>
          </p:cNvPr>
          <p:cNvSpPr txBox="1"/>
          <p:nvPr/>
        </p:nvSpPr>
        <p:spPr>
          <a:xfrm>
            <a:off x="241610" y="6405449"/>
            <a:ext cx="5155339" cy="307777"/>
          </a:xfrm>
          <a:prstGeom prst="rect">
            <a:avLst/>
          </a:prstGeom>
          <a:noFill/>
        </p:spPr>
        <p:txBody>
          <a:bodyPr wrap="square">
            <a:spAutoFit/>
          </a:bodyPr>
          <a:lstStyle/>
          <a:p>
            <a:r>
              <a:rPr lang="en-IT" sz="1400" dirty="0"/>
              <a:t>https://www.hipaajournal.com/oracle-health-data-breach/</a:t>
            </a:r>
          </a:p>
        </p:txBody>
      </p:sp>
    </p:spTree>
    <p:extLst>
      <p:ext uri="{BB962C8B-B14F-4D97-AF65-F5344CB8AC3E}">
        <p14:creationId xmlns:p14="http://schemas.microsoft.com/office/powerpoint/2010/main" val="989515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AEC-E28B-6807-F4E5-9684FFB022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237C10-07C2-182E-EFE5-2A0F00C7AC2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50DB6BFE-224E-07BD-BBF3-C54ABC2DDD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07CAF6-52E4-A4F7-5B94-313C5E25A7C0}"/>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TIMELINE</a:t>
            </a:r>
          </a:p>
        </p:txBody>
      </p:sp>
      <p:sp>
        <p:nvSpPr>
          <p:cNvPr id="3" name="Rectangle 1">
            <a:extLst>
              <a:ext uri="{FF2B5EF4-FFF2-40B4-BE49-F238E27FC236}">
                <a16:creationId xmlns:a16="http://schemas.microsoft.com/office/drawing/2014/main" id="{BCA2B953-E980-A720-5CEC-60DE59C2CA9E}"/>
              </a:ext>
            </a:extLst>
          </p:cNvPr>
          <p:cNvSpPr>
            <a:spLocks noChangeArrowheads="1"/>
          </p:cNvSpPr>
          <p:nvPr/>
        </p:nvSpPr>
        <p:spPr bwMode="auto">
          <a:xfrm>
            <a:off x="107495" y="757750"/>
            <a:ext cx="11949515" cy="59554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b="1" i="0" u="none" strike="noStrike" cap="none" normalizeH="0" baseline="0" dirty="0">
                <a:ln>
                  <a:noFill/>
                </a:ln>
                <a:solidFill>
                  <a:srgbClr val="333333"/>
                </a:solidFill>
                <a:effectLst/>
                <a:latin typeface="Raleway" pitchFamily="2" charset="77"/>
              </a:rPr>
              <a:t>March 31, 2025: Oracle Health Breach Affects Patients of Multiple U.S. Hospitals</a:t>
            </a:r>
          </a:p>
          <a:p>
            <a:pPr>
              <a:buNone/>
            </a:pPr>
            <a:r>
              <a:rPr lang="en-GB" sz="1400" dirty="0">
                <a:solidFill>
                  <a:srgbClr val="333333"/>
                </a:solidFill>
                <a:latin typeface="Raleway" pitchFamily="2" charset="77"/>
              </a:rPr>
              <a:t>Oracle suffered </a:t>
            </a:r>
            <a:r>
              <a:rPr lang="en-GB" sz="1400" b="1" dirty="0">
                <a:solidFill>
                  <a:srgbClr val="333333"/>
                </a:solidFill>
                <a:latin typeface="Raleway" pitchFamily="2" charset="77"/>
              </a:rPr>
              <a:t>two security incidents</a:t>
            </a:r>
            <a:r>
              <a:rPr lang="en-GB" sz="1400" dirty="0">
                <a:solidFill>
                  <a:srgbClr val="333333"/>
                </a:solidFill>
                <a:latin typeface="Raleway" pitchFamily="2" charset="77"/>
              </a:rPr>
              <a:t>. The first involved Oracle Health (formerly Cerner), where a cyberattack on a legacy server allowed a threat actor to </a:t>
            </a:r>
            <a:r>
              <a:rPr lang="en-GB" sz="1400" b="1" dirty="0">
                <a:solidFill>
                  <a:srgbClr val="333333"/>
                </a:solidFill>
                <a:latin typeface="Raleway" pitchFamily="2" charset="77"/>
              </a:rPr>
              <a:t>exfiltrate electronic health record (EHR) data using stolen credentials</a:t>
            </a:r>
            <a:r>
              <a:rPr lang="en-GB" sz="1400" dirty="0">
                <a:solidFill>
                  <a:srgbClr val="333333"/>
                </a:solidFill>
                <a:latin typeface="Raleway" pitchFamily="2" charset="77"/>
              </a:rPr>
              <a:t>. Oracle Health detected the breach on February 20, 2025, with the breach dating back to at least January 22, 2025. Affected healthcare providers are being notified but must handle HIPAA breach notifications themselves. Extortion attempts by a threat actor named “Andrew” have been reported.</a:t>
            </a:r>
            <a:br>
              <a:rPr lang="en-GB" sz="1400" dirty="0">
                <a:solidFill>
                  <a:srgbClr val="333333"/>
                </a:solidFill>
                <a:latin typeface="Raleway" pitchFamily="2" charset="77"/>
              </a:rPr>
            </a:br>
            <a:r>
              <a:rPr lang="en-GB" sz="1400" dirty="0">
                <a:solidFill>
                  <a:srgbClr val="333333"/>
                </a:solidFill>
                <a:latin typeface="Raleway" pitchFamily="2" charset="77"/>
              </a:rPr>
              <a:t>The second incident involved an individual (rose87168) claiming to </a:t>
            </a:r>
            <a:r>
              <a:rPr lang="en-GB" sz="1400" b="1" dirty="0">
                <a:solidFill>
                  <a:srgbClr val="333333"/>
                </a:solidFill>
                <a:latin typeface="Raleway" pitchFamily="2" charset="77"/>
              </a:rPr>
              <a:t>exploit a vulnerability (CVE-2021-35587) </a:t>
            </a:r>
            <a:r>
              <a:rPr lang="en-GB" sz="1400" dirty="0">
                <a:solidFill>
                  <a:srgbClr val="333333"/>
                </a:solidFill>
                <a:latin typeface="Raleway" pitchFamily="2" charset="77"/>
              </a:rPr>
              <a:t>in </a:t>
            </a:r>
            <a:r>
              <a:rPr lang="en-GB" sz="1400" b="1" dirty="0">
                <a:solidFill>
                  <a:srgbClr val="333333"/>
                </a:solidFill>
                <a:latin typeface="Raleway" pitchFamily="2" charset="77"/>
              </a:rPr>
              <a:t>Oracle Access Manager</a:t>
            </a:r>
            <a:r>
              <a:rPr lang="en-GB" sz="1400" dirty="0">
                <a:solidFill>
                  <a:srgbClr val="333333"/>
                </a:solidFill>
                <a:latin typeface="Raleway" pitchFamily="2" charset="77"/>
              </a:rPr>
              <a:t>, allegedly stealing about </a:t>
            </a:r>
            <a:r>
              <a:rPr lang="en-GB" sz="1400" b="1" dirty="0">
                <a:solidFill>
                  <a:srgbClr val="333333"/>
                </a:solidFill>
                <a:latin typeface="Raleway" pitchFamily="2" charset="77"/>
              </a:rPr>
              <a:t>6 million records</a:t>
            </a:r>
            <a:r>
              <a:rPr lang="en-GB" sz="1400" dirty="0">
                <a:solidFill>
                  <a:srgbClr val="333333"/>
                </a:solidFill>
                <a:latin typeface="Raleway" pitchFamily="2" charset="77"/>
              </a:rPr>
              <a:t> containing sensitive authentication data. Oracle Cloud denies any breach but has not offered a full explanation, despite confirmations from affected companies that the leaked data is genuine. (https://</a:t>
            </a:r>
            <a:r>
              <a:rPr lang="en-GB" sz="1400" dirty="0" err="1">
                <a:solidFill>
                  <a:srgbClr val="333333"/>
                </a:solidFill>
                <a:latin typeface="Raleway" pitchFamily="2" charset="77"/>
              </a:rPr>
              <a:t>nvd.nist.gov</a:t>
            </a:r>
            <a:r>
              <a:rPr lang="en-GB" sz="1400" dirty="0">
                <a:solidFill>
                  <a:srgbClr val="333333"/>
                </a:solidFill>
                <a:latin typeface="Raleway" pitchFamily="2" charset="77"/>
              </a:rPr>
              <a:t>/vuln/detail/cve-2021-35587)</a:t>
            </a:r>
            <a:endParaRPr lang="en-IT" altLang="en-IT" sz="1400" b="1" dirty="0">
              <a:solidFill>
                <a:srgbClr val="333333"/>
              </a:solidFill>
              <a:latin typeface="Raleway"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T" altLang="en-IT" sz="1400" b="1" i="0" u="none" strike="noStrike" cap="none" normalizeH="0" baseline="0" dirty="0">
              <a:ln>
                <a:noFill/>
              </a:ln>
              <a:solidFill>
                <a:srgbClr val="333333"/>
              </a:solidFill>
              <a:effectLst/>
              <a:latin typeface="Raleway"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b="1" i="0" u="none" strike="noStrike" cap="none" normalizeH="0" baseline="0" dirty="0">
                <a:ln>
                  <a:noFill/>
                </a:ln>
                <a:solidFill>
                  <a:srgbClr val="333333"/>
                </a:solidFill>
                <a:effectLst/>
                <a:latin typeface="Raleway" pitchFamily="2" charset="77"/>
              </a:rPr>
              <a:t>April 3, 2025: Oracle Sued Over Healthcare Data Breach</a:t>
            </a:r>
          </a:p>
          <a:p>
            <a:r>
              <a:rPr lang="en-GB" sz="1400" dirty="0">
                <a:solidFill>
                  <a:srgbClr val="333333"/>
                </a:solidFill>
                <a:latin typeface="Raleway" pitchFamily="2" charset="77"/>
              </a:rPr>
              <a:t>A class action lawsuit was filed against Oracle Corporation in the U.S. District Court for the Western District of Texas by Michael </a:t>
            </a:r>
            <a:r>
              <a:rPr lang="en-GB" sz="1400" dirty="0" err="1">
                <a:solidFill>
                  <a:srgbClr val="333333"/>
                </a:solidFill>
                <a:latin typeface="Raleway" pitchFamily="2" charset="77"/>
              </a:rPr>
              <a:t>Toikach</a:t>
            </a:r>
            <a:r>
              <a:rPr lang="en-GB" sz="1400" dirty="0">
                <a:solidFill>
                  <a:srgbClr val="333333"/>
                </a:solidFill>
                <a:latin typeface="Raleway" pitchFamily="2" charset="77"/>
              </a:rPr>
              <a:t>, after a January 2025 data breach. Oracle has not publicly confirmed the breach yet, </a:t>
            </a:r>
            <a:r>
              <a:rPr lang="en-GB" sz="1400" b="1" dirty="0">
                <a:solidFill>
                  <a:srgbClr val="333333"/>
                </a:solidFill>
                <a:latin typeface="Raleway" pitchFamily="2" charset="77"/>
              </a:rPr>
              <a:t>and it is not listed on the HHS OCR breach portal</a:t>
            </a:r>
            <a:r>
              <a:rPr lang="en-GB" sz="1400" dirty="0">
                <a:solidFill>
                  <a:srgbClr val="333333"/>
                </a:solidFill>
                <a:latin typeface="Raleway" pitchFamily="2" charset="77"/>
              </a:rPr>
              <a:t>. The lawsuit claims that Oracle failed </a:t>
            </a:r>
            <a:r>
              <a:rPr lang="en-GB" sz="1400" b="1" dirty="0">
                <a:solidFill>
                  <a:srgbClr val="333333"/>
                </a:solidFill>
                <a:latin typeface="Raleway" pitchFamily="2" charset="77"/>
              </a:rPr>
              <a:t>to use reasonable security measures </a:t>
            </a:r>
            <a:r>
              <a:rPr lang="en-GB" sz="1400" dirty="0">
                <a:solidFill>
                  <a:srgbClr val="333333"/>
                </a:solidFill>
                <a:latin typeface="Raleway" pitchFamily="2" charset="77"/>
              </a:rPr>
              <a:t>to protect personal and health information stored through a healthcare provider using Oracle software. Alleged failures include poor network segmentation, insufficient cybersecurity training, and lack of monitoring systems. The breach was detected on February 20, 2025, but plaintiffs argue Oracle delayed required breach notifications under HIPAA and Texas law. Plaintiffs say the delay and lack of transparency put them at greater risk of identity theft and fraud. The lawsuit seeks compensatory damages, reimbursement, long-term credit monitoring, and injunctive relief demanding major security improvements like encryption, penetration testing, audits, and better security training.</a:t>
            </a:r>
          </a:p>
          <a:p>
            <a:pPr marL="0" marR="0" lvl="0" indent="0" algn="l" defTabSz="914400" rtl="0" eaLnBrk="0" fontAlgn="base" latinLnBrk="0" hangingPunct="0">
              <a:lnSpc>
                <a:spcPct val="100000"/>
              </a:lnSpc>
              <a:spcBef>
                <a:spcPct val="0"/>
              </a:spcBef>
              <a:spcAft>
                <a:spcPct val="0"/>
              </a:spcAft>
              <a:buClrTx/>
              <a:buSzTx/>
              <a:buFontTx/>
              <a:buNone/>
              <a:tabLst/>
            </a:pPr>
            <a:endParaRPr lang="en-IT" altLang="en-IT" sz="1400" b="1" dirty="0">
              <a:solidFill>
                <a:srgbClr val="333333"/>
              </a:solidFill>
              <a:latin typeface="Raleway"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1" i="0" u="none" strike="noStrike" cap="none" normalizeH="0" baseline="0" dirty="0">
                <a:ln>
                  <a:noFill/>
                </a:ln>
                <a:solidFill>
                  <a:srgbClr val="333333"/>
                </a:solidFill>
                <a:effectLst/>
                <a:latin typeface="Raleway" pitchFamily="2" charset="77"/>
              </a:rPr>
              <a:t>April 15, 2025: Oracle Confirms Hacking Incident Involving Obsolete Servers</a:t>
            </a:r>
          </a:p>
          <a:p>
            <a:r>
              <a:rPr lang="en-GB" sz="1300" dirty="0">
                <a:solidFill>
                  <a:srgbClr val="333333"/>
                </a:solidFill>
                <a:latin typeface="Raleway" pitchFamily="2" charset="77"/>
              </a:rPr>
              <a:t>Oracle notified customers of a security incident but confirmed </a:t>
            </a:r>
            <a:r>
              <a:rPr lang="en-GB" sz="1300" b="1" dirty="0">
                <a:solidFill>
                  <a:srgbClr val="333333"/>
                </a:solidFill>
                <a:latin typeface="Raleway" pitchFamily="2" charset="77"/>
              </a:rPr>
              <a:t>that Oracle Cloud Infrastructure (OCI) was not breached</a:t>
            </a:r>
            <a:r>
              <a:rPr lang="en-GB" sz="1300" dirty="0">
                <a:solidFill>
                  <a:srgbClr val="333333"/>
                </a:solidFill>
                <a:latin typeface="Raleway" pitchFamily="2" charset="77"/>
              </a:rPr>
              <a:t>. Instead, </a:t>
            </a:r>
            <a:r>
              <a:rPr lang="en-GB" sz="1300" b="1" dirty="0">
                <a:solidFill>
                  <a:srgbClr val="333333"/>
                </a:solidFill>
                <a:latin typeface="Raleway" pitchFamily="2" charset="77"/>
              </a:rPr>
              <a:t>a hacker accessed two obsolete servers (not part of OCI), exposing usernames but no usable passwords or customer data</a:t>
            </a:r>
            <a:r>
              <a:rPr lang="en-GB" sz="1300" dirty="0">
                <a:solidFill>
                  <a:srgbClr val="333333"/>
                </a:solidFill>
                <a:latin typeface="Raleway" pitchFamily="2" charset="77"/>
              </a:rPr>
              <a:t>. Security researcher Kevin Beaumont criticized Oracle for downplaying the breach, noting </a:t>
            </a:r>
            <a:r>
              <a:rPr lang="en-GB" sz="1300" b="1" dirty="0">
                <a:solidFill>
                  <a:srgbClr val="333333"/>
                </a:solidFill>
                <a:latin typeface="Raleway" pitchFamily="2" charset="77"/>
              </a:rPr>
              <a:t>the compromised servers were Oracle-managed cloud services (Oracle Cloud Classic</a:t>
            </a:r>
            <a:r>
              <a:rPr lang="en-GB" sz="1300" dirty="0">
                <a:solidFill>
                  <a:srgbClr val="333333"/>
                </a:solidFill>
                <a:latin typeface="Raleway" pitchFamily="2" charset="77"/>
              </a:rPr>
              <a:t>). </a:t>
            </a:r>
            <a:r>
              <a:rPr lang="en-GB" sz="1300" b="1" dirty="0">
                <a:solidFill>
                  <a:srgbClr val="333333"/>
                </a:solidFill>
                <a:latin typeface="Raleway" pitchFamily="2" charset="77"/>
              </a:rPr>
              <a:t>Separately, Oracle Health (formerly Cerner) </a:t>
            </a:r>
            <a:r>
              <a:rPr lang="en-GB" sz="1300" dirty="0">
                <a:solidFill>
                  <a:srgbClr val="333333"/>
                </a:solidFill>
                <a:latin typeface="Raleway" pitchFamily="2" charset="77"/>
              </a:rPr>
              <a:t>suffered a breach </a:t>
            </a:r>
            <a:r>
              <a:rPr lang="en-GB" sz="1300" b="1" dirty="0">
                <a:solidFill>
                  <a:srgbClr val="333333"/>
                </a:solidFill>
                <a:latin typeface="Raleway" pitchFamily="2" charset="77"/>
              </a:rPr>
              <a:t>involving legacy servers</a:t>
            </a:r>
            <a:r>
              <a:rPr lang="en-GB" sz="1300" dirty="0">
                <a:solidFill>
                  <a:srgbClr val="333333"/>
                </a:solidFill>
                <a:latin typeface="Raleway" pitchFamily="2" charset="77"/>
              </a:rPr>
              <a:t> not yet migrated to Oracle Cloud, with </a:t>
            </a:r>
            <a:r>
              <a:rPr lang="en-GB" sz="1300" b="1" dirty="0">
                <a:solidFill>
                  <a:srgbClr val="333333"/>
                </a:solidFill>
                <a:latin typeface="Raleway" pitchFamily="2" charset="77"/>
              </a:rPr>
              <a:t>stolen credentials used to access them</a:t>
            </a:r>
            <a:r>
              <a:rPr lang="en-GB" sz="1300" dirty="0">
                <a:solidFill>
                  <a:srgbClr val="333333"/>
                </a:solidFill>
                <a:latin typeface="Raleway" pitchFamily="2" charset="77"/>
              </a:rPr>
              <a:t>. A hacker is allegedly trying to </a:t>
            </a:r>
            <a:r>
              <a:rPr lang="en-GB" sz="1300" b="1" dirty="0">
                <a:solidFill>
                  <a:srgbClr val="333333"/>
                </a:solidFill>
                <a:latin typeface="Raleway" pitchFamily="2" charset="77"/>
              </a:rPr>
              <a:t>extort Oracle Health customers by threatening to release stolen data</a:t>
            </a:r>
            <a:r>
              <a:rPr lang="en-GB" sz="1300" dirty="0">
                <a:solidFill>
                  <a:srgbClr val="333333"/>
                </a:solidFill>
                <a:latin typeface="Raleway" pitchFamily="2" charset="77"/>
              </a:rPr>
              <a:t>. A lawsuit has been filed, accusing Oracle Health of negligence after sensitive information like Social Security numbers and clinical results were stolen. Plaintiffs claim they were not properly notified and now face risks of identity theft. Oracle Health stated that healthcare providers must assess and handle HIPAA breach notifications themselves.</a:t>
            </a:r>
          </a:p>
        </p:txBody>
      </p:sp>
    </p:spTree>
    <p:extLst>
      <p:ext uri="{BB962C8B-B14F-4D97-AF65-F5344CB8AC3E}">
        <p14:creationId xmlns:p14="http://schemas.microsoft.com/office/powerpoint/2010/main" val="1637907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D368-3EB3-3794-BD71-6F19FC453E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687DC0-B41D-8766-82AF-56E03E514082}"/>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6988523-2C4D-09C5-0A10-FFF72D7CCE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3F8AD0-8BE7-8DEA-F6FA-D0474FC8DC0B}"/>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MITIGATION</a:t>
            </a:r>
          </a:p>
        </p:txBody>
      </p:sp>
      <p:sp>
        <p:nvSpPr>
          <p:cNvPr id="4" name="TextBox 3">
            <a:extLst>
              <a:ext uri="{FF2B5EF4-FFF2-40B4-BE49-F238E27FC236}">
                <a16:creationId xmlns:a16="http://schemas.microsoft.com/office/drawing/2014/main" id="{1CF450FB-3DEF-2ABA-E81A-C6A7E5E1B870}"/>
              </a:ext>
            </a:extLst>
          </p:cNvPr>
          <p:cNvSpPr txBox="1"/>
          <p:nvPr/>
        </p:nvSpPr>
        <p:spPr>
          <a:xfrm>
            <a:off x="275063" y="2136338"/>
            <a:ext cx="11641874"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0" i="0" u="none" strike="noStrike" cap="none" normalizeH="0" baseline="0" dirty="0">
                <a:ln>
                  <a:noFill/>
                </a:ln>
                <a:solidFill>
                  <a:srgbClr val="333333"/>
                </a:solidFill>
                <a:effectLst/>
                <a:latin typeface="Raleway" pitchFamily="2" charset="77"/>
              </a:rPr>
              <a:t>The suggested mitigations include </a:t>
            </a:r>
            <a:r>
              <a:rPr kumimoji="0" lang="en-IT" altLang="en-IT" sz="1800" b="1" i="0" u="none" strike="noStrike" cap="none" normalizeH="0" baseline="0" dirty="0">
                <a:ln>
                  <a:noFill/>
                </a:ln>
                <a:solidFill>
                  <a:srgbClr val="333333"/>
                </a:solidFill>
                <a:effectLst/>
                <a:latin typeface="Raleway" pitchFamily="2" charset="77"/>
              </a:rPr>
              <a:t>resetting passwords across enterprise servers</a:t>
            </a:r>
            <a:r>
              <a:rPr kumimoji="0" lang="en-IT" altLang="en-IT" sz="1800" b="0" i="0" u="none" strike="noStrike" cap="none" normalizeH="0" baseline="0" dirty="0">
                <a:ln>
                  <a:noFill/>
                </a:ln>
                <a:solidFill>
                  <a:srgbClr val="333333"/>
                </a:solidFill>
                <a:effectLst/>
                <a:latin typeface="Raleway" pitchFamily="2" charset="77"/>
              </a:rPr>
              <a:t>, especially in cases where </a:t>
            </a:r>
            <a:r>
              <a:rPr kumimoji="0" lang="en-IT" altLang="en-IT" sz="1800" b="1" i="0" u="none" strike="noStrike" cap="none" normalizeH="0" baseline="0" dirty="0">
                <a:ln>
                  <a:noFill/>
                </a:ln>
                <a:solidFill>
                  <a:srgbClr val="333333"/>
                </a:solidFill>
                <a:effectLst/>
                <a:latin typeface="Raleway" pitchFamily="2" charset="77"/>
              </a:rPr>
              <a:t>local credentials may not be federated through enterprise identity solutions</a:t>
            </a:r>
            <a:r>
              <a:rPr kumimoji="0" lang="en-IT" altLang="en-IT" sz="1800" b="0" i="0" u="none" strike="noStrike" cap="none" normalizeH="0" baseline="0" dirty="0">
                <a:ln>
                  <a:noFill/>
                </a:ln>
                <a:solidFill>
                  <a:srgbClr val="333333"/>
                </a:solidFill>
                <a:effectLst/>
                <a:latin typeface="Raleway" pitchFamily="2" charset="77"/>
              </a:rPr>
              <a:t>. Source code should be reviewed, along with infrastructure as code templates, configuration files, and automation templates, </a:t>
            </a:r>
            <a:r>
              <a:rPr kumimoji="0" lang="en-IT" altLang="en-IT" sz="1800" b="1" i="0" u="none" strike="noStrike" cap="none" normalizeH="0" baseline="0" dirty="0">
                <a:ln>
                  <a:noFill/>
                </a:ln>
                <a:solidFill>
                  <a:srgbClr val="333333"/>
                </a:solidFill>
                <a:effectLst/>
                <a:latin typeface="Raleway" pitchFamily="2" charset="77"/>
              </a:rPr>
              <a:t>to identify embedded credentials</a:t>
            </a:r>
            <a:r>
              <a:rPr kumimoji="0" lang="en-IT" altLang="en-IT" sz="1800" b="0" i="0" u="none" strike="noStrike" cap="none" normalizeH="0" baseline="0" dirty="0">
                <a:ln>
                  <a:noFill/>
                </a:ln>
                <a:solidFill>
                  <a:srgbClr val="333333"/>
                </a:solidFill>
                <a:effectLst/>
                <a:latin typeface="Raleway" pitchFamily="2" charset="77"/>
              </a:rPr>
              <a:t>, which should be replaced with secure authentication methods. </a:t>
            </a:r>
            <a:r>
              <a:rPr kumimoji="0" lang="en-IT" altLang="en-IT" sz="1800" b="1" i="0" u="none" strike="noStrike" cap="none" normalizeH="0" baseline="0" dirty="0">
                <a:ln>
                  <a:noFill/>
                </a:ln>
                <a:solidFill>
                  <a:srgbClr val="333333"/>
                </a:solidFill>
                <a:effectLst/>
                <a:latin typeface="Raleway" pitchFamily="2" charset="77"/>
              </a:rPr>
              <a:t>Authentication logs </a:t>
            </a:r>
            <a:r>
              <a:rPr kumimoji="0" lang="en-IT" altLang="en-IT" sz="1800" b="0" i="0" u="none" strike="noStrike" cap="none" normalizeH="0" baseline="0" dirty="0">
                <a:ln>
                  <a:noFill/>
                </a:ln>
                <a:solidFill>
                  <a:srgbClr val="333333"/>
                </a:solidFill>
                <a:effectLst/>
                <a:latin typeface="Raleway" pitchFamily="2" charset="77"/>
              </a:rPr>
              <a:t>should be </a:t>
            </a:r>
            <a:r>
              <a:rPr kumimoji="0" lang="en-IT" altLang="en-IT" sz="1800" b="1" i="0" u="none" strike="noStrike" cap="none" normalizeH="0" baseline="0" dirty="0">
                <a:ln>
                  <a:noFill/>
                </a:ln>
                <a:solidFill>
                  <a:srgbClr val="333333"/>
                </a:solidFill>
                <a:effectLst/>
                <a:latin typeface="Raleway" pitchFamily="2" charset="77"/>
              </a:rPr>
              <a:t>monitored</a:t>
            </a:r>
            <a:r>
              <a:rPr kumimoji="0" lang="en-IT" altLang="en-IT" sz="1800" b="0" i="0" u="none" strike="noStrike" cap="none" normalizeH="0" baseline="0" dirty="0">
                <a:ln>
                  <a:noFill/>
                </a:ln>
                <a:solidFill>
                  <a:srgbClr val="333333"/>
                </a:solidFill>
                <a:effectLst/>
                <a:latin typeface="Raleway" pitchFamily="2" charset="77"/>
              </a:rPr>
              <a:t> for anomalous activity, especially for privileged, service, or federated identity accounts, and </a:t>
            </a:r>
            <a:r>
              <a:rPr kumimoji="0" lang="en-IT" altLang="en-IT" sz="1800" b="1" i="0" u="none" strike="noStrike" cap="none" normalizeH="0" baseline="0" dirty="0">
                <a:ln>
                  <a:noFill/>
                </a:ln>
                <a:solidFill>
                  <a:srgbClr val="333333"/>
                </a:solidFill>
                <a:effectLst/>
                <a:latin typeface="Raleway" pitchFamily="2" charset="77"/>
              </a:rPr>
              <a:t>if possible, phishing-resistant multifactor authentication should be implemented and enforced</a:t>
            </a:r>
            <a:r>
              <a:rPr kumimoji="0" lang="en-IT" altLang="en-IT" sz="1800" b="0" i="0" u="none" strike="noStrike" cap="none" normalizeH="0" baseline="0" dirty="0">
                <a:ln>
                  <a:noFill/>
                </a:ln>
                <a:solidFill>
                  <a:srgbClr val="333333"/>
                </a:solidFill>
                <a:effectLst/>
                <a:latin typeface="Raleway" pitchFamily="2" charset="77"/>
              </a:rPr>
              <a:t>, especially for administrator accounts.</a:t>
            </a:r>
            <a:endParaRPr kumimoji="0" lang="en-IT" altLang="en-IT"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0" i="0" u="none" strike="noStrike" cap="none" normalizeH="0" baseline="0" dirty="0">
                <a:ln>
                  <a:noFill/>
                </a:ln>
                <a:solidFill>
                  <a:srgbClr val="333333"/>
                </a:solidFill>
                <a:effectLst/>
                <a:latin typeface="Raleway" pitchFamily="2" charset="77"/>
              </a:rPr>
              <a:t>Oracle has stressed that the breach involved </a:t>
            </a:r>
            <a:r>
              <a:rPr kumimoji="0" lang="en-IT" altLang="en-IT" sz="1800" b="1" i="0" u="none" strike="noStrike" cap="none" normalizeH="0" baseline="0" dirty="0">
                <a:ln>
                  <a:noFill/>
                </a:ln>
                <a:solidFill>
                  <a:srgbClr val="333333"/>
                </a:solidFill>
                <a:effectLst/>
                <a:latin typeface="Raleway" pitchFamily="2" charset="77"/>
              </a:rPr>
              <a:t>legacy servers</a:t>
            </a:r>
            <a:r>
              <a:rPr kumimoji="0" lang="en-IT" altLang="en-IT" sz="1800" b="0" i="0" u="none" strike="noStrike" cap="none" normalizeH="0" baseline="0" dirty="0">
                <a:ln>
                  <a:noFill/>
                </a:ln>
                <a:solidFill>
                  <a:srgbClr val="333333"/>
                </a:solidFill>
                <a:effectLst/>
                <a:latin typeface="Raleway" pitchFamily="2" charset="77"/>
              </a:rPr>
              <a:t> and there was no breach of Oracle Cloud, but has yet to issue any public advisory to help customers mitigate risk.</a:t>
            </a:r>
            <a:endParaRPr kumimoji="0" lang="en-IT" altLang="en-IT" sz="1800" b="1" i="0" u="none" strike="noStrike" cap="none" normalizeH="0" baseline="0" dirty="0">
              <a:ln>
                <a:noFill/>
              </a:ln>
              <a:solidFill>
                <a:srgbClr val="333333"/>
              </a:solidFill>
              <a:effectLst/>
              <a:latin typeface="Raleway" pitchFamily="2" charset="77"/>
            </a:endParaRPr>
          </a:p>
        </p:txBody>
      </p:sp>
    </p:spTree>
    <p:extLst>
      <p:ext uri="{BB962C8B-B14F-4D97-AF65-F5344CB8AC3E}">
        <p14:creationId xmlns:p14="http://schemas.microsoft.com/office/powerpoint/2010/main" val="82683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2A304-6C54-5148-AF99-27ADB8640B02}"/>
              </a:ext>
            </a:extLst>
          </p:cNvPr>
          <p:cNvSpPr>
            <a:spLocks noGrp="1"/>
          </p:cNvSpPr>
          <p:nvPr>
            <p:ph idx="1"/>
          </p:nvPr>
        </p:nvSpPr>
        <p:spPr>
          <a:xfrm>
            <a:off x="838200" y="1132898"/>
            <a:ext cx="10515600" cy="4351338"/>
          </a:xfrm>
        </p:spPr>
        <p:txBody>
          <a:bodyPr/>
          <a:lstStyle/>
          <a:p>
            <a:pPr marL="0" indent="0">
              <a:buNone/>
            </a:pPr>
            <a:r>
              <a:rPr lang="en-US" sz="2100" dirty="0">
                <a:latin typeface="Arial" panose="020B0604020202020204" pitchFamily="34" charset="0"/>
                <a:cs typeface="Arial" panose="020B0604020202020204" pitchFamily="34" charset="0"/>
              </a:rPr>
              <a:t>DFDs are a way to represent the entities involved with the functioning of the medical device, how those entities are related, and the assumed trust boundaries between them. </a:t>
            </a:r>
          </a:p>
          <a:p>
            <a:endParaRPr lang="en-US" dirty="0"/>
          </a:p>
        </p:txBody>
      </p:sp>
      <p:pic>
        <p:nvPicPr>
          <p:cNvPr id="4" name="Picture 3">
            <a:extLst>
              <a:ext uri="{FF2B5EF4-FFF2-40B4-BE49-F238E27FC236}">
                <a16:creationId xmlns:a16="http://schemas.microsoft.com/office/drawing/2014/main" id="{05485D3B-81C0-E749-BA1C-4DA35D061B19}"/>
              </a:ext>
            </a:extLst>
          </p:cNvPr>
          <p:cNvPicPr>
            <a:picLocks noChangeAspect="1"/>
          </p:cNvPicPr>
          <p:nvPr/>
        </p:nvPicPr>
        <p:blipFill>
          <a:blip r:embed="rId2"/>
          <a:stretch>
            <a:fillRect/>
          </a:stretch>
        </p:blipFill>
        <p:spPr>
          <a:xfrm>
            <a:off x="2780205" y="2080555"/>
            <a:ext cx="6915024" cy="4351338"/>
          </a:xfrm>
          <a:prstGeom prst="rect">
            <a:avLst/>
          </a:prstGeom>
        </p:spPr>
      </p:pic>
      <p:sp>
        <p:nvSpPr>
          <p:cNvPr id="5" name="Rectangle 4">
            <a:extLst>
              <a:ext uri="{FF2B5EF4-FFF2-40B4-BE49-F238E27FC236}">
                <a16:creationId xmlns:a16="http://schemas.microsoft.com/office/drawing/2014/main" id="{F69098BF-50EB-191B-0101-799EB838180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15D70005-2A5B-3A55-9F19-60FB8C8D37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FA71CE-146D-BECD-CFAE-03FD51B91D6B}"/>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Data flow diagram</a:t>
            </a:r>
          </a:p>
        </p:txBody>
      </p:sp>
    </p:spTree>
    <p:extLst>
      <p:ext uri="{BB962C8B-B14F-4D97-AF65-F5344CB8AC3E}">
        <p14:creationId xmlns:p14="http://schemas.microsoft.com/office/powerpoint/2010/main" val="2857429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CCA9D-DCED-0A42-97CB-C36C53279780}"/>
              </a:ext>
            </a:extLst>
          </p:cNvPr>
          <p:cNvPicPr>
            <a:picLocks noChangeAspect="1"/>
          </p:cNvPicPr>
          <p:nvPr/>
        </p:nvPicPr>
        <p:blipFill>
          <a:blip r:embed="rId2"/>
          <a:stretch>
            <a:fillRect/>
          </a:stretch>
        </p:blipFill>
        <p:spPr>
          <a:xfrm>
            <a:off x="623176" y="1352549"/>
            <a:ext cx="10459482" cy="4774981"/>
          </a:xfrm>
          <a:prstGeom prst="rect">
            <a:avLst/>
          </a:prstGeom>
        </p:spPr>
      </p:pic>
      <p:sp>
        <p:nvSpPr>
          <p:cNvPr id="2" name="Rectangle 1">
            <a:extLst>
              <a:ext uri="{FF2B5EF4-FFF2-40B4-BE49-F238E27FC236}">
                <a16:creationId xmlns:a16="http://schemas.microsoft.com/office/drawing/2014/main" id="{D52A6C5F-FB2D-68A6-4CD1-EBD73EF246D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CA07CDF-34A8-2293-291C-BA2B319797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54A06E-6AAC-67A2-BD0F-153B390CC2B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definition of the system and use cases</a:t>
            </a:r>
          </a:p>
        </p:txBody>
      </p:sp>
    </p:spTree>
    <p:extLst>
      <p:ext uri="{BB962C8B-B14F-4D97-AF65-F5344CB8AC3E}">
        <p14:creationId xmlns:p14="http://schemas.microsoft.com/office/powerpoint/2010/main" val="146589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0B9A4-CF10-724E-B98D-86C5C2C5FAC4}"/>
              </a:ext>
            </a:extLst>
          </p:cNvPr>
          <p:cNvPicPr>
            <a:picLocks noChangeAspect="1"/>
          </p:cNvPicPr>
          <p:nvPr/>
        </p:nvPicPr>
        <p:blipFill>
          <a:blip r:embed="rId2"/>
          <a:stretch>
            <a:fillRect/>
          </a:stretch>
        </p:blipFill>
        <p:spPr>
          <a:xfrm>
            <a:off x="92622" y="2054335"/>
            <a:ext cx="11419867" cy="2044700"/>
          </a:xfrm>
          <a:prstGeom prst="rect">
            <a:avLst/>
          </a:prstGeom>
        </p:spPr>
      </p:pic>
      <p:sp>
        <p:nvSpPr>
          <p:cNvPr id="4" name="Rectangle 3">
            <a:extLst>
              <a:ext uri="{FF2B5EF4-FFF2-40B4-BE49-F238E27FC236}">
                <a16:creationId xmlns:a16="http://schemas.microsoft.com/office/drawing/2014/main" id="{228A4366-FBDE-8C17-B67A-31B801B24F3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A8A4AAF2-CC4A-01E1-FE77-A6210762C7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56C5D9-722E-4552-9E3A-5913F056E7B4}"/>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core technology</a:t>
            </a:r>
          </a:p>
        </p:txBody>
      </p:sp>
    </p:spTree>
    <p:extLst>
      <p:ext uri="{BB962C8B-B14F-4D97-AF65-F5344CB8AC3E}">
        <p14:creationId xmlns:p14="http://schemas.microsoft.com/office/powerpoint/2010/main" val="42945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A02D1-C5D5-ED49-B09C-FFBE3168FB34}"/>
              </a:ext>
            </a:extLst>
          </p:cNvPr>
          <p:cNvPicPr>
            <a:picLocks noChangeAspect="1"/>
          </p:cNvPicPr>
          <p:nvPr/>
        </p:nvPicPr>
        <p:blipFill>
          <a:blip r:embed="rId2"/>
          <a:stretch>
            <a:fillRect/>
          </a:stretch>
        </p:blipFill>
        <p:spPr>
          <a:xfrm>
            <a:off x="829558" y="1391087"/>
            <a:ext cx="10532884" cy="4431644"/>
          </a:xfrm>
          <a:prstGeom prst="rect">
            <a:avLst/>
          </a:prstGeom>
        </p:spPr>
      </p:pic>
      <p:sp>
        <p:nvSpPr>
          <p:cNvPr id="4" name="Rectangle 3">
            <a:extLst>
              <a:ext uri="{FF2B5EF4-FFF2-40B4-BE49-F238E27FC236}">
                <a16:creationId xmlns:a16="http://schemas.microsoft.com/office/drawing/2014/main" id="{D4D581CA-A693-3953-9429-6ABB830D3C5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912C67C-1C98-551D-2EBF-2F6D206FBA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C3DA09-00CE-7651-E446-BD63E897A9A1}"/>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AMPS device</a:t>
            </a:r>
          </a:p>
        </p:txBody>
      </p:sp>
    </p:spTree>
    <p:extLst>
      <p:ext uri="{BB962C8B-B14F-4D97-AF65-F5344CB8AC3E}">
        <p14:creationId xmlns:p14="http://schemas.microsoft.com/office/powerpoint/2010/main" val="498606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A9A75-8D1E-4643-9A5B-26B9B71E6E89}"/>
              </a:ext>
            </a:extLst>
          </p:cNvPr>
          <p:cNvPicPr>
            <a:picLocks noChangeAspect="1"/>
          </p:cNvPicPr>
          <p:nvPr/>
        </p:nvPicPr>
        <p:blipFill>
          <a:blip r:embed="rId2"/>
          <a:stretch>
            <a:fillRect/>
          </a:stretch>
        </p:blipFill>
        <p:spPr>
          <a:xfrm>
            <a:off x="1262116" y="1168057"/>
            <a:ext cx="8995979" cy="5507381"/>
          </a:xfrm>
          <a:prstGeom prst="rect">
            <a:avLst/>
          </a:prstGeom>
        </p:spPr>
      </p:pic>
      <p:sp>
        <p:nvSpPr>
          <p:cNvPr id="4" name="Rectangle 3">
            <a:extLst>
              <a:ext uri="{FF2B5EF4-FFF2-40B4-BE49-F238E27FC236}">
                <a16:creationId xmlns:a16="http://schemas.microsoft.com/office/drawing/2014/main" id="{03DB0142-0A57-4EC9-9FE0-F912634200A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8D6C82D-BDD7-A72F-03C2-07FA1D8302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014555-7A87-FC8E-04C1-B83C6DF586EC}"/>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patient app</a:t>
            </a:r>
          </a:p>
        </p:txBody>
      </p:sp>
    </p:spTree>
    <p:extLst>
      <p:ext uri="{BB962C8B-B14F-4D97-AF65-F5344CB8AC3E}">
        <p14:creationId xmlns:p14="http://schemas.microsoft.com/office/powerpoint/2010/main" val="62152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46B64-F543-0144-A24C-0183A3EB3AC3}"/>
              </a:ext>
            </a:extLst>
          </p:cNvPr>
          <p:cNvPicPr>
            <a:picLocks noChangeAspect="1"/>
          </p:cNvPicPr>
          <p:nvPr/>
        </p:nvPicPr>
        <p:blipFill>
          <a:blip r:embed="rId2"/>
          <a:stretch>
            <a:fillRect/>
          </a:stretch>
        </p:blipFill>
        <p:spPr>
          <a:xfrm>
            <a:off x="1548971" y="3066065"/>
            <a:ext cx="9094057" cy="2363733"/>
          </a:xfrm>
          <a:prstGeom prst="rect">
            <a:avLst/>
          </a:prstGeom>
        </p:spPr>
      </p:pic>
      <p:pic>
        <p:nvPicPr>
          <p:cNvPr id="3" name="Picture 2">
            <a:extLst>
              <a:ext uri="{FF2B5EF4-FFF2-40B4-BE49-F238E27FC236}">
                <a16:creationId xmlns:a16="http://schemas.microsoft.com/office/drawing/2014/main" id="{F2F1179D-4E0B-FE40-9042-62F00FD79C29}"/>
              </a:ext>
            </a:extLst>
          </p:cNvPr>
          <p:cNvPicPr>
            <a:picLocks noChangeAspect="1"/>
          </p:cNvPicPr>
          <p:nvPr/>
        </p:nvPicPr>
        <p:blipFill>
          <a:blip r:embed="rId3"/>
          <a:stretch>
            <a:fillRect/>
          </a:stretch>
        </p:blipFill>
        <p:spPr>
          <a:xfrm>
            <a:off x="1398533" y="1354520"/>
            <a:ext cx="9186588" cy="2471246"/>
          </a:xfrm>
          <a:prstGeom prst="rect">
            <a:avLst/>
          </a:prstGeom>
        </p:spPr>
      </p:pic>
      <p:sp>
        <p:nvSpPr>
          <p:cNvPr id="5" name="Rectangle 4">
            <a:extLst>
              <a:ext uri="{FF2B5EF4-FFF2-40B4-BE49-F238E27FC236}">
                <a16:creationId xmlns:a16="http://schemas.microsoft.com/office/drawing/2014/main" id="{8D18282E-9C8F-2116-7691-B2F922834B1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0C68776B-93AD-C968-8D9A-C3B72959DF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6EA303-3C80-E00B-E5B4-FBD796B5246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cloud service</a:t>
            </a:r>
          </a:p>
        </p:txBody>
      </p:sp>
    </p:spTree>
    <p:extLst>
      <p:ext uri="{BB962C8B-B14F-4D97-AF65-F5344CB8AC3E}">
        <p14:creationId xmlns:p14="http://schemas.microsoft.com/office/powerpoint/2010/main" val="1618256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10251</TotalTime>
  <Words>1885</Words>
  <Application>Microsoft Macintosh PowerPoint</Application>
  <PresentationFormat>Widescreen</PresentationFormat>
  <Paragraphs>126</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Aptos Display</vt:lpstr>
      <vt:lpstr>Arial</vt:lpstr>
      <vt:lpstr>Raleway</vt:lpstr>
      <vt:lpstr>Office Theme</vt:lpstr>
      <vt:lpstr>DATA PROTECTION AND CYBERSECURITY IN eHEALTH SYSTEMS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PRENASSI MARCO</dc:creator>
  <cp:lastModifiedBy>PRENASSI MARCO</cp:lastModifiedBy>
  <cp:revision>5</cp:revision>
  <dcterms:created xsi:type="dcterms:W3CDTF">2025-05-05T11:59:46Z</dcterms:created>
  <dcterms:modified xsi:type="dcterms:W3CDTF">2026-04-09T16:58:25Z</dcterms:modified>
</cp:coreProperties>
</file>