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377" r:id="rId3"/>
    <p:sldId id="259" r:id="rId4"/>
    <p:sldId id="326" r:id="rId5"/>
    <p:sldId id="327" r:id="rId6"/>
    <p:sldId id="328" r:id="rId7"/>
    <p:sldId id="329" r:id="rId8"/>
    <p:sldId id="330" r:id="rId9"/>
    <p:sldId id="331" r:id="rId10"/>
    <p:sldId id="332" r:id="rId11"/>
    <p:sldId id="358" r:id="rId12"/>
    <p:sldId id="359" r:id="rId13"/>
    <p:sldId id="360" r:id="rId14"/>
    <p:sldId id="361" r:id="rId15"/>
    <p:sldId id="376" r:id="rId16"/>
    <p:sldId id="365" r:id="rId17"/>
    <p:sldId id="366" r:id="rId18"/>
    <p:sldId id="367" r:id="rId19"/>
    <p:sldId id="363" r:id="rId20"/>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41"/>
    <p:restoredTop sz="94696"/>
  </p:normalViewPr>
  <p:slideViewPr>
    <p:cSldViewPr snapToGrid="0">
      <p:cViewPr varScale="1">
        <p:scale>
          <a:sx n="116" d="100"/>
          <a:sy n="116" d="100"/>
        </p:scale>
        <p:origin x="60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BB92C-3AE5-2077-2651-2908EFD7F97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6E81BDC5-C44B-BCA2-D803-309DABBAAF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5FE01BBA-E6DF-688F-1EF1-F5C7B2ACC507}"/>
              </a:ext>
            </a:extLst>
          </p:cNvPr>
          <p:cNvSpPr>
            <a:spLocks noGrp="1"/>
          </p:cNvSpPr>
          <p:nvPr>
            <p:ph type="dt" sz="half" idx="10"/>
          </p:nvPr>
        </p:nvSpPr>
        <p:spPr/>
        <p:txBody>
          <a:bodyPr/>
          <a:lstStyle/>
          <a:p>
            <a:fld id="{8A9C70FE-93FB-F446-A55C-7FE685AB8A43}" type="datetimeFigureOut">
              <a:rPr lang="en-IT" smtClean="0"/>
              <a:t>16/04/26</a:t>
            </a:fld>
            <a:endParaRPr lang="en-IT"/>
          </a:p>
        </p:txBody>
      </p:sp>
      <p:sp>
        <p:nvSpPr>
          <p:cNvPr id="5" name="Footer Placeholder 4">
            <a:extLst>
              <a:ext uri="{FF2B5EF4-FFF2-40B4-BE49-F238E27FC236}">
                <a16:creationId xmlns:a16="http://schemas.microsoft.com/office/drawing/2014/main" id="{6FF1B04D-E27B-44B8-776A-0BD9CB1E262F}"/>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01361D7C-18BC-9BD2-F646-1CF224D540F5}"/>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3394106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EEA6D-D87B-8CB2-7AEB-52F1FD20D65C}"/>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305C09B4-90A4-3492-4B53-9485115FA88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CCEE235C-061B-0012-CE6B-8382956C839C}"/>
              </a:ext>
            </a:extLst>
          </p:cNvPr>
          <p:cNvSpPr>
            <a:spLocks noGrp="1"/>
          </p:cNvSpPr>
          <p:nvPr>
            <p:ph type="dt" sz="half" idx="10"/>
          </p:nvPr>
        </p:nvSpPr>
        <p:spPr/>
        <p:txBody>
          <a:bodyPr/>
          <a:lstStyle/>
          <a:p>
            <a:fld id="{8A9C70FE-93FB-F446-A55C-7FE685AB8A43}" type="datetimeFigureOut">
              <a:rPr lang="en-IT" smtClean="0"/>
              <a:t>16/04/26</a:t>
            </a:fld>
            <a:endParaRPr lang="en-IT"/>
          </a:p>
        </p:txBody>
      </p:sp>
      <p:sp>
        <p:nvSpPr>
          <p:cNvPr id="5" name="Footer Placeholder 4">
            <a:extLst>
              <a:ext uri="{FF2B5EF4-FFF2-40B4-BE49-F238E27FC236}">
                <a16:creationId xmlns:a16="http://schemas.microsoft.com/office/drawing/2014/main" id="{0CFA8A06-D3E5-7F09-98D4-1B299896D8F1}"/>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D86395A8-76D9-FD39-9F87-F52F717981AC}"/>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899660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65CC57-204D-6026-0FD6-0457960880D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0F7308DD-C931-086A-79A4-DB098D1F552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2241EB26-4821-A36D-5166-E632EA5B3C97}"/>
              </a:ext>
            </a:extLst>
          </p:cNvPr>
          <p:cNvSpPr>
            <a:spLocks noGrp="1"/>
          </p:cNvSpPr>
          <p:nvPr>
            <p:ph type="dt" sz="half" idx="10"/>
          </p:nvPr>
        </p:nvSpPr>
        <p:spPr/>
        <p:txBody>
          <a:bodyPr/>
          <a:lstStyle/>
          <a:p>
            <a:fld id="{8A9C70FE-93FB-F446-A55C-7FE685AB8A43}" type="datetimeFigureOut">
              <a:rPr lang="en-IT" smtClean="0"/>
              <a:t>16/04/26</a:t>
            </a:fld>
            <a:endParaRPr lang="en-IT"/>
          </a:p>
        </p:txBody>
      </p:sp>
      <p:sp>
        <p:nvSpPr>
          <p:cNvPr id="5" name="Footer Placeholder 4">
            <a:extLst>
              <a:ext uri="{FF2B5EF4-FFF2-40B4-BE49-F238E27FC236}">
                <a16:creationId xmlns:a16="http://schemas.microsoft.com/office/drawing/2014/main" id="{E36625FA-DCED-D721-0C32-987A56C1E31C}"/>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FB2EC15D-99C4-9DA7-96A3-367EA9643E68}"/>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1996508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6C04-38AB-BEF0-BDC6-BE7A6B961062}"/>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E82C7EAF-F949-418C-8F3D-442BE1CFFB1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25F1CF85-CE30-4AF7-91D5-DD581E73A000}"/>
              </a:ext>
            </a:extLst>
          </p:cNvPr>
          <p:cNvSpPr>
            <a:spLocks noGrp="1"/>
          </p:cNvSpPr>
          <p:nvPr>
            <p:ph type="dt" sz="half" idx="10"/>
          </p:nvPr>
        </p:nvSpPr>
        <p:spPr/>
        <p:txBody>
          <a:bodyPr/>
          <a:lstStyle/>
          <a:p>
            <a:fld id="{8A9C70FE-93FB-F446-A55C-7FE685AB8A43}" type="datetimeFigureOut">
              <a:rPr lang="en-IT" smtClean="0"/>
              <a:t>16/04/26</a:t>
            </a:fld>
            <a:endParaRPr lang="en-IT"/>
          </a:p>
        </p:txBody>
      </p:sp>
      <p:sp>
        <p:nvSpPr>
          <p:cNvPr id="5" name="Footer Placeholder 4">
            <a:extLst>
              <a:ext uri="{FF2B5EF4-FFF2-40B4-BE49-F238E27FC236}">
                <a16:creationId xmlns:a16="http://schemas.microsoft.com/office/drawing/2014/main" id="{253D72D6-3ED3-79B5-DEB8-773C4F91DAD6}"/>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602264C8-0A78-0129-3903-57A7B3B0E044}"/>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2241383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3084D-71D1-01A8-BF46-8158EEC56FF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E14FED5E-FD28-3E1A-66EC-25B3E95757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FEDCAB5-F006-1A4D-33CD-E1C0B636E758}"/>
              </a:ext>
            </a:extLst>
          </p:cNvPr>
          <p:cNvSpPr>
            <a:spLocks noGrp="1"/>
          </p:cNvSpPr>
          <p:nvPr>
            <p:ph type="dt" sz="half" idx="10"/>
          </p:nvPr>
        </p:nvSpPr>
        <p:spPr/>
        <p:txBody>
          <a:bodyPr/>
          <a:lstStyle/>
          <a:p>
            <a:fld id="{8A9C70FE-93FB-F446-A55C-7FE685AB8A43}" type="datetimeFigureOut">
              <a:rPr lang="en-IT" smtClean="0"/>
              <a:t>16/04/26</a:t>
            </a:fld>
            <a:endParaRPr lang="en-IT"/>
          </a:p>
        </p:txBody>
      </p:sp>
      <p:sp>
        <p:nvSpPr>
          <p:cNvPr id="5" name="Footer Placeholder 4">
            <a:extLst>
              <a:ext uri="{FF2B5EF4-FFF2-40B4-BE49-F238E27FC236}">
                <a16:creationId xmlns:a16="http://schemas.microsoft.com/office/drawing/2014/main" id="{AA71AAC2-50A6-C789-1C09-7617F743CA6A}"/>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D3B7B47C-500C-3CCA-7DE0-355DA94D7690}"/>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3265167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300AA-483A-DA58-B646-C849043D54D8}"/>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E64399DD-E701-542B-0F34-B97D240F193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10D2DD5E-0AB9-869F-63DB-A292A92D099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68E742E5-1898-DF64-7B6A-714A23177112}"/>
              </a:ext>
            </a:extLst>
          </p:cNvPr>
          <p:cNvSpPr>
            <a:spLocks noGrp="1"/>
          </p:cNvSpPr>
          <p:nvPr>
            <p:ph type="dt" sz="half" idx="10"/>
          </p:nvPr>
        </p:nvSpPr>
        <p:spPr/>
        <p:txBody>
          <a:bodyPr/>
          <a:lstStyle/>
          <a:p>
            <a:fld id="{8A9C70FE-93FB-F446-A55C-7FE685AB8A43}" type="datetimeFigureOut">
              <a:rPr lang="en-IT" smtClean="0"/>
              <a:t>16/04/26</a:t>
            </a:fld>
            <a:endParaRPr lang="en-IT"/>
          </a:p>
        </p:txBody>
      </p:sp>
      <p:sp>
        <p:nvSpPr>
          <p:cNvPr id="6" name="Footer Placeholder 5">
            <a:extLst>
              <a:ext uri="{FF2B5EF4-FFF2-40B4-BE49-F238E27FC236}">
                <a16:creationId xmlns:a16="http://schemas.microsoft.com/office/drawing/2014/main" id="{993C8C10-0864-8C35-8FEF-5B6801C5BE1C}"/>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2BE17C0E-05F8-1365-A212-C196802DB4C7}"/>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3793095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D15A-B8D5-5A91-530F-81FA4F0FE81E}"/>
              </a:ext>
            </a:extLst>
          </p:cNvPr>
          <p:cNvSpPr>
            <a:spLocks noGrp="1"/>
          </p:cNvSpPr>
          <p:nvPr>
            <p:ph type="title"/>
          </p:nvPr>
        </p:nvSpPr>
        <p:spPr>
          <a:xfrm>
            <a:off x="839788" y="365125"/>
            <a:ext cx="10515600" cy="1325563"/>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953681D8-B11A-393C-D3E4-AEC7D07ECF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C0D138C-D387-74A2-6ADF-C920B39C53B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D2827DFE-2075-55FE-89ED-2FD755072F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1A25851-2E90-B552-2AB8-521A4ED4A5D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182D630E-1906-A04B-90AE-8555305EE810}"/>
              </a:ext>
            </a:extLst>
          </p:cNvPr>
          <p:cNvSpPr>
            <a:spLocks noGrp="1"/>
          </p:cNvSpPr>
          <p:nvPr>
            <p:ph type="dt" sz="half" idx="10"/>
          </p:nvPr>
        </p:nvSpPr>
        <p:spPr/>
        <p:txBody>
          <a:bodyPr/>
          <a:lstStyle/>
          <a:p>
            <a:fld id="{8A9C70FE-93FB-F446-A55C-7FE685AB8A43}" type="datetimeFigureOut">
              <a:rPr lang="en-IT" smtClean="0"/>
              <a:t>16/04/26</a:t>
            </a:fld>
            <a:endParaRPr lang="en-IT"/>
          </a:p>
        </p:txBody>
      </p:sp>
      <p:sp>
        <p:nvSpPr>
          <p:cNvPr id="8" name="Footer Placeholder 7">
            <a:extLst>
              <a:ext uri="{FF2B5EF4-FFF2-40B4-BE49-F238E27FC236}">
                <a16:creationId xmlns:a16="http://schemas.microsoft.com/office/drawing/2014/main" id="{00C6FC8C-BB44-483B-60D8-DAD4DC24A631}"/>
              </a:ext>
            </a:extLst>
          </p:cNvPr>
          <p:cNvSpPr>
            <a:spLocks noGrp="1"/>
          </p:cNvSpPr>
          <p:nvPr>
            <p:ph type="ftr" sz="quarter" idx="11"/>
          </p:nvPr>
        </p:nvSpPr>
        <p:spPr/>
        <p:txBody>
          <a:bodyPr/>
          <a:lstStyle/>
          <a:p>
            <a:endParaRPr lang="en-IT"/>
          </a:p>
        </p:txBody>
      </p:sp>
      <p:sp>
        <p:nvSpPr>
          <p:cNvPr id="9" name="Slide Number Placeholder 8">
            <a:extLst>
              <a:ext uri="{FF2B5EF4-FFF2-40B4-BE49-F238E27FC236}">
                <a16:creationId xmlns:a16="http://schemas.microsoft.com/office/drawing/2014/main" id="{30F7E15C-13C1-4D9A-7D71-14B3ED17B983}"/>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120729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58FB2-0DFE-BF16-F0B9-52838BB5D14B}"/>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B14748A0-7CF1-94CA-FDA1-372AFFEA77F8}"/>
              </a:ext>
            </a:extLst>
          </p:cNvPr>
          <p:cNvSpPr>
            <a:spLocks noGrp="1"/>
          </p:cNvSpPr>
          <p:nvPr>
            <p:ph type="dt" sz="half" idx="10"/>
          </p:nvPr>
        </p:nvSpPr>
        <p:spPr/>
        <p:txBody>
          <a:bodyPr/>
          <a:lstStyle/>
          <a:p>
            <a:fld id="{8A9C70FE-93FB-F446-A55C-7FE685AB8A43}" type="datetimeFigureOut">
              <a:rPr lang="en-IT" smtClean="0"/>
              <a:t>16/04/26</a:t>
            </a:fld>
            <a:endParaRPr lang="en-IT"/>
          </a:p>
        </p:txBody>
      </p:sp>
      <p:sp>
        <p:nvSpPr>
          <p:cNvPr id="4" name="Footer Placeholder 3">
            <a:extLst>
              <a:ext uri="{FF2B5EF4-FFF2-40B4-BE49-F238E27FC236}">
                <a16:creationId xmlns:a16="http://schemas.microsoft.com/office/drawing/2014/main" id="{BF85A460-295C-2F6E-72C9-F8BBCF063DE0}"/>
              </a:ext>
            </a:extLst>
          </p:cNvPr>
          <p:cNvSpPr>
            <a:spLocks noGrp="1"/>
          </p:cNvSpPr>
          <p:nvPr>
            <p:ph type="ftr" sz="quarter" idx="11"/>
          </p:nvPr>
        </p:nvSpPr>
        <p:spPr/>
        <p:txBody>
          <a:bodyPr/>
          <a:lstStyle/>
          <a:p>
            <a:endParaRPr lang="en-IT"/>
          </a:p>
        </p:txBody>
      </p:sp>
      <p:sp>
        <p:nvSpPr>
          <p:cNvPr id="5" name="Slide Number Placeholder 4">
            <a:extLst>
              <a:ext uri="{FF2B5EF4-FFF2-40B4-BE49-F238E27FC236}">
                <a16:creationId xmlns:a16="http://schemas.microsoft.com/office/drawing/2014/main" id="{4C526404-2062-E3D8-C784-714156182F66}"/>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2897820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23EFF-F57A-D83A-AF97-A8E3B950CF06}"/>
              </a:ext>
            </a:extLst>
          </p:cNvPr>
          <p:cNvSpPr>
            <a:spLocks noGrp="1"/>
          </p:cNvSpPr>
          <p:nvPr>
            <p:ph type="dt" sz="half" idx="10"/>
          </p:nvPr>
        </p:nvSpPr>
        <p:spPr/>
        <p:txBody>
          <a:bodyPr/>
          <a:lstStyle/>
          <a:p>
            <a:fld id="{8A9C70FE-93FB-F446-A55C-7FE685AB8A43}" type="datetimeFigureOut">
              <a:rPr lang="en-IT" smtClean="0"/>
              <a:t>16/04/26</a:t>
            </a:fld>
            <a:endParaRPr lang="en-IT"/>
          </a:p>
        </p:txBody>
      </p:sp>
      <p:sp>
        <p:nvSpPr>
          <p:cNvPr id="3" name="Footer Placeholder 2">
            <a:extLst>
              <a:ext uri="{FF2B5EF4-FFF2-40B4-BE49-F238E27FC236}">
                <a16:creationId xmlns:a16="http://schemas.microsoft.com/office/drawing/2014/main" id="{F76470AC-120D-E2E2-1346-F19B1906904E}"/>
              </a:ext>
            </a:extLst>
          </p:cNvPr>
          <p:cNvSpPr>
            <a:spLocks noGrp="1"/>
          </p:cNvSpPr>
          <p:nvPr>
            <p:ph type="ftr" sz="quarter" idx="11"/>
          </p:nvPr>
        </p:nvSpPr>
        <p:spPr/>
        <p:txBody>
          <a:bodyPr/>
          <a:lstStyle/>
          <a:p>
            <a:endParaRPr lang="en-IT"/>
          </a:p>
        </p:txBody>
      </p:sp>
      <p:sp>
        <p:nvSpPr>
          <p:cNvPr id="4" name="Slide Number Placeholder 3">
            <a:extLst>
              <a:ext uri="{FF2B5EF4-FFF2-40B4-BE49-F238E27FC236}">
                <a16:creationId xmlns:a16="http://schemas.microsoft.com/office/drawing/2014/main" id="{EE60817E-776A-1EFB-CE8F-068B70A60D7D}"/>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266121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555B-6D54-6C95-5C8A-CF031765BA8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8DBABE06-F441-6A97-37FA-308B61F975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298BDBE1-159C-F134-9684-4546B46415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4DD714-4AC3-054C-8D6D-40AA071AA088}"/>
              </a:ext>
            </a:extLst>
          </p:cNvPr>
          <p:cNvSpPr>
            <a:spLocks noGrp="1"/>
          </p:cNvSpPr>
          <p:nvPr>
            <p:ph type="dt" sz="half" idx="10"/>
          </p:nvPr>
        </p:nvSpPr>
        <p:spPr/>
        <p:txBody>
          <a:bodyPr/>
          <a:lstStyle/>
          <a:p>
            <a:fld id="{8A9C70FE-93FB-F446-A55C-7FE685AB8A43}" type="datetimeFigureOut">
              <a:rPr lang="en-IT" smtClean="0"/>
              <a:t>16/04/26</a:t>
            </a:fld>
            <a:endParaRPr lang="en-IT"/>
          </a:p>
        </p:txBody>
      </p:sp>
      <p:sp>
        <p:nvSpPr>
          <p:cNvPr id="6" name="Footer Placeholder 5">
            <a:extLst>
              <a:ext uri="{FF2B5EF4-FFF2-40B4-BE49-F238E27FC236}">
                <a16:creationId xmlns:a16="http://schemas.microsoft.com/office/drawing/2014/main" id="{42E2CCBE-1DEB-FFD9-4B18-334F64E8E4F8}"/>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51B6350F-16C8-391D-37D2-4B72C469DE75}"/>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1181509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E047A-DE9B-867C-37FF-A29776A958F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96F88926-FAB8-AE99-ED4A-F71354ECBD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a:p>
        </p:txBody>
      </p:sp>
      <p:sp>
        <p:nvSpPr>
          <p:cNvPr id="4" name="Text Placeholder 3">
            <a:extLst>
              <a:ext uri="{FF2B5EF4-FFF2-40B4-BE49-F238E27FC236}">
                <a16:creationId xmlns:a16="http://schemas.microsoft.com/office/drawing/2014/main" id="{AEBAACB3-4F50-AB9C-1288-46D408F500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3EF661D-CB6D-95C5-E450-F66557C49E43}"/>
              </a:ext>
            </a:extLst>
          </p:cNvPr>
          <p:cNvSpPr>
            <a:spLocks noGrp="1"/>
          </p:cNvSpPr>
          <p:nvPr>
            <p:ph type="dt" sz="half" idx="10"/>
          </p:nvPr>
        </p:nvSpPr>
        <p:spPr/>
        <p:txBody>
          <a:bodyPr/>
          <a:lstStyle/>
          <a:p>
            <a:fld id="{8A9C70FE-93FB-F446-A55C-7FE685AB8A43}" type="datetimeFigureOut">
              <a:rPr lang="en-IT" smtClean="0"/>
              <a:t>16/04/26</a:t>
            </a:fld>
            <a:endParaRPr lang="en-IT"/>
          </a:p>
        </p:txBody>
      </p:sp>
      <p:sp>
        <p:nvSpPr>
          <p:cNvPr id="6" name="Footer Placeholder 5">
            <a:extLst>
              <a:ext uri="{FF2B5EF4-FFF2-40B4-BE49-F238E27FC236}">
                <a16:creationId xmlns:a16="http://schemas.microsoft.com/office/drawing/2014/main" id="{527EF271-692D-B090-5F7B-882CE7B73017}"/>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B172660C-840F-3506-427F-CC867AECA9BF}"/>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2522538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B9FB7A-EC5F-1806-8C84-03F023E4CA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452AF3C5-AC59-76D5-86F1-A401CCD12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72C4EAE2-477B-66D4-1AA6-0A5BE53BBD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A9C70FE-93FB-F446-A55C-7FE685AB8A43}" type="datetimeFigureOut">
              <a:rPr lang="en-IT" smtClean="0"/>
              <a:t>16/04/26</a:t>
            </a:fld>
            <a:endParaRPr lang="en-IT"/>
          </a:p>
        </p:txBody>
      </p:sp>
      <p:sp>
        <p:nvSpPr>
          <p:cNvPr id="5" name="Footer Placeholder 4">
            <a:extLst>
              <a:ext uri="{FF2B5EF4-FFF2-40B4-BE49-F238E27FC236}">
                <a16:creationId xmlns:a16="http://schemas.microsoft.com/office/drawing/2014/main" id="{3AE1441F-DDAB-5951-3FC2-7ED6ECF174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T"/>
          </a:p>
        </p:txBody>
      </p:sp>
      <p:sp>
        <p:nvSpPr>
          <p:cNvPr id="6" name="Slide Number Placeholder 5">
            <a:extLst>
              <a:ext uri="{FF2B5EF4-FFF2-40B4-BE49-F238E27FC236}">
                <a16:creationId xmlns:a16="http://schemas.microsoft.com/office/drawing/2014/main" id="{2A19D285-6667-F7AE-C857-E7086B6D4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EA09ABD-7FBE-BC4A-B857-0C523D27DA8A}" type="slidenum">
              <a:rPr lang="en-IT" smtClean="0"/>
              <a:t>‹#›</a:t>
            </a:fld>
            <a:endParaRPr lang="en-IT"/>
          </a:p>
        </p:txBody>
      </p:sp>
    </p:spTree>
    <p:extLst>
      <p:ext uri="{BB962C8B-B14F-4D97-AF65-F5344CB8AC3E}">
        <p14:creationId xmlns:p14="http://schemas.microsoft.com/office/powerpoint/2010/main" val="2502472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C30932-BB03-0BB4-6495-7EEC739F2575}"/>
              </a:ext>
            </a:extLst>
          </p:cNvPr>
          <p:cNvSpPr/>
          <p:nvPr/>
        </p:nvSpPr>
        <p:spPr>
          <a:xfrm>
            <a:off x="0" y="0"/>
            <a:ext cx="12192000" cy="5900928"/>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itle 1">
            <a:extLst>
              <a:ext uri="{FF2B5EF4-FFF2-40B4-BE49-F238E27FC236}">
                <a16:creationId xmlns:a16="http://schemas.microsoft.com/office/drawing/2014/main" id="{C612A730-24F7-1D0C-59D4-768FCF85CE0E}"/>
              </a:ext>
            </a:extLst>
          </p:cNvPr>
          <p:cNvSpPr>
            <a:spLocks noGrp="1"/>
          </p:cNvSpPr>
          <p:nvPr>
            <p:ph type="ctrTitle"/>
          </p:nvPr>
        </p:nvSpPr>
        <p:spPr/>
        <p:txBody>
          <a:bodyPr>
            <a:normAutofit fontScale="90000"/>
          </a:bodyPr>
          <a:lstStyle/>
          <a:p>
            <a:r>
              <a:rPr lang="en-US" sz="6000" dirty="0">
                <a:solidFill>
                  <a:schemeClr val="bg1"/>
                </a:solidFill>
              </a:rPr>
              <a:t>DATA PROTECTION AND CYBERSECURITY IN </a:t>
            </a:r>
            <a:r>
              <a:rPr lang="en-US" sz="6000" dirty="0" err="1">
                <a:solidFill>
                  <a:schemeClr val="bg1"/>
                </a:solidFill>
              </a:rPr>
              <a:t>eHEALTH</a:t>
            </a:r>
            <a:r>
              <a:rPr lang="en-US" sz="6000" dirty="0">
                <a:solidFill>
                  <a:schemeClr val="bg1"/>
                </a:solidFill>
              </a:rPr>
              <a:t> SYSTEMS 2</a:t>
            </a:r>
          </a:p>
        </p:txBody>
      </p:sp>
      <p:pic>
        <p:nvPicPr>
          <p:cNvPr id="5" name="Picture 2" descr="logo centenario">
            <a:extLst>
              <a:ext uri="{FF2B5EF4-FFF2-40B4-BE49-F238E27FC236}">
                <a16:creationId xmlns:a16="http://schemas.microsoft.com/office/drawing/2014/main" id="{4107BCF0-34FF-CDC8-EF76-F81FFE6ECB6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040582"/>
            <a:ext cx="4112489" cy="720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070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E4D1B1-BF0C-AF4D-94FC-00B38D7B577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712914" y="1752600"/>
            <a:ext cx="8652387" cy="4191000"/>
          </a:xfrm>
          <a:prstGeom prst="rect">
            <a:avLst/>
          </a:prstGeom>
        </p:spPr>
      </p:pic>
      <p:sp>
        <p:nvSpPr>
          <p:cNvPr id="4" name="Rectangle 3">
            <a:extLst>
              <a:ext uri="{FF2B5EF4-FFF2-40B4-BE49-F238E27FC236}">
                <a16:creationId xmlns:a16="http://schemas.microsoft.com/office/drawing/2014/main" id="{D8A6A95D-B00B-5258-4BF6-436A4C066579}"/>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15EC0C86-F1B8-8E8C-FF20-9CF6E3FBBB8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8B4F395-42A3-76D8-E91D-98019ABDFD5E}"/>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GDPR: SUBJECTS</a:t>
            </a:r>
            <a:endParaRPr lang="en-GB" sz="2400" b="1" dirty="0">
              <a:solidFill>
                <a:schemeClr val="bg1"/>
              </a:solidFill>
              <a:latin typeface="+mj-lt"/>
            </a:endParaRPr>
          </a:p>
        </p:txBody>
      </p:sp>
    </p:spTree>
    <p:extLst>
      <p:ext uri="{BB962C8B-B14F-4D97-AF65-F5344CB8AC3E}">
        <p14:creationId xmlns:p14="http://schemas.microsoft.com/office/powerpoint/2010/main" val="3196107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CDA92D-A265-0844-96AE-E59B12C1D17A}"/>
              </a:ext>
            </a:extLst>
          </p:cNvPr>
          <p:cNvSpPr>
            <a:spLocks noGrp="1"/>
          </p:cNvSpPr>
          <p:nvPr>
            <p:ph idx="1"/>
          </p:nvPr>
        </p:nvSpPr>
        <p:spPr>
          <a:xfrm>
            <a:off x="638908" y="2054224"/>
            <a:ext cx="10515600" cy="4351338"/>
          </a:xfrm>
        </p:spPr>
        <p:txBody>
          <a:bodyPr/>
          <a:lstStyle/>
          <a:p>
            <a:r>
              <a:rPr lang="en-US" dirty="0">
                <a:latin typeface="Aptos" panose="020B0004020202020204" pitchFamily="34" charset="0"/>
                <a:cs typeface="Arial" panose="020B0604020202020204" pitchFamily="34" charset="0"/>
              </a:rPr>
              <a:t>The HIPAA Security Rule contains the standards that must be applied in order to safeguard and protect electronically created, accessed, processed, or stored PHI (ePHI) when at rest and in transit.</a:t>
            </a:r>
          </a:p>
          <a:p>
            <a:r>
              <a:rPr lang="en-US" dirty="0">
                <a:latin typeface="Aptos" panose="020B0004020202020204" pitchFamily="34" charset="0"/>
                <a:cs typeface="Arial" panose="020B0604020202020204" pitchFamily="34" charset="0"/>
              </a:rPr>
              <a:t>It has three parts:</a:t>
            </a:r>
          </a:p>
          <a:p>
            <a:pPr lvl="1"/>
            <a:r>
              <a:rPr lang="en-US" dirty="0">
                <a:latin typeface="Aptos" panose="020B0004020202020204" pitchFamily="34" charset="0"/>
                <a:cs typeface="Arial" panose="020B0604020202020204" pitchFamily="34" charset="0"/>
              </a:rPr>
              <a:t>technical safeguards</a:t>
            </a:r>
          </a:p>
          <a:p>
            <a:pPr lvl="1"/>
            <a:r>
              <a:rPr lang="en-US" dirty="0">
                <a:latin typeface="Aptos" panose="020B0004020202020204" pitchFamily="34" charset="0"/>
                <a:cs typeface="Arial" panose="020B0604020202020204" pitchFamily="34" charset="0"/>
              </a:rPr>
              <a:t>physical safeguards</a:t>
            </a:r>
          </a:p>
          <a:p>
            <a:pPr lvl="1"/>
            <a:r>
              <a:rPr lang="en-US" dirty="0">
                <a:latin typeface="Aptos" panose="020B0004020202020204" pitchFamily="34" charset="0"/>
                <a:cs typeface="Arial" panose="020B0604020202020204" pitchFamily="34" charset="0"/>
              </a:rPr>
              <a:t>administrative safeguards</a:t>
            </a:r>
          </a:p>
        </p:txBody>
      </p:sp>
      <p:sp>
        <p:nvSpPr>
          <p:cNvPr id="4" name="Rectangle 3">
            <a:extLst>
              <a:ext uri="{FF2B5EF4-FFF2-40B4-BE49-F238E27FC236}">
                <a16:creationId xmlns:a16="http://schemas.microsoft.com/office/drawing/2014/main" id="{34197CE7-2D34-08DA-8E50-95804A8314B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60241349-55AD-470E-F885-4AA54AFCBFD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8BB856-EE4C-CAF4-84D3-357C091EB9F9}"/>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HIPAA Security Rule</a:t>
            </a:r>
            <a:endParaRPr lang="en-GB" sz="2400" b="1" dirty="0">
              <a:solidFill>
                <a:schemeClr val="bg1"/>
              </a:solidFill>
              <a:latin typeface="+mj-lt"/>
            </a:endParaRPr>
          </a:p>
        </p:txBody>
      </p:sp>
      <p:pic>
        <p:nvPicPr>
          <p:cNvPr id="1026" name="Picture 2">
            <a:extLst>
              <a:ext uri="{FF2B5EF4-FFF2-40B4-BE49-F238E27FC236}">
                <a16:creationId xmlns:a16="http://schemas.microsoft.com/office/drawing/2014/main" id="{DD443731-7DCC-8821-4553-59350CC34DA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17227" y="3999561"/>
            <a:ext cx="4044043" cy="25100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D153FE5-2BAD-0035-3017-AE2D8088234D}"/>
              </a:ext>
            </a:extLst>
          </p:cNvPr>
          <p:cNvSpPr txBox="1"/>
          <p:nvPr/>
        </p:nvSpPr>
        <p:spPr>
          <a:xfrm>
            <a:off x="638908" y="1125720"/>
            <a:ext cx="8875206" cy="523220"/>
          </a:xfrm>
          <a:prstGeom prst="rect">
            <a:avLst/>
          </a:prstGeom>
          <a:noFill/>
        </p:spPr>
        <p:txBody>
          <a:bodyPr wrap="square">
            <a:spAutoFit/>
          </a:bodyPr>
          <a:lstStyle/>
          <a:p>
            <a:pPr algn="l"/>
            <a:r>
              <a:rPr lang="en-GB" sz="2800" b="0" i="0" dirty="0">
                <a:solidFill>
                  <a:srgbClr val="222222"/>
                </a:solidFill>
                <a:effectLst/>
                <a:highlight>
                  <a:srgbClr val="FFFFFF"/>
                </a:highlight>
                <a:latin typeface="Aptos" panose="020B0004020202020204" pitchFamily="34" charset="0"/>
              </a:rPr>
              <a:t>Health Insurance Portability and Accountability Act</a:t>
            </a:r>
          </a:p>
        </p:txBody>
      </p:sp>
    </p:spTree>
    <p:extLst>
      <p:ext uri="{BB962C8B-B14F-4D97-AF65-F5344CB8AC3E}">
        <p14:creationId xmlns:p14="http://schemas.microsoft.com/office/powerpoint/2010/main" val="2057993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A9F2A6-6039-544A-9AC9-4FDB79D4AF23}"/>
              </a:ext>
            </a:extLst>
          </p:cNvPr>
          <p:cNvPicPr>
            <a:picLocks noChangeAspect="1"/>
          </p:cNvPicPr>
          <p:nvPr/>
        </p:nvPicPr>
        <p:blipFill>
          <a:blip r:embed="rId2"/>
          <a:stretch>
            <a:fillRect/>
          </a:stretch>
        </p:blipFill>
        <p:spPr>
          <a:xfrm>
            <a:off x="1871936" y="1226593"/>
            <a:ext cx="8448128" cy="5459110"/>
          </a:xfrm>
          <a:prstGeom prst="rect">
            <a:avLst/>
          </a:prstGeom>
        </p:spPr>
      </p:pic>
      <p:sp>
        <p:nvSpPr>
          <p:cNvPr id="2" name="Rectangle 1">
            <a:extLst>
              <a:ext uri="{FF2B5EF4-FFF2-40B4-BE49-F238E27FC236}">
                <a16:creationId xmlns:a16="http://schemas.microsoft.com/office/drawing/2014/main" id="{1B0EBCD9-088C-B2A0-8CAA-5787B40EFD9D}"/>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25D3E988-4332-37E3-3DA2-E658E94B5D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EDB72EF-0068-C68F-E227-26FABBBC5445}"/>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HIPAA </a:t>
            </a:r>
            <a:r>
              <a:rPr lang="it-IT" sz="2400" b="1" dirty="0" err="1">
                <a:solidFill>
                  <a:schemeClr val="bg1"/>
                </a:solidFill>
                <a:latin typeface="+mj-lt"/>
              </a:rPr>
              <a:t>techincal</a:t>
            </a:r>
            <a:r>
              <a:rPr lang="it-IT" sz="2400" b="1" dirty="0">
                <a:solidFill>
                  <a:schemeClr val="bg1"/>
                </a:solidFill>
                <a:latin typeface="+mj-lt"/>
              </a:rPr>
              <a:t> </a:t>
            </a:r>
            <a:r>
              <a:rPr lang="it-IT" sz="2400" b="1" dirty="0" err="1">
                <a:solidFill>
                  <a:schemeClr val="bg1"/>
                </a:solidFill>
                <a:latin typeface="+mj-lt"/>
              </a:rPr>
              <a:t>safeguard</a:t>
            </a:r>
            <a:endParaRPr lang="en-GB" sz="2400" b="1" dirty="0">
              <a:solidFill>
                <a:schemeClr val="bg1"/>
              </a:solidFill>
              <a:latin typeface="+mj-lt"/>
            </a:endParaRPr>
          </a:p>
        </p:txBody>
      </p:sp>
    </p:spTree>
    <p:extLst>
      <p:ext uri="{BB962C8B-B14F-4D97-AF65-F5344CB8AC3E}">
        <p14:creationId xmlns:p14="http://schemas.microsoft.com/office/powerpoint/2010/main" val="2050577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B6F580-5581-BE41-84FF-47A5FD490835}"/>
              </a:ext>
            </a:extLst>
          </p:cNvPr>
          <p:cNvPicPr>
            <a:picLocks noChangeAspect="1"/>
          </p:cNvPicPr>
          <p:nvPr/>
        </p:nvPicPr>
        <p:blipFill>
          <a:blip r:embed="rId2"/>
          <a:stretch>
            <a:fillRect/>
          </a:stretch>
        </p:blipFill>
        <p:spPr>
          <a:xfrm>
            <a:off x="927100" y="1195114"/>
            <a:ext cx="10337800" cy="5308600"/>
          </a:xfrm>
          <a:prstGeom prst="rect">
            <a:avLst/>
          </a:prstGeom>
        </p:spPr>
      </p:pic>
      <p:sp>
        <p:nvSpPr>
          <p:cNvPr id="4" name="Rectangle 3">
            <a:extLst>
              <a:ext uri="{FF2B5EF4-FFF2-40B4-BE49-F238E27FC236}">
                <a16:creationId xmlns:a16="http://schemas.microsoft.com/office/drawing/2014/main" id="{BD163D46-32B9-7460-06A6-EDF619EC7DC8}"/>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7BA1BE2E-CC2E-1497-3F32-B9DACDC4CE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DE9DF85-A45F-E5F0-5E47-DAABB0B0B1EE}"/>
              </a:ext>
            </a:extLst>
          </p:cNvPr>
          <p:cNvSpPr txBox="1"/>
          <p:nvPr/>
        </p:nvSpPr>
        <p:spPr>
          <a:xfrm>
            <a:off x="4700796" y="129385"/>
            <a:ext cx="6453712" cy="461665"/>
          </a:xfrm>
          <a:prstGeom prst="rect">
            <a:avLst/>
          </a:prstGeom>
          <a:noFill/>
        </p:spPr>
        <p:txBody>
          <a:bodyPr wrap="square">
            <a:spAutoFit/>
          </a:bodyPr>
          <a:lstStyle/>
          <a:p>
            <a:r>
              <a:rPr lang="en-US" sz="2400" b="1" dirty="0">
                <a:solidFill>
                  <a:schemeClr val="bg1"/>
                </a:solidFill>
                <a:latin typeface="+mj-lt"/>
              </a:rPr>
              <a:t>HIPAA physical safeguard</a:t>
            </a:r>
          </a:p>
        </p:txBody>
      </p:sp>
    </p:spTree>
    <p:extLst>
      <p:ext uri="{BB962C8B-B14F-4D97-AF65-F5344CB8AC3E}">
        <p14:creationId xmlns:p14="http://schemas.microsoft.com/office/powerpoint/2010/main" val="967989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60DF1-36BC-CF4C-8FF2-4EFC4587A69C}"/>
              </a:ext>
            </a:extLst>
          </p:cNvPr>
          <p:cNvPicPr>
            <a:picLocks noChangeAspect="1"/>
          </p:cNvPicPr>
          <p:nvPr/>
        </p:nvPicPr>
        <p:blipFill>
          <a:blip r:embed="rId2"/>
          <a:stretch>
            <a:fillRect/>
          </a:stretch>
        </p:blipFill>
        <p:spPr>
          <a:xfrm>
            <a:off x="2194803" y="857634"/>
            <a:ext cx="7802393" cy="6000366"/>
          </a:xfrm>
          <a:prstGeom prst="rect">
            <a:avLst/>
          </a:prstGeom>
        </p:spPr>
      </p:pic>
      <p:sp>
        <p:nvSpPr>
          <p:cNvPr id="4" name="Rectangle 3">
            <a:extLst>
              <a:ext uri="{FF2B5EF4-FFF2-40B4-BE49-F238E27FC236}">
                <a16:creationId xmlns:a16="http://schemas.microsoft.com/office/drawing/2014/main" id="{4AD601CA-A52D-BAF3-B246-CA4575B32334}"/>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536415E7-D5EE-2DFF-B360-46412ECCC1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28C63F-1749-2D0A-8EBF-ED6244C08351}"/>
              </a:ext>
            </a:extLst>
          </p:cNvPr>
          <p:cNvSpPr txBox="1"/>
          <p:nvPr/>
        </p:nvSpPr>
        <p:spPr>
          <a:xfrm>
            <a:off x="4700796" y="129385"/>
            <a:ext cx="6453712" cy="461665"/>
          </a:xfrm>
          <a:prstGeom prst="rect">
            <a:avLst/>
          </a:prstGeom>
          <a:noFill/>
        </p:spPr>
        <p:txBody>
          <a:bodyPr wrap="square">
            <a:spAutoFit/>
          </a:bodyPr>
          <a:lstStyle/>
          <a:p>
            <a:r>
              <a:rPr lang="en-US" sz="2400" b="1" dirty="0">
                <a:solidFill>
                  <a:schemeClr val="bg1"/>
                </a:solidFill>
                <a:latin typeface="+mj-lt"/>
              </a:rPr>
              <a:t>HIPAA administrative safeguard</a:t>
            </a:r>
          </a:p>
        </p:txBody>
      </p:sp>
    </p:spTree>
    <p:extLst>
      <p:ext uri="{BB962C8B-B14F-4D97-AF65-F5344CB8AC3E}">
        <p14:creationId xmlns:p14="http://schemas.microsoft.com/office/powerpoint/2010/main" val="808501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D601CA-A52D-BAF3-B246-CA4575B32334}"/>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536415E7-D5EE-2DFF-B360-46412ECCC17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28C63F-1749-2D0A-8EBF-ED6244C08351}"/>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HIPAA </a:t>
            </a:r>
            <a:r>
              <a:rPr lang="en-US" sz="2400" b="1" dirty="0">
                <a:solidFill>
                  <a:schemeClr val="bg1"/>
                </a:solidFill>
                <a:latin typeface="+mj-lt"/>
              </a:rPr>
              <a:t>de-identification</a:t>
            </a:r>
          </a:p>
        </p:txBody>
      </p:sp>
      <p:sp>
        <p:nvSpPr>
          <p:cNvPr id="3" name="Content Placeholder 2">
            <a:extLst>
              <a:ext uri="{FF2B5EF4-FFF2-40B4-BE49-F238E27FC236}">
                <a16:creationId xmlns:a16="http://schemas.microsoft.com/office/drawing/2014/main" id="{22256809-B115-A216-80F8-896114F98904}"/>
              </a:ext>
            </a:extLst>
          </p:cNvPr>
          <p:cNvSpPr txBox="1">
            <a:spLocks/>
          </p:cNvSpPr>
          <p:nvPr/>
        </p:nvSpPr>
        <p:spPr>
          <a:xfrm>
            <a:off x="1189759" y="1308676"/>
            <a:ext cx="9812482" cy="5091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latin typeface="Aptos" panose="020B0004020202020204" pitchFamily="34" charset="0"/>
                <a:cs typeface="Arial" panose="020B0604020202020204" pitchFamily="34" charset="0"/>
              </a:rPr>
              <a:t>EXPERT DETERMINATION + SAFE HARBOR</a:t>
            </a:r>
          </a:p>
        </p:txBody>
      </p:sp>
      <p:pic>
        <p:nvPicPr>
          <p:cNvPr id="10242" name="Picture 2" descr="Image describes two methods under the HIPAA Privacy Rule to achieve de-identification: 1) Expert Determination method; 2) Safe Harbor.&quot;">
            <a:extLst>
              <a:ext uri="{FF2B5EF4-FFF2-40B4-BE49-F238E27FC236}">
                <a16:creationId xmlns:a16="http://schemas.microsoft.com/office/drawing/2014/main" id="{DA6A151C-E8DE-3813-6785-83D115086CF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94976" y="1928669"/>
            <a:ext cx="5602048" cy="4539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148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E69EE9-8A2C-BCCA-2300-063C296A1760}"/>
              </a:ext>
            </a:extLst>
          </p:cNvPr>
          <p:cNvPicPr>
            <a:picLocks noChangeAspect="1"/>
          </p:cNvPicPr>
          <p:nvPr/>
        </p:nvPicPr>
        <p:blipFill>
          <a:blip r:embed="rId2"/>
          <a:stretch>
            <a:fillRect/>
          </a:stretch>
        </p:blipFill>
        <p:spPr>
          <a:xfrm>
            <a:off x="601557" y="1227740"/>
            <a:ext cx="10988885" cy="5374126"/>
          </a:xfrm>
          <a:prstGeom prst="rect">
            <a:avLst/>
          </a:prstGeom>
        </p:spPr>
      </p:pic>
      <p:sp>
        <p:nvSpPr>
          <p:cNvPr id="2" name="Rectangle 1">
            <a:extLst>
              <a:ext uri="{FF2B5EF4-FFF2-40B4-BE49-F238E27FC236}">
                <a16:creationId xmlns:a16="http://schemas.microsoft.com/office/drawing/2014/main" id="{C5D9AC88-D78C-E125-DE18-81C709629F44}"/>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93C013E4-A5AE-E678-E57D-BA1568D5FFA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5585369-C3AF-9B9F-2854-1170427B8D0B}"/>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Secure by design and secure by default</a:t>
            </a:r>
            <a:endParaRPr lang="en-GB" sz="2400" b="1" dirty="0">
              <a:solidFill>
                <a:schemeClr val="bg1"/>
              </a:solidFill>
              <a:latin typeface="+mj-lt"/>
            </a:endParaRPr>
          </a:p>
        </p:txBody>
      </p:sp>
    </p:spTree>
    <p:extLst>
      <p:ext uri="{BB962C8B-B14F-4D97-AF65-F5344CB8AC3E}">
        <p14:creationId xmlns:p14="http://schemas.microsoft.com/office/powerpoint/2010/main" val="2159642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E1713E-4E61-7102-6FA7-4BA541A512C3}"/>
              </a:ext>
            </a:extLst>
          </p:cNvPr>
          <p:cNvPicPr>
            <a:picLocks noChangeAspect="1"/>
          </p:cNvPicPr>
          <p:nvPr/>
        </p:nvPicPr>
        <p:blipFill>
          <a:blip r:embed="rId2"/>
          <a:stretch>
            <a:fillRect/>
          </a:stretch>
        </p:blipFill>
        <p:spPr>
          <a:xfrm>
            <a:off x="1158481" y="1305885"/>
            <a:ext cx="9593602" cy="5369553"/>
          </a:xfrm>
          <a:prstGeom prst="rect">
            <a:avLst/>
          </a:prstGeom>
        </p:spPr>
      </p:pic>
      <p:sp>
        <p:nvSpPr>
          <p:cNvPr id="2" name="Rectangle 1">
            <a:extLst>
              <a:ext uri="{FF2B5EF4-FFF2-40B4-BE49-F238E27FC236}">
                <a16:creationId xmlns:a16="http://schemas.microsoft.com/office/drawing/2014/main" id="{BF63871D-0E47-092C-B163-C07528B0584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0C84E6C8-1799-0E52-43DA-781C14E9EB9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30DBDD8-2E83-2901-FD8D-D76A13925387}"/>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Privacy by design and privacy by default</a:t>
            </a:r>
            <a:endParaRPr lang="en-GB" sz="2400" b="1" dirty="0">
              <a:solidFill>
                <a:schemeClr val="bg1"/>
              </a:solidFill>
              <a:latin typeface="+mj-lt"/>
            </a:endParaRPr>
          </a:p>
        </p:txBody>
      </p:sp>
    </p:spTree>
    <p:extLst>
      <p:ext uri="{BB962C8B-B14F-4D97-AF65-F5344CB8AC3E}">
        <p14:creationId xmlns:p14="http://schemas.microsoft.com/office/powerpoint/2010/main" val="3940719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BBD765-4F56-7C49-A860-0141A56CBF52}"/>
              </a:ext>
            </a:extLst>
          </p:cNvPr>
          <p:cNvSpPr>
            <a:spLocks noGrp="1"/>
          </p:cNvSpPr>
          <p:nvPr>
            <p:ph idx="1"/>
          </p:nvPr>
        </p:nvSpPr>
        <p:spPr>
          <a:xfrm>
            <a:off x="838200" y="1477283"/>
            <a:ext cx="10515600" cy="4351338"/>
          </a:xfrm>
        </p:spPr>
        <p:txBody>
          <a:bodyPr>
            <a:normAutofit fontScale="92500" lnSpcReduction="20000"/>
          </a:bodyPr>
          <a:lstStyle/>
          <a:p>
            <a:r>
              <a:rPr lang="en-US" dirty="0">
                <a:latin typeface="Aptos" panose="020B0004020202020204" pitchFamily="34" charset="0"/>
                <a:cs typeface="Arial" panose="020B0604020202020204" pitchFamily="34" charset="0"/>
              </a:rPr>
              <a:t>Appropriate design should anticipate the need to detect and respond to dynamic cybersecurity risks, including the need for deployment of cybersecurity routine updates and patches as well as emergency workarounds </a:t>
            </a:r>
          </a:p>
          <a:p>
            <a:r>
              <a:rPr lang="en-US" dirty="0">
                <a:latin typeface="Aptos" panose="020B0004020202020204" pitchFamily="34" charset="0"/>
                <a:cs typeface="Arial" panose="020B0604020202020204" pitchFamily="34" charset="0"/>
              </a:rPr>
              <a:t>Detect: </a:t>
            </a:r>
          </a:p>
          <a:p>
            <a:pPr lvl="1"/>
            <a:r>
              <a:rPr lang="en-US" dirty="0">
                <a:latin typeface="Aptos" panose="020B0004020202020204" pitchFamily="34" charset="0"/>
                <a:cs typeface="Arial" panose="020B0604020202020204" pitchFamily="34" charset="0"/>
              </a:rPr>
              <a:t>Routine security and antivirus scanning</a:t>
            </a:r>
          </a:p>
          <a:p>
            <a:pPr lvl="1"/>
            <a:r>
              <a:rPr lang="en-US" dirty="0">
                <a:latin typeface="Aptos" panose="020B0004020202020204" pitchFamily="34" charset="0"/>
                <a:cs typeface="Arial" panose="020B0604020202020204" pitchFamily="34" charset="0"/>
              </a:rPr>
              <a:t>Tracking and control of software updates</a:t>
            </a:r>
          </a:p>
          <a:p>
            <a:r>
              <a:rPr lang="en-US" dirty="0">
                <a:latin typeface="Aptos" panose="020B0004020202020204" pitchFamily="34" charset="0"/>
                <a:cs typeface="Arial" panose="020B0604020202020204" pitchFamily="34" charset="0"/>
              </a:rPr>
              <a:t>Respond:</a:t>
            </a:r>
          </a:p>
          <a:p>
            <a:pPr lvl="1"/>
            <a:r>
              <a:rPr lang="en-US" dirty="0">
                <a:latin typeface="Aptos" panose="020B0004020202020204" pitchFamily="34" charset="0"/>
                <a:cs typeface="Arial" panose="020B0604020202020204" pitchFamily="34" charset="0"/>
              </a:rPr>
              <a:t>User notification of cybersecurity risk detection</a:t>
            </a:r>
          </a:p>
          <a:p>
            <a:pPr lvl="1"/>
            <a:r>
              <a:rPr lang="en-US" dirty="0">
                <a:latin typeface="Aptos" panose="020B0004020202020204" pitchFamily="34" charset="0"/>
                <a:cs typeface="Arial" panose="020B0604020202020204" pitchFamily="34" charset="0"/>
              </a:rPr>
              <a:t>Architecture to rapid deploy of patches and updates</a:t>
            </a:r>
          </a:p>
          <a:p>
            <a:r>
              <a:rPr lang="en-US" dirty="0">
                <a:latin typeface="Aptos" panose="020B0004020202020204" pitchFamily="34" charset="0"/>
                <a:cs typeface="Arial" panose="020B0604020202020204" pitchFamily="34" charset="0"/>
              </a:rPr>
              <a:t>Recover:</a:t>
            </a:r>
          </a:p>
          <a:p>
            <a:pPr lvl="1"/>
            <a:r>
              <a:rPr lang="en-US" dirty="0">
                <a:latin typeface="Aptos" panose="020B0004020202020204" pitchFamily="34" charset="0"/>
                <a:cs typeface="Arial" panose="020B0604020202020204" pitchFamily="34" charset="0"/>
              </a:rPr>
              <a:t>Implement features to protect critical functionality</a:t>
            </a:r>
          </a:p>
          <a:p>
            <a:pPr lvl="1"/>
            <a:r>
              <a:rPr lang="en-US" dirty="0">
                <a:latin typeface="Aptos" panose="020B0004020202020204" pitchFamily="34" charset="0"/>
                <a:cs typeface="Arial" panose="020B0604020202020204" pitchFamily="34" charset="0"/>
              </a:rPr>
              <a:t>Recovery of device configuration by authorized user</a:t>
            </a:r>
          </a:p>
          <a:p>
            <a:endParaRPr lang="en-US" dirty="0">
              <a:latin typeface="Aptos" panose="020B00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BD0322F-7A45-FCB2-80E6-531E824DF600}"/>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E9BEB67D-6537-B390-89AB-48B8F6A3713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C12E169-D25D-1FAF-E8F2-35169630330A}"/>
              </a:ext>
            </a:extLst>
          </p:cNvPr>
          <p:cNvSpPr txBox="1"/>
          <p:nvPr/>
        </p:nvSpPr>
        <p:spPr>
          <a:xfrm>
            <a:off x="4700795" y="129385"/>
            <a:ext cx="7284375" cy="461665"/>
          </a:xfrm>
          <a:prstGeom prst="rect">
            <a:avLst/>
          </a:prstGeom>
          <a:noFill/>
        </p:spPr>
        <p:txBody>
          <a:bodyPr wrap="square">
            <a:spAutoFit/>
          </a:bodyPr>
          <a:lstStyle/>
          <a:p>
            <a:r>
              <a:rPr lang="it-IT" sz="2400" b="1" dirty="0">
                <a:solidFill>
                  <a:schemeClr val="bg1"/>
                </a:solidFill>
                <a:latin typeface="+mj-lt"/>
              </a:rPr>
              <a:t>Cybersecurity </a:t>
            </a:r>
            <a:r>
              <a:rPr lang="it-IT" sz="2400" b="1" dirty="0" err="1">
                <a:solidFill>
                  <a:schemeClr val="bg1"/>
                </a:solidFill>
                <a:latin typeface="+mj-lt"/>
              </a:rPr>
              <a:t>measures</a:t>
            </a:r>
            <a:r>
              <a:rPr lang="it-IT" sz="2400" b="1" dirty="0">
                <a:solidFill>
                  <a:schemeClr val="bg1"/>
                </a:solidFill>
                <a:latin typeface="+mj-lt"/>
              </a:rPr>
              <a:t>: </a:t>
            </a:r>
            <a:r>
              <a:rPr lang="it-IT" sz="2400" b="1" dirty="0" err="1">
                <a:solidFill>
                  <a:schemeClr val="bg1"/>
                </a:solidFill>
                <a:latin typeface="+mj-lt"/>
              </a:rPr>
              <a:t>detect</a:t>
            </a:r>
            <a:r>
              <a:rPr lang="it-IT" sz="2400" b="1" dirty="0">
                <a:solidFill>
                  <a:schemeClr val="bg1"/>
                </a:solidFill>
                <a:latin typeface="+mj-lt"/>
              </a:rPr>
              <a:t>, </a:t>
            </a:r>
            <a:r>
              <a:rPr lang="it-IT" sz="2400" b="1" dirty="0" err="1">
                <a:solidFill>
                  <a:schemeClr val="bg1"/>
                </a:solidFill>
                <a:latin typeface="+mj-lt"/>
              </a:rPr>
              <a:t>respond</a:t>
            </a:r>
            <a:r>
              <a:rPr lang="it-IT" sz="2400" b="1" dirty="0">
                <a:solidFill>
                  <a:schemeClr val="bg1"/>
                </a:solidFill>
                <a:latin typeface="+mj-lt"/>
              </a:rPr>
              <a:t>, and </a:t>
            </a:r>
            <a:r>
              <a:rPr lang="it-IT" sz="2400" b="1" dirty="0" err="1">
                <a:solidFill>
                  <a:schemeClr val="bg1"/>
                </a:solidFill>
                <a:latin typeface="+mj-lt"/>
              </a:rPr>
              <a:t>recover</a:t>
            </a:r>
            <a:endParaRPr lang="en-GB" sz="2400" b="1" dirty="0">
              <a:solidFill>
                <a:schemeClr val="bg1"/>
              </a:solidFill>
              <a:latin typeface="+mj-lt"/>
            </a:endParaRPr>
          </a:p>
        </p:txBody>
      </p:sp>
    </p:spTree>
    <p:extLst>
      <p:ext uri="{BB962C8B-B14F-4D97-AF65-F5344CB8AC3E}">
        <p14:creationId xmlns:p14="http://schemas.microsoft.com/office/powerpoint/2010/main" val="1186607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32CA2A-1D51-3342-D80B-5D46E462D468}"/>
              </a:ext>
            </a:extLst>
          </p:cNvPr>
          <p:cNvPicPr>
            <a:picLocks noChangeAspect="1"/>
          </p:cNvPicPr>
          <p:nvPr/>
        </p:nvPicPr>
        <p:blipFill>
          <a:blip r:embed="rId2"/>
          <a:stretch>
            <a:fillRect/>
          </a:stretch>
        </p:blipFill>
        <p:spPr>
          <a:xfrm>
            <a:off x="931917" y="1390650"/>
            <a:ext cx="5283200" cy="4076700"/>
          </a:xfrm>
          <a:prstGeom prst="rect">
            <a:avLst/>
          </a:prstGeom>
        </p:spPr>
      </p:pic>
      <p:pic>
        <p:nvPicPr>
          <p:cNvPr id="5" name="Picture 4">
            <a:extLst>
              <a:ext uri="{FF2B5EF4-FFF2-40B4-BE49-F238E27FC236}">
                <a16:creationId xmlns:a16="http://schemas.microsoft.com/office/drawing/2014/main" id="{A9A519B7-CF74-C421-9CA4-7A5B829ECB7E}"/>
              </a:ext>
            </a:extLst>
          </p:cNvPr>
          <p:cNvPicPr>
            <a:picLocks noChangeAspect="1"/>
          </p:cNvPicPr>
          <p:nvPr/>
        </p:nvPicPr>
        <p:blipFill>
          <a:blip r:embed="rId3"/>
          <a:stretch>
            <a:fillRect/>
          </a:stretch>
        </p:blipFill>
        <p:spPr>
          <a:xfrm>
            <a:off x="6572682" y="1390650"/>
            <a:ext cx="5273122" cy="4076699"/>
          </a:xfrm>
          <a:prstGeom prst="rect">
            <a:avLst/>
          </a:prstGeom>
        </p:spPr>
      </p:pic>
      <p:sp>
        <p:nvSpPr>
          <p:cNvPr id="6" name="TextBox 5">
            <a:extLst>
              <a:ext uri="{FF2B5EF4-FFF2-40B4-BE49-F238E27FC236}">
                <a16:creationId xmlns:a16="http://schemas.microsoft.com/office/drawing/2014/main" id="{32E17969-D857-F6CF-15E9-9D1635E8CCAC}"/>
              </a:ext>
            </a:extLst>
          </p:cNvPr>
          <p:cNvSpPr txBox="1"/>
          <p:nvPr/>
        </p:nvSpPr>
        <p:spPr>
          <a:xfrm>
            <a:off x="2419560" y="5925645"/>
            <a:ext cx="6789683" cy="646331"/>
          </a:xfrm>
          <a:prstGeom prst="rect">
            <a:avLst/>
          </a:prstGeom>
          <a:noFill/>
        </p:spPr>
        <p:txBody>
          <a:bodyPr wrap="square" rtlCol="0">
            <a:spAutoFit/>
          </a:bodyPr>
          <a:lstStyle/>
          <a:p>
            <a:pPr algn="ctr"/>
            <a:r>
              <a:rPr lang="en-US" dirty="0"/>
              <a:t>Family of standards devoted to point-of-care/personal complex eHealth devices/systems requiring interoperability</a:t>
            </a:r>
          </a:p>
        </p:txBody>
      </p:sp>
      <p:sp>
        <p:nvSpPr>
          <p:cNvPr id="2" name="Rectangle 1">
            <a:extLst>
              <a:ext uri="{FF2B5EF4-FFF2-40B4-BE49-F238E27FC236}">
                <a16:creationId xmlns:a16="http://schemas.microsoft.com/office/drawing/2014/main" id="{76794904-7CA7-FB2D-2B9C-0EBF43FBF876}"/>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7" name="Picture 6" descr="logo centenario">
            <a:extLst>
              <a:ext uri="{FF2B5EF4-FFF2-40B4-BE49-F238E27FC236}">
                <a16:creationId xmlns:a16="http://schemas.microsoft.com/office/drawing/2014/main" id="{635A282E-D001-F767-C3EE-D43275E4452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721EC3A-01A4-C2D2-1CDC-8A3E56531D2E}"/>
              </a:ext>
            </a:extLst>
          </p:cNvPr>
          <p:cNvSpPr txBox="1"/>
          <p:nvPr/>
        </p:nvSpPr>
        <p:spPr>
          <a:xfrm>
            <a:off x="4700795" y="129385"/>
            <a:ext cx="7284375" cy="461665"/>
          </a:xfrm>
          <a:prstGeom prst="rect">
            <a:avLst/>
          </a:prstGeom>
          <a:noFill/>
        </p:spPr>
        <p:txBody>
          <a:bodyPr wrap="square">
            <a:spAutoFit/>
          </a:bodyPr>
          <a:lstStyle/>
          <a:p>
            <a:r>
              <a:rPr lang="it-IT" sz="2400" b="1" dirty="0" err="1">
                <a:solidFill>
                  <a:schemeClr val="bg1"/>
                </a:solidFill>
                <a:latin typeface="+mj-lt"/>
              </a:rPr>
              <a:t>Approach</a:t>
            </a:r>
            <a:r>
              <a:rPr lang="it-IT" sz="2400" b="1" dirty="0">
                <a:solidFill>
                  <a:schemeClr val="bg1"/>
                </a:solidFill>
                <a:latin typeface="+mj-lt"/>
              </a:rPr>
              <a:t> to cybersecurity </a:t>
            </a:r>
            <a:r>
              <a:rPr lang="it-IT" sz="2400" b="1" dirty="0" err="1">
                <a:solidFill>
                  <a:schemeClr val="bg1"/>
                </a:solidFill>
                <a:latin typeface="+mj-lt"/>
              </a:rPr>
              <a:t>assessment</a:t>
            </a:r>
            <a:endParaRPr lang="en-GB" sz="2400" b="1" dirty="0">
              <a:solidFill>
                <a:schemeClr val="bg1"/>
              </a:solidFill>
              <a:latin typeface="+mj-lt"/>
            </a:endParaRPr>
          </a:p>
        </p:txBody>
      </p:sp>
    </p:spTree>
    <p:extLst>
      <p:ext uri="{BB962C8B-B14F-4D97-AF65-F5344CB8AC3E}">
        <p14:creationId xmlns:p14="http://schemas.microsoft.com/office/powerpoint/2010/main" val="4132673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AB3E0-D3EF-437C-6BE8-B6B42ABFD2C8}"/>
            </a:ext>
          </a:extLst>
        </p:cNvPr>
        <p:cNvGrpSpPr/>
        <p:nvPr/>
      </p:nvGrpSpPr>
      <p:grpSpPr>
        <a:xfrm>
          <a:off x="0" y="0"/>
          <a:ext cx="0" cy="0"/>
          <a:chOff x="0" y="0"/>
          <a:chExt cx="0" cy="0"/>
        </a:xfrm>
      </p:grpSpPr>
      <p:sp>
        <p:nvSpPr>
          <p:cNvPr id="5124" name="Segnaposto numero diapositiva 3">
            <a:extLst>
              <a:ext uri="{FF2B5EF4-FFF2-40B4-BE49-F238E27FC236}">
                <a16:creationId xmlns:a16="http://schemas.microsoft.com/office/drawing/2014/main" id="{D35E8E93-1022-BC09-4696-DA3455A0A817}"/>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MS PGothic" charset="-128"/>
              </a:defRPr>
            </a:lvl1pPr>
            <a:lvl2pPr marL="742950" indent="-285750">
              <a:buClr>
                <a:srgbClr val="004C80"/>
              </a:buClr>
              <a:buSzPct val="85000"/>
              <a:buFont typeface="Wingdings" charset="2"/>
              <a:buChar char="§"/>
              <a:defRPr sz="2000">
                <a:solidFill>
                  <a:schemeClr val="tx1"/>
                </a:solidFill>
                <a:latin typeface="Arial" charset="0"/>
                <a:ea typeface="MS PGothic" charset="-128"/>
              </a:defRPr>
            </a:lvl2pPr>
            <a:lvl3pPr marL="1143000" indent="-228600">
              <a:buClr>
                <a:srgbClr val="004D82"/>
              </a:buClr>
              <a:buChar char="•"/>
              <a:defRPr>
                <a:solidFill>
                  <a:schemeClr val="tx1"/>
                </a:solidFill>
                <a:latin typeface="Arial" charset="0"/>
                <a:ea typeface="MS PGothic" charset="-128"/>
              </a:defRPr>
            </a:lvl3pPr>
            <a:lvl4pPr marL="1600200" indent="-228600">
              <a:buClr>
                <a:srgbClr val="004C80"/>
              </a:buClr>
              <a:buChar char="–"/>
              <a:defRPr>
                <a:solidFill>
                  <a:schemeClr val="tx1"/>
                </a:solidFill>
                <a:latin typeface="Arial" charset="0"/>
                <a:ea typeface="MS PGothic" charset="-128"/>
              </a:defRPr>
            </a:lvl4pPr>
            <a:lvl5pPr marL="2057400" indent="-228600">
              <a:buChar char="»"/>
              <a:defRPr>
                <a:solidFill>
                  <a:schemeClr val="tx1"/>
                </a:solidFill>
                <a:latin typeface="Minion Web" charset="0"/>
                <a:ea typeface="MS PGothic" charset="-128"/>
              </a:defRPr>
            </a:lvl5pPr>
            <a:lvl6pPr marL="2514600" indent="-228600" eaLnBrk="0" fontAlgn="base" hangingPunct="0">
              <a:spcBef>
                <a:spcPct val="20000"/>
              </a:spcBef>
              <a:spcAft>
                <a:spcPct val="0"/>
              </a:spcAft>
              <a:buChar char="»"/>
              <a:defRPr>
                <a:solidFill>
                  <a:schemeClr val="tx1"/>
                </a:solidFill>
                <a:latin typeface="Minion Web" charset="0"/>
                <a:ea typeface="MS PGothic" charset="-128"/>
              </a:defRPr>
            </a:lvl6pPr>
            <a:lvl7pPr marL="2971800" indent="-228600" eaLnBrk="0" fontAlgn="base" hangingPunct="0">
              <a:spcBef>
                <a:spcPct val="20000"/>
              </a:spcBef>
              <a:spcAft>
                <a:spcPct val="0"/>
              </a:spcAft>
              <a:buChar char="»"/>
              <a:defRPr>
                <a:solidFill>
                  <a:schemeClr val="tx1"/>
                </a:solidFill>
                <a:latin typeface="Minion Web" charset="0"/>
                <a:ea typeface="MS PGothic" charset="-128"/>
              </a:defRPr>
            </a:lvl7pPr>
            <a:lvl8pPr marL="3429000" indent="-228600" eaLnBrk="0" fontAlgn="base" hangingPunct="0">
              <a:spcBef>
                <a:spcPct val="20000"/>
              </a:spcBef>
              <a:spcAft>
                <a:spcPct val="0"/>
              </a:spcAft>
              <a:buChar char="»"/>
              <a:defRPr>
                <a:solidFill>
                  <a:schemeClr val="tx1"/>
                </a:solidFill>
                <a:latin typeface="Minion Web" charset="0"/>
                <a:ea typeface="MS PGothic" charset="-128"/>
              </a:defRPr>
            </a:lvl8pPr>
            <a:lvl9pPr marL="3886200" indent="-228600" eaLnBrk="0" fontAlgn="base" hangingPunct="0">
              <a:spcBef>
                <a:spcPct val="20000"/>
              </a:spcBef>
              <a:spcAft>
                <a:spcPct val="0"/>
              </a:spcAft>
              <a:buChar char="»"/>
              <a:defRPr>
                <a:solidFill>
                  <a:schemeClr val="tx1"/>
                </a:solidFill>
                <a:latin typeface="Minion Web" charset="0"/>
                <a:ea typeface="MS PGothic" charset="-128"/>
              </a:defRPr>
            </a:lvl9pPr>
          </a:lstStyle>
          <a:p>
            <a:fld id="{796F306E-7710-0640-910A-6352BE66F3B4}" type="slidenum">
              <a:rPr lang="it-IT" altLang="it-IT" sz="1600">
                <a:solidFill>
                  <a:srgbClr val="FF9900"/>
                </a:solidFill>
              </a:rPr>
              <a:pPr/>
              <a:t>2</a:t>
            </a:fld>
            <a:endParaRPr lang="it-IT" altLang="it-IT" sz="1600">
              <a:solidFill>
                <a:srgbClr val="FF9900"/>
              </a:solidFill>
            </a:endParaRPr>
          </a:p>
        </p:txBody>
      </p:sp>
      <p:sp>
        <p:nvSpPr>
          <p:cNvPr id="2" name="Rectangle 1">
            <a:extLst>
              <a:ext uri="{FF2B5EF4-FFF2-40B4-BE49-F238E27FC236}">
                <a16:creationId xmlns:a16="http://schemas.microsoft.com/office/drawing/2014/main" id="{935FCD50-020E-CD6C-4FCC-F56171CFF640}"/>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descr="logo centenario">
            <a:extLst>
              <a:ext uri="{FF2B5EF4-FFF2-40B4-BE49-F238E27FC236}">
                <a16:creationId xmlns:a16="http://schemas.microsoft.com/office/drawing/2014/main" id="{A8217D6D-DE89-71AE-9FED-05F0C00D3B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8419E04F-9F2D-E485-CFF0-AB3C66B7499C}"/>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ESERCIZIO STRIDE</a:t>
            </a:r>
            <a:endParaRPr lang="en-GB" sz="2400" b="1" dirty="0">
              <a:solidFill>
                <a:schemeClr val="bg1"/>
              </a:solidFill>
              <a:latin typeface="+mj-lt"/>
            </a:endParaRPr>
          </a:p>
        </p:txBody>
      </p:sp>
      <p:sp>
        <p:nvSpPr>
          <p:cNvPr id="9" name="Content Placeholder 2">
            <a:extLst>
              <a:ext uri="{FF2B5EF4-FFF2-40B4-BE49-F238E27FC236}">
                <a16:creationId xmlns:a16="http://schemas.microsoft.com/office/drawing/2014/main" id="{72F05C3A-22C7-2B40-3E3A-A90E90CBB4F9}"/>
              </a:ext>
            </a:extLst>
          </p:cNvPr>
          <p:cNvSpPr>
            <a:spLocks noGrp="1"/>
          </p:cNvSpPr>
          <p:nvPr>
            <p:ph idx="1"/>
          </p:nvPr>
        </p:nvSpPr>
        <p:spPr>
          <a:xfrm>
            <a:off x="838200" y="1432193"/>
            <a:ext cx="10773578" cy="4374655"/>
          </a:xfrm>
        </p:spPr>
        <p:txBody>
          <a:bodyPr>
            <a:normAutofit fontScale="62500" lnSpcReduction="20000"/>
          </a:bodyPr>
          <a:lstStyle/>
          <a:p>
            <a:r>
              <a:rPr lang="en-GB" dirty="0"/>
              <a:t>Una </a:t>
            </a:r>
            <a:r>
              <a:rPr lang="en-GB" dirty="0" err="1"/>
              <a:t>struttura</a:t>
            </a:r>
            <a:r>
              <a:rPr lang="en-GB" dirty="0"/>
              <a:t> sanitaria </a:t>
            </a:r>
            <a:r>
              <a:rPr lang="en-GB" dirty="0" err="1"/>
              <a:t>vuole</a:t>
            </a:r>
            <a:r>
              <a:rPr lang="en-GB" dirty="0"/>
              <a:t> </a:t>
            </a:r>
            <a:r>
              <a:rPr lang="en-GB" dirty="0" err="1"/>
              <a:t>introdurre</a:t>
            </a:r>
            <a:r>
              <a:rPr lang="en-GB" dirty="0"/>
              <a:t> </a:t>
            </a:r>
            <a:r>
              <a:rPr lang="en-GB" b="1" dirty="0" err="1"/>
              <a:t>RXView</a:t>
            </a:r>
            <a:r>
              <a:rPr lang="en-GB" dirty="0"/>
              <a:t>, </a:t>
            </a:r>
            <a:r>
              <a:rPr lang="en-GB" dirty="0" err="1"/>
              <a:t>una</a:t>
            </a:r>
            <a:r>
              <a:rPr lang="en-GB" dirty="0"/>
              <a:t> web application per la </a:t>
            </a:r>
            <a:r>
              <a:rPr lang="en-GB" dirty="0" err="1"/>
              <a:t>visualizzazione</a:t>
            </a:r>
            <a:r>
              <a:rPr lang="en-GB" dirty="0"/>
              <a:t> di </a:t>
            </a:r>
            <a:r>
              <a:rPr lang="en-GB" dirty="0" err="1"/>
              <a:t>esami</a:t>
            </a:r>
            <a:r>
              <a:rPr lang="en-GB" dirty="0"/>
              <a:t> </a:t>
            </a:r>
            <a:r>
              <a:rPr lang="en-GB" dirty="0" err="1"/>
              <a:t>radiologici</a:t>
            </a:r>
            <a:r>
              <a:rPr lang="en-GB" dirty="0"/>
              <a:t>, in </a:t>
            </a:r>
            <a:r>
              <a:rPr lang="en-GB" dirty="0" err="1"/>
              <a:t>particolare</a:t>
            </a:r>
            <a:r>
              <a:rPr lang="en-GB" dirty="0"/>
              <a:t> RX, </a:t>
            </a:r>
            <a:r>
              <a:rPr lang="en-GB" dirty="0" err="1"/>
              <a:t>tramite</a:t>
            </a:r>
            <a:r>
              <a:rPr lang="en-GB" dirty="0"/>
              <a:t> browser. Il </a:t>
            </a:r>
            <a:r>
              <a:rPr lang="en-GB" dirty="0" err="1"/>
              <a:t>sistema</a:t>
            </a:r>
            <a:r>
              <a:rPr lang="en-GB" dirty="0"/>
              <a:t> </a:t>
            </a:r>
            <a:r>
              <a:rPr lang="en-GB" dirty="0" err="1"/>
              <a:t>consente</a:t>
            </a:r>
            <a:r>
              <a:rPr lang="en-GB" dirty="0"/>
              <a:t> ai </a:t>
            </a:r>
            <a:r>
              <a:rPr lang="en-GB" dirty="0" err="1"/>
              <a:t>medici</a:t>
            </a:r>
            <a:r>
              <a:rPr lang="en-GB" dirty="0"/>
              <a:t> di </a:t>
            </a:r>
            <a:r>
              <a:rPr lang="en-GB" dirty="0" err="1"/>
              <a:t>accedere</a:t>
            </a:r>
            <a:r>
              <a:rPr lang="en-GB" dirty="0"/>
              <a:t> alle </a:t>
            </a:r>
            <a:r>
              <a:rPr lang="en-GB" dirty="0" err="1"/>
              <a:t>immagini</a:t>
            </a:r>
            <a:r>
              <a:rPr lang="en-GB" dirty="0"/>
              <a:t> </a:t>
            </a:r>
            <a:r>
              <a:rPr lang="en-GB" dirty="0" err="1"/>
              <a:t>archiviate</a:t>
            </a:r>
            <a:r>
              <a:rPr lang="en-GB" dirty="0"/>
              <a:t> in un </a:t>
            </a:r>
            <a:r>
              <a:rPr lang="en-GB" b="1" dirty="0"/>
              <a:t>server PACS</a:t>
            </a:r>
            <a:r>
              <a:rPr lang="en-GB" dirty="0"/>
              <a:t> senza </a:t>
            </a:r>
            <a:r>
              <a:rPr lang="en-GB" dirty="0" err="1"/>
              <a:t>utilizzare</a:t>
            </a:r>
            <a:r>
              <a:rPr lang="en-GB" dirty="0"/>
              <a:t> software desktop </a:t>
            </a:r>
            <a:r>
              <a:rPr lang="en-GB" dirty="0" err="1"/>
              <a:t>dedicato</a:t>
            </a:r>
            <a:r>
              <a:rPr lang="en-GB" dirty="0"/>
              <a:t>. </a:t>
            </a:r>
            <a:r>
              <a:rPr lang="en-GB" dirty="0" err="1"/>
              <a:t>L’accesso</a:t>
            </a:r>
            <a:r>
              <a:rPr lang="en-GB" dirty="0"/>
              <a:t> alla </a:t>
            </a:r>
            <a:r>
              <a:rPr lang="en-GB" dirty="0" err="1"/>
              <a:t>piattaforma</a:t>
            </a:r>
            <a:r>
              <a:rPr lang="en-GB" dirty="0"/>
              <a:t> </a:t>
            </a:r>
            <a:r>
              <a:rPr lang="en-GB" dirty="0" err="1"/>
              <a:t>avviene</a:t>
            </a:r>
            <a:r>
              <a:rPr lang="en-GB" dirty="0"/>
              <a:t> </a:t>
            </a:r>
            <a:r>
              <a:rPr lang="en-GB" dirty="0" err="1"/>
              <a:t>esclusivamente</a:t>
            </a:r>
            <a:r>
              <a:rPr lang="en-GB" dirty="0"/>
              <a:t> </a:t>
            </a:r>
            <a:r>
              <a:rPr lang="en-GB" dirty="0" err="1"/>
              <a:t>tramite</a:t>
            </a:r>
            <a:r>
              <a:rPr lang="en-GB" dirty="0"/>
              <a:t> </a:t>
            </a:r>
            <a:r>
              <a:rPr lang="en-GB" b="1" dirty="0"/>
              <a:t>Single Sign-On (SSO)</a:t>
            </a:r>
            <a:r>
              <a:rPr lang="en-GB" dirty="0"/>
              <a:t> </a:t>
            </a:r>
            <a:r>
              <a:rPr lang="en-GB" dirty="0" err="1"/>
              <a:t>integrato</a:t>
            </a:r>
            <a:r>
              <a:rPr lang="en-GB" dirty="0"/>
              <a:t> con la </a:t>
            </a:r>
            <a:r>
              <a:rPr lang="en-GB" b="1" dirty="0"/>
              <a:t>directory LDAP</a:t>
            </a:r>
            <a:r>
              <a:rPr lang="en-GB" dirty="0"/>
              <a:t> </a:t>
            </a:r>
            <a:r>
              <a:rPr lang="en-GB" dirty="0" err="1"/>
              <a:t>aziendale</a:t>
            </a:r>
            <a:r>
              <a:rPr lang="en-GB" dirty="0"/>
              <a:t>, </a:t>
            </a:r>
            <a:r>
              <a:rPr lang="en-GB" dirty="0" err="1"/>
              <a:t>così</a:t>
            </a:r>
            <a:r>
              <a:rPr lang="en-GB" dirty="0"/>
              <a:t> da </a:t>
            </a:r>
            <a:r>
              <a:rPr lang="en-GB" dirty="0" err="1"/>
              <a:t>centralizzare</a:t>
            </a:r>
            <a:r>
              <a:rPr lang="en-GB" dirty="0"/>
              <a:t> </a:t>
            </a:r>
            <a:r>
              <a:rPr lang="en-GB" dirty="0" err="1"/>
              <a:t>l’autenticazione</a:t>
            </a:r>
            <a:r>
              <a:rPr lang="en-GB" dirty="0"/>
              <a:t> degli </a:t>
            </a:r>
            <a:r>
              <a:rPr lang="en-GB" dirty="0" err="1"/>
              <a:t>utenti</a:t>
            </a:r>
            <a:r>
              <a:rPr lang="en-GB" dirty="0"/>
              <a:t> </a:t>
            </a:r>
            <a:r>
              <a:rPr lang="en-GB" dirty="0" err="1"/>
              <a:t>sanitari</a:t>
            </a:r>
            <a:r>
              <a:rPr lang="en-GB" dirty="0"/>
              <a:t>.</a:t>
            </a:r>
          </a:p>
          <a:p>
            <a:r>
              <a:rPr lang="en-GB" dirty="0"/>
              <a:t>Quando il medico </a:t>
            </a:r>
            <a:r>
              <a:rPr lang="en-GB" dirty="0" err="1"/>
              <a:t>apre</a:t>
            </a:r>
            <a:r>
              <a:rPr lang="en-GB" dirty="0"/>
              <a:t> </a:t>
            </a:r>
            <a:r>
              <a:rPr lang="en-GB" dirty="0" err="1"/>
              <a:t>RXView</a:t>
            </a:r>
            <a:r>
              <a:rPr lang="en-GB" dirty="0"/>
              <a:t> dal browser, la web application lo </a:t>
            </a:r>
            <a:r>
              <a:rPr lang="en-GB" dirty="0" err="1"/>
              <a:t>reindirizza</a:t>
            </a:r>
            <a:r>
              <a:rPr lang="en-GB" dirty="0"/>
              <a:t> al </a:t>
            </a:r>
            <a:r>
              <a:rPr lang="en-GB" dirty="0" err="1"/>
              <a:t>sistema</a:t>
            </a:r>
            <a:r>
              <a:rPr lang="en-GB" dirty="0"/>
              <a:t> SSO. Dopo la </a:t>
            </a:r>
            <a:r>
              <a:rPr lang="en-GB" dirty="0" err="1"/>
              <a:t>verifica</a:t>
            </a:r>
            <a:r>
              <a:rPr lang="en-GB" dirty="0"/>
              <a:t> delle </a:t>
            </a:r>
            <a:r>
              <a:rPr lang="en-GB" dirty="0" err="1"/>
              <a:t>credenziali</a:t>
            </a:r>
            <a:r>
              <a:rPr lang="en-GB" dirty="0"/>
              <a:t> </a:t>
            </a:r>
            <a:r>
              <a:rPr lang="en-GB" dirty="0" err="1"/>
              <a:t>tramite</a:t>
            </a:r>
            <a:r>
              <a:rPr lang="en-GB" dirty="0"/>
              <a:t> LDAP, il </a:t>
            </a:r>
            <a:r>
              <a:rPr lang="en-GB" dirty="0" err="1"/>
              <a:t>sistema</a:t>
            </a:r>
            <a:r>
              <a:rPr lang="en-GB" dirty="0"/>
              <a:t> </a:t>
            </a:r>
            <a:r>
              <a:rPr lang="en-GB" dirty="0" err="1"/>
              <a:t>restituisce</a:t>
            </a:r>
            <a:r>
              <a:rPr lang="en-GB" dirty="0"/>
              <a:t> alla web application </a:t>
            </a:r>
            <a:r>
              <a:rPr lang="en-GB" dirty="0" err="1"/>
              <a:t>l’identità</a:t>
            </a:r>
            <a:r>
              <a:rPr lang="en-GB" dirty="0"/>
              <a:t> </a:t>
            </a:r>
            <a:r>
              <a:rPr lang="en-GB" dirty="0" err="1"/>
              <a:t>dell’utente</a:t>
            </a:r>
            <a:r>
              <a:rPr lang="en-GB" dirty="0"/>
              <a:t> </a:t>
            </a:r>
            <a:r>
              <a:rPr lang="en-GB" dirty="0" err="1"/>
              <a:t>autenticato</a:t>
            </a:r>
            <a:r>
              <a:rPr lang="en-GB" dirty="0"/>
              <a:t>. </a:t>
            </a:r>
            <a:r>
              <a:rPr lang="en-GB" dirty="0" err="1"/>
              <a:t>RXView</a:t>
            </a:r>
            <a:r>
              <a:rPr lang="en-GB" dirty="0"/>
              <a:t> </a:t>
            </a:r>
            <a:r>
              <a:rPr lang="en-GB" dirty="0" err="1"/>
              <a:t>crea</a:t>
            </a:r>
            <a:r>
              <a:rPr lang="en-GB" dirty="0"/>
              <a:t> </a:t>
            </a:r>
            <a:r>
              <a:rPr lang="en-GB" dirty="0" err="1"/>
              <a:t>quindi</a:t>
            </a:r>
            <a:r>
              <a:rPr lang="en-GB" dirty="0"/>
              <a:t> </a:t>
            </a:r>
            <a:r>
              <a:rPr lang="en-GB" dirty="0" err="1"/>
              <a:t>una</a:t>
            </a:r>
            <a:r>
              <a:rPr lang="en-GB" dirty="0"/>
              <a:t> </a:t>
            </a:r>
            <a:r>
              <a:rPr lang="en-GB" dirty="0" err="1"/>
              <a:t>sessione</a:t>
            </a:r>
            <a:r>
              <a:rPr lang="en-GB" dirty="0"/>
              <a:t> </a:t>
            </a:r>
            <a:r>
              <a:rPr lang="en-GB" dirty="0" err="1"/>
              <a:t>applicativa</a:t>
            </a:r>
            <a:r>
              <a:rPr lang="en-GB" dirty="0"/>
              <a:t> e consulta il proprio database </a:t>
            </a:r>
            <a:r>
              <a:rPr lang="en-GB" dirty="0" err="1"/>
              <a:t>interno</a:t>
            </a:r>
            <a:r>
              <a:rPr lang="en-GB" dirty="0"/>
              <a:t> per </a:t>
            </a:r>
            <a:r>
              <a:rPr lang="en-GB" dirty="0" err="1"/>
              <a:t>determinare</a:t>
            </a:r>
            <a:r>
              <a:rPr lang="en-GB" dirty="0"/>
              <a:t> </a:t>
            </a:r>
            <a:r>
              <a:rPr lang="en-GB" dirty="0" err="1"/>
              <a:t>ruoli</a:t>
            </a:r>
            <a:r>
              <a:rPr lang="en-GB" dirty="0"/>
              <a:t>, </a:t>
            </a:r>
            <a:r>
              <a:rPr lang="en-GB" dirty="0" err="1"/>
              <a:t>permessi</a:t>
            </a:r>
            <a:r>
              <a:rPr lang="en-GB" dirty="0"/>
              <a:t> e </a:t>
            </a:r>
            <a:r>
              <a:rPr lang="en-GB" dirty="0" err="1"/>
              <a:t>preferenze</a:t>
            </a:r>
            <a:r>
              <a:rPr lang="en-GB" dirty="0"/>
              <a:t> </a:t>
            </a:r>
            <a:r>
              <a:rPr lang="en-GB" dirty="0" err="1"/>
              <a:t>dell’utente</a:t>
            </a:r>
            <a:r>
              <a:rPr lang="en-GB" dirty="0"/>
              <a:t>. Una volta </a:t>
            </a:r>
            <a:r>
              <a:rPr lang="en-GB" dirty="0" err="1"/>
              <a:t>autenticato</a:t>
            </a:r>
            <a:r>
              <a:rPr lang="en-GB" dirty="0"/>
              <a:t>, il medico </a:t>
            </a:r>
            <a:r>
              <a:rPr lang="en-GB" dirty="0" err="1"/>
              <a:t>può</a:t>
            </a:r>
            <a:r>
              <a:rPr lang="en-GB" dirty="0"/>
              <a:t> </a:t>
            </a:r>
            <a:r>
              <a:rPr lang="en-GB" dirty="0" err="1"/>
              <a:t>cercare</a:t>
            </a:r>
            <a:r>
              <a:rPr lang="en-GB" dirty="0"/>
              <a:t> un </a:t>
            </a:r>
            <a:r>
              <a:rPr lang="en-GB" dirty="0" err="1"/>
              <a:t>paziente</a:t>
            </a:r>
            <a:r>
              <a:rPr lang="en-GB" dirty="0"/>
              <a:t>, </a:t>
            </a:r>
            <a:r>
              <a:rPr lang="en-GB" dirty="0" err="1"/>
              <a:t>visualizzare</a:t>
            </a:r>
            <a:r>
              <a:rPr lang="en-GB" dirty="0"/>
              <a:t> </a:t>
            </a:r>
            <a:r>
              <a:rPr lang="en-GB" dirty="0" err="1"/>
              <a:t>l’elenco</a:t>
            </a:r>
            <a:r>
              <a:rPr lang="en-GB" dirty="0"/>
              <a:t> degli </a:t>
            </a:r>
            <a:r>
              <a:rPr lang="en-GB" dirty="0" err="1"/>
              <a:t>esami</a:t>
            </a:r>
            <a:r>
              <a:rPr lang="en-GB" dirty="0"/>
              <a:t> RX </a:t>
            </a:r>
            <a:r>
              <a:rPr lang="en-GB" dirty="0" err="1"/>
              <a:t>disponibili</a:t>
            </a:r>
            <a:r>
              <a:rPr lang="en-GB" dirty="0"/>
              <a:t>, </a:t>
            </a:r>
            <a:r>
              <a:rPr lang="en-GB" dirty="0" err="1"/>
              <a:t>selezionare</a:t>
            </a:r>
            <a:r>
              <a:rPr lang="en-GB" dirty="0"/>
              <a:t> uno studio e </a:t>
            </a:r>
            <a:r>
              <a:rPr lang="en-GB" dirty="0" err="1"/>
              <a:t>aprire</a:t>
            </a:r>
            <a:r>
              <a:rPr lang="en-GB" dirty="0"/>
              <a:t> le relative </a:t>
            </a:r>
            <a:r>
              <a:rPr lang="en-GB" dirty="0" err="1"/>
              <a:t>immagini</a:t>
            </a:r>
            <a:r>
              <a:rPr lang="en-GB" dirty="0"/>
              <a:t> </a:t>
            </a:r>
            <a:r>
              <a:rPr lang="en-GB" dirty="0" err="1"/>
              <a:t>direttamente</a:t>
            </a:r>
            <a:r>
              <a:rPr lang="en-GB" dirty="0"/>
              <a:t> </a:t>
            </a:r>
            <a:r>
              <a:rPr lang="en-GB" dirty="0" err="1"/>
              <a:t>nel</a:t>
            </a:r>
            <a:r>
              <a:rPr lang="en-GB" dirty="0"/>
              <a:t> viewer web. Per </a:t>
            </a:r>
            <a:r>
              <a:rPr lang="en-GB" dirty="0" err="1"/>
              <a:t>farlo</a:t>
            </a:r>
            <a:r>
              <a:rPr lang="en-GB" dirty="0"/>
              <a:t>, la web application </a:t>
            </a:r>
            <a:r>
              <a:rPr lang="en-GB" dirty="0" err="1"/>
              <a:t>interroga</a:t>
            </a:r>
            <a:r>
              <a:rPr lang="en-GB" dirty="0"/>
              <a:t> il server PACS, dal quale </a:t>
            </a:r>
            <a:r>
              <a:rPr lang="en-GB" dirty="0" err="1"/>
              <a:t>ottiene</a:t>
            </a:r>
            <a:r>
              <a:rPr lang="en-GB" dirty="0"/>
              <a:t> </a:t>
            </a:r>
            <a:r>
              <a:rPr lang="en-GB" dirty="0" err="1"/>
              <a:t>immagini</a:t>
            </a:r>
            <a:r>
              <a:rPr lang="en-GB" dirty="0"/>
              <a:t> </a:t>
            </a:r>
            <a:r>
              <a:rPr lang="en-GB" dirty="0" err="1"/>
              <a:t>diagnostiche</a:t>
            </a:r>
            <a:r>
              <a:rPr lang="en-GB" dirty="0"/>
              <a:t> e </a:t>
            </a:r>
            <a:r>
              <a:rPr lang="en-GB" dirty="0" err="1"/>
              <a:t>metadati</a:t>
            </a:r>
            <a:r>
              <a:rPr lang="en-GB" dirty="0"/>
              <a:t> </a:t>
            </a:r>
            <a:r>
              <a:rPr lang="en-GB" dirty="0" err="1"/>
              <a:t>associati</a:t>
            </a:r>
            <a:r>
              <a:rPr lang="en-GB" dirty="0"/>
              <a:t>. Il </a:t>
            </a:r>
            <a:r>
              <a:rPr lang="en-GB" dirty="0" err="1"/>
              <a:t>sistema</a:t>
            </a:r>
            <a:r>
              <a:rPr lang="en-GB" dirty="0"/>
              <a:t> </a:t>
            </a:r>
            <a:r>
              <a:rPr lang="en-GB" dirty="0" err="1"/>
              <a:t>registra</a:t>
            </a:r>
            <a:r>
              <a:rPr lang="en-GB" dirty="0"/>
              <a:t> </a:t>
            </a:r>
            <a:r>
              <a:rPr lang="en-GB" dirty="0" err="1"/>
              <a:t>inoltre</a:t>
            </a:r>
            <a:r>
              <a:rPr lang="en-GB" dirty="0"/>
              <a:t> </a:t>
            </a:r>
            <a:r>
              <a:rPr lang="en-GB" dirty="0" err="1"/>
              <a:t>nei</a:t>
            </a:r>
            <a:r>
              <a:rPr lang="en-GB" dirty="0"/>
              <a:t> log </a:t>
            </a:r>
            <a:r>
              <a:rPr lang="en-GB" dirty="0" err="1"/>
              <a:t>applicativi</a:t>
            </a:r>
            <a:r>
              <a:rPr lang="en-GB" dirty="0"/>
              <a:t> e </a:t>
            </a:r>
            <a:r>
              <a:rPr lang="en-GB" dirty="0" err="1"/>
              <a:t>negli</a:t>
            </a:r>
            <a:r>
              <a:rPr lang="en-GB" dirty="0"/>
              <a:t> audit log le </a:t>
            </a:r>
            <a:r>
              <a:rPr lang="en-GB" dirty="0" err="1"/>
              <a:t>operazioni</a:t>
            </a:r>
            <a:r>
              <a:rPr lang="en-GB" dirty="0"/>
              <a:t> </a:t>
            </a:r>
            <a:r>
              <a:rPr lang="en-GB" dirty="0" err="1"/>
              <a:t>principali</a:t>
            </a:r>
            <a:r>
              <a:rPr lang="en-GB" dirty="0"/>
              <a:t>, come </a:t>
            </a:r>
            <a:r>
              <a:rPr lang="en-GB" dirty="0" err="1"/>
              <a:t>accessi</a:t>
            </a:r>
            <a:r>
              <a:rPr lang="en-GB" dirty="0"/>
              <a:t>, </a:t>
            </a:r>
            <a:r>
              <a:rPr lang="en-GB" dirty="0" err="1"/>
              <a:t>ricerche</a:t>
            </a:r>
            <a:r>
              <a:rPr lang="en-GB" dirty="0"/>
              <a:t> e aperture degli </a:t>
            </a:r>
            <a:r>
              <a:rPr lang="en-GB" dirty="0" err="1"/>
              <a:t>esami</a:t>
            </a:r>
            <a:r>
              <a:rPr lang="en-GB" dirty="0"/>
              <a:t>.</a:t>
            </a:r>
          </a:p>
          <a:p>
            <a:r>
              <a:rPr lang="en-GB" dirty="0"/>
              <a:t>Il </a:t>
            </a:r>
            <a:r>
              <a:rPr lang="en-GB" dirty="0" err="1"/>
              <a:t>sistema</a:t>
            </a:r>
            <a:r>
              <a:rPr lang="en-GB" dirty="0"/>
              <a:t> </a:t>
            </a:r>
            <a:r>
              <a:rPr lang="en-GB" dirty="0" err="1"/>
              <a:t>è</a:t>
            </a:r>
            <a:r>
              <a:rPr lang="en-GB" dirty="0"/>
              <a:t> </a:t>
            </a:r>
            <a:r>
              <a:rPr lang="en-GB" dirty="0" err="1"/>
              <a:t>accessibile</a:t>
            </a:r>
            <a:r>
              <a:rPr lang="en-GB" dirty="0"/>
              <a:t> </a:t>
            </a:r>
            <a:r>
              <a:rPr lang="en-GB" dirty="0" err="1"/>
              <a:t>dalla</a:t>
            </a:r>
            <a:r>
              <a:rPr lang="en-GB" dirty="0"/>
              <a:t> rete </a:t>
            </a:r>
            <a:r>
              <a:rPr lang="en-GB" dirty="0" err="1"/>
              <a:t>ospedaliera</a:t>
            </a:r>
            <a:r>
              <a:rPr lang="en-GB" dirty="0"/>
              <a:t> e, per </a:t>
            </a:r>
            <a:r>
              <a:rPr lang="en-GB" dirty="0" err="1"/>
              <a:t>alcuni</a:t>
            </a:r>
            <a:r>
              <a:rPr lang="en-GB" dirty="0"/>
              <a:t> </a:t>
            </a:r>
            <a:r>
              <a:rPr lang="en-GB" dirty="0" err="1"/>
              <a:t>utenti</a:t>
            </a:r>
            <a:r>
              <a:rPr lang="en-GB" dirty="0"/>
              <a:t> </a:t>
            </a:r>
            <a:r>
              <a:rPr lang="en-GB" dirty="0" err="1"/>
              <a:t>autorizzati</a:t>
            </a:r>
            <a:r>
              <a:rPr lang="en-GB" dirty="0"/>
              <a:t>, </a:t>
            </a:r>
            <a:r>
              <a:rPr lang="en-GB" dirty="0" err="1"/>
              <a:t>anche</a:t>
            </a:r>
            <a:r>
              <a:rPr lang="en-GB" dirty="0"/>
              <a:t> da </a:t>
            </a:r>
            <a:r>
              <a:rPr lang="en-GB" dirty="0" err="1"/>
              <a:t>remoto</a:t>
            </a:r>
            <a:r>
              <a:rPr lang="en-GB" dirty="0"/>
              <a:t>. </a:t>
            </a:r>
            <a:r>
              <a:rPr lang="en-GB" dirty="0" err="1"/>
              <a:t>Alcuni</a:t>
            </a:r>
            <a:r>
              <a:rPr lang="en-GB" dirty="0"/>
              <a:t> </a:t>
            </a:r>
            <a:r>
              <a:rPr lang="en-GB" dirty="0" err="1"/>
              <a:t>medici</a:t>
            </a:r>
            <a:r>
              <a:rPr lang="en-GB" dirty="0"/>
              <a:t> </a:t>
            </a:r>
            <a:r>
              <a:rPr lang="en-GB" dirty="0" err="1"/>
              <a:t>possono</a:t>
            </a:r>
            <a:r>
              <a:rPr lang="en-GB" dirty="0"/>
              <a:t> </a:t>
            </a:r>
            <a:r>
              <a:rPr lang="en-GB" dirty="0" err="1"/>
              <a:t>soltanto</a:t>
            </a:r>
            <a:r>
              <a:rPr lang="en-GB" dirty="0"/>
              <a:t> </a:t>
            </a:r>
            <a:r>
              <a:rPr lang="en-GB" dirty="0" err="1"/>
              <a:t>visualizzare</a:t>
            </a:r>
            <a:r>
              <a:rPr lang="en-GB" dirty="0"/>
              <a:t> le </a:t>
            </a:r>
            <a:r>
              <a:rPr lang="en-GB" dirty="0" err="1"/>
              <a:t>immagini</a:t>
            </a:r>
            <a:r>
              <a:rPr lang="en-GB" dirty="0"/>
              <a:t>, </a:t>
            </a:r>
            <a:r>
              <a:rPr lang="en-GB" dirty="0" err="1"/>
              <a:t>mentre</a:t>
            </a:r>
            <a:r>
              <a:rPr lang="en-GB" dirty="0"/>
              <a:t> </a:t>
            </a:r>
            <a:r>
              <a:rPr lang="en-GB" dirty="0" err="1"/>
              <a:t>altri</a:t>
            </a:r>
            <a:r>
              <a:rPr lang="en-GB" dirty="0"/>
              <a:t> </a:t>
            </a:r>
            <a:r>
              <a:rPr lang="en-GB" dirty="0" err="1"/>
              <a:t>possono</a:t>
            </a:r>
            <a:r>
              <a:rPr lang="en-GB" dirty="0"/>
              <a:t> </a:t>
            </a:r>
            <a:r>
              <a:rPr lang="en-GB" dirty="0" err="1"/>
              <a:t>anche</a:t>
            </a:r>
            <a:r>
              <a:rPr lang="en-GB" dirty="0"/>
              <a:t> </a:t>
            </a:r>
            <a:r>
              <a:rPr lang="en-GB" dirty="0" err="1"/>
              <a:t>esportare</a:t>
            </a:r>
            <a:r>
              <a:rPr lang="en-GB" dirty="0"/>
              <a:t> </a:t>
            </a:r>
            <a:r>
              <a:rPr lang="en-GB" dirty="0" err="1"/>
              <a:t>referti</a:t>
            </a:r>
            <a:r>
              <a:rPr lang="en-GB" dirty="0"/>
              <a:t> o </a:t>
            </a:r>
            <a:r>
              <a:rPr lang="en-GB" dirty="0" err="1"/>
              <a:t>immagini</a:t>
            </a:r>
            <a:r>
              <a:rPr lang="en-GB" dirty="0"/>
              <a:t>. Tutti </a:t>
            </a:r>
            <a:r>
              <a:rPr lang="en-GB" dirty="0" err="1"/>
              <a:t>i</a:t>
            </a:r>
            <a:r>
              <a:rPr lang="en-GB" dirty="0"/>
              <a:t> </a:t>
            </a:r>
            <a:r>
              <a:rPr lang="en-GB" dirty="0" err="1"/>
              <a:t>dati</a:t>
            </a:r>
            <a:r>
              <a:rPr lang="en-GB" dirty="0"/>
              <a:t> </a:t>
            </a:r>
            <a:r>
              <a:rPr lang="en-GB" dirty="0" err="1"/>
              <a:t>trattati</a:t>
            </a:r>
            <a:r>
              <a:rPr lang="en-GB" dirty="0"/>
              <a:t> </a:t>
            </a:r>
            <a:r>
              <a:rPr lang="en-GB" dirty="0" err="1"/>
              <a:t>includono</a:t>
            </a:r>
            <a:r>
              <a:rPr lang="en-GB" dirty="0"/>
              <a:t> </a:t>
            </a:r>
            <a:r>
              <a:rPr lang="en-GB" dirty="0" err="1"/>
              <a:t>informazioni</a:t>
            </a:r>
            <a:r>
              <a:rPr lang="en-GB" dirty="0"/>
              <a:t> </a:t>
            </a:r>
            <a:r>
              <a:rPr lang="en-GB" dirty="0" err="1"/>
              <a:t>sanitarie</a:t>
            </a:r>
            <a:r>
              <a:rPr lang="en-GB" dirty="0"/>
              <a:t> </a:t>
            </a:r>
            <a:r>
              <a:rPr lang="en-GB" dirty="0" err="1"/>
              <a:t>personali</a:t>
            </a:r>
            <a:r>
              <a:rPr lang="en-GB" dirty="0"/>
              <a:t> e </a:t>
            </a:r>
            <a:r>
              <a:rPr lang="en-GB" dirty="0" err="1"/>
              <a:t>contenuti</a:t>
            </a:r>
            <a:r>
              <a:rPr lang="en-GB" dirty="0"/>
              <a:t> </a:t>
            </a:r>
            <a:r>
              <a:rPr lang="en-GB" dirty="0" err="1"/>
              <a:t>diagnostici</a:t>
            </a:r>
            <a:r>
              <a:rPr lang="en-GB" dirty="0"/>
              <a:t> </a:t>
            </a:r>
            <a:r>
              <a:rPr lang="en-GB" dirty="0" err="1"/>
              <a:t>sensibili</a:t>
            </a:r>
            <a:r>
              <a:rPr lang="en-GB" dirty="0"/>
              <a:t>.</a:t>
            </a:r>
          </a:p>
          <a:p>
            <a:r>
              <a:rPr lang="en-GB" b="1" dirty="0" err="1"/>
              <a:t>Compito</a:t>
            </a:r>
            <a:r>
              <a:rPr lang="en-GB" b="1" dirty="0"/>
              <a:t>:</a:t>
            </a:r>
            <a:r>
              <a:rPr lang="en-GB" dirty="0"/>
              <a:t> </a:t>
            </a:r>
            <a:r>
              <a:rPr lang="en-GB" dirty="0" err="1"/>
              <a:t>costruire</a:t>
            </a:r>
            <a:r>
              <a:rPr lang="en-GB" dirty="0"/>
              <a:t> il </a:t>
            </a:r>
            <a:r>
              <a:rPr lang="en-GB" b="1" dirty="0"/>
              <a:t>Data Flow Diagram (DFD)</a:t>
            </a:r>
            <a:r>
              <a:rPr lang="en-GB" dirty="0"/>
              <a:t> del </a:t>
            </a:r>
            <a:r>
              <a:rPr lang="en-GB" dirty="0" err="1"/>
              <a:t>sistema</a:t>
            </a:r>
            <a:r>
              <a:rPr lang="en-GB" dirty="0"/>
              <a:t>, </a:t>
            </a:r>
            <a:r>
              <a:rPr lang="en-GB" dirty="0" err="1"/>
              <a:t>identificando</a:t>
            </a:r>
            <a:r>
              <a:rPr lang="en-GB" dirty="0"/>
              <a:t> </a:t>
            </a:r>
            <a:r>
              <a:rPr lang="en-GB" dirty="0" err="1"/>
              <a:t>entità</a:t>
            </a:r>
            <a:r>
              <a:rPr lang="en-GB" dirty="0"/>
              <a:t> </a:t>
            </a:r>
            <a:r>
              <a:rPr lang="en-GB" dirty="0" err="1"/>
              <a:t>esterne</a:t>
            </a:r>
            <a:r>
              <a:rPr lang="en-GB" dirty="0"/>
              <a:t>, </a:t>
            </a:r>
            <a:r>
              <a:rPr lang="en-GB" dirty="0" err="1"/>
              <a:t>processi</a:t>
            </a:r>
            <a:r>
              <a:rPr lang="en-GB" dirty="0"/>
              <a:t>, </a:t>
            </a:r>
            <a:r>
              <a:rPr lang="en-GB" dirty="0" err="1"/>
              <a:t>archivi</a:t>
            </a:r>
            <a:r>
              <a:rPr lang="en-GB" dirty="0"/>
              <a:t> di </a:t>
            </a:r>
            <a:r>
              <a:rPr lang="en-GB" dirty="0" err="1"/>
              <a:t>dati</a:t>
            </a:r>
            <a:r>
              <a:rPr lang="en-GB" dirty="0"/>
              <a:t> e </a:t>
            </a:r>
            <a:r>
              <a:rPr lang="en-GB" dirty="0" err="1"/>
              <a:t>flussi</a:t>
            </a:r>
            <a:r>
              <a:rPr lang="en-GB" dirty="0"/>
              <a:t> </a:t>
            </a:r>
            <a:r>
              <a:rPr lang="en-GB" dirty="0" err="1"/>
              <a:t>informativi</a:t>
            </a:r>
            <a:r>
              <a:rPr lang="en-GB" dirty="0"/>
              <a:t>, e </a:t>
            </a:r>
            <a:r>
              <a:rPr lang="en-GB" dirty="0" err="1"/>
              <a:t>successivamente</a:t>
            </a:r>
            <a:r>
              <a:rPr lang="en-GB" dirty="0"/>
              <a:t> </a:t>
            </a:r>
            <a:r>
              <a:rPr lang="en-GB" dirty="0" err="1"/>
              <a:t>svolgere</a:t>
            </a:r>
            <a:r>
              <a:rPr lang="en-GB" dirty="0"/>
              <a:t> </a:t>
            </a:r>
            <a:r>
              <a:rPr lang="en-GB" dirty="0" err="1"/>
              <a:t>un’analisi</a:t>
            </a:r>
            <a:r>
              <a:rPr lang="en-GB" dirty="0"/>
              <a:t> delle </a:t>
            </a:r>
            <a:r>
              <a:rPr lang="en-GB" dirty="0" err="1"/>
              <a:t>minacce</a:t>
            </a:r>
            <a:r>
              <a:rPr lang="en-GB" dirty="0"/>
              <a:t> </a:t>
            </a:r>
            <a:r>
              <a:rPr lang="en-GB" dirty="0" err="1"/>
              <a:t>usando</a:t>
            </a:r>
            <a:r>
              <a:rPr lang="en-GB" dirty="0"/>
              <a:t> il </a:t>
            </a:r>
            <a:r>
              <a:rPr lang="en-GB" dirty="0" err="1"/>
              <a:t>modello</a:t>
            </a:r>
            <a:r>
              <a:rPr lang="en-GB" dirty="0"/>
              <a:t> </a:t>
            </a:r>
            <a:r>
              <a:rPr lang="en-GB" b="1" dirty="0"/>
              <a:t>STRIDE</a:t>
            </a:r>
            <a:r>
              <a:rPr lang="en-GB" dirty="0"/>
              <a:t>. Non </a:t>
            </a:r>
            <a:r>
              <a:rPr lang="en-GB" dirty="0" err="1"/>
              <a:t>è</a:t>
            </a:r>
            <a:r>
              <a:rPr lang="en-GB" dirty="0"/>
              <a:t> </a:t>
            </a:r>
            <a:r>
              <a:rPr lang="en-GB" dirty="0" err="1"/>
              <a:t>richiesto</a:t>
            </a:r>
            <a:r>
              <a:rPr lang="en-GB" dirty="0"/>
              <a:t> </a:t>
            </a:r>
            <a:r>
              <a:rPr lang="en-GB" dirty="0" err="1"/>
              <a:t>proporre</a:t>
            </a:r>
            <a:r>
              <a:rPr lang="en-GB" dirty="0"/>
              <a:t> </a:t>
            </a:r>
            <a:r>
              <a:rPr lang="en-GB" dirty="0" err="1"/>
              <a:t>soluzioni</a:t>
            </a:r>
            <a:r>
              <a:rPr lang="en-GB" dirty="0"/>
              <a:t> o </a:t>
            </a:r>
            <a:r>
              <a:rPr lang="en-GB" dirty="0" err="1"/>
              <a:t>contromisure</a:t>
            </a:r>
            <a:r>
              <a:rPr lang="en-GB" dirty="0"/>
              <a:t>.</a:t>
            </a:r>
          </a:p>
        </p:txBody>
      </p:sp>
    </p:spTree>
    <p:extLst>
      <p:ext uri="{BB962C8B-B14F-4D97-AF65-F5344CB8AC3E}">
        <p14:creationId xmlns:p14="http://schemas.microsoft.com/office/powerpoint/2010/main" val="3413632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egnaposto numero diapositiva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MS PGothic" charset="-128"/>
              </a:defRPr>
            </a:lvl1pPr>
            <a:lvl2pPr marL="742950" indent="-285750">
              <a:buClr>
                <a:srgbClr val="004C80"/>
              </a:buClr>
              <a:buSzPct val="85000"/>
              <a:buFont typeface="Wingdings" charset="2"/>
              <a:buChar char="§"/>
              <a:defRPr sz="2000">
                <a:solidFill>
                  <a:schemeClr val="tx1"/>
                </a:solidFill>
                <a:latin typeface="Arial" charset="0"/>
                <a:ea typeface="MS PGothic" charset="-128"/>
              </a:defRPr>
            </a:lvl2pPr>
            <a:lvl3pPr marL="1143000" indent="-228600">
              <a:buClr>
                <a:srgbClr val="004D82"/>
              </a:buClr>
              <a:buChar char="•"/>
              <a:defRPr>
                <a:solidFill>
                  <a:schemeClr val="tx1"/>
                </a:solidFill>
                <a:latin typeface="Arial" charset="0"/>
                <a:ea typeface="MS PGothic" charset="-128"/>
              </a:defRPr>
            </a:lvl3pPr>
            <a:lvl4pPr marL="1600200" indent="-228600">
              <a:buClr>
                <a:srgbClr val="004C80"/>
              </a:buClr>
              <a:buChar char="–"/>
              <a:defRPr>
                <a:solidFill>
                  <a:schemeClr val="tx1"/>
                </a:solidFill>
                <a:latin typeface="Arial" charset="0"/>
                <a:ea typeface="MS PGothic" charset="-128"/>
              </a:defRPr>
            </a:lvl4pPr>
            <a:lvl5pPr marL="2057400" indent="-228600">
              <a:buChar char="»"/>
              <a:defRPr>
                <a:solidFill>
                  <a:schemeClr val="tx1"/>
                </a:solidFill>
                <a:latin typeface="Minion Web" charset="0"/>
                <a:ea typeface="MS PGothic" charset="-128"/>
              </a:defRPr>
            </a:lvl5pPr>
            <a:lvl6pPr marL="2514600" indent="-228600" eaLnBrk="0" fontAlgn="base" hangingPunct="0">
              <a:spcBef>
                <a:spcPct val="20000"/>
              </a:spcBef>
              <a:spcAft>
                <a:spcPct val="0"/>
              </a:spcAft>
              <a:buChar char="»"/>
              <a:defRPr>
                <a:solidFill>
                  <a:schemeClr val="tx1"/>
                </a:solidFill>
                <a:latin typeface="Minion Web" charset="0"/>
                <a:ea typeface="MS PGothic" charset="-128"/>
              </a:defRPr>
            </a:lvl6pPr>
            <a:lvl7pPr marL="2971800" indent="-228600" eaLnBrk="0" fontAlgn="base" hangingPunct="0">
              <a:spcBef>
                <a:spcPct val="20000"/>
              </a:spcBef>
              <a:spcAft>
                <a:spcPct val="0"/>
              </a:spcAft>
              <a:buChar char="»"/>
              <a:defRPr>
                <a:solidFill>
                  <a:schemeClr val="tx1"/>
                </a:solidFill>
                <a:latin typeface="Minion Web" charset="0"/>
                <a:ea typeface="MS PGothic" charset="-128"/>
              </a:defRPr>
            </a:lvl7pPr>
            <a:lvl8pPr marL="3429000" indent="-228600" eaLnBrk="0" fontAlgn="base" hangingPunct="0">
              <a:spcBef>
                <a:spcPct val="20000"/>
              </a:spcBef>
              <a:spcAft>
                <a:spcPct val="0"/>
              </a:spcAft>
              <a:buChar char="»"/>
              <a:defRPr>
                <a:solidFill>
                  <a:schemeClr val="tx1"/>
                </a:solidFill>
                <a:latin typeface="Minion Web" charset="0"/>
                <a:ea typeface="MS PGothic" charset="-128"/>
              </a:defRPr>
            </a:lvl8pPr>
            <a:lvl9pPr marL="3886200" indent="-228600" eaLnBrk="0" fontAlgn="base" hangingPunct="0">
              <a:spcBef>
                <a:spcPct val="20000"/>
              </a:spcBef>
              <a:spcAft>
                <a:spcPct val="0"/>
              </a:spcAft>
              <a:buChar char="»"/>
              <a:defRPr>
                <a:solidFill>
                  <a:schemeClr val="tx1"/>
                </a:solidFill>
                <a:latin typeface="Minion Web" charset="0"/>
                <a:ea typeface="MS PGothic" charset="-128"/>
              </a:defRPr>
            </a:lvl9pPr>
          </a:lstStyle>
          <a:p>
            <a:fld id="{796F306E-7710-0640-910A-6352BE66F3B4}" type="slidenum">
              <a:rPr lang="it-IT" altLang="it-IT" sz="1600">
                <a:solidFill>
                  <a:srgbClr val="FF9900"/>
                </a:solidFill>
              </a:rPr>
              <a:pPr/>
              <a:t>3</a:t>
            </a:fld>
            <a:endParaRPr lang="it-IT" altLang="it-IT" sz="1600">
              <a:solidFill>
                <a:srgbClr val="FF9900"/>
              </a:solidFill>
            </a:endParaRPr>
          </a:p>
        </p:txBody>
      </p:sp>
      <p:sp>
        <p:nvSpPr>
          <p:cNvPr id="2" name="Rectangle 1">
            <a:extLst>
              <a:ext uri="{FF2B5EF4-FFF2-40B4-BE49-F238E27FC236}">
                <a16:creationId xmlns:a16="http://schemas.microsoft.com/office/drawing/2014/main" id="{17B3884D-B8EC-3A92-3AC1-5C82C3335571}"/>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descr="logo centenario">
            <a:extLst>
              <a:ext uri="{FF2B5EF4-FFF2-40B4-BE49-F238E27FC236}">
                <a16:creationId xmlns:a16="http://schemas.microsoft.com/office/drawing/2014/main" id="{5512C1DB-B5D8-8869-87DE-7797FE371EF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5B898C6B-6271-3F73-9B22-075107E3B6E3}"/>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PRIVACY AND CONFIDENTIALITY</a:t>
            </a:r>
            <a:endParaRPr lang="en-GB" sz="2400" b="1" dirty="0">
              <a:solidFill>
                <a:schemeClr val="bg1"/>
              </a:solidFill>
              <a:latin typeface="+mj-lt"/>
            </a:endParaRPr>
          </a:p>
        </p:txBody>
      </p:sp>
      <p:sp>
        <p:nvSpPr>
          <p:cNvPr id="23" name="CasellaDiTesto 22">
            <a:extLst>
              <a:ext uri="{FF2B5EF4-FFF2-40B4-BE49-F238E27FC236}">
                <a16:creationId xmlns:a16="http://schemas.microsoft.com/office/drawing/2014/main" id="{E6E58F4F-AABC-F342-C98E-E956644FAC84}"/>
              </a:ext>
            </a:extLst>
          </p:cNvPr>
          <p:cNvSpPr txBox="1"/>
          <p:nvPr/>
        </p:nvSpPr>
        <p:spPr>
          <a:xfrm>
            <a:off x="5111261" y="6359283"/>
            <a:ext cx="6096000" cy="369332"/>
          </a:xfrm>
          <a:prstGeom prst="rect">
            <a:avLst/>
          </a:prstGeom>
          <a:noFill/>
        </p:spPr>
        <p:txBody>
          <a:bodyPr wrap="square">
            <a:spAutoFit/>
          </a:bodyPr>
          <a:lstStyle/>
          <a:p>
            <a:r>
              <a:rPr lang="en-US" dirty="0"/>
              <a:t>Little excerpt from https://en.wikipedia.org/wiki/Cyberattack</a:t>
            </a:r>
          </a:p>
        </p:txBody>
      </p:sp>
      <p:sp>
        <p:nvSpPr>
          <p:cNvPr id="9" name="Content Placeholder 2">
            <a:extLst>
              <a:ext uri="{FF2B5EF4-FFF2-40B4-BE49-F238E27FC236}">
                <a16:creationId xmlns:a16="http://schemas.microsoft.com/office/drawing/2014/main" id="{487176B4-F7ED-A95C-3127-2AE9299DB042}"/>
              </a:ext>
            </a:extLst>
          </p:cNvPr>
          <p:cNvSpPr>
            <a:spLocks noGrp="1"/>
          </p:cNvSpPr>
          <p:nvPr>
            <p:ph idx="1"/>
          </p:nvPr>
        </p:nvSpPr>
        <p:spPr>
          <a:xfrm>
            <a:off x="838200" y="1455510"/>
            <a:ext cx="10515600" cy="4351338"/>
          </a:xfrm>
        </p:spPr>
        <p:txBody>
          <a:bodyPr>
            <a:normAutofit fontScale="77500" lnSpcReduction="20000"/>
          </a:bodyPr>
          <a:lstStyle/>
          <a:p>
            <a:r>
              <a:rPr lang="en-US" dirty="0"/>
              <a:t>Privacy is an important part of confidentiality, especially when it comes to protected health information(PHI). </a:t>
            </a:r>
          </a:p>
          <a:p>
            <a:r>
              <a:rPr lang="en-US" dirty="0"/>
              <a:t>PHI is defined as individually identifiable health information transmitted or maintained by a covered entity or its business associates in any form or medium (45CFR160.103 [B1]). </a:t>
            </a:r>
          </a:p>
          <a:p>
            <a:r>
              <a:rPr lang="en-US" dirty="0"/>
              <a:t>The U.S. Health Insurance Portability and Accountability Act (HIPAA) limits the circumstances in which an individual’s PHI may be used or disclosed by covered entities (HHS [B7]). </a:t>
            </a:r>
          </a:p>
          <a:p>
            <a:r>
              <a:rPr lang="en-US" dirty="0"/>
              <a:t>Similarly, the EU General Data Protection Regulation states that personal data shall be processed lawfully, fairly, and in a transparent manner; collected for specified, explicit, and legitimate purpose; and kept in a form that permits identification of data subjects for no longer than is necessary for the purposes for which the personal data is processed (Official Journal of the EU [B19]).</a:t>
            </a:r>
          </a:p>
          <a:p>
            <a:r>
              <a:rPr lang="en-US" dirty="0"/>
              <a:t>loss of confidential protected health information (PHI), are not considered “patient harms” but are regulated by national privacy rules (GDPR, HIPAA)</a:t>
            </a:r>
          </a:p>
          <a:p>
            <a:endParaRPr lang="en-US" dirty="0"/>
          </a:p>
          <a:p>
            <a:endParaRPr lang="en-US" dirty="0"/>
          </a:p>
        </p:txBody>
      </p:sp>
    </p:spTree>
    <p:extLst>
      <p:ext uri="{BB962C8B-B14F-4D97-AF65-F5344CB8AC3E}">
        <p14:creationId xmlns:p14="http://schemas.microsoft.com/office/powerpoint/2010/main" val="1216627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7"/>
          <p:cNvSpPr>
            <a:spLocks noGrp="1"/>
          </p:cNvSpPr>
          <p:nvPr>
            <p:ph type="sldNum" sz="quarter" idx="10"/>
          </p:nvPr>
        </p:nvSpPr>
        <p:spPr/>
        <p:txBody>
          <a:bodyPr/>
          <a:lstStyle/>
          <a:p>
            <a:pPr>
              <a:defRPr/>
            </a:pPr>
            <a:fld id="{59528A38-FF14-41CE-B41B-A44710326791}" type="slidenum">
              <a:rPr lang="it-IT" smtClean="0"/>
              <a:pPr>
                <a:defRPr/>
              </a:pPr>
              <a:t>4</a:t>
            </a:fld>
            <a:endParaRPr lang="it-IT"/>
          </a:p>
        </p:txBody>
      </p:sp>
      <p:pic>
        <p:nvPicPr>
          <p:cNvPr id="9" name="Picture 8">
            <a:extLst>
              <a:ext uri="{FF2B5EF4-FFF2-40B4-BE49-F238E27FC236}">
                <a16:creationId xmlns:a16="http://schemas.microsoft.com/office/drawing/2014/main" id="{BDC6842D-5808-B040-9B3C-3A7F711D04A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216573"/>
            <a:ext cx="6271285" cy="3376448"/>
          </a:xfrm>
          <a:prstGeom prst="rect">
            <a:avLst/>
          </a:prstGeom>
        </p:spPr>
      </p:pic>
      <p:pic>
        <p:nvPicPr>
          <p:cNvPr id="2050" name="Picture 2" descr="Come garantire che i dipendenti remoti siano conformi alla normativa HIPAA">
            <a:extLst>
              <a:ext uri="{FF2B5EF4-FFF2-40B4-BE49-F238E27FC236}">
                <a16:creationId xmlns:a16="http://schemas.microsoft.com/office/drawing/2014/main" id="{9CB0AF65-EF7C-AB48-8FC5-634FBEBFD8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30220" y="3237077"/>
            <a:ext cx="6461780" cy="33764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4BD94CC-FC74-AB44-87DE-C3B02DD8B00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7986" y="4276554"/>
            <a:ext cx="2756338" cy="15435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nley Fly Breeze Bandiera Americana in Poliestere da 3 x 5 Piedi – Colori  Vivaci e Resistenti ai Raggi UV – Intestazione in Tela e Doppie Cuciture –  Bandiere USA con Occhielli">
            <a:extLst>
              <a:ext uri="{FF2B5EF4-FFF2-40B4-BE49-F238E27FC236}">
                <a16:creationId xmlns:a16="http://schemas.microsoft.com/office/drawing/2014/main" id="{6A1F2CF7-920A-AE45-BE66-569DB750670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520002" y="2393157"/>
            <a:ext cx="2679054" cy="16878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DE91615-1B91-DEAD-4BDA-5E59FB53BA20}"/>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descr="logo centenario">
            <a:extLst>
              <a:ext uri="{FF2B5EF4-FFF2-40B4-BE49-F238E27FC236}">
                <a16:creationId xmlns:a16="http://schemas.microsoft.com/office/drawing/2014/main" id="{1529456E-99A2-818A-B665-2D2A2E2B904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5FB00AD-3335-5561-DD9C-0D99778EB2F0}"/>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PROTECTION OF DATA</a:t>
            </a:r>
            <a:endParaRPr lang="en-GB" sz="2400" b="1" dirty="0">
              <a:solidFill>
                <a:schemeClr val="bg1"/>
              </a:solidFill>
              <a:latin typeface="+mj-lt"/>
            </a:endParaRPr>
          </a:p>
        </p:txBody>
      </p:sp>
    </p:spTree>
    <p:extLst>
      <p:ext uri="{BB962C8B-B14F-4D97-AF65-F5344CB8AC3E}">
        <p14:creationId xmlns:p14="http://schemas.microsoft.com/office/powerpoint/2010/main" val="140187210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664631-4DB6-3C46-9907-837CBFB822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00200" y="1676400"/>
            <a:ext cx="8847330" cy="4876800"/>
          </a:xfrm>
          <a:prstGeom prst="rect">
            <a:avLst/>
          </a:prstGeom>
        </p:spPr>
      </p:pic>
      <p:sp>
        <p:nvSpPr>
          <p:cNvPr id="4" name="Rectangle 3">
            <a:extLst>
              <a:ext uri="{FF2B5EF4-FFF2-40B4-BE49-F238E27FC236}">
                <a16:creationId xmlns:a16="http://schemas.microsoft.com/office/drawing/2014/main" id="{CD91D97C-ED18-03B8-B3A4-53D27B27F23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46D54C65-DEB6-A3E1-FB39-FE1F2EECE79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3B9458-5341-0EB8-FBDF-12E3914B4ECC}"/>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GDPR GOALS</a:t>
            </a:r>
            <a:endParaRPr lang="en-GB" sz="2400" b="1" dirty="0">
              <a:solidFill>
                <a:schemeClr val="bg1"/>
              </a:solidFill>
              <a:latin typeface="+mj-lt"/>
            </a:endParaRPr>
          </a:p>
        </p:txBody>
      </p:sp>
    </p:spTree>
    <p:extLst>
      <p:ext uri="{BB962C8B-B14F-4D97-AF65-F5344CB8AC3E}">
        <p14:creationId xmlns:p14="http://schemas.microsoft.com/office/powerpoint/2010/main" val="3659232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6D28B3-198A-D042-9648-316AB88307B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124200" y="1371600"/>
            <a:ext cx="5418992" cy="3276600"/>
          </a:xfrm>
          <a:prstGeom prst="rect">
            <a:avLst/>
          </a:prstGeom>
        </p:spPr>
      </p:pic>
      <p:sp>
        <p:nvSpPr>
          <p:cNvPr id="4" name="Rectangle 3">
            <a:extLst>
              <a:ext uri="{FF2B5EF4-FFF2-40B4-BE49-F238E27FC236}">
                <a16:creationId xmlns:a16="http://schemas.microsoft.com/office/drawing/2014/main" id="{D20793F5-CC6C-2C4F-95AF-9562DF14DBD4}"/>
              </a:ext>
            </a:extLst>
          </p:cNvPr>
          <p:cNvSpPr/>
          <p:nvPr/>
        </p:nvSpPr>
        <p:spPr>
          <a:xfrm>
            <a:off x="1828801" y="4975225"/>
            <a:ext cx="8535987" cy="1754326"/>
          </a:xfrm>
          <a:prstGeom prst="rect">
            <a:avLst/>
          </a:prstGeom>
        </p:spPr>
        <p:txBody>
          <a:bodyPr wrap="square">
            <a:spAutoFit/>
          </a:bodyPr>
          <a:lstStyle/>
          <a:p>
            <a:r>
              <a:rPr lang="en-US" b="1" u="sng">
                <a:solidFill>
                  <a:srgbClr val="FF0000"/>
                </a:solidFill>
                <a:latin typeface="Arial" panose="020B0604020202020204" pitchFamily="34" charset="0"/>
              </a:rPr>
              <a:t>Processing</a:t>
            </a:r>
            <a:r>
              <a:rPr lang="en-US" b="1" u="sng">
                <a:solidFill>
                  <a:srgbClr val="404040"/>
                </a:solidFill>
                <a:latin typeface="Arial" panose="020B0604020202020204" pitchFamily="34" charset="0"/>
              </a:rPr>
              <a:t>: </a:t>
            </a:r>
            <a:r>
              <a:rPr lang="en-US">
                <a:solidFill>
                  <a:srgbClr val="404040"/>
                </a:solidFill>
                <a:latin typeface="Arial" panose="020B0604020202020204" pitchFamily="34" charset="0"/>
              </a:rPr>
              <a:t>operations </a:t>
            </a:r>
            <a:r>
              <a:rPr lang="en-US" dirty="0">
                <a:solidFill>
                  <a:srgbClr val="404040"/>
                </a:solidFill>
                <a:latin typeface="Arial" panose="020B0604020202020204" pitchFamily="34" charset="0"/>
              </a:rPr>
              <a:t>performed on personal data, including by manual or automated means. It includes the </a:t>
            </a:r>
            <a:r>
              <a:rPr lang="en-US" b="1" dirty="0">
                <a:solidFill>
                  <a:srgbClr val="404040"/>
                </a:solidFill>
                <a:latin typeface="Arial" panose="020B0604020202020204" pitchFamily="34" charset="0"/>
              </a:rPr>
              <a:t>collection, recording, </a:t>
            </a:r>
            <a:r>
              <a:rPr lang="en-US" b="1" dirty="0" err="1">
                <a:solidFill>
                  <a:srgbClr val="404040"/>
                </a:solidFill>
                <a:latin typeface="Arial" panose="020B0604020202020204" pitchFamily="34" charset="0"/>
              </a:rPr>
              <a:t>organisation</a:t>
            </a:r>
            <a:r>
              <a:rPr lang="en-US" b="1" dirty="0">
                <a:solidFill>
                  <a:srgbClr val="404040"/>
                </a:solidFill>
                <a:latin typeface="Arial" panose="020B0604020202020204" pitchFamily="34" charset="0"/>
              </a:rPr>
              <a:t>, structuring, storage, adaptation or alteration, retrieval, consultation, use, disclosure by transmission, dissemination</a:t>
            </a:r>
            <a:r>
              <a:rPr lang="en-US" dirty="0">
                <a:solidFill>
                  <a:srgbClr val="404040"/>
                </a:solidFill>
                <a:latin typeface="Arial" panose="020B0604020202020204" pitchFamily="34" charset="0"/>
              </a:rPr>
              <a:t> or otherwise making available, </a:t>
            </a:r>
            <a:r>
              <a:rPr lang="en-US" b="1" dirty="0">
                <a:solidFill>
                  <a:srgbClr val="404040"/>
                </a:solidFill>
                <a:latin typeface="Arial" panose="020B0604020202020204" pitchFamily="34" charset="0"/>
              </a:rPr>
              <a:t>alignment or combination, restriction, erasure or destruction </a:t>
            </a:r>
            <a:r>
              <a:rPr lang="en-US" dirty="0">
                <a:solidFill>
                  <a:srgbClr val="404040"/>
                </a:solidFill>
                <a:latin typeface="Arial" panose="020B0604020202020204" pitchFamily="34" charset="0"/>
              </a:rPr>
              <a:t>of personal data.</a:t>
            </a:r>
            <a:endParaRPr lang="en-US" dirty="0"/>
          </a:p>
        </p:txBody>
      </p:sp>
      <p:sp>
        <p:nvSpPr>
          <p:cNvPr id="5" name="Rectangle 4">
            <a:extLst>
              <a:ext uri="{FF2B5EF4-FFF2-40B4-BE49-F238E27FC236}">
                <a16:creationId xmlns:a16="http://schemas.microsoft.com/office/drawing/2014/main" id="{96579B21-190C-90FA-BF41-11854589AEC8}"/>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C7210D80-5FE8-721E-1969-BA2A828D80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433375-CF89-E03B-A77C-3B05EC0F3D43}"/>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GDPR PERSONAL DATA AND PROCESSING</a:t>
            </a:r>
            <a:endParaRPr lang="en-GB" sz="2400" b="1" dirty="0">
              <a:solidFill>
                <a:schemeClr val="bg1"/>
              </a:solidFill>
              <a:latin typeface="+mj-lt"/>
            </a:endParaRPr>
          </a:p>
        </p:txBody>
      </p:sp>
    </p:spTree>
    <p:extLst>
      <p:ext uri="{BB962C8B-B14F-4D97-AF65-F5344CB8AC3E}">
        <p14:creationId xmlns:p14="http://schemas.microsoft.com/office/powerpoint/2010/main" val="1374724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0E6F9-5D82-C04A-A731-96716DD7504E}"/>
              </a:ext>
            </a:extLst>
          </p:cNvPr>
          <p:cNvPicPr>
            <a:picLocks noChangeAspect="1"/>
          </p:cNvPicPr>
          <p:nvPr/>
        </p:nvPicPr>
        <p:blipFill>
          <a:blip r:embed="rId2"/>
          <a:stretch>
            <a:fillRect/>
          </a:stretch>
        </p:blipFill>
        <p:spPr>
          <a:xfrm>
            <a:off x="1524001" y="1371600"/>
            <a:ext cx="8781143" cy="5029200"/>
          </a:xfrm>
          <a:prstGeom prst="rect">
            <a:avLst/>
          </a:prstGeom>
        </p:spPr>
      </p:pic>
      <p:sp>
        <p:nvSpPr>
          <p:cNvPr id="4" name="Rectangle 3">
            <a:extLst>
              <a:ext uri="{FF2B5EF4-FFF2-40B4-BE49-F238E27FC236}">
                <a16:creationId xmlns:a16="http://schemas.microsoft.com/office/drawing/2014/main" id="{000EADCB-C542-FA43-BF28-9FCDCC502DF9}"/>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1E9DDDE3-3F93-6BD6-586A-A615ED79FC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A3BD0C4-E078-BB02-6BB4-C65CA17275C5}"/>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GDPR: FINES</a:t>
            </a:r>
            <a:endParaRPr lang="en-GB" sz="2400" b="1" dirty="0">
              <a:solidFill>
                <a:schemeClr val="bg1"/>
              </a:solidFill>
              <a:latin typeface="+mj-lt"/>
            </a:endParaRPr>
          </a:p>
        </p:txBody>
      </p:sp>
    </p:spTree>
    <p:extLst>
      <p:ext uri="{BB962C8B-B14F-4D97-AF65-F5344CB8AC3E}">
        <p14:creationId xmlns:p14="http://schemas.microsoft.com/office/powerpoint/2010/main" val="937844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E1C09E-E544-9849-9767-21646B931FB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89576" y="1012372"/>
            <a:ext cx="10064932" cy="5105400"/>
          </a:xfrm>
          <a:prstGeom prst="rect">
            <a:avLst/>
          </a:prstGeom>
        </p:spPr>
      </p:pic>
      <p:sp>
        <p:nvSpPr>
          <p:cNvPr id="4" name="Rectangle 3">
            <a:extLst>
              <a:ext uri="{FF2B5EF4-FFF2-40B4-BE49-F238E27FC236}">
                <a16:creationId xmlns:a16="http://schemas.microsoft.com/office/drawing/2014/main" id="{69186D7A-E9E7-29CC-838B-E588EDCF475D}"/>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054797E3-2077-80D1-3931-4940A5F6B1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C426E08-E355-85C6-65E8-E63F6AF8E689}"/>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GDPR: INDIVIDUAL RIGHTS</a:t>
            </a:r>
            <a:endParaRPr lang="en-GB" sz="2400" b="1" dirty="0">
              <a:solidFill>
                <a:schemeClr val="bg1"/>
              </a:solidFill>
              <a:latin typeface="+mj-lt"/>
            </a:endParaRPr>
          </a:p>
        </p:txBody>
      </p:sp>
    </p:spTree>
    <p:extLst>
      <p:ext uri="{BB962C8B-B14F-4D97-AF65-F5344CB8AC3E}">
        <p14:creationId xmlns:p14="http://schemas.microsoft.com/office/powerpoint/2010/main" val="170819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69E633-1D3C-2442-9E77-D4386B9D5E9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29766" y="720435"/>
            <a:ext cx="10009911" cy="5299365"/>
          </a:xfrm>
          <a:prstGeom prst="rect">
            <a:avLst/>
          </a:prstGeom>
        </p:spPr>
      </p:pic>
      <p:sp>
        <p:nvSpPr>
          <p:cNvPr id="4" name="Rectangle 3">
            <a:extLst>
              <a:ext uri="{FF2B5EF4-FFF2-40B4-BE49-F238E27FC236}">
                <a16:creationId xmlns:a16="http://schemas.microsoft.com/office/drawing/2014/main" id="{1779E6FC-D187-4115-3194-83A41478272F}"/>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C179B9A8-08D0-ACF3-E1A5-B1883BCE69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DF878FA-E617-F58E-F902-07B070085B4F}"/>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GDPR: SUBJECTS</a:t>
            </a:r>
            <a:endParaRPr lang="en-GB" sz="2400" b="1" dirty="0">
              <a:solidFill>
                <a:schemeClr val="bg1"/>
              </a:solidFill>
              <a:latin typeface="+mj-lt"/>
            </a:endParaRPr>
          </a:p>
        </p:txBody>
      </p:sp>
    </p:spTree>
    <p:extLst>
      <p:ext uri="{BB962C8B-B14F-4D97-AF65-F5344CB8AC3E}">
        <p14:creationId xmlns:p14="http://schemas.microsoft.com/office/powerpoint/2010/main" val="18896697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10388</TotalTime>
  <Words>780</Words>
  <Application>Microsoft Macintosh PowerPoint</Application>
  <PresentationFormat>Widescreen</PresentationFormat>
  <Paragraphs>51</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Aptos</vt:lpstr>
      <vt:lpstr>Aptos Display</vt:lpstr>
      <vt:lpstr>Arial</vt:lpstr>
      <vt:lpstr>Office Theme</vt:lpstr>
      <vt:lpstr>DATA PROTECTION AND CYBERSECURITY IN eHEALTH SYSTEMS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PROTECTION AND CYBERSECURITY IN eHEALTH SYSTEMS 2</dc:title>
  <dc:creator>PRENASSI MARCO</dc:creator>
  <cp:lastModifiedBy>PRENASSI MARCO</cp:lastModifiedBy>
  <cp:revision>8</cp:revision>
  <dcterms:created xsi:type="dcterms:W3CDTF">2024-04-05T07:27:33Z</dcterms:created>
  <dcterms:modified xsi:type="dcterms:W3CDTF">2026-04-16T15:29:40Z</dcterms:modified>
</cp:coreProperties>
</file>