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448" r:id="rId2"/>
    <p:sldId id="1210" r:id="rId3"/>
    <p:sldId id="542" r:id="rId4"/>
    <p:sldId id="1191" r:id="rId5"/>
    <p:sldId id="259" r:id="rId6"/>
    <p:sldId id="465" r:id="rId7"/>
    <p:sldId id="561" r:id="rId8"/>
    <p:sldId id="1171" r:id="rId9"/>
    <p:sldId id="1090" r:id="rId10"/>
    <p:sldId id="1193" r:id="rId11"/>
    <p:sldId id="1083" r:id="rId12"/>
    <p:sldId id="488" r:id="rId13"/>
    <p:sldId id="574" r:id="rId14"/>
    <p:sldId id="564" r:id="rId15"/>
    <p:sldId id="449" r:id="rId16"/>
    <p:sldId id="451" r:id="rId17"/>
    <p:sldId id="452" r:id="rId18"/>
    <p:sldId id="1204" r:id="rId19"/>
    <p:sldId id="256" r:id="rId20"/>
    <p:sldId id="1163" r:id="rId21"/>
    <p:sldId id="1069" r:id="rId22"/>
    <p:sldId id="1114" r:id="rId23"/>
    <p:sldId id="1053" r:id="rId24"/>
    <p:sldId id="1080" r:id="rId25"/>
    <p:sldId id="1182" r:id="rId26"/>
    <p:sldId id="1183" r:id="rId27"/>
    <p:sldId id="1185" r:id="rId28"/>
    <p:sldId id="1070" r:id="rId29"/>
    <p:sldId id="1117" r:id="rId30"/>
    <p:sldId id="1194" r:id="rId31"/>
    <p:sldId id="1162" r:id="rId32"/>
    <p:sldId id="1056" r:id="rId33"/>
    <p:sldId id="1057" r:id="rId34"/>
    <p:sldId id="1062" r:id="rId35"/>
    <p:sldId id="1063" r:id="rId36"/>
    <p:sldId id="1086" r:id="rId37"/>
    <p:sldId id="1058" r:id="rId38"/>
    <p:sldId id="1059" r:id="rId39"/>
    <p:sldId id="1060" r:id="rId40"/>
    <p:sldId id="1173" r:id="rId41"/>
    <p:sldId id="1092" r:id="rId42"/>
    <p:sldId id="1118" r:id="rId43"/>
    <p:sldId id="1129" r:id="rId44"/>
    <p:sldId id="1132" r:id="rId45"/>
    <p:sldId id="1119" r:id="rId46"/>
    <p:sldId id="1138" r:id="rId47"/>
    <p:sldId id="1195" r:id="rId48"/>
    <p:sldId id="1203" r:id="rId49"/>
    <p:sldId id="1202" r:id="rId50"/>
    <p:sldId id="1164" r:id="rId51"/>
    <p:sldId id="1126" r:id="rId52"/>
    <p:sldId id="1128" r:id="rId53"/>
    <p:sldId id="1196" r:id="rId54"/>
    <p:sldId id="1197" r:id="rId55"/>
    <p:sldId id="1151" r:id="rId56"/>
    <p:sldId id="1190" r:id="rId57"/>
    <p:sldId id="1178" r:id="rId58"/>
    <p:sldId id="1153" r:id="rId59"/>
    <p:sldId id="1198" r:id="rId60"/>
    <p:sldId id="1154" r:id="rId61"/>
    <p:sldId id="1199" r:id="rId62"/>
    <p:sldId id="1156" r:id="rId63"/>
    <p:sldId id="399" r:id="rId64"/>
    <p:sldId id="1179" r:id="rId65"/>
    <p:sldId id="1200" r:id="rId66"/>
    <p:sldId id="1148" r:id="rId67"/>
    <p:sldId id="1201" r:id="rId68"/>
    <p:sldId id="330" r:id="rId69"/>
    <p:sldId id="324" r:id="rId70"/>
    <p:sldId id="346" r:id="rId71"/>
    <p:sldId id="1208" r:id="rId72"/>
    <p:sldId id="1205" r:id="rId73"/>
    <p:sldId id="1207" r:id="rId74"/>
    <p:sldId id="1206" r:id="rId75"/>
    <p:sldId id="1209"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9D4"/>
    <a:srgbClr val="C7CBE8"/>
    <a:srgbClr val="D1D1FF"/>
    <a:srgbClr val="F0F4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12F20C-9B93-474B-BAF9-4B51560F9B7A}" v="5" dt="2026-04-19T19:27:32.5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7" autoAdjust="0"/>
    <p:restoredTop sz="90644" autoAdjust="0"/>
  </p:normalViewPr>
  <p:slideViewPr>
    <p:cSldViewPr snapToGrid="0">
      <p:cViewPr varScale="1">
        <p:scale>
          <a:sx n="48" d="100"/>
          <a:sy n="48" d="100"/>
        </p:scale>
        <p:origin x="67" y="1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MASINI ALBERTO" userId="8c013d22-ceb2-4014-ae73-ac062752c54f" providerId="ADAL" clId="{FFEC56FB-C4B4-4ECA-BBA1-40D40875A65C}"/>
    <pc:docChg chg="custSel addSld delSld modSld">
      <pc:chgData name="TOMMASINI ALBERTO" userId="8c013d22-ceb2-4014-ae73-ac062752c54f" providerId="ADAL" clId="{FFEC56FB-C4B4-4ECA-BBA1-40D40875A65C}" dt="2026-04-19T21:17:31.775" v="160" actId="6549"/>
      <pc:docMkLst>
        <pc:docMk/>
      </pc:docMkLst>
      <pc:sldChg chg="modSp mod">
        <pc:chgData name="TOMMASINI ALBERTO" userId="8c013d22-ceb2-4014-ae73-ac062752c54f" providerId="ADAL" clId="{FFEC56FB-C4B4-4ECA-BBA1-40D40875A65C}" dt="2026-04-19T19:29:12.162" v="111" actId="1076"/>
        <pc:sldMkLst>
          <pc:docMk/>
          <pc:sldMk cId="0" sldId="465"/>
        </pc:sldMkLst>
        <pc:spChg chg="mod">
          <ac:chgData name="TOMMASINI ALBERTO" userId="8c013d22-ceb2-4014-ae73-ac062752c54f" providerId="ADAL" clId="{FFEC56FB-C4B4-4ECA-BBA1-40D40875A65C}" dt="2026-04-19T19:29:12.162" v="111" actId="1076"/>
          <ac:spMkLst>
            <pc:docMk/>
            <pc:sldMk cId="0" sldId="465"/>
            <ac:spMk id="4" creationId="{42F62C3E-DF8D-CAA1-5B5A-59879865BC0B}"/>
          </ac:spMkLst>
        </pc:spChg>
      </pc:sldChg>
      <pc:sldChg chg="modSp mod">
        <pc:chgData name="TOMMASINI ALBERTO" userId="8c013d22-ceb2-4014-ae73-ac062752c54f" providerId="ADAL" clId="{FFEC56FB-C4B4-4ECA-BBA1-40D40875A65C}" dt="2026-04-19T19:44:20.886" v="115" actId="14100"/>
        <pc:sldMkLst>
          <pc:docMk/>
          <pc:sldMk cId="0" sldId="488"/>
        </pc:sldMkLst>
        <pc:spChg chg="mod">
          <ac:chgData name="TOMMASINI ALBERTO" userId="8c013d22-ceb2-4014-ae73-ac062752c54f" providerId="ADAL" clId="{FFEC56FB-C4B4-4ECA-BBA1-40D40875A65C}" dt="2026-04-19T19:44:20.886" v="115" actId="14100"/>
          <ac:spMkLst>
            <pc:docMk/>
            <pc:sldMk cId="0" sldId="488"/>
            <ac:spMk id="75778" creationId="{BE2A2A66-24F8-4F5D-036E-F2233C9ADAF5}"/>
          </ac:spMkLst>
        </pc:spChg>
      </pc:sldChg>
      <pc:sldChg chg="modSp mod">
        <pc:chgData name="TOMMASINI ALBERTO" userId="8c013d22-ceb2-4014-ae73-ac062752c54f" providerId="ADAL" clId="{FFEC56FB-C4B4-4ECA-BBA1-40D40875A65C}" dt="2026-04-19T19:25:26.256" v="6" actId="113"/>
        <pc:sldMkLst>
          <pc:docMk/>
          <pc:sldMk cId="4125795025" sldId="542"/>
        </pc:sldMkLst>
        <pc:spChg chg="mod">
          <ac:chgData name="TOMMASINI ALBERTO" userId="8c013d22-ceb2-4014-ae73-ac062752c54f" providerId="ADAL" clId="{FFEC56FB-C4B4-4ECA-BBA1-40D40875A65C}" dt="2026-04-19T19:25:07.379" v="5" actId="113"/>
          <ac:spMkLst>
            <pc:docMk/>
            <pc:sldMk cId="4125795025" sldId="542"/>
            <ac:spMk id="4" creationId="{F9F6CDF0-D431-498F-B483-89F8C0BB7E4A}"/>
          </ac:spMkLst>
        </pc:spChg>
        <pc:spChg chg="mod">
          <ac:chgData name="TOMMASINI ALBERTO" userId="8c013d22-ceb2-4014-ae73-ac062752c54f" providerId="ADAL" clId="{FFEC56FB-C4B4-4ECA-BBA1-40D40875A65C}" dt="2026-04-19T19:25:26.256" v="6" actId="113"/>
          <ac:spMkLst>
            <pc:docMk/>
            <pc:sldMk cId="4125795025" sldId="542"/>
            <ac:spMk id="6" creationId="{B2ADF604-08FF-43A4-A747-1CDE24D5A132}"/>
          </ac:spMkLst>
        </pc:spChg>
      </pc:sldChg>
      <pc:sldChg chg="modSp mod">
        <pc:chgData name="TOMMASINI ALBERTO" userId="8c013d22-ceb2-4014-ae73-ac062752c54f" providerId="ADAL" clId="{FFEC56FB-C4B4-4ECA-BBA1-40D40875A65C}" dt="2026-04-19T19:29:24.952" v="112" actId="20577"/>
        <pc:sldMkLst>
          <pc:docMk/>
          <pc:sldMk cId="226280597" sldId="561"/>
        </pc:sldMkLst>
        <pc:spChg chg="mod">
          <ac:chgData name="TOMMASINI ALBERTO" userId="8c013d22-ceb2-4014-ae73-ac062752c54f" providerId="ADAL" clId="{FFEC56FB-C4B4-4ECA-BBA1-40D40875A65C}" dt="2026-04-19T19:29:24.952" v="112" actId="20577"/>
          <ac:spMkLst>
            <pc:docMk/>
            <pc:sldMk cId="226280597" sldId="561"/>
            <ac:spMk id="2" creationId="{F8646488-4089-2C9A-6B25-247DEF75BA70}"/>
          </ac:spMkLst>
        </pc:spChg>
      </pc:sldChg>
      <pc:sldChg chg="modSp mod">
        <pc:chgData name="TOMMASINI ALBERTO" userId="8c013d22-ceb2-4014-ae73-ac062752c54f" providerId="ADAL" clId="{FFEC56FB-C4B4-4ECA-BBA1-40D40875A65C}" dt="2026-04-19T19:48:40.176" v="117" actId="20577"/>
        <pc:sldMkLst>
          <pc:docMk/>
          <pc:sldMk cId="2960003382" sldId="564"/>
        </pc:sldMkLst>
        <pc:spChg chg="mod">
          <ac:chgData name="TOMMASINI ALBERTO" userId="8c013d22-ceb2-4014-ae73-ac062752c54f" providerId="ADAL" clId="{FFEC56FB-C4B4-4ECA-BBA1-40D40875A65C}" dt="2026-04-19T19:48:40.176" v="117" actId="20577"/>
          <ac:spMkLst>
            <pc:docMk/>
            <pc:sldMk cId="2960003382" sldId="564"/>
            <ac:spMk id="80899" creationId="{B0326583-84BE-AB05-56FD-EE54461BCBE5}"/>
          </ac:spMkLst>
        </pc:spChg>
      </pc:sldChg>
      <pc:sldChg chg="delSp modSp mod delAnim modAnim">
        <pc:chgData name="TOMMASINI ALBERTO" userId="8c013d22-ceb2-4014-ae73-ac062752c54f" providerId="ADAL" clId="{FFEC56FB-C4B4-4ECA-BBA1-40D40875A65C}" dt="2026-04-19T19:28:15.375" v="92"/>
        <pc:sldMkLst>
          <pc:docMk/>
          <pc:sldMk cId="4213765182" sldId="1191"/>
        </pc:sldMkLst>
        <pc:spChg chg="mod">
          <ac:chgData name="TOMMASINI ALBERTO" userId="8c013d22-ceb2-4014-ae73-ac062752c54f" providerId="ADAL" clId="{FFEC56FB-C4B4-4ECA-BBA1-40D40875A65C}" dt="2026-04-19T19:28:14.546" v="90" actId="948"/>
          <ac:spMkLst>
            <pc:docMk/>
            <pc:sldMk cId="4213765182" sldId="1191"/>
            <ac:spMk id="3" creationId="{71D5DF0B-040E-698D-E6D5-D97309847905}"/>
          </ac:spMkLst>
        </pc:spChg>
        <pc:spChg chg="del mod">
          <ac:chgData name="TOMMASINI ALBERTO" userId="8c013d22-ceb2-4014-ae73-ac062752c54f" providerId="ADAL" clId="{FFEC56FB-C4B4-4ECA-BBA1-40D40875A65C}" dt="2026-04-19T19:28:15.375" v="92"/>
          <ac:spMkLst>
            <pc:docMk/>
            <pc:sldMk cId="4213765182" sldId="1191"/>
            <ac:spMk id="4" creationId="{F3BB0F77-818B-EC26-231E-AF1A49774D9A}"/>
          </ac:spMkLst>
        </pc:spChg>
      </pc:sldChg>
      <pc:sldChg chg="delSp del">
        <pc:chgData name="TOMMASINI ALBERTO" userId="8c013d22-ceb2-4014-ae73-ac062752c54f" providerId="ADAL" clId="{FFEC56FB-C4B4-4ECA-BBA1-40D40875A65C}" dt="2026-04-19T19:24:34.178" v="4" actId="47"/>
        <pc:sldMkLst>
          <pc:docMk/>
          <pc:sldMk cId="3259178182" sldId="1192"/>
        </pc:sldMkLst>
        <pc:spChg chg="del">
          <ac:chgData name="TOMMASINI ALBERTO" userId="8c013d22-ceb2-4014-ae73-ac062752c54f" providerId="ADAL" clId="{FFEC56FB-C4B4-4ECA-BBA1-40D40875A65C}" dt="2026-04-19T19:24:20.528" v="1" actId="21"/>
          <ac:spMkLst>
            <pc:docMk/>
            <pc:sldMk cId="3259178182" sldId="1192"/>
            <ac:spMk id="2" creationId="{FFF9B561-6167-E5EC-6603-F9C8BD9BE1C1}"/>
          </ac:spMkLst>
        </pc:spChg>
      </pc:sldChg>
      <pc:sldChg chg="modSp mod">
        <pc:chgData name="TOMMASINI ALBERTO" userId="8c013d22-ceb2-4014-ae73-ac062752c54f" providerId="ADAL" clId="{FFEC56FB-C4B4-4ECA-BBA1-40D40875A65C}" dt="2026-04-19T19:29:51.036" v="113" actId="1076"/>
        <pc:sldMkLst>
          <pc:docMk/>
          <pc:sldMk cId="3037324711" sldId="1193"/>
        </pc:sldMkLst>
        <pc:picChg chg="mod">
          <ac:chgData name="TOMMASINI ALBERTO" userId="8c013d22-ceb2-4014-ae73-ac062752c54f" providerId="ADAL" clId="{FFEC56FB-C4B4-4ECA-BBA1-40D40875A65C}" dt="2026-04-19T19:29:51.036" v="113" actId="1076"/>
          <ac:picMkLst>
            <pc:docMk/>
            <pc:sldMk cId="3037324711" sldId="1193"/>
            <ac:picMk id="5" creationId="{7102546E-9E46-62C2-A31C-7601924F60F8}"/>
          </ac:picMkLst>
        </pc:picChg>
      </pc:sldChg>
      <pc:sldChg chg="modSp mod">
        <pc:chgData name="TOMMASINI ALBERTO" userId="8c013d22-ceb2-4014-ae73-ac062752c54f" providerId="ADAL" clId="{FFEC56FB-C4B4-4ECA-BBA1-40D40875A65C}" dt="2026-04-19T21:12:14.693" v="119" actId="14100"/>
        <pc:sldMkLst>
          <pc:docMk/>
          <pc:sldMk cId="3778360868" sldId="1204"/>
        </pc:sldMkLst>
        <pc:spChg chg="mod">
          <ac:chgData name="TOMMASINI ALBERTO" userId="8c013d22-ceb2-4014-ae73-ac062752c54f" providerId="ADAL" clId="{FFEC56FB-C4B4-4ECA-BBA1-40D40875A65C}" dt="2026-04-19T21:12:14.693" v="119" actId="14100"/>
          <ac:spMkLst>
            <pc:docMk/>
            <pc:sldMk cId="3778360868" sldId="1204"/>
            <ac:spMk id="3" creationId="{B500335B-D1CA-F095-B7AB-3BE7E18D0CC5}"/>
          </ac:spMkLst>
        </pc:spChg>
      </pc:sldChg>
      <pc:sldChg chg="modSp mod">
        <pc:chgData name="TOMMASINI ALBERTO" userId="8c013d22-ceb2-4014-ae73-ac062752c54f" providerId="ADAL" clId="{FFEC56FB-C4B4-4ECA-BBA1-40D40875A65C}" dt="2026-04-19T21:17:31.775" v="160" actId="6549"/>
        <pc:sldMkLst>
          <pc:docMk/>
          <pc:sldMk cId="1439200501" sldId="1206"/>
        </pc:sldMkLst>
        <pc:spChg chg="mod">
          <ac:chgData name="TOMMASINI ALBERTO" userId="8c013d22-ceb2-4014-ae73-ac062752c54f" providerId="ADAL" clId="{FFEC56FB-C4B4-4ECA-BBA1-40D40875A65C}" dt="2026-04-19T21:17:31.775" v="160" actId="6549"/>
          <ac:spMkLst>
            <pc:docMk/>
            <pc:sldMk cId="1439200501" sldId="1206"/>
            <ac:spMk id="4" creationId="{AEDDA2E5-8A4E-E27C-A120-5DCB4AD06E43}"/>
          </ac:spMkLst>
        </pc:spChg>
      </pc:sldChg>
      <pc:sldChg chg="addSp modSp add">
        <pc:chgData name="TOMMASINI ALBERTO" userId="8c013d22-ceb2-4014-ae73-ac062752c54f" providerId="ADAL" clId="{FFEC56FB-C4B4-4ECA-BBA1-40D40875A65C}" dt="2026-04-19T19:24:29.923" v="3" actId="1076"/>
        <pc:sldMkLst>
          <pc:docMk/>
          <pc:sldMk cId="320392172" sldId="1210"/>
        </pc:sldMkLst>
        <pc:spChg chg="add mod">
          <ac:chgData name="TOMMASINI ALBERTO" userId="8c013d22-ceb2-4014-ae73-ac062752c54f" providerId="ADAL" clId="{FFEC56FB-C4B4-4ECA-BBA1-40D40875A65C}" dt="2026-04-19T19:24:29.923" v="3" actId="1076"/>
          <ac:spMkLst>
            <pc:docMk/>
            <pc:sldMk cId="320392172" sldId="1210"/>
            <ac:spMk id="5" creationId="{FFF9B561-6167-E5EC-6603-F9C8BD9BE1C1}"/>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5T14:14:20.3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14,'1022'0,"-930"-6,-18 1,342 3,-232 3,2 12,7 1,-183-14,0 1,0 1,0 0,12 4,16 3,12-4,-1-2,63-3,-40-2,494 2,-542-2,0 0,43-12,-47 10,-13 1,-11 2,-15 0,-15 3,-5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5T14:14:22.4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68,'282'-6,"-5"-27,-205 21,0 4,115 0,228 8,-417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1CA60C-FD1F-499E-87C9-63FDD88B7BEA}" type="datetimeFigureOut">
              <a:rPr lang="it-IT" smtClean="0"/>
              <a:t>19/04/2026</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13920E-BD38-471D-94D4-5BE99DDBE967}" type="slidenum">
              <a:rPr lang="it-IT" smtClean="0"/>
              <a:t>‹#›</a:t>
            </a:fld>
            <a:endParaRPr lang="it-IT"/>
          </a:p>
        </p:txBody>
      </p:sp>
    </p:spTree>
    <p:extLst>
      <p:ext uri="{BB962C8B-B14F-4D97-AF65-F5344CB8AC3E}">
        <p14:creationId xmlns:p14="http://schemas.microsoft.com/office/powerpoint/2010/main" val="124349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Domanda: concetto di malignità, come uccide? Compressione, distruzione di organi, alterazione di equilibri, competizione per risorse</a:t>
            </a:r>
          </a:p>
        </p:txBody>
      </p:sp>
      <p:sp>
        <p:nvSpPr>
          <p:cNvPr id="4" name="Slide Number Placeholder 3"/>
          <p:cNvSpPr>
            <a:spLocks noGrp="1"/>
          </p:cNvSpPr>
          <p:nvPr>
            <p:ph type="sldNum" sz="quarter" idx="5"/>
          </p:nvPr>
        </p:nvSpPr>
        <p:spPr/>
        <p:txBody>
          <a:bodyPr/>
          <a:lstStyle/>
          <a:p>
            <a:fld id="{CC13920E-BD38-471D-94D4-5BE99DDBE967}" type="slidenum">
              <a:rPr lang="it-IT" smtClean="0"/>
              <a:t>3</a:t>
            </a:fld>
            <a:endParaRPr lang="it-IT"/>
          </a:p>
        </p:txBody>
      </p:sp>
    </p:spTree>
    <p:extLst>
      <p:ext uri="{BB962C8B-B14F-4D97-AF65-F5344CB8AC3E}">
        <p14:creationId xmlns:p14="http://schemas.microsoft.com/office/powerpoint/2010/main" val="3112964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Problema clinico</a:t>
            </a:r>
          </a:p>
        </p:txBody>
      </p:sp>
      <p:sp>
        <p:nvSpPr>
          <p:cNvPr id="4" name="Slide Number Placeholder 3"/>
          <p:cNvSpPr>
            <a:spLocks noGrp="1"/>
          </p:cNvSpPr>
          <p:nvPr>
            <p:ph type="sldNum" sz="quarter" idx="5"/>
          </p:nvPr>
        </p:nvSpPr>
        <p:spPr/>
        <p:txBody>
          <a:bodyPr/>
          <a:lstStyle/>
          <a:p>
            <a:fld id="{CC13920E-BD38-471D-94D4-5BE99DDBE967}" type="slidenum">
              <a:rPr lang="it-IT" smtClean="0"/>
              <a:t>22</a:t>
            </a:fld>
            <a:endParaRPr lang="it-IT"/>
          </a:p>
        </p:txBody>
      </p:sp>
    </p:spTree>
    <p:extLst>
      <p:ext uri="{BB962C8B-B14F-4D97-AF65-F5344CB8AC3E}">
        <p14:creationId xmlns:p14="http://schemas.microsoft.com/office/powerpoint/2010/main" val="3446850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Problema clinico</a:t>
            </a:r>
          </a:p>
        </p:txBody>
      </p:sp>
      <p:sp>
        <p:nvSpPr>
          <p:cNvPr id="4" name="Slide Number Placeholder 3"/>
          <p:cNvSpPr>
            <a:spLocks noGrp="1"/>
          </p:cNvSpPr>
          <p:nvPr>
            <p:ph type="sldNum" sz="quarter" idx="5"/>
          </p:nvPr>
        </p:nvSpPr>
        <p:spPr/>
        <p:txBody>
          <a:bodyPr/>
          <a:lstStyle/>
          <a:p>
            <a:fld id="{CC13920E-BD38-471D-94D4-5BE99DDBE967}" type="slidenum">
              <a:rPr lang="it-IT" smtClean="0"/>
              <a:t>23</a:t>
            </a:fld>
            <a:endParaRPr lang="it-IT"/>
          </a:p>
        </p:txBody>
      </p:sp>
    </p:spTree>
    <p:extLst>
      <p:ext uri="{BB962C8B-B14F-4D97-AF65-F5344CB8AC3E}">
        <p14:creationId xmlns:p14="http://schemas.microsoft.com/office/powerpoint/2010/main" val="1673228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cs typeface="Calibri"/>
              </a:rPr>
              <a:t>GRB2  E' UNA PROTEINA CONTENENTE DOMINI sh2 E sh3. </a:t>
            </a:r>
            <a:r>
              <a:rPr lang="en-US" dirty="0" err="1">
                <a:cs typeface="Calibri"/>
              </a:rPr>
              <a:t>Altri</a:t>
            </a:r>
            <a:r>
              <a:rPr lang="en-US" dirty="0">
                <a:cs typeface="Calibri"/>
              </a:rPr>
              <a:t> </a:t>
            </a:r>
            <a:r>
              <a:rPr lang="en-US" dirty="0" err="1">
                <a:cs typeface="Calibri"/>
              </a:rPr>
              <a:t>adattatori</a:t>
            </a:r>
            <a:r>
              <a:rPr lang="en-US" dirty="0">
                <a:cs typeface="Calibri"/>
              </a:rPr>
              <a:t> </a:t>
            </a:r>
            <a:r>
              <a:rPr lang="en-US" dirty="0" err="1">
                <a:cs typeface="Calibri"/>
              </a:rPr>
              <a:t>sono</a:t>
            </a:r>
            <a:r>
              <a:rPr lang="en-US" dirty="0">
                <a:cs typeface="Calibri"/>
              </a:rPr>
              <a:t> SRC, ABL e PI3K</a:t>
            </a:r>
          </a:p>
        </p:txBody>
      </p:sp>
      <p:sp>
        <p:nvSpPr>
          <p:cNvPr id="4" name="Segnaposto numero diapositiva 3"/>
          <p:cNvSpPr>
            <a:spLocks noGrp="1"/>
          </p:cNvSpPr>
          <p:nvPr>
            <p:ph type="sldNum" sz="quarter" idx="5"/>
          </p:nvPr>
        </p:nvSpPr>
        <p:spPr/>
        <p:txBody>
          <a:bodyPr/>
          <a:lstStyle/>
          <a:p>
            <a:fld id="{CC13920E-BD38-471D-94D4-5BE99DDBE967}" type="slidenum">
              <a:rPr lang="it-IT" smtClean="0"/>
              <a:t>28</a:t>
            </a:fld>
            <a:endParaRPr lang="it-IT"/>
          </a:p>
        </p:txBody>
      </p:sp>
    </p:spTree>
    <p:extLst>
      <p:ext uri="{BB962C8B-B14F-4D97-AF65-F5344CB8AC3E}">
        <p14:creationId xmlns:p14="http://schemas.microsoft.com/office/powerpoint/2010/main" val="1850248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G = gap</a:t>
            </a:r>
          </a:p>
        </p:txBody>
      </p:sp>
      <p:sp>
        <p:nvSpPr>
          <p:cNvPr id="4" name="Slide Number Placeholder 3"/>
          <p:cNvSpPr>
            <a:spLocks noGrp="1"/>
          </p:cNvSpPr>
          <p:nvPr>
            <p:ph type="sldNum" sz="quarter" idx="5"/>
          </p:nvPr>
        </p:nvSpPr>
        <p:spPr/>
        <p:txBody>
          <a:bodyPr/>
          <a:lstStyle/>
          <a:p>
            <a:fld id="{CC13920E-BD38-471D-94D4-5BE99DDBE967}" type="slidenum">
              <a:rPr lang="it-IT" smtClean="0"/>
              <a:t>42</a:t>
            </a:fld>
            <a:endParaRPr lang="it-IT"/>
          </a:p>
        </p:txBody>
      </p:sp>
    </p:spTree>
    <p:extLst>
      <p:ext uri="{BB962C8B-B14F-4D97-AF65-F5344CB8AC3E}">
        <p14:creationId xmlns:p14="http://schemas.microsoft.com/office/powerpoint/2010/main" val="1099277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45</a:t>
            </a:fld>
            <a:endParaRPr lang="it-IT"/>
          </a:p>
        </p:txBody>
      </p:sp>
    </p:spTree>
    <p:extLst>
      <p:ext uri="{BB962C8B-B14F-4D97-AF65-F5344CB8AC3E}">
        <p14:creationId xmlns:p14="http://schemas.microsoft.com/office/powerpoint/2010/main" val="1268515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BCL B </a:t>
            </a:r>
            <a:r>
              <a:rPr lang="it-IT" dirty="0" err="1"/>
              <a:t>cell</a:t>
            </a:r>
            <a:r>
              <a:rPr lang="it-IT" dirty="0"/>
              <a:t> </a:t>
            </a:r>
            <a:r>
              <a:rPr lang="it-IT" dirty="0" err="1"/>
              <a:t>lymphoma</a:t>
            </a:r>
            <a:r>
              <a:rPr lang="it-IT" dirty="0"/>
              <a:t> </a:t>
            </a:r>
            <a:r>
              <a:rPr lang="it-IT" dirty="0" err="1"/>
              <a:t>traslocation</a:t>
            </a:r>
            <a:r>
              <a:rPr lang="it-IT" dirty="0"/>
              <a:t> t(14:18)</a:t>
            </a:r>
          </a:p>
          <a:p>
            <a:r>
              <a:rPr lang="it-IT" dirty="0"/>
              <a:t>Può essere anche </a:t>
            </a:r>
            <a:r>
              <a:rPr lang="it-IT" dirty="0" err="1"/>
              <a:t>overespresso</a:t>
            </a:r>
            <a:r>
              <a:rPr lang="it-IT" dirty="0"/>
              <a:t> per riduzione dei ,iR-15° e 16-1</a:t>
            </a:r>
          </a:p>
        </p:txBody>
      </p:sp>
      <p:sp>
        <p:nvSpPr>
          <p:cNvPr id="4" name="Slide Number Placeholder 3"/>
          <p:cNvSpPr>
            <a:spLocks noGrp="1"/>
          </p:cNvSpPr>
          <p:nvPr>
            <p:ph type="sldNum" sz="quarter" idx="5"/>
          </p:nvPr>
        </p:nvSpPr>
        <p:spPr/>
        <p:txBody>
          <a:bodyPr/>
          <a:lstStyle/>
          <a:p>
            <a:fld id="{CC13920E-BD38-471D-94D4-5BE99DDBE967}" type="slidenum">
              <a:rPr lang="it-IT" smtClean="0"/>
              <a:t>52</a:t>
            </a:fld>
            <a:endParaRPr lang="it-IT"/>
          </a:p>
        </p:txBody>
      </p:sp>
    </p:spTree>
    <p:extLst>
      <p:ext uri="{BB962C8B-B14F-4D97-AF65-F5344CB8AC3E}">
        <p14:creationId xmlns:p14="http://schemas.microsoft.com/office/powerpoint/2010/main" val="1305625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Farmaci anti-metabolismo: </a:t>
            </a:r>
            <a:r>
              <a:rPr lang="it-IT" dirty="0" err="1"/>
              <a:t>asparaginasi</a:t>
            </a:r>
            <a:r>
              <a:rPr lang="it-IT" dirty="0"/>
              <a:t>, </a:t>
            </a:r>
            <a:r>
              <a:rPr lang="it-IT" dirty="0" err="1"/>
              <a:t>enasidenib</a:t>
            </a:r>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60</a:t>
            </a:fld>
            <a:endParaRPr lang="it-IT"/>
          </a:p>
        </p:txBody>
      </p:sp>
    </p:spTree>
    <p:extLst>
      <p:ext uri="{BB962C8B-B14F-4D97-AF65-F5344CB8AC3E}">
        <p14:creationId xmlns:p14="http://schemas.microsoft.com/office/powerpoint/2010/main" val="3917036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ED544-8911-4F3E-AD0A-6FECA28157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B804655A-CB38-4131-94E1-5596CFCADA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7D9C3703-AA2B-4F5C-98D0-4B2A711E7851}"/>
              </a:ext>
            </a:extLst>
          </p:cNvPr>
          <p:cNvSpPr>
            <a:spLocks noGrp="1"/>
          </p:cNvSpPr>
          <p:nvPr>
            <p:ph type="dt" sz="half" idx="10"/>
          </p:nvPr>
        </p:nvSpPr>
        <p:spPr/>
        <p:txBody>
          <a:bodyPr/>
          <a:lstStyle/>
          <a:p>
            <a:fld id="{C4711770-7887-4349-A69E-B3211C7AD595}" type="datetimeFigureOut">
              <a:rPr lang="it-IT" smtClean="0"/>
              <a:t>19/04/2026</a:t>
            </a:fld>
            <a:endParaRPr lang="it-IT"/>
          </a:p>
        </p:txBody>
      </p:sp>
      <p:sp>
        <p:nvSpPr>
          <p:cNvPr id="5" name="Footer Placeholder 4">
            <a:extLst>
              <a:ext uri="{FF2B5EF4-FFF2-40B4-BE49-F238E27FC236}">
                <a16:creationId xmlns:a16="http://schemas.microsoft.com/office/drawing/2014/main" id="{B6034A9A-6BB7-4086-B932-07AC504EFAE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B624AE3-DE28-4CEE-99E6-92B76843AD39}"/>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62731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4C8A-97C9-4627-8A2A-FD7B118C0503}"/>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72D1B889-D8BF-4BB9-8480-8AF212107D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6D23C36-D6E8-43A1-8931-86EEE22F9711}"/>
              </a:ext>
            </a:extLst>
          </p:cNvPr>
          <p:cNvSpPr>
            <a:spLocks noGrp="1"/>
          </p:cNvSpPr>
          <p:nvPr>
            <p:ph type="dt" sz="half" idx="10"/>
          </p:nvPr>
        </p:nvSpPr>
        <p:spPr/>
        <p:txBody>
          <a:bodyPr/>
          <a:lstStyle/>
          <a:p>
            <a:fld id="{C4711770-7887-4349-A69E-B3211C7AD595}" type="datetimeFigureOut">
              <a:rPr lang="it-IT" smtClean="0"/>
              <a:t>19/04/2026</a:t>
            </a:fld>
            <a:endParaRPr lang="it-IT"/>
          </a:p>
        </p:txBody>
      </p:sp>
      <p:sp>
        <p:nvSpPr>
          <p:cNvPr id="5" name="Footer Placeholder 4">
            <a:extLst>
              <a:ext uri="{FF2B5EF4-FFF2-40B4-BE49-F238E27FC236}">
                <a16:creationId xmlns:a16="http://schemas.microsoft.com/office/drawing/2014/main" id="{C511A5EF-F1EE-4070-B4BA-B9CBEA2DFA8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1CB24A3-537F-4955-ACB6-95BB319673B2}"/>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08959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7E9B0C-7271-49A0-BA99-B6F536E7FF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247F265F-7C50-4982-A5EF-F9D7A42A7C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1DBA840-46B1-42EC-8394-58FC69D3F0B2}"/>
              </a:ext>
            </a:extLst>
          </p:cNvPr>
          <p:cNvSpPr>
            <a:spLocks noGrp="1"/>
          </p:cNvSpPr>
          <p:nvPr>
            <p:ph type="dt" sz="half" idx="10"/>
          </p:nvPr>
        </p:nvSpPr>
        <p:spPr/>
        <p:txBody>
          <a:bodyPr/>
          <a:lstStyle/>
          <a:p>
            <a:fld id="{C4711770-7887-4349-A69E-B3211C7AD595}" type="datetimeFigureOut">
              <a:rPr lang="it-IT" smtClean="0"/>
              <a:t>19/04/2026</a:t>
            </a:fld>
            <a:endParaRPr lang="it-IT"/>
          </a:p>
        </p:txBody>
      </p:sp>
      <p:sp>
        <p:nvSpPr>
          <p:cNvPr id="5" name="Footer Placeholder 4">
            <a:extLst>
              <a:ext uri="{FF2B5EF4-FFF2-40B4-BE49-F238E27FC236}">
                <a16:creationId xmlns:a16="http://schemas.microsoft.com/office/drawing/2014/main" id="{CDEB9203-00E8-436B-9F4B-7C3FACFAD5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7777DF7-9A23-49C6-8DE5-9A205D3BCA2E}"/>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960598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71856-F904-4DB5-80D8-EE1F4EBA9A38}"/>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BB6DD275-CCF3-4CC4-A782-9355B7BABD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E73B9DC9-6581-4A0F-B6C9-C00D10790A45}"/>
              </a:ext>
            </a:extLst>
          </p:cNvPr>
          <p:cNvSpPr>
            <a:spLocks noGrp="1"/>
          </p:cNvSpPr>
          <p:nvPr>
            <p:ph type="dt" sz="half" idx="10"/>
          </p:nvPr>
        </p:nvSpPr>
        <p:spPr/>
        <p:txBody>
          <a:bodyPr/>
          <a:lstStyle/>
          <a:p>
            <a:fld id="{C4711770-7887-4349-A69E-B3211C7AD595}" type="datetimeFigureOut">
              <a:rPr lang="it-IT" smtClean="0"/>
              <a:t>19/04/2026</a:t>
            </a:fld>
            <a:endParaRPr lang="it-IT"/>
          </a:p>
        </p:txBody>
      </p:sp>
      <p:sp>
        <p:nvSpPr>
          <p:cNvPr id="5" name="Footer Placeholder 4">
            <a:extLst>
              <a:ext uri="{FF2B5EF4-FFF2-40B4-BE49-F238E27FC236}">
                <a16:creationId xmlns:a16="http://schemas.microsoft.com/office/drawing/2014/main" id="{ADF8B898-DCAA-4C04-8AB0-BA10877F83C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4045B343-5BA0-4757-9C55-FB28D6BE6BAB}"/>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784169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7D72-5CCD-45CA-BC99-ED28C834D7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F24A8E26-08F4-4513-B9D6-FDB249B508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7026C7-2927-4336-A610-7AAADCDE00B9}"/>
              </a:ext>
            </a:extLst>
          </p:cNvPr>
          <p:cNvSpPr>
            <a:spLocks noGrp="1"/>
          </p:cNvSpPr>
          <p:nvPr>
            <p:ph type="dt" sz="half" idx="10"/>
          </p:nvPr>
        </p:nvSpPr>
        <p:spPr/>
        <p:txBody>
          <a:bodyPr/>
          <a:lstStyle/>
          <a:p>
            <a:fld id="{C4711770-7887-4349-A69E-B3211C7AD595}" type="datetimeFigureOut">
              <a:rPr lang="it-IT" smtClean="0"/>
              <a:t>19/04/2026</a:t>
            </a:fld>
            <a:endParaRPr lang="it-IT"/>
          </a:p>
        </p:txBody>
      </p:sp>
      <p:sp>
        <p:nvSpPr>
          <p:cNvPr id="5" name="Footer Placeholder 4">
            <a:extLst>
              <a:ext uri="{FF2B5EF4-FFF2-40B4-BE49-F238E27FC236}">
                <a16:creationId xmlns:a16="http://schemas.microsoft.com/office/drawing/2014/main" id="{4D77DAE4-E0F9-4F26-AC0A-E7F09E1763C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215D127-6408-4CED-A574-E5A858900081}"/>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64890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56553-0E92-4B1A-A4C4-4E957F13020C}"/>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92F5A22B-A66F-4CF0-A496-F40BAEA4FC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F9D93FA6-51FB-4FA4-B201-CBD40C431A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FBDDBB2E-23DE-42E1-9377-9382E03FD6C3}"/>
              </a:ext>
            </a:extLst>
          </p:cNvPr>
          <p:cNvSpPr>
            <a:spLocks noGrp="1"/>
          </p:cNvSpPr>
          <p:nvPr>
            <p:ph type="dt" sz="half" idx="10"/>
          </p:nvPr>
        </p:nvSpPr>
        <p:spPr/>
        <p:txBody>
          <a:bodyPr/>
          <a:lstStyle/>
          <a:p>
            <a:fld id="{C4711770-7887-4349-A69E-B3211C7AD595}" type="datetimeFigureOut">
              <a:rPr lang="it-IT" smtClean="0"/>
              <a:t>19/04/2026</a:t>
            </a:fld>
            <a:endParaRPr lang="it-IT"/>
          </a:p>
        </p:txBody>
      </p:sp>
      <p:sp>
        <p:nvSpPr>
          <p:cNvPr id="6" name="Footer Placeholder 5">
            <a:extLst>
              <a:ext uri="{FF2B5EF4-FFF2-40B4-BE49-F238E27FC236}">
                <a16:creationId xmlns:a16="http://schemas.microsoft.com/office/drawing/2014/main" id="{E170F05D-5F94-4C49-B299-7F732E283DF0}"/>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E5DEFC5-27F1-4975-87F7-C528ACDC489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1600975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7A591-1FC0-4438-B5E7-5F06ABBC8F04}"/>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8EB9663E-8DD4-4F6A-B85E-E45014CAC1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BD2FB-5C2A-4783-B5FA-98AB068081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25ED4587-96EB-4DD5-86DA-50441A9440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78A71E-CB24-4DD3-854D-7F1210E6CB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6804D0D2-38B0-4717-B0FC-3C6330EAB549}"/>
              </a:ext>
            </a:extLst>
          </p:cNvPr>
          <p:cNvSpPr>
            <a:spLocks noGrp="1"/>
          </p:cNvSpPr>
          <p:nvPr>
            <p:ph type="dt" sz="half" idx="10"/>
          </p:nvPr>
        </p:nvSpPr>
        <p:spPr/>
        <p:txBody>
          <a:bodyPr/>
          <a:lstStyle/>
          <a:p>
            <a:fld id="{C4711770-7887-4349-A69E-B3211C7AD595}" type="datetimeFigureOut">
              <a:rPr lang="it-IT" smtClean="0"/>
              <a:t>19/04/2026</a:t>
            </a:fld>
            <a:endParaRPr lang="it-IT"/>
          </a:p>
        </p:txBody>
      </p:sp>
      <p:sp>
        <p:nvSpPr>
          <p:cNvPr id="8" name="Footer Placeholder 7">
            <a:extLst>
              <a:ext uri="{FF2B5EF4-FFF2-40B4-BE49-F238E27FC236}">
                <a16:creationId xmlns:a16="http://schemas.microsoft.com/office/drawing/2014/main" id="{985C8101-492D-4C1C-8CB0-604AC597A46D}"/>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5A641934-F075-4A26-821E-F467B256CB78}"/>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59445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6AB78-B149-4548-8E05-D246D81BE4C2}"/>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93403D1F-DE33-4C02-88F9-F9605FAA9DB6}"/>
              </a:ext>
            </a:extLst>
          </p:cNvPr>
          <p:cNvSpPr>
            <a:spLocks noGrp="1"/>
          </p:cNvSpPr>
          <p:nvPr>
            <p:ph type="dt" sz="half" idx="10"/>
          </p:nvPr>
        </p:nvSpPr>
        <p:spPr/>
        <p:txBody>
          <a:bodyPr/>
          <a:lstStyle/>
          <a:p>
            <a:fld id="{C4711770-7887-4349-A69E-B3211C7AD595}" type="datetimeFigureOut">
              <a:rPr lang="it-IT" smtClean="0"/>
              <a:t>19/04/2026</a:t>
            </a:fld>
            <a:endParaRPr lang="it-IT"/>
          </a:p>
        </p:txBody>
      </p:sp>
      <p:sp>
        <p:nvSpPr>
          <p:cNvPr id="4" name="Footer Placeholder 3">
            <a:extLst>
              <a:ext uri="{FF2B5EF4-FFF2-40B4-BE49-F238E27FC236}">
                <a16:creationId xmlns:a16="http://schemas.microsoft.com/office/drawing/2014/main" id="{D5FD365E-BFB9-45ED-8FB6-0F09626C1E4D}"/>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31CCCB2E-15C3-48CD-A064-5602D40E452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992888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B05C26-8F2F-487D-9E2B-F74E8206F7C1}"/>
              </a:ext>
            </a:extLst>
          </p:cNvPr>
          <p:cNvSpPr>
            <a:spLocks noGrp="1"/>
          </p:cNvSpPr>
          <p:nvPr>
            <p:ph type="dt" sz="half" idx="10"/>
          </p:nvPr>
        </p:nvSpPr>
        <p:spPr/>
        <p:txBody>
          <a:bodyPr/>
          <a:lstStyle/>
          <a:p>
            <a:fld id="{C4711770-7887-4349-A69E-B3211C7AD595}" type="datetimeFigureOut">
              <a:rPr lang="it-IT" smtClean="0"/>
              <a:t>19/04/2026</a:t>
            </a:fld>
            <a:endParaRPr lang="it-IT"/>
          </a:p>
        </p:txBody>
      </p:sp>
      <p:sp>
        <p:nvSpPr>
          <p:cNvPr id="3" name="Footer Placeholder 2">
            <a:extLst>
              <a:ext uri="{FF2B5EF4-FFF2-40B4-BE49-F238E27FC236}">
                <a16:creationId xmlns:a16="http://schemas.microsoft.com/office/drawing/2014/main" id="{EC83212D-C125-4A9A-AB36-6842A55BDFC2}"/>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12C18064-1BC3-4A3E-BFCD-1C5B2B51B64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972570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BFCC-88EE-418E-8A0E-E23DF2C59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AE1250B5-0D36-41E2-B995-C8B03035FC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DE4C8C25-064D-4628-9BAF-38A9B19C6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36250-8D7D-46F6-9579-FF0C161D74BD}"/>
              </a:ext>
            </a:extLst>
          </p:cNvPr>
          <p:cNvSpPr>
            <a:spLocks noGrp="1"/>
          </p:cNvSpPr>
          <p:nvPr>
            <p:ph type="dt" sz="half" idx="10"/>
          </p:nvPr>
        </p:nvSpPr>
        <p:spPr/>
        <p:txBody>
          <a:bodyPr/>
          <a:lstStyle/>
          <a:p>
            <a:fld id="{C4711770-7887-4349-A69E-B3211C7AD595}" type="datetimeFigureOut">
              <a:rPr lang="it-IT" smtClean="0"/>
              <a:t>19/04/2026</a:t>
            </a:fld>
            <a:endParaRPr lang="it-IT"/>
          </a:p>
        </p:txBody>
      </p:sp>
      <p:sp>
        <p:nvSpPr>
          <p:cNvPr id="6" name="Footer Placeholder 5">
            <a:extLst>
              <a:ext uri="{FF2B5EF4-FFF2-40B4-BE49-F238E27FC236}">
                <a16:creationId xmlns:a16="http://schemas.microsoft.com/office/drawing/2014/main" id="{0800AD6B-8B4C-4B04-BB31-04DA25C968A6}"/>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C339AA83-FC65-4036-8D78-B684F472B940}"/>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495500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87EA2-9639-497B-BC0C-35DEB45B5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5DB37231-BDFA-492C-BAD6-E706E3F6C0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CBE653D5-399C-46C8-A8BC-2033E5DDE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AFB57F-1F7A-4C75-A60C-9B8D80B81233}"/>
              </a:ext>
            </a:extLst>
          </p:cNvPr>
          <p:cNvSpPr>
            <a:spLocks noGrp="1"/>
          </p:cNvSpPr>
          <p:nvPr>
            <p:ph type="dt" sz="half" idx="10"/>
          </p:nvPr>
        </p:nvSpPr>
        <p:spPr/>
        <p:txBody>
          <a:bodyPr/>
          <a:lstStyle/>
          <a:p>
            <a:fld id="{C4711770-7887-4349-A69E-B3211C7AD595}" type="datetimeFigureOut">
              <a:rPr lang="it-IT" smtClean="0"/>
              <a:t>19/04/2026</a:t>
            </a:fld>
            <a:endParaRPr lang="it-IT"/>
          </a:p>
        </p:txBody>
      </p:sp>
      <p:sp>
        <p:nvSpPr>
          <p:cNvPr id="6" name="Footer Placeholder 5">
            <a:extLst>
              <a:ext uri="{FF2B5EF4-FFF2-40B4-BE49-F238E27FC236}">
                <a16:creationId xmlns:a16="http://schemas.microsoft.com/office/drawing/2014/main" id="{D3CB5293-9938-4F24-9691-578B03E9A627}"/>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6ED12B56-F3AF-4DC3-8D9C-7E47DE3860EB}"/>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951990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E8575-998E-4A14-B20A-FBCBDB7859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7D075C83-B481-4972-A99E-DD240BA400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9144293-A1A2-468C-8014-D92DBB54B8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11770-7887-4349-A69E-B3211C7AD595}" type="datetimeFigureOut">
              <a:rPr lang="it-IT" smtClean="0"/>
              <a:t>19/04/2026</a:t>
            </a:fld>
            <a:endParaRPr lang="it-IT"/>
          </a:p>
        </p:txBody>
      </p:sp>
      <p:sp>
        <p:nvSpPr>
          <p:cNvPr id="5" name="Footer Placeholder 4">
            <a:extLst>
              <a:ext uri="{FF2B5EF4-FFF2-40B4-BE49-F238E27FC236}">
                <a16:creationId xmlns:a16="http://schemas.microsoft.com/office/drawing/2014/main" id="{5AFE138E-5C34-4681-8C55-E2781C60FA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C6660949-5722-4531-92C6-5696F3D757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CE009-078B-4997-93BB-7770B7B2CB2D}" type="slidenum">
              <a:rPr lang="it-IT" smtClean="0"/>
              <a:t>‹#›</a:t>
            </a:fld>
            <a:endParaRPr lang="it-IT"/>
          </a:p>
        </p:txBody>
      </p:sp>
    </p:spTree>
    <p:extLst>
      <p:ext uri="{BB962C8B-B14F-4D97-AF65-F5344CB8AC3E}">
        <p14:creationId xmlns:p14="http://schemas.microsoft.com/office/powerpoint/2010/main" val="242209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airc.it/cancro/informazioni-tumori/ricerca-sul-cancro/proprieta-comuni"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airc.it/cancro/affronta-la-malattia/guida-alle-terapie/terapie-mirate" TargetMode="External"/><Relationship Id="rId2" Type="http://schemas.openxmlformats.org/officeDocument/2006/relationships/hyperlink" Target="http://lanostrastoria.airc.it/p/oncogeni-e-oncosoppressori"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70.png"/><Relationship Id="rId4" Type="http://schemas.openxmlformats.org/officeDocument/2006/relationships/customXml" Target="../ink/ink1.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airc.it/cancro/affronta-la-malattia/guida-alle-terapie/terapie-mirate" TargetMode="External"/><Relationship Id="rId2" Type="http://schemas.openxmlformats.org/officeDocument/2006/relationships/hyperlink" Target="http://lanostrastoria.airc.it/p/p53-nemico-o-alleato-del-cancro"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hyperlink" Target="https://www.airc.it/cancro/affronta-la-malattia/guida-alle-terapie/terapie-mirate"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6D9F7-CD18-4A61-BC7D-896374CFBBEC}"/>
              </a:ext>
            </a:extLst>
          </p:cNvPr>
          <p:cNvSpPr txBox="1"/>
          <p:nvPr/>
        </p:nvSpPr>
        <p:spPr>
          <a:xfrm>
            <a:off x="1098839" y="698951"/>
            <a:ext cx="9923388" cy="1200329"/>
          </a:xfrm>
          <a:prstGeom prst="rect">
            <a:avLst/>
          </a:prstGeom>
          <a:noFill/>
        </p:spPr>
        <p:txBody>
          <a:bodyPr wrap="square" rtlCol="0">
            <a:spAutoFit/>
          </a:bodyPr>
          <a:lstStyle/>
          <a:p>
            <a:pPr algn="ctr"/>
            <a:r>
              <a:rPr lang="en-US" sz="7200" b="1" dirty="0">
                <a:solidFill>
                  <a:srgbClr val="00B050"/>
                </a:solidFill>
              </a:rPr>
              <a:t>PATOLOGIA GENERALE</a:t>
            </a:r>
          </a:p>
        </p:txBody>
      </p:sp>
      <p:pic>
        <p:nvPicPr>
          <p:cNvPr id="6" name="Picture 6" descr="logo burlo_colore">
            <a:extLst>
              <a:ext uri="{FF2B5EF4-FFF2-40B4-BE49-F238E27FC236}">
                <a16:creationId xmlns:a16="http://schemas.microsoft.com/office/drawing/2014/main" id="{19B7DFD1-790C-352F-8B56-504BA01E046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6343" y="5437819"/>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AFE7B1A-F206-A51F-84FA-CAA2F672A1B9}"/>
              </a:ext>
            </a:extLst>
          </p:cNvPr>
          <p:cNvSpPr txBox="1"/>
          <p:nvPr/>
        </p:nvSpPr>
        <p:spPr>
          <a:xfrm>
            <a:off x="4716594" y="4495803"/>
            <a:ext cx="1947649" cy="369332"/>
          </a:xfrm>
          <a:prstGeom prst="rect">
            <a:avLst/>
          </a:prstGeom>
          <a:noFill/>
        </p:spPr>
        <p:txBody>
          <a:bodyPr wrap="none" rtlCol="0">
            <a:spAutoFit/>
          </a:bodyPr>
          <a:lstStyle/>
          <a:p>
            <a:r>
              <a:rPr lang="en-GB" dirty="0"/>
              <a:t>Alberto Tommasini</a:t>
            </a:r>
          </a:p>
        </p:txBody>
      </p:sp>
      <p:pic>
        <p:nvPicPr>
          <p:cNvPr id="8" name="Picture 2" descr="Università degli studi di Trieste">
            <a:extLst>
              <a:ext uri="{FF2B5EF4-FFF2-40B4-BE49-F238E27FC236}">
                <a16:creationId xmlns:a16="http://schemas.microsoft.com/office/drawing/2014/main" id="{D57E5811-6619-CEEC-3DEE-86FF48CC99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7400" y="5395861"/>
            <a:ext cx="6254827" cy="109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99962E-512C-81F3-867F-47AD19F44029}"/>
              </a:ext>
            </a:extLst>
          </p:cNvPr>
          <p:cNvPicPr>
            <a:picLocks noChangeAspect="1"/>
          </p:cNvPicPr>
          <p:nvPr/>
        </p:nvPicPr>
        <p:blipFill>
          <a:blip r:embed="rId4"/>
          <a:stretch>
            <a:fillRect/>
          </a:stretch>
        </p:blipFill>
        <p:spPr>
          <a:xfrm>
            <a:off x="4425614" y="5371364"/>
            <a:ext cx="142283" cy="1144729"/>
          </a:xfrm>
          <a:prstGeom prst="rect">
            <a:avLst/>
          </a:prstGeom>
        </p:spPr>
      </p:pic>
      <p:cxnSp>
        <p:nvCxnSpPr>
          <p:cNvPr id="10" name="Straight Connector 9">
            <a:extLst>
              <a:ext uri="{FF2B5EF4-FFF2-40B4-BE49-F238E27FC236}">
                <a16:creationId xmlns:a16="http://schemas.microsoft.com/office/drawing/2014/main" id="{2D26ACCA-26B7-84E5-A28E-8D566FAFE8C3}"/>
              </a:ext>
            </a:extLst>
          </p:cNvPr>
          <p:cNvCxnSpPr/>
          <p:nvPr/>
        </p:nvCxnSpPr>
        <p:spPr>
          <a:xfrm>
            <a:off x="322259" y="5118249"/>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08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EBE025-F360-DE51-B8DA-792A06E0536F}"/>
              </a:ext>
            </a:extLst>
          </p:cNvPr>
          <p:cNvSpPr txBox="1"/>
          <p:nvPr/>
        </p:nvSpPr>
        <p:spPr>
          <a:xfrm>
            <a:off x="7042639" y="6278936"/>
            <a:ext cx="5111043" cy="369332"/>
          </a:xfrm>
          <a:prstGeom prst="rect">
            <a:avLst/>
          </a:prstGeom>
          <a:noFill/>
        </p:spPr>
        <p:txBody>
          <a:bodyPr wrap="square">
            <a:spAutoFit/>
          </a:bodyPr>
          <a:lstStyle/>
          <a:p>
            <a:r>
              <a:rPr lang="it-IT" dirty="0">
                <a:hlinkClick r:id="rId2"/>
              </a:rPr>
              <a:t>Cancro: malattie diverse, proprietà comuni - AIRC</a:t>
            </a:r>
            <a:endParaRPr lang="en-US" dirty="0"/>
          </a:p>
        </p:txBody>
      </p:sp>
      <p:pic>
        <p:nvPicPr>
          <p:cNvPr id="5" name="Picture 4" descr="A blue background with black text&#10;&#10;AI-generated content may be incorrect.">
            <a:extLst>
              <a:ext uri="{FF2B5EF4-FFF2-40B4-BE49-F238E27FC236}">
                <a16:creationId xmlns:a16="http://schemas.microsoft.com/office/drawing/2014/main" id="{7102546E-9E46-62C2-A31C-7601924F60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53" y="1103357"/>
            <a:ext cx="10949093" cy="1886291"/>
          </a:xfrm>
          <a:prstGeom prst="rect">
            <a:avLst/>
          </a:prstGeom>
        </p:spPr>
      </p:pic>
    </p:spTree>
    <p:extLst>
      <p:ext uri="{BB962C8B-B14F-4D97-AF65-F5344CB8AC3E}">
        <p14:creationId xmlns:p14="http://schemas.microsoft.com/office/powerpoint/2010/main" val="3037324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2EE40008-EE01-15AC-B514-33C8550289EE}"/>
              </a:ext>
            </a:extLst>
          </p:cNvPr>
          <p:cNvPicPr>
            <a:picLocks noChangeAspect="1"/>
          </p:cNvPicPr>
          <p:nvPr/>
        </p:nvPicPr>
        <p:blipFill>
          <a:blip r:embed="rId2"/>
          <a:stretch>
            <a:fillRect/>
          </a:stretch>
        </p:blipFill>
        <p:spPr>
          <a:xfrm>
            <a:off x="1617045" y="253291"/>
            <a:ext cx="8533598" cy="5697104"/>
          </a:xfrm>
          <a:prstGeom prst="rect">
            <a:avLst/>
          </a:prstGeom>
        </p:spPr>
      </p:pic>
      <p:sp>
        <p:nvSpPr>
          <p:cNvPr id="4" name="CasellaDiTesto 3">
            <a:extLst>
              <a:ext uri="{FF2B5EF4-FFF2-40B4-BE49-F238E27FC236}">
                <a16:creationId xmlns:a16="http://schemas.microsoft.com/office/drawing/2014/main" id="{91DD5D6B-C9C5-D39F-CA93-038F0DA418DC}"/>
              </a:ext>
            </a:extLst>
          </p:cNvPr>
          <p:cNvSpPr txBox="1"/>
          <p:nvPr/>
        </p:nvSpPr>
        <p:spPr>
          <a:xfrm>
            <a:off x="9609808" y="6420043"/>
            <a:ext cx="20968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err="1">
                <a:cs typeface="Calibri"/>
              </a:rPr>
              <a:t>Fig</a:t>
            </a:r>
            <a:r>
              <a:rPr lang="it-IT" dirty="0">
                <a:cs typeface="Calibri"/>
              </a:rPr>
              <a:t> 1.1 da Pecorino</a:t>
            </a:r>
            <a:endParaRPr lang="it-IT" dirty="0"/>
          </a:p>
        </p:txBody>
      </p:sp>
    </p:spTree>
    <p:extLst>
      <p:ext uri="{BB962C8B-B14F-4D97-AF65-F5344CB8AC3E}">
        <p14:creationId xmlns:p14="http://schemas.microsoft.com/office/powerpoint/2010/main" val="1111752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a:extLst>
              <a:ext uri="{FF2B5EF4-FFF2-40B4-BE49-F238E27FC236}">
                <a16:creationId xmlns:a16="http://schemas.microsoft.com/office/drawing/2014/main" id="{BE2A2A66-24F8-4F5D-036E-F2233C9ADAF5}"/>
              </a:ext>
            </a:extLst>
          </p:cNvPr>
          <p:cNvSpPr>
            <a:spLocks noGrp="1" noChangeArrowheads="1"/>
          </p:cNvSpPr>
          <p:nvPr>
            <p:ph type="body" idx="1"/>
          </p:nvPr>
        </p:nvSpPr>
        <p:spPr>
          <a:xfrm>
            <a:off x="241640" y="974142"/>
            <a:ext cx="11480119" cy="5234153"/>
          </a:xfrm>
        </p:spPr>
        <p:txBody>
          <a:bodyPr>
            <a:noAutofit/>
          </a:bodyPr>
          <a:lstStyle/>
          <a:p>
            <a:pPr marL="609600" indent="-609600">
              <a:lnSpc>
                <a:spcPct val="100000"/>
              </a:lnSpc>
              <a:spcBef>
                <a:spcPts val="2400"/>
              </a:spcBef>
              <a:buNone/>
            </a:pPr>
            <a:r>
              <a:rPr lang="it-IT" altLang="it-IT" b="1" dirty="0">
                <a:solidFill>
                  <a:srgbClr val="0070C0"/>
                </a:solidFill>
              </a:rPr>
              <a:t>Iniziazione</a:t>
            </a:r>
            <a:r>
              <a:rPr lang="it-IT" altLang="it-IT" dirty="0"/>
              <a:t> = Danno al DNA e 1a mutazione di un gene (correlato a un meccanismo  della moltiplicazione cellulare) -&gt; Clone mutato</a:t>
            </a:r>
          </a:p>
          <a:p>
            <a:pPr marL="609600" indent="-609600">
              <a:lnSpc>
                <a:spcPct val="100000"/>
              </a:lnSpc>
              <a:spcBef>
                <a:spcPts val="2400"/>
              </a:spcBef>
              <a:buNone/>
            </a:pPr>
            <a:r>
              <a:rPr lang="it-IT" altLang="it-IT" b="1" dirty="0">
                <a:solidFill>
                  <a:srgbClr val="0070C0"/>
                </a:solidFill>
              </a:rPr>
              <a:t>Promozione</a:t>
            </a:r>
            <a:r>
              <a:rPr lang="it-IT" altLang="it-IT" dirty="0"/>
              <a:t> = processo </a:t>
            </a:r>
            <a:r>
              <a:rPr lang="it-IT" altLang="it-IT" dirty="0" err="1"/>
              <a:t>multistep</a:t>
            </a:r>
            <a:r>
              <a:rPr lang="it-IT" altLang="it-IT" dirty="0"/>
              <a:t>, per moltiplicazione cellulare, con acquisizione di altre mutazioni (oncogeni, oncosoppressori). Più facile in presenza di </a:t>
            </a:r>
            <a:r>
              <a:rPr lang="it-IT" altLang="it-IT" b="1" dirty="0"/>
              <a:t>instabilità genomica</a:t>
            </a:r>
            <a:r>
              <a:rPr lang="it-IT" altLang="it-IT" dirty="0"/>
              <a:t>, </a:t>
            </a:r>
            <a:r>
              <a:rPr lang="it-IT" altLang="it-IT" b="1" dirty="0"/>
              <a:t>fattori esterni mutageni</a:t>
            </a:r>
            <a:r>
              <a:rPr lang="it-IT" altLang="it-IT" dirty="0"/>
              <a:t>. </a:t>
            </a:r>
          </a:p>
          <a:p>
            <a:pPr marL="609600" indent="-609600">
              <a:lnSpc>
                <a:spcPct val="100000"/>
              </a:lnSpc>
              <a:spcBef>
                <a:spcPts val="2400"/>
              </a:spcBef>
              <a:buNone/>
            </a:pPr>
            <a:r>
              <a:rPr lang="it-IT" altLang="it-IT" b="1" dirty="0">
                <a:solidFill>
                  <a:srgbClr val="0070C0"/>
                </a:solidFill>
              </a:rPr>
              <a:t>Progressione</a:t>
            </a:r>
            <a:r>
              <a:rPr lang="it-IT" altLang="it-IT" dirty="0"/>
              <a:t> = accumulo di mutazioni, </a:t>
            </a:r>
            <a:r>
              <a:rPr lang="it-IT" altLang="it-IT" dirty="0" err="1"/>
              <a:t>policlonalità</a:t>
            </a:r>
            <a:r>
              <a:rPr lang="it-IT" altLang="it-IT" dirty="0"/>
              <a:t>. </a:t>
            </a:r>
            <a:br>
              <a:rPr lang="it-IT" altLang="it-IT" dirty="0"/>
            </a:br>
            <a:r>
              <a:rPr lang="it-IT" altLang="it-IT" dirty="0"/>
              <a:t>Effetti su atipie cellulari e tissutali (=anaplasia), </a:t>
            </a:r>
            <a:br>
              <a:rPr lang="it-IT" altLang="it-IT" dirty="0"/>
            </a:br>
            <a:r>
              <a:rPr lang="it-IT" altLang="it-IT" dirty="0"/>
              <a:t>neo-angiogenesi</a:t>
            </a:r>
            <a:br>
              <a:rPr lang="it-IT" altLang="it-IT" dirty="0"/>
            </a:br>
            <a:r>
              <a:rPr lang="it-IT" altLang="it-IT" dirty="0"/>
              <a:t>infiltrazione tessuti adiacenti</a:t>
            </a:r>
            <a:br>
              <a:rPr lang="it-IT" altLang="it-IT" dirty="0"/>
            </a:br>
            <a:r>
              <a:rPr lang="it-IT" altLang="it-IT" dirty="0"/>
              <a:t>metastasi</a:t>
            </a:r>
          </a:p>
        </p:txBody>
      </p:sp>
      <p:sp>
        <p:nvSpPr>
          <p:cNvPr id="5" name="TextBox 4">
            <a:extLst>
              <a:ext uri="{FF2B5EF4-FFF2-40B4-BE49-F238E27FC236}">
                <a16:creationId xmlns:a16="http://schemas.microsoft.com/office/drawing/2014/main" id="{894C049F-78E2-DD2F-C867-2C022823C1CB}"/>
              </a:ext>
            </a:extLst>
          </p:cNvPr>
          <p:cNvSpPr txBox="1"/>
          <p:nvPr/>
        </p:nvSpPr>
        <p:spPr>
          <a:xfrm>
            <a:off x="164451" y="102637"/>
            <a:ext cx="6095222" cy="707886"/>
          </a:xfrm>
          <a:prstGeom prst="rect">
            <a:avLst/>
          </a:prstGeom>
          <a:noFill/>
        </p:spPr>
        <p:txBody>
          <a:bodyPr wrap="square">
            <a:spAutoFit/>
          </a:bodyPr>
          <a:lstStyle/>
          <a:p>
            <a:r>
              <a:rPr lang="it-IT" altLang="en-US" sz="4000" b="1" dirty="0">
                <a:solidFill>
                  <a:srgbClr val="0070C0"/>
                </a:solidFill>
                <a:latin typeface="+mn-lt"/>
              </a:rPr>
              <a:t>Modello di </a:t>
            </a:r>
            <a:r>
              <a:rPr lang="it-IT" altLang="en-US" sz="4000" b="1" dirty="0" err="1">
                <a:solidFill>
                  <a:srgbClr val="0070C0"/>
                </a:solidFill>
                <a:latin typeface="+mn-lt"/>
              </a:rPr>
              <a:t>Vogelstein</a:t>
            </a:r>
            <a:endParaRPr lang="it-IT" sz="4000" b="1" dirty="0">
              <a:solidFill>
                <a:srgbClr val="0070C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FE8950-8C54-58CF-8261-8C94A5B456B3}"/>
              </a:ext>
            </a:extLst>
          </p:cNvPr>
          <p:cNvSpPr txBox="1"/>
          <p:nvPr/>
        </p:nvSpPr>
        <p:spPr>
          <a:xfrm>
            <a:off x="209128" y="3378640"/>
            <a:ext cx="6992058" cy="2677656"/>
          </a:xfrm>
          <a:prstGeom prst="rect">
            <a:avLst/>
          </a:prstGeom>
          <a:noFill/>
        </p:spPr>
        <p:txBody>
          <a:bodyPr wrap="square" rtlCol="0">
            <a:spAutoFit/>
          </a:bodyPr>
          <a:lstStyle/>
          <a:p>
            <a:r>
              <a:rPr lang="it-IT" sz="2400" b="1" dirty="0"/>
              <a:t>Cancerogenesi multi-step (modello </a:t>
            </a:r>
            <a:r>
              <a:rPr lang="it-IT" altLang="en-US" sz="2400" b="1" dirty="0" err="1">
                <a:latin typeface="+mn-lt"/>
              </a:rPr>
              <a:t>Vogelstein</a:t>
            </a:r>
            <a:r>
              <a:rPr lang="it-IT" altLang="en-US" sz="2400" b="1" dirty="0">
                <a:latin typeface="+mn-lt"/>
              </a:rPr>
              <a:t>)</a:t>
            </a:r>
            <a:endParaRPr lang="it-IT" sz="2400" b="1" dirty="0"/>
          </a:p>
          <a:p>
            <a:pPr marL="285750" indent="-285750">
              <a:buFontTx/>
              <a:buChar char="-"/>
            </a:pPr>
            <a:r>
              <a:rPr lang="it-IT" sz="2400" dirty="0"/>
              <a:t>Step ereditati</a:t>
            </a:r>
          </a:p>
          <a:p>
            <a:pPr marL="285750" indent="-285750">
              <a:buFontTx/>
              <a:buChar char="-"/>
            </a:pPr>
            <a:r>
              <a:rPr lang="it-IT" sz="2400" dirty="0"/>
              <a:t>Step accumulati per casualità</a:t>
            </a:r>
          </a:p>
          <a:p>
            <a:pPr marL="285750" indent="-285750">
              <a:buFontTx/>
              <a:buChar char="-"/>
            </a:pPr>
            <a:r>
              <a:rPr lang="it-IT" sz="2400" dirty="0"/>
              <a:t>Step favoriti da fattori ambientali</a:t>
            </a:r>
          </a:p>
          <a:p>
            <a:pPr marL="742950" lvl="1" indent="-285750">
              <a:buFontTx/>
              <a:buChar char="-"/>
            </a:pPr>
            <a:r>
              <a:rPr lang="it-IT" sz="2400" dirty="0"/>
              <a:t>Infezioni (EBV, HBV, HPV)</a:t>
            </a:r>
          </a:p>
          <a:p>
            <a:pPr marL="742950" lvl="1" indent="-285750">
              <a:buFontTx/>
              <a:buChar char="-"/>
            </a:pPr>
            <a:r>
              <a:rPr lang="it-IT" sz="2400" dirty="0"/>
              <a:t>Sostanze tossiche (idrocarburi, alchilanti </a:t>
            </a:r>
          </a:p>
          <a:p>
            <a:pPr marL="742950" lvl="1" indent="-285750">
              <a:buFontTx/>
              <a:buChar char="-"/>
            </a:pPr>
            <a:r>
              <a:rPr lang="it-IT" sz="2400" dirty="0"/>
              <a:t>Radiazioni  </a:t>
            </a:r>
          </a:p>
        </p:txBody>
      </p:sp>
      <p:pic>
        <p:nvPicPr>
          <p:cNvPr id="2052" name="Picture 4" descr="Steps To Success - SageTalk">
            <a:extLst>
              <a:ext uri="{FF2B5EF4-FFF2-40B4-BE49-F238E27FC236}">
                <a16:creationId xmlns:a16="http://schemas.microsoft.com/office/drawing/2014/main" id="{97FA4561-9D97-4DF0-6276-0C75AC30A5C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6085" y="3154709"/>
            <a:ext cx="5106963" cy="30407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17A178-FD1C-4113-474C-3B4FEE900D5C}"/>
              </a:ext>
            </a:extLst>
          </p:cNvPr>
          <p:cNvSpPr txBox="1"/>
          <p:nvPr/>
        </p:nvSpPr>
        <p:spPr>
          <a:xfrm>
            <a:off x="151553" y="154605"/>
            <a:ext cx="11667511" cy="1754326"/>
          </a:xfrm>
          <a:prstGeom prst="rect">
            <a:avLst/>
          </a:prstGeom>
          <a:noFill/>
        </p:spPr>
        <p:txBody>
          <a:bodyPr wrap="square" rtlCol="0">
            <a:spAutoFit/>
          </a:bodyPr>
          <a:lstStyle/>
          <a:p>
            <a:r>
              <a:rPr lang="it-IT" sz="3600" b="1" dirty="0">
                <a:solidFill>
                  <a:srgbClr val="0070C0"/>
                </a:solidFill>
              </a:rPr>
              <a:t>Sono causati da mutazioni genetiche somatiche che si accumulano e inducono nella cellula un comportamento alterato (trasformazione = cambio di programma)</a:t>
            </a:r>
          </a:p>
        </p:txBody>
      </p:sp>
      <p:sp>
        <p:nvSpPr>
          <p:cNvPr id="2" name="TextBox 1">
            <a:extLst>
              <a:ext uri="{FF2B5EF4-FFF2-40B4-BE49-F238E27FC236}">
                <a16:creationId xmlns:a16="http://schemas.microsoft.com/office/drawing/2014/main" id="{96EE1231-B7E3-1D4E-4D7A-AD6D3B4097AF}"/>
              </a:ext>
            </a:extLst>
          </p:cNvPr>
          <p:cNvSpPr txBox="1"/>
          <p:nvPr/>
        </p:nvSpPr>
        <p:spPr>
          <a:xfrm>
            <a:off x="158990" y="2194290"/>
            <a:ext cx="11874020" cy="646331"/>
          </a:xfrm>
          <a:prstGeom prst="rect">
            <a:avLst/>
          </a:prstGeom>
          <a:noFill/>
        </p:spPr>
        <p:txBody>
          <a:bodyPr wrap="none" rtlCol="0">
            <a:spAutoFit/>
          </a:bodyPr>
          <a:lstStyle/>
          <a:p>
            <a:r>
              <a:rPr lang="it-IT" sz="3600" b="1" dirty="0">
                <a:solidFill>
                  <a:srgbClr val="C00000"/>
                </a:solidFill>
              </a:rPr>
              <a:t>Cancer </a:t>
            </a:r>
            <a:r>
              <a:rPr lang="it-IT" sz="3600" b="1" dirty="0" err="1">
                <a:solidFill>
                  <a:srgbClr val="C00000"/>
                </a:solidFill>
              </a:rPr>
              <a:t>begins</a:t>
            </a:r>
            <a:r>
              <a:rPr lang="it-IT" sz="3600" b="1" dirty="0">
                <a:solidFill>
                  <a:srgbClr val="C00000"/>
                </a:solidFill>
              </a:rPr>
              <a:t> </a:t>
            </a:r>
            <a:r>
              <a:rPr lang="it-IT" sz="3600" b="1" dirty="0" err="1">
                <a:solidFill>
                  <a:srgbClr val="C00000"/>
                </a:solidFill>
              </a:rPr>
              <a:t>as</a:t>
            </a:r>
            <a:r>
              <a:rPr lang="it-IT" sz="3600" b="1" dirty="0">
                <a:solidFill>
                  <a:srgbClr val="C00000"/>
                </a:solidFill>
              </a:rPr>
              <a:t> a </a:t>
            </a:r>
            <a:r>
              <a:rPr lang="it-IT" sz="3600" b="1" dirty="0" err="1">
                <a:solidFill>
                  <a:srgbClr val="C00000"/>
                </a:solidFill>
              </a:rPr>
              <a:t>disease</a:t>
            </a:r>
            <a:r>
              <a:rPr lang="it-IT" sz="3600" b="1" dirty="0">
                <a:solidFill>
                  <a:srgbClr val="C00000"/>
                </a:solidFill>
              </a:rPr>
              <a:t> of the </a:t>
            </a:r>
            <a:r>
              <a:rPr lang="it-IT" sz="3600" b="1" dirty="0" err="1">
                <a:solidFill>
                  <a:srgbClr val="C00000"/>
                </a:solidFill>
              </a:rPr>
              <a:t>genome</a:t>
            </a:r>
            <a:r>
              <a:rPr lang="it-IT" sz="3600" b="1" dirty="0">
                <a:solidFill>
                  <a:srgbClr val="C00000"/>
                </a:solidFill>
              </a:rPr>
              <a:t> </a:t>
            </a:r>
            <a:r>
              <a:rPr lang="it-IT" sz="3600" b="1" dirty="0" err="1">
                <a:solidFill>
                  <a:srgbClr val="C00000"/>
                </a:solidFill>
              </a:rPr>
              <a:t>at</a:t>
            </a:r>
            <a:r>
              <a:rPr lang="it-IT" sz="3600" b="1" dirty="0">
                <a:solidFill>
                  <a:srgbClr val="C00000"/>
                </a:solidFill>
              </a:rPr>
              <a:t> the </a:t>
            </a:r>
            <a:r>
              <a:rPr lang="it-IT" sz="3600" b="1" dirty="0" err="1">
                <a:solidFill>
                  <a:srgbClr val="C00000"/>
                </a:solidFill>
              </a:rPr>
              <a:t>cellular</a:t>
            </a:r>
            <a:r>
              <a:rPr lang="it-IT" sz="3600" b="1" dirty="0">
                <a:solidFill>
                  <a:srgbClr val="C00000"/>
                </a:solidFill>
              </a:rPr>
              <a:t> </a:t>
            </a:r>
            <a:r>
              <a:rPr lang="it-IT" sz="3600" b="1" dirty="0" err="1">
                <a:solidFill>
                  <a:srgbClr val="C00000"/>
                </a:solidFill>
              </a:rPr>
              <a:t>level</a:t>
            </a:r>
            <a:endParaRPr lang="it-IT" sz="3600" b="1" dirty="0">
              <a:solidFill>
                <a:srgbClr val="C00000"/>
              </a:solidFill>
            </a:endParaRPr>
          </a:p>
        </p:txBody>
      </p:sp>
    </p:spTree>
    <p:extLst>
      <p:ext uri="{BB962C8B-B14F-4D97-AF65-F5344CB8AC3E}">
        <p14:creationId xmlns:p14="http://schemas.microsoft.com/office/powerpoint/2010/main" val="2186523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FE8950-8C54-58CF-8261-8C94A5B456B3}"/>
              </a:ext>
            </a:extLst>
          </p:cNvPr>
          <p:cNvSpPr txBox="1"/>
          <p:nvPr/>
        </p:nvSpPr>
        <p:spPr>
          <a:xfrm>
            <a:off x="193450" y="100351"/>
            <a:ext cx="11409166" cy="646331"/>
          </a:xfrm>
          <a:prstGeom prst="rect">
            <a:avLst/>
          </a:prstGeom>
          <a:noFill/>
        </p:spPr>
        <p:txBody>
          <a:bodyPr wrap="square" rtlCol="0">
            <a:spAutoFit/>
          </a:bodyPr>
          <a:lstStyle/>
          <a:p>
            <a:r>
              <a:rPr lang="it-IT" sz="3600" b="1" dirty="0">
                <a:solidFill>
                  <a:srgbClr val="0070C0"/>
                </a:solidFill>
              </a:rPr>
              <a:t>Dalla lesione pretumorale ai tumori maligni: progressione</a:t>
            </a:r>
          </a:p>
        </p:txBody>
      </p:sp>
      <p:sp>
        <p:nvSpPr>
          <p:cNvPr id="8" name="TextBox 7">
            <a:extLst>
              <a:ext uri="{FF2B5EF4-FFF2-40B4-BE49-F238E27FC236}">
                <a16:creationId xmlns:a16="http://schemas.microsoft.com/office/drawing/2014/main" id="{A98B0C67-91FC-4E14-7CFD-205EC16E0357}"/>
              </a:ext>
            </a:extLst>
          </p:cNvPr>
          <p:cNvSpPr txBox="1"/>
          <p:nvPr/>
        </p:nvSpPr>
        <p:spPr>
          <a:xfrm>
            <a:off x="241980" y="742360"/>
            <a:ext cx="10987053" cy="523220"/>
          </a:xfrm>
          <a:prstGeom prst="rect">
            <a:avLst/>
          </a:prstGeom>
          <a:noFill/>
        </p:spPr>
        <p:txBody>
          <a:bodyPr wrap="square" rtlCol="0">
            <a:spAutoFit/>
          </a:bodyPr>
          <a:lstStyle/>
          <a:p>
            <a:r>
              <a:rPr lang="it-IT" sz="2800" dirty="0"/>
              <a:t>Lesioni preneoplastiche -&gt; tumore benigno -&gt; tumore in situ -&gt; maligno</a:t>
            </a:r>
          </a:p>
        </p:txBody>
      </p:sp>
      <p:pic>
        <p:nvPicPr>
          <p:cNvPr id="9" name="Picture 8">
            <a:extLst>
              <a:ext uri="{FF2B5EF4-FFF2-40B4-BE49-F238E27FC236}">
                <a16:creationId xmlns:a16="http://schemas.microsoft.com/office/drawing/2014/main" id="{48A9EC1C-74DB-09F1-4A63-A04F73A82B18}"/>
              </a:ext>
            </a:extLst>
          </p:cNvPr>
          <p:cNvPicPr>
            <a:picLocks noChangeAspect="1"/>
          </p:cNvPicPr>
          <p:nvPr/>
        </p:nvPicPr>
        <p:blipFill>
          <a:blip r:embed="rId2"/>
          <a:stretch>
            <a:fillRect/>
          </a:stretch>
        </p:blipFill>
        <p:spPr>
          <a:xfrm>
            <a:off x="6361081" y="1458098"/>
            <a:ext cx="5114763" cy="5136668"/>
          </a:xfrm>
          <a:prstGeom prst="rect">
            <a:avLst/>
          </a:prstGeom>
        </p:spPr>
      </p:pic>
      <p:sp>
        <p:nvSpPr>
          <p:cNvPr id="80899" name="CasellaDiTesto 7">
            <a:extLst>
              <a:ext uri="{FF2B5EF4-FFF2-40B4-BE49-F238E27FC236}">
                <a16:creationId xmlns:a16="http://schemas.microsoft.com/office/drawing/2014/main" id="{B0326583-84BE-AB05-56FD-EE54461BCBE5}"/>
              </a:ext>
            </a:extLst>
          </p:cNvPr>
          <p:cNvSpPr txBox="1">
            <a:spLocks noChangeArrowheads="1"/>
          </p:cNvSpPr>
          <p:nvPr/>
        </p:nvSpPr>
        <p:spPr bwMode="auto">
          <a:xfrm>
            <a:off x="206030" y="1577483"/>
            <a:ext cx="5490541"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000" dirty="0">
                <a:latin typeface="+mn-lt"/>
              </a:rPr>
              <a:t>Patogenesi del Cancro del colon-retto</a:t>
            </a:r>
          </a:p>
          <a:p>
            <a:pPr>
              <a:spcBef>
                <a:spcPct val="0"/>
              </a:spcBef>
              <a:buFontTx/>
              <a:buNone/>
            </a:pPr>
            <a:r>
              <a:rPr lang="it-IT" altLang="it-IT" sz="2000" dirty="0">
                <a:latin typeface="+mn-lt"/>
              </a:rPr>
              <a:t>Di solito &gt; 50 anni di età (a meno di rischio familiare)</a:t>
            </a:r>
          </a:p>
          <a:p>
            <a:pPr>
              <a:spcBef>
                <a:spcPct val="0"/>
              </a:spcBef>
              <a:buFontTx/>
              <a:buNone/>
            </a:pPr>
            <a:endParaRPr lang="it-IT" altLang="it-IT" sz="2000" dirty="0">
              <a:latin typeface="+mn-lt"/>
            </a:endParaRPr>
          </a:p>
          <a:p>
            <a:pPr>
              <a:spcBef>
                <a:spcPct val="0"/>
              </a:spcBef>
              <a:buFontTx/>
              <a:buNone/>
            </a:pPr>
            <a:r>
              <a:rPr lang="it-IT" altLang="it-IT" sz="2000" dirty="0">
                <a:latin typeface="+mn-lt"/>
              </a:rPr>
              <a:t>Poliposi adenomatosa familiare= condizione di rischio (una copia mutata del gene APC è ereditata)</a:t>
            </a:r>
          </a:p>
          <a:p>
            <a:pPr>
              <a:spcBef>
                <a:spcPct val="0"/>
              </a:spcBef>
              <a:buFontTx/>
              <a:buNone/>
            </a:pPr>
            <a:endParaRPr lang="it-IT" altLang="it-IT" sz="2000" dirty="0">
              <a:latin typeface="+mn-lt"/>
            </a:endParaRPr>
          </a:p>
          <a:p>
            <a:pPr>
              <a:spcBef>
                <a:spcPct val="0"/>
              </a:spcBef>
              <a:buFontTx/>
              <a:buNone/>
            </a:pPr>
            <a:r>
              <a:rPr lang="it-IT" altLang="it-IT" sz="2000" dirty="0">
                <a:latin typeface="+mn-lt"/>
              </a:rPr>
              <a:t>Casi sporadici iniziano 80% con mutazioni in APC e 20% in beta-catenina</a:t>
            </a:r>
          </a:p>
          <a:p>
            <a:pPr>
              <a:spcBef>
                <a:spcPct val="0"/>
              </a:spcBef>
              <a:buFontTx/>
              <a:buNone/>
            </a:pPr>
            <a:endParaRPr lang="it-IT" altLang="it-IT" sz="2000" dirty="0">
              <a:latin typeface="+mn-lt"/>
            </a:endParaRPr>
          </a:p>
          <a:p>
            <a:pPr>
              <a:spcBef>
                <a:spcPct val="0"/>
              </a:spcBef>
              <a:buFontTx/>
              <a:buNone/>
            </a:pPr>
            <a:r>
              <a:rPr lang="it-IT" altLang="it-IT" sz="2000" dirty="0">
                <a:latin typeface="+mn-lt"/>
              </a:rPr>
              <a:t>APC in citoplasma indirizza B-catenina al proteasoma. Riduzione APC -&gt; traslocazione di b-catenina nel nucleo -&gt; attivazione gene Myc e ciclina D1 </a:t>
            </a:r>
            <a:br>
              <a:rPr lang="it-IT" altLang="it-IT" sz="2000" dirty="0">
                <a:latin typeface="+mn-lt"/>
              </a:rPr>
            </a:br>
            <a:r>
              <a:rPr lang="it-IT" altLang="it-IT" sz="2000" dirty="0">
                <a:latin typeface="+mn-lt"/>
              </a:rPr>
              <a:t>-&gt;proliferazione cellulare</a:t>
            </a:r>
          </a:p>
        </p:txBody>
      </p:sp>
    </p:spTree>
    <p:extLst>
      <p:ext uri="{BB962C8B-B14F-4D97-AF65-F5344CB8AC3E}">
        <p14:creationId xmlns:p14="http://schemas.microsoft.com/office/powerpoint/2010/main" val="2960003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CF9E5-5411-70AE-8289-38981848B777}"/>
              </a:ext>
            </a:extLst>
          </p:cNvPr>
          <p:cNvPicPr>
            <a:picLocks noChangeAspect="1"/>
          </p:cNvPicPr>
          <p:nvPr/>
        </p:nvPicPr>
        <p:blipFill>
          <a:blip r:embed="rId2"/>
          <a:stretch>
            <a:fillRect/>
          </a:stretch>
        </p:blipFill>
        <p:spPr>
          <a:xfrm>
            <a:off x="202548" y="171603"/>
            <a:ext cx="6672180" cy="2717601"/>
          </a:xfrm>
          <a:prstGeom prst="rect">
            <a:avLst/>
          </a:prstGeom>
        </p:spPr>
      </p:pic>
      <p:sp>
        <p:nvSpPr>
          <p:cNvPr id="4" name="TextBox 3">
            <a:extLst>
              <a:ext uri="{FF2B5EF4-FFF2-40B4-BE49-F238E27FC236}">
                <a16:creationId xmlns:a16="http://schemas.microsoft.com/office/drawing/2014/main" id="{A4CB37DD-E935-5D67-CB21-10FAB757F3B2}"/>
              </a:ext>
            </a:extLst>
          </p:cNvPr>
          <p:cNvSpPr txBox="1"/>
          <p:nvPr/>
        </p:nvSpPr>
        <p:spPr>
          <a:xfrm>
            <a:off x="9855331" y="88413"/>
            <a:ext cx="1980029" cy="523220"/>
          </a:xfrm>
          <a:prstGeom prst="rect">
            <a:avLst/>
          </a:prstGeom>
          <a:noFill/>
        </p:spPr>
        <p:txBody>
          <a:bodyPr wrap="none" rtlCol="0">
            <a:spAutoFit/>
          </a:bodyPr>
          <a:lstStyle/>
          <a:p>
            <a:r>
              <a:rPr lang="it-IT" sz="2800" b="1" dirty="0"/>
              <a:t>26 SEP 2024</a:t>
            </a:r>
          </a:p>
        </p:txBody>
      </p:sp>
      <p:grpSp>
        <p:nvGrpSpPr>
          <p:cNvPr id="8" name="Group 7">
            <a:extLst>
              <a:ext uri="{FF2B5EF4-FFF2-40B4-BE49-F238E27FC236}">
                <a16:creationId xmlns:a16="http://schemas.microsoft.com/office/drawing/2014/main" id="{FB61E8F9-AE66-7810-5524-C2BE0CC4B590}"/>
              </a:ext>
            </a:extLst>
          </p:cNvPr>
          <p:cNvGrpSpPr/>
          <p:nvPr/>
        </p:nvGrpSpPr>
        <p:grpSpPr>
          <a:xfrm>
            <a:off x="595409" y="1564971"/>
            <a:ext cx="11001182" cy="4807651"/>
            <a:chOff x="595409" y="1564971"/>
            <a:chExt cx="11001182" cy="4807651"/>
          </a:xfrm>
        </p:grpSpPr>
        <p:pic>
          <p:nvPicPr>
            <p:cNvPr id="6" name="Picture 5">
              <a:extLst>
                <a:ext uri="{FF2B5EF4-FFF2-40B4-BE49-F238E27FC236}">
                  <a16:creationId xmlns:a16="http://schemas.microsoft.com/office/drawing/2014/main" id="{CDDED63E-73A6-8492-8B64-9E3EDA58405C}"/>
                </a:ext>
              </a:extLst>
            </p:cNvPr>
            <p:cNvPicPr>
              <a:picLocks noChangeAspect="1"/>
            </p:cNvPicPr>
            <p:nvPr/>
          </p:nvPicPr>
          <p:blipFill>
            <a:blip r:embed="rId3"/>
            <a:stretch>
              <a:fillRect/>
            </a:stretch>
          </p:blipFill>
          <p:spPr>
            <a:xfrm>
              <a:off x="595409" y="1564971"/>
              <a:ext cx="11001182" cy="4807651"/>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1B97673C-3045-E14B-690A-0CA4A71E3EE2}"/>
                </a:ext>
              </a:extLst>
            </p:cNvPr>
            <p:cNvSpPr txBox="1"/>
            <p:nvPr/>
          </p:nvSpPr>
          <p:spPr>
            <a:xfrm>
              <a:off x="9774044" y="1851102"/>
              <a:ext cx="1354538" cy="369332"/>
            </a:xfrm>
            <a:prstGeom prst="rect">
              <a:avLst/>
            </a:prstGeom>
            <a:noFill/>
          </p:spPr>
          <p:txBody>
            <a:bodyPr wrap="none" rtlCol="0">
              <a:spAutoFit/>
            </a:bodyPr>
            <a:lstStyle/>
            <a:p>
              <a:r>
                <a:rPr lang="it-IT" dirty="0"/>
                <a:t>Nature 2024</a:t>
              </a:r>
            </a:p>
          </p:txBody>
        </p:sp>
      </p:grpSp>
    </p:spTree>
    <p:extLst>
      <p:ext uri="{BB962C8B-B14F-4D97-AF65-F5344CB8AC3E}">
        <p14:creationId xmlns:p14="http://schemas.microsoft.com/office/powerpoint/2010/main" val="379325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4862FD-9B3B-A6AD-E974-C642AB9036B8}"/>
              </a:ext>
            </a:extLst>
          </p:cNvPr>
          <p:cNvPicPr>
            <a:picLocks noChangeAspect="1"/>
          </p:cNvPicPr>
          <p:nvPr/>
        </p:nvPicPr>
        <p:blipFill>
          <a:blip r:embed="rId2"/>
          <a:stretch>
            <a:fillRect/>
          </a:stretch>
        </p:blipFill>
        <p:spPr>
          <a:xfrm>
            <a:off x="2771766" y="458957"/>
            <a:ext cx="9420234" cy="5843240"/>
          </a:xfrm>
          <a:prstGeom prst="rect">
            <a:avLst/>
          </a:prstGeom>
        </p:spPr>
      </p:pic>
      <p:sp>
        <p:nvSpPr>
          <p:cNvPr id="4" name="TextBox 3">
            <a:extLst>
              <a:ext uri="{FF2B5EF4-FFF2-40B4-BE49-F238E27FC236}">
                <a16:creationId xmlns:a16="http://schemas.microsoft.com/office/drawing/2014/main" id="{F982571D-0562-880B-5F65-E40A8383E1CC}"/>
              </a:ext>
            </a:extLst>
          </p:cNvPr>
          <p:cNvSpPr txBox="1"/>
          <p:nvPr/>
        </p:nvSpPr>
        <p:spPr>
          <a:xfrm>
            <a:off x="117774" y="229240"/>
            <a:ext cx="2876328" cy="6247864"/>
          </a:xfrm>
          <a:prstGeom prst="rect">
            <a:avLst/>
          </a:prstGeom>
          <a:solidFill>
            <a:schemeClr val="accent4">
              <a:lumMod val="20000"/>
              <a:lumOff val="80000"/>
            </a:schemeClr>
          </a:solidFill>
        </p:spPr>
        <p:txBody>
          <a:bodyPr wrap="square">
            <a:spAutoFit/>
          </a:bodyPr>
          <a:lstStyle/>
          <a:p>
            <a:r>
              <a:rPr lang="en-US" sz="2000" dirty="0"/>
              <a:t>SRY-box transcription factor 17 (SOX17) plays a crucial role in fetal development (Panel A), including formation of the gut endoderm and the vascular system, but also endometrial embryo receptivity acting mainly by </a:t>
            </a:r>
            <a:r>
              <a:rPr lang="en-US" sz="2000" dirty="0" err="1"/>
              <a:t>ensur</a:t>
            </a:r>
            <a:r>
              <a:rPr lang="en-US" sz="2000" dirty="0"/>
              <a:t> </a:t>
            </a:r>
            <a:r>
              <a:rPr lang="en-US" sz="2000" dirty="0" err="1"/>
              <a:t>ing</a:t>
            </a:r>
            <a:r>
              <a:rPr lang="en-US" sz="2000" dirty="0"/>
              <a:t> an immune-tolerant environment. In adults, SOX17 is usually epigenetically silenced, which enables immune surveillance through up-regulation of major histocompatibility complex (MHC) class I expression and the interferon-γ receptor. </a:t>
            </a:r>
            <a:endParaRPr lang="it-IT" sz="2000" dirty="0"/>
          </a:p>
        </p:txBody>
      </p:sp>
    </p:spTree>
    <p:extLst>
      <p:ext uri="{BB962C8B-B14F-4D97-AF65-F5344CB8AC3E}">
        <p14:creationId xmlns:p14="http://schemas.microsoft.com/office/powerpoint/2010/main" val="240484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FDF59-E7B9-D8F1-F7B6-5D8BE40B04E0}"/>
              </a:ext>
            </a:extLst>
          </p:cNvPr>
          <p:cNvPicPr>
            <a:picLocks noChangeAspect="1"/>
          </p:cNvPicPr>
          <p:nvPr/>
        </p:nvPicPr>
        <p:blipFill>
          <a:blip r:embed="rId2"/>
          <a:stretch>
            <a:fillRect/>
          </a:stretch>
        </p:blipFill>
        <p:spPr>
          <a:xfrm>
            <a:off x="2540244" y="384717"/>
            <a:ext cx="9651756" cy="5898993"/>
          </a:xfrm>
          <a:prstGeom prst="rect">
            <a:avLst/>
          </a:prstGeom>
        </p:spPr>
      </p:pic>
      <p:sp>
        <p:nvSpPr>
          <p:cNvPr id="4" name="TextBox 3">
            <a:extLst>
              <a:ext uri="{FF2B5EF4-FFF2-40B4-BE49-F238E27FC236}">
                <a16:creationId xmlns:a16="http://schemas.microsoft.com/office/drawing/2014/main" id="{F982571D-0562-880B-5F65-E40A8383E1CC}"/>
              </a:ext>
            </a:extLst>
          </p:cNvPr>
          <p:cNvSpPr txBox="1"/>
          <p:nvPr/>
        </p:nvSpPr>
        <p:spPr>
          <a:xfrm>
            <a:off x="81203" y="255341"/>
            <a:ext cx="2667573" cy="6247864"/>
          </a:xfrm>
          <a:prstGeom prst="rect">
            <a:avLst/>
          </a:prstGeom>
          <a:solidFill>
            <a:schemeClr val="accent4">
              <a:lumMod val="20000"/>
              <a:lumOff val="80000"/>
            </a:schemeClr>
          </a:solidFill>
        </p:spPr>
        <p:txBody>
          <a:bodyPr wrap="square">
            <a:spAutoFit/>
          </a:bodyPr>
          <a:lstStyle/>
          <a:p>
            <a:r>
              <a:rPr lang="en-US" sz="2000" dirty="0"/>
              <a:t>During the initial phases of colorectal cancer development (Panel B), LGR5-negative epithelial cells can reactivate the fetal SOX17 program and thus reduce the susceptibility of tumor cells to interferon-γ, down-regulate MHC class I expression, and suppress T-cell infiltration. Thus, an immune suppressive environment is established, enabling tumor outgrowth.</a:t>
            </a:r>
          </a:p>
          <a:p>
            <a:endParaRPr lang="it-IT" sz="2000" dirty="0"/>
          </a:p>
          <a:p>
            <a:endParaRPr lang="it-IT" sz="2000" dirty="0"/>
          </a:p>
        </p:txBody>
      </p:sp>
    </p:spTree>
    <p:extLst>
      <p:ext uri="{BB962C8B-B14F-4D97-AF65-F5344CB8AC3E}">
        <p14:creationId xmlns:p14="http://schemas.microsoft.com/office/powerpoint/2010/main" val="3920972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00335B-D1CA-F095-B7AB-3BE7E18D0CC5}"/>
              </a:ext>
            </a:extLst>
          </p:cNvPr>
          <p:cNvSpPr txBox="1"/>
          <p:nvPr/>
        </p:nvSpPr>
        <p:spPr>
          <a:xfrm>
            <a:off x="193450" y="1036158"/>
            <a:ext cx="11409166" cy="4516621"/>
          </a:xfrm>
          <a:prstGeom prst="rect">
            <a:avLst/>
          </a:prstGeom>
          <a:noFill/>
        </p:spPr>
        <p:txBody>
          <a:bodyPr wrap="square">
            <a:spAutoFit/>
          </a:bodyPr>
          <a:lstStyle/>
          <a:p>
            <a:pPr algn="l">
              <a:lnSpc>
                <a:spcPts val="2310"/>
              </a:lnSpc>
              <a:spcAft>
                <a:spcPts val="600"/>
              </a:spcAft>
              <a:buNone/>
            </a:pPr>
            <a:r>
              <a:rPr lang="it-IT" b="0" i="0" dirty="0">
                <a:solidFill>
                  <a:srgbClr val="1A3040"/>
                </a:solidFill>
                <a:effectLst/>
                <a:latin typeface="garamoun-regular"/>
              </a:rPr>
              <a:t>Le cellule tumorali sono caratterizzate da una grande instabilità genetica che permette loro di trasformarsi e modificare l’ambiente circostante. Ci sono sempre più evidenze scientifiche sulla capacità di fenomeni epigenetici di indurre altri </a:t>
            </a:r>
            <a:r>
              <a:rPr lang="it-IT" b="0" i="1" dirty="0" err="1">
                <a:solidFill>
                  <a:srgbClr val="1A3040"/>
                </a:solidFill>
                <a:effectLst/>
                <a:latin typeface="garamoun-regular"/>
              </a:rPr>
              <a:t>hallmarks</a:t>
            </a:r>
            <a:r>
              <a:rPr lang="it-IT" b="0" i="0" dirty="0">
                <a:solidFill>
                  <a:srgbClr val="1A3040"/>
                </a:solidFill>
                <a:effectLst/>
                <a:latin typeface="garamoun-regular"/>
              </a:rPr>
              <a:t>, tra cui la plasticità fenotipica.</a:t>
            </a:r>
          </a:p>
          <a:p>
            <a:pPr algn="l">
              <a:lnSpc>
                <a:spcPts val="2310"/>
              </a:lnSpc>
              <a:spcAft>
                <a:spcPts val="600"/>
              </a:spcAft>
              <a:buNone/>
            </a:pPr>
            <a:r>
              <a:rPr lang="it-IT" b="1" i="0" dirty="0">
                <a:solidFill>
                  <a:srgbClr val="1A3040"/>
                </a:solidFill>
                <a:effectLst/>
                <a:latin typeface="garamoun-bold"/>
              </a:rPr>
              <a:t>Come funziona</a:t>
            </a:r>
            <a:endParaRPr lang="it-IT" b="0" i="0" dirty="0">
              <a:solidFill>
                <a:srgbClr val="1A3040"/>
              </a:solidFill>
              <a:effectLst/>
              <a:latin typeface="garamoun-regular"/>
            </a:endParaRPr>
          </a:p>
          <a:p>
            <a:pPr algn="l">
              <a:lnSpc>
                <a:spcPts val="2310"/>
              </a:lnSpc>
              <a:spcAft>
                <a:spcPts val="600"/>
              </a:spcAft>
              <a:buNone/>
            </a:pPr>
            <a:r>
              <a:rPr lang="it-IT" b="0" i="0" dirty="0">
                <a:solidFill>
                  <a:srgbClr val="1A3040"/>
                </a:solidFill>
                <a:effectLst/>
                <a:latin typeface="garamoun-regular"/>
              </a:rPr>
              <a:t>Le alterazioni epigenetiche non implicano una modifica diretta alla sequenza di basi del DNA, ma cambiano, per esempio, la possibilità di accedere al materiale genetico. Ciò può bloccare, o viceversa, attivare l’espressione di un gene, o ancora modificarne la regolazione. Modifiche epigenetiche avvengono continuamente e fisiologicamente in risposta a stimoli esterni e interni alle cellule e possono intensificarsi in alcune circostanze, come con l’avanzare dell’età o durante lo sviluppo di un tumore. Per esempio, nel caso del cancro alla mammella, la mancanza di ossigeno nell’ambiente circostante al tumore può indurre la formazione di mutazioni epigenetiche nelle cellule tumorali e aumentarne l’aggressività.</a:t>
            </a:r>
          </a:p>
          <a:p>
            <a:pPr algn="l">
              <a:lnSpc>
                <a:spcPts val="2310"/>
              </a:lnSpc>
              <a:spcAft>
                <a:spcPts val="600"/>
              </a:spcAft>
              <a:buNone/>
            </a:pPr>
            <a:r>
              <a:rPr lang="it-IT" b="1" i="0" dirty="0">
                <a:solidFill>
                  <a:srgbClr val="1A3040"/>
                </a:solidFill>
                <a:effectLst/>
                <a:latin typeface="garamoun-bold"/>
              </a:rPr>
              <a:t>Dove va la ricerca</a:t>
            </a:r>
            <a:endParaRPr lang="it-IT" b="0" i="0" dirty="0">
              <a:solidFill>
                <a:srgbClr val="1A3040"/>
              </a:solidFill>
              <a:effectLst/>
              <a:latin typeface="garamoun-regular"/>
            </a:endParaRPr>
          </a:p>
          <a:p>
            <a:pPr algn="l">
              <a:lnSpc>
                <a:spcPts val="2310"/>
              </a:lnSpc>
              <a:buNone/>
            </a:pPr>
            <a:r>
              <a:rPr lang="it-IT" b="0" i="0" dirty="0">
                <a:solidFill>
                  <a:srgbClr val="1A3040"/>
                </a:solidFill>
                <a:effectLst/>
                <a:latin typeface="garamoun-regular"/>
              </a:rPr>
              <a:t>L’approccio strategico prevalente è di tentare di bloccare l’insorgenza delle specifiche alterazioni epigenetiche che favoriscono la proliferazione tumorale.</a:t>
            </a:r>
          </a:p>
        </p:txBody>
      </p:sp>
      <p:sp>
        <p:nvSpPr>
          <p:cNvPr id="4" name="TextBox 3">
            <a:extLst>
              <a:ext uri="{FF2B5EF4-FFF2-40B4-BE49-F238E27FC236}">
                <a16:creationId xmlns:a16="http://schemas.microsoft.com/office/drawing/2014/main" id="{721E1425-462B-0B29-049B-5730904BA2AF}"/>
              </a:ext>
            </a:extLst>
          </p:cNvPr>
          <p:cNvSpPr txBox="1"/>
          <p:nvPr/>
        </p:nvSpPr>
        <p:spPr>
          <a:xfrm>
            <a:off x="193450" y="100351"/>
            <a:ext cx="11409166" cy="646331"/>
          </a:xfrm>
          <a:prstGeom prst="rect">
            <a:avLst/>
          </a:prstGeom>
          <a:noFill/>
        </p:spPr>
        <p:txBody>
          <a:bodyPr wrap="square" rtlCol="0">
            <a:spAutoFit/>
          </a:bodyPr>
          <a:lstStyle/>
          <a:p>
            <a:r>
              <a:rPr lang="it-IT" sz="3600" b="1" dirty="0">
                <a:solidFill>
                  <a:srgbClr val="0070C0"/>
                </a:solidFill>
              </a:rPr>
              <a:t>RIPROGRAMMAZIONE EPIGENETICA (AIRC)</a:t>
            </a:r>
          </a:p>
        </p:txBody>
      </p:sp>
    </p:spTree>
    <p:extLst>
      <p:ext uri="{BB962C8B-B14F-4D97-AF65-F5344CB8AC3E}">
        <p14:creationId xmlns:p14="http://schemas.microsoft.com/office/powerpoint/2010/main" val="3778360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FE8950-8C54-58CF-8261-8C94A5B456B3}"/>
              </a:ext>
            </a:extLst>
          </p:cNvPr>
          <p:cNvSpPr txBox="1"/>
          <p:nvPr/>
        </p:nvSpPr>
        <p:spPr>
          <a:xfrm>
            <a:off x="220640" y="100709"/>
            <a:ext cx="9896238" cy="707886"/>
          </a:xfrm>
          <a:prstGeom prst="rect">
            <a:avLst/>
          </a:prstGeom>
          <a:noFill/>
        </p:spPr>
        <p:txBody>
          <a:bodyPr wrap="square" rtlCol="0">
            <a:spAutoFit/>
          </a:bodyPr>
          <a:lstStyle/>
          <a:p>
            <a:r>
              <a:rPr lang="it-IT" sz="4000" b="1" dirty="0">
                <a:solidFill>
                  <a:srgbClr val="0070C0"/>
                </a:solidFill>
              </a:rPr>
              <a:t>I geni mutati nei tumori sono importanti per</a:t>
            </a:r>
          </a:p>
        </p:txBody>
      </p:sp>
      <p:sp>
        <p:nvSpPr>
          <p:cNvPr id="3" name="TextBox 2">
            <a:extLst>
              <a:ext uri="{FF2B5EF4-FFF2-40B4-BE49-F238E27FC236}">
                <a16:creationId xmlns:a16="http://schemas.microsoft.com/office/drawing/2014/main" id="{CD460ED9-7B97-3660-2F45-8E13FC456356}"/>
              </a:ext>
            </a:extLst>
          </p:cNvPr>
          <p:cNvSpPr txBox="1"/>
          <p:nvPr/>
        </p:nvSpPr>
        <p:spPr>
          <a:xfrm>
            <a:off x="362739" y="1090215"/>
            <a:ext cx="11132575" cy="2246769"/>
          </a:xfrm>
          <a:prstGeom prst="rect">
            <a:avLst/>
          </a:prstGeom>
          <a:noFill/>
        </p:spPr>
        <p:txBody>
          <a:bodyPr wrap="square" rtlCol="0">
            <a:spAutoFit/>
          </a:bodyPr>
          <a:lstStyle/>
          <a:p>
            <a:r>
              <a:rPr lang="it-IT" sz="2800" b="1" dirty="0"/>
              <a:t>Favorire la moltiplicazione</a:t>
            </a:r>
            <a:r>
              <a:rPr lang="it-IT" sz="2800" dirty="0"/>
              <a:t> cellulare (ONCOGENI, più di 100)</a:t>
            </a:r>
          </a:p>
          <a:p>
            <a:pPr lvl="1"/>
            <a:r>
              <a:rPr lang="it-IT" sz="2800" dirty="0"/>
              <a:t>	Recettori dei fattori di crescita e molecole di trasduzione del segnale</a:t>
            </a:r>
          </a:p>
          <a:p>
            <a:pPr lvl="1"/>
            <a:endParaRPr lang="it-IT" sz="2800" dirty="0"/>
          </a:p>
          <a:p>
            <a:r>
              <a:rPr lang="it-IT" sz="2800" b="1" dirty="0"/>
              <a:t>Controllare la qualità della duplicazione </a:t>
            </a:r>
            <a:r>
              <a:rPr lang="it-IT" sz="2800" dirty="0"/>
              <a:t>(oncosoppressori, più di 20)</a:t>
            </a:r>
          </a:p>
          <a:p>
            <a:r>
              <a:rPr lang="it-IT" sz="2800" b="1" dirty="0"/>
              <a:t>	</a:t>
            </a:r>
            <a:r>
              <a:rPr lang="it-IT" sz="2800" dirty="0"/>
              <a:t>Controllo dell’integrità del </a:t>
            </a:r>
            <a:r>
              <a:rPr lang="it-IT" sz="2800" b="1" dirty="0"/>
              <a:t>genoma</a:t>
            </a:r>
          </a:p>
        </p:txBody>
      </p:sp>
      <p:sp>
        <p:nvSpPr>
          <p:cNvPr id="5" name="TextBox 4">
            <a:extLst>
              <a:ext uri="{FF2B5EF4-FFF2-40B4-BE49-F238E27FC236}">
                <a16:creationId xmlns:a16="http://schemas.microsoft.com/office/drawing/2014/main" id="{F22ACC46-6BCC-A2BE-68AC-55F2C1A5786F}"/>
              </a:ext>
            </a:extLst>
          </p:cNvPr>
          <p:cNvSpPr txBox="1"/>
          <p:nvPr/>
        </p:nvSpPr>
        <p:spPr>
          <a:xfrm>
            <a:off x="362739" y="4634351"/>
            <a:ext cx="11581167" cy="1723549"/>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it-IT" sz="2400" dirty="0"/>
              <a:t>Mutazioni possono avvenire in qualsiasi gene, ma solo quelle che conducono ad un vantaggio proliferativo della cellula danno luogo a tumori</a:t>
            </a:r>
          </a:p>
          <a:p>
            <a:pPr marL="342900" indent="-342900">
              <a:spcBef>
                <a:spcPts val="1200"/>
              </a:spcBef>
              <a:buFont typeface="Arial" panose="020B0604020202020204" pitchFamily="34" charset="0"/>
              <a:buChar char="•"/>
            </a:pPr>
            <a:r>
              <a:rPr lang="it-IT" sz="2400" dirty="0"/>
              <a:t>Solo circa il 5% delle mutazioni riscontrate in un tumore hanno un ruolo nella sua progressione</a:t>
            </a:r>
          </a:p>
        </p:txBody>
      </p:sp>
      <p:sp>
        <p:nvSpPr>
          <p:cNvPr id="6" name="TextBox 5">
            <a:extLst>
              <a:ext uri="{FF2B5EF4-FFF2-40B4-BE49-F238E27FC236}">
                <a16:creationId xmlns:a16="http://schemas.microsoft.com/office/drawing/2014/main" id="{1C15A60E-C7C9-2D8B-7A0B-582EE69D4034}"/>
              </a:ext>
            </a:extLst>
          </p:cNvPr>
          <p:cNvSpPr txBox="1"/>
          <p:nvPr/>
        </p:nvSpPr>
        <p:spPr>
          <a:xfrm>
            <a:off x="3202120" y="3726283"/>
            <a:ext cx="5787759" cy="584775"/>
          </a:xfrm>
          <a:prstGeom prst="rect">
            <a:avLst/>
          </a:prstGeom>
          <a:noFill/>
        </p:spPr>
        <p:txBody>
          <a:bodyPr wrap="square">
            <a:spAutoFit/>
          </a:bodyPr>
          <a:lstStyle/>
          <a:p>
            <a:r>
              <a:rPr lang="it-IT" sz="3200" dirty="0"/>
              <a:t>-&gt; </a:t>
            </a:r>
            <a:r>
              <a:rPr lang="it-IT" sz="3200" b="1" dirty="0">
                <a:solidFill>
                  <a:srgbClr val="FF0000"/>
                </a:solidFill>
              </a:rPr>
              <a:t>Proliferazione incontrollata</a:t>
            </a:r>
          </a:p>
        </p:txBody>
      </p:sp>
    </p:spTree>
    <p:extLst>
      <p:ext uri="{BB962C8B-B14F-4D97-AF65-F5344CB8AC3E}">
        <p14:creationId xmlns:p14="http://schemas.microsoft.com/office/powerpoint/2010/main" val="3662929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crab with claws&#10;&#10;AI-generated content may be incorrect.">
            <a:extLst>
              <a:ext uri="{FF2B5EF4-FFF2-40B4-BE49-F238E27FC236}">
                <a16:creationId xmlns:a16="http://schemas.microsoft.com/office/drawing/2014/main" id="{96213817-1189-100E-0446-A65D91EEBE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1752" y="2853865"/>
            <a:ext cx="4012278" cy="2697714"/>
          </a:xfrm>
          <a:prstGeom prst="rect">
            <a:avLst/>
          </a:prstGeom>
        </p:spPr>
      </p:pic>
      <p:sp>
        <p:nvSpPr>
          <p:cNvPr id="3" name="TextBox 2">
            <a:extLst>
              <a:ext uri="{FF2B5EF4-FFF2-40B4-BE49-F238E27FC236}">
                <a16:creationId xmlns:a16="http://schemas.microsoft.com/office/drawing/2014/main" id="{AB45D41B-E260-6153-B7D8-F89EC7F9FBD2}"/>
              </a:ext>
            </a:extLst>
          </p:cNvPr>
          <p:cNvSpPr txBox="1"/>
          <p:nvPr/>
        </p:nvSpPr>
        <p:spPr>
          <a:xfrm>
            <a:off x="1647092" y="959617"/>
            <a:ext cx="8897815" cy="1200329"/>
          </a:xfrm>
          <a:prstGeom prst="rect">
            <a:avLst/>
          </a:prstGeom>
          <a:noFill/>
        </p:spPr>
        <p:txBody>
          <a:bodyPr wrap="square" rtlCol="0">
            <a:spAutoFit/>
          </a:bodyPr>
          <a:lstStyle/>
          <a:p>
            <a:r>
              <a:rPr lang="it-IT" sz="2400" dirty="0"/>
              <a:t>Cancer </a:t>
            </a:r>
            <a:r>
              <a:rPr lang="it-IT" sz="2400" dirty="0" err="1"/>
              <a:t>is</a:t>
            </a:r>
            <a:r>
              <a:rPr lang="it-IT" sz="2400" dirty="0"/>
              <a:t> a </a:t>
            </a:r>
            <a:r>
              <a:rPr lang="it-IT" sz="2400" b="1" dirty="0"/>
              <a:t>g</a:t>
            </a:r>
            <a:r>
              <a:rPr lang="en-US" sz="2400" b="1" dirty="0" err="1"/>
              <a:t>roup</a:t>
            </a:r>
            <a:r>
              <a:rPr lang="it-IT" sz="2400" b="1" dirty="0"/>
              <a:t> </a:t>
            </a:r>
            <a:r>
              <a:rPr lang="it-IT" sz="2400" dirty="0"/>
              <a:t>of </a:t>
            </a:r>
            <a:r>
              <a:rPr lang="it-IT" sz="2400" dirty="0" err="1"/>
              <a:t>diseases</a:t>
            </a:r>
            <a:r>
              <a:rPr lang="it-IT" sz="2400" dirty="0"/>
              <a:t> </a:t>
            </a:r>
            <a:r>
              <a:rPr lang="it-IT" sz="2400" dirty="0" err="1"/>
              <a:t>characterized</a:t>
            </a:r>
            <a:r>
              <a:rPr lang="it-IT" sz="2400" dirty="0"/>
              <a:t> </a:t>
            </a:r>
            <a:r>
              <a:rPr lang="it-IT" sz="2400" b="1" dirty="0" err="1"/>
              <a:t>unregulated</a:t>
            </a:r>
            <a:r>
              <a:rPr lang="it-IT" sz="2400" b="1" dirty="0"/>
              <a:t> </a:t>
            </a:r>
            <a:r>
              <a:rPr lang="it-IT" sz="2400" b="1" dirty="0" err="1"/>
              <a:t>cell</a:t>
            </a:r>
            <a:r>
              <a:rPr lang="it-IT" sz="2400" b="1" dirty="0"/>
              <a:t> </a:t>
            </a:r>
            <a:r>
              <a:rPr lang="it-IT" sz="2400" b="1" dirty="0" err="1"/>
              <a:t>growth</a:t>
            </a:r>
            <a:r>
              <a:rPr lang="it-IT" sz="2400" b="1" dirty="0"/>
              <a:t> </a:t>
            </a:r>
            <a:r>
              <a:rPr lang="it-IT" sz="2400" dirty="0"/>
              <a:t>and the </a:t>
            </a:r>
            <a:r>
              <a:rPr lang="it-IT" sz="2400" b="1" dirty="0" err="1"/>
              <a:t>invasion</a:t>
            </a:r>
            <a:r>
              <a:rPr lang="it-IT" sz="2400" dirty="0"/>
              <a:t> and </a:t>
            </a:r>
            <a:r>
              <a:rPr lang="it-IT" sz="2400" b="1" dirty="0"/>
              <a:t>spread</a:t>
            </a:r>
            <a:r>
              <a:rPr lang="it-IT" sz="2400" dirty="0"/>
              <a:t> of </a:t>
            </a:r>
            <a:r>
              <a:rPr lang="it-IT" sz="2400" dirty="0" err="1"/>
              <a:t>cells</a:t>
            </a:r>
            <a:r>
              <a:rPr lang="it-IT" sz="2400" dirty="0"/>
              <a:t> from the site of </a:t>
            </a:r>
            <a:r>
              <a:rPr lang="it-IT" sz="2400" dirty="0" err="1"/>
              <a:t>origin</a:t>
            </a:r>
            <a:r>
              <a:rPr lang="it-IT" sz="2400" dirty="0"/>
              <a:t>, or </a:t>
            </a:r>
            <a:r>
              <a:rPr lang="it-IT" sz="2400" dirty="0" err="1"/>
              <a:t>primary</a:t>
            </a:r>
            <a:r>
              <a:rPr lang="it-IT" sz="2400" dirty="0"/>
              <a:t> site, to </a:t>
            </a:r>
            <a:r>
              <a:rPr lang="it-IT" sz="2400" dirty="0" err="1"/>
              <a:t>other</a:t>
            </a:r>
            <a:r>
              <a:rPr lang="it-IT" sz="2400" dirty="0"/>
              <a:t> </a:t>
            </a:r>
            <a:r>
              <a:rPr lang="it-IT" sz="2400" dirty="0" err="1"/>
              <a:t>sites</a:t>
            </a:r>
            <a:r>
              <a:rPr lang="it-IT" sz="2400" dirty="0"/>
              <a:t> in the body (</a:t>
            </a:r>
            <a:r>
              <a:rPr lang="it-IT" sz="2400" dirty="0" err="1"/>
              <a:t>malignancy</a:t>
            </a:r>
            <a:r>
              <a:rPr lang="it-IT" sz="2400" dirty="0"/>
              <a:t>)</a:t>
            </a:r>
            <a:endParaRPr lang="en-US" sz="2400" dirty="0"/>
          </a:p>
        </p:txBody>
      </p:sp>
      <p:sp>
        <p:nvSpPr>
          <p:cNvPr id="4" name="TextBox 3">
            <a:extLst>
              <a:ext uri="{FF2B5EF4-FFF2-40B4-BE49-F238E27FC236}">
                <a16:creationId xmlns:a16="http://schemas.microsoft.com/office/drawing/2014/main" id="{FF83A685-1F1A-C887-EB8E-80764A2CC2B9}"/>
              </a:ext>
            </a:extLst>
          </p:cNvPr>
          <p:cNvSpPr txBox="1"/>
          <p:nvPr/>
        </p:nvSpPr>
        <p:spPr>
          <a:xfrm>
            <a:off x="6240026" y="2733152"/>
            <a:ext cx="4044462" cy="646331"/>
          </a:xfrm>
          <a:prstGeom prst="rect">
            <a:avLst/>
          </a:prstGeom>
          <a:noFill/>
        </p:spPr>
        <p:txBody>
          <a:bodyPr wrap="square" rtlCol="0">
            <a:spAutoFit/>
          </a:bodyPr>
          <a:lstStyle/>
          <a:p>
            <a:r>
              <a:rPr lang="en-US" dirty="0"/>
              <a:t>85% da cellule </a:t>
            </a:r>
            <a:r>
              <a:rPr lang="en-US" dirty="0" err="1"/>
              <a:t>epiteliali</a:t>
            </a:r>
            <a:r>
              <a:rPr lang="en-US" dirty="0"/>
              <a:t> (</a:t>
            </a:r>
            <a:r>
              <a:rPr lang="en-US" dirty="0" err="1"/>
              <a:t>carcinomi</a:t>
            </a:r>
            <a:r>
              <a:rPr lang="en-US" dirty="0"/>
              <a:t>)</a:t>
            </a:r>
          </a:p>
          <a:p>
            <a:r>
              <a:rPr lang="en-US" dirty="0"/>
              <a:t>Diversi </a:t>
            </a:r>
            <a:r>
              <a:rPr lang="en-US" dirty="0" err="1"/>
              <a:t>tessuti</a:t>
            </a:r>
            <a:r>
              <a:rPr lang="en-US" dirty="0"/>
              <a:t>, </a:t>
            </a:r>
            <a:r>
              <a:rPr lang="en-US" dirty="0" err="1"/>
              <a:t>diversi</a:t>
            </a:r>
            <a:r>
              <a:rPr lang="en-US" dirty="0"/>
              <a:t> trigger</a:t>
            </a:r>
          </a:p>
        </p:txBody>
      </p:sp>
      <p:sp>
        <p:nvSpPr>
          <p:cNvPr id="5" name="Rectangle 4">
            <a:extLst>
              <a:ext uri="{FF2B5EF4-FFF2-40B4-BE49-F238E27FC236}">
                <a16:creationId xmlns:a16="http://schemas.microsoft.com/office/drawing/2014/main" id="{FFF9B561-6167-E5EC-6603-F9C8BD9BE1C1}"/>
              </a:ext>
            </a:extLst>
          </p:cNvPr>
          <p:cNvSpPr>
            <a:spLocks noChangeArrowheads="1"/>
          </p:cNvSpPr>
          <p:nvPr/>
        </p:nvSpPr>
        <p:spPr bwMode="auto">
          <a:xfrm>
            <a:off x="1076847" y="5783833"/>
            <a:ext cx="1003830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Il </a:t>
            </a:r>
            <a:r>
              <a:rPr kumimoji="0" lang="en-US" altLang="en-US" sz="1800" b="0" i="0" u="none" strike="noStrike" cap="none" normalizeH="0" baseline="0" dirty="0" err="1">
                <a:ln>
                  <a:noFill/>
                </a:ln>
                <a:solidFill>
                  <a:schemeClr val="tx1"/>
                </a:solidFill>
                <a:effectLst/>
                <a:latin typeface="Arial" panose="020B0604020202020204" pitchFamily="34" charset="0"/>
              </a:rPr>
              <a:t>legame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etimologico</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tra</a:t>
            </a:r>
            <a:r>
              <a:rPr kumimoji="0" lang="en-US" altLang="en-US" sz="1800" b="0" i="0" u="none" strike="noStrike" cap="none" normalizeH="0" baseline="0" dirty="0">
                <a:ln>
                  <a:noFill/>
                </a:ln>
                <a:solidFill>
                  <a:schemeClr val="tx1"/>
                </a:solidFill>
                <a:effectLst/>
                <a:latin typeface="Arial" panose="020B0604020202020204" pitchFamily="34" charset="0"/>
              </a:rPr>
              <a:t> "carcinoma" e "</a:t>
            </a:r>
            <a:r>
              <a:rPr kumimoji="0" lang="en-US" altLang="en-US" sz="1800" b="0" i="0" u="none" strike="noStrike" cap="none" normalizeH="0" baseline="0" dirty="0" err="1">
                <a:ln>
                  <a:noFill/>
                </a:ln>
                <a:solidFill>
                  <a:schemeClr val="tx1"/>
                </a:solidFill>
                <a:effectLst/>
                <a:latin typeface="Arial" panose="020B0604020202020204" pitchFamily="34" charset="0"/>
              </a:rPr>
              <a:t>cancro</a:t>
            </a:r>
            <a:r>
              <a:rPr kumimoji="0" lang="en-US" altLang="en-US" sz="1800" b="0" i="0" u="none" strike="noStrike" cap="none" normalizeH="0" baseline="0" dirty="0">
                <a:ln>
                  <a:noFill/>
                </a:ln>
                <a:solidFill>
                  <a:schemeClr val="tx1"/>
                </a:solidFill>
                <a:effectLst/>
                <a:latin typeface="Arial" panose="020B0604020202020204" pitchFamily="34" charset="0"/>
              </a:rPr>
              <a:t>" è molto stretto e </a:t>
            </a:r>
            <a:r>
              <a:rPr kumimoji="0" lang="en-US" altLang="en-US" sz="1800" b="0" i="0" u="none" strike="noStrike" cap="none" normalizeH="0" baseline="0" dirty="0" err="1">
                <a:ln>
                  <a:noFill/>
                </a:ln>
                <a:solidFill>
                  <a:schemeClr val="tx1"/>
                </a:solidFill>
                <a:effectLst/>
                <a:latin typeface="Arial" panose="020B0604020202020204" pitchFamily="34" charset="0"/>
              </a:rPr>
              <a:t>risale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all'</a:t>
            </a:r>
            <a:r>
              <a:rPr kumimoji="0" lang="en-US" altLang="en-US" sz="1800" b="1" i="0" u="none" strike="noStrike" cap="none" normalizeH="0" baseline="0" dirty="0" err="1">
                <a:ln>
                  <a:noFill/>
                </a:ln>
                <a:solidFill>
                  <a:schemeClr val="tx1"/>
                </a:solidFill>
                <a:effectLst/>
                <a:latin typeface="Arial" panose="020B0604020202020204" pitchFamily="34" charset="0"/>
              </a:rPr>
              <a:t>antica</a:t>
            </a:r>
            <a:r>
              <a:rPr kumimoji="0" lang="en-US" altLang="en-US" sz="1800" b="1" i="0" u="none" strike="noStrike" cap="none" normalizeH="0" baseline="0" dirty="0">
                <a:ln>
                  <a:noFill/>
                </a:ln>
                <a:solidFill>
                  <a:schemeClr val="tx1"/>
                </a:solidFill>
                <a:effectLst/>
                <a:latin typeface="Arial" panose="020B0604020202020204" pitchFamily="34" charset="0"/>
              </a:rPr>
              <a:t> Grecia</a:t>
            </a:r>
            <a:r>
              <a:rPr kumimoji="0" lang="en-US" altLang="en-US"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chemeClr val="tx1"/>
                </a:solidFill>
                <a:effectLst/>
                <a:latin typeface="Arial" panose="020B0604020202020204" pitchFamily="34" charset="0"/>
              </a:rPr>
              <a:t>Entrambe</a:t>
            </a:r>
            <a:r>
              <a:rPr kumimoji="0" lang="en-US" altLang="en-US" sz="1800" b="0" i="0" u="none" strike="noStrike" cap="none" normalizeH="0" baseline="0" dirty="0">
                <a:ln>
                  <a:noFill/>
                </a:ln>
                <a:solidFill>
                  <a:schemeClr val="tx1"/>
                </a:solidFill>
                <a:effectLst/>
                <a:latin typeface="Arial" panose="020B0604020202020204" pitchFamily="34" charset="0"/>
              </a:rPr>
              <a:t> le parole </a:t>
            </a:r>
            <a:r>
              <a:rPr kumimoji="0" lang="en-US" altLang="en-US" sz="1800" b="0" i="0" u="none" strike="noStrike" cap="none" normalizeH="0" baseline="0" dirty="0" err="1">
                <a:ln>
                  <a:noFill/>
                </a:ln>
                <a:solidFill>
                  <a:schemeClr val="tx1"/>
                </a:solidFill>
                <a:effectLst/>
                <a:latin typeface="Arial" panose="020B0604020202020204" pitchFamily="34" charset="0"/>
              </a:rPr>
              <a:t>derivano</a:t>
            </a:r>
            <a:r>
              <a:rPr kumimoji="0" lang="en-US" altLang="en-US" sz="1800" b="0" i="0" u="none" strike="noStrike" cap="none" normalizeH="0" baseline="0" dirty="0">
                <a:ln>
                  <a:noFill/>
                </a:ln>
                <a:solidFill>
                  <a:schemeClr val="tx1"/>
                </a:solidFill>
                <a:effectLst/>
                <a:latin typeface="Arial" panose="020B0604020202020204" pitchFamily="34" charset="0"/>
              </a:rPr>
              <a:t> dal </a:t>
            </a:r>
            <a:r>
              <a:rPr kumimoji="0" lang="en-US" altLang="en-US" sz="1800" b="0" i="0" u="none" strike="noStrike" cap="none" normalizeH="0" baseline="0" dirty="0" err="1">
                <a:ln>
                  <a:noFill/>
                </a:ln>
                <a:solidFill>
                  <a:schemeClr val="tx1"/>
                </a:solidFill>
                <a:effectLst/>
                <a:latin typeface="Arial" panose="020B0604020202020204" pitchFamily="34" charset="0"/>
              </a:rPr>
              <a:t>termine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greco</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a:ln>
                  <a:noFill/>
                </a:ln>
                <a:solidFill>
                  <a:schemeClr val="tx1"/>
                </a:solidFill>
                <a:effectLst/>
                <a:latin typeface="Arial" panose="020B0604020202020204" pitchFamily="34" charset="0"/>
              </a:rPr>
              <a:t>κα</a:t>
            </a:r>
            <a:r>
              <a:rPr kumimoji="0" lang="en-US" altLang="en-US" sz="1800" b="1" i="0" u="none" strike="noStrike" cap="none" normalizeH="0" baseline="0" dirty="0" err="1">
                <a:ln>
                  <a:noFill/>
                </a:ln>
                <a:solidFill>
                  <a:schemeClr val="tx1"/>
                </a:solidFill>
                <a:effectLst/>
                <a:latin typeface="Arial" panose="020B0604020202020204" pitchFamily="34" charset="0"/>
              </a:rPr>
              <a:t>ρκιˊνoς</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karkıˊnos</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che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significa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800" b="1" i="0" u="none" strike="noStrike" cap="none" normalizeH="0" baseline="0" dirty="0" err="1">
                <a:ln>
                  <a:noFill/>
                </a:ln>
                <a:solidFill>
                  <a:schemeClr val="tx1"/>
                </a:solidFill>
                <a:effectLst/>
                <a:latin typeface="Arial" panose="020B0604020202020204" pitchFamily="34" charset="0"/>
              </a:rPr>
              <a:t>granchio</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800" b="0" i="0" u="none" strike="noStrike" cap="none" normalizeH="0" baseline="0" dirty="0">
                <a:ln>
                  <a:noFill/>
                </a:ln>
                <a:solidFill>
                  <a:schemeClr val="tx1"/>
                </a:solidFill>
                <a:effectLst/>
                <a:latin typeface="Arial" panose="020B0604020202020204" pitchFamily="34" charset="0"/>
              </a:rPr>
              <a:t>.</a:t>
            </a:r>
          </a:p>
        </p:txBody>
      </p:sp>
    </p:spTree>
    <p:extLst>
      <p:ext uri="{BB962C8B-B14F-4D97-AF65-F5344CB8AC3E}">
        <p14:creationId xmlns:p14="http://schemas.microsoft.com/office/powerpoint/2010/main" val="320392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E48D33FC-9F6F-D7D2-B3B0-A2F5B7353082}"/>
              </a:ext>
            </a:extLst>
          </p:cNvPr>
          <p:cNvPicPr>
            <a:picLocks noChangeAspect="1"/>
          </p:cNvPicPr>
          <p:nvPr/>
        </p:nvPicPr>
        <p:blipFill>
          <a:blip r:embed="rId2"/>
          <a:stretch>
            <a:fillRect/>
          </a:stretch>
        </p:blipFill>
        <p:spPr>
          <a:xfrm>
            <a:off x="1847236" y="679456"/>
            <a:ext cx="8657607" cy="5779894"/>
          </a:xfrm>
          <a:prstGeom prst="rect">
            <a:avLst/>
          </a:prstGeom>
        </p:spPr>
      </p:pic>
      <p:cxnSp>
        <p:nvCxnSpPr>
          <p:cNvPr id="3" name="Straight Arrow Connector 2">
            <a:extLst>
              <a:ext uri="{FF2B5EF4-FFF2-40B4-BE49-F238E27FC236}">
                <a16:creationId xmlns:a16="http://schemas.microsoft.com/office/drawing/2014/main" id="{6D282581-D121-E5F7-C272-C677B0D064D3}"/>
              </a:ext>
            </a:extLst>
          </p:cNvPr>
          <p:cNvCxnSpPr>
            <a:cxnSpLocks/>
          </p:cNvCxnSpPr>
          <p:nvPr/>
        </p:nvCxnSpPr>
        <p:spPr>
          <a:xfrm>
            <a:off x="2113217" y="240837"/>
            <a:ext cx="1271358" cy="6699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1390DC-4EA2-614B-1C5F-B853FB1F0162}"/>
              </a:ext>
            </a:extLst>
          </p:cNvPr>
          <p:cNvSpPr txBox="1"/>
          <p:nvPr/>
        </p:nvSpPr>
        <p:spPr>
          <a:xfrm>
            <a:off x="332977" y="110705"/>
            <a:ext cx="1944356" cy="707886"/>
          </a:xfrm>
          <a:prstGeom prst="rect">
            <a:avLst/>
          </a:prstGeom>
          <a:noFill/>
        </p:spPr>
        <p:txBody>
          <a:bodyPr wrap="square" rtlCol="0">
            <a:spAutoFit/>
          </a:bodyPr>
          <a:lstStyle/>
          <a:p>
            <a:r>
              <a:rPr lang="en-US" sz="2000" b="1" dirty="0" err="1">
                <a:solidFill>
                  <a:srgbClr val="0070C0"/>
                </a:solidFill>
              </a:rPr>
              <a:t>Favorire</a:t>
            </a:r>
            <a:r>
              <a:rPr lang="en-US" sz="2000" b="1" dirty="0">
                <a:solidFill>
                  <a:srgbClr val="0070C0"/>
                </a:solidFill>
              </a:rPr>
              <a:t> la </a:t>
            </a:r>
            <a:r>
              <a:rPr lang="en-US" sz="2000" b="1" dirty="0" err="1">
                <a:solidFill>
                  <a:srgbClr val="0070C0"/>
                </a:solidFill>
              </a:rPr>
              <a:t>moltiplicazione</a:t>
            </a:r>
            <a:endParaRPr lang="en-US" sz="2000" b="1" dirty="0">
              <a:solidFill>
                <a:srgbClr val="0070C0"/>
              </a:solidFill>
            </a:endParaRPr>
          </a:p>
        </p:txBody>
      </p:sp>
    </p:spTree>
    <p:extLst>
      <p:ext uri="{BB962C8B-B14F-4D97-AF65-F5344CB8AC3E}">
        <p14:creationId xmlns:p14="http://schemas.microsoft.com/office/powerpoint/2010/main" val="3420837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B5D885A3-1A4E-AE7E-1546-A626019C0906}"/>
              </a:ext>
            </a:extLst>
          </p:cNvPr>
          <p:cNvSpPr txBox="1"/>
          <p:nvPr/>
        </p:nvSpPr>
        <p:spPr>
          <a:xfrm>
            <a:off x="263503" y="167384"/>
            <a:ext cx="11315014" cy="584775"/>
          </a:xfrm>
          <a:prstGeom prst="rect">
            <a:avLst/>
          </a:prstGeom>
          <a:noFill/>
        </p:spPr>
        <p:txBody>
          <a:bodyPr wrap="square" lIns="91440" tIns="45720" rIns="91440" bIns="45720" rtlCol="0" anchor="t">
            <a:spAutoFit/>
          </a:bodyPr>
          <a:lstStyle/>
          <a:p>
            <a:r>
              <a:rPr lang="it-IT" sz="3200" b="1" dirty="0">
                <a:solidFill>
                  <a:srgbClr val="0070C0"/>
                </a:solidFill>
                <a:cs typeface="Calibri"/>
              </a:rPr>
              <a:t>FATTORI DI CRESCITA E ONCOGENI</a:t>
            </a:r>
            <a:endParaRPr lang="it-IT" sz="3200" b="1" dirty="0">
              <a:solidFill>
                <a:srgbClr val="0070C0"/>
              </a:solidFill>
            </a:endParaRPr>
          </a:p>
        </p:txBody>
      </p:sp>
      <p:sp>
        <p:nvSpPr>
          <p:cNvPr id="5" name="TextBox 2">
            <a:extLst>
              <a:ext uri="{FF2B5EF4-FFF2-40B4-BE49-F238E27FC236}">
                <a16:creationId xmlns:a16="http://schemas.microsoft.com/office/drawing/2014/main" id="{D2D141AE-4334-5BF8-023B-7F79DB9DCA6E}"/>
              </a:ext>
            </a:extLst>
          </p:cNvPr>
          <p:cNvSpPr txBox="1"/>
          <p:nvPr/>
        </p:nvSpPr>
        <p:spPr>
          <a:xfrm>
            <a:off x="263503" y="989726"/>
            <a:ext cx="11607561" cy="2246769"/>
          </a:xfrm>
          <a:prstGeom prst="rect">
            <a:avLst/>
          </a:prstGeom>
          <a:noFill/>
        </p:spPr>
        <p:txBody>
          <a:bodyPr wrap="square" lIns="91440" tIns="45720" rIns="91440" bIns="45720" rtlCol="0" anchor="t">
            <a:spAutoFit/>
          </a:bodyPr>
          <a:lstStyle/>
          <a:p>
            <a:r>
              <a:rPr lang="en-US" sz="2800" dirty="0" err="1">
                <a:cs typeface="Calibri"/>
              </a:rPr>
              <a:t>Normalmente</a:t>
            </a:r>
            <a:r>
              <a:rPr lang="en-US" sz="2800" dirty="0">
                <a:cs typeface="Calibri"/>
              </a:rPr>
              <a:t>, la </a:t>
            </a:r>
            <a:r>
              <a:rPr lang="en-US" sz="2800" dirty="0" err="1">
                <a:cs typeface="Calibri"/>
              </a:rPr>
              <a:t>divisione</a:t>
            </a:r>
            <a:r>
              <a:rPr lang="en-US" sz="2800" dirty="0">
                <a:cs typeface="Calibri"/>
              </a:rPr>
              <a:t> </a:t>
            </a:r>
            <a:r>
              <a:rPr lang="en-US" sz="2800" dirty="0" err="1">
                <a:cs typeface="Calibri"/>
              </a:rPr>
              <a:t>cellulare</a:t>
            </a:r>
            <a:r>
              <a:rPr lang="en-US" sz="2800" dirty="0">
                <a:cs typeface="Calibri"/>
              </a:rPr>
              <a:t> è </a:t>
            </a:r>
            <a:r>
              <a:rPr lang="en-US" sz="2800" dirty="0" err="1">
                <a:cs typeface="Calibri"/>
              </a:rPr>
              <a:t>avviata</a:t>
            </a:r>
            <a:r>
              <a:rPr lang="en-US" sz="2800" dirty="0">
                <a:cs typeface="Calibri"/>
              </a:rPr>
              <a:t> solo da </a:t>
            </a:r>
            <a:r>
              <a:rPr lang="en-US" sz="2800" b="1" dirty="0" err="1">
                <a:cs typeface="Calibri"/>
              </a:rPr>
              <a:t>segnali</a:t>
            </a:r>
            <a:r>
              <a:rPr lang="en-US" sz="2800" b="1" dirty="0">
                <a:cs typeface="Calibri"/>
              </a:rPr>
              <a:t> </a:t>
            </a:r>
            <a:r>
              <a:rPr lang="en-US" sz="2800" b="1" dirty="0" err="1">
                <a:cs typeface="Calibri"/>
              </a:rPr>
              <a:t>esterni</a:t>
            </a:r>
            <a:r>
              <a:rPr lang="en-US" sz="2800" b="1" dirty="0">
                <a:cs typeface="Calibri"/>
              </a:rPr>
              <a:t> </a:t>
            </a:r>
            <a:r>
              <a:rPr lang="en-US" sz="2800" dirty="0" err="1">
                <a:cs typeface="Calibri"/>
              </a:rPr>
              <a:t>alla</a:t>
            </a:r>
            <a:r>
              <a:rPr lang="en-US" sz="2800" dirty="0">
                <a:cs typeface="Calibri"/>
              </a:rPr>
              <a:t> </a:t>
            </a:r>
            <a:r>
              <a:rPr lang="en-US" sz="2800" dirty="0" err="1">
                <a:cs typeface="Calibri"/>
              </a:rPr>
              <a:t>cellula</a:t>
            </a:r>
            <a:endParaRPr lang="en-US" sz="2800" dirty="0">
              <a:cs typeface="Calibri"/>
            </a:endParaRPr>
          </a:p>
          <a:p>
            <a:endParaRPr lang="en-US" sz="2800" dirty="0">
              <a:cs typeface="Calibri"/>
            </a:endParaRPr>
          </a:p>
          <a:p>
            <a:r>
              <a:rPr lang="en-US" sz="2800" dirty="0">
                <a:cs typeface="Calibri"/>
              </a:rPr>
              <a:t>Fattori di </a:t>
            </a:r>
            <a:r>
              <a:rPr lang="en-US" sz="2800" dirty="0" err="1">
                <a:cs typeface="Calibri"/>
              </a:rPr>
              <a:t>crescita</a:t>
            </a:r>
            <a:r>
              <a:rPr lang="en-US" sz="2800" dirty="0">
                <a:cs typeface="Calibri"/>
              </a:rPr>
              <a:t> -&gt; </a:t>
            </a:r>
            <a:r>
              <a:rPr lang="en-US" sz="2800" dirty="0" err="1">
                <a:cs typeface="Calibri"/>
              </a:rPr>
              <a:t>recettori</a:t>
            </a:r>
            <a:r>
              <a:rPr lang="en-US" sz="2800" dirty="0">
                <a:cs typeface="Calibri"/>
              </a:rPr>
              <a:t> </a:t>
            </a:r>
            <a:br>
              <a:rPr lang="en-US" sz="2800" dirty="0">
                <a:cs typeface="Calibri"/>
              </a:rPr>
            </a:br>
            <a:r>
              <a:rPr lang="en-US" sz="2800" dirty="0">
                <a:cs typeface="Calibri"/>
              </a:rPr>
              <a:t>		-&gt; </a:t>
            </a:r>
            <a:r>
              <a:rPr lang="en-US" sz="2800" dirty="0" err="1">
                <a:cs typeface="Calibri"/>
              </a:rPr>
              <a:t>trasduttori</a:t>
            </a:r>
            <a:r>
              <a:rPr lang="en-US" sz="2800" dirty="0">
                <a:cs typeface="Calibri"/>
              </a:rPr>
              <a:t> </a:t>
            </a:r>
            <a:r>
              <a:rPr lang="en-US" sz="2800" dirty="0" err="1">
                <a:cs typeface="Calibri"/>
              </a:rPr>
              <a:t>intracellulari</a:t>
            </a:r>
            <a:r>
              <a:rPr lang="en-US" sz="2800" dirty="0">
                <a:cs typeface="Calibri"/>
              </a:rPr>
              <a:t> (come </a:t>
            </a:r>
            <a:r>
              <a:rPr lang="en-US" sz="2800" dirty="0" err="1">
                <a:cs typeface="Calibri"/>
              </a:rPr>
              <a:t>i</a:t>
            </a:r>
            <a:r>
              <a:rPr lang="en-US" sz="2800" dirty="0">
                <a:cs typeface="Calibri"/>
              </a:rPr>
              <a:t> </a:t>
            </a:r>
            <a:r>
              <a:rPr lang="en-US" sz="2800" dirty="0" err="1">
                <a:cs typeface="Calibri"/>
              </a:rPr>
              <a:t>corridori</a:t>
            </a:r>
            <a:r>
              <a:rPr lang="en-US" sz="2800" dirty="0">
                <a:cs typeface="Calibri"/>
              </a:rPr>
              <a:t> di </a:t>
            </a:r>
            <a:r>
              <a:rPr lang="en-US" sz="2800" dirty="0" err="1">
                <a:cs typeface="Calibri"/>
              </a:rPr>
              <a:t>una</a:t>
            </a:r>
            <a:r>
              <a:rPr lang="en-US" sz="2800" dirty="0">
                <a:cs typeface="Calibri"/>
              </a:rPr>
              <a:t> </a:t>
            </a:r>
            <a:r>
              <a:rPr lang="en-US" sz="2800" dirty="0" err="1">
                <a:cs typeface="Calibri"/>
              </a:rPr>
              <a:t>staffetta</a:t>
            </a:r>
            <a:r>
              <a:rPr lang="en-US" sz="2800" dirty="0">
                <a:cs typeface="Calibri"/>
              </a:rPr>
              <a:t>)</a:t>
            </a:r>
            <a:br>
              <a:rPr lang="en-US" sz="2800" dirty="0">
                <a:cs typeface="Calibri"/>
              </a:rPr>
            </a:br>
            <a:r>
              <a:rPr lang="en-US" sz="2800" dirty="0">
                <a:cs typeface="Calibri"/>
              </a:rPr>
              <a:t>				-&gt; </a:t>
            </a:r>
            <a:r>
              <a:rPr lang="en-US" sz="2800" dirty="0" err="1">
                <a:cs typeface="Calibri"/>
              </a:rPr>
              <a:t>fattori</a:t>
            </a:r>
            <a:r>
              <a:rPr lang="en-US" sz="2800" dirty="0">
                <a:cs typeface="Calibri"/>
              </a:rPr>
              <a:t> di </a:t>
            </a:r>
            <a:r>
              <a:rPr lang="en-US" sz="2800" dirty="0" err="1">
                <a:cs typeface="Calibri"/>
              </a:rPr>
              <a:t>trascrizione</a:t>
            </a:r>
            <a:r>
              <a:rPr lang="en-US" sz="2800" dirty="0">
                <a:cs typeface="Calibri"/>
              </a:rPr>
              <a:t> </a:t>
            </a:r>
            <a:r>
              <a:rPr lang="en-US" sz="2800" dirty="0" err="1">
                <a:cs typeface="Calibri"/>
              </a:rPr>
              <a:t>nucleari</a:t>
            </a:r>
            <a:endParaRPr lang="en-US" sz="2800" dirty="0">
              <a:cs typeface="Calibri"/>
            </a:endParaRPr>
          </a:p>
        </p:txBody>
      </p:sp>
      <p:sp>
        <p:nvSpPr>
          <p:cNvPr id="6" name="CasellaDiTesto 5">
            <a:extLst>
              <a:ext uri="{FF2B5EF4-FFF2-40B4-BE49-F238E27FC236}">
                <a16:creationId xmlns:a16="http://schemas.microsoft.com/office/drawing/2014/main" id="{B3CBC77B-6C54-4338-1CCA-9A2F9A589785}"/>
              </a:ext>
            </a:extLst>
          </p:cNvPr>
          <p:cNvSpPr txBox="1"/>
          <p:nvPr/>
        </p:nvSpPr>
        <p:spPr>
          <a:xfrm>
            <a:off x="206070" y="3545639"/>
            <a:ext cx="116649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dirty="0">
                <a:cs typeface="Calibri"/>
              </a:rPr>
              <a:t>RECETTORI: di solito </a:t>
            </a:r>
            <a:r>
              <a:rPr lang="it-IT" sz="2400" dirty="0" err="1">
                <a:cs typeface="Calibri"/>
              </a:rPr>
              <a:t>tirosin</a:t>
            </a:r>
            <a:r>
              <a:rPr lang="it-IT" sz="2400" dirty="0">
                <a:cs typeface="Calibri"/>
              </a:rPr>
              <a:t> </a:t>
            </a:r>
            <a:r>
              <a:rPr lang="it-IT" sz="2400" dirty="0" err="1">
                <a:cs typeface="Calibri"/>
              </a:rPr>
              <a:t>kinasi</a:t>
            </a:r>
            <a:r>
              <a:rPr lang="it-IT" sz="2400" dirty="0">
                <a:cs typeface="Calibri"/>
              </a:rPr>
              <a:t>. Fosforilazione conduce a attivazione o inattivazione</a:t>
            </a:r>
          </a:p>
        </p:txBody>
      </p:sp>
    </p:spTree>
    <p:extLst>
      <p:ext uri="{BB962C8B-B14F-4D97-AF65-F5344CB8AC3E}">
        <p14:creationId xmlns:p14="http://schemas.microsoft.com/office/powerpoint/2010/main" val="3853687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9D257E-B0A8-9B7E-EE53-7B6CEEB651E8}"/>
              </a:ext>
            </a:extLst>
          </p:cNvPr>
          <p:cNvSpPr txBox="1"/>
          <p:nvPr/>
        </p:nvSpPr>
        <p:spPr>
          <a:xfrm>
            <a:off x="252271" y="169093"/>
            <a:ext cx="1982992" cy="646331"/>
          </a:xfrm>
          <a:prstGeom prst="rect">
            <a:avLst/>
          </a:prstGeom>
          <a:noFill/>
        </p:spPr>
        <p:txBody>
          <a:bodyPr wrap="square" rtlCol="0">
            <a:spAutoFit/>
          </a:bodyPr>
          <a:lstStyle/>
          <a:p>
            <a:r>
              <a:rPr lang="it-IT" sz="3600" b="1" dirty="0">
                <a:solidFill>
                  <a:srgbClr val="0070C0"/>
                </a:solidFill>
              </a:rPr>
              <a:t>Oncogeni</a:t>
            </a:r>
          </a:p>
        </p:txBody>
      </p:sp>
      <p:sp>
        <p:nvSpPr>
          <p:cNvPr id="3" name="TextBox 2">
            <a:extLst>
              <a:ext uri="{FF2B5EF4-FFF2-40B4-BE49-F238E27FC236}">
                <a16:creationId xmlns:a16="http://schemas.microsoft.com/office/drawing/2014/main" id="{B5C17DC8-FA54-56DF-5CC4-57D2E21EE236}"/>
              </a:ext>
            </a:extLst>
          </p:cNvPr>
          <p:cNvSpPr txBox="1"/>
          <p:nvPr/>
        </p:nvSpPr>
        <p:spPr>
          <a:xfrm>
            <a:off x="312294" y="951184"/>
            <a:ext cx="9811420" cy="2246769"/>
          </a:xfrm>
          <a:prstGeom prst="rect">
            <a:avLst/>
          </a:prstGeom>
          <a:noFill/>
        </p:spPr>
        <p:txBody>
          <a:bodyPr wrap="square" rtlCol="0">
            <a:spAutoFit/>
          </a:bodyPr>
          <a:lstStyle/>
          <a:p>
            <a:r>
              <a:rPr lang="it-IT" sz="2800" dirty="0"/>
              <a:t>Sono geni che esistono normalmente nelle cellule e hanno importanza nella proliferazione ad esempio nelle fasi embrionali o nelle cellule staminali</a:t>
            </a:r>
          </a:p>
          <a:p>
            <a:endParaRPr lang="it-IT" sz="2800" dirty="0"/>
          </a:p>
          <a:p>
            <a:r>
              <a:rPr lang="it-IT" sz="2800" dirty="0"/>
              <a:t>In condizioni normali, sono attivati sono da segnali idonei</a:t>
            </a:r>
          </a:p>
        </p:txBody>
      </p:sp>
      <p:grpSp>
        <p:nvGrpSpPr>
          <p:cNvPr id="7" name="Group 6">
            <a:extLst>
              <a:ext uri="{FF2B5EF4-FFF2-40B4-BE49-F238E27FC236}">
                <a16:creationId xmlns:a16="http://schemas.microsoft.com/office/drawing/2014/main" id="{2B596CF0-5597-A097-EA34-1510EA749B83}"/>
              </a:ext>
            </a:extLst>
          </p:cNvPr>
          <p:cNvGrpSpPr/>
          <p:nvPr/>
        </p:nvGrpSpPr>
        <p:grpSpPr>
          <a:xfrm>
            <a:off x="6863024" y="3720020"/>
            <a:ext cx="2762236" cy="2014908"/>
            <a:chOff x="6591719" y="4255264"/>
            <a:chExt cx="2762236" cy="2014908"/>
          </a:xfrm>
        </p:grpSpPr>
        <p:pic>
          <p:nvPicPr>
            <p:cNvPr id="5" name="Picture 4" descr="A diagram of growth signal autonomy&#10;&#10;AI-generated content may be incorrect.">
              <a:extLst>
                <a:ext uri="{FF2B5EF4-FFF2-40B4-BE49-F238E27FC236}">
                  <a16:creationId xmlns:a16="http://schemas.microsoft.com/office/drawing/2014/main" id="{C54B1659-DC06-4A3D-E85D-AD1F2437F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8454" y="4255264"/>
              <a:ext cx="2725501" cy="1949593"/>
            </a:xfrm>
            <a:prstGeom prst="rect">
              <a:avLst/>
            </a:prstGeom>
          </p:spPr>
        </p:pic>
        <p:sp>
          <p:nvSpPr>
            <p:cNvPr id="6" name="Rectangle 5">
              <a:extLst>
                <a:ext uri="{FF2B5EF4-FFF2-40B4-BE49-F238E27FC236}">
                  <a16:creationId xmlns:a16="http://schemas.microsoft.com/office/drawing/2014/main" id="{17C52E93-7EA9-E0AB-B622-87ACD3A40B59}"/>
                </a:ext>
              </a:extLst>
            </p:cNvPr>
            <p:cNvSpPr/>
            <p:nvPr/>
          </p:nvSpPr>
          <p:spPr>
            <a:xfrm>
              <a:off x="6591719" y="5511522"/>
              <a:ext cx="1050052" cy="7586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42E2E199-1DAC-019C-284E-C4D1B297A93C}"/>
              </a:ext>
            </a:extLst>
          </p:cNvPr>
          <p:cNvSpPr txBox="1"/>
          <p:nvPr/>
        </p:nvSpPr>
        <p:spPr>
          <a:xfrm>
            <a:off x="312294" y="4034977"/>
            <a:ext cx="6096836" cy="1384995"/>
          </a:xfrm>
          <a:prstGeom prst="rect">
            <a:avLst/>
          </a:prstGeom>
          <a:noFill/>
        </p:spPr>
        <p:txBody>
          <a:bodyPr wrap="square">
            <a:spAutoFit/>
          </a:bodyPr>
          <a:lstStyle/>
          <a:p>
            <a:r>
              <a:rPr lang="it-IT" sz="2800" dirty="0"/>
              <a:t>Nei tumori, subiscono mutazioni che li fanno funzionare più del dovuto, anche in assenza degli stimoli </a:t>
            </a:r>
          </a:p>
        </p:txBody>
      </p:sp>
    </p:spTree>
    <p:extLst>
      <p:ext uri="{BB962C8B-B14F-4D97-AF65-F5344CB8AC3E}">
        <p14:creationId xmlns:p14="http://schemas.microsoft.com/office/powerpoint/2010/main" val="216843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9D257E-B0A8-9B7E-EE53-7B6CEEB651E8}"/>
              </a:ext>
            </a:extLst>
          </p:cNvPr>
          <p:cNvSpPr txBox="1"/>
          <p:nvPr/>
        </p:nvSpPr>
        <p:spPr>
          <a:xfrm>
            <a:off x="252270" y="169093"/>
            <a:ext cx="6358303" cy="646331"/>
          </a:xfrm>
          <a:prstGeom prst="rect">
            <a:avLst/>
          </a:prstGeom>
          <a:noFill/>
        </p:spPr>
        <p:txBody>
          <a:bodyPr wrap="square" rtlCol="0">
            <a:spAutoFit/>
          </a:bodyPr>
          <a:lstStyle/>
          <a:p>
            <a:r>
              <a:rPr lang="it-IT" sz="3600" b="1" dirty="0">
                <a:solidFill>
                  <a:srgbClr val="0070C0"/>
                </a:solidFill>
              </a:rPr>
              <a:t>Oncogeni e oncosoppressori</a:t>
            </a:r>
          </a:p>
        </p:txBody>
      </p:sp>
      <p:sp>
        <p:nvSpPr>
          <p:cNvPr id="4" name="TextBox 3">
            <a:extLst>
              <a:ext uri="{FF2B5EF4-FFF2-40B4-BE49-F238E27FC236}">
                <a16:creationId xmlns:a16="http://schemas.microsoft.com/office/drawing/2014/main" id="{4A3AB0A6-161C-FAE9-744B-D815FD520320}"/>
              </a:ext>
            </a:extLst>
          </p:cNvPr>
          <p:cNvSpPr txBox="1"/>
          <p:nvPr/>
        </p:nvSpPr>
        <p:spPr>
          <a:xfrm>
            <a:off x="252270" y="1124285"/>
            <a:ext cx="11781521" cy="4401205"/>
          </a:xfrm>
          <a:prstGeom prst="rect">
            <a:avLst/>
          </a:prstGeom>
          <a:noFill/>
        </p:spPr>
        <p:txBody>
          <a:bodyPr wrap="square" rtlCol="0">
            <a:spAutoFit/>
          </a:bodyPr>
          <a:lstStyle/>
          <a:p>
            <a:r>
              <a:rPr lang="it-IT" sz="2800" b="1" dirty="0"/>
              <a:t>ONCOGENI: </a:t>
            </a:r>
          </a:p>
          <a:p>
            <a:r>
              <a:rPr lang="it-IT" sz="2800" dirty="0"/>
              <a:t>Di solito </a:t>
            </a:r>
            <a:r>
              <a:rPr lang="it-IT" sz="2800" dirty="0">
                <a:highlight>
                  <a:srgbClr val="FFFF00"/>
                </a:highlight>
              </a:rPr>
              <a:t>GAIN </a:t>
            </a:r>
            <a:r>
              <a:rPr lang="it-IT" sz="2800" dirty="0"/>
              <a:t>OF FUNCTION, trasmissione DOMINANTE</a:t>
            </a:r>
          </a:p>
          <a:p>
            <a:r>
              <a:rPr lang="it-IT" sz="2800" dirty="0"/>
              <a:t>	- aumento di trascrizione di FATTORI DI CRESCITA</a:t>
            </a:r>
          </a:p>
          <a:p>
            <a:r>
              <a:rPr lang="it-IT" sz="2800" dirty="0"/>
              <a:t>	- attività costitutiva o aumentata di RECETTORI o TRASDUTTORI</a:t>
            </a:r>
          </a:p>
          <a:p>
            <a:endParaRPr lang="it-IT" sz="2800" dirty="0"/>
          </a:p>
          <a:p>
            <a:r>
              <a:rPr lang="it-IT" sz="2800" b="1" dirty="0"/>
              <a:t>ONCO-SOPPRESSORI:</a:t>
            </a:r>
          </a:p>
          <a:p>
            <a:r>
              <a:rPr lang="it-IT" sz="2800" dirty="0"/>
              <a:t>Di solito </a:t>
            </a:r>
            <a:r>
              <a:rPr lang="it-IT" sz="2800" dirty="0">
                <a:highlight>
                  <a:srgbClr val="FFFF00"/>
                </a:highlight>
              </a:rPr>
              <a:t>LOSS</a:t>
            </a:r>
            <a:r>
              <a:rPr lang="it-IT" sz="2800" dirty="0"/>
              <a:t> OF FUNCTION, trasmissione recessiva (modello di </a:t>
            </a:r>
            <a:r>
              <a:rPr lang="it-IT" sz="2800" dirty="0" err="1"/>
              <a:t>Kudnson</a:t>
            </a:r>
            <a:r>
              <a:rPr lang="it-IT" sz="2800" dirty="0"/>
              <a:t> 2 hits)</a:t>
            </a:r>
          </a:p>
          <a:p>
            <a:r>
              <a:rPr lang="it-IT" sz="2800" dirty="0"/>
              <a:t>	- la singola eterozigosi costituisce PREDISPOSIZIONE</a:t>
            </a:r>
            <a:br>
              <a:rPr lang="it-IT" sz="2800" dirty="0"/>
            </a:br>
            <a:r>
              <a:rPr lang="it-IT" sz="2800" dirty="0"/>
              <a:t>	- in alcuni casi,  effetto biologico anche per APLO-INSUFFICIENZA </a:t>
            </a:r>
            <a:br>
              <a:rPr lang="it-IT" sz="2800" dirty="0"/>
            </a:br>
            <a:r>
              <a:rPr lang="it-IT" sz="2800" dirty="0"/>
              <a:t>				(instabilità genetica)</a:t>
            </a:r>
          </a:p>
        </p:txBody>
      </p:sp>
    </p:spTree>
    <p:extLst>
      <p:ext uri="{BB962C8B-B14F-4D97-AF65-F5344CB8AC3E}">
        <p14:creationId xmlns:p14="http://schemas.microsoft.com/office/powerpoint/2010/main" val="2202859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B5D885A3-1A4E-AE7E-1546-A626019C0906}"/>
              </a:ext>
            </a:extLst>
          </p:cNvPr>
          <p:cNvSpPr txBox="1"/>
          <p:nvPr/>
        </p:nvSpPr>
        <p:spPr>
          <a:xfrm>
            <a:off x="263503" y="167384"/>
            <a:ext cx="11315014" cy="1200329"/>
          </a:xfrm>
          <a:prstGeom prst="rect">
            <a:avLst/>
          </a:prstGeom>
          <a:noFill/>
        </p:spPr>
        <p:txBody>
          <a:bodyPr wrap="square" lIns="91440" tIns="45720" rIns="91440" bIns="45720" rtlCol="0" anchor="t">
            <a:spAutoFit/>
          </a:bodyPr>
          <a:lstStyle/>
          <a:p>
            <a:r>
              <a:rPr lang="it-IT" sz="3600" b="1" dirty="0">
                <a:solidFill>
                  <a:srgbClr val="0070C0"/>
                </a:solidFill>
                <a:cs typeface="Calibri"/>
              </a:rPr>
              <a:t>EGF </a:t>
            </a:r>
            <a:r>
              <a:rPr lang="it-IT" sz="3600" b="1" dirty="0" err="1">
                <a:solidFill>
                  <a:srgbClr val="0070C0"/>
                </a:solidFill>
                <a:cs typeface="Calibri"/>
              </a:rPr>
              <a:t>epidermal</a:t>
            </a:r>
            <a:r>
              <a:rPr lang="it-IT" sz="3600" b="1" dirty="0">
                <a:solidFill>
                  <a:srgbClr val="0070C0"/>
                </a:solidFill>
                <a:cs typeface="Calibri"/>
              </a:rPr>
              <a:t> </a:t>
            </a:r>
            <a:r>
              <a:rPr lang="it-IT" sz="3600" b="1" dirty="0" err="1">
                <a:solidFill>
                  <a:srgbClr val="0070C0"/>
                </a:solidFill>
                <a:cs typeface="Calibri"/>
              </a:rPr>
              <a:t>growth</a:t>
            </a:r>
            <a:r>
              <a:rPr lang="it-IT" sz="3600" b="1" dirty="0">
                <a:solidFill>
                  <a:srgbClr val="0070C0"/>
                </a:solidFill>
                <a:cs typeface="Calibri"/>
              </a:rPr>
              <a:t> </a:t>
            </a:r>
            <a:r>
              <a:rPr lang="it-IT" sz="3600" b="1" dirty="0" err="1">
                <a:solidFill>
                  <a:srgbClr val="0070C0"/>
                </a:solidFill>
                <a:cs typeface="Calibri"/>
              </a:rPr>
              <a:t>factor</a:t>
            </a:r>
            <a:r>
              <a:rPr lang="it-IT" sz="3600" b="1" dirty="0">
                <a:solidFill>
                  <a:srgbClr val="0070C0"/>
                </a:solidFill>
                <a:cs typeface="Calibri"/>
              </a:rPr>
              <a:t> – </a:t>
            </a:r>
            <a:r>
              <a:rPr lang="it-IT" sz="3600" b="1" dirty="0" err="1">
                <a:solidFill>
                  <a:srgbClr val="0070C0"/>
                </a:solidFill>
                <a:cs typeface="Calibri"/>
              </a:rPr>
              <a:t>signaling</a:t>
            </a:r>
            <a:endParaRPr lang="it-IT" sz="3600" b="1" dirty="0">
              <a:solidFill>
                <a:srgbClr val="0070C0"/>
              </a:solidFill>
              <a:cs typeface="Calibri"/>
            </a:endParaRPr>
          </a:p>
          <a:p>
            <a:r>
              <a:rPr lang="it-IT" sz="3600" b="1" dirty="0">
                <a:solidFill>
                  <a:srgbClr val="0070C0"/>
                </a:solidFill>
                <a:cs typeface="Calibri"/>
              </a:rPr>
              <a:t>Dal fattore di crescita all’espressione genica</a:t>
            </a:r>
            <a:endParaRPr lang="it-IT" sz="3600" b="1" dirty="0">
              <a:solidFill>
                <a:srgbClr val="0070C0"/>
              </a:solidFill>
            </a:endParaRPr>
          </a:p>
        </p:txBody>
      </p:sp>
      <p:sp>
        <p:nvSpPr>
          <p:cNvPr id="5" name="TextBox 2">
            <a:extLst>
              <a:ext uri="{FF2B5EF4-FFF2-40B4-BE49-F238E27FC236}">
                <a16:creationId xmlns:a16="http://schemas.microsoft.com/office/drawing/2014/main" id="{D2D141AE-4334-5BF8-023B-7F79DB9DCA6E}"/>
              </a:ext>
            </a:extLst>
          </p:cNvPr>
          <p:cNvSpPr txBox="1"/>
          <p:nvPr/>
        </p:nvSpPr>
        <p:spPr>
          <a:xfrm>
            <a:off x="311578" y="2292461"/>
            <a:ext cx="6960332" cy="2585323"/>
          </a:xfrm>
          <a:prstGeom prst="rect">
            <a:avLst/>
          </a:prstGeom>
          <a:noFill/>
        </p:spPr>
        <p:txBody>
          <a:bodyPr wrap="square" lIns="91440" tIns="45720" rIns="91440" bIns="45720" rtlCol="0" anchor="t">
            <a:spAutoFit/>
          </a:bodyPr>
          <a:lstStyle/>
          <a:p>
            <a:r>
              <a:rPr lang="en-US" sz="2400" dirty="0">
                <a:cs typeface="Calibri"/>
              </a:rPr>
              <a:t>-&gt; </a:t>
            </a:r>
            <a:r>
              <a:rPr lang="en-US" sz="2400" dirty="0" err="1">
                <a:cs typeface="Calibri"/>
              </a:rPr>
              <a:t>attivazione</a:t>
            </a:r>
            <a:r>
              <a:rPr lang="en-US" sz="2400" dirty="0">
                <a:cs typeface="Calibri"/>
              </a:rPr>
              <a:t> di </a:t>
            </a:r>
            <a:r>
              <a:rPr lang="en-US" sz="2400" dirty="0" err="1">
                <a:cs typeface="Calibri"/>
              </a:rPr>
              <a:t>una</a:t>
            </a:r>
            <a:r>
              <a:rPr lang="en-US" sz="2400" dirty="0">
                <a:cs typeface="Calibri"/>
              </a:rPr>
              <a:t> </a:t>
            </a:r>
            <a:r>
              <a:rPr lang="en-US" sz="2400" dirty="0" err="1">
                <a:cs typeface="Calibri"/>
              </a:rPr>
              <a:t>cascata</a:t>
            </a:r>
            <a:r>
              <a:rPr lang="en-US" sz="2400" dirty="0">
                <a:cs typeface="Calibri"/>
              </a:rPr>
              <a:t> di </a:t>
            </a:r>
            <a:r>
              <a:rPr lang="en-US" sz="2400" dirty="0" err="1">
                <a:cs typeface="Calibri"/>
              </a:rPr>
              <a:t>serina-treonina</a:t>
            </a:r>
            <a:r>
              <a:rPr lang="en-US" sz="2400" dirty="0">
                <a:cs typeface="Calibri"/>
              </a:rPr>
              <a:t> </a:t>
            </a:r>
            <a:r>
              <a:rPr lang="en-US" sz="2400" dirty="0" err="1">
                <a:cs typeface="Calibri"/>
              </a:rPr>
              <a:t>kinasi</a:t>
            </a:r>
            <a:r>
              <a:rPr lang="en-US" sz="2400" dirty="0">
                <a:cs typeface="Calibri"/>
              </a:rPr>
              <a:t> </a:t>
            </a:r>
            <a:br>
              <a:rPr lang="en-US" sz="2400" dirty="0">
                <a:cs typeface="Calibri"/>
              </a:rPr>
            </a:br>
            <a:r>
              <a:rPr lang="en-US" sz="2400" dirty="0">
                <a:cs typeface="Calibri"/>
              </a:rPr>
              <a:t>                 (RAF-MEK-MAPK o MAPKKK-MAPKK-MAPK) </a:t>
            </a:r>
          </a:p>
          <a:p>
            <a:r>
              <a:rPr lang="en-US" sz="2400" dirty="0">
                <a:cs typeface="Calibri"/>
              </a:rPr>
              <a:t> </a:t>
            </a:r>
            <a:br>
              <a:rPr lang="en-US" sz="2400" dirty="0">
                <a:cs typeface="Calibri"/>
              </a:rPr>
            </a:br>
            <a:r>
              <a:rPr lang="en-US" sz="2400" dirty="0">
                <a:cs typeface="Calibri"/>
              </a:rPr>
              <a:t>-&gt; </a:t>
            </a:r>
            <a:r>
              <a:rPr lang="en-US" sz="2400" dirty="0" err="1">
                <a:cs typeface="Calibri"/>
              </a:rPr>
              <a:t>ingresso</a:t>
            </a:r>
            <a:r>
              <a:rPr lang="en-US" sz="2400" dirty="0">
                <a:cs typeface="Calibri"/>
              </a:rPr>
              <a:t> </a:t>
            </a:r>
            <a:r>
              <a:rPr lang="en-US" sz="2400" dirty="0" err="1">
                <a:cs typeface="Calibri"/>
              </a:rPr>
              <a:t>nel</a:t>
            </a:r>
            <a:r>
              <a:rPr lang="en-US" sz="2400" dirty="0">
                <a:cs typeface="Calibri"/>
              </a:rPr>
              <a:t> </a:t>
            </a:r>
            <a:r>
              <a:rPr lang="en-US" sz="2400" dirty="0" err="1">
                <a:cs typeface="Calibri"/>
              </a:rPr>
              <a:t>nucleo</a:t>
            </a:r>
            <a:r>
              <a:rPr lang="en-US" sz="2400" dirty="0">
                <a:cs typeface="Calibri"/>
              </a:rPr>
              <a:t> di MAPK, </a:t>
            </a:r>
            <a:r>
              <a:rPr lang="en-US" sz="2400" dirty="0" err="1">
                <a:cs typeface="Calibri"/>
              </a:rPr>
              <a:t>interazione</a:t>
            </a:r>
            <a:r>
              <a:rPr lang="en-US" sz="2400" dirty="0">
                <a:cs typeface="Calibri"/>
              </a:rPr>
              <a:t> con transcription factors (</a:t>
            </a:r>
            <a:r>
              <a:rPr lang="en-US" sz="2400" dirty="0" err="1">
                <a:cs typeface="Calibri"/>
              </a:rPr>
              <a:t>famiglia</a:t>
            </a:r>
            <a:r>
              <a:rPr lang="en-US" sz="2400" dirty="0">
                <a:cs typeface="Calibri"/>
              </a:rPr>
              <a:t> AP-1, MYC)</a:t>
            </a:r>
          </a:p>
          <a:p>
            <a:endParaRPr lang="en-US" dirty="0"/>
          </a:p>
          <a:p>
            <a:r>
              <a:rPr lang="en-US" sz="2400" dirty="0">
                <a:cs typeface="Calibri"/>
              </a:rPr>
              <a:t>-&gt; </a:t>
            </a:r>
            <a:r>
              <a:rPr lang="en-US" sz="2400" dirty="0" err="1">
                <a:cs typeface="Calibri"/>
              </a:rPr>
              <a:t>regolazione</a:t>
            </a:r>
            <a:r>
              <a:rPr lang="en-US" sz="2400" dirty="0">
                <a:cs typeface="Calibri"/>
              </a:rPr>
              <a:t> di </a:t>
            </a:r>
            <a:r>
              <a:rPr lang="en-US" sz="2400" dirty="0" err="1">
                <a:cs typeface="Calibri"/>
              </a:rPr>
              <a:t>espressione</a:t>
            </a:r>
            <a:r>
              <a:rPr lang="en-US" sz="2400" dirty="0">
                <a:cs typeface="Calibri"/>
              </a:rPr>
              <a:t> </a:t>
            </a:r>
            <a:r>
              <a:rPr lang="en-US" sz="2400" dirty="0" err="1">
                <a:cs typeface="Calibri"/>
              </a:rPr>
              <a:t>genica</a:t>
            </a:r>
            <a:endParaRPr lang="en-US" sz="2400" dirty="0">
              <a:cs typeface="Calibri"/>
            </a:endParaRPr>
          </a:p>
        </p:txBody>
      </p:sp>
      <p:pic>
        <p:nvPicPr>
          <p:cNvPr id="4" name="Picture 3">
            <a:extLst>
              <a:ext uri="{FF2B5EF4-FFF2-40B4-BE49-F238E27FC236}">
                <a16:creationId xmlns:a16="http://schemas.microsoft.com/office/drawing/2014/main" id="{C85CF437-2C74-19E6-AC6B-D989F57655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60182" y="1423769"/>
            <a:ext cx="3315065" cy="5266847"/>
          </a:xfrm>
          <a:prstGeom prst="rect">
            <a:avLst/>
          </a:prstGeom>
        </p:spPr>
      </p:pic>
    </p:spTree>
    <p:extLst>
      <p:ext uri="{BB962C8B-B14F-4D97-AF65-F5344CB8AC3E}">
        <p14:creationId xmlns:p14="http://schemas.microsoft.com/office/powerpoint/2010/main" val="1678931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D89F7D-0BF7-EFD4-398E-6210C6376BDA}"/>
              </a:ext>
            </a:extLst>
          </p:cNvPr>
          <p:cNvSpPr txBox="1"/>
          <p:nvPr/>
        </p:nvSpPr>
        <p:spPr>
          <a:xfrm>
            <a:off x="1059533" y="1593423"/>
            <a:ext cx="10520313" cy="2677656"/>
          </a:xfrm>
          <a:prstGeom prst="rect">
            <a:avLst/>
          </a:prstGeom>
          <a:noFill/>
        </p:spPr>
        <p:txBody>
          <a:bodyPr wrap="square" rtlCol="0">
            <a:spAutoFit/>
          </a:bodyPr>
          <a:lstStyle/>
          <a:p>
            <a:r>
              <a:rPr lang="it-IT" sz="2400" b="0" i="0" dirty="0">
                <a:solidFill>
                  <a:srgbClr val="222222"/>
                </a:solidFill>
                <a:effectLst/>
                <a:highlight>
                  <a:srgbClr val="FFFFFF"/>
                </a:highlight>
                <a:latin typeface="-apple-system"/>
              </a:rPr>
              <a:t>Un giorno un agricoltore portò al Rockfeller Institute perché alcune galline avevano presentato un </a:t>
            </a:r>
            <a:r>
              <a:rPr lang="it-IT" sz="2400" b="1" i="0" dirty="0">
                <a:solidFill>
                  <a:srgbClr val="222222"/>
                </a:solidFill>
                <a:effectLst/>
                <a:highlight>
                  <a:srgbClr val="FFFFFF"/>
                </a:highlight>
                <a:latin typeface="-apple-system"/>
              </a:rPr>
              <a:t>tumore</a:t>
            </a:r>
            <a:r>
              <a:rPr lang="it-IT" sz="2400" b="0" i="0" dirty="0">
                <a:solidFill>
                  <a:srgbClr val="222222"/>
                </a:solidFill>
                <a:effectLst/>
                <a:highlight>
                  <a:srgbClr val="FFFFFF"/>
                </a:highlight>
                <a:latin typeface="-apple-system"/>
              </a:rPr>
              <a:t> sul petto.</a:t>
            </a:r>
          </a:p>
          <a:p>
            <a:endParaRPr lang="it-IT" sz="2400" b="0" i="0" dirty="0">
              <a:solidFill>
                <a:srgbClr val="222222"/>
              </a:solidFill>
              <a:effectLst/>
              <a:highlight>
                <a:srgbClr val="FFFFFF"/>
              </a:highlight>
              <a:latin typeface="-apple-system"/>
            </a:endParaRPr>
          </a:p>
          <a:p>
            <a:r>
              <a:rPr lang="it-IT" sz="2400" dirty="0">
                <a:solidFill>
                  <a:srgbClr val="222222"/>
                </a:solidFill>
                <a:highlight>
                  <a:srgbClr val="FFFFFF"/>
                </a:highlight>
                <a:latin typeface="-apple-system"/>
              </a:rPr>
              <a:t>-   C</a:t>
            </a:r>
            <a:r>
              <a:rPr lang="it-IT" sz="2400" b="0" i="0" dirty="0">
                <a:solidFill>
                  <a:srgbClr val="222222"/>
                </a:solidFill>
                <a:effectLst/>
                <a:highlight>
                  <a:srgbClr val="FFFFFF"/>
                </a:highlight>
                <a:latin typeface="-apple-system"/>
              </a:rPr>
              <a:t>ellule tumorali della gallina malata inoculate in una sana della stessa specie provocava un simile tumore. </a:t>
            </a:r>
          </a:p>
          <a:p>
            <a:pPr marL="342900" indent="-342900">
              <a:buFontTx/>
              <a:buChar char="-"/>
            </a:pPr>
            <a:r>
              <a:rPr lang="it-IT" sz="2400" b="0" i="0" dirty="0">
                <a:solidFill>
                  <a:srgbClr val="222222"/>
                </a:solidFill>
                <a:effectLst/>
                <a:highlight>
                  <a:srgbClr val="FFFFFF"/>
                </a:highlight>
                <a:latin typeface="-apple-system"/>
              </a:rPr>
              <a:t>Anche estratti senza cellule, ottenuti dopo frammentazione del tumore con sabbia e successiva filtrazione portavano al tumore </a:t>
            </a:r>
          </a:p>
        </p:txBody>
      </p:sp>
      <p:sp>
        <p:nvSpPr>
          <p:cNvPr id="4" name="TextBox 3">
            <a:extLst>
              <a:ext uri="{FF2B5EF4-FFF2-40B4-BE49-F238E27FC236}">
                <a16:creationId xmlns:a16="http://schemas.microsoft.com/office/drawing/2014/main" id="{277D914C-2235-65AD-E130-8E0113BDBFA0}"/>
              </a:ext>
            </a:extLst>
          </p:cNvPr>
          <p:cNvSpPr txBox="1"/>
          <p:nvPr/>
        </p:nvSpPr>
        <p:spPr>
          <a:xfrm>
            <a:off x="314325" y="272534"/>
            <a:ext cx="6096000" cy="646331"/>
          </a:xfrm>
          <a:prstGeom prst="rect">
            <a:avLst/>
          </a:prstGeom>
          <a:noFill/>
        </p:spPr>
        <p:txBody>
          <a:bodyPr wrap="square">
            <a:spAutoFit/>
          </a:bodyPr>
          <a:lstStyle/>
          <a:p>
            <a:r>
              <a:rPr lang="it-IT" sz="3600" b="1" dirty="0">
                <a:cs typeface="Calibri"/>
              </a:rPr>
              <a:t>1911 Peyton </a:t>
            </a:r>
            <a:r>
              <a:rPr lang="it-IT" sz="3600" b="1" dirty="0" err="1">
                <a:cs typeface="Calibri"/>
              </a:rPr>
              <a:t>Rous</a:t>
            </a:r>
            <a:endParaRPr lang="it-IT" sz="3600" b="1" dirty="0">
              <a:cs typeface="Calibri"/>
            </a:endParaRPr>
          </a:p>
        </p:txBody>
      </p:sp>
    </p:spTree>
    <p:extLst>
      <p:ext uri="{BB962C8B-B14F-4D97-AF65-F5344CB8AC3E}">
        <p14:creationId xmlns:p14="http://schemas.microsoft.com/office/powerpoint/2010/main" val="4009477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004110C-0AE5-01D0-7D55-04670863D76B}"/>
              </a:ext>
            </a:extLst>
          </p:cNvPr>
          <p:cNvSpPr txBox="1"/>
          <p:nvPr/>
        </p:nvSpPr>
        <p:spPr>
          <a:xfrm>
            <a:off x="312531" y="182531"/>
            <a:ext cx="1092977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800" b="1" dirty="0">
                <a:cs typeface="Calibri"/>
              </a:rPr>
              <a:t>1911 Peyton </a:t>
            </a:r>
            <a:r>
              <a:rPr lang="it-IT" sz="2800" b="1" dirty="0" err="1">
                <a:cs typeface="Calibri"/>
              </a:rPr>
              <a:t>Rous</a:t>
            </a:r>
          </a:p>
          <a:p>
            <a:r>
              <a:rPr lang="it-IT" sz="2800" dirty="0">
                <a:cs typeface="Calibri"/>
              </a:rPr>
              <a:t>Estratto </a:t>
            </a:r>
            <a:r>
              <a:rPr lang="it-IT" sz="2800" dirty="0" err="1">
                <a:cs typeface="Calibri"/>
              </a:rPr>
              <a:t>cell</a:t>
            </a:r>
            <a:r>
              <a:rPr lang="it-IT" sz="2800" dirty="0">
                <a:cs typeface="Calibri"/>
              </a:rPr>
              <a:t>-free di sarcoma del pollo può indurre </a:t>
            </a:r>
            <a:r>
              <a:rPr lang="it-IT" sz="2800" dirty="0" err="1">
                <a:cs typeface="Calibri"/>
              </a:rPr>
              <a:t>tumorigenesi</a:t>
            </a:r>
            <a:r>
              <a:rPr lang="it-IT" sz="2800" dirty="0">
                <a:cs typeface="Calibri"/>
              </a:rPr>
              <a:t> quando iniettato in topi sani</a:t>
            </a:r>
          </a:p>
        </p:txBody>
      </p:sp>
      <p:pic>
        <p:nvPicPr>
          <p:cNvPr id="3" name="Immagine 3" descr="Immagine che contiene mappa&#10;&#10;Descrizione generata automaticamente">
            <a:extLst>
              <a:ext uri="{FF2B5EF4-FFF2-40B4-BE49-F238E27FC236}">
                <a16:creationId xmlns:a16="http://schemas.microsoft.com/office/drawing/2014/main" id="{AEEF4E08-F702-03A6-B5E6-8E974A434375}"/>
              </a:ext>
            </a:extLst>
          </p:cNvPr>
          <p:cNvPicPr>
            <a:picLocks noChangeAspect="1"/>
          </p:cNvPicPr>
          <p:nvPr/>
        </p:nvPicPr>
        <p:blipFill>
          <a:blip r:embed="rId2"/>
          <a:stretch>
            <a:fillRect/>
          </a:stretch>
        </p:blipFill>
        <p:spPr>
          <a:xfrm>
            <a:off x="103063" y="1589340"/>
            <a:ext cx="7689010" cy="4820009"/>
          </a:xfrm>
          <a:prstGeom prst="rect">
            <a:avLst/>
          </a:prstGeom>
        </p:spPr>
      </p:pic>
      <p:sp>
        <p:nvSpPr>
          <p:cNvPr id="4" name="CasellaDiTesto 3">
            <a:extLst>
              <a:ext uri="{FF2B5EF4-FFF2-40B4-BE49-F238E27FC236}">
                <a16:creationId xmlns:a16="http://schemas.microsoft.com/office/drawing/2014/main" id="{4CE5AE53-7438-2A3E-D5B5-D6A0E712DC47}"/>
              </a:ext>
            </a:extLst>
          </p:cNvPr>
          <p:cNvSpPr txBox="1"/>
          <p:nvPr/>
        </p:nvSpPr>
        <p:spPr>
          <a:xfrm>
            <a:off x="6915753" y="4749532"/>
            <a:ext cx="498588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dirty="0" err="1">
                <a:cs typeface="Calibri"/>
              </a:rPr>
              <a:t>Rous</a:t>
            </a:r>
            <a:r>
              <a:rPr lang="it-IT" sz="2400" dirty="0">
                <a:cs typeface="Calibri"/>
              </a:rPr>
              <a:t> sarcoma virus</a:t>
            </a:r>
          </a:p>
          <a:p>
            <a:endParaRPr lang="it-IT" sz="2400" dirty="0">
              <a:cs typeface="Calibri"/>
            </a:endParaRPr>
          </a:p>
          <a:p>
            <a:r>
              <a:rPr lang="it-IT" sz="2400" dirty="0">
                <a:cs typeface="Calibri"/>
              </a:rPr>
              <a:t>Gene </a:t>
            </a:r>
            <a:r>
              <a:rPr lang="it-IT" sz="2400" b="1" i="1" dirty="0">
                <a:cs typeface="Calibri"/>
              </a:rPr>
              <a:t>v-SRC</a:t>
            </a:r>
            <a:r>
              <a:rPr lang="it-IT" sz="2400" dirty="0">
                <a:cs typeface="Calibri"/>
              </a:rPr>
              <a:t> con attività tirosina </a:t>
            </a:r>
            <a:r>
              <a:rPr lang="it-IT" sz="2400" dirty="0" err="1">
                <a:cs typeface="Calibri"/>
              </a:rPr>
              <a:t>kinasi</a:t>
            </a:r>
            <a:endParaRPr lang="it-IT" sz="2400" dirty="0">
              <a:cs typeface="Calibri"/>
            </a:endParaRPr>
          </a:p>
          <a:p>
            <a:r>
              <a:rPr lang="it-IT" sz="2400" dirty="0">
                <a:cs typeface="Calibri"/>
              </a:rPr>
              <a:t>Non necessario a replicazione virale</a:t>
            </a:r>
          </a:p>
        </p:txBody>
      </p:sp>
    </p:spTree>
    <p:extLst>
      <p:ext uri="{BB962C8B-B14F-4D97-AF65-F5344CB8AC3E}">
        <p14:creationId xmlns:p14="http://schemas.microsoft.com/office/powerpoint/2010/main" val="795418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D259887-3A1D-6299-5403-317843CA6F50}"/>
              </a:ext>
            </a:extLst>
          </p:cNvPr>
          <p:cNvSpPr txBox="1"/>
          <p:nvPr/>
        </p:nvSpPr>
        <p:spPr>
          <a:xfrm>
            <a:off x="171774" y="79779"/>
            <a:ext cx="11565703"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sz="2400" b="1" dirty="0">
                <a:cs typeface="Calibri"/>
              </a:rPr>
              <a:t>1976 Bishop Varmus</a:t>
            </a:r>
          </a:p>
          <a:p>
            <a:r>
              <a:rPr lang="it-IT" sz="2400" dirty="0">
                <a:cs typeface="Calibri"/>
              </a:rPr>
              <a:t>Un gene simile esisteva anche nei topi non infetti </a:t>
            </a:r>
            <a:r>
              <a:rPr lang="it-IT" sz="2400" b="1" i="1" dirty="0">
                <a:cs typeface="Calibri"/>
              </a:rPr>
              <a:t>c-SRC</a:t>
            </a:r>
            <a:r>
              <a:rPr lang="it-IT" sz="2400" dirty="0">
                <a:cs typeface="Calibri"/>
              </a:rPr>
              <a:t> … e anche negli umani</a:t>
            </a:r>
          </a:p>
          <a:p>
            <a:endParaRPr lang="it-IT" sz="2400" dirty="0">
              <a:cs typeface="Calibri"/>
            </a:endParaRPr>
          </a:p>
          <a:p>
            <a:r>
              <a:rPr lang="it-IT" sz="2800" dirty="0">
                <a:cs typeface="Calibri"/>
              </a:rPr>
              <a:t>Tutti (o quasi) gli oncogeni sono forme alterate (per mutazione, posizione </a:t>
            </a:r>
            <a:r>
              <a:rPr lang="it-IT" sz="2800" dirty="0" err="1">
                <a:cs typeface="Calibri"/>
              </a:rPr>
              <a:t>etc</a:t>
            </a:r>
            <a:r>
              <a:rPr lang="it-IT" sz="2800" dirty="0">
                <a:cs typeface="Calibri"/>
              </a:rPr>
              <a:t>) di normali geni (proto-oncogeni), che di solito sono geni ordinatamente utilizzati nei processi di crescita cellulare</a:t>
            </a:r>
          </a:p>
        </p:txBody>
      </p:sp>
      <p:pic>
        <p:nvPicPr>
          <p:cNvPr id="5" name="Immagine 5">
            <a:extLst>
              <a:ext uri="{FF2B5EF4-FFF2-40B4-BE49-F238E27FC236}">
                <a16:creationId xmlns:a16="http://schemas.microsoft.com/office/drawing/2014/main" id="{CF62176A-6B91-2C7D-7595-778B5D31E190}"/>
              </a:ext>
            </a:extLst>
          </p:cNvPr>
          <p:cNvPicPr>
            <a:picLocks noChangeAspect="1"/>
          </p:cNvPicPr>
          <p:nvPr/>
        </p:nvPicPr>
        <p:blipFill>
          <a:blip r:embed="rId2"/>
          <a:stretch>
            <a:fillRect/>
          </a:stretch>
        </p:blipFill>
        <p:spPr>
          <a:xfrm>
            <a:off x="317985" y="2804861"/>
            <a:ext cx="5431174" cy="3872524"/>
          </a:xfrm>
          <a:prstGeom prst="rect">
            <a:avLst/>
          </a:prstGeom>
        </p:spPr>
      </p:pic>
      <p:sp>
        <p:nvSpPr>
          <p:cNvPr id="6" name="CasellaDiTesto 1">
            <a:extLst>
              <a:ext uri="{FF2B5EF4-FFF2-40B4-BE49-F238E27FC236}">
                <a16:creationId xmlns:a16="http://schemas.microsoft.com/office/drawing/2014/main" id="{FD986929-E8F6-1747-BD06-98E706F0B973}"/>
              </a:ext>
            </a:extLst>
          </p:cNvPr>
          <p:cNvSpPr txBox="1"/>
          <p:nvPr/>
        </p:nvSpPr>
        <p:spPr>
          <a:xfrm>
            <a:off x="6197985" y="2856520"/>
            <a:ext cx="5676030"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400" b="1" dirty="0">
                <a:cs typeface="Calibri"/>
              </a:rPr>
              <a:t>I virus possono «rubare» alle cellule </a:t>
            </a:r>
            <a:r>
              <a:rPr lang="it-IT" sz="2400" b="1" dirty="0" err="1">
                <a:cs typeface="Calibri"/>
              </a:rPr>
              <a:t>protoncogeni</a:t>
            </a:r>
            <a:r>
              <a:rPr lang="it-IT" sz="2400" b="1" dirty="0">
                <a:cs typeface="Calibri"/>
              </a:rPr>
              <a:t> che vengono trasformati e poi sfruttati per promuovere proliferazione di cellule infettate</a:t>
            </a:r>
          </a:p>
        </p:txBody>
      </p:sp>
    </p:spTree>
    <p:extLst>
      <p:ext uri="{BB962C8B-B14F-4D97-AF65-F5344CB8AC3E}">
        <p14:creationId xmlns:p14="http://schemas.microsoft.com/office/powerpoint/2010/main" val="231320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1351E854-6D76-4FFC-17AD-4AF00323B13B}"/>
              </a:ext>
            </a:extLst>
          </p:cNvPr>
          <p:cNvPicPr>
            <a:picLocks noChangeAspect="1"/>
          </p:cNvPicPr>
          <p:nvPr/>
        </p:nvPicPr>
        <p:blipFill>
          <a:blip r:embed="rId3"/>
          <a:stretch>
            <a:fillRect/>
          </a:stretch>
        </p:blipFill>
        <p:spPr>
          <a:xfrm>
            <a:off x="324929" y="351148"/>
            <a:ext cx="7502104" cy="5695630"/>
          </a:xfrm>
          <a:prstGeom prst="rect">
            <a:avLst/>
          </a:prstGeom>
        </p:spPr>
      </p:pic>
      <p:sp>
        <p:nvSpPr>
          <p:cNvPr id="3" name="CasellaDiTesto 2">
            <a:extLst>
              <a:ext uri="{FF2B5EF4-FFF2-40B4-BE49-F238E27FC236}">
                <a16:creationId xmlns:a16="http://schemas.microsoft.com/office/drawing/2014/main" id="{8B48EC4A-727B-D8D7-6440-71763F6D5455}"/>
              </a:ext>
            </a:extLst>
          </p:cNvPr>
          <p:cNvSpPr txBox="1"/>
          <p:nvPr/>
        </p:nvSpPr>
        <p:spPr>
          <a:xfrm>
            <a:off x="329019" y="6305370"/>
            <a:ext cx="41045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a:cs typeface="Calibri"/>
              </a:rPr>
              <a:t>Roberts PJ, Oncogene 2007</a:t>
            </a:r>
            <a:endParaRPr lang="it-IT" dirty="0"/>
          </a:p>
        </p:txBody>
      </p:sp>
      <p:sp>
        <p:nvSpPr>
          <p:cNvPr id="4" name="CasellaDiTesto 3">
            <a:extLst>
              <a:ext uri="{FF2B5EF4-FFF2-40B4-BE49-F238E27FC236}">
                <a16:creationId xmlns:a16="http://schemas.microsoft.com/office/drawing/2014/main" id="{547E8580-B961-71B0-95B2-C9E016BA6B71}"/>
              </a:ext>
            </a:extLst>
          </p:cNvPr>
          <p:cNvSpPr txBox="1"/>
          <p:nvPr/>
        </p:nvSpPr>
        <p:spPr>
          <a:xfrm>
            <a:off x="8662208" y="648080"/>
            <a:ext cx="21794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a:cs typeface="Calibri"/>
              </a:rPr>
              <a:t>EGF </a:t>
            </a:r>
            <a:r>
              <a:rPr lang="it-IT" dirty="0" err="1">
                <a:cs typeface="Calibri"/>
              </a:rPr>
              <a:t>signaling</a:t>
            </a:r>
            <a:endParaRPr lang="it-IT" dirty="0"/>
          </a:p>
        </p:txBody>
      </p:sp>
      <p:sp>
        <p:nvSpPr>
          <p:cNvPr id="5" name="TextBox 4">
            <a:extLst>
              <a:ext uri="{FF2B5EF4-FFF2-40B4-BE49-F238E27FC236}">
                <a16:creationId xmlns:a16="http://schemas.microsoft.com/office/drawing/2014/main" id="{142031D3-7DD2-E9FF-6264-2990B2A2400C}"/>
              </a:ext>
            </a:extLst>
          </p:cNvPr>
          <p:cNvSpPr txBox="1"/>
          <p:nvPr/>
        </p:nvSpPr>
        <p:spPr>
          <a:xfrm>
            <a:off x="8482197" y="1921690"/>
            <a:ext cx="3076627" cy="2554545"/>
          </a:xfrm>
          <a:prstGeom prst="rect">
            <a:avLst/>
          </a:prstGeom>
          <a:noFill/>
        </p:spPr>
        <p:txBody>
          <a:bodyPr wrap="square" rtlCol="0">
            <a:spAutoFit/>
          </a:bodyPr>
          <a:lstStyle/>
          <a:p>
            <a:r>
              <a:rPr lang="it-IT" sz="3200" b="1" dirty="0">
                <a:solidFill>
                  <a:srgbClr val="0070C0"/>
                </a:solidFill>
              </a:rPr>
              <a:t>FREQUENZA DI MUTAZIONI NELLA PATHWAY DI EGF IN DIVERSI TUMORI</a:t>
            </a:r>
          </a:p>
        </p:txBody>
      </p:sp>
    </p:spTree>
    <p:extLst>
      <p:ext uri="{BB962C8B-B14F-4D97-AF65-F5344CB8AC3E}">
        <p14:creationId xmlns:p14="http://schemas.microsoft.com/office/powerpoint/2010/main" val="1933850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3427D6D-6EB8-89C4-8E4F-AF6B7B44A3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045" y="147205"/>
            <a:ext cx="5680764" cy="6508689"/>
          </a:xfrm>
          <a:prstGeom prst="rect">
            <a:avLst/>
          </a:prstGeom>
        </p:spPr>
      </p:pic>
      <p:sp>
        <p:nvSpPr>
          <p:cNvPr id="2" name="TextBox 1">
            <a:extLst>
              <a:ext uri="{FF2B5EF4-FFF2-40B4-BE49-F238E27FC236}">
                <a16:creationId xmlns:a16="http://schemas.microsoft.com/office/drawing/2014/main" id="{274B571E-928A-D1BA-0C62-F7916C4FD62C}"/>
              </a:ext>
            </a:extLst>
          </p:cNvPr>
          <p:cNvSpPr txBox="1"/>
          <p:nvPr/>
        </p:nvSpPr>
        <p:spPr>
          <a:xfrm>
            <a:off x="7421291" y="436421"/>
            <a:ext cx="3672755" cy="4031873"/>
          </a:xfrm>
          <a:prstGeom prst="rect">
            <a:avLst/>
          </a:prstGeom>
          <a:noFill/>
        </p:spPr>
        <p:txBody>
          <a:bodyPr wrap="square" rtlCol="0">
            <a:spAutoFit/>
          </a:bodyPr>
          <a:lstStyle/>
          <a:p>
            <a:r>
              <a:rPr lang="it-IT" sz="3200" b="1">
                <a:solidFill>
                  <a:srgbClr val="0070C0"/>
                </a:solidFill>
              </a:rPr>
              <a:t>TERAPIE ANTITUMORALI </a:t>
            </a:r>
            <a:r>
              <a:rPr lang="it-IT" sz="3200" b="1" dirty="0">
                <a:solidFill>
                  <a:srgbClr val="0070C0"/>
                </a:solidFill>
              </a:rPr>
              <a:t>MIRATE ALL’INIBIZIONE DELLA PATHWAY DI EGF</a:t>
            </a:r>
          </a:p>
          <a:p>
            <a:endParaRPr lang="it-IT" sz="3200" b="1" dirty="0">
              <a:solidFill>
                <a:srgbClr val="0070C0"/>
              </a:solidFill>
            </a:endParaRPr>
          </a:p>
          <a:p>
            <a:r>
              <a:rPr lang="it-IT" sz="3200" b="1" dirty="0">
                <a:solidFill>
                  <a:srgbClr val="0070C0"/>
                </a:solidFill>
              </a:rPr>
              <a:t>Perché così tante?</a:t>
            </a:r>
          </a:p>
        </p:txBody>
      </p:sp>
    </p:spTree>
    <p:extLst>
      <p:ext uri="{BB962C8B-B14F-4D97-AF65-F5344CB8AC3E}">
        <p14:creationId xmlns:p14="http://schemas.microsoft.com/office/powerpoint/2010/main" val="2167540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695CC7-C79E-4BAC-BEEC-8AB86FF51883}"/>
              </a:ext>
            </a:extLst>
          </p:cNvPr>
          <p:cNvSpPr txBox="1"/>
          <p:nvPr/>
        </p:nvSpPr>
        <p:spPr>
          <a:xfrm>
            <a:off x="297712" y="228600"/>
            <a:ext cx="10499651" cy="584775"/>
          </a:xfrm>
          <a:prstGeom prst="rect">
            <a:avLst/>
          </a:prstGeom>
          <a:noFill/>
        </p:spPr>
        <p:txBody>
          <a:bodyPr wrap="square" rtlCol="0">
            <a:spAutoFit/>
          </a:bodyPr>
          <a:lstStyle/>
          <a:p>
            <a:r>
              <a:rPr lang="it-IT" sz="3200" b="1" dirty="0">
                <a:solidFill>
                  <a:srgbClr val="0070C0"/>
                </a:solidFill>
              </a:rPr>
              <a:t>TUMORE</a:t>
            </a:r>
          </a:p>
        </p:txBody>
      </p:sp>
      <p:sp>
        <p:nvSpPr>
          <p:cNvPr id="4" name="TextBox 3">
            <a:extLst>
              <a:ext uri="{FF2B5EF4-FFF2-40B4-BE49-F238E27FC236}">
                <a16:creationId xmlns:a16="http://schemas.microsoft.com/office/drawing/2014/main" id="{F9F6CDF0-D431-498F-B483-89F8C0BB7E4A}"/>
              </a:ext>
            </a:extLst>
          </p:cNvPr>
          <p:cNvSpPr txBox="1"/>
          <p:nvPr/>
        </p:nvSpPr>
        <p:spPr>
          <a:xfrm>
            <a:off x="377456" y="909084"/>
            <a:ext cx="10962167" cy="1384995"/>
          </a:xfrm>
          <a:prstGeom prst="rect">
            <a:avLst/>
          </a:prstGeom>
          <a:noFill/>
        </p:spPr>
        <p:txBody>
          <a:bodyPr wrap="square" rtlCol="0">
            <a:spAutoFit/>
          </a:bodyPr>
          <a:lstStyle/>
          <a:p>
            <a:r>
              <a:rPr lang="it-IT" sz="2800" dirty="0"/>
              <a:t>Gruppo di cellule originate da una </a:t>
            </a:r>
            <a:r>
              <a:rPr lang="it-IT" sz="2800" b="1" dirty="0"/>
              <a:t>singola cellula </a:t>
            </a:r>
            <a:r>
              <a:rPr lang="it-IT" sz="2800" dirty="0"/>
              <a:t>che, in seguito ad una sequenza di </a:t>
            </a:r>
            <a:r>
              <a:rPr lang="it-IT" sz="2800" b="1" dirty="0"/>
              <a:t>mutazioni </a:t>
            </a:r>
            <a:r>
              <a:rPr lang="it-IT" sz="2800" dirty="0"/>
              <a:t>genetiche e stimoli esterni, continuano a </a:t>
            </a:r>
            <a:r>
              <a:rPr lang="it-IT" sz="2800" b="1" dirty="0"/>
              <a:t>riprodursi in modo incontrollato</a:t>
            </a:r>
          </a:p>
        </p:txBody>
      </p:sp>
      <p:sp>
        <p:nvSpPr>
          <p:cNvPr id="5" name="Arrow: Down 4">
            <a:extLst>
              <a:ext uri="{FF2B5EF4-FFF2-40B4-BE49-F238E27FC236}">
                <a16:creationId xmlns:a16="http://schemas.microsoft.com/office/drawing/2014/main" id="{7DF04303-6569-4793-A643-15DC3EBA692B}"/>
              </a:ext>
            </a:extLst>
          </p:cNvPr>
          <p:cNvSpPr/>
          <p:nvPr/>
        </p:nvSpPr>
        <p:spPr>
          <a:xfrm>
            <a:off x="5289697" y="2628903"/>
            <a:ext cx="515680" cy="907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5">
            <a:extLst>
              <a:ext uri="{FF2B5EF4-FFF2-40B4-BE49-F238E27FC236}">
                <a16:creationId xmlns:a16="http://schemas.microsoft.com/office/drawing/2014/main" id="{B2ADF604-08FF-43A4-A747-1CDE24D5A132}"/>
              </a:ext>
            </a:extLst>
          </p:cNvPr>
          <p:cNvSpPr txBox="1"/>
          <p:nvPr/>
        </p:nvSpPr>
        <p:spPr>
          <a:xfrm>
            <a:off x="377455" y="3871335"/>
            <a:ext cx="10962167" cy="1384995"/>
          </a:xfrm>
          <a:prstGeom prst="rect">
            <a:avLst/>
          </a:prstGeom>
          <a:noFill/>
        </p:spPr>
        <p:txBody>
          <a:bodyPr wrap="square" rtlCol="0">
            <a:spAutoFit/>
          </a:bodyPr>
          <a:lstStyle/>
          <a:p>
            <a:r>
              <a:rPr lang="it-IT" sz="2800" dirty="0"/>
              <a:t>Le cellule tumorali non hanno inibizione: finiscono per prevalere sulle «oneste» cellule che gli stanno intorno diffondendosi dal </a:t>
            </a:r>
            <a:r>
              <a:rPr lang="it-IT" sz="2800" b="1" dirty="0"/>
              <a:t>sito di origine </a:t>
            </a:r>
            <a:r>
              <a:rPr lang="it-IT" sz="2800" dirty="0"/>
              <a:t>ad altri siti del corpo (</a:t>
            </a:r>
            <a:r>
              <a:rPr lang="it-IT" sz="2800" b="1" dirty="0"/>
              <a:t>invasione e metastasi</a:t>
            </a:r>
            <a:r>
              <a:rPr lang="it-IT" sz="2800" dirty="0"/>
              <a:t> -&gt; malignità)</a:t>
            </a:r>
          </a:p>
        </p:txBody>
      </p:sp>
    </p:spTree>
    <p:extLst>
      <p:ext uri="{BB962C8B-B14F-4D97-AF65-F5344CB8AC3E}">
        <p14:creationId xmlns:p14="http://schemas.microsoft.com/office/powerpoint/2010/main" val="4125795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6117BC-8214-8140-93F0-8C7292BE1B0F}"/>
              </a:ext>
            </a:extLst>
          </p:cNvPr>
          <p:cNvSpPr txBox="1"/>
          <p:nvPr/>
        </p:nvSpPr>
        <p:spPr>
          <a:xfrm>
            <a:off x="308919" y="290384"/>
            <a:ext cx="7432589" cy="584775"/>
          </a:xfrm>
          <a:prstGeom prst="rect">
            <a:avLst/>
          </a:prstGeom>
          <a:noFill/>
        </p:spPr>
        <p:txBody>
          <a:bodyPr wrap="square" rtlCol="0">
            <a:spAutoFit/>
          </a:bodyPr>
          <a:lstStyle/>
          <a:p>
            <a:r>
              <a:rPr lang="en-US" sz="3200" b="1" dirty="0">
                <a:solidFill>
                  <a:srgbClr val="0070C0"/>
                </a:solidFill>
              </a:rPr>
              <a:t>PROLIFERAZIONE INCONTROLLATA (AIRC)</a:t>
            </a:r>
          </a:p>
        </p:txBody>
      </p:sp>
      <p:sp>
        <p:nvSpPr>
          <p:cNvPr id="3" name="TextBox 2">
            <a:extLst>
              <a:ext uri="{FF2B5EF4-FFF2-40B4-BE49-F238E27FC236}">
                <a16:creationId xmlns:a16="http://schemas.microsoft.com/office/drawing/2014/main" id="{B2E49140-A005-1331-5E4B-BAF227E57A81}"/>
              </a:ext>
            </a:extLst>
          </p:cNvPr>
          <p:cNvSpPr txBox="1"/>
          <p:nvPr/>
        </p:nvSpPr>
        <p:spPr>
          <a:xfrm>
            <a:off x="437103" y="1135464"/>
            <a:ext cx="10540721" cy="5355312"/>
          </a:xfrm>
          <a:prstGeom prst="rect">
            <a:avLst/>
          </a:prstGeom>
          <a:noFill/>
        </p:spPr>
        <p:txBody>
          <a:bodyPr wrap="square" rtlCol="0">
            <a:spAutoFit/>
          </a:bodyPr>
          <a:lstStyle/>
          <a:p>
            <a:r>
              <a:rPr lang="it-IT" dirty="0"/>
              <a:t>Le cellule tumorali si riproducono molto più velocemente di quelle sane, senza seguire le normali regole che ne controllano la proliferazione. Questa proprietà è dovuta anche </a:t>
            </a:r>
            <a:r>
              <a:rPr lang="it-IT" dirty="0">
                <a:hlinkClick r:id="rId2"/>
              </a:rPr>
              <a:t>agli oncogeni</a:t>
            </a:r>
            <a:r>
              <a:rPr lang="it-IT" dirty="0"/>
              <a:t>, che specificano </a:t>
            </a:r>
            <a:r>
              <a:rPr lang="it-IT" b="1" dirty="0"/>
              <a:t>proteine</a:t>
            </a:r>
            <a:r>
              <a:rPr lang="it-IT" dirty="0"/>
              <a:t> coinvolte nella trasmissione degli stimoli proliferativi. A causa di </a:t>
            </a:r>
            <a:r>
              <a:rPr lang="it-IT" b="1" dirty="0"/>
              <a:t>mutazioni nel DNA dei loro geni</a:t>
            </a:r>
            <a:r>
              <a:rPr lang="it-IT" dirty="0"/>
              <a:t>, queste proteine possono conferire a una cellula la capacità di replicarsi anche in assenza di stimoli specifici, oppure ignorando i segnali inibitori.</a:t>
            </a:r>
          </a:p>
          <a:p>
            <a:r>
              <a:rPr lang="it-IT" b="1" dirty="0"/>
              <a:t>Come funziona</a:t>
            </a:r>
            <a:endParaRPr lang="it-IT" dirty="0"/>
          </a:p>
          <a:p>
            <a:r>
              <a:rPr lang="it-IT" dirty="0"/>
              <a:t>Alcuni oncogeni contengono le istruzioni per un ampio gruppo di proteine note come </a:t>
            </a:r>
            <a:r>
              <a:rPr lang="it-IT" b="1" dirty="0"/>
              <a:t>fattori di crescita,</a:t>
            </a:r>
            <a:r>
              <a:rPr lang="it-IT" dirty="0"/>
              <a:t> in grado di stimolare la proliferazione e il differenziamento cellulare. Per svolgere la propria funzione, i fattori di crescita si legano in genere a un recettore sulla superficie della cellula. Nel cancro, mutazioni del DNA possono fare sì che l’interazione tra un fattore di crescita e il proprio recettore risulti alterata. Ne sono un esempio le mutazioni a carico del gene che codifica per il </a:t>
            </a:r>
            <a:r>
              <a:rPr lang="it-IT" b="1" dirty="0"/>
              <a:t>recettore EGFR </a:t>
            </a:r>
            <a:r>
              <a:rPr lang="it-IT" dirty="0"/>
              <a:t>(</a:t>
            </a:r>
            <a:r>
              <a:rPr lang="it-IT" dirty="0" err="1"/>
              <a:t>Epidermal</a:t>
            </a:r>
            <a:r>
              <a:rPr lang="it-IT" dirty="0"/>
              <a:t> </a:t>
            </a:r>
            <a:r>
              <a:rPr lang="it-IT" dirty="0" err="1"/>
              <a:t>Growth</a:t>
            </a:r>
            <a:r>
              <a:rPr lang="it-IT" dirty="0"/>
              <a:t> </a:t>
            </a:r>
            <a:r>
              <a:rPr lang="it-IT" dirty="0" err="1"/>
              <a:t>Factor</a:t>
            </a:r>
            <a:r>
              <a:rPr lang="it-IT" dirty="0"/>
              <a:t> Receptor), coinvolto in molti tipi di cancro. La costante attivazione del recettore porta alla proliferazione cellulare </a:t>
            </a:r>
            <a:r>
              <a:rPr lang="it-IT" dirty="0" err="1"/>
              <a:t>incontrollata.</a:t>
            </a:r>
            <a:r>
              <a:rPr lang="it-IT" b="1" dirty="0" err="1"/>
              <a:t>Dove</a:t>
            </a:r>
            <a:r>
              <a:rPr lang="it-IT" b="1" dirty="0"/>
              <a:t> va la ricerca</a:t>
            </a:r>
            <a:endParaRPr lang="it-IT" dirty="0"/>
          </a:p>
          <a:p>
            <a:r>
              <a:rPr lang="it-IT" dirty="0"/>
              <a:t>L'importanza dei fattori di crescita e dei loro recettori nello sviluppo del cancro ha fatto sì che siano stati selezionati dai ricercatori come </a:t>
            </a:r>
            <a:r>
              <a:rPr lang="it-IT" dirty="0">
                <a:hlinkClick r:id="rId3"/>
              </a:rPr>
              <a:t>bersagli specifici di terapie mirate</a:t>
            </a:r>
            <a:r>
              <a:rPr lang="it-IT" dirty="0"/>
              <a:t>. Sono in uso nel trattamento di molti tumori, tra cui quello della </a:t>
            </a:r>
            <a:r>
              <a:rPr lang="it-IT" b="1" dirty="0"/>
              <a:t>mammella</a:t>
            </a:r>
            <a:r>
              <a:rPr lang="it-IT" dirty="0"/>
              <a:t>, del </a:t>
            </a:r>
            <a:r>
              <a:rPr lang="it-IT" b="1" dirty="0"/>
              <a:t>polmone</a:t>
            </a:r>
            <a:r>
              <a:rPr lang="it-IT" dirty="0"/>
              <a:t> e di </a:t>
            </a:r>
            <a:r>
              <a:rPr lang="it-IT" b="1" dirty="0"/>
              <a:t>alcuni tipi di leucemie</a:t>
            </a:r>
            <a:r>
              <a:rPr lang="it-IT" dirty="0"/>
              <a:t>. I ricercatori stanno cercando di identificare in modo sempre più preciso i segnali e i meccanismi che stimolano la crescita incontrollata delle cellule, in modo da riconoscere nuovi bersagli nella catena di reazioni che va dai fattori di crescita alla moltiplicazione incontrollata delle cellule.</a:t>
            </a:r>
          </a:p>
        </p:txBody>
      </p:sp>
    </p:spTree>
    <p:extLst>
      <p:ext uri="{BB962C8B-B14F-4D97-AF65-F5344CB8AC3E}">
        <p14:creationId xmlns:p14="http://schemas.microsoft.com/office/powerpoint/2010/main" val="1920246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2">
            <a:extLst>
              <a:ext uri="{FF2B5EF4-FFF2-40B4-BE49-F238E27FC236}">
                <a16:creationId xmlns:a16="http://schemas.microsoft.com/office/drawing/2014/main" id="{EB9FE670-098D-23B9-86F0-FFDA08A4F355}"/>
              </a:ext>
            </a:extLst>
          </p:cNvPr>
          <p:cNvPicPr>
            <a:picLocks noChangeAspect="1"/>
          </p:cNvPicPr>
          <p:nvPr/>
        </p:nvPicPr>
        <p:blipFill>
          <a:blip r:embed="rId2"/>
          <a:stretch>
            <a:fillRect/>
          </a:stretch>
        </p:blipFill>
        <p:spPr>
          <a:xfrm>
            <a:off x="1576405" y="600886"/>
            <a:ext cx="8472369" cy="5656227"/>
          </a:xfrm>
          <a:prstGeom prst="rect">
            <a:avLst/>
          </a:prstGeom>
        </p:spPr>
      </p:pic>
      <p:cxnSp>
        <p:nvCxnSpPr>
          <p:cNvPr id="9" name="Straight Arrow Connector 8">
            <a:extLst>
              <a:ext uri="{FF2B5EF4-FFF2-40B4-BE49-F238E27FC236}">
                <a16:creationId xmlns:a16="http://schemas.microsoft.com/office/drawing/2014/main" id="{61648AE0-3429-2460-8702-B4E5C7E99448}"/>
              </a:ext>
            </a:extLst>
          </p:cNvPr>
          <p:cNvCxnSpPr/>
          <p:nvPr/>
        </p:nvCxnSpPr>
        <p:spPr>
          <a:xfrm flipV="1">
            <a:off x="1171296" y="5267773"/>
            <a:ext cx="1021977" cy="7628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612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35CBA8-9896-F450-9E69-37643D91BB94}"/>
              </a:ext>
            </a:extLst>
          </p:cNvPr>
          <p:cNvSpPr txBox="1"/>
          <p:nvPr/>
        </p:nvSpPr>
        <p:spPr>
          <a:xfrm>
            <a:off x="124762" y="60489"/>
            <a:ext cx="9896238" cy="584775"/>
          </a:xfrm>
          <a:prstGeom prst="rect">
            <a:avLst/>
          </a:prstGeom>
          <a:noFill/>
        </p:spPr>
        <p:txBody>
          <a:bodyPr wrap="square" rtlCol="0">
            <a:spAutoFit/>
          </a:bodyPr>
          <a:lstStyle/>
          <a:p>
            <a:r>
              <a:rPr lang="it-IT" sz="3200" b="1" dirty="0">
                <a:solidFill>
                  <a:srgbClr val="0070C0"/>
                </a:solidFill>
              </a:rPr>
              <a:t>RIPARAZIONE DEL DNA</a:t>
            </a:r>
          </a:p>
        </p:txBody>
      </p:sp>
      <p:sp>
        <p:nvSpPr>
          <p:cNvPr id="3" name="TextBox 2">
            <a:extLst>
              <a:ext uri="{FF2B5EF4-FFF2-40B4-BE49-F238E27FC236}">
                <a16:creationId xmlns:a16="http://schemas.microsoft.com/office/drawing/2014/main" id="{5174EEAF-B5E5-7A93-2B47-C290B06A5F5B}"/>
              </a:ext>
            </a:extLst>
          </p:cNvPr>
          <p:cNvSpPr txBox="1"/>
          <p:nvPr/>
        </p:nvSpPr>
        <p:spPr>
          <a:xfrm>
            <a:off x="191314" y="629630"/>
            <a:ext cx="11339752" cy="3539430"/>
          </a:xfrm>
          <a:prstGeom prst="rect">
            <a:avLst/>
          </a:prstGeom>
          <a:noFill/>
        </p:spPr>
        <p:txBody>
          <a:bodyPr wrap="square" rtlCol="0">
            <a:spAutoFit/>
          </a:bodyPr>
          <a:lstStyle/>
          <a:p>
            <a:r>
              <a:rPr lang="it-IT" sz="2800" dirty="0"/>
              <a:t>I danni del DNA, se non riparati prima della replicazione cellulare, possono contribuire alla genesi dei tumori</a:t>
            </a:r>
          </a:p>
          <a:p>
            <a:endParaRPr lang="it-IT" sz="2800" dirty="0"/>
          </a:p>
          <a:p>
            <a:r>
              <a:rPr lang="it-IT" sz="2800" dirty="0"/>
              <a:t>Difetti ereditari (anche in eterozigosi) nei </a:t>
            </a:r>
            <a:r>
              <a:rPr lang="it-IT" sz="2800" b="1" dirty="0"/>
              <a:t>meccanismi di riparazione </a:t>
            </a:r>
            <a:r>
              <a:rPr lang="it-IT" sz="2800" dirty="0"/>
              <a:t>del DNA si associano ad un rischio aumentato di tumori. </a:t>
            </a:r>
          </a:p>
          <a:p>
            <a:endParaRPr lang="it-IT" sz="2800" dirty="0"/>
          </a:p>
          <a:p>
            <a:r>
              <a:rPr lang="it-IT" sz="2800" dirty="0"/>
              <a:t>Allo stesso modo, anche difetti ereditari nei </a:t>
            </a:r>
            <a:r>
              <a:rPr lang="it-IT" sz="2800" b="1" dirty="0"/>
              <a:t>meccanismi di controllo </a:t>
            </a:r>
            <a:r>
              <a:rPr lang="it-IT" sz="2800" dirty="0"/>
              <a:t>che bloccano la cellula quando gli errori non sono stati riparati. </a:t>
            </a:r>
          </a:p>
        </p:txBody>
      </p:sp>
      <p:sp>
        <p:nvSpPr>
          <p:cNvPr id="17" name="TextBox 16">
            <a:extLst>
              <a:ext uri="{FF2B5EF4-FFF2-40B4-BE49-F238E27FC236}">
                <a16:creationId xmlns:a16="http://schemas.microsoft.com/office/drawing/2014/main" id="{0964DFFA-22EC-5322-993E-4A838AF5CE27}"/>
              </a:ext>
            </a:extLst>
          </p:cNvPr>
          <p:cNvSpPr txBox="1"/>
          <p:nvPr/>
        </p:nvSpPr>
        <p:spPr>
          <a:xfrm>
            <a:off x="256233" y="4838280"/>
            <a:ext cx="7305151" cy="954107"/>
          </a:xfrm>
          <a:prstGeom prst="rect">
            <a:avLst/>
          </a:prstGeom>
          <a:noFill/>
        </p:spPr>
        <p:txBody>
          <a:bodyPr wrap="square" rtlCol="0">
            <a:spAutoFit/>
          </a:bodyPr>
          <a:lstStyle/>
          <a:p>
            <a:r>
              <a:rPr lang="en-US" sz="2800" dirty="0" err="1"/>
              <a:t>Questi</a:t>
            </a:r>
            <a:r>
              <a:rPr lang="en-US" sz="2800" dirty="0"/>
              <a:t> </a:t>
            </a:r>
            <a:r>
              <a:rPr lang="en-US" sz="2800" dirty="0" err="1"/>
              <a:t>geni</a:t>
            </a:r>
            <a:r>
              <a:rPr lang="en-US" sz="2800" dirty="0"/>
              <a:t>, se </a:t>
            </a:r>
            <a:r>
              <a:rPr lang="en-US" sz="2800" dirty="0" err="1"/>
              <a:t>intatti</a:t>
            </a:r>
            <a:r>
              <a:rPr lang="en-US" sz="2800" dirty="0"/>
              <a:t>, </a:t>
            </a:r>
            <a:r>
              <a:rPr lang="en-US" sz="2800" dirty="0" err="1"/>
              <a:t>proteggono</a:t>
            </a:r>
            <a:r>
              <a:rPr lang="en-US" sz="2800" dirty="0"/>
              <a:t> </a:t>
            </a:r>
            <a:r>
              <a:rPr lang="en-US" sz="2800" dirty="0" err="1"/>
              <a:t>dallo</a:t>
            </a:r>
            <a:r>
              <a:rPr lang="en-US" sz="2800" dirty="0"/>
              <a:t> </a:t>
            </a:r>
            <a:r>
              <a:rPr lang="en-US" sz="2800" dirty="0" err="1"/>
              <a:t>sviluppo</a:t>
            </a:r>
            <a:r>
              <a:rPr lang="en-US" sz="2800" dirty="0"/>
              <a:t> </a:t>
            </a:r>
            <a:r>
              <a:rPr lang="en-US" sz="2800" dirty="0" err="1"/>
              <a:t>dei</a:t>
            </a:r>
            <a:r>
              <a:rPr lang="en-US" sz="2800" dirty="0"/>
              <a:t> </a:t>
            </a:r>
            <a:r>
              <a:rPr lang="en-US" sz="2800" dirty="0" err="1"/>
              <a:t>tumore</a:t>
            </a:r>
            <a:r>
              <a:rPr lang="en-US" sz="2800" dirty="0"/>
              <a:t> e </a:t>
            </a:r>
            <a:r>
              <a:rPr lang="en-US" sz="2800" dirty="0" err="1"/>
              <a:t>sono</a:t>
            </a:r>
            <a:r>
              <a:rPr lang="en-US" sz="2800" dirty="0"/>
              <a:t> </a:t>
            </a:r>
            <a:r>
              <a:rPr lang="en-US" sz="2800" dirty="0" err="1"/>
              <a:t>chiamati</a:t>
            </a:r>
            <a:r>
              <a:rPr lang="en-US" sz="2800" dirty="0"/>
              <a:t> </a:t>
            </a:r>
            <a:r>
              <a:rPr lang="en-US" sz="2800" b="1" dirty="0" err="1"/>
              <a:t>oncosoppressori</a:t>
            </a:r>
            <a:r>
              <a:rPr lang="en-US" sz="2800" dirty="0"/>
              <a:t> </a:t>
            </a:r>
          </a:p>
        </p:txBody>
      </p:sp>
      <p:pic>
        <p:nvPicPr>
          <p:cNvPr id="18" name="Picture 17" descr="A person holding a sign&#10;&#10;AI-generated content may be incorrect.">
            <a:extLst>
              <a:ext uri="{FF2B5EF4-FFF2-40B4-BE49-F238E27FC236}">
                <a16:creationId xmlns:a16="http://schemas.microsoft.com/office/drawing/2014/main" id="{D79EEE12-1298-FC0A-F98D-EFC357117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5002" y="4702928"/>
            <a:ext cx="3549955" cy="1224809"/>
          </a:xfrm>
          <a:prstGeom prst="rect">
            <a:avLst/>
          </a:prstGeom>
        </p:spPr>
      </p:pic>
    </p:spTree>
    <p:extLst>
      <p:ext uri="{BB962C8B-B14F-4D97-AF65-F5344CB8AC3E}">
        <p14:creationId xmlns:p14="http://schemas.microsoft.com/office/powerpoint/2010/main" val="602008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D86C76-0A70-EE4D-7504-0BB8DFDC18C7}"/>
              </a:ext>
            </a:extLst>
          </p:cNvPr>
          <p:cNvSpPr txBox="1"/>
          <p:nvPr/>
        </p:nvSpPr>
        <p:spPr>
          <a:xfrm>
            <a:off x="80623" y="42256"/>
            <a:ext cx="9896238" cy="584775"/>
          </a:xfrm>
          <a:prstGeom prst="rect">
            <a:avLst/>
          </a:prstGeom>
          <a:noFill/>
        </p:spPr>
        <p:txBody>
          <a:bodyPr wrap="square" rtlCol="0">
            <a:spAutoFit/>
          </a:bodyPr>
          <a:lstStyle/>
          <a:p>
            <a:r>
              <a:rPr lang="it-IT" sz="3200" b="1" dirty="0">
                <a:solidFill>
                  <a:srgbClr val="0070C0"/>
                </a:solidFill>
              </a:rPr>
              <a:t>MECCANISMI DI RIPARAZIONE DEL DNA</a:t>
            </a:r>
          </a:p>
        </p:txBody>
      </p:sp>
      <p:sp>
        <p:nvSpPr>
          <p:cNvPr id="3" name="TextBox 2">
            <a:extLst>
              <a:ext uri="{FF2B5EF4-FFF2-40B4-BE49-F238E27FC236}">
                <a16:creationId xmlns:a16="http://schemas.microsoft.com/office/drawing/2014/main" id="{1A6DC470-EB59-D3E9-6953-B4EBD86E0FFA}"/>
              </a:ext>
            </a:extLst>
          </p:cNvPr>
          <p:cNvSpPr txBox="1"/>
          <p:nvPr/>
        </p:nvSpPr>
        <p:spPr>
          <a:xfrm>
            <a:off x="267913" y="1228907"/>
            <a:ext cx="9330375" cy="830997"/>
          </a:xfrm>
          <a:prstGeom prst="rect">
            <a:avLst/>
          </a:prstGeom>
          <a:noFill/>
        </p:spPr>
        <p:txBody>
          <a:bodyPr wrap="square" rtlCol="0">
            <a:spAutoFit/>
          </a:bodyPr>
          <a:lstStyle/>
          <a:p>
            <a:r>
              <a:rPr lang="en-US" sz="2400" dirty="0"/>
              <a:t>ONE STEP REPAIR: </a:t>
            </a:r>
            <a:r>
              <a:rPr lang="en-US" sz="2400" dirty="0" err="1"/>
              <a:t>alchilazione</a:t>
            </a:r>
            <a:r>
              <a:rPr lang="en-US" sz="2400" dirty="0"/>
              <a:t> </a:t>
            </a:r>
            <a:br>
              <a:rPr lang="en-US" sz="2400" dirty="0"/>
            </a:br>
            <a:r>
              <a:rPr lang="en-US" sz="2400" dirty="0"/>
              <a:t>	</a:t>
            </a:r>
            <a:r>
              <a:rPr lang="en-US" sz="2400" dirty="0" err="1"/>
              <a:t>Alchiltransferasi</a:t>
            </a:r>
            <a:r>
              <a:rPr lang="en-US" sz="2400" dirty="0"/>
              <a:t>. </a:t>
            </a:r>
            <a:r>
              <a:rPr lang="en-US" sz="2400" dirty="0" err="1"/>
              <a:t>Rimozione</a:t>
            </a:r>
            <a:r>
              <a:rPr lang="en-US" sz="2400" dirty="0"/>
              <a:t> di </a:t>
            </a:r>
            <a:r>
              <a:rPr lang="en-US" sz="2400" dirty="0" err="1"/>
              <a:t>gruppi</a:t>
            </a:r>
            <a:r>
              <a:rPr lang="en-US" sz="2400" dirty="0"/>
              <a:t> </a:t>
            </a:r>
            <a:r>
              <a:rPr lang="en-US" sz="2400" dirty="0" err="1"/>
              <a:t>alchili</a:t>
            </a:r>
            <a:r>
              <a:rPr lang="en-US" sz="2400" dirty="0"/>
              <a:t> da guanine </a:t>
            </a:r>
            <a:endParaRPr lang="it-IT" sz="2400" dirty="0"/>
          </a:p>
        </p:txBody>
      </p:sp>
    </p:spTree>
    <p:extLst>
      <p:ext uri="{BB962C8B-B14F-4D97-AF65-F5344CB8AC3E}">
        <p14:creationId xmlns:p14="http://schemas.microsoft.com/office/powerpoint/2010/main" val="1325686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786585-5B61-600E-1EDC-F85DC47C236B}"/>
              </a:ext>
            </a:extLst>
          </p:cNvPr>
          <p:cNvSpPr txBox="1"/>
          <p:nvPr/>
        </p:nvSpPr>
        <p:spPr>
          <a:xfrm>
            <a:off x="222734" y="198992"/>
            <a:ext cx="11038824" cy="1384995"/>
          </a:xfrm>
          <a:prstGeom prst="rect">
            <a:avLst/>
          </a:prstGeom>
          <a:noFill/>
        </p:spPr>
        <p:txBody>
          <a:bodyPr wrap="square" rtlCol="0">
            <a:spAutoFit/>
          </a:bodyPr>
          <a:lstStyle/>
          <a:p>
            <a:r>
              <a:rPr lang="en-US" sz="2800" b="1" dirty="0">
                <a:solidFill>
                  <a:srgbClr val="0070C0"/>
                </a:solidFill>
              </a:rPr>
              <a:t>BASE EXCISION REPAIR</a:t>
            </a:r>
            <a:r>
              <a:rPr lang="en-US" sz="2800" dirty="0"/>
              <a:t>: </a:t>
            </a:r>
            <a:r>
              <a:rPr lang="en-US" sz="2800" dirty="0" err="1"/>
              <a:t>ossidazione</a:t>
            </a:r>
            <a:r>
              <a:rPr lang="en-US" sz="2800" dirty="0"/>
              <a:t>, </a:t>
            </a:r>
            <a:r>
              <a:rPr lang="en-US" sz="2800" dirty="0" err="1"/>
              <a:t>deaminazione</a:t>
            </a:r>
            <a:r>
              <a:rPr lang="en-US" sz="2800" dirty="0"/>
              <a:t>, </a:t>
            </a:r>
            <a:r>
              <a:rPr lang="en-US" sz="2800" dirty="0" err="1"/>
              <a:t>alchilazione</a:t>
            </a:r>
            <a:r>
              <a:rPr lang="en-US" sz="2800" dirty="0"/>
              <a:t> </a:t>
            </a:r>
            <a:br>
              <a:rPr lang="en-US" sz="2800" dirty="0"/>
            </a:br>
            <a:r>
              <a:rPr lang="en-US" sz="2800" dirty="0"/>
              <a:t>	</a:t>
            </a:r>
            <a:r>
              <a:rPr lang="en-US" sz="2800" dirty="0" err="1"/>
              <a:t>Eliminazione</a:t>
            </a:r>
            <a:r>
              <a:rPr lang="en-US" sz="2800" dirty="0"/>
              <a:t> base </a:t>
            </a:r>
            <a:r>
              <a:rPr lang="en-US" sz="2800" dirty="0" err="1"/>
              <a:t>mutata</a:t>
            </a:r>
            <a:r>
              <a:rPr lang="en-US" sz="2800" dirty="0"/>
              <a:t> (ed </a:t>
            </a:r>
            <a:r>
              <a:rPr lang="en-US" sz="2800" dirty="0" err="1"/>
              <a:t>eventuali</a:t>
            </a:r>
            <a:r>
              <a:rPr lang="en-US" sz="2800" dirty="0"/>
              <a:t> </a:t>
            </a:r>
            <a:r>
              <a:rPr lang="en-US" sz="2800" dirty="0" err="1"/>
              <a:t>basi</a:t>
            </a:r>
            <a:r>
              <a:rPr lang="en-US" sz="2800" dirty="0"/>
              <a:t> vicine) e </a:t>
            </a:r>
            <a:r>
              <a:rPr lang="en-US" sz="2800" dirty="0" err="1"/>
              <a:t>sostituzione</a:t>
            </a:r>
            <a:r>
              <a:rPr lang="en-US" sz="2800" dirty="0"/>
              <a:t>	</a:t>
            </a:r>
            <a:r>
              <a:rPr lang="en-US" sz="2800" b="1" dirty="0"/>
              <a:t>MUTYH</a:t>
            </a:r>
            <a:r>
              <a:rPr lang="en-US" sz="2800" dirty="0"/>
              <a:t>, </a:t>
            </a:r>
            <a:r>
              <a:rPr lang="en-US" sz="2800" dirty="0" err="1"/>
              <a:t>mutato</a:t>
            </a:r>
            <a:r>
              <a:rPr lang="en-US" sz="2800" dirty="0"/>
              <a:t> in </a:t>
            </a:r>
            <a:r>
              <a:rPr lang="en-US" sz="2800" b="1" dirty="0" err="1"/>
              <a:t>poliposi</a:t>
            </a:r>
            <a:r>
              <a:rPr lang="en-US" sz="2800" b="1" dirty="0"/>
              <a:t> </a:t>
            </a:r>
            <a:r>
              <a:rPr lang="en-US" sz="2800" b="1" dirty="0" err="1"/>
              <a:t>familiare</a:t>
            </a:r>
            <a:r>
              <a:rPr lang="en-US" sz="2800" b="1" dirty="0"/>
              <a:t> e </a:t>
            </a:r>
            <a:r>
              <a:rPr lang="en-US" sz="2800" b="1" dirty="0" err="1"/>
              <a:t>cancro</a:t>
            </a:r>
            <a:r>
              <a:rPr lang="en-US" sz="2800" b="1" dirty="0"/>
              <a:t> del colon</a:t>
            </a:r>
            <a:endParaRPr lang="it-IT" sz="2800" b="1" dirty="0"/>
          </a:p>
        </p:txBody>
      </p:sp>
      <p:sp>
        <p:nvSpPr>
          <p:cNvPr id="8" name="TextBox 7">
            <a:extLst>
              <a:ext uri="{FF2B5EF4-FFF2-40B4-BE49-F238E27FC236}">
                <a16:creationId xmlns:a16="http://schemas.microsoft.com/office/drawing/2014/main" id="{99F35C7F-6FF8-14B9-ECEF-CF700685143A}"/>
              </a:ext>
            </a:extLst>
          </p:cNvPr>
          <p:cNvSpPr txBox="1"/>
          <p:nvPr/>
        </p:nvSpPr>
        <p:spPr>
          <a:xfrm>
            <a:off x="7415037" y="6390871"/>
            <a:ext cx="4776963" cy="338554"/>
          </a:xfrm>
          <a:prstGeom prst="rect">
            <a:avLst/>
          </a:prstGeom>
          <a:noFill/>
        </p:spPr>
        <p:txBody>
          <a:bodyPr wrap="square" rtlCol="0">
            <a:spAutoFit/>
          </a:bodyPr>
          <a:lstStyle/>
          <a:p>
            <a:r>
              <a:rPr lang="en-US" sz="1600" dirty="0" err="1"/>
              <a:t>Kidambi</a:t>
            </a:r>
            <a:r>
              <a:rPr lang="en-US" sz="1600" dirty="0"/>
              <a:t>, </a:t>
            </a:r>
            <a:r>
              <a:rPr lang="en-US" sz="1600" dirty="0" err="1"/>
              <a:t>Curr</a:t>
            </a:r>
            <a:r>
              <a:rPr lang="en-US" sz="1600" dirty="0"/>
              <a:t> Treat Options Gastro (2019) 17:650–665</a:t>
            </a:r>
            <a:endParaRPr lang="it-IT" sz="1600" dirty="0"/>
          </a:p>
        </p:txBody>
      </p:sp>
      <p:pic>
        <p:nvPicPr>
          <p:cNvPr id="3" name="Picture 2">
            <a:extLst>
              <a:ext uri="{FF2B5EF4-FFF2-40B4-BE49-F238E27FC236}">
                <a16:creationId xmlns:a16="http://schemas.microsoft.com/office/drawing/2014/main" id="{07235344-4EB6-81AF-C4B9-7794B2A930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4533" y="1944423"/>
            <a:ext cx="6135558" cy="4566526"/>
          </a:xfrm>
          <a:prstGeom prst="rect">
            <a:avLst/>
          </a:prstGeom>
        </p:spPr>
      </p:pic>
      <p:sp>
        <p:nvSpPr>
          <p:cNvPr id="5" name="TextBox 4">
            <a:extLst>
              <a:ext uri="{FF2B5EF4-FFF2-40B4-BE49-F238E27FC236}">
                <a16:creationId xmlns:a16="http://schemas.microsoft.com/office/drawing/2014/main" id="{F957CDAA-93BF-A3D9-9B73-682C088510AF}"/>
              </a:ext>
            </a:extLst>
          </p:cNvPr>
          <p:cNvSpPr txBox="1"/>
          <p:nvPr/>
        </p:nvSpPr>
        <p:spPr>
          <a:xfrm>
            <a:off x="68780" y="6489731"/>
            <a:ext cx="2721074" cy="338554"/>
          </a:xfrm>
          <a:prstGeom prst="rect">
            <a:avLst/>
          </a:prstGeom>
          <a:noFill/>
        </p:spPr>
        <p:txBody>
          <a:bodyPr wrap="square" rtlCol="0">
            <a:spAutoFit/>
          </a:bodyPr>
          <a:lstStyle/>
          <a:p>
            <a:r>
              <a:rPr lang="en-US" sz="1600" dirty="0"/>
              <a:t>Markkanen, Front Genet 2013</a:t>
            </a:r>
            <a:endParaRPr lang="it-IT" sz="1600" dirty="0"/>
          </a:p>
        </p:txBody>
      </p:sp>
      <p:sp>
        <p:nvSpPr>
          <p:cNvPr id="6" name="Oval 5">
            <a:extLst>
              <a:ext uri="{FF2B5EF4-FFF2-40B4-BE49-F238E27FC236}">
                <a16:creationId xmlns:a16="http://schemas.microsoft.com/office/drawing/2014/main" id="{7C8DA585-19AD-63A8-8436-0151113B2D13}"/>
              </a:ext>
            </a:extLst>
          </p:cNvPr>
          <p:cNvSpPr/>
          <p:nvPr/>
        </p:nvSpPr>
        <p:spPr>
          <a:xfrm>
            <a:off x="3727579" y="4296747"/>
            <a:ext cx="793102" cy="35456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extBox 8">
            <a:extLst>
              <a:ext uri="{FF2B5EF4-FFF2-40B4-BE49-F238E27FC236}">
                <a16:creationId xmlns:a16="http://schemas.microsoft.com/office/drawing/2014/main" id="{8358C48F-FB0A-1CCE-4C83-B783C986C7B6}"/>
              </a:ext>
            </a:extLst>
          </p:cNvPr>
          <p:cNvSpPr txBox="1"/>
          <p:nvPr/>
        </p:nvSpPr>
        <p:spPr>
          <a:xfrm>
            <a:off x="1805473" y="2677886"/>
            <a:ext cx="663002" cy="369332"/>
          </a:xfrm>
          <a:prstGeom prst="rect">
            <a:avLst/>
          </a:prstGeom>
          <a:noFill/>
        </p:spPr>
        <p:txBody>
          <a:bodyPr wrap="none" rtlCol="0">
            <a:spAutoFit/>
          </a:bodyPr>
          <a:lstStyle/>
          <a:p>
            <a:r>
              <a:rPr lang="it-IT" dirty="0">
                <a:highlight>
                  <a:srgbClr val="FFFF00"/>
                </a:highlight>
              </a:rPr>
              <a:t>PARP</a:t>
            </a:r>
          </a:p>
        </p:txBody>
      </p:sp>
      <p:pic>
        <p:nvPicPr>
          <p:cNvPr id="10" name="Picture 9">
            <a:extLst>
              <a:ext uri="{FF2B5EF4-FFF2-40B4-BE49-F238E27FC236}">
                <a16:creationId xmlns:a16="http://schemas.microsoft.com/office/drawing/2014/main" id="{61393DE2-91B0-B54A-B59A-BDDE38DB789A}"/>
              </a:ext>
            </a:extLst>
          </p:cNvPr>
          <p:cNvPicPr>
            <a:picLocks noChangeAspect="1"/>
          </p:cNvPicPr>
          <p:nvPr/>
        </p:nvPicPr>
        <p:blipFill>
          <a:blip r:embed="rId3"/>
          <a:stretch>
            <a:fillRect/>
          </a:stretch>
        </p:blipFill>
        <p:spPr>
          <a:xfrm>
            <a:off x="7941031" y="2238209"/>
            <a:ext cx="3038342" cy="2548944"/>
          </a:xfrm>
          <a:prstGeom prst="rect">
            <a:avLst/>
          </a:prstGeom>
        </p:spPr>
      </p:pic>
    </p:spTree>
    <p:extLst>
      <p:ext uri="{BB962C8B-B14F-4D97-AF65-F5344CB8AC3E}">
        <p14:creationId xmlns:p14="http://schemas.microsoft.com/office/powerpoint/2010/main" val="423090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904213-8FDE-23EA-3DAC-DF277CF70B0B}"/>
              </a:ext>
            </a:extLst>
          </p:cNvPr>
          <p:cNvSpPr txBox="1"/>
          <p:nvPr/>
        </p:nvSpPr>
        <p:spPr>
          <a:xfrm>
            <a:off x="129515" y="110371"/>
            <a:ext cx="10626717" cy="523220"/>
          </a:xfrm>
          <a:prstGeom prst="rect">
            <a:avLst/>
          </a:prstGeom>
          <a:noFill/>
        </p:spPr>
        <p:txBody>
          <a:bodyPr wrap="square" lIns="91440" tIns="45720" rIns="91440" bIns="45720" rtlCol="0" anchor="t">
            <a:spAutoFit/>
          </a:bodyPr>
          <a:lstStyle/>
          <a:p>
            <a:r>
              <a:rPr lang="en-US" sz="2800" b="1" dirty="0">
                <a:solidFill>
                  <a:srgbClr val="0070C0"/>
                </a:solidFill>
              </a:rPr>
              <a:t>NUCLEOTIDE EXCISION REPAIR</a:t>
            </a:r>
            <a:r>
              <a:rPr lang="en-US" sz="2800" dirty="0"/>
              <a:t>: per </a:t>
            </a:r>
            <a:r>
              <a:rPr lang="en-US" sz="2800" dirty="0" err="1"/>
              <a:t>lesioni</a:t>
            </a:r>
            <a:r>
              <a:rPr lang="en-US" sz="2800" dirty="0"/>
              <a:t> </a:t>
            </a:r>
            <a:r>
              <a:rPr lang="en-US" sz="2800" dirty="0" err="1"/>
              <a:t>che</a:t>
            </a:r>
            <a:r>
              <a:rPr lang="en-US" sz="2800" dirty="0"/>
              <a:t> </a:t>
            </a:r>
            <a:r>
              <a:rPr lang="en-US" sz="2800" dirty="0" err="1"/>
              <a:t>distorcono</a:t>
            </a:r>
            <a:r>
              <a:rPr lang="en-US" sz="2800" dirty="0"/>
              <a:t> </a:t>
            </a:r>
            <a:r>
              <a:rPr lang="en-US" sz="2800" dirty="0" err="1"/>
              <a:t>l’elica</a:t>
            </a:r>
            <a:endParaRPr lang="en-US" sz="2800" dirty="0">
              <a:cs typeface="Calibri"/>
            </a:endParaRPr>
          </a:p>
        </p:txBody>
      </p:sp>
      <p:pic>
        <p:nvPicPr>
          <p:cNvPr id="2" name="Immagine 2">
            <a:extLst>
              <a:ext uri="{FF2B5EF4-FFF2-40B4-BE49-F238E27FC236}">
                <a16:creationId xmlns:a16="http://schemas.microsoft.com/office/drawing/2014/main" id="{C5151E42-647D-4FCD-7CCD-1ACC364673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4915" y="723686"/>
            <a:ext cx="5339441" cy="5905927"/>
          </a:xfrm>
          <a:prstGeom prst="rect">
            <a:avLst/>
          </a:prstGeom>
        </p:spPr>
      </p:pic>
      <p:sp>
        <p:nvSpPr>
          <p:cNvPr id="3" name="CasellaDiTesto 2">
            <a:extLst>
              <a:ext uri="{FF2B5EF4-FFF2-40B4-BE49-F238E27FC236}">
                <a16:creationId xmlns:a16="http://schemas.microsoft.com/office/drawing/2014/main" id="{57CBDA25-6FF5-65CF-CEE6-DD7012659C0A}"/>
              </a:ext>
            </a:extLst>
          </p:cNvPr>
          <p:cNvSpPr txBox="1"/>
          <p:nvPr/>
        </p:nvSpPr>
        <p:spPr>
          <a:xfrm>
            <a:off x="7260771" y="2345871"/>
            <a:ext cx="27432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err="1"/>
              <a:t>geni</a:t>
            </a:r>
            <a:r>
              <a:rPr lang="en-US" sz="2800" dirty="0"/>
              <a:t> del Gruppo XP (</a:t>
            </a:r>
            <a:r>
              <a:rPr lang="en-US" sz="2800" b="1" dirty="0"/>
              <a:t>Xeroderma pigmentosum</a:t>
            </a:r>
            <a:r>
              <a:rPr lang="en-US" sz="2800" dirty="0"/>
              <a:t>)</a:t>
            </a:r>
            <a:endParaRPr lang="it-IT" sz="2800" dirty="0"/>
          </a:p>
        </p:txBody>
      </p:sp>
      <p:sp>
        <p:nvSpPr>
          <p:cNvPr id="6" name="CasellaDiTesto 5">
            <a:extLst>
              <a:ext uri="{FF2B5EF4-FFF2-40B4-BE49-F238E27FC236}">
                <a16:creationId xmlns:a16="http://schemas.microsoft.com/office/drawing/2014/main" id="{CE50CEC6-59B5-8316-85E3-722622C00A84}"/>
              </a:ext>
            </a:extLst>
          </p:cNvPr>
          <p:cNvSpPr txBox="1"/>
          <p:nvPr/>
        </p:nvSpPr>
        <p:spPr>
          <a:xfrm>
            <a:off x="8522153" y="6408964"/>
            <a:ext cx="20968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err="1">
                <a:cs typeface="Calibri"/>
              </a:rPr>
              <a:t>Fig</a:t>
            </a:r>
            <a:r>
              <a:rPr lang="it-IT" dirty="0">
                <a:cs typeface="Calibri"/>
              </a:rPr>
              <a:t> 2.16 da Pecorino</a:t>
            </a:r>
            <a:endParaRPr lang="it-IT" dirty="0"/>
          </a:p>
        </p:txBody>
      </p:sp>
      <p:sp>
        <p:nvSpPr>
          <p:cNvPr id="4" name="Oval 3">
            <a:extLst>
              <a:ext uri="{FF2B5EF4-FFF2-40B4-BE49-F238E27FC236}">
                <a16:creationId xmlns:a16="http://schemas.microsoft.com/office/drawing/2014/main" id="{69245A23-7596-4BB8-5168-F209330657C2}"/>
              </a:ext>
            </a:extLst>
          </p:cNvPr>
          <p:cNvSpPr/>
          <p:nvPr/>
        </p:nvSpPr>
        <p:spPr>
          <a:xfrm>
            <a:off x="2492943" y="1010653"/>
            <a:ext cx="298383" cy="26469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6869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904213-8FDE-23EA-3DAC-DF277CF70B0B}"/>
              </a:ext>
            </a:extLst>
          </p:cNvPr>
          <p:cNvSpPr txBox="1"/>
          <p:nvPr/>
        </p:nvSpPr>
        <p:spPr>
          <a:xfrm>
            <a:off x="240206" y="241410"/>
            <a:ext cx="9330375" cy="461665"/>
          </a:xfrm>
          <a:prstGeom prst="rect">
            <a:avLst/>
          </a:prstGeom>
          <a:noFill/>
        </p:spPr>
        <p:txBody>
          <a:bodyPr wrap="square" lIns="91440" tIns="45720" rIns="91440" bIns="45720" rtlCol="0" anchor="t">
            <a:spAutoFit/>
          </a:bodyPr>
          <a:lstStyle/>
          <a:p>
            <a:r>
              <a:rPr lang="en-US" sz="2400" b="1" dirty="0"/>
              <a:t>Xeroderma pigmentosum</a:t>
            </a:r>
            <a:endParaRPr lang="it-IT" sz="2400" b="1" dirty="0"/>
          </a:p>
        </p:txBody>
      </p:sp>
      <p:sp>
        <p:nvSpPr>
          <p:cNvPr id="2" name="TextBox 1">
            <a:extLst>
              <a:ext uri="{FF2B5EF4-FFF2-40B4-BE49-F238E27FC236}">
                <a16:creationId xmlns:a16="http://schemas.microsoft.com/office/drawing/2014/main" id="{B28E9E26-CBAC-18B7-2CA8-657915A54727}"/>
              </a:ext>
            </a:extLst>
          </p:cNvPr>
          <p:cNvSpPr txBox="1"/>
          <p:nvPr/>
        </p:nvSpPr>
        <p:spPr>
          <a:xfrm>
            <a:off x="326571" y="4343400"/>
            <a:ext cx="7102788" cy="2308324"/>
          </a:xfrm>
          <a:prstGeom prst="rect">
            <a:avLst/>
          </a:prstGeom>
          <a:noFill/>
        </p:spPr>
        <p:txBody>
          <a:bodyPr wrap="square" rtlCol="0">
            <a:spAutoFit/>
          </a:bodyPr>
          <a:lstStyle/>
          <a:p>
            <a:r>
              <a:rPr lang="it-IT" sz="2400" b="0" i="0" dirty="0">
                <a:effectLst/>
              </a:rPr>
              <a:t>Malattia genetica: ipersensibilità alle radiazioni UV. </a:t>
            </a:r>
            <a:br>
              <a:rPr lang="it-IT" sz="2400" b="0" i="0" dirty="0">
                <a:effectLst/>
              </a:rPr>
            </a:br>
            <a:r>
              <a:rPr lang="it-IT" sz="2400" b="0" i="0" dirty="0">
                <a:effectLst/>
              </a:rPr>
              <a:t>Si manifesta con sintomi a carico di pelle, occhi e sistema nervoso.</a:t>
            </a:r>
          </a:p>
          <a:p>
            <a:r>
              <a:rPr lang="it-IT" sz="2400" dirty="0"/>
              <a:t>Scottature, pigmentazioni </a:t>
            </a:r>
            <a:br>
              <a:rPr lang="it-IT" sz="2400" dirty="0"/>
            </a:br>
            <a:r>
              <a:rPr lang="it-IT" sz="2400" dirty="0"/>
              <a:t>Elevato rischio di tumori cutanei indotti da </a:t>
            </a:r>
            <a:r>
              <a:rPr lang="it-IT" sz="2400" dirty="0" err="1"/>
              <a:t>fotoesposizione</a:t>
            </a:r>
            <a:endParaRPr lang="it-IT" sz="2400" b="0" i="0" dirty="0">
              <a:effectLst/>
            </a:endParaRPr>
          </a:p>
        </p:txBody>
      </p:sp>
      <p:pic>
        <p:nvPicPr>
          <p:cNvPr id="4" name="Picture 3">
            <a:extLst>
              <a:ext uri="{FF2B5EF4-FFF2-40B4-BE49-F238E27FC236}">
                <a16:creationId xmlns:a16="http://schemas.microsoft.com/office/drawing/2014/main" id="{CAB87F2F-F4E7-3FFC-FE31-66DF24CB1E24}"/>
              </a:ext>
            </a:extLst>
          </p:cNvPr>
          <p:cNvPicPr>
            <a:picLocks noChangeAspect="1"/>
          </p:cNvPicPr>
          <p:nvPr/>
        </p:nvPicPr>
        <p:blipFill>
          <a:blip r:embed="rId2"/>
          <a:stretch>
            <a:fillRect/>
          </a:stretch>
        </p:blipFill>
        <p:spPr>
          <a:xfrm>
            <a:off x="7933096" y="559326"/>
            <a:ext cx="3732227" cy="3478806"/>
          </a:xfrm>
          <a:prstGeom prst="rect">
            <a:avLst/>
          </a:prstGeom>
        </p:spPr>
      </p:pic>
      <p:pic>
        <p:nvPicPr>
          <p:cNvPr id="8" name="Picture 7">
            <a:extLst>
              <a:ext uri="{FF2B5EF4-FFF2-40B4-BE49-F238E27FC236}">
                <a16:creationId xmlns:a16="http://schemas.microsoft.com/office/drawing/2014/main" id="{F542F087-8E08-4899-A271-7485D72ED087}"/>
              </a:ext>
            </a:extLst>
          </p:cNvPr>
          <p:cNvPicPr>
            <a:picLocks noChangeAspect="1"/>
          </p:cNvPicPr>
          <p:nvPr/>
        </p:nvPicPr>
        <p:blipFill>
          <a:blip r:embed="rId3"/>
          <a:stretch>
            <a:fillRect/>
          </a:stretch>
        </p:blipFill>
        <p:spPr>
          <a:xfrm>
            <a:off x="436224" y="974569"/>
            <a:ext cx="5273376" cy="2991834"/>
          </a:xfrm>
          <a:prstGeom prst="rect">
            <a:avLst/>
          </a:prstGeom>
        </p:spPr>
      </p:pic>
    </p:spTree>
    <p:extLst>
      <p:ext uri="{BB962C8B-B14F-4D97-AF65-F5344CB8AC3E}">
        <p14:creationId xmlns:p14="http://schemas.microsoft.com/office/powerpoint/2010/main" val="2531946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C8FC43-0CCF-77ED-135B-CB108C571DC9}"/>
              </a:ext>
            </a:extLst>
          </p:cNvPr>
          <p:cNvSpPr txBox="1"/>
          <p:nvPr/>
        </p:nvSpPr>
        <p:spPr>
          <a:xfrm>
            <a:off x="286800" y="241409"/>
            <a:ext cx="5628374" cy="3539430"/>
          </a:xfrm>
          <a:prstGeom prst="rect">
            <a:avLst/>
          </a:prstGeom>
          <a:noFill/>
        </p:spPr>
        <p:txBody>
          <a:bodyPr wrap="square" lIns="91440" tIns="45720" rIns="91440" bIns="45720" rtlCol="0" anchor="t">
            <a:spAutoFit/>
          </a:bodyPr>
          <a:lstStyle/>
          <a:p>
            <a:r>
              <a:rPr lang="en-US" sz="2800" b="1" dirty="0">
                <a:solidFill>
                  <a:srgbClr val="0070C0"/>
                </a:solidFill>
              </a:rPr>
              <a:t>MISMATCH REPAIR</a:t>
            </a:r>
            <a:r>
              <a:rPr lang="en-US" sz="2800" dirty="0"/>
              <a:t>: per </a:t>
            </a:r>
            <a:r>
              <a:rPr lang="en-US" sz="2800" dirty="0" err="1"/>
              <a:t>errori</a:t>
            </a:r>
            <a:r>
              <a:rPr lang="en-US" sz="2800" dirty="0"/>
              <a:t> di </a:t>
            </a:r>
            <a:r>
              <a:rPr lang="en-US" sz="2800" dirty="0" err="1"/>
              <a:t>replicazione</a:t>
            </a:r>
            <a:r>
              <a:rPr lang="en-US" sz="2800" dirty="0"/>
              <a:t> non </a:t>
            </a:r>
            <a:r>
              <a:rPr lang="en-US" sz="2800" dirty="0" err="1"/>
              <a:t>corretti</a:t>
            </a:r>
            <a:r>
              <a:rPr lang="en-US" sz="2800" dirty="0"/>
              <a:t> da </a:t>
            </a:r>
            <a:r>
              <a:rPr lang="en-US" sz="2800" dirty="0" err="1"/>
              <a:t>polimerasi</a:t>
            </a:r>
            <a:r>
              <a:rPr lang="en-US" sz="2800" dirty="0"/>
              <a:t> </a:t>
            </a:r>
            <a:br>
              <a:rPr lang="en-US" sz="2800" dirty="0"/>
            </a:br>
            <a:r>
              <a:rPr lang="en-US" sz="2800" dirty="0"/>
              <a:t>(base-base, </a:t>
            </a:r>
            <a:r>
              <a:rPr lang="en-US" sz="2800" dirty="0" err="1"/>
              <a:t>inserzioni</a:t>
            </a:r>
            <a:r>
              <a:rPr lang="en-US" sz="2800" dirty="0"/>
              <a:t>, </a:t>
            </a:r>
            <a:r>
              <a:rPr lang="en-US" sz="2800" dirty="0" err="1"/>
              <a:t>delezioni</a:t>
            </a:r>
            <a:r>
              <a:rPr lang="en-US" sz="2800" dirty="0"/>
              <a:t>)</a:t>
            </a:r>
          </a:p>
          <a:p>
            <a:r>
              <a:rPr lang="en-US" sz="2800" dirty="0"/>
              <a:t>	</a:t>
            </a:r>
            <a:r>
              <a:rPr lang="en-US" sz="2800" dirty="0" err="1"/>
              <a:t>escissione</a:t>
            </a:r>
            <a:r>
              <a:rPr lang="en-US" sz="2800" dirty="0"/>
              <a:t> e re-</a:t>
            </a:r>
            <a:r>
              <a:rPr lang="en-US" sz="2800" dirty="0" err="1"/>
              <a:t>sintesi</a:t>
            </a:r>
            <a:endParaRPr lang="en-US" sz="2800" dirty="0"/>
          </a:p>
          <a:p>
            <a:endParaRPr lang="en-US" sz="2800" dirty="0">
              <a:cs typeface="Calibri"/>
            </a:endParaRPr>
          </a:p>
          <a:p>
            <a:r>
              <a:rPr lang="en-US" sz="2800" b="1" i="1" dirty="0">
                <a:cs typeface="Calibri"/>
              </a:rPr>
              <a:t>MLH1</a:t>
            </a:r>
            <a:r>
              <a:rPr lang="en-US" sz="2800" dirty="0">
                <a:cs typeface="Calibri"/>
              </a:rPr>
              <a:t>, </a:t>
            </a:r>
            <a:r>
              <a:rPr lang="en-US" sz="2800" b="1" i="1" dirty="0">
                <a:cs typeface="Calibri"/>
              </a:rPr>
              <a:t>MSH2</a:t>
            </a:r>
          </a:p>
          <a:p>
            <a:endParaRPr lang="en-US" sz="2800" dirty="0">
              <a:cs typeface="Calibri"/>
            </a:endParaRPr>
          </a:p>
        </p:txBody>
      </p:sp>
      <p:pic>
        <p:nvPicPr>
          <p:cNvPr id="2" name="Immagine 5">
            <a:extLst>
              <a:ext uri="{FF2B5EF4-FFF2-40B4-BE49-F238E27FC236}">
                <a16:creationId xmlns:a16="http://schemas.microsoft.com/office/drawing/2014/main" id="{41A1AA94-25CE-FCDE-0A43-02D1C663FB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7400" y="110934"/>
            <a:ext cx="6025241" cy="6537759"/>
          </a:xfrm>
          <a:prstGeom prst="rect">
            <a:avLst/>
          </a:prstGeom>
        </p:spPr>
      </p:pic>
      <p:sp>
        <p:nvSpPr>
          <p:cNvPr id="7" name="CasellaDiTesto 6">
            <a:extLst>
              <a:ext uri="{FF2B5EF4-FFF2-40B4-BE49-F238E27FC236}">
                <a16:creationId xmlns:a16="http://schemas.microsoft.com/office/drawing/2014/main" id="{5E63AE20-F6CD-6387-08BB-0745ED7E9176}"/>
              </a:ext>
            </a:extLst>
          </p:cNvPr>
          <p:cNvSpPr txBox="1"/>
          <p:nvPr/>
        </p:nvSpPr>
        <p:spPr>
          <a:xfrm>
            <a:off x="3160939" y="6164035"/>
            <a:ext cx="20968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err="1">
                <a:cs typeface="Calibri"/>
              </a:rPr>
              <a:t>Fig</a:t>
            </a:r>
            <a:r>
              <a:rPr lang="it-IT" dirty="0">
                <a:cs typeface="Calibri"/>
              </a:rPr>
              <a:t> 2.17 da Pecorino</a:t>
            </a:r>
            <a:endParaRPr lang="it-IT" dirty="0"/>
          </a:p>
        </p:txBody>
      </p:sp>
    </p:spTree>
    <p:extLst>
      <p:ext uri="{BB962C8B-B14F-4D97-AF65-F5344CB8AC3E}">
        <p14:creationId xmlns:p14="http://schemas.microsoft.com/office/powerpoint/2010/main" val="113558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784D8-F5AB-348B-5A2B-49F9B596804A}"/>
              </a:ext>
            </a:extLst>
          </p:cNvPr>
          <p:cNvSpPr txBox="1"/>
          <p:nvPr/>
        </p:nvSpPr>
        <p:spPr>
          <a:xfrm>
            <a:off x="171297" y="79704"/>
            <a:ext cx="11874720" cy="954107"/>
          </a:xfrm>
          <a:prstGeom prst="rect">
            <a:avLst/>
          </a:prstGeom>
          <a:noFill/>
        </p:spPr>
        <p:txBody>
          <a:bodyPr wrap="square" rtlCol="0">
            <a:spAutoFit/>
          </a:bodyPr>
          <a:lstStyle/>
          <a:p>
            <a:r>
              <a:rPr lang="en-US" sz="2800" b="1" dirty="0">
                <a:solidFill>
                  <a:srgbClr val="0070C0"/>
                </a:solidFill>
              </a:rPr>
              <a:t>RECOMBINATION REPAIR</a:t>
            </a:r>
            <a:r>
              <a:rPr lang="en-US" sz="2800" dirty="0"/>
              <a:t>: per </a:t>
            </a:r>
            <a:r>
              <a:rPr lang="en-US" sz="2800" dirty="0" err="1"/>
              <a:t>errori</a:t>
            </a:r>
            <a:r>
              <a:rPr lang="en-US" sz="2800" dirty="0"/>
              <a:t> con </a:t>
            </a:r>
            <a:r>
              <a:rPr lang="en-US" sz="2800" u="sng" dirty="0" err="1"/>
              <a:t>rotture</a:t>
            </a:r>
            <a:r>
              <a:rPr lang="en-US" sz="2800" u="sng" dirty="0"/>
              <a:t> a doppio </a:t>
            </a:r>
            <a:r>
              <a:rPr lang="en-US" sz="2800" u="sng" dirty="0" err="1"/>
              <a:t>filamento</a:t>
            </a:r>
            <a:endParaRPr lang="en-US" sz="2800" u="sng" dirty="0"/>
          </a:p>
          <a:p>
            <a:r>
              <a:rPr lang="en-US" sz="2800" dirty="0" err="1"/>
              <a:t>Riparazione</a:t>
            </a:r>
            <a:r>
              <a:rPr lang="en-US" sz="2800" dirty="0"/>
              <a:t> </a:t>
            </a:r>
            <a:r>
              <a:rPr lang="en-US" sz="2800" dirty="0" err="1"/>
              <a:t>omologa</a:t>
            </a:r>
            <a:r>
              <a:rPr lang="en-US" sz="2800" dirty="0"/>
              <a:t>, </a:t>
            </a:r>
            <a:r>
              <a:rPr lang="en-US" sz="2800" dirty="0" err="1"/>
              <a:t>più</a:t>
            </a:r>
            <a:r>
              <a:rPr lang="en-US" sz="2800" dirty="0"/>
              <a:t> </a:t>
            </a:r>
            <a:r>
              <a:rPr lang="en-US" sz="2800" dirty="0" err="1"/>
              <a:t>precisa</a:t>
            </a:r>
            <a:r>
              <a:rPr lang="en-US" sz="2800" dirty="0"/>
              <a:t>, </a:t>
            </a:r>
            <a:r>
              <a:rPr lang="en-US" sz="2800" dirty="0" err="1"/>
              <a:t>su</a:t>
            </a:r>
            <a:r>
              <a:rPr lang="en-US" sz="2800" dirty="0"/>
              <a:t> </a:t>
            </a:r>
            <a:r>
              <a:rPr lang="en-US" sz="2800" dirty="0" err="1"/>
              <a:t>stampo</a:t>
            </a:r>
            <a:r>
              <a:rPr lang="en-US" sz="2800" dirty="0"/>
              <a:t> dal </a:t>
            </a:r>
            <a:r>
              <a:rPr lang="en-US" sz="2800" dirty="0" err="1"/>
              <a:t>cromatide</a:t>
            </a:r>
            <a:r>
              <a:rPr lang="en-US" sz="2800" dirty="0"/>
              <a:t> con </a:t>
            </a:r>
            <a:r>
              <a:rPr lang="en-US" sz="2800" dirty="0" err="1"/>
              <a:t>sequenza</a:t>
            </a:r>
            <a:r>
              <a:rPr lang="en-US" sz="2800" dirty="0"/>
              <a:t> </a:t>
            </a:r>
            <a:r>
              <a:rPr lang="en-US" sz="2800" dirty="0" err="1"/>
              <a:t>intatta</a:t>
            </a:r>
            <a:endParaRPr lang="en-US" sz="2800" dirty="0"/>
          </a:p>
        </p:txBody>
      </p:sp>
      <p:pic>
        <p:nvPicPr>
          <p:cNvPr id="5" name="Immagine 5">
            <a:extLst>
              <a:ext uri="{FF2B5EF4-FFF2-40B4-BE49-F238E27FC236}">
                <a16:creationId xmlns:a16="http://schemas.microsoft.com/office/drawing/2014/main" id="{94792B26-B66B-2087-4288-A74F4B5E2FC9}"/>
              </a:ext>
            </a:extLst>
          </p:cNvPr>
          <p:cNvPicPr>
            <a:picLocks noChangeAspect="1"/>
          </p:cNvPicPr>
          <p:nvPr/>
        </p:nvPicPr>
        <p:blipFill>
          <a:blip r:embed="rId2"/>
          <a:stretch>
            <a:fillRect/>
          </a:stretch>
        </p:blipFill>
        <p:spPr>
          <a:xfrm>
            <a:off x="406380" y="1466819"/>
            <a:ext cx="5219591" cy="4587471"/>
          </a:xfrm>
          <a:prstGeom prst="rect">
            <a:avLst/>
          </a:prstGeom>
        </p:spPr>
      </p:pic>
      <p:pic>
        <p:nvPicPr>
          <p:cNvPr id="6" name="Immagine 6">
            <a:extLst>
              <a:ext uri="{FF2B5EF4-FFF2-40B4-BE49-F238E27FC236}">
                <a16:creationId xmlns:a16="http://schemas.microsoft.com/office/drawing/2014/main" id="{33F67C1E-94A9-6510-F3B8-FCE9F9B685F5}"/>
              </a:ext>
            </a:extLst>
          </p:cNvPr>
          <p:cNvPicPr>
            <a:picLocks noChangeAspect="1"/>
          </p:cNvPicPr>
          <p:nvPr/>
        </p:nvPicPr>
        <p:blipFill>
          <a:blip r:embed="rId3"/>
          <a:stretch>
            <a:fillRect/>
          </a:stretch>
        </p:blipFill>
        <p:spPr>
          <a:xfrm>
            <a:off x="5945226" y="1466819"/>
            <a:ext cx="6139102" cy="4702975"/>
          </a:xfrm>
          <a:prstGeom prst="rect">
            <a:avLst/>
          </a:prstGeom>
        </p:spPr>
      </p:pic>
      <p:sp>
        <p:nvSpPr>
          <p:cNvPr id="8" name="CasellaDiTesto 7">
            <a:extLst>
              <a:ext uri="{FF2B5EF4-FFF2-40B4-BE49-F238E27FC236}">
                <a16:creationId xmlns:a16="http://schemas.microsoft.com/office/drawing/2014/main" id="{9A5CACA5-A058-B57C-8418-B762154DC737}"/>
              </a:ext>
            </a:extLst>
          </p:cNvPr>
          <p:cNvSpPr txBox="1"/>
          <p:nvPr/>
        </p:nvSpPr>
        <p:spPr>
          <a:xfrm>
            <a:off x="8522153" y="6408964"/>
            <a:ext cx="20968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err="1">
                <a:cs typeface="Calibri"/>
              </a:rPr>
              <a:t>Fig</a:t>
            </a:r>
            <a:r>
              <a:rPr lang="it-IT" dirty="0">
                <a:cs typeface="Calibri"/>
              </a:rPr>
              <a:t> 2.18 da Pecorino</a:t>
            </a:r>
            <a:endParaRPr lang="it-IT" dirty="0"/>
          </a:p>
        </p:txBody>
      </p:sp>
    </p:spTree>
    <p:extLst>
      <p:ext uri="{BB962C8B-B14F-4D97-AF65-F5344CB8AC3E}">
        <p14:creationId xmlns:p14="http://schemas.microsoft.com/office/powerpoint/2010/main" val="3214420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A68FFF-C3B5-E625-E719-CA0D444108A7}"/>
              </a:ext>
            </a:extLst>
          </p:cNvPr>
          <p:cNvSpPr txBox="1"/>
          <p:nvPr/>
        </p:nvSpPr>
        <p:spPr>
          <a:xfrm>
            <a:off x="286800" y="241409"/>
            <a:ext cx="11332487" cy="2677656"/>
          </a:xfrm>
          <a:prstGeom prst="rect">
            <a:avLst/>
          </a:prstGeom>
          <a:noFill/>
        </p:spPr>
        <p:txBody>
          <a:bodyPr wrap="square" rtlCol="0">
            <a:spAutoFit/>
          </a:bodyPr>
          <a:lstStyle/>
          <a:p>
            <a:r>
              <a:rPr lang="en-US" sz="2400" b="1" dirty="0">
                <a:solidFill>
                  <a:srgbClr val="0070C0"/>
                </a:solidFill>
              </a:rPr>
              <a:t>RECOMBINATION REPAIR</a:t>
            </a:r>
            <a:r>
              <a:rPr lang="en-US" sz="2400" dirty="0"/>
              <a:t>: </a:t>
            </a:r>
          </a:p>
          <a:p>
            <a:r>
              <a:rPr lang="en-US" sz="2400" dirty="0" err="1"/>
              <a:t>Mutazioni</a:t>
            </a:r>
            <a:r>
              <a:rPr lang="en-US" sz="2400" dirty="0"/>
              <a:t> </a:t>
            </a:r>
            <a:r>
              <a:rPr lang="en-US" sz="2400" dirty="0" err="1"/>
              <a:t>monoalleliche</a:t>
            </a:r>
            <a:r>
              <a:rPr lang="en-US" sz="2400" dirty="0"/>
              <a:t> -&gt; </a:t>
            </a:r>
            <a:r>
              <a:rPr lang="en-US" sz="2400" dirty="0" err="1"/>
              <a:t>suscettibilità</a:t>
            </a:r>
            <a:r>
              <a:rPr lang="en-US" sz="2400" dirty="0"/>
              <a:t>. </a:t>
            </a:r>
          </a:p>
          <a:p>
            <a:r>
              <a:rPr lang="en-US" sz="2400" dirty="0" err="1"/>
              <a:t>Bialleliche</a:t>
            </a:r>
            <a:r>
              <a:rPr lang="en-US" sz="2400" dirty="0"/>
              <a:t>: </a:t>
            </a:r>
            <a:r>
              <a:rPr lang="en-US" sz="2400" dirty="0" err="1"/>
              <a:t>sindromi</a:t>
            </a:r>
            <a:r>
              <a:rPr lang="en-US" sz="2400" dirty="0"/>
              <a:t> da </a:t>
            </a:r>
            <a:r>
              <a:rPr lang="en-US" sz="2400" dirty="0" err="1"/>
              <a:t>instabilità</a:t>
            </a:r>
            <a:r>
              <a:rPr lang="en-US" sz="2400" dirty="0"/>
              <a:t> </a:t>
            </a:r>
            <a:r>
              <a:rPr lang="en-US" sz="2400" dirty="0" err="1"/>
              <a:t>cromosomica</a:t>
            </a:r>
            <a:endParaRPr lang="en-US" sz="2400" dirty="0"/>
          </a:p>
          <a:p>
            <a:endParaRPr lang="en-US" sz="2400" dirty="0"/>
          </a:p>
          <a:p>
            <a:r>
              <a:rPr lang="en-US" sz="2400" b="1" dirty="0"/>
              <a:t>ATM: </a:t>
            </a:r>
            <a:r>
              <a:rPr lang="en-US" sz="2400" b="1" dirty="0" err="1"/>
              <a:t>atassia</a:t>
            </a:r>
            <a:r>
              <a:rPr lang="en-US" sz="2400" b="1" dirty="0"/>
              <a:t> telangiectasia</a:t>
            </a:r>
            <a:r>
              <a:rPr lang="en-US" sz="2400" dirty="0"/>
              <a:t>: </a:t>
            </a:r>
            <a:r>
              <a:rPr lang="en-US" sz="2400" dirty="0" err="1"/>
              <a:t>immunodeficienza</a:t>
            </a:r>
            <a:r>
              <a:rPr lang="en-US" sz="2400" dirty="0"/>
              <a:t>, </a:t>
            </a:r>
            <a:r>
              <a:rPr lang="en-US" sz="2400" dirty="0" err="1"/>
              <a:t>radiosensibilità</a:t>
            </a:r>
            <a:r>
              <a:rPr lang="en-US" sz="2400" dirty="0"/>
              <a:t>, </a:t>
            </a:r>
            <a:r>
              <a:rPr lang="en-US" sz="2400" dirty="0" err="1"/>
              <a:t>rischio</a:t>
            </a:r>
            <a:r>
              <a:rPr lang="en-US" sz="2400" dirty="0"/>
              <a:t> di </a:t>
            </a:r>
            <a:r>
              <a:rPr lang="en-US" sz="2400" dirty="0" err="1"/>
              <a:t>malignità</a:t>
            </a:r>
            <a:endParaRPr lang="en-US" sz="2400" dirty="0"/>
          </a:p>
          <a:p>
            <a:r>
              <a:rPr lang="en-US" sz="2400" b="1" dirty="0"/>
              <a:t>NBS1: syndrome di Nijmegen</a:t>
            </a:r>
            <a:r>
              <a:rPr lang="en-US" sz="2400" dirty="0"/>
              <a:t>: </a:t>
            </a:r>
            <a:r>
              <a:rPr lang="en-US" sz="2400" dirty="0" err="1"/>
              <a:t>immunodeficienza</a:t>
            </a:r>
            <a:r>
              <a:rPr lang="en-US" sz="2400" dirty="0"/>
              <a:t>, </a:t>
            </a:r>
            <a:r>
              <a:rPr lang="en-US" sz="2400" dirty="0" err="1"/>
              <a:t>microcefalia</a:t>
            </a:r>
            <a:r>
              <a:rPr lang="en-US" sz="2400" dirty="0"/>
              <a:t>, </a:t>
            </a:r>
            <a:r>
              <a:rPr lang="en-US" sz="2400" dirty="0" err="1"/>
              <a:t>rischio</a:t>
            </a:r>
            <a:r>
              <a:rPr lang="en-US" sz="2400" dirty="0"/>
              <a:t> di </a:t>
            </a:r>
            <a:r>
              <a:rPr lang="en-US" sz="2400" dirty="0" err="1"/>
              <a:t>malignità</a:t>
            </a:r>
            <a:endParaRPr lang="en-US" sz="2400" dirty="0"/>
          </a:p>
          <a:p>
            <a:r>
              <a:rPr lang="en-US" sz="2400" b="1" dirty="0"/>
              <a:t>BRCA1/2: </a:t>
            </a:r>
            <a:r>
              <a:rPr lang="en-US" sz="2400" b="1" dirty="0" err="1"/>
              <a:t>suscettibilità</a:t>
            </a:r>
            <a:r>
              <a:rPr lang="en-US" sz="2400" b="1" dirty="0"/>
              <a:t> a </a:t>
            </a:r>
            <a:r>
              <a:rPr lang="en-US" sz="2400" b="1" dirty="0" err="1"/>
              <a:t>tumori</a:t>
            </a:r>
            <a:r>
              <a:rPr lang="en-US" sz="2400" dirty="0"/>
              <a:t>. </a:t>
            </a:r>
            <a:r>
              <a:rPr lang="en-US" sz="2400" dirty="0" err="1"/>
              <a:t>Perdità</a:t>
            </a:r>
            <a:r>
              <a:rPr lang="en-US" sz="2400" dirty="0"/>
              <a:t> di </a:t>
            </a:r>
            <a:r>
              <a:rPr lang="en-US" sz="2400" dirty="0" err="1"/>
              <a:t>eterozigosità</a:t>
            </a:r>
            <a:r>
              <a:rPr lang="en-US" sz="2400" dirty="0"/>
              <a:t> </a:t>
            </a:r>
          </a:p>
        </p:txBody>
      </p:sp>
      <p:pic>
        <p:nvPicPr>
          <p:cNvPr id="4" name="Picture 3">
            <a:extLst>
              <a:ext uri="{FF2B5EF4-FFF2-40B4-BE49-F238E27FC236}">
                <a16:creationId xmlns:a16="http://schemas.microsoft.com/office/drawing/2014/main" id="{93B6F13E-B2E3-2C7B-779D-8E98942914F6}"/>
              </a:ext>
            </a:extLst>
          </p:cNvPr>
          <p:cNvPicPr>
            <a:picLocks noChangeAspect="1"/>
          </p:cNvPicPr>
          <p:nvPr/>
        </p:nvPicPr>
        <p:blipFill>
          <a:blip r:embed="rId2"/>
          <a:stretch>
            <a:fillRect/>
          </a:stretch>
        </p:blipFill>
        <p:spPr>
          <a:xfrm>
            <a:off x="425471" y="3348664"/>
            <a:ext cx="3338706" cy="2549559"/>
          </a:xfrm>
          <a:prstGeom prst="rect">
            <a:avLst/>
          </a:prstGeom>
        </p:spPr>
      </p:pic>
    </p:spTree>
    <p:extLst>
      <p:ext uri="{BB962C8B-B14F-4D97-AF65-F5344CB8AC3E}">
        <p14:creationId xmlns:p14="http://schemas.microsoft.com/office/powerpoint/2010/main" val="3828624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0E902B-FA00-3E14-E479-547A05DCAECE}"/>
              </a:ext>
            </a:extLst>
          </p:cNvPr>
          <p:cNvSpPr txBox="1"/>
          <p:nvPr/>
        </p:nvSpPr>
        <p:spPr>
          <a:xfrm>
            <a:off x="297712" y="228600"/>
            <a:ext cx="10499651" cy="584775"/>
          </a:xfrm>
          <a:prstGeom prst="rect">
            <a:avLst/>
          </a:prstGeom>
          <a:noFill/>
        </p:spPr>
        <p:txBody>
          <a:bodyPr wrap="square" rtlCol="0">
            <a:spAutoFit/>
          </a:bodyPr>
          <a:lstStyle/>
          <a:p>
            <a:r>
              <a:rPr lang="it-IT" sz="3200" b="1" dirty="0">
                <a:solidFill>
                  <a:srgbClr val="0070C0"/>
                </a:solidFill>
              </a:rPr>
              <a:t>Le mutazioni nelle nostre cellule</a:t>
            </a:r>
          </a:p>
        </p:txBody>
      </p:sp>
      <p:sp>
        <p:nvSpPr>
          <p:cNvPr id="3" name="TextBox 2">
            <a:extLst>
              <a:ext uri="{FF2B5EF4-FFF2-40B4-BE49-F238E27FC236}">
                <a16:creationId xmlns:a16="http://schemas.microsoft.com/office/drawing/2014/main" id="{71D5DF0B-040E-698D-E6D5-D97309847905}"/>
              </a:ext>
            </a:extLst>
          </p:cNvPr>
          <p:cNvSpPr txBox="1"/>
          <p:nvPr/>
        </p:nvSpPr>
        <p:spPr>
          <a:xfrm>
            <a:off x="377456" y="909084"/>
            <a:ext cx="11243463" cy="4693593"/>
          </a:xfrm>
          <a:prstGeom prst="rect">
            <a:avLst/>
          </a:prstGeom>
          <a:noFill/>
        </p:spPr>
        <p:txBody>
          <a:bodyPr wrap="square" rtlCol="0">
            <a:spAutoFit/>
          </a:bodyPr>
          <a:lstStyle/>
          <a:p>
            <a:pPr>
              <a:spcBef>
                <a:spcPts val="600"/>
              </a:spcBef>
            </a:pPr>
            <a:r>
              <a:rPr lang="it-IT" sz="2400" dirty="0"/>
              <a:t>Tutte le cellule che si riproducono possono fare degli errori quando duplicano il loro DNA</a:t>
            </a:r>
          </a:p>
          <a:p>
            <a:pPr lvl="2">
              <a:spcBef>
                <a:spcPts val="600"/>
              </a:spcBef>
            </a:pPr>
            <a:r>
              <a:rPr lang="it-IT" sz="2400" dirty="0"/>
              <a:t>I tumori che originano da cellule che proliferano molto </a:t>
            </a:r>
            <a:br>
              <a:rPr lang="it-IT" sz="2400" dirty="0"/>
            </a:br>
            <a:r>
              <a:rPr lang="it-IT" sz="2400" dirty="0"/>
              <a:t>hanno più possibilità di accumulare mutazioni</a:t>
            </a:r>
          </a:p>
          <a:p>
            <a:pPr>
              <a:spcBef>
                <a:spcPts val="600"/>
              </a:spcBef>
            </a:pPr>
            <a:endParaRPr lang="it-IT" sz="2400" dirty="0"/>
          </a:p>
          <a:p>
            <a:pPr>
              <a:spcBef>
                <a:spcPts val="600"/>
              </a:spcBef>
            </a:pPr>
            <a:r>
              <a:rPr lang="it-IT" sz="2400" dirty="0"/>
              <a:t>La maggior parte delle </a:t>
            </a:r>
            <a:r>
              <a:rPr lang="it-IT" sz="2400" b="1" dirty="0"/>
              <a:t>mutazioni</a:t>
            </a:r>
            <a:r>
              <a:rPr lang="it-IT" sz="2400" dirty="0"/>
              <a:t> sono </a:t>
            </a:r>
            <a:r>
              <a:rPr lang="it-IT" sz="2400" b="1" dirty="0"/>
              <a:t>ininfluenti</a:t>
            </a:r>
            <a:r>
              <a:rPr lang="it-IT" sz="2400" dirty="0"/>
              <a:t> sul comportamento della cellula</a:t>
            </a:r>
          </a:p>
          <a:p>
            <a:pPr>
              <a:spcBef>
                <a:spcPts val="600"/>
              </a:spcBef>
            </a:pPr>
            <a:endParaRPr lang="it-IT" sz="2400" dirty="0"/>
          </a:p>
          <a:p>
            <a:pPr>
              <a:spcBef>
                <a:spcPts val="600"/>
              </a:spcBef>
            </a:pPr>
            <a:r>
              <a:rPr lang="it-IT" sz="2400" dirty="0"/>
              <a:t>Alcune </a:t>
            </a:r>
            <a:r>
              <a:rPr lang="it-IT" sz="2400" b="1" dirty="0"/>
              <a:t>mutazioni</a:t>
            </a:r>
            <a:r>
              <a:rPr lang="it-IT" sz="2400" dirty="0"/>
              <a:t> sono </a:t>
            </a:r>
            <a:r>
              <a:rPr lang="it-IT" sz="2400" b="1" dirty="0"/>
              <a:t>deleterie</a:t>
            </a:r>
            <a:r>
              <a:rPr lang="it-IT" sz="2400" dirty="0"/>
              <a:t>, ma si perderanno perché la cellula tenderà a morire</a:t>
            </a:r>
          </a:p>
          <a:p>
            <a:pPr>
              <a:spcBef>
                <a:spcPts val="600"/>
              </a:spcBef>
            </a:pPr>
            <a:endParaRPr lang="it-IT" sz="2400" dirty="0"/>
          </a:p>
          <a:p>
            <a:pPr>
              <a:spcBef>
                <a:spcPts val="600"/>
              </a:spcBef>
            </a:pPr>
            <a:r>
              <a:rPr lang="it-IT" sz="2400" dirty="0"/>
              <a:t>Alcune </a:t>
            </a:r>
            <a:r>
              <a:rPr lang="it-IT" sz="2400" b="1" dirty="0"/>
              <a:t>mutazioni</a:t>
            </a:r>
            <a:r>
              <a:rPr lang="it-IT" sz="2400" dirty="0"/>
              <a:t> sono </a:t>
            </a:r>
            <a:r>
              <a:rPr lang="it-IT" sz="2400" b="1" dirty="0"/>
              <a:t>«vantaggiose» </a:t>
            </a:r>
            <a:r>
              <a:rPr lang="it-IT" sz="2400" dirty="0"/>
              <a:t>per la cellula perché la fanno proliferare più facilmente … ma se ne accumulo diverse divento avvantaggiato e </a:t>
            </a:r>
            <a:r>
              <a:rPr lang="it-IT" sz="2400" b="1" dirty="0"/>
              <a:t>«egoista», </a:t>
            </a:r>
            <a:r>
              <a:rPr lang="it-IT" sz="2400" dirty="0"/>
              <a:t>che è molto pericoloso</a:t>
            </a:r>
          </a:p>
        </p:txBody>
      </p:sp>
    </p:spTree>
    <p:extLst>
      <p:ext uri="{BB962C8B-B14F-4D97-AF65-F5344CB8AC3E}">
        <p14:creationId xmlns:p14="http://schemas.microsoft.com/office/powerpoint/2010/main" val="4213765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06BC75-B6A8-4224-0F3D-9EEE4EEFDF7F}"/>
              </a:ext>
            </a:extLst>
          </p:cNvPr>
          <p:cNvPicPr>
            <a:picLocks noChangeAspect="1"/>
          </p:cNvPicPr>
          <p:nvPr/>
        </p:nvPicPr>
        <p:blipFill>
          <a:blip r:embed="rId2"/>
          <a:stretch>
            <a:fillRect/>
          </a:stretch>
        </p:blipFill>
        <p:spPr>
          <a:xfrm>
            <a:off x="394088" y="232781"/>
            <a:ext cx="11520455" cy="5571253"/>
          </a:xfrm>
          <a:prstGeom prst="rect">
            <a:avLst/>
          </a:prstGeom>
        </p:spPr>
      </p:pic>
      <p:sp>
        <p:nvSpPr>
          <p:cNvPr id="5" name="TextBox 4">
            <a:extLst>
              <a:ext uri="{FF2B5EF4-FFF2-40B4-BE49-F238E27FC236}">
                <a16:creationId xmlns:a16="http://schemas.microsoft.com/office/drawing/2014/main" id="{DA28D5B3-F196-624D-6256-4BA0AC091AB7}"/>
              </a:ext>
            </a:extLst>
          </p:cNvPr>
          <p:cNvSpPr txBox="1"/>
          <p:nvPr/>
        </p:nvSpPr>
        <p:spPr>
          <a:xfrm>
            <a:off x="6652727" y="6270171"/>
            <a:ext cx="5089849" cy="369332"/>
          </a:xfrm>
          <a:prstGeom prst="rect">
            <a:avLst/>
          </a:prstGeom>
          <a:noFill/>
        </p:spPr>
        <p:txBody>
          <a:bodyPr wrap="square" rtlCol="0">
            <a:spAutoFit/>
          </a:bodyPr>
          <a:lstStyle/>
          <a:p>
            <a:r>
              <a:rPr lang="en-US" dirty="0"/>
              <a:t>Hindi, Cellular and Molecular Life Sciences (2021)</a:t>
            </a:r>
            <a:endParaRPr lang="it-IT" dirty="0"/>
          </a:p>
        </p:txBody>
      </p:sp>
    </p:spTree>
    <p:extLst>
      <p:ext uri="{BB962C8B-B14F-4D97-AF65-F5344CB8AC3E}">
        <p14:creationId xmlns:p14="http://schemas.microsoft.com/office/powerpoint/2010/main" val="39568551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04036E-3091-A438-987E-2003EA004AC0}"/>
              </a:ext>
            </a:extLst>
          </p:cNvPr>
          <p:cNvSpPr txBox="1"/>
          <p:nvPr/>
        </p:nvSpPr>
        <p:spPr>
          <a:xfrm>
            <a:off x="233673" y="130064"/>
            <a:ext cx="6523262" cy="1938992"/>
          </a:xfrm>
          <a:prstGeom prst="rect">
            <a:avLst/>
          </a:prstGeom>
          <a:noFill/>
        </p:spPr>
        <p:txBody>
          <a:bodyPr wrap="square" rtlCol="0">
            <a:spAutoFit/>
          </a:bodyPr>
          <a:lstStyle/>
          <a:p>
            <a:r>
              <a:rPr lang="it-IT" sz="3600" b="1" dirty="0">
                <a:solidFill>
                  <a:srgbClr val="0070C0"/>
                </a:solidFill>
              </a:rPr>
              <a:t>Ciclo cellulare</a:t>
            </a:r>
          </a:p>
          <a:p>
            <a:endParaRPr lang="it-IT" sz="2800" dirty="0"/>
          </a:p>
          <a:p>
            <a:r>
              <a:rPr lang="it-IT" sz="2800" dirty="0"/>
              <a:t>Ogni cellula si può riprodurre in due cellule figlie e così via in modo ciclico</a:t>
            </a:r>
          </a:p>
        </p:txBody>
      </p:sp>
      <p:pic>
        <p:nvPicPr>
          <p:cNvPr id="4" name="Picture 3" descr="Diagram&#10;&#10;Description automatically generated">
            <a:extLst>
              <a:ext uri="{FF2B5EF4-FFF2-40B4-BE49-F238E27FC236}">
                <a16:creationId xmlns:a16="http://schemas.microsoft.com/office/drawing/2014/main" id="{9B3D9493-C9CC-4AB4-E00B-748D78D44F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82468" y="2436527"/>
            <a:ext cx="6227064" cy="3044952"/>
          </a:xfrm>
          <a:prstGeom prst="rect">
            <a:avLst/>
          </a:prstGeom>
        </p:spPr>
      </p:pic>
    </p:spTree>
    <p:extLst>
      <p:ext uri="{BB962C8B-B14F-4D97-AF65-F5344CB8AC3E}">
        <p14:creationId xmlns:p14="http://schemas.microsoft.com/office/powerpoint/2010/main" val="1415484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9D99DCA-A096-36E6-E33D-84D86D0C4B4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0259" y="657142"/>
            <a:ext cx="7593018" cy="5345085"/>
          </a:xfrm>
          <a:prstGeom prst="rect">
            <a:avLst/>
          </a:prstGeom>
        </p:spPr>
      </p:pic>
      <p:sp>
        <p:nvSpPr>
          <p:cNvPr id="4" name="TextBox 3">
            <a:extLst>
              <a:ext uri="{FF2B5EF4-FFF2-40B4-BE49-F238E27FC236}">
                <a16:creationId xmlns:a16="http://schemas.microsoft.com/office/drawing/2014/main" id="{463F2301-4F2A-B674-40A0-B821040BD96B}"/>
              </a:ext>
            </a:extLst>
          </p:cNvPr>
          <p:cNvSpPr txBox="1"/>
          <p:nvPr/>
        </p:nvSpPr>
        <p:spPr>
          <a:xfrm>
            <a:off x="6535576" y="174776"/>
            <a:ext cx="5537999" cy="769441"/>
          </a:xfrm>
          <a:prstGeom prst="rect">
            <a:avLst/>
          </a:prstGeom>
          <a:noFill/>
        </p:spPr>
        <p:txBody>
          <a:bodyPr wrap="square" rtlCol="0">
            <a:spAutoFit/>
          </a:bodyPr>
          <a:lstStyle/>
          <a:p>
            <a:r>
              <a:rPr lang="it-IT" sz="2200" dirty="0"/>
              <a:t>- cellule mature e </a:t>
            </a:r>
            <a:r>
              <a:rPr lang="it-IT" sz="2200" dirty="0" err="1"/>
              <a:t>terminalmente</a:t>
            </a:r>
            <a:r>
              <a:rPr lang="it-IT" sz="2200" dirty="0"/>
              <a:t> differenziate</a:t>
            </a:r>
          </a:p>
          <a:p>
            <a:r>
              <a:rPr lang="it-IT" sz="2200" dirty="0"/>
              <a:t>- Cellule staminali quiescenti</a:t>
            </a:r>
          </a:p>
        </p:txBody>
      </p:sp>
      <p:sp>
        <p:nvSpPr>
          <p:cNvPr id="5" name="TextBox 4">
            <a:extLst>
              <a:ext uri="{FF2B5EF4-FFF2-40B4-BE49-F238E27FC236}">
                <a16:creationId xmlns:a16="http://schemas.microsoft.com/office/drawing/2014/main" id="{68CCF13B-4DBC-2A04-8226-C77D91877D64}"/>
              </a:ext>
            </a:extLst>
          </p:cNvPr>
          <p:cNvSpPr txBox="1"/>
          <p:nvPr/>
        </p:nvSpPr>
        <p:spPr>
          <a:xfrm>
            <a:off x="9329121" y="2821853"/>
            <a:ext cx="2245240" cy="1015663"/>
          </a:xfrm>
          <a:prstGeom prst="rect">
            <a:avLst/>
          </a:prstGeom>
          <a:noFill/>
        </p:spPr>
        <p:txBody>
          <a:bodyPr wrap="square" rtlCol="0">
            <a:spAutoFit/>
          </a:bodyPr>
          <a:lstStyle/>
          <a:p>
            <a:r>
              <a:rPr lang="it-IT" sz="2000" dirty="0">
                <a:highlight>
                  <a:srgbClr val="FFFF00"/>
                </a:highlight>
              </a:rPr>
              <a:t>Di qui in poi non c’è più bisogno di fattori di crescita</a:t>
            </a:r>
          </a:p>
        </p:txBody>
      </p:sp>
      <p:sp>
        <p:nvSpPr>
          <p:cNvPr id="6" name="TextBox 5">
            <a:extLst>
              <a:ext uri="{FF2B5EF4-FFF2-40B4-BE49-F238E27FC236}">
                <a16:creationId xmlns:a16="http://schemas.microsoft.com/office/drawing/2014/main" id="{76919E3E-D519-8B2E-DA0F-E4CCBD215666}"/>
              </a:ext>
            </a:extLst>
          </p:cNvPr>
          <p:cNvSpPr txBox="1"/>
          <p:nvPr/>
        </p:nvSpPr>
        <p:spPr>
          <a:xfrm>
            <a:off x="8772602" y="4984716"/>
            <a:ext cx="3300973" cy="1631216"/>
          </a:xfrm>
          <a:prstGeom prst="rect">
            <a:avLst/>
          </a:prstGeom>
          <a:noFill/>
        </p:spPr>
        <p:txBody>
          <a:bodyPr wrap="square" rtlCol="0">
            <a:spAutoFit/>
          </a:bodyPr>
          <a:lstStyle/>
          <a:p>
            <a:r>
              <a:rPr lang="it-IT" sz="2000" dirty="0">
                <a:highlight>
                  <a:srgbClr val="FFFF00"/>
                </a:highlight>
              </a:rPr>
              <a:t>Cicline, altamente regolate da fattori di crescita.</a:t>
            </a:r>
            <a:r>
              <a:rPr lang="it-IT" sz="2000" dirty="0"/>
              <a:t> Espressione variabile nelle diverse fasi</a:t>
            </a:r>
          </a:p>
          <a:p>
            <a:r>
              <a:rPr lang="it-IT" sz="2000" dirty="0" err="1"/>
              <a:t>Kinasi</a:t>
            </a:r>
            <a:r>
              <a:rPr lang="it-IT" sz="2000" dirty="0"/>
              <a:t> dipendenti da cicline CDK (espressione stabile)</a:t>
            </a:r>
          </a:p>
        </p:txBody>
      </p:sp>
      <p:sp>
        <p:nvSpPr>
          <p:cNvPr id="7" name="TextBox 6">
            <a:extLst>
              <a:ext uri="{FF2B5EF4-FFF2-40B4-BE49-F238E27FC236}">
                <a16:creationId xmlns:a16="http://schemas.microsoft.com/office/drawing/2014/main" id="{F0CF9E97-AD65-1BE7-7E73-64CD9647D83A}"/>
              </a:ext>
            </a:extLst>
          </p:cNvPr>
          <p:cNvSpPr txBox="1"/>
          <p:nvPr/>
        </p:nvSpPr>
        <p:spPr>
          <a:xfrm>
            <a:off x="77653" y="5288340"/>
            <a:ext cx="4808853" cy="1569660"/>
          </a:xfrm>
          <a:prstGeom prst="rect">
            <a:avLst/>
          </a:prstGeom>
          <a:noFill/>
        </p:spPr>
        <p:txBody>
          <a:bodyPr wrap="square" rtlCol="0">
            <a:spAutoFit/>
          </a:bodyPr>
          <a:lstStyle/>
          <a:p>
            <a:pPr marL="342900" indent="-342900">
              <a:buFont typeface="Wingdings" panose="05000000000000000000" pitchFamily="2" charset="2"/>
              <a:buChar char="v"/>
            </a:pPr>
            <a:r>
              <a:rPr lang="it-IT" sz="2400" dirty="0"/>
              <a:t>Unidirezionale</a:t>
            </a:r>
          </a:p>
          <a:p>
            <a:pPr marL="342900" indent="-342900">
              <a:buFont typeface="Wingdings" panose="05000000000000000000" pitchFamily="2" charset="2"/>
              <a:buChar char="v"/>
            </a:pPr>
            <a:r>
              <a:rPr lang="it-IT" sz="2400" dirty="0"/>
              <a:t>Bistabile (passaggio da una fase all’altra senza intermedi – On/Off)</a:t>
            </a:r>
          </a:p>
          <a:p>
            <a:pPr marL="342900" indent="-342900">
              <a:buFont typeface="Wingdings" panose="05000000000000000000" pitchFamily="2" charset="2"/>
              <a:buChar char="v"/>
            </a:pPr>
            <a:r>
              <a:rPr lang="it-IT" sz="2400" dirty="0"/>
              <a:t>Checkpoints</a:t>
            </a:r>
          </a:p>
        </p:txBody>
      </p:sp>
      <p:cxnSp>
        <p:nvCxnSpPr>
          <p:cNvPr id="9" name="Straight Arrow Connector 8">
            <a:extLst>
              <a:ext uri="{FF2B5EF4-FFF2-40B4-BE49-F238E27FC236}">
                <a16:creationId xmlns:a16="http://schemas.microsoft.com/office/drawing/2014/main" id="{59FA8283-A0CC-5C18-76BD-0C0477AC6B07}"/>
              </a:ext>
            </a:extLst>
          </p:cNvPr>
          <p:cNvCxnSpPr>
            <a:cxnSpLocks/>
          </p:cNvCxnSpPr>
          <p:nvPr/>
        </p:nvCxnSpPr>
        <p:spPr>
          <a:xfrm flipH="1">
            <a:off x="9101350" y="1849616"/>
            <a:ext cx="623191" cy="283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29A9C49-2F63-9907-54C7-A021A7952091}"/>
              </a:ext>
            </a:extLst>
          </p:cNvPr>
          <p:cNvSpPr txBox="1"/>
          <p:nvPr/>
        </p:nvSpPr>
        <p:spPr>
          <a:xfrm>
            <a:off x="8772603" y="1480284"/>
            <a:ext cx="2662588" cy="400110"/>
          </a:xfrm>
          <a:prstGeom prst="rect">
            <a:avLst/>
          </a:prstGeom>
          <a:noFill/>
        </p:spPr>
        <p:txBody>
          <a:bodyPr wrap="none" rtlCol="0">
            <a:spAutoFit/>
          </a:bodyPr>
          <a:lstStyle/>
          <a:p>
            <a:r>
              <a:rPr lang="it-IT" sz="2000" dirty="0"/>
              <a:t>Trasduzione del segnale</a:t>
            </a:r>
          </a:p>
        </p:txBody>
      </p:sp>
      <p:cxnSp>
        <p:nvCxnSpPr>
          <p:cNvPr id="12" name="Straight Arrow Connector 11">
            <a:extLst>
              <a:ext uri="{FF2B5EF4-FFF2-40B4-BE49-F238E27FC236}">
                <a16:creationId xmlns:a16="http://schemas.microsoft.com/office/drawing/2014/main" id="{A7CEB482-E00C-A236-CA0E-7CAE109DC1C4}"/>
              </a:ext>
            </a:extLst>
          </p:cNvPr>
          <p:cNvCxnSpPr>
            <a:cxnSpLocks/>
          </p:cNvCxnSpPr>
          <p:nvPr/>
        </p:nvCxnSpPr>
        <p:spPr>
          <a:xfrm flipV="1">
            <a:off x="8230952" y="1664950"/>
            <a:ext cx="541651" cy="97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0CBEDEA8-37D4-08AC-A335-EA764A45EAC7}"/>
                  </a:ext>
                </a:extLst>
              </p14:cNvPr>
              <p14:cNvContentPartPr/>
              <p14:nvPr/>
            </p14:nvContentPartPr>
            <p14:xfrm>
              <a:off x="8080219" y="3098861"/>
              <a:ext cx="1173240" cy="20880"/>
            </p14:xfrm>
          </p:contentPart>
        </mc:Choice>
        <mc:Fallback xmlns="">
          <p:pic>
            <p:nvPicPr>
              <p:cNvPr id="2" name="Ink 1">
                <a:extLst>
                  <a:ext uri="{FF2B5EF4-FFF2-40B4-BE49-F238E27FC236}">
                    <a16:creationId xmlns:a16="http://schemas.microsoft.com/office/drawing/2014/main" id="{0CBEDEA8-37D4-08AC-A335-EA764A45EAC7}"/>
                  </a:ext>
                </a:extLst>
              </p:cNvPr>
              <p:cNvPicPr/>
              <p:nvPr/>
            </p:nvPicPr>
            <p:blipFill>
              <a:blip r:embed="rId5"/>
              <a:stretch>
                <a:fillRect/>
              </a:stretch>
            </p:blipFill>
            <p:spPr>
              <a:xfrm>
                <a:off x="8026579" y="2991221"/>
                <a:ext cx="128088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D26793BC-EF79-9A8E-B684-59AD3F4F3952}"/>
                  </a:ext>
                </a:extLst>
              </p14:cNvPr>
              <p14:cNvContentPartPr/>
              <p14:nvPr/>
            </p14:nvContentPartPr>
            <p14:xfrm>
              <a:off x="8065819" y="3349061"/>
              <a:ext cx="470160" cy="24480"/>
            </p14:xfrm>
          </p:contentPart>
        </mc:Choice>
        <mc:Fallback xmlns="">
          <p:pic>
            <p:nvPicPr>
              <p:cNvPr id="8" name="Ink 7">
                <a:extLst>
                  <a:ext uri="{FF2B5EF4-FFF2-40B4-BE49-F238E27FC236}">
                    <a16:creationId xmlns:a16="http://schemas.microsoft.com/office/drawing/2014/main" id="{D26793BC-EF79-9A8E-B684-59AD3F4F3952}"/>
                  </a:ext>
                </a:extLst>
              </p:cNvPr>
              <p:cNvPicPr/>
              <p:nvPr/>
            </p:nvPicPr>
            <p:blipFill>
              <a:blip r:embed="rId7"/>
              <a:stretch>
                <a:fillRect/>
              </a:stretch>
            </p:blipFill>
            <p:spPr>
              <a:xfrm>
                <a:off x="8012179" y="3241421"/>
                <a:ext cx="577800" cy="240120"/>
              </a:xfrm>
              <a:prstGeom prst="rect">
                <a:avLst/>
              </a:prstGeom>
            </p:spPr>
          </p:pic>
        </mc:Fallback>
      </mc:AlternateContent>
      <p:sp>
        <p:nvSpPr>
          <p:cNvPr id="11" name="TextBox 10">
            <a:extLst>
              <a:ext uri="{FF2B5EF4-FFF2-40B4-BE49-F238E27FC236}">
                <a16:creationId xmlns:a16="http://schemas.microsoft.com/office/drawing/2014/main" id="{16C31C37-669C-DAA0-8393-D2A29F5583FC}"/>
              </a:ext>
            </a:extLst>
          </p:cNvPr>
          <p:cNvSpPr txBox="1"/>
          <p:nvPr/>
        </p:nvSpPr>
        <p:spPr>
          <a:xfrm>
            <a:off x="2318190" y="4493159"/>
            <a:ext cx="739305" cy="523220"/>
          </a:xfrm>
          <a:prstGeom prst="rect">
            <a:avLst/>
          </a:prstGeom>
          <a:noFill/>
        </p:spPr>
        <p:txBody>
          <a:bodyPr wrap="none" rtlCol="0">
            <a:spAutoFit/>
          </a:bodyPr>
          <a:lstStyle/>
          <a:p>
            <a:r>
              <a:rPr lang="it-IT" sz="2800" b="1" dirty="0">
                <a:solidFill>
                  <a:srgbClr val="C00000"/>
                </a:solidFill>
              </a:rPr>
              <a:t>p53</a:t>
            </a:r>
          </a:p>
        </p:txBody>
      </p:sp>
      <p:sp>
        <p:nvSpPr>
          <p:cNvPr id="13" name="TextBox 12">
            <a:extLst>
              <a:ext uri="{FF2B5EF4-FFF2-40B4-BE49-F238E27FC236}">
                <a16:creationId xmlns:a16="http://schemas.microsoft.com/office/drawing/2014/main" id="{638ECF74-0E40-E130-234B-82DE378A072E}"/>
              </a:ext>
            </a:extLst>
          </p:cNvPr>
          <p:cNvSpPr txBox="1"/>
          <p:nvPr/>
        </p:nvSpPr>
        <p:spPr>
          <a:xfrm>
            <a:off x="8049616" y="3678531"/>
            <a:ext cx="588623" cy="523220"/>
          </a:xfrm>
          <a:prstGeom prst="rect">
            <a:avLst/>
          </a:prstGeom>
          <a:noFill/>
        </p:spPr>
        <p:txBody>
          <a:bodyPr wrap="none" rtlCol="0">
            <a:spAutoFit/>
          </a:bodyPr>
          <a:lstStyle/>
          <a:p>
            <a:r>
              <a:rPr lang="it-IT" sz="2800" b="1" dirty="0">
                <a:solidFill>
                  <a:srgbClr val="C00000"/>
                </a:solidFill>
              </a:rPr>
              <a:t>RB</a:t>
            </a:r>
          </a:p>
        </p:txBody>
      </p:sp>
    </p:spTree>
    <p:extLst>
      <p:ext uri="{BB962C8B-B14F-4D97-AF65-F5344CB8AC3E}">
        <p14:creationId xmlns:p14="http://schemas.microsoft.com/office/powerpoint/2010/main" val="38028841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BFA0C1F-0B6A-F59E-E34A-0B8067112C97}"/>
              </a:ext>
            </a:extLst>
          </p:cNvPr>
          <p:cNvSpPr txBox="1">
            <a:spLocks noChangeArrowheads="1"/>
          </p:cNvSpPr>
          <p:nvPr/>
        </p:nvSpPr>
        <p:spPr bwMode="auto">
          <a:xfrm>
            <a:off x="158192" y="90859"/>
            <a:ext cx="7772400" cy="70212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ltLang="en-US" sz="3600" b="1" dirty="0">
                <a:solidFill>
                  <a:srgbClr val="0070C0"/>
                </a:solidFill>
                <a:latin typeface="+mn-lt"/>
              </a:rPr>
              <a:t>RETINOBLASTOMA</a:t>
            </a:r>
          </a:p>
        </p:txBody>
      </p:sp>
      <p:sp>
        <p:nvSpPr>
          <p:cNvPr id="4" name="TextBox 3">
            <a:extLst>
              <a:ext uri="{FF2B5EF4-FFF2-40B4-BE49-F238E27FC236}">
                <a16:creationId xmlns:a16="http://schemas.microsoft.com/office/drawing/2014/main" id="{9E44F9C3-96F9-F7DA-D9F6-39F9F8248CB7}"/>
              </a:ext>
            </a:extLst>
          </p:cNvPr>
          <p:cNvSpPr txBox="1"/>
          <p:nvPr/>
        </p:nvSpPr>
        <p:spPr>
          <a:xfrm>
            <a:off x="250348" y="2568203"/>
            <a:ext cx="11141795" cy="3970318"/>
          </a:xfrm>
          <a:prstGeom prst="rect">
            <a:avLst/>
          </a:prstGeom>
          <a:noFill/>
        </p:spPr>
        <p:txBody>
          <a:bodyPr wrap="square" rtlCol="0">
            <a:spAutoFit/>
          </a:bodyPr>
          <a:lstStyle/>
          <a:p>
            <a:r>
              <a:rPr lang="it-IT" sz="2800" dirty="0"/>
              <a:t>Leucocoria</a:t>
            </a:r>
          </a:p>
          <a:p>
            <a:r>
              <a:rPr lang="it-IT" sz="2800" dirty="0"/>
              <a:t>In un occhio o in entrambi</a:t>
            </a:r>
          </a:p>
          <a:p>
            <a:endParaRPr lang="it-IT" sz="2800" dirty="0"/>
          </a:p>
          <a:p>
            <a:r>
              <a:rPr lang="it-IT" sz="2800" dirty="0"/>
              <a:t>Base genetica per mutazione di un gene onco-soppressore (RB1)</a:t>
            </a:r>
          </a:p>
          <a:p>
            <a:endParaRPr lang="it-IT" sz="2800" dirty="0"/>
          </a:p>
          <a:p>
            <a:r>
              <a:rPr lang="it-IT" sz="2800" dirty="0"/>
              <a:t>Si sviluppa nei primi mesi o anni di vita in casi in cui</a:t>
            </a:r>
          </a:p>
          <a:p>
            <a:r>
              <a:rPr lang="it-IT" sz="2800" dirty="0"/>
              <a:t>- alla nascita una copia mutata è ereditata </a:t>
            </a:r>
            <a:br>
              <a:rPr lang="it-IT" sz="2800" dirty="0"/>
            </a:br>
            <a:r>
              <a:rPr lang="it-IT" sz="2800" dirty="0"/>
              <a:t>- in un precursore delle cellule retiniche (</a:t>
            </a:r>
            <a:r>
              <a:rPr lang="it-IT" sz="2800" b="1" dirty="0" err="1"/>
              <a:t>retinoblasto</a:t>
            </a:r>
            <a:r>
              <a:rPr lang="it-IT" sz="2800" dirty="0"/>
              <a:t>) si verifica una seconda mutazione (o una perdita) sull’allele sano</a:t>
            </a:r>
          </a:p>
        </p:txBody>
      </p:sp>
      <p:sp>
        <p:nvSpPr>
          <p:cNvPr id="6" name="TextBox 5">
            <a:extLst>
              <a:ext uri="{FF2B5EF4-FFF2-40B4-BE49-F238E27FC236}">
                <a16:creationId xmlns:a16="http://schemas.microsoft.com/office/drawing/2014/main" id="{D4E802B4-FCD3-D19F-6B42-58DF7290B120}"/>
              </a:ext>
            </a:extLst>
          </p:cNvPr>
          <p:cNvSpPr txBox="1"/>
          <p:nvPr/>
        </p:nvSpPr>
        <p:spPr>
          <a:xfrm>
            <a:off x="250348" y="792988"/>
            <a:ext cx="5390055" cy="830997"/>
          </a:xfrm>
          <a:prstGeom prst="rect">
            <a:avLst/>
          </a:prstGeom>
          <a:noFill/>
        </p:spPr>
        <p:txBody>
          <a:bodyPr wrap="square" rtlCol="0">
            <a:spAutoFit/>
          </a:bodyPr>
          <a:lstStyle/>
          <a:p>
            <a:r>
              <a:rPr lang="it-IT" sz="2400" dirty="0"/>
              <a:t>Tumore maligno: incidenza 1/20.000 nati (3-4% di tutti i tumori maligni ped)</a:t>
            </a:r>
          </a:p>
        </p:txBody>
      </p:sp>
      <p:pic>
        <p:nvPicPr>
          <p:cNvPr id="7" name="Picture 6">
            <a:extLst>
              <a:ext uri="{FF2B5EF4-FFF2-40B4-BE49-F238E27FC236}">
                <a16:creationId xmlns:a16="http://schemas.microsoft.com/office/drawing/2014/main" id="{5C354054-E343-DB09-C0FB-00E953DB9F96}"/>
              </a:ext>
            </a:extLst>
          </p:cNvPr>
          <p:cNvPicPr>
            <a:picLocks noChangeAspect="1"/>
          </p:cNvPicPr>
          <p:nvPr/>
        </p:nvPicPr>
        <p:blipFill>
          <a:blip r:embed="rId2"/>
          <a:stretch>
            <a:fillRect/>
          </a:stretch>
        </p:blipFill>
        <p:spPr>
          <a:xfrm>
            <a:off x="5584120" y="1664988"/>
            <a:ext cx="3775062" cy="1578274"/>
          </a:xfrm>
          <a:prstGeom prst="rect">
            <a:avLst/>
          </a:prstGeom>
        </p:spPr>
      </p:pic>
    </p:spTree>
    <p:extLst>
      <p:ext uri="{BB962C8B-B14F-4D97-AF65-F5344CB8AC3E}">
        <p14:creationId xmlns:p14="http://schemas.microsoft.com/office/powerpoint/2010/main" val="190170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92E987-7610-EAD9-0D9A-6C13CFC6FA81}"/>
              </a:ext>
            </a:extLst>
          </p:cNvPr>
          <p:cNvSpPr txBox="1"/>
          <p:nvPr/>
        </p:nvSpPr>
        <p:spPr>
          <a:xfrm>
            <a:off x="5646420" y="6377940"/>
            <a:ext cx="7071360" cy="369332"/>
          </a:xfrm>
          <a:prstGeom prst="rect">
            <a:avLst/>
          </a:prstGeom>
          <a:noFill/>
        </p:spPr>
        <p:txBody>
          <a:bodyPr wrap="square" rtlCol="0">
            <a:spAutoFit/>
          </a:bodyPr>
          <a:lstStyle/>
          <a:p>
            <a:r>
              <a:rPr lang="it-IT" dirty="0" err="1"/>
              <a:t>Emery’s</a:t>
            </a:r>
            <a:r>
              <a:rPr lang="it-IT" dirty="0"/>
              <a:t> </a:t>
            </a:r>
            <a:r>
              <a:rPr lang="it-IT" dirty="0" err="1"/>
              <a:t>Elements</a:t>
            </a:r>
            <a:r>
              <a:rPr lang="it-IT" dirty="0"/>
              <a:t> of </a:t>
            </a:r>
            <a:r>
              <a:rPr lang="it-IT" dirty="0" err="1"/>
              <a:t>Medical</a:t>
            </a:r>
            <a:r>
              <a:rPr lang="it-IT" dirty="0"/>
              <a:t> Genetics</a:t>
            </a:r>
          </a:p>
        </p:txBody>
      </p:sp>
      <p:pic>
        <p:nvPicPr>
          <p:cNvPr id="5" name="Picture 4">
            <a:extLst>
              <a:ext uri="{FF2B5EF4-FFF2-40B4-BE49-F238E27FC236}">
                <a16:creationId xmlns:a16="http://schemas.microsoft.com/office/drawing/2014/main" id="{FC766B7A-80BD-7AA9-D9EC-CD866CDB630A}"/>
              </a:ext>
            </a:extLst>
          </p:cNvPr>
          <p:cNvPicPr>
            <a:picLocks noChangeAspect="1"/>
          </p:cNvPicPr>
          <p:nvPr/>
        </p:nvPicPr>
        <p:blipFill>
          <a:blip r:embed="rId2"/>
          <a:stretch>
            <a:fillRect/>
          </a:stretch>
        </p:blipFill>
        <p:spPr>
          <a:xfrm>
            <a:off x="3574973" y="877711"/>
            <a:ext cx="5042054" cy="4855312"/>
          </a:xfrm>
          <a:prstGeom prst="rect">
            <a:avLst/>
          </a:prstGeom>
        </p:spPr>
      </p:pic>
    </p:spTree>
    <p:extLst>
      <p:ext uri="{BB962C8B-B14F-4D97-AF65-F5344CB8AC3E}">
        <p14:creationId xmlns:p14="http://schemas.microsoft.com/office/powerpoint/2010/main" val="503262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9E1C56-6340-67A8-7C20-BA90ACB537BF}"/>
              </a:ext>
            </a:extLst>
          </p:cNvPr>
          <p:cNvSpPr txBox="1"/>
          <p:nvPr/>
        </p:nvSpPr>
        <p:spPr>
          <a:xfrm>
            <a:off x="183995" y="216756"/>
            <a:ext cx="5150976" cy="584775"/>
          </a:xfrm>
          <a:prstGeom prst="rect">
            <a:avLst/>
          </a:prstGeom>
          <a:noFill/>
        </p:spPr>
        <p:txBody>
          <a:bodyPr wrap="square" rtlCol="0">
            <a:spAutoFit/>
          </a:bodyPr>
          <a:lstStyle/>
          <a:p>
            <a:r>
              <a:rPr lang="it-IT" sz="3200" b="1" dirty="0">
                <a:solidFill>
                  <a:srgbClr val="0070C0"/>
                </a:solidFill>
              </a:rPr>
              <a:t>S-&gt;G2 CHECKPOINT</a:t>
            </a:r>
          </a:p>
        </p:txBody>
      </p:sp>
      <p:pic>
        <p:nvPicPr>
          <p:cNvPr id="4" name="Picture 3" descr="Diagram&#10;&#10;Description automatically generated">
            <a:extLst>
              <a:ext uri="{FF2B5EF4-FFF2-40B4-BE49-F238E27FC236}">
                <a16:creationId xmlns:a16="http://schemas.microsoft.com/office/drawing/2014/main" id="{CB20BCA6-AC31-EEE7-FA4C-C32C3CD565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79405" y="428482"/>
            <a:ext cx="4994276" cy="5727701"/>
          </a:xfrm>
          <a:prstGeom prst="rect">
            <a:avLst/>
          </a:prstGeom>
        </p:spPr>
      </p:pic>
      <p:sp>
        <p:nvSpPr>
          <p:cNvPr id="5" name="TextBox 4">
            <a:extLst>
              <a:ext uri="{FF2B5EF4-FFF2-40B4-BE49-F238E27FC236}">
                <a16:creationId xmlns:a16="http://schemas.microsoft.com/office/drawing/2014/main" id="{3D15641F-3BE5-10C1-BFEA-8F4C19410DF8}"/>
              </a:ext>
            </a:extLst>
          </p:cNvPr>
          <p:cNvSpPr txBox="1"/>
          <p:nvPr/>
        </p:nvSpPr>
        <p:spPr>
          <a:xfrm>
            <a:off x="9384961" y="6344582"/>
            <a:ext cx="1353127" cy="369332"/>
          </a:xfrm>
          <a:prstGeom prst="rect">
            <a:avLst/>
          </a:prstGeom>
          <a:noFill/>
        </p:spPr>
        <p:txBody>
          <a:bodyPr wrap="none" rtlCol="0">
            <a:spAutoFit/>
          </a:bodyPr>
          <a:lstStyle/>
          <a:p>
            <a:r>
              <a:rPr lang="it-IT" dirty="0"/>
              <a:t>Pecorino 5.8</a:t>
            </a:r>
          </a:p>
        </p:txBody>
      </p:sp>
      <p:sp>
        <p:nvSpPr>
          <p:cNvPr id="6" name="TextBox 5">
            <a:extLst>
              <a:ext uri="{FF2B5EF4-FFF2-40B4-BE49-F238E27FC236}">
                <a16:creationId xmlns:a16="http://schemas.microsoft.com/office/drawing/2014/main" id="{C8C40D49-BF1C-0704-580D-3AF7AED1385B}"/>
              </a:ext>
            </a:extLst>
          </p:cNvPr>
          <p:cNvSpPr txBox="1"/>
          <p:nvPr/>
        </p:nvSpPr>
        <p:spPr>
          <a:xfrm>
            <a:off x="291210" y="879455"/>
            <a:ext cx="6505636" cy="1938992"/>
          </a:xfrm>
          <a:prstGeom prst="rect">
            <a:avLst/>
          </a:prstGeom>
          <a:noFill/>
        </p:spPr>
        <p:txBody>
          <a:bodyPr wrap="square" rtlCol="0">
            <a:spAutoFit/>
          </a:bodyPr>
          <a:lstStyle/>
          <a:p>
            <a:r>
              <a:rPr lang="it-IT" sz="2400" dirty="0"/>
              <a:t>Interrompere o rallentare il ciclo per correggere problemi verificatisi in S</a:t>
            </a:r>
          </a:p>
          <a:p>
            <a:endParaRPr lang="it-IT" sz="2400" dirty="0"/>
          </a:p>
          <a:p>
            <a:r>
              <a:rPr lang="it-IT" sz="2400" dirty="0"/>
              <a:t>Sensori di danno (ATM, ATR) fosforilano le </a:t>
            </a:r>
            <a:r>
              <a:rPr lang="it-IT" sz="2400" b="1" dirty="0"/>
              <a:t>checkpoint </a:t>
            </a:r>
            <a:r>
              <a:rPr lang="it-IT" sz="2400" b="1" dirty="0" err="1"/>
              <a:t>kinasi</a:t>
            </a:r>
            <a:r>
              <a:rPr lang="it-IT" sz="2400" b="1" dirty="0"/>
              <a:t> Chk2/1</a:t>
            </a:r>
          </a:p>
        </p:txBody>
      </p:sp>
      <p:sp>
        <p:nvSpPr>
          <p:cNvPr id="3" name="Oval 2">
            <a:extLst>
              <a:ext uri="{FF2B5EF4-FFF2-40B4-BE49-F238E27FC236}">
                <a16:creationId xmlns:a16="http://schemas.microsoft.com/office/drawing/2014/main" id="{CCEAE9CF-22A2-DBB4-B80B-7431A4A6EA15}"/>
              </a:ext>
            </a:extLst>
          </p:cNvPr>
          <p:cNvSpPr/>
          <p:nvPr/>
        </p:nvSpPr>
        <p:spPr>
          <a:xfrm>
            <a:off x="7493267" y="3359217"/>
            <a:ext cx="1029904" cy="112615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Box 7">
            <a:extLst>
              <a:ext uri="{FF2B5EF4-FFF2-40B4-BE49-F238E27FC236}">
                <a16:creationId xmlns:a16="http://schemas.microsoft.com/office/drawing/2014/main" id="{D18B462C-F2E4-12CC-FB3D-BC48F7DEAC0F}"/>
              </a:ext>
            </a:extLst>
          </p:cNvPr>
          <p:cNvSpPr txBox="1"/>
          <p:nvPr/>
        </p:nvSpPr>
        <p:spPr>
          <a:xfrm>
            <a:off x="718319" y="4344629"/>
            <a:ext cx="6096836" cy="584775"/>
          </a:xfrm>
          <a:prstGeom prst="rect">
            <a:avLst/>
          </a:prstGeom>
          <a:noFill/>
        </p:spPr>
        <p:txBody>
          <a:bodyPr wrap="square">
            <a:spAutoFit/>
          </a:bodyPr>
          <a:lstStyle/>
          <a:p>
            <a:r>
              <a:rPr lang="it-IT" sz="3200" b="1" dirty="0">
                <a:solidFill>
                  <a:srgbClr val="0070C0"/>
                </a:solidFill>
              </a:rPr>
              <a:t>P53 «The </a:t>
            </a:r>
            <a:r>
              <a:rPr lang="it-IT" sz="3200" b="1" dirty="0" err="1">
                <a:solidFill>
                  <a:srgbClr val="0070C0"/>
                </a:solidFill>
              </a:rPr>
              <a:t>guardian</a:t>
            </a:r>
            <a:r>
              <a:rPr lang="it-IT" sz="3200" b="1" dirty="0">
                <a:solidFill>
                  <a:srgbClr val="0070C0"/>
                </a:solidFill>
              </a:rPr>
              <a:t> of the </a:t>
            </a:r>
            <a:r>
              <a:rPr lang="it-IT" sz="3200" b="1" dirty="0" err="1">
                <a:solidFill>
                  <a:srgbClr val="0070C0"/>
                </a:solidFill>
              </a:rPr>
              <a:t>genome</a:t>
            </a:r>
            <a:r>
              <a:rPr lang="it-IT" sz="3200" b="1" dirty="0">
                <a:solidFill>
                  <a:srgbClr val="0070C0"/>
                </a:solidFill>
              </a:rPr>
              <a:t>»</a:t>
            </a:r>
          </a:p>
        </p:txBody>
      </p:sp>
    </p:spTree>
    <p:extLst>
      <p:ext uri="{BB962C8B-B14F-4D97-AF65-F5344CB8AC3E}">
        <p14:creationId xmlns:p14="http://schemas.microsoft.com/office/powerpoint/2010/main" val="402568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F2C332-5F5F-8392-81A5-75A2DC4AABAD}"/>
              </a:ext>
            </a:extLst>
          </p:cNvPr>
          <p:cNvSpPr txBox="1"/>
          <p:nvPr/>
        </p:nvSpPr>
        <p:spPr>
          <a:xfrm>
            <a:off x="283945" y="326155"/>
            <a:ext cx="11709133" cy="461665"/>
          </a:xfrm>
          <a:prstGeom prst="rect">
            <a:avLst/>
          </a:prstGeom>
          <a:noFill/>
        </p:spPr>
        <p:txBody>
          <a:bodyPr wrap="square" rtlCol="0">
            <a:spAutoFit/>
          </a:bodyPr>
          <a:lstStyle/>
          <a:p>
            <a:r>
              <a:rPr lang="it-IT" sz="2400" dirty="0"/>
              <a:t>In condizioni base, attività antiossidante che protegge il DNA da ROS (GSH perossidasi </a:t>
            </a:r>
            <a:r>
              <a:rPr lang="it-IT" sz="2400" dirty="0" err="1"/>
              <a:t>etc</a:t>
            </a:r>
            <a:r>
              <a:rPr lang="it-IT" sz="2400" dirty="0"/>
              <a:t>)</a:t>
            </a:r>
          </a:p>
        </p:txBody>
      </p:sp>
      <p:sp>
        <p:nvSpPr>
          <p:cNvPr id="5" name="TextBox 4">
            <a:extLst>
              <a:ext uri="{FF2B5EF4-FFF2-40B4-BE49-F238E27FC236}">
                <a16:creationId xmlns:a16="http://schemas.microsoft.com/office/drawing/2014/main" id="{BEDA9A44-DB8C-8423-9CE3-8B1E411F8275}"/>
              </a:ext>
            </a:extLst>
          </p:cNvPr>
          <p:cNvSpPr txBox="1"/>
          <p:nvPr/>
        </p:nvSpPr>
        <p:spPr>
          <a:xfrm>
            <a:off x="2399571" y="4592853"/>
            <a:ext cx="8544108" cy="1938992"/>
          </a:xfrm>
          <a:prstGeom prst="rect">
            <a:avLst/>
          </a:prstGeom>
          <a:noFill/>
        </p:spPr>
        <p:txBody>
          <a:bodyPr wrap="square" rtlCol="0">
            <a:spAutoFit/>
          </a:bodyPr>
          <a:lstStyle/>
          <a:p>
            <a:pPr marL="342900" indent="-342900">
              <a:buFont typeface="Wingdings" panose="05000000000000000000" pitchFamily="2" charset="2"/>
              <a:buChar char="v"/>
            </a:pPr>
            <a:r>
              <a:rPr lang="it-IT" sz="2400" dirty="0"/>
              <a:t>- Induzione di antiossidanti</a:t>
            </a:r>
          </a:p>
          <a:p>
            <a:pPr marL="342900" indent="-342900">
              <a:buFont typeface="Wingdings" panose="05000000000000000000" pitchFamily="2" charset="2"/>
              <a:buChar char="v"/>
            </a:pPr>
            <a:r>
              <a:rPr lang="it-IT" sz="2400" dirty="0"/>
              <a:t>- Sospensione del ciclo cellulare e riparazione del DNA, </a:t>
            </a:r>
          </a:p>
          <a:p>
            <a:pPr marL="342900" indent="-342900">
              <a:buFont typeface="Wingdings" panose="05000000000000000000" pitchFamily="2" charset="2"/>
              <a:buChar char="v"/>
            </a:pPr>
            <a:r>
              <a:rPr lang="it-IT" sz="2400" dirty="0"/>
              <a:t>- Arresto del ciclo cellulare e senescenza</a:t>
            </a:r>
          </a:p>
          <a:p>
            <a:pPr marL="342900" indent="-342900">
              <a:buFont typeface="Wingdings" panose="05000000000000000000" pitchFamily="2" charset="2"/>
              <a:buChar char="v"/>
            </a:pPr>
            <a:r>
              <a:rPr lang="it-IT" sz="2400" dirty="0"/>
              <a:t>- Apoptosi (pathway mitocondriale) se induzione p53 prolungata</a:t>
            </a:r>
          </a:p>
          <a:p>
            <a:pPr marL="342900" indent="-342900">
              <a:buFont typeface="Wingdings" panose="05000000000000000000" pitchFamily="2" charset="2"/>
              <a:buChar char="v"/>
            </a:pPr>
            <a:r>
              <a:rPr lang="it-IT" sz="2400" dirty="0"/>
              <a:t>- Inibizione dell’angiogenesi</a:t>
            </a:r>
          </a:p>
        </p:txBody>
      </p:sp>
      <p:sp>
        <p:nvSpPr>
          <p:cNvPr id="6" name="TextBox 5">
            <a:extLst>
              <a:ext uri="{FF2B5EF4-FFF2-40B4-BE49-F238E27FC236}">
                <a16:creationId xmlns:a16="http://schemas.microsoft.com/office/drawing/2014/main" id="{25EE219D-BBEF-E703-BA5A-5485983BA970}"/>
              </a:ext>
            </a:extLst>
          </p:cNvPr>
          <p:cNvSpPr txBox="1"/>
          <p:nvPr/>
        </p:nvSpPr>
        <p:spPr>
          <a:xfrm>
            <a:off x="419342" y="2910176"/>
            <a:ext cx="5298064" cy="830997"/>
          </a:xfrm>
          <a:prstGeom prst="rect">
            <a:avLst/>
          </a:prstGeom>
          <a:noFill/>
        </p:spPr>
        <p:txBody>
          <a:bodyPr wrap="square" rtlCol="0">
            <a:spAutoFit/>
          </a:bodyPr>
          <a:lstStyle/>
          <a:p>
            <a:r>
              <a:rPr lang="it-IT" sz="2400" b="1" dirty="0"/>
              <a:t>Fosforilazione p53 e distacco da MDM2</a:t>
            </a:r>
          </a:p>
          <a:p>
            <a:endParaRPr lang="it-IT" sz="2400" dirty="0"/>
          </a:p>
        </p:txBody>
      </p:sp>
      <p:sp>
        <p:nvSpPr>
          <p:cNvPr id="7" name="Arrow: Down 6">
            <a:extLst>
              <a:ext uri="{FF2B5EF4-FFF2-40B4-BE49-F238E27FC236}">
                <a16:creationId xmlns:a16="http://schemas.microsoft.com/office/drawing/2014/main" id="{A5B49300-6E81-08FD-E12A-1AA4B25D4D8B}"/>
              </a:ext>
            </a:extLst>
          </p:cNvPr>
          <p:cNvSpPr/>
          <p:nvPr/>
        </p:nvSpPr>
        <p:spPr>
          <a:xfrm>
            <a:off x="2655836" y="2434048"/>
            <a:ext cx="483409" cy="4484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extBox 8">
            <a:extLst>
              <a:ext uri="{FF2B5EF4-FFF2-40B4-BE49-F238E27FC236}">
                <a16:creationId xmlns:a16="http://schemas.microsoft.com/office/drawing/2014/main" id="{1B2EA46A-D1AF-ACB1-EDF1-72C894B38DCC}"/>
              </a:ext>
            </a:extLst>
          </p:cNvPr>
          <p:cNvSpPr txBox="1"/>
          <p:nvPr/>
        </p:nvSpPr>
        <p:spPr>
          <a:xfrm>
            <a:off x="4630242" y="1382521"/>
            <a:ext cx="5218487" cy="830997"/>
          </a:xfrm>
          <a:prstGeom prst="rect">
            <a:avLst/>
          </a:prstGeom>
          <a:noFill/>
        </p:spPr>
        <p:txBody>
          <a:bodyPr wrap="square">
            <a:spAutoFit/>
          </a:bodyPr>
          <a:lstStyle/>
          <a:p>
            <a:pPr marL="342900" indent="-342900">
              <a:buFontTx/>
              <a:buChar char="-"/>
            </a:pPr>
            <a:r>
              <a:rPr lang="it-IT" sz="2400" dirty="0"/>
              <a:t>Oncogeni attivati -&gt; p14ARF (indotto da INK4A)</a:t>
            </a:r>
          </a:p>
        </p:txBody>
      </p:sp>
      <p:sp>
        <p:nvSpPr>
          <p:cNvPr id="10" name="TextBox 9">
            <a:extLst>
              <a:ext uri="{FF2B5EF4-FFF2-40B4-BE49-F238E27FC236}">
                <a16:creationId xmlns:a16="http://schemas.microsoft.com/office/drawing/2014/main" id="{A9276043-C521-19B7-F142-28569D3BFA8E}"/>
              </a:ext>
            </a:extLst>
          </p:cNvPr>
          <p:cNvSpPr txBox="1"/>
          <p:nvPr/>
        </p:nvSpPr>
        <p:spPr>
          <a:xfrm>
            <a:off x="6261987" y="2882511"/>
            <a:ext cx="5113652" cy="830997"/>
          </a:xfrm>
          <a:prstGeom prst="rect">
            <a:avLst/>
          </a:prstGeom>
          <a:noFill/>
        </p:spPr>
        <p:txBody>
          <a:bodyPr wrap="square" rtlCol="0">
            <a:spAutoFit/>
          </a:bodyPr>
          <a:lstStyle/>
          <a:p>
            <a:r>
              <a:rPr lang="it-IT" sz="2400" dirty="0"/>
              <a:t>Sottrazione di MDM2</a:t>
            </a:r>
          </a:p>
          <a:p>
            <a:endParaRPr lang="it-IT" sz="2400" dirty="0"/>
          </a:p>
        </p:txBody>
      </p:sp>
      <p:sp>
        <p:nvSpPr>
          <p:cNvPr id="11" name="Arrow: Down 10">
            <a:extLst>
              <a:ext uri="{FF2B5EF4-FFF2-40B4-BE49-F238E27FC236}">
                <a16:creationId xmlns:a16="http://schemas.microsoft.com/office/drawing/2014/main" id="{B822690C-CDBA-C503-CC1F-6C1A82547DA7}"/>
              </a:ext>
            </a:extLst>
          </p:cNvPr>
          <p:cNvSpPr/>
          <p:nvPr/>
        </p:nvSpPr>
        <p:spPr>
          <a:xfrm>
            <a:off x="7345289" y="2331897"/>
            <a:ext cx="483409" cy="4484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Arrow: Down 11">
            <a:extLst>
              <a:ext uri="{FF2B5EF4-FFF2-40B4-BE49-F238E27FC236}">
                <a16:creationId xmlns:a16="http://schemas.microsoft.com/office/drawing/2014/main" id="{4B9C9FD8-8404-25DD-EAC6-3B1BF341CD26}"/>
              </a:ext>
            </a:extLst>
          </p:cNvPr>
          <p:cNvSpPr/>
          <p:nvPr/>
        </p:nvSpPr>
        <p:spPr>
          <a:xfrm>
            <a:off x="4377373" y="3532882"/>
            <a:ext cx="2311240" cy="4484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extBox 12">
            <a:extLst>
              <a:ext uri="{FF2B5EF4-FFF2-40B4-BE49-F238E27FC236}">
                <a16:creationId xmlns:a16="http://schemas.microsoft.com/office/drawing/2014/main" id="{1DE1B996-2CAF-8E4E-6E10-03FE2CC88C58}"/>
              </a:ext>
            </a:extLst>
          </p:cNvPr>
          <p:cNvSpPr txBox="1"/>
          <p:nvPr/>
        </p:nvSpPr>
        <p:spPr>
          <a:xfrm>
            <a:off x="4266714" y="4031293"/>
            <a:ext cx="2532559" cy="461665"/>
          </a:xfrm>
          <a:prstGeom prst="rect">
            <a:avLst/>
          </a:prstGeom>
          <a:noFill/>
        </p:spPr>
        <p:txBody>
          <a:bodyPr wrap="square" rtlCol="0">
            <a:spAutoFit/>
          </a:bodyPr>
          <a:lstStyle/>
          <a:p>
            <a:pPr algn="ctr"/>
            <a:r>
              <a:rPr lang="it-IT" sz="2400" b="1" dirty="0">
                <a:solidFill>
                  <a:srgbClr val="C00000"/>
                </a:solidFill>
              </a:rPr>
              <a:t>Attivazione p53</a:t>
            </a:r>
          </a:p>
        </p:txBody>
      </p:sp>
      <p:sp>
        <p:nvSpPr>
          <p:cNvPr id="15" name="TextBox 14">
            <a:extLst>
              <a:ext uri="{FF2B5EF4-FFF2-40B4-BE49-F238E27FC236}">
                <a16:creationId xmlns:a16="http://schemas.microsoft.com/office/drawing/2014/main" id="{EEF30262-6F8E-1543-62EB-D375B462F639}"/>
              </a:ext>
            </a:extLst>
          </p:cNvPr>
          <p:cNvSpPr txBox="1"/>
          <p:nvPr/>
        </p:nvSpPr>
        <p:spPr>
          <a:xfrm>
            <a:off x="484866" y="1412810"/>
            <a:ext cx="6095028" cy="830997"/>
          </a:xfrm>
          <a:prstGeom prst="rect">
            <a:avLst/>
          </a:prstGeom>
          <a:noFill/>
        </p:spPr>
        <p:txBody>
          <a:bodyPr wrap="square">
            <a:spAutoFit/>
          </a:bodyPr>
          <a:lstStyle/>
          <a:p>
            <a:pPr marL="342900" indent="-342900">
              <a:buFontTx/>
              <a:buChar char="-"/>
            </a:pPr>
            <a:r>
              <a:rPr lang="it-IT" sz="2400" dirty="0"/>
              <a:t>Danno DNA -&gt; ATM/CHK2</a:t>
            </a:r>
          </a:p>
          <a:p>
            <a:pPr marL="342900" indent="-342900">
              <a:buFontTx/>
              <a:buChar char="-"/>
            </a:pPr>
            <a:r>
              <a:rPr lang="it-IT" sz="2400" dirty="0"/>
              <a:t>ATR e caseina </a:t>
            </a:r>
            <a:r>
              <a:rPr lang="it-IT" sz="2400" dirty="0" err="1"/>
              <a:t>kinasi</a:t>
            </a:r>
            <a:r>
              <a:rPr lang="it-IT" sz="2400" dirty="0"/>
              <a:t> II</a:t>
            </a:r>
          </a:p>
        </p:txBody>
      </p:sp>
    </p:spTree>
    <p:extLst>
      <p:ext uri="{BB962C8B-B14F-4D97-AF65-F5344CB8AC3E}">
        <p14:creationId xmlns:p14="http://schemas.microsoft.com/office/powerpoint/2010/main" val="725305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9AFBB-4863-D6F0-D20D-CA19F8B67C51}"/>
              </a:ext>
            </a:extLst>
          </p:cNvPr>
          <p:cNvSpPr txBox="1"/>
          <p:nvPr/>
        </p:nvSpPr>
        <p:spPr>
          <a:xfrm>
            <a:off x="213460" y="104489"/>
            <a:ext cx="9211894" cy="584775"/>
          </a:xfrm>
          <a:prstGeom prst="rect">
            <a:avLst/>
          </a:prstGeom>
          <a:noFill/>
        </p:spPr>
        <p:txBody>
          <a:bodyPr wrap="square" rtlCol="0">
            <a:spAutoFit/>
          </a:bodyPr>
          <a:lstStyle/>
          <a:p>
            <a:r>
              <a:rPr lang="en-US" sz="3200" b="1" dirty="0">
                <a:solidFill>
                  <a:srgbClr val="0070C0"/>
                </a:solidFill>
              </a:rPr>
              <a:t>BLOCCO DEI GENI ONCOSOPPRESSORI (AIRC)</a:t>
            </a:r>
          </a:p>
        </p:txBody>
      </p:sp>
      <p:sp>
        <p:nvSpPr>
          <p:cNvPr id="3" name="TextBox 2">
            <a:extLst>
              <a:ext uri="{FF2B5EF4-FFF2-40B4-BE49-F238E27FC236}">
                <a16:creationId xmlns:a16="http://schemas.microsoft.com/office/drawing/2014/main" id="{103564DF-12C9-A2B7-8726-40C53A9D08DB}"/>
              </a:ext>
            </a:extLst>
          </p:cNvPr>
          <p:cNvSpPr txBox="1"/>
          <p:nvPr/>
        </p:nvSpPr>
        <p:spPr>
          <a:xfrm>
            <a:off x="175846" y="689264"/>
            <a:ext cx="11686233" cy="5909310"/>
          </a:xfrm>
          <a:prstGeom prst="rect">
            <a:avLst/>
          </a:prstGeom>
          <a:noFill/>
        </p:spPr>
        <p:txBody>
          <a:bodyPr wrap="square" rtlCol="0">
            <a:spAutoFit/>
          </a:bodyPr>
          <a:lstStyle/>
          <a:p>
            <a:r>
              <a:rPr lang="it-IT" dirty="0"/>
              <a:t>I </a:t>
            </a:r>
            <a:r>
              <a:rPr lang="it-IT" b="1" dirty="0"/>
              <a:t>geni oncosoppressori</a:t>
            </a:r>
            <a:r>
              <a:rPr lang="it-IT" dirty="0"/>
              <a:t> codificano per proteine che agiscono inibendo e riducendo la proliferazione cellulare. Il loro ruolo di freno è molto importante per prevenire una crescita incontrollata. Le loro funzioni principali sono l’inibizione di altri geni necessari all’avanzamento del ciclo cellulare, l’interruzione di quest’ultimo in caso di danni al DNA, l’avvio dell’apoptosi (la morte cellulare programmata) e la soppressione della disseminazione di metastasi. Il blocco dei geni oncosoppressori è una tappa fondamentale dello sviluppo di un cancro.</a:t>
            </a:r>
          </a:p>
          <a:p>
            <a:r>
              <a:rPr lang="it-IT" b="1" dirty="0"/>
              <a:t>Come funziona</a:t>
            </a:r>
            <a:endParaRPr lang="it-IT" dirty="0"/>
          </a:p>
          <a:p>
            <a:r>
              <a:rPr lang="it-IT" dirty="0"/>
              <a:t>I geni oncosoppressori codificano per un gran numero di proteine con funzioni diverse il cui compito è inibire la proliferazione di cellule vecchie o danneggiate. In tal modo si limita la probabilità che si accumulino cellule con mutazioni che potrebbero dare origine a un cancro. I più noti oncosoppressori sono </a:t>
            </a:r>
            <a:r>
              <a:rPr lang="it-IT" b="1" dirty="0"/>
              <a:t>BRCA1</a:t>
            </a:r>
            <a:r>
              <a:rPr lang="it-IT" dirty="0"/>
              <a:t> e </a:t>
            </a:r>
            <a:r>
              <a:rPr lang="it-IT" b="1" dirty="0"/>
              <a:t>BRCA2</a:t>
            </a:r>
            <a:r>
              <a:rPr lang="it-IT" dirty="0"/>
              <a:t>, che quando sono mutati sono coinvolti nei tumori del seno e dell’ovaio. Vi sono poi </a:t>
            </a:r>
            <a:r>
              <a:rPr lang="it-IT" b="1" dirty="0"/>
              <a:t>APC</a:t>
            </a:r>
            <a:r>
              <a:rPr lang="it-IT" dirty="0"/>
              <a:t>, che quando è mutato contribuisce al cancro al colon (sindrome di Gardner), e </a:t>
            </a:r>
            <a:r>
              <a:rPr lang="it-IT" b="1" dirty="0"/>
              <a:t>RB</a:t>
            </a:r>
            <a:r>
              <a:rPr lang="it-IT" dirty="0"/>
              <a:t>, che favorisce analogamente il retinoblastoma. Un altro oncosoppressore molto noto è </a:t>
            </a:r>
            <a:r>
              <a:rPr lang="it-IT" b="1" dirty="0"/>
              <a:t>p53</a:t>
            </a:r>
            <a:r>
              <a:rPr lang="it-IT" dirty="0"/>
              <a:t>, il cosiddetto </a:t>
            </a:r>
            <a:r>
              <a:rPr lang="it-IT" dirty="0">
                <a:hlinkClick r:id="rId2"/>
              </a:rPr>
              <a:t>guardiano del genoma</a:t>
            </a:r>
            <a:r>
              <a:rPr lang="it-IT" dirty="0"/>
              <a:t>: quando sono presenti danni al DNA, la proteina codificata da questo gene ha numerose funzioni che inibiscono il cancro. Può agire da fattore di trascrizione per l’attivazione dei meccanismi di riparazione del DNA oppure, se il danno è troppo grave, può indirizzare la cellula all'apoptosi. Le mutazioni che coinvolgono p53 sono fra le più comuni nel cancro.</a:t>
            </a:r>
          </a:p>
          <a:p>
            <a:r>
              <a:rPr lang="it-IT" b="1" dirty="0"/>
              <a:t>Dove va la ricerca</a:t>
            </a:r>
            <a:endParaRPr lang="it-IT" dirty="0"/>
          </a:p>
          <a:p>
            <a:r>
              <a:rPr lang="it-IT" dirty="0"/>
              <a:t>Non è semplice trovare terapie efficaci per i tumori che hanno un gene oncosoppressore compromesso o mancante, poiché bisognerebbe ripristinare un gene non più funzionante o perduto. I ricercatori ci stanno provando da tempo, anche con la cosiddetta </a:t>
            </a:r>
            <a:r>
              <a:rPr lang="it-IT" dirty="0">
                <a:hlinkClick r:id="rId3"/>
              </a:rPr>
              <a:t>terapia genica</a:t>
            </a:r>
            <a:r>
              <a:rPr lang="it-IT" dirty="0"/>
              <a:t>, ossia con il tentativo di inserire nelle cellule una copia integra del gene. In laboratorio gli esperimenti hanno dato buoni risultati, da confermare in sperimentazioni cliniche.</a:t>
            </a:r>
          </a:p>
          <a:p>
            <a:r>
              <a:rPr lang="it-IT" dirty="0"/>
              <a:t>Un’altra possibilità è cercare di agire sui geni che impediscono il funzionamento degli oncosoppressori. </a:t>
            </a:r>
            <a:endParaRPr lang="en-US" dirty="0"/>
          </a:p>
        </p:txBody>
      </p:sp>
    </p:spTree>
    <p:extLst>
      <p:ext uri="{BB962C8B-B14F-4D97-AF65-F5344CB8AC3E}">
        <p14:creationId xmlns:p14="http://schemas.microsoft.com/office/powerpoint/2010/main" val="3749460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90102-1EBC-003D-1F0A-D295FF75D9A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17F4F4E-57A7-AA7D-3650-87B333A2247A}"/>
              </a:ext>
            </a:extLst>
          </p:cNvPr>
          <p:cNvSpPr txBox="1"/>
          <p:nvPr/>
        </p:nvSpPr>
        <p:spPr>
          <a:xfrm>
            <a:off x="162752" y="73020"/>
            <a:ext cx="10270402" cy="523220"/>
          </a:xfrm>
          <a:prstGeom prst="rect">
            <a:avLst/>
          </a:prstGeom>
          <a:noFill/>
        </p:spPr>
        <p:txBody>
          <a:bodyPr wrap="square" rtlCol="0">
            <a:spAutoFit/>
          </a:bodyPr>
          <a:lstStyle/>
          <a:p>
            <a:r>
              <a:rPr lang="it-IT" sz="2800" b="1" dirty="0">
                <a:solidFill>
                  <a:srgbClr val="0070C0"/>
                </a:solidFill>
              </a:rPr>
              <a:t>POTENZIALE REPLICATIVO ILLIMITATO: attivazione delle telomerasi</a:t>
            </a:r>
          </a:p>
        </p:txBody>
      </p:sp>
      <p:pic>
        <p:nvPicPr>
          <p:cNvPr id="4" name="Immagine 2">
            <a:extLst>
              <a:ext uri="{FF2B5EF4-FFF2-40B4-BE49-F238E27FC236}">
                <a16:creationId xmlns:a16="http://schemas.microsoft.com/office/drawing/2014/main" id="{AD6EB222-6A46-995D-06C8-38C941A730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3478" y="1696422"/>
            <a:ext cx="4561262" cy="3045138"/>
          </a:xfrm>
          <a:prstGeom prst="rect">
            <a:avLst/>
          </a:prstGeom>
        </p:spPr>
      </p:pic>
      <p:cxnSp>
        <p:nvCxnSpPr>
          <p:cNvPr id="5" name="Straight Arrow Connector 4">
            <a:extLst>
              <a:ext uri="{FF2B5EF4-FFF2-40B4-BE49-F238E27FC236}">
                <a16:creationId xmlns:a16="http://schemas.microsoft.com/office/drawing/2014/main" id="{C123974B-1090-A1DE-49B9-63B4EC7538C0}"/>
              </a:ext>
            </a:extLst>
          </p:cNvPr>
          <p:cNvCxnSpPr>
            <a:cxnSpLocks/>
          </p:cNvCxnSpPr>
          <p:nvPr/>
        </p:nvCxnSpPr>
        <p:spPr>
          <a:xfrm flipH="1">
            <a:off x="6026046" y="3218786"/>
            <a:ext cx="56876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5427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BC1FB8-74ED-E760-51F3-7D9B9C072B25}"/>
              </a:ext>
            </a:extLst>
          </p:cNvPr>
          <p:cNvSpPr txBox="1"/>
          <p:nvPr/>
        </p:nvSpPr>
        <p:spPr>
          <a:xfrm>
            <a:off x="162752" y="73020"/>
            <a:ext cx="10270402" cy="523220"/>
          </a:xfrm>
          <a:prstGeom prst="rect">
            <a:avLst/>
          </a:prstGeom>
          <a:noFill/>
        </p:spPr>
        <p:txBody>
          <a:bodyPr wrap="square" rtlCol="0">
            <a:spAutoFit/>
          </a:bodyPr>
          <a:lstStyle/>
          <a:p>
            <a:r>
              <a:rPr lang="it-IT" sz="2800" b="1" dirty="0">
                <a:solidFill>
                  <a:srgbClr val="0070C0"/>
                </a:solidFill>
              </a:rPr>
              <a:t>POTENZIALE REPLICATIVO ILLIMITATO (AIRC)</a:t>
            </a:r>
          </a:p>
        </p:txBody>
      </p:sp>
      <p:sp>
        <p:nvSpPr>
          <p:cNvPr id="7" name="TextBox 6">
            <a:extLst>
              <a:ext uri="{FF2B5EF4-FFF2-40B4-BE49-F238E27FC236}">
                <a16:creationId xmlns:a16="http://schemas.microsoft.com/office/drawing/2014/main" id="{A3C6C770-7BBA-FC57-AB63-669EB4ACEC92}"/>
              </a:ext>
            </a:extLst>
          </p:cNvPr>
          <p:cNvSpPr txBox="1"/>
          <p:nvPr/>
        </p:nvSpPr>
        <p:spPr>
          <a:xfrm>
            <a:off x="268573" y="667423"/>
            <a:ext cx="11618627" cy="5401479"/>
          </a:xfrm>
          <a:prstGeom prst="rect">
            <a:avLst/>
          </a:prstGeom>
          <a:noFill/>
        </p:spPr>
        <p:txBody>
          <a:bodyPr wrap="square">
            <a:spAutoFit/>
          </a:bodyPr>
          <a:lstStyle/>
          <a:p>
            <a:pPr algn="l">
              <a:lnSpc>
                <a:spcPts val="2310"/>
              </a:lnSpc>
              <a:spcAft>
                <a:spcPts val="600"/>
              </a:spcAft>
              <a:buNone/>
            </a:pPr>
            <a:r>
              <a:rPr lang="it-IT" b="0" i="0" dirty="0">
                <a:solidFill>
                  <a:srgbClr val="1A3040"/>
                </a:solidFill>
                <a:effectLst/>
                <a:latin typeface="garamoun-regular"/>
              </a:rPr>
              <a:t>Alcuni tipi di cellule del nostro organismo, quando invecchiano, muoiono e vengono sostituite da nuove cellule più giovani. Tra gli elementi cellulari che segnalano l’invecchiamento della cellula vi sono i </a:t>
            </a:r>
            <a:r>
              <a:rPr lang="it-IT" b="1" i="0" dirty="0">
                <a:solidFill>
                  <a:srgbClr val="1A3040"/>
                </a:solidFill>
                <a:effectLst/>
                <a:latin typeface="garamoun-bold"/>
              </a:rPr>
              <a:t>telomeri</a:t>
            </a:r>
            <a:r>
              <a:rPr lang="it-IT" b="0" i="0" dirty="0">
                <a:solidFill>
                  <a:srgbClr val="1A3040"/>
                </a:solidFill>
                <a:effectLst/>
                <a:latin typeface="garamoun-regular"/>
              </a:rPr>
              <a:t>, ossia le estremità dei cromosomi. Man mano che una cellula invecchia, i telomeri si accorciano. Ciò non avviene però sempre nelle cellule tumorali, che spesso mantengono i propri telomeri a una lunghezza maggiore.</a:t>
            </a:r>
          </a:p>
          <a:p>
            <a:pPr algn="l">
              <a:lnSpc>
                <a:spcPts val="2310"/>
              </a:lnSpc>
              <a:spcAft>
                <a:spcPts val="600"/>
              </a:spcAft>
              <a:buNone/>
            </a:pPr>
            <a:r>
              <a:rPr lang="it-IT" b="1" i="0" dirty="0">
                <a:solidFill>
                  <a:srgbClr val="1A3040"/>
                </a:solidFill>
                <a:effectLst/>
                <a:latin typeface="garamoun-bold"/>
              </a:rPr>
              <a:t>Come funziona</a:t>
            </a:r>
            <a:endParaRPr lang="it-IT" b="0" i="0" dirty="0">
              <a:solidFill>
                <a:srgbClr val="1A3040"/>
              </a:solidFill>
              <a:effectLst/>
              <a:latin typeface="garamoun-regular"/>
            </a:endParaRPr>
          </a:p>
          <a:p>
            <a:pPr algn="l">
              <a:lnSpc>
                <a:spcPts val="2310"/>
              </a:lnSpc>
              <a:spcAft>
                <a:spcPts val="600"/>
              </a:spcAft>
              <a:buNone/>
            </a:pPr>
            <a:r>
              <a:rPr lang="it-IT" b="0" i="0" dirty="0">
                <a:solidFill>
                  <a:srgbClr val="1A3040"/>
                </a:solidFill>
                <a:effectLst/>
                <a:latin typeface="garamoun-regular"/>
              </a:rPr>
              <a:t>Nelle cellule sane i telomeri si accorciano a ogni replicazione cellulare; quando diventano troppo corti, la cellula va incontro a </a:t>
            </a:r>
            <a:r>
              <a:rPr lang="it-IT" b="1" i="0" dirty="0">
                <a:solidFill>
                  <a:srgbClr val="1A3040"/>
                </a:solidFill>
                <a:effectLst/>
                <a:latin typeface="garamoun-bold"/>
              </a:rPr>
              <a:t>senescenza</a:t>
            </a:r>
            <a:r>
              <a:rPr lang="it-IT" b="0" i="0" dirty="0">
                <a:solidFill>
                  <a:srgbClr val="1A3040"/>
                </a:solidFill>
                <a:effectLst/>
                <a:latin typeface="garamoun-regular"/>
              </a:rPr>
              <a:t>. Ciò significa che le cellule si possono replicare solo un determinato numero di volte. L'accorciamento dei telomeri nelle cellule sane avviene perché un enzima che permette di mantenerne la lunghezza, detto </a:t>
            </a:r>
            <a:r>
              <a:rPr lang="it-IT" b="1" i="0" dirty="0">
                <a:solidFill>
                  <a:srgbClr val="1A3040"/>
                </a:solidFill>
                <a:effectLst/>
                <a:latin typeface="garamoun-bold"/>
              </a:rPr>
              <a:t>telomerasi</a:t>
            </a:r>
            <a:r>
              <a:rPr lang="it-IT" b="0" i="0" dirty="0">
                <a:solidFill>
                  <a:srgbClr val="1A3040"/>
                </a:solidFill>
                <a:effectLst/>
                <a:latin typeface="garamoun-regular"/>
              </a:rPr>
              <a:t>, è inattivo. Nelle cellule cancerose la telomerasi può invece essere riattivata. Di conseguenza i telomeri non si accorciano nel tempo e la cellula non segnala il proprio invecchiamento. Questa caratteristica, insieme alla resistenza all'apoptosi, la rende in sostanza immortale.</a:t>
            </a:r>
          </a:p>
          <a:p>
            <a:pPr algn="l">
              <a:lnSpc>
                <a:spcPts val="2310"/>
              </a:lnSpc>
              <a:spcAft>
                <a:spcPts val="600"/>
              </a:spcAft>
              <a:buNone/>
            </a:pPr>
            <a:r>
              <a:rPr lang="it-IT" b="1" i="0" dirty="0">
                <a:solidFill>
                  <a:srgbClr val="1A3040"/>
                </a:solidFill>
                <a:effectLst/>
                <a:latin typeface="garamoun-bold"/>
              </a:rPr>
              <a:t>Dove va la ricerca</a:t>
            </a:r>
            <a:endParaRPr lang="it-IT" b="0" i="0" dirty="0">
              <a:solidFill>
                <a:srgbClr val="1A3040"/>
              </a:solidFill>
              <a:effectLst/>
              <a:latin typeface="garamoun-regular"/>
            </a:endParaRPr>
          </a:p>
          <a:p>
            <a:pPr algn="l">
              <a:lnSpc>
                <a:spcPts val="2310"/>
              </a:lnSpc>
              <a:buNone/>
            </a:pPr>
            <a:r>
              <a:rPr lang="it-IT" b="0" i="0" dirty="0">
                <a:solidFill>
                  <a:srgbClr val="1A3040"/>
                </a:solidFill>
                <a:effectLst/>
                <a:latin typeface="garamoun-regular"/>
              </a:rPr>
              <a:t>L'inattivazione della telomerasi nel cancro, pur non essendo sufficiente da sola a sconfiggere la malattia, è una buona strategia per rendere nuovamente mortali le cellule tumorali. Inibitori di questo enzima sono stati sperimentati con discreto successo in vari tipi di tumore, da quello ovarico fino ad alcune neoplasie ematologiche. Con buoni risultati sono, invece, in corso studi di terapie in grado di riattivare le telomerasi che sfruttano la precisione di CRISPR. È questa una tecnica di ingegneria genetica che permette di tagliare e cucire il DNA.</a:t>
            </a:r>
          </a:p>
        </p:txBody>
      </p:sp>
    </p:spTree>
    <p:extLst>
      <p:ext uri="{BB962C8B-B14F-4D97-AF65-F5344CB8AC3E}">
        <p14:creationId xmlns:p14="http://schemas.microsoft.com/office/powerpoint/2010/main" val="1403487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819BBA-DF3E-F37D-1658-FBFAB89E5675}"/>
              </a:ext>
            </a:extLst>
          </p:cNvPr>
          <p:cNvSpPr txBox="1"/>
          <p:nvPr/>
        </p:nvSpPr>
        <p:spPr>
          <a:xfrm>
            <a:off x="284607" y="236478"/>
            <a:ext cx="11323461" cy="3447098"/>
          </a:xfrm>
          <a:prstGeom prst="rect">
            <a:avLst/>
          </a:prstGeom>
          <a:noFill/>
        </p:spPr>
        <p:txBody>
          <a:bodyPr wrap="square" rtlCol="0">
            <a:spAutoFit/>
          </a:bodyPr>
          <a:lstStyle/>
          <a:p>
            <a:r>
              <a:rPr lang="it-IT" sz="3200" b="1" dirty="0">
                <a:solidFill>
                  <a:srgbClr val="0070C0"/>
                </a:solidFill>
              </a:rPr>
              <a:t>Si può dire anche NEOPLASIA</a:t>
            </a:r>
            <a:r>
              <a:rPr lang="it-IT" sz="3200" dirty="0">
                <a:solidFill>
                  <a:srgbClr val="0070C0"/>
                </a:solidFill>
              </a:rPr>
              <a:t> = nuovo materiale</a:t>
            </a:r>
          </a:p>
          <a:p>
            <a:endParaRPr lang="it-IT" dirty="0"/>
          </a:p>
          <a:p>
            <a:r>
              <a:rPr lang="it-IT" sz="2800" dirty="0"/>
              <a:t>Crescita anomala di tessuto, sfuggito al normale controllo di proliferazione e differenziazione cellulare. Finiscono per prevalere sulle cellule normali</a:t>
            </a:r>
          </a:p>
          <a:p>
            <a:endParaRPr lang="it-IT" sz="2800" dirty="0"/>
          </a:p>
          <a:p>
            <a:r>
              <a:rPr lang="it-IT" sz="2800" dirty="0"/>
              <a:t>Possono originare da diverse cellule in diversa fase di differenziamento e questa conoscenza può aiutare a predirne il comportamento (sensibilità a terapie, ormoni …)</a:t>
            </a:r>
          </a:p>
        </p:txBody>
      </p:sp>
      <p:pic>
        <p:nvPicPr>
          <p:cNvPr id="2050" name="Picture 2" descr="Il cancro non è una patologia esclusiva della modernità - Focus.it">
            <a:extLst>
              <a:ext uri="{FF2B5EF4-FFF2-40B4-BE49-F238E27FC236}">
                <a16:creationId xmlns:a16="http://schemas.microsoft.com/office/drawing/2014/main" id="{8BD00B15-04F3-645C-C14E-9165F3E0B92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05139" y="3670995"/>
            <a:ext cx="4115639" cy="27387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ell proliferation- Definition, assay, differentiation, diseases">
            <a:extLst>
              <a:ext uri="{FF2B5EF4-FFF2-40B4-BE49-F238E27FC236}">
                <a16:creationId xmlns:a16="http://schemas.microsoft.com/office/drawing/2014/main" id="{E6B59E03-0719-7641-4CF3-CBE0571385F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9760" y="4117151"/>
            <a:ext cx="4387103" cy="2292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720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E48D33FC-9F6F-D7D2-B3B0-A2F5B7353082}"/>
              </a:ext>
            </a:extLst>
          </p:cNvPr>
          <p:cNvPicPr>
            <a:picLocks noChangeAspect="1"/>
          </p:cNvPicPr>
          <p:nvPr/>
        </p:nvPicPr>
        <p:blipFill>
          <a:blip r:embed="rId2"/>
          <a:stretch>
            <a:fillRect/>
          </a:stretch>
        </p:blipFill>
        <p:spPr>
          <a:xfrm>
            <a:off x="2317757" y="162234"/>
            <a:ext cx="9183963" cy="6131293"/>
          </a:xfrm>
          <a:prstGeom prst="rect">
            <a:avLst/>
          </a:prstGeom>
        </p:spPr>
      </p:pic>
      <p:cxnSp>
        <p:nvCxnSpPr>
          <p:cNvPr id="3" name="Straight Arrow Connector 2">
            <a:extLst>
              <a:ext uri="{FF2B5EF4-FFF2-40B4-BE49-F238E27FC236}">
                <a16:creationId xmlns:a16="http://schemas.microsoft.com/office/drawing/2014/main" id="{6D282581-D121-E5F7-C272-C677B0D064D3}"/>
              </a:ext>
            </a:extLst>
          </p:cNvPr>
          <p:cNvCxnSpPr>
            <a:cxnSpLocks/>
          </p:cNvCxnSpPr>
          <p:nvPr/>
        </p:nvCxnSpPr>
        <p:spPr>
          <a:xfrm>
            <a:off x="748351" y="3227881"/>
            <a:ext cx="128113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2898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56681B-6DFF-37E1-BF50-BB95A4C4ECA5}"/>
              </a:ext>
            </a:extLst>
          </p:cNvPr>
          <p:cNvPicPr>
            <a:picLocks noChangeAspect="1"/>
          </p:cNvPicPr>
          <p:nvPr/>
        </p:nvPicPr>
        <p:blipFill>
          <a:blip r:embed="rId2"/>
          <a:stretch>
            <a:fillRect/>
          </a:stretch>
        </p:blipFill>
        <p:spPr>
          <a:xfrm>
            <a:off x="2916481" y="1163134"/>
            <a:ext cx="5429163" cy="3245695"/>
          </a:xfrm>
          <a:prstGeom prst="rect">
            <a:avLst/>
          </a:prstGeom>
        </p:spPr>
      </p:pic>
      <p:sp>
        <p:nvSpPr>
          <p:cNvPr id="3" name="TextBox 2">
            <a:extLst>
              <a:ext uri="{FF2B5EF4-FFF2-40B4-BE49-F238E27FC236}">
                <a16:creationId xmlns:a16="http://schemas.microsoft.com/office/drawing/2014/main" id="{CC692D1B-245F-6FCB-C1E6-E455AD42CC05}"/>
              </a:ext>
            </a:extLst>
          </p:cNvPr>
          <p:cNvSpPr txBox="1"/>
          <p:nvPr/>
        </p:nvSpPr>
        <p:spPr>
          <a:xfrm>
            <a:off x="158000" y="565927"/>
            <a:ext cx="2449902" cy="923330"/>
          </a:xfrm>
          <a:prstGeom prst="rect">
            <a:avLst/>
          </a:prstGeom>
          <a:noFill/>
        </p:spPr>
        <p:txBody>
          <a:bodyPr wrap="square" rtlCol="0">
            <a:spAutoFit/>
          </a:bodyPr>
          <a:lstStyle/>
          <a:p>
            <a:r>
              <a:rPr lang="it-IT" dirty="0"/>
              <a:t>DISTRUZIONE della </a:t>
            </a:r>
            <a:r>
              <a:rPr lang="it-IT" dirty="0" err="1"/>
              <a:t>plasmamembrana</a:t>
            </a:r>
            <a:r>
              <a:rPr lang="it-IT" dirty="0"/>
              <a:t> e degli organelli</a:t>
            </a:r>
          </a:p>
        </p:txBody>
      </p:sp>
      <p:sp>
        <p:nvSpPr>
          <p:cNvPr id="4" name="TextBox 3">
            <a:extLst>
              <a:ext uri="{FF2B5EF4-FFF2-40B4-BE49-F238E27FC236}">
                <a16:creationId xmlns:a16="http://schemas.microsoft.com/office/drawing/2014/main" id="{09325D90-17A2-6D82-D991-438917C9480D}"/>
              </a:ext>
            </a:extLst>
          </p:cNvPr>
          <p:cNvSpPr txBox="1"/>
          <p:nvPr/>
        </p:nvSpPr>
        <p:spPr>
          <a:xfrm>
            <a:off x="9568570" y="2333294"/>
            <a:ext cx="2449902" cy="923330"/>
          </a:xfrm>
          <a:prstGeom prst="rect">
            <a:avLst/>
          </a:prstGeom>
          <a:noFill/>
        </p:spPr>
        <p:txBody>
          <a:bodyPr wrap="square" rtlCol="0">
            <a:spAutoFit/>
          </a:bodyPr>
          <a:lstStyle/>
          <a:p>
            <a:r>
              <a:rPr lang="it-IT" dirty="0"/>
              <a:t>Condensazione e frammentazione regolare della cromatina</a:t>
            </a:r>
          </a:p>
        </p:txBody>
      </p:sp>
      <p:cxnSp>
        <p:nvCxnSpPr>
          <p:cNvPr id="5" name="Straight Arrow Connector 4">
            <a:extLst>
              <a:ext uri="{FF2B5EF4-FFF2-40B4-BE49-F238E27FC236}">
                <a16:creationId xmlns:a16="http://schemas.microsoft.com/office/drawing/2014/main" id="{DCEF5CB9-3C94-1A77-1703-A788612BF779}"/>
              </a:ext>
            </a:extLst>
          </p:cNvPr>
          <p:cNvCxnSpPr/>
          <p:nvPr/>
        </p:nvCxnSpPr>
        <p:spPr>
          <a:xfrm flipH="1">
            <a:off x="7754170" y="3157183"/>
            <a:ext cx="1449238"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A7E024B-61CB-7D28-C027-9328F64DC3AF}"/>
              </a:ext>
            </a:extLst>
          </p:cNvPr>
          <p:cNvSpPr txBox="1"/>
          <p:nvPr/>
        </p:nvSpPr>
        <p:spPr>
          <a:xfrm>
            <a:off x="8108830" y="6337540"/>
            <a:ext cx="1353127" cy="369332"/>
          </a:xfrm>
          <a:prstGeom prst="rect">
            <a:avLst/>
          </a:prstGeom>
          <a:noFill/>
        </p:spPr>
        <p:txBody>
          <a:bodyPr wrap="none" rtlCol="0">
            <a:spAutoFit/>
          </a:bodyPr>
          <a:lstStyle/>
          <a:p>
            <a:r>
              <a:rPr lang="it-IT" dirty="0"/>
              <a:t>Pecorino 7.1</a:t>
            </a:r>
          </a:p>
        </p:txBody>
      </p:sp>
      <p:sp>
        <p:nvSpPr>
          <p:cNvPr id="7" name="TextBox 6">
            <a:extLst>
              <a:ext uri="{FF2B5EF4-FFF2-40B4-BE49-F238E27FC236}">
                <a16:creationId xmlns:a16="http://schemas.microsoft.com/office/drawing/2014/main" id="{04D2F49F-70EB-4317-8353-4E02435C09DD}"/>
              </a:ext>
            </a:extLst>
          </p:cNvPr>
          <p:cNvSpPr txBox="1"/>
          <p:nvPr/>
        </p:nvSpPr>
        <p:spPr>
          <a:xfrm>
            <a:off x="1092679" y="5356480"/>
            <a:ext cx="8195095" cy="369332"/>
          </a:xfrm>
          <a:prstGeom prst="rect">
            <a:avLst/>
          </a:prstGeom>
          <a:noFill/>
        </p:spPr>
        <p:txBody>
          <a:bodyPr wrap="square" rtlCol="0">
            <a:spAutoFit/>
          </a:bodyPr>
          <a:lstStyle/>
          <a:p>
            <a:r>
              <a:rPr lang="it-IT" dirty="0"/>
              <a:t>La trasduzione del segnale dipende più su particolari proteasi, le caspasi, che su </a:t>
            </a:r>
            <a:r>
              <a:rPr lang="it-IT" dirty="0" err="1"/>
              <a:t>kinasi</a:t>
            </a:r>
            <a:endParaRPr lang="it-IT" dirty="0"/>
          </a:p>
        </p:txBody>
      </p:sp>
    </p:spTree>
    <p:extLst>
      <p:ext uri="{BB962C8B-B14F-4D97-AF65-F5344CB8AC3E}">
        <p14:creationId xmlns:p14="http://schemas.microsoft.com/office/powerpoint/2010/main" val="7446302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00034-3D65-D96A-1E88-A3679AF623EF}"/>
              </a:ext>
            </a:extLst>
          </p:cNvPr>
          <p:cNvSpPr txBox="1"/>
          <p:nvPr/>
        </p:nvSpPr>
        <p:spPr>
          <a:xfrm>
            <a:off x="141831" y="74891"/>
            <a:ext cx="4537055" cy="523220"/>
          </a:xfrm>
          <a:prstGeom prst="rect">
            <a:avLst/>
          </a:prstGeom>
          <a:noFill/>
        </p:spPr>
        <p:txBody>
          <a:bodyPr wrap="square" rtlCol="0">
            <a:spAutoFit/>
          </a:bodyPr>
          <a:lstStyle/>
          <a:p>
            <a:r>
              <a:rPr lang="it-IT" sz="2800" b="1" dirty="0">
                <a:solidFill>
                  <a:srgbClr val="0070C0"/>
                </a:solidFill>
              </a:rPr>
              <a:t>APOPTOSI E CANCRO</a:t>
            </a:r>
          </a:p>
        </p:txBody>
      </p:sp>
      <p:sp>
        <p:nvSpPr>
          <p:cNvPr id="5" name="TextBox 4">
            <a:extLst>
              <a:ext uri="{FF2B5EF4-FFF2-40B4-BE49-F238E27FC236}">
                <a16:creationId xmlns:a16="http://schemas.microsoft.com/office/drawing/2014/main" id="{D1F1EF25-FAEA-F827-C01D-36F9302784D7}"/>
              </a:ext>
            </a:extLst>
          </p:cNvPr>
          <p:cNvSpPr txBox="1"/>
          <p:nvPr/>
        </p:nvSpPr>
        <p:spPr>
          <a:xfrm>
            <a:off x="198914" y="626411"/>
            <a:ext cx="10897086" cy="1200329"/>
          </a:xfrm>
          <a:prstGeom prst="rect">
            <a:avLst/>
          </a:prstGeom>
          <a:noFill/>
        </p:spPr>
        <p:txBody>
          <a:bodyPr wrap="square" rtlCol="0">
            <a:spAutoFit/>
          </a:bodyPr>
          <a:lstStyle/>
          <a:p>
            <a:r>
              <a:rPr lang="it-IT" sz="2400" dirty="0"/>
              <a:t>Mutazioni e alterazioni epigenetiche che interferiscono con l’apoptosi sono un fattore di progressione tumorale</a:t>
            </a:r>
          </a:p>
          <a:p>
            <a:r>
              <a:rPr lang="it-IT" sz="2400" dirty="0"/>
              <a:t>Evitare l’apoptosi permette sopravvivenza e accumulo di ulteriori mutazioni</a:t>
            </a:r>
          </a:p>
        </p:txBody>
      </p:sp>
      <p:pic>
        <p:nvPicPr>
          <p:cNvPr id="6" name="Picture 5" descr="Diagram&#10;&#10;Description automatically generated">
            <a:extLst>
              <a:ext uri="{FF2B5EF4-FFF2-40B4-BE49-F238E27FC236}">
                <a16:creationId xmlns:a16="http://schemas.microsoft.com/office/drawing/2014/main" id="{165FEB54-C292-8E76-B75F-BE86253DFF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145" y="2349480"/>
            <a:ext cx="5546264" cy="3924146"/>
          </a:xfrm>
          <a:prstGeom prst="rect">
            <a:avLst/>
          </a:prstGeom>
        </p:spPr>
      </p:pic>
      <p:sp>
        <p:nvSpPr>
          <p:cNvPr id="7" name="TextBox 6">
            <a:extLst>
              <a:ext uri="{FF2B5EF4-FFF2-40B4-BE49-F238E27FC236}">
                <a16:creationId xmlns:a16="http://schemas.microsoft.com/office/drawing/2014/main" id="{C335C927-EF04-3FAA-9775-B0D6D20FA4AA}"/>
              </a:ext>
            </a:extLst>
          </p:cNvPr>
          <p:cNvSpPr txBox="1"/>
          <p:nvPr/>
        </p:nvSpPr>
        <p:spPr>
          <a:xfrm>
            <a:off x="6627944" y="2169404"/>
            <a:ext cx="4577824" cy="2677656"/>
          </a:xfrm>
          <a:prstGeom prst="rect">
            <a:avLst/>
          </a:prstGeom>
          <a:noFill/>
        </p:spPr>
        <p:txBody>
          <a:bodyPr wrap="square" rtlCol="0">
            <a:spAutoFit/>
          </a:bodyPr>
          <a:lstStyle/>
          <a:p>
            <a:r>
              <a:rPr lang="it-IT" sz="2400" dirty="0"/>
              <a:t>Pathway estrinseco:</a:t>
            </a:r>
          </a:p>
          <a:p>
            <a:r>
              <a:rPr lang="it-IT" sz="2400" dirty="0"/>
              <a:t>Perdita di Caspasi-8 (per metilazione del promotore o per mutazione)</a:t>
            </a:r>
          </a:p>
          <a:p>
            <a:pPr marL="285750" indent="-285750">
              <a:buFontTx/>
              <a:buChar char="-"/>
            </a:pPr>
            <a:r>
              <a:rPr lang="it-IT" sz="2400" dirty="0"/>
              <a:t>Neuroblastoma</a:t>
            </a:r>
          </a:p>
          <a:p>
            <a:pPr marL="285750" indent="-285750">
              <a:buFontTx/>
              <a:buChar char="-"/>
            </a:pPr>
            <a:r>
              <a:rPr lang="it-IT" sz="2400" dirty="0"/>
              <a:t>Microcitoma</a:t>
            </a:r>
          </a:p>
          <a:p>
            <a:pPr marL="285750" indent="-285750">
              <a:buFontTx/>
              <a:buChar char="-"/>
            </a:pPr>
            <a:endParaRPr lang="it-IT" sz="2400" dirty="0"/>
          </a:p>
        </p:txBody>
      </p:sp>
      <p:cxnSp>
        <p:nvCxnSpPr>
          <p:cNvPr id="9" name="Straight Arrow Connector 8">
            <a:extLst>
              <a:ext uri="{FF2B5EF4-FFF2-40B4-BE49-F238E27FC236}">
                <a16:creationId xmlns:a16="http://schemas.microsoft.com/office/drawing/2014/main" id="{BE731699-0423-877C-84FE-A251F4BFF676}"/>
              </a:ext>
            </a:extLst>
          </p:cNvPr>
          <p:cNvCxnSpPr/>
          <p:nvPr/>
        </p:nvCxnSpPr>
        <p:spPr>
          <a:xfrm flipH="1" flipV="1">
            <a:off x="4041997" y="5824204"/>
            <a:ext cx="1007588" cy="449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A50F348-9731-A09A-980F-901EF2101457}"/>
              </a:ext>
            </a:extLst>
          </p:cNvPr>
          <p:cNvSpPr txBox="1"/>
          <p:nvPr/>
        </p:nvSpPr>
        <p:spPr>
          <a:xfrm>
            <a:off x="4761882" y="6233701"/>
            <a:ext cx="1380378" cy="369332"/>
          </a:xfrm>
          <a:prstGeom prst="rect">
            <a:avLst/>
          </a:prstGeom>
          <a:noFill/>
        </p:spPr>
        <p:txBody>
          <a:bodyPr wrap="none" rtlCol="0">
            <a:spAutoFit/>
          </a:bodyPr>
          <a:lstStyle/>
          <a:p>
            <a:r>
              <a:rPr lang="it-IT" dirty="0"/>
              <a:t>Traslocazioni</a:t>
            </a:r>
          </a:p>
        </p:txBody>
      </p:sp>
      <p:sp>
        <p:nvSpPr>
          <p:cNvPr id="11" name="TextBox 10">
            <a:extLst>
              <a:ext uri="{FF2B5EF4-FFF2-40B4-BE49-F238E27FC236}">
                <a16:creationId xmlns:a16="http://schemas.microsoft.com/office/drawing/2014/main" id="{7ADC3461-C7B6-0723-E42A-C1696CEA5F87}"/>
              </a:ext>
            </a:extLst>
          </p:cNvPr>
          <p:cNvSpPr txBox="1"/>
          <p:nvPr/>
        </p:nvSpPr>
        <p:spPr>
          <a:xfrm>
            <a:off x="578341" y="6042054"/>
            <a:ext cx="1292726" cy="369332"/>
          </a:xfrm>
          <a:prstGeom prst="rect">
            <a:avLst/>
          </a:prstGeom>
          <a:noFill/>
        </p:spPr>
        <p:txBody>
          <a:bodyPr wrap="none" rtlCol="0">
            <a:spAutoFit/>
          </a:bodyPr>
          <a:lstStyle/>
          <a:p>
            <a:r>
              <a:rPr lang="it-IT" dirty="0"/>
              <a:t>Metilazione</a:t>
            </a:r>
          </a:p>
        </p:txBody>
      </p:sp>
      <p:cxnSp>
        <p:nvCxnSpPr>
          <p:cNvPr id="13" name="Straight Arrow Connector 12">
            <a:extLst>
              <a:ext uri="{FF2B5EF4-FFF2-40B4-BE49-F238E27FC236}">
                <a16:creationId xmlns:a16="http://schemas.microsoft.com/office/drawing/2014/main" id="{BEA538AD-AF26-3151-9993-9F6713DC32EE}"/>
              </a:ext>
            </a:extLst>
          </p:cNvPr>
          <p:cNvCxnSpPr/>
          <p:nvPr/>
        </p:nvCxnSpPr>
        <p:spPr>
          <a:xfrm flipV="1">
            <a:off x="1298797" y="4723429"/>
            <a:ext cx="1729789" cy="1325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811EA77-39E0-81EA-410F-05BB6265663B}"/>
              </a:ext>
            </a:extLst>
          </p:cNvPr>
          <p:cNvCxnSpPr>
            <a:cxnSpLocks/>
          </p:cNvCxnSpPr>
          <p:nvPr/>
        </p:nvCxnSpPr>
        <p:spPr>
          <a:xfrm flipV="1">
            <a:off x="2219022" y="5321626"/>
            <a:ext cx="924751" cy="1042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39A30F7-78AD-5DD1-0BC4-6DDB9CD87F7B}"/>
              </a:ext>
            </a:extLst>
          </p:cNvPr>
          <p:cNvSpPr txBox="1"/>
          <p:nvPr/>
        </p:nvSpPr>
        <p:spPr>
          <a:xfrm>
            <a:off x="1572659" y="6411386"/>
            <a:ext cx="1111202" cy="369332"/>
          </a:xfrm>
          <a:prstGeom prst="rect">
            <a:avLst/>
          </a:prstGeom>
          <a:noFill/>
        </p:spPr>
        <p:txBody>
          <a:bodyPr wrap="none" rtlCol="0">
            <a:spAutoFit/>
          </a:bodyPr>
          <a:lstStyle/>
          <a:p>
            <a:r>
              <a:rPr lang="it-IT" dirty="0"/>
              <a:t>Induzione</a:t>
            </a:r>
          </a:p>
        </p:txBody>
      </p:sp>
      <p:cxnSp>
        <p:nvCxnSpPr>
          <p:cNvPr id="17" name="Straight Arrow Connector 16">
            <a:extLst>
              <a:ext uri="{FF2B5EF4-FFF2-40B4-BE49-F238E27FC236}">
                <a16:creationId xmlns:a16="http://schemas.microsoft.com/office/drawing/2014/main" id="{99D0EE06-E50D-340B-DADD-0A4EBE725A61}"/>
              </a:ext>
            </a:extLst>
          </p:cNvPr>
          <p:cNvCxnSpPr>
            <a:cxnSpLocks/>
            <a:stCxn id="21" idx="2"/>
          </p:cNvCxnSpPr>
          <p:nvPr/>
        </p:nvCxnSpPr>
        <p:spPr>
          <a:xfrm flipH="1">
            <a:off x="3849799" y="2806044"/>
            <a:ext cx="912606" cy="799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0D47A57-0421-181A-0733-515C0013A1D8}"/>
              </a:ext>
            </a:extLst>
          </p:cNvPr>
          <p:cNvSpPr txBox="1"/>
          <p:nvPr/>
        </p:nvSpPr>
        <p:spPr>
          <a:xfrm>
            <a:off x="4197795" y="2436712"/>
            <a:ext cx="1129220" cy="369332"/>
          </a:xfrm>
          <a:prstGeom prst="rect">
            <a:avLst/>
          </a:prstGeom>
          <a:noFill/>
        </p:spPr>
        <p:txBody>
          <a:bodyPr wrap="none" rtlCol="0">
            <a:spAutoFit/>
          </a:bodyPr>
          <a:lstStyle/>
          <a:p>
            <a:r>
              <a:rPr lang="it-IT" dirty="0"/>
              <a:t>Mutazioni</a:t>
            </a:r>
          </a:p>
        </p:txBody>
      </p:sp>
      <p:sp>
        <p:nvSpPr>
          <p:cNvPr id="23" name="TextBox 22">
            <a:extLst>
              <a:ext uri="{FF2B5EF4-FFF2-40B4-BE49-F238E27FC236}">
                <a16:creationId xmlns:a16="http://schemas.microsoft.com/office/drawing/2014/main" id="{8A64FE38-2C12-376A-FCF0-2C4E77183AF1}"/>
              </a:ext>
            </a:extLst>
          </p:cNvPr>
          <p:cNvSpPr txBox="1"/>
          <p:nvPr/>
        </p:nvSpPr>
        <p:spPr>
          <a:xfrm>
            <a:off x="6668713" y="4564123"/>
            <a:ext cx="5468928" cy="1938992"/>
          </a:xfrm>
          <a:prstGeom prst="rect">
            <a:avLst/>
          </a:prstGeom>
          <a:noFill/>
        </p:spPr>
        <p:txBody>
          <a:bodyPr wrap="square" rtlCol="0">
            <a:spAutoFit/>
          </a:bodyPr>
          <a:lstStyle/>
          <a:p>
            <a:r>
              <a:rPr lang="it-IT" sz="2400" dirty="0"/>
              <a:t>Pathway Intrinseco</a:t>
            </a:r>
          </a:p>
          <a:p>
            <a:r>
              <a:rPr lang="it-IT" sz="2400" dirty="0"/>
              <a:t>Mutazioni di </a:t>
            </a:r>
            <a:r>
              <a:rPr lang="it-IT" sz="2400" i="1" dirty="0"/>
              <a:t>TP53</a:t>
            </a:r>
            <a:r>
              <a:rPr lang="it-IT" sz="2400" dirty="0"/>
              <a:t> e relativo pathway</a:t>
            </a:r>
            <a:br>
              <a:rPr lang="it-IT" sz="2400" dirty="0"/>
            </a:br>
            <a:r>
              <a:rPr lang="it-IT" sz="2400" dirty="0"/>
              <a:t>- maggior parte dei tumori</a:t>
            </a:r>
          </a:p>
          <a:p>
            <a:r>
              <a:rPr lang="it-IT" sz="2400" dirty="0"/>
              <a:t>Traslocazione BCL2 </a:t>
            </a:r>
            <a:br>
              <a:rPr lang="it-IT" sz="2400" dirty="0"/>
            </a:br>
            <a:r>
              <a:rPr lang="it-IT" sz="2400" dirty="0"/>
              <a:t>- linfomi B, ca stomaco, polmone, prostata</a:t>
            </a:r>
          </a:p>
        </p:txBody>
      </p:sp>
      <p:sp>
        <p:nvSpPr>
          <p:cNvPr id="24" name="TextBox 23">
            <a:extLst>
              <a:ext uri="{FF2B5EF4-FFF2-40B4-BE49-F238E27FC236}">
                <a16:creationId xmlns:a16="http://schemas.microsoft.com/office/drawing/2014/main" id="{629727D6-DBA6-68D5-DFC9-C6FF26CF2FE3}"/>
              </a:ext>
            </a:extLst>
          </p:cNvPr>
          <p:cNvSpPr txBox="1"/>
          <p:nvPr/>
        </p:nvSpPr>
        <p:spPr>
          <a:xfrm>
            <a:off x="5254048" y="3873341"/>
            <a:ext cx="535468" cy="369332"/>
          </a:xfrm>
          <a:prstGeom prst="rect">
            <a:avLst/>
          </a:prstGeom>
          <a:noFill/>
        </p:spPr>
        <p:txBody>
          <a:bodyPr wrap="none" rtlCol="0">
            <a:spAutoFit/>
          </a:bodyPr>
          <a:lstStyle/>
          <a:p>
            <a:r>
              <a:rPr lang="it-IT" dirty="0"/>
              <a:t>LOF</a:t>
            </a:r>
          </a:p>
        </p:txBody>
      </p:sp>
    </p:spTree>
    <p:extLst>
      <p:ext uri="{BB962C8B-B14F-4D97-AF65-F5344CB8AC3E}">
        <p14:creationId xmlns:p14="http://schemas.microsoft.com/office/powerpoint/2010/main" val="5661530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61B9FA-1929-F92B-CE66-4D337654AAC0}"/>
              </a:ext>
            </a:extLst>
          </p:cNvPr>
          <p:cNvSpPr txBox="1"/>
          <p:nvPr/>
        </p:nvSpPr>
        <p:spPr>
          <a:xfrm>
            <a:off x="1349115" y="1170689"/>
            <a:ext cx="8911652" cy="3926716"/>
          </a:xfrm>
          <a:prstGeom prst="rect">
            <a:avLst/>
          </a:prstGeom>
          <a:noFill/>
        </p:spPr>
        <p:txBody>
          <a:bodyPr wrap="square">
            <a:spAutoFit/>
          </a:bodyPr>
          <a:lstStyle/>
          <a:p>
            <a:pPr algn="l">
              <a:lnSpc>
                <a:spcPts val="2310"/>
              </a:lnSpc>
              <a:spcAft>
                <a:spcPts val="600"/>
              </a:spcAft>
              <a:buNone/>
            </a:pPr>
            <a:r>
              <a:rPr lang="it-IT" b="1" i="0" dirty="0">
                <a:solidFill>
                  <a:srgbClr val="1A3040"/>
                </a:solidFill>
                <a:effectLst/>
                <a:latin typeface="garamoun-bold"/>
              </a:rPr>
              <a:t>Apoptosi</a:t>
            </a:r>
            <a:r>
              <a:rPr lang="it-IT" b="0" i="0" dirty="0">
                <a:solidFill>
                  <a:srgbClr val="1A3040"/>
                </a:solidFill>
                <a:effectLst/>
                <a:latin typeface="garamoun-regular"/>
              </a:rPr>
              <a:t> è sinonimo di morte cellulare programmata. Le cellule sane di molti tessuti (pelle, sangue eccetera) vanno regolarmente incontro ad apoptosi, un modo per l’organismo di evitare un invecchiamento precoce e un pericoloso accumulo di cellule con molti difetti e mutazioni. Nel cancro sono presenti cellule in grado di sfuggire a questo meccanismo.</a:t>
            </a:r>
          </a:p>
          <a:p>
            <a:pPr algn="l">
              <a:lnSpc>
                <a:spcPts val="2310"/>
              </a:lnSpc>
              <a:spcAft>
                <a:spcPts val="600"/>
              </a:spcAft>
              <a:buNone/>
            </a:pPr>
            <a:r>
              <a:rPr lang="it-IT" b="1" i="0" dirty="0">
                <a:solidFill>
                  <a:srgbClr val="1A3040"/>
                </a:solidFill>
                <a:effectLst/>
                <a:latin typeface="garamoun-bold"/>
              </a:rPr>
              <a:t>Come funziona</a:t>
            </a:r>
            <a:endParaRPr lang="it-IT" b="0" i="0" dirty="0">
              <a:solidFill>
                <a:srgbClr val="1A3040"/>
              </a:solidFill>
              <a:effectLst/>
              <a:latin typeface="garamoun-regular"/>
            </a:endParaRPr>
          </a:p>
          <a:p>
            <a:pPr algn="l">
              <a:lnSpc>
                <a:spcPts val="2310"/>
              </a:lnSpc>
              <a:spcAft>
                <a:spcPts val="600"/>
              </a:spcAft>
              <a:buNone/>
            </a:pPr>
            <a:r>
              <a:rPr lang="it-IT" b="0" i="0" dirty="0">
                <a:solidFill>
                  <a:srgbClr val="1A3040"/>
                </a:solidFill>
                <a:effectLst/>
                <a:latin typeface="garamoun-regular"/>
              </a:rPr>
              <a:t>Le cellule tumorali sfuggono all’apoptosi e anche per questo sono spesso in grado di riprodursi praticamente all’infinito.</a:t>
            </a:r>
          </a:p>
          <a:p>
            <a:pPr algn="l">
              <a:lnSpc>
                <a:spcPts val="2310"/>
              </a:lnSpc>
              <a:spcAft>
                <a:spcPts val="600"/>
              </a:spcAft>
              <a:buNone/>
            </a:pPr>
            <a:r>
              <a:rPr lang="it-IT" b="1" i="0" dirty="0">
                <a:solidFill>
                  <a:srgbClr val="1A3040"/>
                </a:solidFill>
                <a:effectLst/>
                <a:latin typeface="garamoun-bold"/>
              </a:rPr>
              <a:t>Dove va la ricerca</a:t>
            </a:r>
            <a:endParaRPr lang="it-IT" b="0" i="0" dirty="0">
              <a:solidFill>
                <a:srgbClr val="1A3040"/>
              </a:solidFill>
              <a:effectLst/>
              <a:latin typeface="garamoun-regular"/>
            </a:endParaRPr>
          </a:p>
          <a:p>
            <a:pPr algn="l">
              <a:lnSpc>
                <a:spcPts val="2310"/>
              </a:lnSpc>
              <a:buNone/>
            </a:pPr>
            <a:r>
              <a:rPr lang="it-IT" b="0" i="0" dirty="0">
                <a:solidFill>
                  <a:srgbClr val="1A3040"/>
                </a:solidFill>
                <a:effectLst/>
                <a:latin typeface="garamoun-regular"/>
              </a:rPr>
              <a:t>I ricercatori che lavorano in questo campo stanno tentando di sviluppare terapie che riattivino i meccanismi di apoptosi alterati o inattivi nelle cellule cancerose. Il </a:t>
            </a:r>
            <a:r>
              <a:rPr lang="it-IT" b="0" i="0" dirty="0" err="1">
                <a:solidFill>
                  <a:srgbClr val="1A3040"/>
                </a:solidFill>
                <a:effectLst/>
                <a:latin typeface="garamoun-regular"/>
              </a:rPr>
              <a:t>venetoclax</a:t>
            </a:r>
            <a:r>
              <a:rPr lang="it-IT" b="0" i="0" dirty="0">
                <a:solidFill>
                  <a:srgbClr val="1A3040"/>
                </a:solidFill>
                <a:effectLst/>
                <a:latin typeface="garamoun-regular"/>
              </a:rPr>
              <a:t> Inibitore di BCL2) è il primo farmaco di questo tipo a essere in fase di sperimentazione clinica per la leucemia mieloide acuta, ed è inoltre in studi preclinici per altre forme tumorali.</a:t>
            </a:r>
          </a:p>
        </p:txBody>
      </p:sp>
      <p:sp>
        <p:nvSpPr>
          <p:cNvPr id="4" name="TextBox 3">
            <a:extLst>
              <a:ext uri="{FF2B5EF4-FFF2-40B4-BE49-F238E27FC236}">
                <a16:creationId xmlns:a16="http://schemas.microsoft.com/office/drawing/2014/main" id="{EE12C4BA-CAE8-750A-F5F7-0822A61B118C}"/>
              </a:ext>
            </a:extLst>
          </p:cNvPr>
          <p:cNvSpPr txBox="1"/>
          <p:nvPr/>
        </p:nvSpPr>
        <p:spPr>
          <a:xfrm>
            <a:off x="213460" y="104489"/>
            <a:ext cx="9211894" cy="584775"/>
          </a:xfrm>
          <a:prstGeom prst="rect">
            <a:avLst/>
          </a:prstGeom>
          <a:noFill/>
        </p:spPr>
        <p:txBody>
          <a:bodyPr wrap="square" rtlCol="0">
            <a:spAutoFit/>
          </a:bodyPr>
          <a:lstStyle/>
          <a:p>
            <a:r>
              <a:rPr lang="en-US" sz="3200" b="1" dirty="0">
                <a:solidFill>
                  <a:srgbClr val="0070C0"/>
                </a:solidFill>
              </a:rPr>
              <a:t>RESISTENZA ALL’APOPTOSI (AIRC)</a:t>
            </a:r>
          </a:p>
        </p:txBody>
      </p:sp>
    </p:spTree>
    <p:extLst>
      <p:ext uri="{BB962C8B-B14F-4D97-AF65-F5344CB8AC3E}">
        <p14:creationId xmlns:p14="http://schemas.microsoft.com/office/powerpoint/2010/main" val="2975032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61045-E2B3-BEDC-5F55-42D9143FB54B}"/>
            </a:ext>
          </a:extLst>
        </p:cNvPr>
        <p:cNvGrpSpPr/>
        <p:nvPr/>
      </p:nvGrpSpPr>
      <p:grpSpPr>
        <a:xfrm>
          <a:off x="0" y="0"/>
          <a:ext cx="0" cy="0"/>
          <a:chOff x="0" y="0"/>
          <a:chExt cx="0" cy="0"/>
        </a:xfrm>
      </p:grpSpPr>
      <p:pic>
        <p:nvPicPr>
          <p:cNvPr id="2" name="Immagine 2">
            <a:extLst>
              <a:ext uri="{FF2B5EF4-FFF2-40B4-BE49-F238E27FC236}">
                <a16:creationId xmlns:a16="http://schemas.microsoft.com/office/drawing/2014/main" id="{AE3151D6-A80F-80A5-605E-4548EB1629F7}"/>
              </a:ext>
            </a:extLst>
          </p:cNvPr>
          <p:cNvPicPr>
            <a:picLocks noChangeAspect="1"/>
          </p:cNvPicPr>
          <p:nvPr/>
        </p:nvPicPr>
        <p:blipFill>
          <a:blip r:embed="rId2"/>
          <a:stretch>
            <a:fillRect/>
          </a:stretch>
        </p:blipFill>
        <p:spPr>
          <a:xfrm>
            <a:off x="2317757" y="162234"/>
            <a:ext cx="9183963" cy="6131293"/>
          </a:xfrm>
          <a:prstGeom prst="rect">
            <a:avLst/>
          </a:prstGeom>
        </p:spPr>
      </p:pic>
      <p:cxnSp>
        <p:nvCxnSpPr>
          <p:cNvPr id="3" name="Straight Arrow Connector 2">
            <a:extLst>
              <a:ext uri="{FF2B5EF4-FFF2-40B4-BE49-F238E27FC236}">
                <a16:creationId xmlns:a16="http://schemas.microsoft.com/office/drawing/2014/main" id="{6BF89DD4-9E20-1AB9-71E0-8DCB919CC2BC}"/>
              </a:ext>
            </a:extLst>
          </p:cNvPr>
          <p:cNvCxnSpPr>
            <a:cxnSpLocks/>
          </p:cNvCxnSpPr>
          <p:nvPr/>
        </p:nvCxnSpPr>
        <p:spPr>
          <a:xfrm>
            <a:off x="2569656" y="5956091"/>
            <a:ext cx="128113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4782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06E2F9-8605-9FA3-86DE-297AD9F31191}"/>
              </a:ext>
            </a:extLst>
          </p:cNvPr>
          <p:cNvSpPr txBox="1"/>
          <p:nvPr/>
        </p:nvSpPr>
        <p:spPr>
          <a:xfrm>
            <a:off x="361101" y="254967"/>
            <a:ext cx="10707952" cy="523220"/>
          </a:xfrm>
          <a:prstGeom prst="rect">
            <a:avLst/>
          </a:prstGeom>
          <a:noFill/>
        </p:spPr>
        <p:txBody>
          <a:bodyPr wrap="square" rtlCol="0">
            <a:spAutoFit/>
          </a:bodyPr>
          <a:lstStyle/>
          <a:p>
            <a:r>
              <a:rPr lang="it-IT" sz="2800" b="1" dirty="0">
                <a:solidFill>
                  <a:srgbClr val="0070C0"/>
                </a:solidFill>
              </a:rPr>
              <a:t>ANGIOGENESI (formazione di vasi sanguigni a partire da vasi esistenti)</a:t>
            </a:r>
          </a:p>
        </p:txBody>
      </p:sp>
      <p:sp>
        <p:nvSpPr>
          <p:cNvPr id="3" name="TextBox 2">
            <a:extLst>
              <a:ext uri="{FF2B5EF4-FFF2-40B4-BE49-F238E27FC236}">
                <a16:creationId xmlns:a16="http://schemas.microsoft.com/office/drawing/2014/main" id="{E3638D28-9A87-3C17-FA2C-9265C0873AFB}"/>
              </a:ext>
            </a:extLst>
          </p:cNvPr>
          <p:cNvSpPr txBox="1"/>
          <p:nvPr/>
        </p:nvSpPr>
        <p:spPr>
          <a:xfrm>
            <a:off x="361101" y="865858"/>
            <a:ext cx="11281483" cy="1938992"/>
          </a:xfrm>
          <a:prstGeom prst="rect">
            <a:avLst/>
          </a:prstGeom>
          <a:noFill/>
        </p:spPr>
        <p:txBody>
          <a:bodyPr wrap="square" rtlCol="0">
            <a:spAutoFit/>
          </a:bodyPr>
          <a:lstStyle/>
          <a:p>
            <a:r>
              <a:rPr lang="it-IT" sz="2400" dirty="0"/>
              <a:t>(diversamente dalla </a:t>
            </a:r>
            <a:r>
              <a:rPr lang="it-IT" sz="2400" dirty="0" err="1"/>
              <a:t>vasculogenesi</a:t>
            </a:r>
            <a:r>
              <a:rPr lang="it-IT" sz="2400" dirty="0"/>
              <a:t>, ex novo, in sviluppo embrionale)</a:t>
            </a:r>
          </a:p>
          <a:p>
            <a:r>
              <a:rPr lang="it-IT" sz="2400" dirty="0"/>
              <a:t>Guarigione delle ferite</a:t>
            </a:r>
          </a:p>
          <a:p>
            <a:r>
              <a:rPr lang="it-IT" sz="2400" dirty="0"/>
              <a:t>Tumori: le cellule proliferanti non possono distare più di 100-200 mcm da vasi ematici</a:t>
            </a:r>
          </a:p>
          <a:p>
            <a:r>
              <a:rPr lang="it-IT" sz="2400" dirty="0"/>
              <a:t>	</a:t>
            </a:r>
            <a:r>
              <a:rPr lang="it-IT" sz="2400" dirty="0" err="1"/>
              <a:t>neovascolatura</a:t>
            </a:r>
            <a:r>
              <a:rPr lang="it-IT" sz="2400" dirty="0"/>
              <a:t> disorganizzata, fragile e tortuosa, con </a:t>
            </a:r>
            <a:r>
              <a:rPr lang="it-IT" sz="2400" dirty="0" err="1"/>
              <a:t>upregolazione</a:t>
            </a:r>
            <a:r>
              <a:rPr lang="it-IT" sz="2400" dirty="0"/>
              <a:t> di 	determinate </a:t>
            </a:r>
            <a:r>
              <a:rPr lang="it-IT" sz="2400" dirty="0" err="1"/>
              <a:t>integrine</a:t>
            </a:r>
            <a:r>
              <a:rPr lang="it-IT" sz="2400" dirty="0"/>
              <a:t>. Prevalenza di fattori pro-angiogenici</a:t>
            </a:r>
          </a:p>
        </p:txBody>
      </p:sp>
      <p:pic>
        <p:nvPicPr>
          <p:cNvPr id="5" name="Picture 4" descr="Chart&#10;&#10;Description automatically generated with medium confidence">
            <a:extLst>
              <a:ext uri="{FF2B5EF4-FFF2-40B4-BE49-F238E27FC236}">
                <a16:creationId xmlns:a16="http://schemas.microsoft.com/office/drawing/2014/main" id="{A45DB4AE-DCA5-53CA-3C75-86B6CBE1EA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7481" y="3294362"/>
            <a:ext cx="7777038" cy="3082790"/>
          </a:xfrm>
          <a:prstGeom prst="rect">
            <a:avLst/>
          </a:prstGeom>
        </p:spPr>
      </p:pic>
      <p:sp>
        <p:nvSpPr>
          <p:cNvPr id="6" name="TextBox 5">
            <a:extLst>
              <a:ext uri="{FF2B5EF4-FFF2-40B4-BE49-F238E27FC236}">
                <a16:creationId xmlns:a16="http://schemas.microsoft.com/office/drawing/2014/main" id="{3B940B52-332F-447B-AD05-892717F5E7D7}"/>
              </a:ext>
            </a:extLst>
          </p:cNvPr>
          <p:cNvSpPr txBox="1"/>
          <p:nvPr/>
        </p:nvSpPr>
        <p:spPr>
          <a:xfrm rot="16200000">
            <a:off x="10775262" y="5386164"/>
            <a:ext cx="1470146" cy="369332"/>
          </a:xfrm>
          <a:prstGeom prst="rect">
            <a:avLst/>
          </a:prstGeom>
          <a:noFill/>
        </p:spPr>
        <p:txBody>
          <a:bodyPr wrap="none" rtlCol="0">
            <a:spAutoFit/>
          </a:bodyPr>
          <a:lstStyle/>
          <a:p>
            <a:r>
              <a:rPr lang="it-IT" dirty="0"/>
              <a:t>Pecorino 10.2</a:t>
            </a:r>
          </a:p>
        </p:txBody>
      </p:sp>
      <p:sp>
        <p:nvSpPr>
          <p:cNvPr id="7" name="TextBox 6">
            <a:extLst>
              <a:ext uri="{FF2B5EF4-FFF2-40B4-BE49-F238E27FC236}">
                <a16:creationId xmlns:a16="http://schemas.microsoft.com/office/drawing/2014/main" id="{69D2CEDD-A49A-ACF9-7538-B465EF2DCF98}"/>
              </a:ext>
            </a:extLst>
          </p:cNvPr>
          <p:cNvSpPr txBox="1"/>
          <p:nvPr/>
        </p:nvSpPr>
        <p:spPr>
          <a:xfrm>
            <a:off x="9886895" y="3801153"/>
            <a:ext cx="2040561" cy="461665"/>
          </a:xfrm>
          <a:prstGeom prst="rect">
            <a:avLst/>
          </a:prstGeom>
          <a:noFill/>
        </p:spPr>
        <p:txBody>
          <a:bodyPr wrap="square" rtlCol="0">
            <a:spAutoFit/>
          </a:bodyPr>
          <a:lstStyle/>
          <a:p>
            <a:r>
              <a:rPr lang="it-IT" sz="2400" b="1" dirty="0">
                <a:solidFill>
                  <a:srgbClr val="C00000"/>
                </a:solidFill>
              </a:rPr>
              <a:t>* </a:t>
            </a:r>
            <a:r>
              <a:rPr lang="it-IT" sz="2400" dirty="0">
                <a:solidFill>
                  <a:srgbClr val="C00000"/>
                </a:solidFill>
              </a:rPr>
              <a:t>VEGFR </a:t>
            </a:r>
            <a:r>
              <a:rPr lang="it-IT" sz="2400" dirty="0" err="1">
                <a:solidFill>
                  <a:srgbClr val="C00000"/>
                </a:solidFill>
              </a:rPr>
              <a:t>inhib</a:t>
            </a:r>
            <a:r>
              <a:rPr lang="it-IT" sz="2400" dirty="0">
                <a:solidFill>
                  <a:srgbClr val="C00000"/>
                </a:solidFill>
              </a:rPr>
              <a:t>.</a:t>
            </a:r>
          </a:p>
        </p:txBody>
      </p:sp>
    </p:spTree>
    <p:extLst>
      <p:ext uri="{BB962C8B-B14F-4D97-AF65-F5344CB8AC3E}">
        <p14:creationId xmlns:p14="http://schemas.microsoft.com/office/powerpoint/2010/main" val="21534843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453651-63D6-DF8A-81C2-FC422D025D95}"/>
              </a:ext>
            </a:extLst>
          </p:cNvPr>
          <p:cNvSpPr txBox="1"/>
          <p:nvPr/>
        </p:nvSpPr>
        <p:spPr>
          <a:xfrm>
            <a:off x="6096000" y="6411046"/>
            <a:ext cx="6095198" cy="338554"/>
          </a:xfrm>
          <a:prstGeom prst="rect">
            <a:avLst/>
          </a:prstGeom>
          <a:noFill/>
        </p:spPr>
        <p:txBody>
          <a:bodyPr wrap="square">
            <a:spAutoFit/>
          </a:bodyPr>
          <a:lstStyle/>
          <a:p>
            <a:r>
              <a:rPr lang="en-US" sz="1600" dirty="0"/>
              <a:t>YALE JOURNALOFBIOLOGYANDMEDICINE 80 (2007), pp.51-60.</a:t>
            </a:r>
            <a:endParaRPr lang="it-IT" sz="1600" dirty="0"/>
          </a:p>
        </p:txBody>
      </p:sp>
      <p:pic>
        <p:nvPicPr>
          <p:cNvPr id="5" name="Picture 4">
            <a:extLst>
              <a:ext uri="{FF2B5EF4-FFF2-40B4-BE49-F238E27FC236}">
                <a16:creationId xmlns:a16="http://schemas.microsoft.com/office/drawing/2014/main" id="{645A695C-794F-9597-5C51-1ECBD76808F2}"/>
              </a:ext>
            </a:extLst>
          </p:cNvPr>
          <p:cNvPicPr>
            <a:picLocks noChangeAspect="1"/>
          </p:cNvPicPr>
          <p:nvPr/>
        </p:nvPicPr>
        <p:blipFill>
          <a:blip r:embed="rId2"/>
          <a:stretch>
            <a:fillRect/>
          </a:stretch>
        </p:blipFill>
        <p:spPr>
          <a:xfrm>
            <a:off x="5164347" y="687294"/>
            <a:ext cx="6818195" cy="5127812"/>
          </a:xfrm>
          <a:prstGeom prst="rect">
            <a:avLst/>
          </a:prstGeom>
        </p:spPr>
      </p:pic>
      <p:sp>
        <p:nvSpPr>
          <p:cNvPr id="7" name="TextBox 6">
            <a:extLst>
              <a:ext uri="{FF2B5EF4-FFF2-40B4-BE49-F238E27FC236}">
                <a16:creationId xmlns:a16="http://schemas.microsoft.com/office/drawing/2014/main" id="{AE4B0E73-64B5-B4CA-63F9-48AA7586EB6D}"/>
              </a:ext>
            </a:extLst>
          </p:cNvPr>
          <p:cNvSpPr txBox="1"/>
          <p:nvPr/>
        </p:nvSpPr>
        <p:spPr>
          <a:xfrm>
            <a:off x="88232" y="461205"/>
            <a:ext cx="5186412" cy="5909310"/>
          </a:xfrm>
          <a:prstGeom prst="rect">
            <a:avLst/>
          </a:prstGeom>
          <a:noFill/>
        </p:spPr>
        <p:txBody>
          <a:bodyPr wrap="square">
            <a:spAutoFit/>
          </a:bodyPr>
          <a:lstStyle/>
          <a:p>
            <a:pPr algn="l">
              <a:spcBef>
                <a:spcPts val="1500"/>
              </a:spcBef>
              <a:spcAft>
                <a:spcPts val="900"/>
              </a:spcAft>
              <a:buFont typeface="+mj-lt"/>
              <a:buAutoNum type="arabicPeriod"/>
            </a:pPr>
            <a:r>
              <a:rPr lang="it-IT" b="1" i="0" dirty="0">
                <a:solidFill>
                  <a:srgbClr val="000000"/>
                </a:solidFill>
                <a:effectLst/>
                <a:latin typeface="Inter"/>
              </a:rPr>
              <a:t>Degradazione di HIF-1α</a:t>
            </a:r>
            <a:r>
              <a:rPr lang="it-IT" b="0" i="0" dirty="0">
                <a:solidFill>
                  <a:srgbClr val="000000"/>
                </a:solidFill>
                <a:effectLst/>
                <a:latin typeface="Inter"/>
              </a:rPr>
              <a:t>:</a:t>
            </a:r>
          </a:p>
          <a:p>
            <a:pPr marL="742950" lvl="1" indent="-285750" algn="l">
              <a:spcBef>
                <a:spcPts val="900"/>
              </a:spcBef>
              <a:spcAft>
                <a:spcPts val="900"/>
              </a:spcAft>
              <a:buFont typeface="+mj-lt"/>
              <a:buAutoNum type="arabicPeriod"/>
            </a:pPr>
            <a:r>
              <a:rPr lang="it-IT" b="0" i="0" dirty="0">
                <a:solidFill>
                  <a:srgbClr val="000000"/>
                </a:solidFill>
                <a:effectLst/>
                <a:latin typeface="Inter"/>
              </a:rPr>
              <a:t>In condizioni </a:t>
            </a:r>
            <a:r>
              <a:rPr lang="it-IT" b="0" i="0" dirty="0" err="1">
                <a:solidFill>
                  <a:srgbClr val="000000"/>
                </a:solidFill>
                <a:effectLst/>
                <a:latin typeface="Inter"/>
              </a:rPr>
              <a:t>normossiche</a:t>
            </a:r>
            <a:r>
              <a:rPr lang="it-IT" b="0" i="0" dirty="0">
                <a:solidFill>
                  <a:srgbClr val="000000"/>
                </a:solidFill>
                <a:effectLst/>
                <a:latin typeface="Inter"/>
              </a:rPr>
              <a:t>, HIF-1α viene idrossilato da PHD2 (</a:t>
            </a:r>
            <a:r>
              <a:rPr lang="it-IT" b="0" i="0" dirty="0" err="1">
                <a:solidFill>
                  <a:srgbClr val="000000"/>
                </a:solidFill>
                <a:effectLst/>
                <a:latin typeface="Inter"/>
              </a:rPr>
              <a:t>prolil</a:t>
            </a:r>
            <a:r>
              <a:rPr lang="it-IT" b="0" i="0" dirty="0">
                <a:solidFill>
                  <a:srgbClr val="000000"/>
                </a:solidFill>
                <a:effectLst/>
                <a:latin typeface="Inter"/>
              </a:rPr>
              <a:t> </a:t>
            </a:r>
            <a:r>
              <a:rPr lang="it-IT" b="0" i="0" dirty="0" err="1">
                <a:solidFill>
                  <a:srgbClr val="000000"/>
                </a:solidFill>
                <a:effectLst/>
                <a:latin typeface="Inter"/>
              </a:rPr>
              <a:t>idrossilasi</a:t>
            </a:r>
            <a:r>
              <a:rPr lang="it-IT" b="0" i="0" dirty="0">
                <a:solidFill>
                  <a:srgbClr val="000000"/>
                </a:solidFill>
                <a:effectLst/>
                <a:latin typeface="Inter"/>
              </a:rPr>
              <a:t>).</a:t>
            </a:r>
          </a:p>
          <a:p>
            <a:pPr marL="742950" lvl="1" indent="-285750" algn="l">
              <a:spcBef>
                <a:spcPts val="900"/>
              </a:spcBef>
              <a:spcAft>
                <a:spcPts val="900"/>
              </a:spcAft>
              <a:buFont typeface="+mj-lt"/>
              <a:buAutoNum type="arabicPeriod"/>
            </a:pPr>
            <a:r>
              <a:rPr lang="it-IT" b="0" i="0" dirty="0">
                <a:solidFill>
                  <a:srgbClr val="000000"/>
                </a:solidFill>
                <a:effectLst/>
                <a:latin typeface="Inter"/>
              </a:rPr>
              <a:t>Questa modificazione porta al legame con VHL (Von </a:t>
            </a:r>
            <a:r>
              <a:rPr lang="it-IT" b="0" i="0" dirty="0" err="1">
                <a:solidFill>
                  <a:srgbClr val="000000"/>
                </a:solidFill>
                <a:effectLst/>
                <a:latin typeface="Inter"/>
              </a:rPr>
              <a:t>Hippel</a:t>
            </a:r>
            <a:r>
              <a:rPr lang="it-IT" b="0" i="0" dirty="0">
                <a:solidFill>
                  <a:srgbClr val="000000"/>
                </a:solidFill>
                <a:effectLst/>
                <a:latin typeface="Inter"/>
              </a:rPr>
              <a:t>-Lindau), con </a:t>
            </a:r>
            <a:r>
              <a:rPr lang="it-IT" b="0" i="0" dirty="0" err="1">
                <a:solidFill>
                  <a:srgbClr val="000000"/>
                </a:solidFill>
                <a:effectLst/>
                <a:latin typeface="Inter"/>
              </a:rPr>
              <a:t>ubiquitinazione</a:t>
            </a:r>
            <a:r>
              <a:rPr lang="it-IT" b="0" i="0" dirty="0">
                <a:solidFill>
                  <a:srgbClr val="000000"/>
                </a:solidFill>
                <a:effectLst/>
                <a:latin typeface="Inter"/>
              </a:rPr>
              <a:t> (</a:t>
            </a:r>
            <a:r>
              <a:rPr lang="it-IT" b="0" i="0" dirty="0" err="1">
                <a:solidFill>
                  <a:srgbClr val="000000"/>
                </a:solidFill>
                <a:effectLst/>
                <a:latin typeface="Inter"/>
              </a:rPr>
              <a:t>Ub</a:t>
            </a:r>
            <a:r>
              <a:rPr lang="it-IT" b="0" i="0" dirty="0">
                <a:solidFill>
                  <a:srgbClr val="000000"/>
                </a:solidFill>
                <a:effectLst/>
                <a:latin typeface="Inter"/>
              </a:rPr>
              <a:t>) e degradazione di HIF-1α.</a:t>
            </a:r>
          </a:p>
          <a:p>
            <a:pPr algn="l">
              <a:spcBef>
                <a:spcPts val="900"/>
              </a:spcBef>
              <a:spcAft>
                <a:spcPts val="900"/>
              </a:spcAft>
              <a:buFont typeface="+mj-lt"/>
              <a:buAutoNum type="arabicPeriod"/>
            </a:pPr>
            <a:r>
              <a:rPr lang="it-IT" b="1" i="0" dirty="0">
                <a:solidFill>
                  <a:srgbClr val="000000"/>
                </a:solidFill>
                <a:effectLst/>
                <a:latin typeface="Inter"/>
              </a:rPr>
              <a:t>Stabilizzazione in Ipossia</a:t>
            </a:r>
            <a:r>
              <a:rPr lang="it-IT" b="0" i="0" dirty="0">
                <a:solidFill>
                  <a:srgbClr val="000000"/>
                </a:solidFill>
                <a:effectLst/>
                <a:latin typeface="Inter"/>
              </a:rPr>
              <a:t>:</a:t>
            </a:r>
          </a:p>
          <a:p>
            <a:pPr marL="742950" lvl="1" indent="-285750" algn="l">
              <a:spcBef>
                <a:spcPts val="900"/>
              </a:spcBef>
              <a:spcAft>
                <a:spcPts val="900"/>
              </a:spcAft>
              <a:buFont typeface="+mj-lt"/>
              <a:buAutoNum type="arabicPeriod"/>
            </a:pPr>
            <a:r>
              <a:rPr lang="it-IT" b="0" i="0" dirty="0">
                <a:solidFill>
                  <a:srgbClr val="000000"/>
                </a:solidFill>
                <a:effectLst/>
                <a:latin typeface="Inter"/>
              </a:rPr>
              <a:t>In ipossia, l'idrossilazione è inibita e HIF-1α sfugge alla degradazione.</a:t>
            </a:r>
            <a:endParaRPr lang="it-IT" dirty="0">
              <a:solidFill>
                <a:srgbClr val="000000"/>
              </a:solidFill>
              <a:latin typeface="Inter"/>
            </a:endParaRPr>
          </a:p>
          <a:p>
            <a:pPr marL="742950" lvl="1" indent="-285750" algn="l">
              <a:spcBef>
                <a:spcPts val="900"/>
              </a:spcBef>
              <a:spcAft>
                <a:spcPts val="900"/>
              </a:spcAft>
              <a:buFont typeface="+mj-lt"/>
              <a:buAutoNum type="arabicPeriod"/>
            </a:pPr>
            <a:r>
              <a:rPr lang="it-IT" b="0" i="0" dirty="0">
                <a:solidFill>
                  <a:srgbClr val="000000"/>
                </a:solidFill>
                <a:effectLst/>
                <a:latin typeface="Inter"/>
              </a:rPr>
              <a:t>Si accumula nel nucleo, dove forma un dimero con HIF-1β. Il complesso si lega al DNA in regioni specifiche, con l'aiuto di co-attivatori come Sp1 e p300.</a:t>
            </a:r>
          </a:p>
          <a:p>
            <a:pPr marL="742950" lvl="1" indent="-285750" algn="l">
              <a:spcBef>
                <a:spcPts val="900"/>
              </a:spcBef>
              <a:spcAft>
                <a:spcPts val="900"/>
              </a:spcAft>
              <a:buFont typeface="+mj-lt"/>
              <a:buAutoNum type="arabicPeriod"/>
            </a:pPr>
            <a:r>
              <a:rPr lang="it-IT" b="0" i="0" dirty="0">
                <a:solidFill>
                  <a:srgbClr val="000000"/>
                </a:solidFill>
                <a:effectLst/>
                <a:latin typeface="Inter"/>
              </a:rPr>
              <a:t>Questo porta alla trascrizione di geni bersaglio che promuovono l'angiogenesi, come il gene VEGF.</a:t>
            </a:r>
          </a:p>
        </p:txBody>
      </p:sp>
    </p:spTree>
    <p:extLst>
      <p:ext uri="{BB962C8B-B14F-4D97-AF65-F5344CB8AC3E}">
        <p14:creationId xmlns:p14="http://schemas.microsoft.com/office/powerpoint/2010/main" val="34776868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7F4C362-F037-E2B9-D155-51611C9ADD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25415" y="1727735"/>
            <a:ext cx="5999257" cy="4678768"/>
          </a:xfrm>
          <a:prstGeom prst="rect">
            <a:avLst/>
          </a:prstGeom>
        </p:spPr>
      </p:pic>
      <p:sp>
        <p:nvSpPr>
          <p:cNvPr id="4" name="TextBox 3">
            <a:extLst>
              <a:ext uri="{FF2B5EF4-FFF2-40B4-BE49-F238E27FC236}">
                <a16:creationId xmlns:a16="http://schemas.microsoft.com/office/drawing/2014/main" id="{373DC0C6-8041-26B1-7303-8CAA17C2EFD8}"/>
              </a:ext>
            </a:extLst>
          </p:cNvPr>
          <p:cNvSpPr txBox="1"/>
          <p:nvPr/>
        </p:nvSpPr>
        <p:spPr>
          <a:xfrm rot="16200000">
            <a:off x="11036737" y="1083206"/>
            <a:ext cx="1470146" cy="369332"/>
          </a:xfrm>
          <a:prstGeom prst="rect">
            <a:avLst/>
          </a:prstGeom>
          <a:noFill/>
        </p:spPr>
        <p:txBody>
          <a:bodyPr wrap="none" rtlCol="0">
            <a:spAutoFit/>
          </a:bodyPr>
          <a:lstStyle/>
          <a:p>
            <a:r>
              <a:rPr lang="it-IT" dirty="0"/>
              <a:t>Pecorino 10.6</a:t>
            </a:r>
          </a:p>
        </p:txBody>
      </p:sp>
      <p:sp>
        <p:nvSpPr>
          <p:cNvPr id="5" name="TextBox 4">
            <a:extLst>
              <a:ext uri="{FF2B5EF4-FFF2-40B4-BE49-F238E27FC236}">
                <a16:creationId xmlns:a16="http://schemas.microsoft.com/office/drawing/2014/main" id="{FED9D6C2-F0FD-2F38-8148-8370E4E8CB82}"/>
              </a:ext>
            </a:extLst>
          </p:cNvPr>
          <p:cNvSpPr txBox="1"/>
          <p:nvPr/>
        </p:nvSpPr>
        <p:spPr>
          <a:xfrm>
            <a:off x="355840" y="252222"/>
            <a:ext cx="5274939" cy="6278642"/>
          </a:xfrm>
          <a:prstGeom prst="rect">
            <a:avLst/>
          </a:prstGeom>
          <a:noFill/>
        </p:spPr>
        <p:txBody>
          <a:bodyPr wrap="square">
            <a:spAutoFit/>
          </a:bodyPr>
          <a:lstStyle/>
          <a:p>
            <a:pPr algn="l">
              <a:spcBef>
                <a:spcPts val="1500"/>
              </a:spcBef>
              <a:spcAft>
                <a:spcPts val="900"/>
              </a:spcAft>
              <a:buFont typeface="+mj-lt"/>
              <a:buAutoNum type="arabicPeriod"/>
            </a:pPr>
            <a:r>
              <a:rPr lang="it-IT" b="1" i="0" dirty="0">
                <a:solidFill>
                  <a:srgbClr val="000000"/>
                </a:solidFill>
                <a:effectLst/>
                <a:latin typeface="Inter"/>
              </a:rPr>
              <a:t>Tumore e Gradiente di VEGF</a:t>
            </a:r>
            <a:r>
              <a:rPr lang="it-IT" b="0" i="0" dirty="0">
                <a:solidFill>
                  <a:srgbClr val="000000"/>
                </a:solidFill>
                <a:effectLst/>
                <a:latin typeface="Inter"/>
              </a:rPr>
              <a:t>: le </a:t>
            </a:r>
            <a:r>
              <a:rPr lang="it-IT" b="0" i="0" dirty="0" err="1">
                <a:solidFill>
                  <a:srgbClr val="000000"/>
                </a:solidFill>
                <a:effectLst/>
                <a:latin typeface="Inter"/>
              </a:rPr>
              <a:t>celluele</a:t>
            </a:r>
            <a:r>
              <a:rPr lang="it-IT" b="0" i="0" dirty="0">
                <a:solidFill>
                  <a:srgbClr val="000000"/>
                </a:solidFill>
                <a:effectLst/>
                <a:latin typeface="Inter"/>
              </a:rPr>
              <a:t> tumorali sottoposte ad ipossia secernono il fattore di crescita endoteliale vascolare (VEGF), creando un gradiente che attira le cellule endoteliali.</a:t>
            </a:r>
          </a:p>
          <a:p>
            <a:pPr algn="l">
              <a:spcBef>
                <a:spcPts val="900"/>
              </a:spcBef>
              <a:spcAft>
                <a:spcPts val="900"/>
              </a:spcAft>
              <a:buFont typeface="+mj-lt"/>
              <a:buAutoNum type="arabicPeriod"/>
            </a:pPr>
            <a:r>
              <a:rPr lang="it-IT" b="1" i="0" dirty="0">
                <a:solidFill>
                  <a:srgbClr val="000000"/>
                </a:solidFill>
                <a:effectLst/>
                <a:latin typeface="Inter"/>
              </a:rPr>
              <a:t>Cellula </a:t>
            </a:r>
            <a:r>
              <a:rPr lang="it-IT" b="1" i="0" dirty="0" err="1">
                <a:solidFill>
                  <a:srgbClr val="000000"/>
                </a:solidFill>
                <a:effectLst/>
                <a:latin typeface="Inter"/>
              </a:rPr>
              <a:t>Tip</a:t>
            </a:r>
            <a:r>
              <a:rPr lang="it-IT" b="1" i="0" dirty="0">
                <a:solidFill>
                  <a:srgbClr val="000000"/>
                </a:solidFill>
                <a:effectLst/>
                <a:latin typeface="Inter"/>
              </a:rPr>
              <a:t> e NRP1</a:t>
            </a:r>
            <a:r>
              <a:rPr lang="it-IT" b="0" i="0" dirty="0">
                <a:solidFill>
                  <a:srgbClr val="000000"/>
                </a:solidFill>
                <a:effectLst/>
                <a:latin typeface="Inter"/>
              </a:rPr>
              <a:t>: La "</a:t>
            </a:r>
            <a:r>
              <a:rPr lang="it-IT" b="0" i="0" dirty="0" err="1">
                <a:solidFill>
                  <a:srgbClr val="000000"/>
                </a:solidFill>
                <a:effectLst/>
                <a:latin typeface="Inter"/>
              </a:rPr>
              <a:t>tip</a:t>
            </a:r>
            <a:r>
              <a:rPr lang="it-IT" b="0" i="0" dirty="0">
                <a:solidFill>
                  <a:srgbClr val="000000"/>
                </a:solidFill>
                <a:effectLst/>
                <a:latin typeface="Inter"/>
              </a:rPr>
              <a:t> </a:t>
            </a:r>
            <a:r>
              <a:rPr lang="it-IT" b="0" i="0" dirty="0" err="1">
                <a:solidFill>
                  <a:srgbClr val="000000"/>
                </a:solidFill>
                <a:effectLst/>
                <a:latin typeface="Inter"/>
              </a:rPr>
              <a:t>cell</a:t>
            </a:r>
            <a:r>
              <a:rPr lang="it-IT" b="0" i="0" dirty="0">
                <a:solidFill>
                  <a:srgbClr val="000000"/>
                </a:solidFill>
                <a:effectLst/>
                <a:latin typeface="Inter"/>
              </a:rPr>
              <a:t>" è la cellula guida alla punta del nuovo vaso. Utilizza il recettore VEGFR-2 e la </a:t>
            </a:r>
            <a:r>
              <a:rPr lang="it-IT" b="0" i="0" dirty="0" err="1">
                <a:solidFill>
                  <a:srgbClr val="000000"/>
                </a:solidFill>
                <a:effectLst/>
                <a:latin typeface="Inter"/>
              </a:rPr>
              <a:t>neuropilina</a:t>
            </a:r>
            <a:r>
              <a:rPr lang="it-IT" b="0" i="0" dirty="0">
                <a:solidFill>
                  <a:srgbClr val="000000"/>
                </a:solidFill>
                <a:effectLst/>
                <a:latin typeface="Inter"/>
              </a:rPr>
              <a:t> 1 (NRP1) per rilevare e rispondere al VEGF.</a:t>
            </a:r>
          </a:p>
          <a:p>
            <a:pPr algn="l">
              <a:spcBef>
                <a:spcPts val="900"/>
              </a:spcBef>
              <a:spcAft>
                <a:spcPts val="900"/>
              </a:spcAft>
              <a:buFont typeface="+mj-lt"/>
              <a:buAutoNum type="arabicPeriod"/>
            </a:pPr>
            <a:r>
              <a:rPr lang="it-IT" b="1" i="0" dirty="0">
                <a:solidFill>
                  <a:srgbClr val="000000"/>
                </a:solidFill>
                <a:effectLst/>
                <a:latin typeface="Inter"/>
              </a:rPr>
              <a:t>Segnalazione di </a:t>
            </a:r>
            <a:r>
              <a:rPr lang="it-IT" b="1" i="0" dirty="0" err="1">
                <a:solidFill>
                  <a:srgbClr val="000000"/>
                </a:solidFill>
                <a:effectLst/>
                <a:latin typeface="Inter"/>
              </a:rPr>
              <a:t>Notch</a:t>
            </a:r>
            <a:r>
              <a:rPr lang="it-IT" b="1" i="0" dirty="0">
                <a:solidFill>
                  <a:srgbClr val="000000"/>
                </a:solidFill>
                <a:effectLst/>
                <a:latin typeface="Inter"/>
              </a:rPr>
              <a:t> e DLL4</a:t>
            </a:r>
            <a:r>
              <a:rPr lang="it-IT" b="0" i="0" dirty="0">
                <a:solidFill>
                  <a:srgbClr val="000000"/>
                </a:solidFill>
                <a:effectLst/>
                <a:latin typeface="Inter"/>
              </a:rPr>
              <a:t>: DLL4 è espressa dalla "</a:t>
            </a:r>
            <a:r>
              <a:rPr lang="it-IT" b="0" i="0" dirty="0" err="1">
                <a:solidFill>
                  <a:srgbClr val="000000"/>
                </a:solidFill>
                <a:effectLst/>
                <a:latin typeface="Inter"/>
              </a:rPr>
              <a:t>tip</a:t>
            </a:r>
            <a:r>
              <a:rPr lang="it-IT" b="0" i="0" dirty="0">
                <a:solidFill>
                  <a:srgbClr val="000000"/>
                </a:solidFill>
                <a:effectLst/>
                <a:latin typeface="Inter"/>
              </a:rPr>
              <a:t> </a:t>
            </a:r>
            <a:r>
              <a:rPr lang="it-IT" b="0" i="0" dirty="0" err="1">
                <a:solidFill>
                  <a:srgbClr val="000000"/>
                </a:solidFill>
                <a:effectLst/>
                <a:latin typeface="Inter"/>
              </a:rPr>
              <a:t>cell</a:t>
            </a:r>
            <a:r>
              <a:rPr lang="it-IT" b="0" i="0" dirty="0">
                <a:solidFill>
                  <a:srgbClr val="000000"/>
                </a:solidFill>
                <a:effectLst/>
                <a:latin typeface="Inter"/>
              </a:rPr>
              <a:t>" e interagisce con i recettori </a:t>
            </a:r>
            <a:r>
              <a:rPr lang="it-IT" b="0" i="0" dirty="0" err="1">
                <a:solidFill>
                  <a:srgbClr val="000000"/>
                </a:solidFill>
                <a:effectLst/>
                <a:latin typeface="Inter"/>
              </a:rPr>
              <a:t>Notch</a:t>
            </a:r>
            <a:r>
              <a:rPr lang="it-IT" b="0" i="0" dirty="0">
                <a:solidFill>
                  <a:srgbClr val="000000"/>
                </a:solidFill>
                <a:effectLst/>
                <a:latin typeface="Inter"/>
              </a:rPr>
              <a:t> sulle "</a:t>
            </a:r>
            <a:r>
              <a:rPr lang="it-IT" b="0" i="0" dirty="0" err="1">
                <a:solidFill>
                  <a:srgbClr val="000000"/>
                </a:solidFill>
                <a:effectLst/>
                <a:latin typeface="Inter"/>
              </a:rPr>
              <a:t>stalk</a:t>
            </a:r>
            <a:r>
              <a:rPr lang="it-IT" b="0" i="0" dirty="0">
                <a:solidFill>
                  <a:srgbClr val="000000"/>
                </a:solidFill>
                <a:effectLst/>
                <a:latin typeface="Inter"/>
              </a:rPr>
              <a:t> </a:t>
            </a:r>
            <a:r>
              <a:rPr lang="it-IT" b="0" i="0" dirty="0" err="1">
                <a:solidFill>
                  <a:srgbClr val="000000"/>
                </a:solidFill>
                <a:effectLst/>
                <a:latin typeface="Inter"/>
              </a:rPr>
              <a:t>cells</a:t>
            </a:r>
            <a:r>
              <a:rPr lang="it-IT" b="0" i="0" dirty="0">
                <a:solidFill>
                  <a:srgbClr val="000000"/>
                </a:solidFill>
                <a:effectLst/>
                <a:latin typeface="Inter"/>
              </a:rPr>
              <a:t>" adiacenti. Questa interazione inibisce la formazione di ulteriori "</a:t>
            </a:r>
            <a:r>
              <a:rPr lang="it-IT" b="0" i="0" dirty="0" err="1">
                <a:solidFill>
                  <a:srgbClr val="000000"/>
                </a:solidFill>
                <a:effectLst/>
                <a:latin typeface="Inter"/>
              </a:rPr>
              <a:t>tip</a:t>
            </a:r>
            <a:r>
              <a:rPr lang="it-IT" b="0" i="0" dirty="0">
                <a:solidFill>
                  <a:srgbClr val="000000"/>
                </a:solidFill>
                <a:effectLst/>
                <a:latin typeface="Inter"/>
              </a:rPr>
              <a:t> </a:t>
            </a:r>
            <a:r>
              <a:rPr lang="it-IT" b="0" i="0" dirty="0" err="1">
                <a:solidFill>
                  <a:srgbClr val="000000"/>
                </a:solidFill>
                <a:effectLst/>
                <a:latin typeface="Inter"/>
              </a:rPr>
              <a:t>cells</a:t>
            </a:r>
            <a:r>
              <a:rPr lang="it-IT" b="0" i="0" dirty="0">
                <a:solidFill>
                  <a:srgbClr val="000000"/>
                </a:solidFill>
                <a:effectLst/>
                <a:latin typeface="Inter"/>
              </a:rPr>
              <a:t>", mantenendo l'organizzazione del vaso.</a:t>
            </a:r>
          </a:p>
          <a:p>
            <a:pPr algn="l">
              <a:spcBef>
                <a:spcPts val="900"/>
              </a:spcBef>
              <a:spcAft>
                <a:spcPts val="900"/>
              </a:spcAft>
              <a:buFont typeface="+mj-lt"/>
              <a:buAutoNum type="arabicPeriod"/>
            </a:pPr>
            <a:r>
              <a:rPr lang="it-IT" b="1" i="0" dirty="0">
                <a:solidFill>
                  <a:srgbClr val="000000"/>
                </a:solidFill>
                <a:effectLst/>
                <a:latin typeface="Inter"/>
              </a:rPr>
              <a:t>NICD e VEGF TRAP</a:t>
            </a:r>
            <a:r>
              <a:rPr lang="it-IT" b="0" i="0" dirty="0">
                <a:solidFill>
                  <a:srgbClr val="000000"/>
                </a:solidFill>
                <a:effectLst/>
                <a:latin typeface="Inter"/>
              </a:rPr>
              <a:t>: La </a:t>
            </a:r>
            <a:r>
              <a:rPr lang="it-IT" b="0" i="0" dirty="0" err="1">
                <a:solidFill>
                  <a:srgbClr val="000000"/>
                </a:solidFill>
                <a:effectLst/>
                <a:latin typeface="Inter"/>
              </a:rPr>
              <a:t>Notch</a:t>
            </a:r>
            <a:r>
              <a:rPr lang="it-IT" b="0" i="0" dirty="0">
                <a:solidFill>
                  <a:srgbClr val="000000"/>
                </a:solidFill>
                <a:effectLst/>
                <a:latin typeface="Inter"/>
              </a:rPr>
              <a:t> </a:t>
            </a:r>
            <a:r>
              <a:rPr lang="it-IT" b="0" i="0" dirty="0" err="1">
                <a:solidFill>
                  <a:srgbClr val="000000"/>
                </a:solidFill>
                <a:effectLst/>
                <a:latin typeface="Inter"/>
              </a:rPr>
              <a:t>Intracellular</a:t>
            </a:r>
            <a:r>
              <a:rPr lang="it-IT" b="0" i="0" dirty="0">
                <a:solidFill>
                  <a:srgbClr val="000000"/>
                </a:solidFill>
                <a:effectLst/>
                <a:latin typeface="Inter"/>
              </a:rPr>
              <a:t> Domain (NICD) regolata dall'interazione DLL4-Notch controlla l'attivazione delle </a:t>
            </a:r>
            <a:r>
              <a:rPr lang="it-IT" b="0" i="0" dirty="0" err="1">
                <a:solidFill>
                  <a:srgbClr val="000000"/>
                </a:solidFill>
                <a:effectLst/>
                <a:latin typeface="Inter"/>
              </a:rPr>
              <a:t>stalk</a:t>
            </a:r>
            <a:r>
              <a:rPr lang="it-IT" b="0" i="0" dirty="0">
                <a:solidFill>
                  <a:srgbClr val="000000"/>
                </a:solidFill>
                <a:effectLst/>
                <a:latin typeface="Inter"/>
              </a:rPr>
              <a:t> </a:t>
            </a:r>
            <a:r>
              <a:rPr lang="it-IT" b="0" i="0" dirty="0" err="1">
                <a:solidFill>
                  <a:srgbClr val="000000"/>
                </a:solidFill>
                <a:effectLst/>
                <a:latin typeface="Inter"/>
              </a:rPr>
              <a:t>cells</a:t>
            </a:r>
            <a:r>
              <a:rPr lang="it-IT" b="0" i="0" dirty="0">
                <a:solidFill>
                  <a:srgbClr val="000000"/>
                </a:solidFill>
                <a:effectLst/>
                <a:latin typeface="Inter"/>
              </a:rPr>
              <a:t>, che proliferano e si allungano per formare il vaso.</a:t>
            </a:r>
            <a:endParaRPr lang="it-IT" dirty="0">
              <a:solidFill>
                <a:srgbClr val="000000"/>
              </a:solidFill>
              <a:latin typeface="Inter"/>
            </a:endParaRPr>
          </a:p>
          <a:p>
            <a:pPr algn="l">
              <a:spcBef>
                <a:spcPts val="900"/>
              </a:spcBef>
              <a:spcAft>
                <a:spcPts val="900"/>
              </a:spcAft>
              <a:buFont typeface="+mj-lt"/>
              <a:buAutoNum type="arabicPeriod"/>
            </a:pPr>
            <a:r>
              <a:rPr lang="it-IT" b="0" i="0" dirty="0">
                <a:solidFill>
                  <a:srgbClr val="000000"/>
                </a:solidFill>
                <a:effectLst/>
                <a:latin typeface="Inter"/>
              </a:rPr>
              <a:t>Un "VEGF TRAP" inibisce l'eccessiva proliferazione bloccando il VEGF, contribuendo al controllo della crescita vascolare..</a:t>
            </a:r>
          </a:p>
        </p:txBody>
      </p:sp>
    </p:spTree>
    <p:extLst>
      <p:ext uri="{BB962C8B-B14F-4D97-AF65-F5344CB8AC3E}">
        <p14:creationId xmlns:p14="http://schemas.microsoft.com/office/powerpoint/2010/main" val="2092243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B9778BB-7F55-6433-E0BB-DF1EC072F5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5282" y="874172"/>
            <a:ext cx="6819285" cy="5602289"/>
          </a:xfrm>
          <a:prstGeom prst="rect">
            <a:avLst/>
          </a:prstGeom>
        </p:spPr>
      </p:pic>
      <p:sp>
        <p:nvSpPr>
          <p:cNvPr id="4" name="TextBox 3">
            <a:extLst>
              <a:ext uri="{FF2B5EF4-FFF2-40B4-BE49-F238E27FC236}">
                <a16:creationId xmlns:a16="http://schemas.microsoft.com/office/drawing/2014/main" id="{06D78976-503D-39D9-3F32-C04D2FC2C937}"/>
              </a:ext>
            </a:extLst>
          </p:cNvPr>
          <p:cNvSpPr txBox="1"/>
          <p:nvPr/>
        </p:nvSpPr>
        <p:spPr>
          <a:xfrm rot="16200000">
            <a:off x="11024558" y="5400137"/>
            <a:ext cx="1470146" cy="369332"/>
          </a:xfrm>
          <a:prstGeom prst="rect">
            <a:avLst/>
          </a:prstGeom>
          <a:noFill/>
        </p:spPr>
        <p:txBody>
          <a:bodyPr wrap="none" rtlCol="0">
            <a:spAutoFit/>
          </a:bodyPr>
          <a:lstStyle/>
          <a:p>
            <a:r>
              <a:rPr lang="it-IT" dirty="0"/>
              <a:t>Pecorino 10.3</a:t>
            </a:r>
          </a:p>
        </p:txBody>
      </p:sp>
      <p:sp>
        <p:nvSpPr>
          <p:cNvPr id="5" name="TextBox 4">
            <a:extLst>
              <a:ext uri="{FF2B5EF4-FFF2-40B4-BE49-F238E27FC236}">
                <a16:creationId xmlns:a16="http://schemas.microsoft.com/office/drawing/2014/main" id="{11C42CF1-D46D-2A91-326D-88399909314D}"/>
              </a:ext>
            </a:extLst>
          </p:cNvPr>
          <p:cNvSpPr txBox="1"/>
          <p:nvPr/>
        </p:nvSpPr>
        <p:spPr>
          <a:xfrm>
            <a:off x="247703" y="184030"/>
            <a:ext cx="11593489" cy="461665"/>
          </a:xfrm>
          <a:prstGeom prst="rect">
            <a:avLst/>
          </a:prstGeom>
          <a:noFill/>
        </p:spPr>
        <p:txBody>
          <a:bodyPr wrap="square" rtlCol="0">
            <a:spAutoFit/>
          </a:bodyPr>
          <a:lstStyle/>
          <a:p>
            <a:r>
              <a:rPr lang="it-IT" sz="2400" dirty="0"/>
              <a:t>Induzione di angiogenesi in cellule endoteliali </a:t>
            </a:r>
            <a:r>
              <a:rPr lang="it-IT" sz="2400" u="sng" dirty="0"/>
              <a:t>non tumorali</a:t>
            </a:r>
          </a:p>
        </p:txBody>
      </p:sp>
      <p:sp>
        <p:nvSpPr>
          <p:cNvPr id="2" name="TextBox 1">
            <a:extLst>
              <a:ext uri="{FF2B5EF4-FFF2-40B4-BE49-F238E27FC236}">
                <a16:creationId xmlns:a16="http://schemas.microsoft.com/office/drawing/2014/main" id="{4486E846-3D9E-36CC-763E-11B9B3A7D429}"/>
              </a:ext>
            </a:extLst>
          </p:cNvPr>
          <p:cNvSpPr txBox="1"/>
          <p:nvPr/>
        </p:nvSpPr>
        <p:spPr>
          <a:xfrm>
            <a:off x="8490857" y="307910"/>
            <a:ext cx="3350335" cy="2185214"/>
          </a:xfrm>
          <a:prstGeom prst="rect">
            <a:avLst/>
          </a:prstGeom>
          <a:noFill/>
        </p:spPr>
        <p:txBody>
          <a:bodyPr wrap="square" rtlCol="0">
            <a:spAutoFit/>
          </a:bodyPr>
          <a:lstStyle/>
          <a:p>
            <a:r>
              <a:rPr lang="it-IT" altLang="it-IT" sz="2800" dirty="0"/>
              <a:t>*</a:t>
            </a:r>
            <a:r>
              <a:rPr lang="it-IT" altLang="it-IT" sz="1800" dirty="0"/>
              <a:t>(</a:t>
            </a:r>
            <a:r>
              <a:rPr lang="it-IT" altLang="it-IT" sz="1800" dirty="0" err="1"/>
              <a:t>anti-</a:t>
            </a:r>
            <a:r>
              <a:rPr lang="it-IT" altLang="it-IT" sz="1800" b="1" dirty="0" err="1"/>
              <a:t>VEGF</a:t>
            </a:r>
            <a:r>
              <a:rPr lang="it-IT" altLang="it-IT" sz="1800" dirty="0" err="1"/>
              <a:t>:BEVACIZUMAB</a:t>
            </a:r>
            <a:r>
              <a:rPr lang="it-IT" altLang="it-IT" sz="1800" dirty="0"/>
              <a:t> (=</a:t>
            </a:r>
            <a:r>
              <a:rPr lang="it-IT" altLang="it-IT" sz="1800" dirty="0" err="1"/>
              <a:t>MoAB</a:t>
            </a:r>
            <a:r>
              <a:rPr lang="it-IT" altLang="it-IT" sz="1800" dirty="0"/>
              <a:t>), </a:t>
            </a:r>
            <a:r>
              <a:rPr lang="it-IT" altLang="it-IT" sz="1800" dirty="0" err="1"/>
              <a:t>sorafenib</a:t>
            </a:r>
            <a:r>
              <a:rPr lang="it-IT" altLang="it-IT" sz="1800" dirty="0"/>
              <a:t>, </a:t>
            </a:r>
            <a:r>
              <a:rPr lang="it-IT" altLang="it-IT" sz="1800" dirty="0" err="1"/>
              <a:t>sunitinib</a:t>
            </a:r>
            <a:r>
              <a:rPr lang="it-IT" altLang="it-IT" sz="1800" dirty="0"/>
              <a:t> (=Small-</a:t>
            </a:r>
            <a:r>
              <a:rPr lang="it-IT" altLang="it-IT" sz="1800" dirty="0" err="1"/>
              <a:t>molecule</a:t>
            </a:r>
            <a:r>
              <a:rPr lang="it-IT" altLang="it-IT" sz="1800" dirty="0"/>
              <a:t>-receptor-</a:t>
            </a:r>
            <a:r>
              <a:rPr lang="it-IT" altLang="it-IT" sz="1800" dirty="0" err="1"/>
              <a:t>tyrosine</a:t>
            </a:r>
            <a:r>
              <a:rPr lang="it-IT" altLang="it-IT" sz="1800" dirty="0"/>
              <a:t> </a:t>
            </a:r>
            <a:r>
              <a:rPr lang="it-IT" altLang="it-IT" sz="1800" dirty="0" err="1"/>
              <a:t>kinase</a:t>
            </a:r>
            <a:r>
              <a:rPr lang="it-IT" altLang="it-IT" sz="1800" dirty="0"/>
              <a:t> </a:t>
            </a:r>
            <a:r>
              <a:rPr lang="it-IT" altLang="it-IT" sz="1800" dirty="0" err="1"/>
              <a:t>inhibitors</a:t>
            </a:r>
            <a:r>
              <a:rPr lang="it-IT" altLang="it-IT" sz="1800" dirty="0"/>
              <a:t>, inibiscono diversi </a:t>
            </a:r>
            <a:r>
              <a:rPr lang="it-IT" altLang="it-IT" sz="1800" dirty="0" err="1"/>
              <a:t>rec</a:t>
            </a:r>
            <a:r>
              <a:rPr lang="it-IT" altLang="it-IT" sz="1800" dirty="0"/>
              <a:t> TK, tra cui VEGF-R, PDGF-R)</a:t>
            </a:r>
            <a:endParaRPr lang="it-IT" altLang="it-IT" sz="1800" b="1" dirty="0"/>
          </a:p>
          <a:p>
            <a:endParaRPr lang="it-IT" dirty="0"/>
          </a:p>
        </p:txBody>
      </p:sp>
      <p:pic>
        <p:nvPicPr>
          <p:cNvPr id="6" name="Picture 5">
            <a:extLst>
              <a:ext uri="{FF2B5EF4-FFF2-40B4-BE49-F238E27FC236}">
                <a16:creationId xmlns:a16="http://schemas.microsoft.com/office/drawing/2014/main" id="{364B264D-42DA-3309-F5E6-08DD7C2F0E69}"/>
              </a:ext>
            </a:extLst>
          </p:cNvPr>
          <p:cNvPicPr>
            <a:picLocks noChangeAspect="1"/>
          </p:cNvPicPr>
          <p:nvPr/>
        </p:nvPicPr>
        <p:blipFill>
          <a:blip r:embed="rId3"/>
          <a:stretch>
            <a:fillRect/>
          </a:stretch>
        </p:blipFill>
        <p:spPr>
          <a:xfrm>
            <a:off x="8628172" y="4467069"/>
            <a:ext cx="2812352" cy="2082525"/>
          </a:xfrm>
          <a:prstGeom prst="rect">
            <a:avLst/>
          </a:prstGeom>
        </p:spPr>
      </p:pic>
    </p:spTree>
    <p:extLst>
      <p:ext uri="{BB962C8B-B14F-4D97-AF65-F5344CB8AC3E}">
        <p14:creationId xmlns:p14="http://schemas.microsoft.com/office/powerpoint/2010/main" val="15737925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902B90-F5A6-2444-3A19-1AA3A094D339}"/>
              </a:ext>
            </a:extLst>
          </p:cNvPr>
          <p:cNvSpPr/>
          <p:nvPr/>
        </p:nvSpPr>
        <p:spPr>
          <a:xfrm>
            <a:off x="4247892" y="1976846"/>
            <a:ext cx="1595559" cy="11146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Box 7">
            <a:extLst>
              <a:ext uri="{FF2B5EF4-FFF2-40B4-BE49-F238E27FC236}">
                <a16:creationId xmlns:a16="http://schemas.microsoft.com/office/drawing/2014/main" id="{1F4574CB-59B3-4320-2439-05FC1BA5DB5F}"/>
              </a:ext>
            </a:extLst>
          </p:cNvPr>
          <p:cNvSpPr txBox="1"/>
          <p:nvPr/>
        </p:nvSpPr>
        <p:spPr>
          <a:xfrm>
            <a:off x="895397" y="875737"/>
            <a:ext cx="10401206" cy="5106526"/>
          </a:xfrm>
          <a:prstGeom prst="rect">
            <a:avLst/>
          </a:prstGeom>
          <a:noFill/>
        </p:spPr>
        <p:txBody>
          <a:bodyPr wrap="square">
            <a:spAutoFit/>
          </a:bodyPr>
          <a:lstStyle/>
          <a:p>
            <a:pPr algn="l">
              <a:lnSpc>
                <a:spcPts val="2310"/>
              </a:lnSpc>
              <a:spcAft>
                <a:spcPts val="600"/>
              </a:spcAft>
              <a:buNone/>
            </a:pPr>
            <a:r>
              <a:rPr lang="it-IT" b="0" i="0" dirty="0">
                <a:solidFill>
                  <a:srgbClr val="1A3040"/>
                </a:solidFill>
                <a:effectLst/>
                <a:latin typeface="garamoun-regular"/>
              </a:rPr>
              <a:t>Per crescere in modo incontrollato, il tumore ha bisogno di molti rifornimenti di sostanze nutritive. È per questo che induce la formazione dei propri vasi sanguigni, attraverso un processo che prende il nome di </a:t>
            </a:r>
            <a:r>
              <a:rPr lang="it-IT" b="1" i="0" dirty="0">
                <a:solidFill>
                  <a:srgbClr val="1A3040"/>
                </a:solidFill>
                <a:effectLst/>
                <a:latin typeface="garamoun-bold"/>
              </a:rPr>
              <a:t>angiogenesi</a:t>
            </a:r>
            <a:r>
              <a:rPr lang="it-IT" b="0" i="0" dirty="0">
                <a:solidFill>
                  <a:srgbClr val="1A3040"/>
                </a:solidFill>
                <a:effectLst/>
                <a:latin typeface="garamoun-regular"/>
              </a:rPr>
              <a:t>. Negli ultimi anni sono stati prodotti diversi farmaci che agiscono su questo meccanismo: i cosiddetti </a:t>
            </a:r>
            <a:r>
              <a:rPr lang="it-IT" b="1" i="0" dirty="0">
                <a:solidFill>
                  <a:srgbClr val="1A3040"/>
                </a:solidFill>
                <a:effectLst/>
                <a:latin typeface="garamoun-bold"/>
              </a:rPr>
              <a:t>inibitori dell'angiogenesi</a:t>
            </a:r>
            <a:r>
              <a:rPr lang="it-IT" b="0" i="0" dirty="0">
                <a:solidFill>
                  <a:srgbClr val="1A3040"/>
                </a:solidFill>
                <a:effectLst/>
                <a:latin typeface="garamoun-regular"/>
              </a:rPr>
              <a:t>. Il più noto è un </a:t>
            </a:r>
            <a:r>
              <a:rPr lang="it-IT" b="0" i="0" u="none" strike="noStrike" dirty="0">
                <a:solidFill>
                  <a:srgbClr val="00ACDE"/>
                </a:solidFill>
                <a:effectLst/>
                <a:latin typeface="garamoun-bold"/>
                <a:hlinkClick r:id="rId2"/>
              </a:rPr>
              <a:t>farmaco a</a:t>
            </a:r>
            <a:r>
              <a:rPr lang="it-IT" b="0" i="0" dirty="0">
                <a:solidFill>
                  <a:srgbClr val="1A3040"/>
                </a:solidFill>
                <a:effectLst/>
                <a:latin typeface="garamoun-regular"/>
              </a:rPr>
              <a:t> bersaglio molecolare, il bevacizumab (blocca il VEGF), usato nel cancro del colon, del polmone, del rene e in molti altri tumori solidi.</a:t>
            </a:r>
          </a:p>
          <a:p>
            <a:pPr algn="l">
              <a:lnSpc>
                <a:spcPts val="2310"/>
              </a:lnSpc>
              <a:spcAft>
                <a:spcPts val="600"/>
              </a:spcAft>
              <a:buNone/>
            </a:pPr>
            <a:r>
              <a:rPr lang="it-IT" b="1" i="0" dirty="0">
                <a:solidFill>
                  <a:srgbClr val="1A3040"/>
                </a:solidFill>
                <a:effectLst/>
                <a:latin typeface="garamoun-bold"/>
              </a:rPr>
              <a:t>Come funziona</a:t>
            </a:r>
            <a:endParaRPr lang="it-IT" b="0" i="0" dirty="0">
              <a:solidFill>
                <a:srgbClr val="1A3040"/>
              </a:solidFill>
              <a:effectLst/>
              <a:latin typeface="garamoun-regular"/>
            </a:endParaRPr>
          </a:p>
          <a:p>
            <a:pPr algn="l">
              <a:lnSpc>
                <a:spcPts val="2310"/>
              </a:lnSpc>
              <a:spcAft>
                <a:spcPts val="600"/>
              </a:spcAft>
              <a:buNone/>
            </a:pPr>
            <a:r>
              <a:rPr lang="it-IT" b="0" i="0" dirty="0">
                <a:solidFill>
                  <a:srgbClr val="1A3040"/>
                </a:solidFill>
                <a:effectLst/>
                <a:latin typeface="garamoun-regular"/>
              </a:rPr>
              <a:t>Le cellule tumorali producono un fattore di crescita, il </a:t>
            </a:r>
            <a:r>
              <a:rPr lang="it-IT" b="1" i="0" dirty="0">
                <a:solidFill>
                  <a:srgbClr val="1A3040"/>
                </a:solidFill>
                <a:effectLst/>
                <a:latin typeface="garamoun-bold"/>
              </a:rPr>
              <a:t>VEGF-A</a:t>
            </a:r>
            <a:r>
              <a:rPr lang="it-IT" b="0" i="0" dirty="0">
                <a:solidFill>
                  <a:srgbClr val="1A3040"/>
                </a:solidFill>
                <a:effectLst/>
                <a:latin typeface="garamoun-regular"/>
              </a:rPr>
              <a:t>, che funge da fertilizzante per i vasi sanguigni e ne promuove la crescita. Senza questa proteina i vasi non riescono a svilupparsi e il tumore non riceve abbastanza nutrimento, né ossigeno. Le cellule in breve avvizziscono e muoiono. Il bevacizumab blocca l'azione del VEGF-A e contribuisce a tenere a bada la malattia.</a:t>
            </a:r>
          </a:p>
          <a:p>
            <a:pPr algn="l">
              <a:lnSpc>
                <a:spcPts val="2310"/>
              </a:lnSpc>
              <a:spcAft>
                <a:spcPts val="600"/>
              </a:spcAft>
              <a:buNone/>
            </a:pPr>
            <a:r>
              <a:rPr lang="it-IT" b="1" i="0" dirty="0">
                <a:solidFill>
                  <a:srgbClr val="1A3040"/>
                </a:solidFill>
                <a:effectLst/>
                <a:latin typeface="garamoun-bold"/>
              </a:rPr>
              <a:t>Dove va la ricerca</a:t>
            </a:r>
            <a:endParaRPr lang="it-IT" b="0" i="0" dirty="0">
              <a:solidFill>
                <a:srgbClr val="1A3040"/>
              </a:solidFill>
              <a:effectLst/>
              <a:latin typeface="garamoun-regular"/>
            </a:endParaRPr>
          </a:p>
          <a:p>
            <a:pPr algn="l">
              <a:lnSpc>
                <a:spcPts val="2310"/>
              </a:lnSpc>
              <a:buNone/>
            </a:pPr>
            <a:r>
              <a:rPr lang="it-IT" b="0" i="0" dirty="0">
                <a:solidFill>
                  <a:srgbClr val="1A3040"/>
                </a:solidFill>
                <a:effectLst/>
                <a:latin typeface="garamoun-regular"/>
              </a:rPr>
              <a:t>Il bevacizumab è solo uno degli inibitori dell’angiogenesi: altri meccanismi possono essere modificati per impedire la comparsa di nuovi vasi e sono oggi oggetto di studio. Per esempio è possibile bloccare i geni che permettono alle </a:t>
            </a:r>
            <a:r>
              <a:rPr lang="it-IT" b="1" i="0" dirty="0">
                <a:solidFill>
                  <a:srgbClr val="1A3040"/>
                </a:solidFill>
                <a:effectLst/>
                <a:latin typeface="garamoun-bold"/>
              </a:rPr>
              <a:t>cellule endoteliali</a:t>
            </a:r>
            <a:r>
              <a:rPr lang="it-IT" b="0" i="0" dirty="0">
                <a:solidFill>
                  <a:srgbClr val="1A3040"/>
                </a:solidFill>
                <a:effectLst/>
                <a:latin typeface="garamoun-regular"/>
              </a:rPr>
              <a:t>, quelle che rivestono la parete dei vasi, di dividersi e moltiplicarsi. Ultimamente si sta anche studiando l’effetto dei farmaci anti-angiogenici in combinazione all’immunoterapia per potenziarne l’efficacia e contrastare i fenomeni di resistenza al trattamento.</a:t>
            </a:r>
          </a:p>
        </p:txBody>
      </p:sp>
      <p:sp>
        <p:nvSpPr>
          <p:cNvPr id="9" name="TextBox 8">
            <a:extLst>
              <a:ext uri="{FF2B5EF4-FFF2-40B4-BE49-F238E27FC236}">
                <a16:creationId xmlns:a16="http://schemas.microsoft.com/office/drawing/2014/main" id="{D5E9B04D-787D-84EC-C384-596241AA7A8F}"/>
              </a:ext>
            </a:extLst>
          </p:cNvPr>
          <p:cNvSpPr txBox="1"/>
          <p:nvPr/>
        </p:nvSpPr>
        <p:spPr>
          <a:xfrm>
            <a:off x="361101" y="254967"/>
            <a:ext cx="10707952" cy="523220"/>
          </a:xfrm>
          <a:prstGeom prst="rect">
            <a:avLst/>
          </a:prstGeom>
          <a:noFill/>
        </p:spPr>
        <p:txBody>
          <a:bodyPr wrap="square" rtlCol="0">
            <a:spAutoFit/>
          </a:bodyPr>
          <a:lstStyle/>
          <a:p>
            <a:r>
              <a:rPr lang="it-IT" sz="2800" b="1" dirty="0">
                <a:solidFill>
                  <a:srgbClr val="0070C0"/>
                </a:solidFill>
              </a:rPr>
              <a:t>ANGIOGENESI (</a:t>
            </a:r>
            <a:r>
              <a:rPr lang="en-US" sz="2800" b="1" dirty="0">
                <a:solidFill>
                  <a:srgbClr val="0070C0"/>
                </a:solidFill>
              </a:rPr>
              <a:t>AIRC</a:t>
            </a:r>
            <a:r>
              <a:rPr lang="it-IT" sz="2800" b="1" dirty="0">
                <a:solidFill>
                  <a:srgbClr val="0070C0"/>
                </a:solidFill>
              </a:rPr>
              <a:t>)</a:t>
            </a:r>
          </a:p>
        </p:txBody>
      </p:sp>
    </p:spTree>
    <p:extLst>
      <p:ext uri="{BB962C8B-B14F-4D97-AF65-F5344CB8AC3E}">
        <p14:creationId xmlns:p14="http://schemas.microsoft.com/office/powerpoint/2010/main" val="2359854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D9AE326C-8253-6D88-36D9-DA5929CA8A7C}"/>
              </a:ext>
            </a:extLst>
          </p:cNvPr>
          <p:cNvSpPr>
            <a:spLocks noGrp="1" noChangeArrowheads="1"/>
          </p:cNvSpPr>
          <p:nvPr>
            <p:ph type="title"/>
          </p:nvPr>
        </p:nvSpPr>
        <p:spPr>
          <a:xfrm>
            <a:off x="226995" y="254001"/>
            <a:ext cx="10515600" cy="666752"/>
          </a:xfrm>
        </p:spPr>
        <p:txBody>
          <a:bodyPr>
            <a:normAutofit fontScale="90000"/>
          </a:bodyPr>
          <a:lstStyle/>
          <a:p>
            <a:pPr eaLnBrk="1" hangingPunct="1"/>
            <a:r>
              <a:rPr lang="it-IT" altLang="it-IT" b="1" dirty="0">
                <a:solidFill>
                  <a:schemeClr val="accent1"/>
                </a:solidFill>
                <a:latin typeface="+mn-lt"/>
              </a:rPr>
              <a:t>Classificazione/stadiazione dei tumori</a:t>
            </a:r>
          </a:p>
        </p:txBody>
      </p:sp>
      <p:sp>
        <p:nvSpPr>
          <p:cNvPr id="4" name="TextBox 3">
            <a:extLst>
              <a:ext uri="{FF2B5EF4-FFF2-40B4-BE49-F238E27FC236}">
                <a16:creationId xmlns:a16="http://schemas.microsoft.com/office/drawing/2014/main" id="{42F62C3E-DF8D-CAA1-5B5A-59879865BC0B}"/>
              </a:ext>
            </a:extLst>
          </p:cNvPr>
          <p:cNvSpPr txBox="1"/>
          <p:nvPr/>
        </p:nvSpPr>
        <p:spPr>
          <a:xfrm>
            <a:off x="344397" y="1238253"/>
            <a:ext cx="10398198" cy="4031873"/>
          </a:xfrm>
          <a:prstGeom prst="rect">
            <a:avLst/>
          </a:prstGeom>
          <a:noFill/>
        </p:spPr>
        <p:txBody>
          <a:bodyPr wrap="square" rtlCol="0">
            <a:spAutoFit/>
          </a:bodyPr>
          <a:lstStyle/>
          <a:p>
            <a:r>
              <a:rPr lang="it-IT" sz="3200" dirty="0"/>
              <a:t>Comportamento: 	-&gt; Benigni vs maligni</a:t>
            </a:r>
          </a:p>
          <a:p>
            <a:endParaRPr lang="it-IT" sz="3200" dirty="0"/>
          </a:p>
          <a:p>
            <a:r>
              <a:rPr lang="it-IT" sz="3200" dirty="0"/>
              <a:t>Anatomia patologica: 	-&gt; stadiazione, grado</a:t>
            </a:r>
          </a:p>
          <a:p>
            <a:endParaRPr lang="it-IT" sz="3200" dirty="0"/>
          </a:p>
          <a:p>
            <a:r>
              <a:rPr lang="it-IT" sz="3200" dirty="0" err="1"/>
              <a:t>Immuno</a:t>
            </a:r>
            <a:r>
              <a:rPr lang="it-IT" sz="3200" dirty="0"/>
              <a:t>-istochimica/molecolare:  </a:t>
            </a:r>
            <a:br>
              <a:rPr lang="it-IT" sz="3200" dirty="0"/>
            </a:br>
            <a:r>
              <a:rPr lang="it-IT" sz="3200" dirty="0"/>
              <a:t>				-&gt; tipo di origine, differenziamento</a:t>
            </a:r>
          </a:p>
          <a:p>
            <a:endParaRPr lang="it-IT" sz="3200" dirty="0"/>
          </a:p>
          <a:p>
            <a:r>
              <a:rPr lang="it-IT" sz="3200" dirty="0"/>
              <a:t>Genetica			-&gt; quali mutazioni sono presenti</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EBA86B-1954-D57D-C916-2B8F7B1E507E}"/>
              </a:ext>
            </a:extLst>
          </p:cNvPr>
          <p:cNvSpPr txBox="1"/>
          <p:nvPr/>
        </p:nvSpPr>
        <p:spPr>
          <a:xfrm>
            <a:off x="361101" y="254967"/>
            <a:ext cx="4537055" cy="523220"/>
          </a:xfrm>
          <a:prstGeom prst="rect">
            <a:avLst/>
          </a:prstGeom>
          <a:noFill/>
        </p:spPr>
        <p:txBody>
          <a:bodyPr wrap="square" rtlCol="0">
            <a:spAutoFit/>
          </a:bodyPr>
          <a:lstStyle/>
          <a:p>
            <a:r>
              <a:rPr lang="it-IT" sz="2800" b="1" dirty="0">
                <a:solidFill>
                  <a:srgbClr val="0070C0"/>
                </a:solidFill>
              </a:rPr>
              <a:t>METABOLISMO</a:t>
            </a:r>
          </a:p>
        </p:txBody>
      </p:sp>
      <p:pic>
        <p:nvPicPr>
          <p:cNvPr id="3" name="Immagine 2">
            <a:extLst>
              <a:ext uri="{FF2B5EF4-FFF2-40B4-BE49-F238E27FC236}">
                <a16:creationId xmlns:a16="http://schemas.microsoft.com/office/drawing/2014/main" id="{318FC841-C037-C687-7FD5-E10A4C452B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9657" y="360098"/>
            <a:ext cx="6670852" cy="4453519"/>
          </a:xfrm>
          <a:prstGeom prst="rect">
            <a:avLst/>
          </a:prstGeom>
        </p:spPr>
      </p:pic>
      <p:cxnSp>
        <p:nvCxnSpPr>
          <p:cNvPr id="4" name="Straight Arrow Connector 3">
            <a:extLst>
              <a:ext uri="{FF2B5EF4-FFF2-40B4-BE49-F238E27FC236}">
                <a16:creationId xmlns:a16="http://schemas.microsoft.com/office/drawing/2014/main" id="{03F4A697-F4AD-BD9A-C428-3FC67CDDBEA7}"/>
              </a:ext>
            </a:extLst>
          </p:cNvPr>
          <p:cNvCxnSpPr>
            <a:cxnSpLocks/>
          </p:cNvCxnSpPr>
          <p:nvPr/>
        </p:nvCxnSpPr>
        <p:spPr>
          <a:xfrm>
            <a:off x="1252434" y="1749132"/>
            <a:ext cx="128113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23D5E9A-66AC-B49C-5968-E531B8F2E5E2}"/>
              </a:ext>
            </a:extLst>
          </p:cNvPr>
          <p:cNvSpPr txBox="1"/>
          <p:nvPr/>
        </p:nvSpPr>
        <p:spPr>
          <a:xfrm>
            <a:off x="361101" y="5108868"/>
            <a:ext cx="11306830" cy="1569660"/>
          </a:xfrm>
          <a:prstGeom prst="rect">
            <a:avLst/>
          </a:prstGeom>
          <a:noFill/>
        </p:spPr>
        <p:txBody>
          <a:bodyPr wrap="square" rtlCol="0">
            <a:spAutoFit/>
          </a:bodyPr>
          <a:lstStyle/>
          <a:p>
            <a:r>
              <a:rPr lang="it-IT" sz="2400" dirty="0"/>
              <a:t>Utilizzo di glicolisi anche in presenza di ossigeno (effetto Warburg)</a:t>
            </a:r>
          </a:p>
          <a:p>
            <a:r>
              <a:rPr lang="it-IT" sz="2400" dirty="0"/>
              <a:t>Produzione di ribosio con via dei pentosi fosfati</a:t>
            </a:r>
          </a:p>
          <a:p>
            <a:r>
              <a:rPr lang="it-IT" sz="2400" dirty="0"/>
              <a:t>Eccesso di </a:t>
            </a:r>
            <a:r>
              <a:rPr lang="it-IT" sz="2400" dirty="0" err="1"/>
              <a:t>glutamina</a:t>
            </a:r>
            <a:r>
              <a:rPr lang="it-IT" sz="2400" dirty="0"/>
              <a:t> per sintesi purine e pirimidine</a:t>
            </a:r>
          </a:p>
          <a:p>
            <a:r>
              <a:rPr lang="it-IT" sz="2400" dirty="0"/>
              <a:t>Sfruttato in FDG.PET-TC</a:t>
            </a:r>
          </a:p>
        </p:txBody>
      </p:sp>
    </p:spTree>
    <p:extLst>
      <p:ext uri="{BB962C8B-B14F-4D97-AF65-F5344CB8AC3E}">
        <p14:creationId xmlns:p14="http://schemas.microsoft.com/office/powerpoint/2010/main" val="13994200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0F2ED-F76C-865A-F9C6-38AA37AEDF43}"/>
              </a:ext>
            </a:extLst>
          </p:cNvPr>
          <p:cNvSpPr txBox="1"/>
          <p:nvPr/>
        </p:nvSpPr>
        <p:spPr>
          <a:xfrm>
            <a:off x="367259" y="1009335"/>
            <a:ext cx="11729803" cy="5696431"/>
          </a:xfrm>
          <a:prstGeom prst="rect">
            <a:avLst/>
          </a:prstGeom>
          <a:noFill/>
        </p:spPr>
        <p:txBody>
          <a:bodyPr wrap="square">
            <a:spAutoFit/>
          </a:bodyPr>
          <a:lstStyle/>
          <a:p>
            <a:pPr algn="l">
              <a:lnSpc>
                <a:spcPts val="2310"/>
              </a:lnSpc>
              <a:spcAft>
                <a:spcPts val="600"/>
              </a:spcAft>
              <a:buNone/>
            </a:pPr>
            <a:r>
              <a:rPr lang="it-IT" b="0" i="0" dirty="0">
                <a:solidFill>
                  <a:srgbClr val="1A3040"/>
                </a:solidFill>
                <a:effectLst/>
                <a:latin typeface="garamoun-regular"/>
              </a:rPr>
              <a:t>Il metabolismo è quel complesso di reazioni chimiche che trasforma i nutrienti in energia e molecole necessarie alla vita cellulare, come proteine e acidi nucleici. La cellula cancerosa ha caratteristiche metaboliche diverse da quella sana. Per esempio sfrutta la </a:t>
            </a:r>
            <a:r>
              <a:rPr lang="it-IT" b="1" i="0" dirty="0">
                <a:solidFill>
                  <a:srgbClr val="1A3040"/>
                </a:solidFill>
                <a:effectLst/>
                <a:latin typeface="garamoun-bold"/>
              </a:rPr>
              <a:t>glicolisi aerobica,</a:t>
            </a:r>
            <a:r>
              <a:rPr lang="it-IT" b="0" i="0" dirty="0">
                <a:solidFill>
                  <a:srgbClr val="1A3040"/>
                </a:solidFill>
                <a:effectLst/>
                <a:latin typeface="garamoun-regular"/>
              </a:rPr>
              <a:t> un insieme di reazioni che permettono la trasformazione del glucosio utilizzando ossigeno. Questa caratteristica tumorale fu osservata già nella prima metà del Novecento da un medico tedesco, Otto Warburg, che per la scoperta meritò il premio Nobel per la fisiologia o la medicina nel 1931. Ancora oggi questo tipo di metabolismo, tipico delle cellule tumorali, è chiamato </a:t>
            </a:r>
            <a:r>
              <a:rPr lang="it-IT" b="1" i="0" dirty="0">
                <a:solidFill>
                  <a:srgbClr val="1A3040"/>
                </a:solidFill>
                <a:effectLst/>
                <a:latin typeface="garamoun-bold"/>
              </a:rPr>
              <a:t>effetto Warburg</a:t>
            </a:r>
            <a:r>
              <a:rPr lang="it-IT" b="0" i="0" dirty="0">
                <a:solidFill>
                  <a:srgbClr val="1A3040"/>
                </a:solidFill>
                <a:effectLst/>
                <a:latin typeface="garamoun-regular"/>
              </a:rPr>
              <a:t>.</a:t>
            </a:r>
          </a:p>
          <a:p>
            <a:pPr algn="l">
              <a:lnSpc>
                <a:spcPts val="2310"/>
              </a:lnSpc>
              <a:spcAft>
                <a:spcPts val="600"/>
              </a:spcAft>
              <a:buNone/>
            </a:pPr>
            <a:r>
              <a:rPr lang="it-IT" b="1" i="0" dirty="0">
                <a:solidFill>
                  <a:srgbClr val="1A3040"/>
                </a:solidFill>
                <a:effectLst/>
                <a:latin typeface="garamoun-bold"/>
              </a:rPr>
              <a:t>Come funziona</a:t>
            </a:r>
            <a:endParaRPr lang="it-IT" b="0" i="0" dirty="0">
              <a:solidFill>
                <a:srgbClr val="1A3040"/>
              </a:solidFill>
              <a:effectLst/>
              <a:latin typeface="garamoun-regular"/>
            </a:endParaRPr>
          </a:p>
          <a:p>
            <a:pPr algn="l">
              <a:lnSpc>
                <a:spcPts val="2310"/>
              </a:lnSpc>
              <a:spcAft>
                <a:spcPts val="600"/>
              </a:spcAft>
              <a:buNone/>
            </a:pPr>
            <a:r>
              <a:rPr lang="it-IT" b="0" i="0" dirty="0">
                <a:solidFill>
                  <a:srgbClr val="1A3040"/>
                </a:solidFill>
                <a:effectLst/>
                <a:latin typeface="garamoun-regular"/>
              </a:rPr>
              <a:t>Il </a:t>
            </a:r>
            <a:r>
              <a:rPr lang="it-IT" b="1" i="0" dirty="0">
                <a:solidFill>
                  <a:srgbClr val="1A3040"/>
                </a:solidFill>
                <a:effectLst/>
                <a:latin typeface="garamoun-bold"/>
              </a:rPr>
              <a:t>glucosio</a:t>
            </a:r>
            <a:r>
              <a:rPr lang="it-IT" b="0" i="0" dirty="0">
                <a:solidFill>
                  <a:srgbClr val="1A3040"/>
                </a:solidFill>
                <a:effectLst/>
                <a:latin typeface="garamoun-regular"/>
              </a:rPr>
              <a:t> è lo zucchero più comune nell’alimentazione umana e il processo nel quale questa molecola viene modificata per ricavarne energia è chiamato </a:t>
            </a:r>
            <a:r>
              <a:rPr lang="it-IT" b="1" i="0" dirty="0">
                <a:solidFill>
                  <a:srgbClr val="1A3040"/>
                </a:solidFill>
                <a:effectLst/>
                <a:latin typeface="garamoun-bold"/>
              </a:rPr>
              <a:t>glicolisi</a:t>
            </a:r>
            <a:r>
              <a:rPr lang="it-IT" b="0" i="0" dirty="0">
                <a:solidFill>
                  <a:srgbClr val="1A3040"/>
                </a:solidFill>
                <a:effectLst/>
                <a:latin typeface="garamoun-regular"/>
              </a:rPr>
              <a:t>. Le cellule cancerose usano molto più di quelle sane la glicolisi per ottenere energia. Di solito le reazioni che scindono il glucosio per ricavarne energia avvengono in assenza di ossigeno. Non è il caso del cancro, la cui glicolisi è invece aerobica. Non è ancora del tutto chiara la ragione biologica per cui si osserva quest’effetto. Si pensa che permetta di agevolare la diffusione di sostanze nutritive. Sfruttando la </a:t>
            </a:r>
            <a:r>
              <a:rPr lang="it-IT" b="1" i="0" dirty="0">
                <a:solidFill>
                  <a:srgbClr val="1A3040"/>
                </a:solidFill>
                <a:effectLst/>
                <a:latin typeface="garamoun-bold"/>
              </a:rPr>
              <a:t>glicolisi aerobica</a:t>
            </a:r>
            <a:r>
              <a:rPr lang="it-IT" b="0" i="0" dirty="0">
                <a:solidFill>
                  <a:srgbClr val="1A3040"/>
                </a:solidFill>
                <a:effectLst/>
                <a:latin typeface="garamoun-regular"/>
              </a:rPr>
              <a:t>, le cellule tumorali ricavano in realtà meno energia rispetto a quanta ne è fornita da altri percorsi metabolici. Ottengono però più molecole utili a costruire DNA e proteine, e questo può essere un vantaggio per cellule che continuano a dividersi e proliferare.</a:t>
            </a:r>
          </a:p>
          <a:p>
            <a:pPr algn="l">
              <a:lnSpc>
                <a:spcPts val="2310"/>
              </a:lnSpc>
              <a:spcAft>
                <a:spcPts val="600"/>
              </a:spcAft>
              <a:buNone/>
            </a:pPr>
            <a:r>
              <a:rPr lang="it-IT" b="1" i="0" dirty="0">
                <a:solidFill>
                  <a:srgbClr val="1A3040"/>
                </a:solidFill>
                <a:effectLst/>
                <a:latin typeface="garamoun-bold"/>
              </a:rPr>
              <a:t>Dove va la ricerca</a:t>
            </a:r>
            <a:endParaRPr lang="it-IT" b="0" i="0" dirty="0">
              <a:solidFill>
                <a:srgbClr val="1A3040"/>
              </a:solidFill>
              <a:effectLst/>
              <a:latin typeface="garamoun-regular"/>
            </a:endParaRPr>
          </a:p>
          <a:p>
            <a:pPr algn="l">
              <a:lnSpc>
                <a:spcPts val="2310"/>
              </a:lnSpc>
              <a:buNone/>
            </a:pPr>
            <a:r>
              <a:rPr lang="it-IT" b="0" i="0" dirty="0">
                <a:solidFill>
                  <a:srgbClr val="1A3040"/>
                </a:solidFill>
                <a:effectLst/>
                <a:latin typeface="garamoun-regular"/>
              </a:rPr>
              <a:t>La glicolisi aerobica è necessaria alla sopravvivenza tanto delle cellule cancerose quanto di quelle sane. Sebbene al momento non esistano farmaci in grado di colpire questo particolare aspetto del cancro senza danneggiare gravemente anche le cellule sane, i ricercatori stanno studiando le vie metaboliche presenti nelle cellule cancerose.</a:t>
            </a:r>
          </a:p>
        </p:txBody>
      </p:sp>
      <p:sp>
        <p:nvSpPr>
          <p:cNvPr id="4" name="TextBox 3">
            <a:extLst>
              <a:ext uri="{FF2B5EF4-FFF2-40B4-BE49-F238E27FC236}">
                <a16:creationId xmlns:a16="http://schemas.microsoft.com/office/drawing/2014/main" id="{07808FF3-A663-9B5D-9327-22F9B682D23D}"/>
              </a:ext>
            </a:extLst>
          </p:cNvPr>
          <p:cNvSpPr txBox="1"/>
          <p:nvPr/>
        </p:nvSpPr>
        <p:spPr>
          <a:xfrm>
            <a:off x="361101" y="254967"/>
            <a:ext cx="8400650" cy="523220"/>
          </a:xfrm>
          <a:prstGeom prst="rect">
            <a:avLst/>
          </a:prstGeom>
          <a:noFill/>
        </p:spPr>
        <p:txBody>
          <a:bodyPr wrap="square" rtlCol="0">
            <a:spAutoFit/>
          </a:bodyPr>
          <a:lstStyle/>
          <a:p>
            <a:r>
              <a:rPr lang="it-IT" sz="2800" b="1" dirty="0">
                <a:solidFill>
                  <a:srgbClr val="0070C0"/>
                </a:solidFill>
              </a:rPr>
              <a:t>ALTERAZIONI DEL METABOLISMO (AIRC)</a:t>
            </a:r>
          </a:p>
        </p:txBody>
      </p:sp>
    </p:spTree>
    <p:extLst>
      <p:ext uri="{BB962C8B-B14F-4D97-AF65-F5344CB8AC3E}">
        <p14:creationId xmlns:p14="http://schemas.microsoft.com/office/powerpoint/2010/main" val="28953232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892D8-B556-B990-4638-185A235D886A}"/>
              </a:ext>
            </a:extLst>
          </p:cNvPr>
          <p:cNvSpPr txBox="1"/>
          <p:nvPr/>
        </p:nvSpPr>
        <p:spPr>
          <a:xfrm>
            <a:off x="162752" y="73020"/>
            <a:ext cx="4537055" cy="523220"/>
          </a:xfrm>
          <a:prstGeom prst="rect">
            <a:avLst/>
          </a:prstGeom>
          <a:noFill/>
        </p:spPr>
        <p:txBody>
          <a:bodyPr wrap="square" rtlCol="0">
            <a:spAutoFit/>
          </a:bodyPr>
          <a:lstStyle/>
          <a:p>
            <a:r>
              <a:rPr lang="it-IT" sz="2800" b="1" dirty="0">
                <a:solidFill>
                  <a:srgbClr val="0070C0"/>
                </a:solidFill>
              </a:rPr>
              <a:t>IMMUNO-ONCOLOGIA</a:t>
            </a:r>
          </a:p>
        </p:txBody>
      </p:sp>
      <p:sp>
        <p:nvSpPr>
          <p:cNvPr id="3" name="TextBox 2">
            <a:extLst>
              <a:ext uri="{FF2B5EF4-FFF2-40B4-BE49-F238E27FC236}">
                <a16:creationId xmlns:a16="http://schemas.microsoft.com/office/drawing/2014/main" id="{88ECC034-EFD9-92A0-5C74-893FC287AA23}"/>
              </a:ext>
            </a:extLst>
          </p:cNvPr>
          <p:cNvSpPr txBox="1"/>
          <p:nvPr/>
        </p:nvSpPr>
        <p:spPr>
          <a:xfrm>
            <a:off x="1831998" y="812915"/>
            <a:ext cx="5231275" cy="830997"/>
          </a:xfrm>
          <a:prstGeom prst="rect">
            <a:avLst/>
          </a:prstGeom>
          <a:noFill/>
        </p:spPr>
        <p:txBody>
          <a:bodyPr wrap="square" rtlCol="0">
            <a:spAutoFit/>
          </a:bodyPr>
          <a:lstStyle/>
          <a:p>
            <a:r>
              <a:rPr lang="it-IT" sz="2400" dirty="0"/>
              <a:t>Sia attività anti-tumore sia pro-tumore:</a:t>
            </a:r>
          </a:p>
          <a:p>
            <a:endParaRPr lang="it-IT" sz="2400" dirty="0"/>
          </a:p>
        </p:txBody>
      </p:sp>
      <p:pic>
        <p:nvPicPr>
          <p:cNvPr id="4" name="Immagine 2">
            <a:extLst>
              <a:ext uri="{FF2B5EF4-FFF2-40B4-BE49-F238E27FC236}">
                <a16:creationId xmlns:a16="http://schemas.microsoft.com/office/drawing/2014/main" id="{8B93F743-A19A-9796-6B8B-624673500D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3478" y="1696422"/>
            <a:ext cx="4561262" cy="3045138"/>
          </a:xfrm>
          <a:prstGeom prst="rect">
            <a:avLst/>
          </a:prstGeom>
        </p:spPr>
      </p:pic>
      <p:cxnSp>
        <p:nvCxnSpPr>
          <p:cNvPr id="5" name="Straight Arrow Connector 4">
            <a:extLst>
              <a:ext uri="{FF2B5EF4-FFF2-40B4-BE49-F238E27FC236}">
                <a16:creationId xmlns:a16="http://schemas.microsoft.com/office/drawing/2014/main" id="{953C7869-133E-E75B-5670-160B99DDE03F}"/>
              </a:ext>
            </a:extLst>
          </p:cNvPr>
          <p:cNvCxnSpPr>
            <a:cxnSpLocks/>
          </p:cNvCxnSpPr>
          <p:nvPr/>
        </p:nvCxnSpPr>
        <p:spPr>
          <a:xfrm flipH="1" flipV="1">
            <a:off x="5874740" y="2581227"/>
            <a:ext cx="697590" cy="55511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5261468-921F-4C87-6661-E2CC97459346}"/>
              </a:ext>
            </a:extLst>
          </p:cNvPr>
          <p:cNvSpPr txBox="1"/>
          <p:nvPr/>
        </p:nvSpPr>
        <p:spPr>
          <a:xfrm>
            <a:off x="162752" y="4996966"/>
            <a:ext cx="11754928" cy="1569660"/>
          </a:xfrm>
          <a:prstGeom prst="rect">
            <a:avLst/>
          </a:prstGeom>
          <a:noFill/>
        </p:spPr>
        <p:txBody>
          <a:bodyPr wrap="square" rtlCol="0">
            <a:spAutoFit/>
          </a:bodyPr>
          <a:lstStyle/>
          <a:p>
            <a:r>
              <a:rPr lang="it-IT" sz="2400" dirty="0"/>
              <a:t>Riconoscimento di anomalie nell’espressione di marcatori (ad esempio HLA) e di antigeni tumore-specifici presentati da cellule presentanti l’antigene</a:t>
            </a:r>
          </a:p>
          <a:p>
            <a:r>
              <a:rPr lang="it-IT" sz="2400" dirty="0"/>
              <a:t>Il tumore si comporta diversamente da una cellula infettata: la proliferazione lo alimenta e con il tempo induce T </a:t>
            </a:r>
            <a:r>
              <a:rPr lang="it-IT" sz="2400" dirty="0" err="1"/>
              <a:t>cell</a:t>
            </a:r>
            <a:r>
              <a:rPr lang="it-IT" sz="2400" dirty="0"/>
              <a:t> </a:t>
            </a:r>
            <a:r>
              <a:rPr lang="it-IT" sz="2400" dirty="0" err="1"/>
              <a:t>exhaustion</a:t>
            </a:r>
            <a:r>
              <a:rPr lang="it-IT" sz="2400" dirty="0"/>
              <a:t>, facilitata anche dall’assenza di molecole </a:t>
            </a:r>
            <a:r>
              <a:rPr lang="it-IT" sz="2400" dirty="0" err="1"/>
              <a:t>costimolatorie</a:t>
            </a:r>
            <a:endParaRPr lang="it-IT" sz="2400" dirty="0"/>
          </a:p>
        </p:txBody>
      </p:sp>
      <p:sp>
        <p:nvSpPr>
          <p:cNvPr id="6" name="TextBox 5">
            <a:extLst>
              <a:ext uri="{FF2B5EF4-FFF2-40B4-BE49-F238E27FC236}">
                <a16:creationId xmlns:a16="http://schemas.microsoft.com/office/drawing/2014/main" id="{4F5AA95F-BC58-8002-5568-691AD568A3BD}"/>
              </a:ext>
            </a:extLst>
          </p:cNvPr>
          <p:cNvSpPr txBox="1"/>
          <p:nvPr/>
        </p:nvSpPr>
        <p:spPr>
          <a:xfrm>
            <a:off x="6905091" y="857611"/>
            <a:ext cx="4893906" cy="1938992"/>
          </a:xfrm>
          <a:prstGeom prst="rect">
            <a:avLst/>
          </a:prstGeom>
          <a:noFill/>
        </p:spPr>
        <p:txBody>
          <a:bodyPr wrap="square" rtlCol="0">
            <a:spAutoFit/>
          </a:bodyPr>
          <a:lstStyle/>
          <a:p>
            <a:pPr marL="457200" indent="-457200">
              <a:buFont typeface="Wingdings" panose="05000000000000000000" pitchFamily="2" charset="2"/>
              <a:buChar char="v"/>
            </a:pPr>
            <a:r>
              <a:rPr lang="it-IT" sz="2400" dirty="0"/>
              <a:t>IMMUNOSORVEGLIANZA</a:t>
            </a:r>
          </a:p>
          <a:p>
            <a:pPr marL="457200" indent="-457200">
              <a:buFont typeface="Wingdings" panose="05000000000000000000" pitchFamily="2" charset="2"/>
              <a:buChar char="v"/>
            </a:pPr>
            <a:endParaRPr lang="it-IT" sz="2400" dirty="0"/>
          </a:p>
          <a:p>
            <a:pPr marL="457200" indent="-457200">
              <a:buFont typeface="Wingdings" panose="05000000000000000000" pitchFamily="2" charset="2"/>
              <a:buChar char="v"/>
            </a:pPr>
            <a:r>
              <a:rPr lang="it-IT" sz="2400" dirty="0"/>
              <a:t>EQUILIBRIO</a:t>
            </a:r>
          </a:p>
          <a:p>
            <a:pPr marL="457200" indent="-457200">
              <a:buFont typeface="Wingdings" panose="05000000000000000000" pitchFamily="2" charset="2"/>
              <a:buChar char="v"/>
            </a:pPr>
            <a:endParaRPr lang="it-IT" sz="2400" dirty="0"/>
          </a:p>
          <a:p>
            <a:pPr marL="457200" indent="-457200">
              <a:buFont typeface="Wingdings" panose="05000000000000000000" pitchFamily="2" charset="2"/>
              <a:buChar char="v"/>
            </a:pPr>
            <a:r>
              <a:rPr lang="it-IT" sz="2400" dirty="0"/>
              <a:t>ESCAPE (IMMUNO-EXHAUSTION)</a:t>
            </a:r>
          </a:p>
        </p:txBody>
      </p:sp>
    </p:spTree>
    <p:extLst>
      <p:ext uri="{BB962C8B-B14F-4D97-AF65-F5344CB8AC3E}">
        <p14:creationId xmlns:p14="http://schemas.microsoft.com/office/powerpoint/2010/main" val="8360479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ttangolo 1">
            <a:extLst>
              <a:ext uri="{FF2B5EF4-FFF2-40B4-BE49-F238E27FC236}">
                <a16:creationId xmlns:a16="http://schemas.microsoft.com/office/drawing/2014/main" id="{C5D27151-6C3B-D8D1-0B22-0F853E9EB608}"/>
              </a:ext>
            </a:extLst>
          </p:cNvPr>
          <p:cNvSpPr>
            <a:spLocks noChangeArrowheads="1"/>
          </p:cNvSpPr>
          <p:nvPr/>
        </p:nvSpPr>
        <p:spPr bwMode="auto">
          <a:xfrm>
            <a:off x="277585" y="732452"/>
            <a:ext cx="1131025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2800" dirty="0">
                <a:latin typeface="+mn-lt"/>
              </a:rPr>
              <a:t>I tumori sono molto più frequenti nelle immunodeficienze congenite o acquisite (ad esempio, i pazienti con HIV, tendono a sviluppare determinati tumori)</a:t>
            </a:r>
          </a:p>
        </p:txBody>
      </p:sp>
      <p:sp>
        <p:nvSpPr>
          <p:cNvPr id="2" name="TextBox 1">
            <a:extLst>
              <a:ext uri="{FF2B5EF4-FFF2-40B4-BE49-F238E27FC236}">
                <a16:creationId xmlns:a16="http://schemas.microsoft.com/office/drawing/2014/main" id="{35DD7675-BDB5-7342-FBFA-30278CE730C3}"/>
              </a:ext>
            </a:extLst>
          </p:cNvPr>
          <p:cNvSpPr txBox="1"/>
          <p:nvPr/>
        </p:nvSpPr>
        <p:spPr>
          <a:xfrm>
            <a:off x="162752" y="73020"/>
            <a:ext cx="4537055" cy="523220"/>
          </a:xfrm>
          <a:prstGeom prst="rect">
            <a:avLst/>
          </a:prstGeom>
          <a:noFill/>
        </p:spPr>
        <p:txBody>
          <a:bodyPr wrap="square" rtlCol="0">
            <a:spAutoFit/>
          </a:bodyPr>
          <a:lstStyle/>
          <a:p>
            <a:r>
              <a:rPr lang="it-IT" sz="2800" b="1" dirty="0">
                <a:solidFill>
                  <a:srgbClr val="0070C0"/>
                </a:solidFill>
              </a:rPr>
              <a:t>IMMUNO-ONCOLOGIA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1833F57-F76B-07C8-1A1D-AD70B49328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4380" y="1018032"/>
            <a:ext cx="3825240" cy="3486912"/>
          </a:xfrm>
          <a:prstGeom prst="rect">
            <a:avLst/>
          </a:prstGeom>
        </p:spPr>
      </p:pic>
      <p:pic>
        <p:nvPicPr>
          <p:cNvPr id="5" name="Picture 4" descr="Diagram&#10;&#10;Description automatically generated">
            <a:extLst>
              <a:ext uri="{FF2B5EF4-FFF2-40B4-BE49-F238E27FC236}">
                <a16:creationId xmlns:a16="http://schemas.microsoft.com/office/drawing/2014/main" id="{A9584F79-42B3-2328-E606-B1C23B26E6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80" y="4957572"/>
            <a:ext cx="4026408" cy="1633728"/>
          </a:xfrm>
          <a:prstGeom prst="rect">
            <a:avLst/>
          </a:prstGeom>
        </p:spPr>
      </p:pic>
      <p:sp>
        <p:nvSpPr>
          <p:cNvPr id="6" name="TextBox 5">
            <a:extLst>
              <a:ext uri="{FF2B5EF4-FFF2-40B4-BE49-F238E27FC236}">
                <a16:creationId xmlns:a16="http://schemas.microsoft.com/office/drawing/2014/main" id="{F9520AD3-607E-54C4-B5CD-FCBC51816107}"/>
              </a:ext>
            </a:extLst>
          </p:cNvPr>
          <p:cNvSpPr txBox="1"/>
          <p:nvPr/>
        </p:nvSpPr>
        <p:spPr>
          <a:xfrm>
            <a:off x="355850" y="148646"/>
            <a:ext cx="9544895" cy="523220"/>
          </a:xfrm>
          <a:prstGeom prst="rect">
            <a:avLst/>
          </a:prstGeom>
          <a:noFill/>
        </p:spPr>
        <p:txBody>
          <a:bodyPr wrap="square" rtlCol="0">
            <a:spAutoFit/>
          </a:bodyPr>
          <a:lstStyle/>
          <a:p>
            <a:r>
              <a:rPr lang="it-IT" sz="2800" b="1" dirty="0">
                <a:solidFill>
                  <a:srgbClr val="0070C0"/>
                </a:solidFill>
              </a:rPr>
              <a:t>IMMUNE CHECKPOINTS O SEGNALI DI TOLLERANZA</a:t>
            </a:r>
          </a:p>
        </p:txBody>
      </p:sp>
      <p:pic>
        <p:nvPicPr>
          <p:cNvPr id="8" name="Picture 7" descr="Diagram, schematic&#10;&#10;Description automatically generated">
            <a:extLst>
              <a:ext uri="{FF2B5EF4-FFF2-40B4-BE49-F238E27FC236}">
                <a16:creationId xmlns:a16="http://schemas.microsoft.com/office/drawing/2014/main" id="{9E798BE6-3104-89D4-3338-BCB7D257D1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8387" y="1810512"/>
            <a:ext cx="5469070" cy="3864864"/>
          </a:xfrm>
          <a:prstGeom prst="rect">
            <a:avLst/>
          </a:prstGeom>
        </p:spPr>
      </p:pic>
      <p:sp>
        <p:nvSpPr>
          <p:cNvPr id="9" name="TextBox 8">
            <a:extLst>
              <a:ext uri="{FF2B5EF4-FFF2-40B4-BE49-F238E27FC236}">
                <a16:creationId xmlns:a16="http://schemas.microsoft.com/office/drawing/2014/main" id="{75E8C5EE-9A39-0C5E-3105-76AFD0802F30}"/>
              </a:ext>
            </a:extLst>
          </p:cNvPr>
          <p:cNvSpPr txBox="1"/>
          <p:nvPr/>
        </p:nvSpPr>
        <p:spPr>
          <a:xfrm>
            <a:off x="8556622" y="1301125"/>
            <a:ext cx="1072601" cy="369332"/>
          </a:xfrm>
          <a:prstGeom prst="rect">
            <a:avLst/>
          </a:prstGeom>
          <a:noFill/>
        </p:spPr>
        <p:txBody>
          <a:bodyPr wrap="none" rtlCol="0">
            <a:spAutoFit/>
          </a:bodyPr>
          <a:lstStyle/>
          <a:p>
            <a:r>
              <a:rPr lang="it-IT" dirty="0"/>
              <a:t>INIBITORI</a:t>
            </a:r>
          </a:p>
        </p:txBody>
      </p:sp>
      <p:sp>
        <p:nvSpPr>
          <p:cNvPr id="10" name="TextBox 9">
            <a:extLst>
              <a:ext uri="{FF2B5EF4-FFF2-40B4-BE49-F238E27FC236}">
                <a16:creationId xmlns:a16="http://schemas.microsoft.com/office/drawing/2014/main" id="{B908A5C9-F523-E718-4B1D-1E59927466D8}"/>
              </a:ext>
            </a:extLst>
          </p:cNvPr>
          <p:cNvSpPr txBox="1"/>
          <p:nvPr/>
        </p:nvSpPr>
        <p:spPr>
          <a:xfrm>
            <a:off x="9341542" y="6261230"/>
            <a:ext cx="2451184" cy="369332"/>
          </a:xfrm>
          <a:prstGeom prst="rect">
            <a:avLst/>
          </a:prstGeom>
          <a:noFill/>
        </p:spPr>
        <p:txBody>
          <a:bodyPr wrap="none" rtlCol="0">
            <a:spAutoFit/>
          </a:bodyPr>
          <a:lstStyle/>
          <a:p>
            <a:r>
              <a:rPr lang="it-IT" dirty="0"/>
              <a:t>Pecorino 12.4, 12.5, 127</a:t>
            </a:r>
          </a:p>
        </p:txBody>
      </p:sp>
    </p:spTree>
    <p:extLst>
      <p:ext uri="{BB962C8B-B14F-4D97-AF65-F5344CB8AC3E}">
        <p14:creationId xmlns:p14="http://schemas.microsoft.com/office/powerpoint/2010/main" val="14335436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7A455E-C227-4448-72EF-0D0C24E45517}"/>
              </a:ext>
            </a:extLst>
          </p:cNvPr>
          <p:cNvSpPr txBox="1"/>
          <p:nvPr/>
        </p:nvSpPr>
        <p:spPr>
          <a:xfrm>
            <a:off x="361101" y="254967"/>
            <a:ext cx="8400650" cy="523220"/>
          </a:xfrm>
          <a:prstGeom prst="rect">
            <a:avLst/>
          </a:prstGeom>
          <a:noFill/>
        </p:spPr>
        <p:txBody>
          <a:bodyPr wrap="square" rtlCol="0">
            <a:spAutoFit/>
          </a:bodyPr>
          <a:lstStyle/>
          <a:p>
            <a:r>
              <a:rPr lang="it-IT" sz="2800" b="1" dirty="0">
                <a:solidFill>
                  <a:srgbClr val="0070C0"/>
                </a:solidFill>
              </a:rPr>
              <a:t>INIBIZIONE DELLE DIFESE IMMUNITARIE (AIRC)</a:t>
            </a:r>
          </a:p>
        </p:txBody>
      </p:sp>
      <p:sp>
        <p:nvSpPr>
          <p:cNvPr id="6" name="TextBox 5">
            <a:extLst>
              <a:ext uri="{FF2B5EF4-FFF2-40B4-BE49-F238E27FC236}">
                <a16:creationId xmlns:a16="http://schemas.microsoft.com/office/drawing/2014/main" id="{1980CB40-52D7-BFD7-6634-F0A76CC56CD5}"/>
              </a:ext>
            </a:extLst>
          </p:cNvPr>
          <p:cNvSpPr txBox="1"/>
          <p:nvPr/>
        </p:nvSpPr>
        <p:spPr>
          <a:xfrm>
            <a:off x="384923" y="778187"/>
            <a:ext cx="11698486" cy="5401479"/>
          </a:xfrm>
          <a:prstGeom prst="rect">
            <a:avLst/>
          </a:prstGeom>
          <a:noFill/>
        </p:spPr>
        <p:txBody>
          <a:bodyPr wrap="square">
            <a:spAutoFit/>
          </a:bodyPr>
          <a:lstStyle/>
          <a:p>
            <a:pPr algn="l">
              <a:lnSpc>
                <a:spcPts val="2310"/>
              </a:lnSpc>
              <a:spcAft>
                <a:spcPts val="600"/>
              </a:spcAft>
              <a:buNone/>
            </a:pPr>
            <a:r>
              <a:rPr lang="it-IT" b="0" i="0" dirty="0">
                <a:solidFill>
                  <a:srgbClr val="1A3040"/>
                </a:solidFill>
                <a:effectLst/>
                <a:latin typeface="garamoun-regular"/>
              </a:rPr>
              <a:t>Il nostro sistema immunitario in condizioni normali è in grado di riconoscere ed eliminare le cellule anomale, tra cui quelle con mutazioni e quelle che possono dare origine a tumori. Ciò accade innumerevoli volte, dato che produciamo continuamente cellule mutate che vengono eliminate prima di dare origine a una malattia. Tuttavia le cellule tumorali a volte sfuggono a questo controllo.</a:t>
            </a:r>
          </a:p>
          <a:p>
            <a:pPr algn="l">
              <a:lnSpc>
                <a:spcPts val="2310"/>
              </a:lnSpc>
              <a:spcAft>
                <a:spcPts val="600"/>
              </a:spcAft>
              <a:buNone/>
            </a:pPr>
            <a:r>
              <a:rPr lang="it-IT" b="1" i="0" dirty="0">
                <a:solidFill>
                  <a:srgbClr val="1A3040"/>
                </a:solidFill>
                <a:effectLst/>
                <a:latin typeface="garamoun-bold"/>
              </a:rPr>
              <a:t>Come funziona</a:t>
            </a:r>
            <a:endParaRPr lang="it-IT" b="0" i="0" dirty="0">
              <a:solidFill>
                <a:srgbClr val="1A3040"/>
              </a:solidFill>
              <a:effectLst/>
              <a:latin typeface="garamoun-regular"/>
            </a:endParaRPr>
          </a:p>
          <a:p>
            <a:pPr algn="l">
              <a:lnSpc>
                <a:spcPts val="2310"/>
              </a:lnSpc>
              <a:spcAft>
                <a:spcPts val="600"/>
              </a:spcAft>
              <a:buNone/>
            </a:pPr>
            <a:r>
              <a:rPr lang="it-IT" b="0" i="0" dirty="0">
                <a:solidFill>
                  <a:srgbClr val="1A3040"/>
                </a:solidFill>
                <a:effectLst/>
                <a:latin typeface="garamoun-regular"/>
              </a:rPr>
              <a:t>In quasi tutti i tessuti tumorali sono presenti linfociti (o globuli bianchi). A volte queste cellule agiscono come “poliziotti corrotti”. In particolare i macrofagi aiutano il cancro a crescere e a diffondersi. I meccanismi con cui lo fanno sono diversi: agevolano la formazione di vasi sanguigni che portano nutrienti e ossigeno alle cellule tumorali, inibiscono l’azione di difesa dei linfociti T e producono sostanze infiammatorie che contribuiscono a creare un ambiente favorevole a</a:t>
            </a:r>
            <a:r>
              <a:rPr lang="it-IT" dirty="0">
                <a:solidFill>
                  <a:srgbClr val="1A3040"/>
                </a:solidFill>
                <a:latin typeface="garamoun-regular"/>
              </a:rPr>
              <a:t>l</a:t>
            </a:r>
            <a:r>
              <a:rPr lang="it-IT" b="0" i="0" dirty="0">
                <a:solidFill>
                  <a:srgbClr val="1A3040"/>
                </a:solidFill>
                <a:effectLst/>
                <a:latin typeface="garamoun-regular"/>
              </a:rPr>
              <a:t> cancro.</a:t>
            </a:r>
          </a:p>
          <a:p>
            <a:pPr algn="l">
              <a:lnSpc>
                <a:spcPts val="2310"/>
              </a:lnSpc>
              <a:spcAft>
                <a:spcPts val="600"/>
              </a:spcAft>
              <a:buNone/>
            </a:pPr>
            <a:r>
              <a:rPr lang="it-IT" b="1" i="0" dirty="0">
                <a:solidFill>
                  <a:srgbClr val="1A3040"/>
                </a:solidFill>
                <a:effectLst/>
                <a:latin typeface="garamoun-bold"/>
              </a:rPr>
              <a:t>Dove va la ricerca</a:t>
            </a:r>
            <a:endParaRPr lang="it-IT" b="0" i="0" dirty="0">
              <a:solidFill>
                <a:srgbClr val="1A3040"/>
              </a:solidFill>
              <a:effectLst/>
              <a:latin typeface="garamoun-regular"/>
            </a:endParaRPr>
          </a:p>
          <a:p>
            <a:pPr algn="l">
              <a:lnSpc>
                <a:spcPts val="2310"/>
              </a:lnSpc>
              <a:spcAft>
                <a:spcPts val="600"/>
              </a:spcAft>
              <a:buNone/>
            </a:pPr>
            <a:r>
              <a:rPr lang="it-IT" b="0" i="0" dirty="0">
                <a:solidFill>
                  <a:srgbClr val="1A3040"/>
                </a:solidFill>
                <a:effectLst/>
                <a:latin typeface="garamoun-regular"/>
              </a:rPr>
              <a:t>Numerose strategie terapeutiche sono mirate alle cellule del sistema immunitario infiltrate nel tumore e a quelle che sopprimono la risposta immunitaria. Inoltre sappiamo che alcuni farmaci chemioterapici agiscono causando nelle cellule cancerogene una morte detta immunogenica: le rendono riconoscibili alle cellule del sistema immunitario, che riescono così a ucciderle. La più recente </a:t>
            </a:r>
            <a:r>
              <a:rPr lang="it-IT" b="1" i="0" dirty="0">
                <a:solidFill>
                  <a:srgbClr val="1A3040"/>
                </a:solidFill>
                <a:effectLst/>
                <a:latin typeface="garamoun-bold"/>
              </a:rPr>
              <a:t>immunoterapia </a:t>
            </a:r>
            <a:r>
              <a:rPr lang="it-IT" b="0" i="0" dirty="0">
                <a:solidFill>
                  <a:srgbClr val="1A3040"/>
                </a:solidFill>
                <a:effectLst/>
                <a:latin typeface="garamoun-regular"/>
              </a:rPr>
              <a:t>comprende trattamenti a base di </a:t>
            </a:r>
            <a:r>
              <a:rPr lang="it-IT" b="1" i="0" dirty="0">
                <a:solidFill>
                  <a:srgbClr val="1A3040"/>
                </a:solidFill>
                <a:effectLst/>
                <a:latin typeface="garamoun-regular"/>
              </a:rPr>
              <a:t>anticorpi monoclonali</a:t>
            </a:r>
            <a:r>
              <a:rPr lang="it-IT" b="0" i="0" dirty="0">
                <a:solidFill>
                  <a:srgbClr val="1A3040"/>
                </a:solidFill>
                <a:effectLst/>
                <a:latin typeface="garamoun-regular"/>
              </a:rPr>
              <a:t>, </a:t>
            </a:r>
            <a:r>
              <a:rPr lang="it-IT" b="1" i="0" dirty="0">
                <a:solidFill>
                  <a:srgbClr val="1A3040"/>
                </a:solidFill>
                <a:effectLst/>
                <a:latin typeface="garamoun-regular"/>
              </a:rPr>
              <a:t>inibitori dei checkpoint immunitari</a:t>
            </a:r>
            <a:r>
              <a:rPr lang="it-IT" b="0" i="0" dirty="0">
                <a:solidFill>
                  <a:srgbClr val="1A3040"/>
                </a:solidFill>
                <a:effectLst/>
                <a:latin typeface="garamoun-regular"/>
              </a:rPr>
              <a:t> e </a:t>
            </a:r>
            <a:r>
              <a:rPr lang="it-IT" b="1" i="0" dirty="0">
                <a:solidFill>
                  <a:srgbClr val="1A3040"/>
                </a:solidFill>
                <a:effectLst/>
                <a:latin typeface="garamoun-regular"/>
              </a:rPr>
              <a:t>terapie cellulari</a:t>
            </a:r>
            <a:r>
              <a:rPr lang="it-IT" b="0" i="0" dirty="0">
                <a:solidFill>
                  <a:srgbClr val="1A3040"/>
                </a:solidFill>
                <a:effectLst/>
                <a:latin typeface="garamoun-regular"/>
              </a:rPr>
              <a:t>, in parte già in clinica e in parte in sperimentazione. Gli </a:t>
            </a:r>
            <a:r>
              <a:rPr lang="it-IT" b="1" i="0" dirty="0">
                <a:solidFill>
                  <a:srgbClr val="1A3040"/>
                </a:solidFill>
                <a:effectLst/>
                <a:latin typeface="garamoun-bold"/>
              </a:rPr>
              <a:t>anticorpi monoclonali</a:t>
            </a:r>
            <a:r>
              <a:rPr lang="it-IT" b="0" i="0" dirty="0">
                <a:solidFill>
                  <a:srgbClr val="1A3040"/>
                </a:solidFill>
                <a:effectLst/>
                <a:latin typeface="garamoun-regular"/>
              </a:rPr>
              <a:t> si attaccano a recettori presenti sulle cellule tumorali e non su quelle sane e in questo modo guidano l’eliminazione delle prime e non delle seconde. Un altro filone di ricerca è basato sui </a:t>
            </a:r>
            <a:r>
              <a:rPr lang="it-IT" b="1" i="0" dirty="0">
                <a:solidFill>
                  <a:srgbClr val="1A3040"/>
                </a:solidFill>
                <a:effectLst/>
                <a:latin typeface="garamoun-bold"/>
              </a:rPr>
              <a:t>vaccini antitumorali</a:t>
            </a:r>
            <a:r>
              <a:rPr lang="it-IT" b="0" i="0" dirty="0">
                <a:solidFill>
                  <a:srgbClr val="1A3040"/>
                </a:solidFill>
                <a:effectLst/>
                <a:latin typeface="garamoun-regular"/>
              </a:rPr>
              <a:t>. </a:t>
            </a:r>
          </a:p>
        </p:txBody>
      </p:sp>
    </p:spTree>
    <p:extLst>
      <p:ext uri="{BB962C8B-B14F-4D97-AF65-F5344CB8AC3E}">
        <p14:creationId xmlns:p14="http://schemas.microsoft.com/office/powerpoint/2010/main" val="14021494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3A98C8-7887-E843-F455-5FF31221C74D}"/>
              </a:ext>
            </a:extLst>
          </p:cNvPr>
          <p:cNvSpPr txBox="1"/>
          <p:nvPr/>
        </p:nvSpPr>
        <p:spPr>
          <a:xfrm>
            <a:off x="104509" y="97802"/>
            <a:ext cx="4537055" cy="646331"/>
          </a:xfrm>
          <a:prstGeom prst="rect">
            <a:avLst/>
          </a:prstGeom>
          <a:noFill/>
        </p:spPr>
        <p:txBody>
          <a:bodyPr wrap="square" rtlCol="0">
            <a:spAutoFit/>
          </a:bodyPr>
          <a:lstStyle/>
          <a:p>
            <a:r>
              <a:rPr lang="it-IT" sz="3600" b="1" dirty="0">
                <a:solidFill>
                  <a:srgbClr val="0070C0"/>
                </a:solidFill>
              </a:rPr>
              <a:t>METASTASI</a:t>
            </a:r>
          </a:p>
        </p:txBody>
      </p:sp>
      <p:sp>
        <p:nvSpPr>
          <p:cNvPr id="3" name="TextBox 2">
            <a:extLst>
              <a:ext uri="{FF2B5EF4-FFF2-40B4-BE49-F238E27FC236}">
                <a16:creationId xmlns:a16="http://schemas.microsoft.com/office/drawing/2014/main" id="{7BDD6E60-8DCC-5806-8E41-834F9AF6763C}"/>
              </a:ext>
            </a:extLst>
          </p:cNvPr>
          <p:cNvSpPr txBox="1"/>
          <p:nvPr/>
        </p:nvSpPr>
        <p:spPr>
          <a:xfrm>
            <a:off x="232701" y="804721"/>
            <a:ext cx="11491213" cy="4893647"/>
          </a:xfrm>
          <a:prstGeom prst="rect">
            <a:avLst/>
          </a:prstGeom>
          <a:noFill/>
        </p:spPr>
        <p:txBody>
          <a:bodyPr wrap="square" rtlCol="0">
            <a:spAutoFit/>
          </a:bodyPr>
          <a:lstStyle/>
          <a:p>
            <a:r>
              <a:rPr lang="it-IT" sz="2400" dirty="0"/>
              <a:t>Gli organi contengono cellule specializzate che rimangono all’interno dei propri confini, anche grazie alla presenza di una </a:t>
            </a:r>
            <a:r>
              <a:rPr lang="it-IT" sz="2400" b="1" dirty="0"/>
              <a:t>membrana basale </a:t>
            </a:r>
            <a:r>
              <a:rPr lang="it-IT" sz="2400" dirty="0"/>
              <a:t>costituita da matrice connettivale</a:t>
            </a:r>
          </a:p>
          <a:p>
            <a:endParaRPr lang="it-IT" sz="2400" dirty="0"/>
          </a:p>
          <a:p>
            <a:r>
              <a:rPr lang="it-IT" sz="2400" b="1" dirty="0"/>
              <a:t>Danno</a:t>
            </a:r>
            <a:r>
              <a:rPr lang="it-IT" sz="2400" dirty="0"/>
              <a:t> per: ostruzione, competizione, sostituzione, e interferenza con la funzione di organo</a:t>
            </a:r>
          </a:p>
          <a:p>
            <a:endParaRPr lang="it-IT" sz="2400" dirty="0"/>
          </a:p>
          <a:p>
            <a:r>
              <a:rPr lang="it-IT" sz="2400" b="1" dirty="0"/>
              <a:t>Preferenza</a:t>
            </a:r>
            <a:r>
              <a:rPr lang="it-IT" sz="2400" dirty="0"/>
              <a:t> di metastatizzazione: flusso ematico, </a:t>
            </a:r>
            <a:r>
              <a:rPr lang="it-IT" sz="2400" dirty="0" err="1"/>
              <a:t>organotropismo</a:t>
            </a:r>
            <a:endParaRPr lang="it-IT" sz="2400" dirty="0"/>
          </a:p>
          <a:p>
            <a:endParaRPr lang="it-IT" sz="2400" dirty="0"/>
          </a:p>
          <a:p>
            <a:r>
              <a:rPr lang="it-IT" sz="2400" b="1" dirty="0"/>
              <a:t>Metastasi</a:t>
            </a:r>
            <a:r>
              <a:rPr lang="it-IT" sz="2400" dirty="0"/>
              <a:t>: mono o policlonali, da tumore primitivo o da altre metastasi</a:t>
            </a:r>
          </a:p>
          <a:p>
            <a:endParaRPr lang="it-IT" sz="2400" dirty="0"/>
          </a:p>
          <a:p>
            <a:r>
              <a:rPr lang="it-IT" sz="2400" b="1" dirty="0"/>
              <a:t>Cascata metastatica</a:t>
            </a:r>
            <a:r>
              <a:rPr lang="it-IT" sz="2400" dirty="0"/>
              <a:t>: invasione, </a:t>
            </a:r>
            <a:r>
              <a:rPr lang="it-IT" sz="2400" dirty="0" err="1"/>
              <a:t>intravasione</a:t>
            </a:r>
            <a:r>
              <a:rPr lang="it-IT" sz="2400" dirty="0"/>
              <a:t>, </a:t>
            </a:r>
            <a:r>
              <a:rPr lang="it-IT" sz="2400" dirty="0" err="1"/>
              <a:t>extravasione</a:t>
            </a:r>
            <a:endParaRPr lang="it-IT" sz="2400" dirty="0"/>
          </a:p>
          <a:p>
            <a:endParaRPr lang="it-IT" sz="2400" dirty="0"/>
          </a:p>
          <a:p>
            <a:r>
              <a:rPr lang="it-IT" sz="2400" b="1" dirty="0"/>
              <a:t>Processo transitorio di transizione epitelio-mesenchimale</a:t>
            </a:r>
            <a:r>
              <a:rPr lang="it-IT" sz="2400" dirty="0"/>
              <a:t>: perdita di polarità e giunzioni cellulari</a:t>
            </a:r>
          </a:p>
        </p:txBody>
      </p:sp>
    </p:spTree>
    <p:extLst>
      <p:ext uri="{BB962C8B-B14F-4D97-AF65-F5344CB8AC3E}">
        <p14:creationId xmlns:p14="http://schemas.microsoft.com/office/powerpoint/2010/main" val="29065033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FE65D7-6ECE-DB1C-A178-5289B223CA2A}"/>
              </a:ext>
            </a:extLst>
          </p:cNvPr>
          <p:cNvSpPr txBox="1"/>
          <p:nvPr/>
        </p:nvSpPr>
        <p:spPr>
          <a:xfrm>
            <a:off x="361101" y="890613"/>
            <a:ext cx="11705981" cy="5183470"/>
          </a:xfrm>
          <a:prstGeom prst="rect">
            <a:avLst/>
          </a:prstGeom>
          <a:noFill/>
        </p:spPr>
        <p:txBody>
          <a:bodyPr wrap="square">
            <a:spAutoFit/>
          </a:bodyPr>
          <a:lstStyle/>
          <a:p>
            <a:pPr algn="l">
              <a:lnSpc>
                <a:spcPts val="2310"/>
              </a:lnSpc>
              <a:spcAft>
                <a:spcPts val="600"/>
              </a:spcAft>
              <a:buNone/>
            </a:pPr>
            <a:r>
              <a:rPr lang="it-IT" dirty="0">
                <a:solidFill>
                  <a:srgbClr val="1A3040"/>
                </a:solidFill>
                <a:latin typeface="garamoun-regular"/>
              </a:rPr>
              <a:t>L</a:t>
            </a:r>
            <a:r>
              <a:rPr lang="it-IT" b="0" i="0" dirty="0">
                <a:solidFill>
                  <a:srgbClr val="1A3040"/>
                </a:solidFill>
                <a:effectLst/>
                <a:latin typeface="garamoun-regular"/>
              </a:rPr>
              <a:t>a capacità di un cancro di formare </a:t>
            </a:r>
            <a:r>
              <a:rPr lang="it-IT" b="1" i="0" dirty="0">
                <a:solidFill>
                  <a:srgbClr val="1A3040"/>
                </a:solidFill>
                <a:effectLst/>
                <a:latin typeface="garamoun-regular"/>
              </a:rPr>
              <a:t>metastasi</a:t>
            </a:r>
            <a:r>
              <a:rPr lang="it-IT" b="0" i="0" dirty="0">
                <a:solidFill>
                  <a:srgbClr val="1A3040"/>
                </a:solidFill>
                <a:effectLst/>
                <a:latin typeface="garamoun-regular"/>
              </a:rPr>
              <a:t>, ovvero di migrare dalla sede di origine e colonizzare organi anche molto distanti, è una delle caratteristiche più insidiose delle cellule tumorali, responsabile di circa il 90% delle morti per tumore. .</a:t>
            </a:r>
          </a:p>
          <a:p>
            <a:pPr algn="l">
              <a:lnSpc>
                <a:spcPts val="2310"/>
              </a:lnSpc>
              <a:spcAft>
                <a:spcPts val="600"/>
              </a:spcAft>
              <a:buNone/>
            </a:pPr>
            <a:r>
              <a:rPr lang="it-IT" b="1" i="0" dirty="0">
                <a:solidFill>
                  <a:srgbClr val="1A3040"/>
                </a:solidFill>
                <a:effectLst/>
                <a:latin typeface="garamoun-bold"/>
              </a:rPr>
              <a:t>Come funziona</a:t>
            </a:r>
            <a:endParaRPr lang="it-IT" b="0" i="0" dirty="0">
              <a:solidFill>
                <a:srgbClr val="1A3040"/>
              </a:solidFill>
              <a:effectLst/>
              <a:latin typeface="garamoun-regular"/>
            </a:endParaRPr>
          </a:p>
          <a:p>
            <a:pPr algn="l">
              <a:lnSpc>
                <a:spcPts val="2310"/>
              </a:lnSpc>
              <a:spcAft>
                <a:spcPts val="600"/>
              </a:spcAft>
              <a:buNone/>
            </a:pPr>
            <a:r>
              <a:rPr lang="it-IT" b="0" i="0" dirty="0">
                <a:solidFill>
                  <a:srgbClr val="1A3040"/>
                </a:solidFill>
                <a:effectLst/>
                <a:latin typeface="garamoun-regular"/>
              </a:rPr>
              <a:t>Le cellule tumorali migrano sfruttando soprattutto il circolo sanguigno e linfatico e riuscendo così ad arrivare a organi lontani dalla sede di origine. La formazione di metastasi è un processo lungo, complicato e noto in parte. A volte le cellule metastatiche si sono differenziate dalle cellule del tumore primario, da cui si sono staccate, e spesso sono più aggressive e resistenti ai farmaci. Nella formazione di metastasi sono coinvolti molti fattori. Fra questi, la </a:t>
            </a:r>
            <a:r>
              <a:rPr lang="it-IT" b="1" i="0" dirty="0">
                <a:solidFill>
                  <a:srgbClr val="1A3040"/>
                </a:solidFill>
                <a:effectLst/>
                <a:latin typeface="garamoun-bold"/>
              </a:rPr>
              <a:t>formazione di nuovi vasi sanguigni</a:t>
            </a:r>
            <a:r>
              <a:rPr lang="it-IT" b="0" i="0" dirty="0">
                <a:solidFill>
                  <a:srgbClr val="1A3040"/>
                </a:solidFill>
                <a:effectLst/>
                <a:latin typeface="garamoun-regular"/>
              </a:rPr>
              <a:t>, e i </a:t>
            </a:r>
            <a:r>
              <a:rPr lang="it-IT" b="1" i="0" dirty="0">
                <a:solidFill>
                  <a:srgbClr val="1A3040"/>
                </a:solidFill>
                <a:effectLst/>
                <a:latin typeface="garamoun-bold"/>
              </a:rPr>
              <a:t>macrofagi</a:t>
            </a:r>
            <a:r>
              <a:rPr lang="it-IT" b="0" i="0" dirty="0">
                <a:solidFill>
                  <a:srgbClr val="1A3040"/>
                </a:solidFill>
                <a:effectLst/>
                <a:latin typeface="garamoun-regular"/>
              </a:rPr>
              <a:t>, le cellule “corrotte” del sistema immunitario, che promuovono il distacco delle cellule metastatiche dal tumore primario e preparano negli organi e nei tessuti distanti un microambiente infiammatorio adatto ad accoglierle.</a:t>
            </a:r>
          </a:p>
          <a:p>
            <a:pPr algn="l">
              <a:lnSpc>
                <a:spcPts val="2310"/>
              </a:lnSpc>
              <a:spcAft>
                <a:spcPts val="600"/>
              </a:spcAft>
              <a:buNone/>
            </a:pPr>
            <a:r>
              <a:rPr lang="it-IT" b="1" i="0" dirty="0">
                <a:solidFill>
                  <a:srgbClr val="1A3040"/>
                </a:solidFill>
                <a:effectLst/>
                <a:latin typeface="garamoun-bold"/>
              </a:rPr>
              <a:t>Dove va la ricerca</a:t>
            </a:r>
            <a:endParaRPr lang="it-IT" b="0" i="0" dirty="0">
              <a:solidFill>
                <a:srgbClr val="1A3040"/>
              </a:solidFill>
              <a:effectLst/>
              <a:latin typeface="garamoun-regular"/>
            </a:endParaRPr>
          </a:p>
          <a:p>
            <a:pPr algn="l">
              <a:lnSpc>
                <a:spcPts val="2310"/>
              </a:lnSpc>
              <a:spcAft>
                <a:spcPts val="600"/>
              </a:spcAft>
              <a:buNone/>
            </a:pPr>
            <a:r>
              <a:rPr lang="it-IT" b="0" i="0" dirty="0">
                <a:solidFill>
                  <a:srgbClr val="1A3040"/>
                </a:solidFill>
                <a:effectLst/>
                <a:latin typeface="garamoun-regular"/>
              </a:rPr>
              <a:t>Spesso le metastasi sono disseminate in diversi punti del corpo e non possono essere asportate chirurgicamente. Inoltre in genere resistono a farmaci e trattamenti radioterapici. Quando sono localizzate in organi come il cervello non sono facilmente raggiungibili dai farmaci che faticano ad attraversare la barriera ematoencefalica.</a:t>
            </a:r>
          </a:p>
          <a:p>
            <a:pPr algn="l">
              <a:lnSpc>
                <a:spcPts val="2310"/>
              </a:lnSpc>
              <a:buNone/>
            </a:pPr>
            <a:r>
              <a:rPr lang="it-IT" b="0" i="0" dirty="0">
                <a:solidFill>
                  <a:srgbClr val="1A3040"/>
                </a:solidFill>
                <a:effectLst/>
                <a:latin typeface="garamoun-regular"/>
              </a:rPr>
              <a:t>Al momento sono in fase di studio farmaci che impediscono alle cellule tumorali di creare dei varchi nelle pareti dei vasi sanguigni, da cui esse potrebbero entrare in circolo e raggiungere altri organi. Altre ricerche sono invece indirizzate contro l’angiogenesi, ossia il processo di formazione di nuovi vasi, in modo che il cancro non possa nutrirsi e crescere. </a:t>
            </a:r>
          </a:p>
        </p:txBody>
      </p:sp>
      <p:sp>
        <p:nvSpPr>
          <p:cNvPr id="4" name="TextBox 3">
            <a:extLst>
              <a:ext uri="{FF2B5EF4-FFF2-40B4-BE49-F238E27FC236}">
                <a16:creationId xmlns:a16="http://schemas.microsoft.com/office/drawing/2014/main" id="{5ABAAF52-18B6-0BCF-AE2B-BBDBEC1D3F5F}"/>
              </a:ext>
            </a:extLst>
          </p:cNvPr>
          <p:cNvSpPr txBox="1"/>
          <p:nvPr/>
        </p:nvSpPr>
        <p:spPr>
          <a:xfrm>
            <a:off x="361101" y="254967"/>
            <a:ext cx="8400650" cy="523220"/>
          </a:xfrm>
          <a:prstGeom prst="rect">
            <a:avLst/>
          </a:prstGeom>
          <a:noFill/>
        </p:spPr>
        <p:txBody>
          <a:bodyPr wrap="square" rtlCol="0">
            <a:spAutoFit/>
          </a:bodyPr>
          <a:lstStyle/>
          <a:p>
            <a:r>
              <a:rPr lang="it-IT" sz="2800" b="1" dirty="0">
                <a:solidFill>
                  <a:srgbClr val="0070C0"/>
                </a:solidFill>
              </a:rPr>
              <a:t>METASTASI (AIRC)</a:t>
            </a:r>
          </a:p>
        </p:txBody>
      </p:sp>
    </p:spTree>
    <p:extLst>
      <p:ext uri="{BB962C8B-B14F-4D97-AF65-F5344CB8AC3E}">
        <p14:creationId xmlns:p14="http://schemas.microsoft.com/office/powerpoint/2010/main" val="36824157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18DC0350-189D-B3FB-0072-042E58C0897B}"/>
              </a:ext>
            </a:extLst>
          </p:cNvPr>
          <p:cNvSpPr>
            <a:spLocks noGrp="1" noChangeArrowheads="1"/>
          </p:cNvSpPr>
          <p:nvPr>
            <p:ph type="title"/>
          </p:nvPr>
        </p:nvSpPr>
        <p:spPr>
          <a:xfrm>
            <a:off x="211754" y="108243"/>
            <a:ext cx="8107363" cy="1131887"/>
          </a:xfrm>
        </p:spPr>
        <p:txBody>
          <a:bodyPr/>
          <a:lstStyle/>
          <a:p>
            <a:pPr algn="l" eaLnBrk="1" hangingPunct="1"/>
            <a:r>
              <a:rPr lang="it-IT" altLang="it-IT" sz="4000" b="1" dirty="0">
                <a:solidFill>
                  <a:srgbClr val="0070C0"/>
                </a:solidFill>
                <a:latin typeface="+mn-lt"/>
              </a:rPr>
              <a:t>Cachessia</a:t>
            </a:r>
            <a:br>
              <a:rPr lang="it-IT" altLang="it-IT" sz="3000" b="1" dirty="0"/>
            </a:br>
            <a:r>
              <a:rPr lang="it-IT" altLang="it-IT" sz="3000" b="1" dirty="0"/>
              <a:t>                  (</a:t>
            </a:r>
            <a:r>
              <a:rPr lang="it-IT" altLang="it-IT" sz="3000" b="1" dirty="0" err="1"/>
              <a:t>cacos</a:t>
            </a:r>
            <a:r>
              <a:rPr lang="it-IT" altLang="it-IT" sz="3000" b="1" dirty="0"/>
              <a:t> = cattivo; </a:t>
            </a:r>
            <a:r>
              <a:rPr lang="it-IT" altLang="it-IT" sz="3000" b="1" dirty="0" err="1"/>
              <a:t>exis</a:t>
            </a:r>
            <a:r>
              <a:rPr lang="it-IT" altLang="it-IT" sz="3000" b="1" dirty="0"/>
              <a:t> = costituzione)</a:t>
            </a:r>
          </a:p>
        </p:txBody>
      </p:sp>
      <p:sp>
        <p:nvSpPr>
          <p:cNvPr id="77826" name="Rectangle 3">
            <a:extLst>
              <a:ext uri="{FF2B5EF4-FFF2-40B4-BE49-F238E27FC236}">
                <a16:creationId xmlns:a16="http://schemas.microsoft.com/office/drawing/2014/main" id="{97AB315A-2BE3-4CE9-275A-AB31B327CC2E}"/>
              </a:ext>
            </a:extLst>
          </p:cNvPr>
          <p:cNvSpPr>
            <a:spLocks noGrp="1" noChangeArrowheads="1"/>
          </p:cNvSpPr>
          <p:nvPr>
            <p:ph type="body" idx="1"/>
          </p:nvPr>
        </p:nvSpPr>
        <p:spPr>
          <a:xfrm>
            <a:off x="211754" y="1825659"/>
            <a:ext cx="6562269" cy="2653035"/>
          </a:xfrm>
        </p:spPr>
        <p:txBody>
          <a:bodyPr>
            <a:noAutofit/>
          </a:bodyPr>
          <a:lstStyle/>
          <a:p>
            <a:pPr marL="0" indent="0">
              <a:lnSpc>
                <a:spcPct val="80000"/>
              </a:lnSpc>
              <a:buNone/>
              <a:defRPr/>
            </a:pPr>
            <a:r>
              <a:rPr lang="it-IT" altLang="it-IT" i="1" dirty="0">
                <a:ea typeface="ＭＳ Ｐゴシック" panose="020B0600070205080204" pitchFamily="34" charset="-128"/>
              </a:rPr>
              <a:t>Sindrome biologico-clinica caratterizzata da</a:t>
            </a:r>
            <a:r>
              <a:rPr lang="it-IT" altLang="it-IT" dirty="0">
                <a:ea typeface="ＭＳ Ｐゴシック" panose="020B0600070205080204" pitchFamily="34" charset="-128"/>
              </a:rPr>
              <a:t>:</a:t>
            </a:r>
          </a:p>
          <a:p>
            <a:pPr marL="0" indent="0">
              <a:lnSpc>
                <a:spcPct val="80000"/>
              </a:lnSpc>
              <a:buNone/>
              <a:defRPr/>
            </a:pPr>
            <a:endParaRPr lang="it-IT" altLang="it-IT" dirty="0">
              <a:ea typeface="ＭＳ Ｐゴシック" panose="020B0600070205080204" pitchFamily="34" charset="-128"/>
            </a:endParaRPr>
          </a:p>
          <a:p>
            <a:pPr lvl="1" eaLnBrk="1" hangingPunct="1">
              <a:lnSpc>
                <a:spcPct val="80000"/>
              </a:lnSpc>
              <a:defRPr/>
            </a:pPr>
            <a:r>
              <a:rPr lang="it-IT" altLang="it-IT" sz="2800" dirty="0">
                <a:ea typeface="ＭＳ Ｐゴシック" panose="020B0600070205080204" pitchFamily="34" charset="-128"/>
              </a:rPr>
              <a:t>dimagrimento (riduzione della </a:t>
            </a:r>
            <a:r>
              <a:rPr lang="it-IT" altLang="it-IT" sz="2800" dirty="0" err="1">
                <a:ea typeface="ＭＳ Ｐゴシック" panose="020B0600070205080204" pitchFamily="34" charset="-128"/>
              </a:rPr>
              <a:t>bio</a:t>
            </a:r>
            <a:r>
              <a:rPr lang="it-IT" altLang="it-IT" sz="2800" dirty="0">
                <a:ea typeface="ＭＳ Ｐゴシック" panose="020B0600070205080204" pitchFamily="34" charset="-128"/>
              </a:rPr>
              <a:t>-massa lipidica e muscolare)</a:t>
            </a:r>
          </a:p>
          <a:p>
            <a:pPr lvl="1" eaLnBrk="1" hangingPunct="1">
              <a:lnSpc>
                <a:spcPct val="80000"/>
              </a:lnSpc>
              <a:defRPr/>
            </a:pPr>
            <a:r>
              <a:rPr lang="it-IT" altLang="it-IT" sz="2800" dirty="0">
                <a:ea typeface="ＭＳ Ｐゴシック" panose="020B0600070205080204" pitchFamily="34" charset="-128"/>
              </a:rPr>
              <a:t>astenia</a:t>
            </a:r>
          </a:p>
          <a:p>
            <a:pPr lvl="1" eaLnBrk="1" hangingPunct="1">
              <a:lnSpc>
                <a:spcPct val="80000"/>
              </a:lnSpc>
              <a:defRPr/>
            </a:pPr>
            <a:r>
              <a:rPr lang="it-IT" altLang="it-IT" sz="2800" dirty="0">
                <a:ea typeface="ＭＳ Ｐゴシック" panose="020B0600070205080204" pitchFamily="34" charset="-128"/>
              </a:rPr>
              <a:t>anemia</a:t>
            </a:r>
          </a:p>
          <a:p>
            <a:pPr lvl="1" eaLnBrk="1" hangingPunct="1">
              <a:lnSpc>
                <a:spcPct val="80000"/>
              </a:lnSpc>
              <a:defRPr/>
            </a:pPr>
            <a:r>
              <a:rPr lang="it-IT" altLang="it-IT" sz="2800" dirty="0">
                <a:ea typeface="ＭＳ Ｐゴシック" panose="020B0600070205080204" pitchFamily="34" charset="-128"/>
              </a:rPr>
              <a:t>modificazione della composizione dei liquidi corporei</a:t>
            </a:r>
          </a:p>
          <a:p>
            <a:pPr lvl="1" eaLnBrk="1" hangingPunct="1">
              <a:lnSpc>
                <a:spcPct val="80000"/>
              </a:lnSpc>
              <a:defRPr/>
            </a:pPr>
            <a:r>
              <a:rPr lang="it-IT" altLang="it-IT" sz="2800" dirty="0">
                <a:ea typeface="ＭＳ Ｐゴシック" panose="020B0600070205080204" pitchFamily="34" charset="-128"/>
              </a:rPr>
              <a:t>anoressia</a:t>
            </a:r>
          </a:p>
          <a:p>
            <a:pPr lvl="1" eaLnBrk="1" hangingPunct="1">
              <a:lnSpc>
                <a:spcPct val="80000"/>
              </a:lnSpc>
              <a:defRPr/>
            </a:pPr>
            <a:endParaRPr lang="it-IT" altLang="it-IT" sz="2800" dirty="0">
              <a:ea typeface="ＭＳ Ｐゴシック" panose="020B0600070205080204" pitchFamily="34" charset="-128"/>
            </a:endParaRPr>
          </a:p>
          <a:p>
            <a:pPr lvl="1" eaLnBrk="1" hangingPunct="1">
              <a:lnSpc>
                <a:spcPct val="80000"/>
              </a:lnSpc>
              <a:defRPr/>
            </a:pPr>
            <a:endParaRPr lang="it-IT" altLang="it-IT" sz="2800" dirty="0">
              <a:ea typeface="ＭＳ Ｐゴシック" panose="020B0600070205080204" pitchFamily="34" charset="-128"/>
            </a:endParaRPr>
          </a:p>
          <a:p>
            <a:pPr eaLnBrk="1" hangingPunct="1">
              <a:lnSpc>
                <a:spcPct val="80000"/>
              </a:lnSpc>
              <a:defRPr/>
            </a:pPr>
            <a:endParaRPr lang="it-IT" altLang="it-IT" dirty="0">
              <a:ea typeface="ＭＳ Ｐゴシック" panose="020B0600070205080204" pitchFamily="34" charset="-128"/>
            </a:endParaRPr>
          </a:p>
        </p:txBody>
      </p:sp>
      <p:pic>
        <p:nvPicPr>
          <p:cNvPr id="4" name="Picture 3">
            <a:extLst>
              <a:ext uri="{FF2B5EF4-FFF2-40B4-BE49-F238E27FC236}">
                <a16:creationId xmlns:a16="http://schemas.microsoft.com/office/drawing/2014/main" id="{754C6316-0B57-C304-5798-3BB0D293B0EA}"/>
              </a:ext>
            </a:extLst>
          </p:cNvPr>
          <p:cNvPicPr>
            <a:picLocks noChangeAspect="1"/>
          </p:cNvPicPr>
          <p:nvPr/>
        </p:nvPicPr>
        <p:blipFill>
          <a:blip r:embed="rId2"/>
          <a:stretch>
            <a:fillRect/>
          </a:stretch>
        </p:blipFill>
        <p:spPr>
          <a:xfrm>
            <a:off x="7550935" y="2325498"/>
            <a:ext cx="3645065" cy="3627708"/>
          </a:xfrm>
          <a:prstGeom prst="rect">
            <a:avLst/>
          </a:prstGeom>
        </p:spPr>
      </p:pic>
    </p:spTree>
    <p:extLst>
      <p:ext uri="{BB962C8B-B14F-4D97-AF65-F5344CB8AC3E}">
        <p14:creationId xmlns:p14="http://schemas.microsoft.com/office/powerpoint/2010/main" val="17447926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41AECCC9-E97F-E027-EA94-7CBAD4E418E8}"/>
              </a:ext>
            </a:extLst>
          </p:cNvPr>
          <p:cNvSpPr>
            <a:spLocks noGrp="1" noChangeArrowheads="1"/>
          </p:cNvSpPr>
          <p:nvPr>
            <p:ph type="title"/>
          </p:nvPr>
        </p:nvSpPr>
        <p:spPr>
          <a:xfrm>
            <a:off x="255037" y="333958"/>
            <a:ext cx="9144000" cy="723900"/>
          </a:xfrm>
        </p:spPr>
        <p:txBody>
          <a:bodyPr>
            <a:normAutofit fontScale="90000"/>
          </a:bodyPr>
          <a:lstStyle/>
          <a:p>
            <a:pPr eaLnBrk="1" hangingPunct="1"/>
            <a:r>
              <a:rPr lang="it-IT" altLang="it-IT" sz="4000" b="1" dirty="0">
                <a:solidFill>
                  <a:srgbClr val="0070C0"/>
                </a:solidFill>
                <a:latin typeface="+mn-lt"/>
              </a:rPr>
              <a:t>SINDROMI   PARANEOPLASTICHE (10%) </a:t>
            </a:r>
            <a:br>
              <a:rPr lang="it-IT" altLang="it-IT" sz="2800" b="1" dirty="0"/>
            </a:br>
            <a:r>
              <a:rPr lang="it-IT" altLang="it-IT" sz="4000" b="1" dirty="0"/>
              <a:t>		</a:t>
            </a:r>
            <a:endParaRPr lang="it-IT" altLang="it-IT" sz="2400" b="1" dirty="0"/>
          </a:p>
        </p:txBody>
      </p:sp>
      <p:sp>
        <p:nvSpPr>
          <p:cNvPr id="74754" name="Rectangle 3">
            <a:extLst>
              <a:ext uri="{FF2B5EF4-FFF2-40B4-BE49-F238E27FC236}">
                <a16:creationId xmlns:a16="http://schemas.microsoft.com/office/drawing/2014/main" id="{FD5706C7-0E2E-49BE-AAAD-6AE384507E12}"/>
              </a:ext>
            </a:extLst>
          </p:cNvPr>
          <p:cNvSpPr>
            <a:spLocks noGrp="1" noChangeArrowheads="1"/>
          </p:cNvSpPr>
          <p:nvPr>
            <p:ph type="body" idx="1"/>
          </p:nvPr>
        </p:nvSpPr>
        <p:spPr>
          <a:xfrm>
            <a:off x="315685" y="997598"/>
            <a:ext cx="9144000" cy="4743450"/>
          </a:xfrm>
        </p:spPr>
        <p:txBody>
          <a:bodyPr/>
          <a:lstStyle/>
          <a:p>
            <a:pPr eaLnBrk="1" hangingPunct="1">
              <a:lnSpc>
                <a:spcPct val="90000"/>
              </a:lnSpc>
              <a:buFontTx/>
              <a:buNone/>
            </a:pPr>
            <a:r>
              <a:rPr lang="it-IT" altLang="it-IT" b="1" dirty="0"/>
              <a:t>	</a:t>
            </a:r>
            <a:r>
              <a:rPr lang="it-IT" altLang="it-IT" sz="2400" b="1" dirty="0"/>
              <a:t>es: produzione ormonale ectopica:</a:t>
            </a:r>
          </a:p>
          <a:p>
            <a:pPr eaLnBrk="1" hangingPunct="1">
              <a:lnSpc>
                <a:spcPct val="90000"/>
              </a:lnSpc>
            </a:pPr>
            <a:endParaRPr lang="it-IT" altLang="it-IT" sz="2400" b="1" dirty="0"/>
          </a:p>
          <a:p>
            <a:pPr eaLnBrk="1" hangingPunct="1">
              <a:lnSpc>
                <a:spcPct val="90000"/>
              </a:lnSpc>
              <a:buFontTx/>
              <a:buNone/>
            </a:pPr>
            <a:r>
              <a:rPr lang="it-IT" altLang="it-IT" sz="2400" b="1" dirty="0"/>
              <a:t>  	   	</a:t>
            </a:r>
            <a:r>
              <a:rPr lang="it-IT" altLang="it-IT" sz="2400" b="1" u="sng" dirty="0"/>
              <a:t>ipercalcemia</a:t>
            </a:r>
            <a:r>
              <a:rPr lang="it-IT" altLang="it-IT" sz="2400" b="1" dirty="0"/>
              <a:t> (astenia):</a:t>
            </a:r>
          </a:p>
          <a:p>
            <a:pPr eaLnBrk="1" hangingPunct="1">
              <a:lnSpc>
                <a:spcPct val="90000"/>
              </a:lnSpc>
              <a:buFontTx/>
              <a:buNone/>
            </a:pPr>
            <a:r>
              <a:rPr lang="it-IT" altLang="it-IT" sz="2400" b="1" dirty="0"/>
              <a:t>	     	Ca. mammella, polmone, rene, ovaio </a:t>
            </a:r>
            <a:r>
              <a:rPr lang="en-GB" altLang="it-IT" sz="2400" b="1" dirty="0"/>
              <a:t>	  </a:t>
            </a:r>
          </a:p>
          <a:p>
            <a:pPr eaLnBrk="1" hangingPunct="1">
              <a:lnSpc>
                <a:spcPct val="90000"/>
              </a:lnSpc>
              <a:buFontTx/>
              <a:buNone/>
            </a:pPr>
            <a:r>
              <a:rPr lang="en-GB" altLang="it-IT" sz="2400" b="1" dirty="0"/>
              <a:t>	</a:t>
            </a:r>
            <a:endParaRPr lang="it-IT" altLang="it-IT" sz="2400" b="1" u="sng" dirty="0"/>
          </a:p>
        </p:txBody>
      </p:sp>
    </p:spTree>
    <p:extLst>
      <p:ext uri="{BB962C8B-B14F-4D97-AF65-F5344CB8AC3E}">
        <p14:creationId xmlns:p14="http://schemas.microsoft.com/office/powerpoint/2010/main" val="93962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646488-4089-2C9A-6B25-247DEF75BA70}"/>
              </a:ext>
            </a:extLst>
          </p:cNvPr>
          <p:cNvSpPr txBox="1"/>
          <p:nvPr/>
        </p:nvSpPr>
        <p:spPr>
          <a:xfrm>
            <a:off x="365523" y="258560"/>
            <a:ext cx="10578354" cy="5816977"/>
          </a:xfrm>
          <a:prstGeom prst="rect">
            <a:avLst/>
          </a:prstGeom>
          <a:noFill/>
        </p:spPr>
        <p:txBody>
          <a:bodyPr wrap="square" lIns="91440" tIns="45720" rIns="91440" bIns="45720" rtlCol="0" anchor="t">
            <a:spAutoFit/>
          </a:bodyPr>
          <a:lstStyle/>
          <a:p>
            <a:pPr>
              <a:spcBef>
                <a:spcPts val="1200"/>
              </a:spcBef>
            </a:pPr>
            <a:r>
              <a:rPr lang="it-IT" sz="3200" b="1" dirty="0">
                <a:solidFill>
                  <a:srgbClr val="0070C0"/>
                </a:solidFill>
              </a:rPr>
              <a:t>In base al differenziamento alla benignità o malignità</a:t>
            </a:r>
          </a:p>
          <a:p>
            <a:pPr>
              <a:spcBef>
                <a:spcPts val="1200"/>
              </a:spcBef>
            </a:pPr>
            <a:endParaRPr lang="it-IT" sz="2400" b="1" dirty="0"/>
          </a:p>
          <a:p>
            <a:pPr>
              <a:spcBef>
                <a:spcPts val="1200"/>
              </a:spcBef>
            </a:pPr>
            <a:r>
              <a:rPr lang="it-IT" sz="2400" b="1" dirty="0"/>
              <a:t>- Da cellule proliferanti embrionali</a:t>
            </a:r>
          </a:p>
          <a:p>
            <a:pPr>
              <a:spcBef>
                <a:spcPts val="1200"/>
              </a:spcBef>
            </a:pPr>
            <a:r>
              <a:rPr lang="it-IT" sz="2400" dirty="0"/>
              <a:t>TERATOMI da cellule dei foglietti embrionali</a:t>
            </a:r>
          </a:p>
          <a:p>
            <a:pPr>
              <a:spcBef>
                <a:spcPts val="1200"/>
              </a:spcBef>
            </a:pPr>
            <a:r>
              <a:rPr lang="it-IT" sz="2400" dirty="0"/>
              <a:t>AMARTOMI alterata differenziazione embrionale</a:t>
            </a:r>
          </a:p>
          <a:p>
            <a:pPr>
              <a:spcBef>
                <a:spcPts val="1200"/>
              </a:spcBef>
            </a:pPr>
            <a:r>
              <a:rPr lang="it-IT" sz="2400" dirty="0"/>
              <a:t>BLASTOMI da cellule embrionali differenziate, ma ancora proliferanti</a:t>
            </a:r>
          </a:p>
          <a:p>
            <a:pPr>
              <a:spcBef>
                <a:spcPts val="1200"/>
              </a:spcBef>
            </a:pPr>
            <a:endParaRPr lang="it-IT" sz="2400" dirty="0"/>
          </a:p>
          <a:p>
            <a:pPr>
              <a:spcBef>
                <a:spcPts val="1200"/>
              </a:spcBef>
            </a:pPr>
            <a:r>
              <a:rPr lang="it-IT" sz="2400" b="1" dirty="0"/>
              <a:t>- Da cellule proliferanti adulte</a:t>
            </a:r>
          </a:p>
          <a:p>
            <a:pPr>
              <a:spcBef>
                <a:spcPts val="1200"/>
              </a:spcBef>
            </a:pPr>
            <a:r>
              <a:rPr lang="it-IT" sz="2400" dirty="0"/>
              <a:t>Ghiandole: 	ADENOMI / ADENOCARCINOMI</a:t>
            </a:r>
          </a:p>
          <a:p>
            <a:pPr>
              <a:spcBef>
                <a:spcPts val="1200"/>
              </a:spcBef>
            </a:pPr>
            <a:r>
              <a:rPr lang="it-IT" sz="2400" dirty="0"/>
              <a:t>Epiteli:		EPITELIOMI / CARCINOMI</a:t>
            </a:r>
          </a:p>
          <a:p>
            <a:pPr>
              <a:spcBef>
                <a:spcPts val="1200"/>
              </a:spcBef>
            </a:pPr>
            <a:r>
              <a:rPr lang="it-IT" sz="2400" dirty="0"/>
              <a:t>Mesenchima	SARCOMI </a:t>
            </a:r>
          </a:p>
        </p:txBody>
      </p:sp>
    </p:spTree>
    <p:extLst>
      <p:ext uri="{BB962C8B-B14F-4D97-AF65-F5344CB8AC3E}">
        <p14:creationId xmlns:p14="http://schemas.microsoft.com/office/powerpoint/2010/main" val="2262805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E45C5382-276F-D05A-11F5-A7DDDF398B2D}"/>
              </a:ext>
            </a:extLst>
          </p:cNvPr>
          <p:cNvSpPr>
            <a:spLocks noGrp="1" noChangeArrowheads="1"/>
          </p:cNvSpPr>
          <p:nvPr>
            <p:ph type="title"/>
          </p:nvPr>
        </p:nvSpPr>
        <p:spPr>
          <a:xfrm>
            <a:off x="107301" y="57150"/>
            <a:ext cx="10818845" cy="665972"/>
          </a:xfrm>
        </p:spPr>
        <p:txBody>
          <a:bodyPr>
            <a:normAutofit/>
          </a:bodyPr>
          <a:lstStyle/>
          <a:p>
            <a:pPr eaLnBrk="1" hangingPunct="1"/>
            <a:r>
              <a:rPr lang="it-IT" altLang="it-IT" sz="3200" b="1" dirty="0">
                <a:solidFill>
                  <a:srgbClr val="0070C0"/>
                </a:solidFill>
                <a:latin typeface="+mn-lt"/>
              </a:rPr>
              <a:t>EREDITARIETA</a:t>
            </a:r>
            <a:r>
              <a:rPr lang="ja-JP" altLang="it-IT" sz="3200" b="1" dirty="0">
                <a:solidFill>
                  <a:srgbClr val="0070C0"/>
                </a:solidFill>
                <a:latin typeface="+mn-lt"/>
              </a:rPr>
              <a:t>’</a:t>
            </a:r>
            <a:r>
              <a:rPr lang="it-IT" altLang="ja-JP" sz="3200" b="1" dirty="0">
                <a:solidFill>
                  <a:srgbClr val="0070C0"/>
                </a:solidFill>
                <a:latin typeface="+mn-lt"/>
              </a:rPr>
              <a:t> NEOPLASIE</a:t>
            </a:r>
            <a:endParaRPr lang="it-IT" altLang="it-IT" sz="3200" b="1" dirty="0">
              <a:solidFill>
                <a:srgbClr val="0070C0"/>
              </a:solidFill>
              <a:latin typeface="+mn-lt"/>
            </a:endParaRPr>
          </a:p>
        </p:txBody>
      </p:sp>
      <p:sp>
        <p:nvSpPr>
          <p:cNvPr id="110594" name="Rectangle 3">
            <a:extLst>
              <a:ext uri="{FF2B5EF4-FFF2-40B4-BE49-F238E27FC236}">
                <a16:creationId xmlns:a16="http://schemas.microsoft.com/office/drawing/2014/main" id="{5355EB33-8180-3815-6238-D95967D17CE8}"/>
              </a:ext>
            </a:extLst>
          </p:cNvPr>
          <p:cNvSpPr>
            <a:spLocks noGrp="1" noChangeArrowheads="1"/>
          </p:cNvSpPr>
          <p:nvPr>
            <p:ph type="body" idx="1"/>
          </p:nvPr>
        </p:nvSpPr>
        <p:spPr>
          <a:xfrm>
            <a:off x="301659" y="1391428"/>
            <a:ext cx="11618198" cy="4684713"/>
          </a:xfrm>
        </p:spPr>
        <p:txBody>
          <a:bodyPr/>
          <a:lstStyle/>
          <a:p>
            <a:pPr marL="0" indent="0">
              <a:buNone/>
            </a:pPr>
            <a:r>
              <a:rPr lang="it-IT" altLang="it-IT" b="1" dirty="0"/>
              <a:t>Sindromi ereditarie: quasi certezza della comparsa di neoplasie </a:t>
            </a:r>
            <a:br>
              <a:rPr lang="it-IT" altLang="it-IT" b="1" dirty="0"/>
            </a:br>
            <a:r>
              <a:rPr lang="it-IT" altLang="it-IT" b="1" dirty="0"/>
              <a:t>(di solito recessive, spesso oncosoppressori)</a:t>
            </a:r>
          </a:p>
          <a:p>
            <a:pPr marL="0" indent="0">
              <a:buNone/>
            </a:pPr>
            <a:r>
              <a:rPr lang="it-IT" altLang="it-IT" sz="2400" b="1" dirty="0"/>
              <a:t>	</a:t>
            </a:r>
          </a:p>
          <a:p>
            <a:pPr marL="0" indent="0">
              <a:buNone/>
            </a:pPr>
            <a:r>
              <a:rPr lang="it-IT" altLang="it-IT" sz="2400" b="1" dirty="0"/>
              <a:t>	</a:t>
            </a:r>
            <a:r>
              <a:rPr lang="it-IT" altLang="it-IT" sz="2400" dirty="0" err="1"/>
              <a:t>Adenomatous</a:t>
            </a:r>
            <a:r>
              <a:rPr lang="it-IT" altLang="it-IT" sz="2400" dirty="0"/>
              <a:t> </a:t>
            </a:r>
            <a:r>
              <a:rPr lang="it-IT" altLang="it-IT" sz="2400" dirty="0" err="1"/>
              <a:t>Polyposis</a:t>
            </a:r>
            <a:r>
              <a:rPr lang="it-IT" altLang="it-IT" sz="2400" dirty="0"/>
              <a:t> Coli (APC) </a:t>
            </a:r>
            <a:r>
              <a:rPr lang="it-IT" altLang="it-IT" sz="2400" dirty="0" err="1"/>
              <a:t>T.colon</a:t>
            </a:r>
            <a:r>
              <a:rPr lang="it-IT" altLang="it-IT" sz="2400" dirty="0"/>
              <a:t>, intestino, endometrio</a:t>
            </a:r>
            <a:endParaRPr lang="en-GB" altLang="it-IT" sz="2400" dirty="0"/>
          </a:p>
          <a:p>
            <a:pPr marL="0" indent="0">
              <a:buNone/>
            </a:pPr>
            <a:r>
              <a:rPr lang="en-GB" altLang="it-IT" sz="2400" dirty="0"/>
              <a:t>	Multiple Endocrine Neoplasia (MEN-1, MEN-2) oncogene RET </a:t>
            </a:r>
            <a:r>
              <a:rPr lang="en-GB" altLang="it-IT" sz="2400" dirty="0">
                <a:sym typeface="Wingdings" panose="05000000000000000000" pitchFamily="2" charset="2"/>
              </a:rPr>
              <a:t> </a:t>
            </a:r>
            <a:r>
              <a:rPr lang="it-IT" altLang="it-IT" sz="2400" dirty="0"/>
              <a:t>t. tiroide, 		paratiroidi, surrene, alter </a:t>
            </a:r>
            <a:r>
              <a:rPr lang="it-IT" altLang="it-IT" sz="2400" dirty="0" err="1"/>
              <a:t>gh.endocrine</a:t>
            </a:r>
            <a:r>
              <a:rPr lang="it-IT" altLang="it-IT" sz="2400" dirty="0"/>
              <a:t>, neurofibromatosi-macchie cafè </a:t>
            </a:r>
            <a:r>
              <a:rPr lang="it-IT" altLang="it-IT" sz="2400" dirty="0" err="1"/>
              <a:t>au</a:t>
            </a:r>
            <a:r>
              <a:rPr lang="it-IT" altLang="it-IT" sz="2400" dirty="0"/>
              <a:t> </a:t>
            </a:r>
            <a:r>
              <a:rPr lang="it-IT" altLang="it-IT" sz="2400" dirty="0" err="1"/>
              <a:t>lait</a:t>
            </a:r>
            <a:endParaRPr lang="it-IT" altLang="it-IT" sz="2400" dirty="0"/>
          </a:p>
          <a:p>
            <a:pPr marL="0" indent="0">
              <a:buNone/>
            </a:pPr>
            <a:r>
              <a:rPr lang="it-IT" altLang="it-IT" sz="2400" dirty="0"/>
              <a:t>	Li Fraumeni (p53)  </a:t>
            </a:r>
          </a:p>
          <a:p>
            <a:pPr marL="0" indent="0">
              <a:buNone/>
            </a:pPr>
            <a:r>
              <a:rPr lang="it-IT" altLang="it-IT" sz="2400" dirty="0"/>
              <a:t>	Retinoblastoma (</a:t>
            </a:r>
            <a:r>
              <a:rPr lang="it-IT" altLang="it-IT" sz="2400" dirty="0" err="1"/>
              <a:t>Rb</a:t>
            </a:r>
            <a:r>
              <a:rPr lang="it-IT" altLang="it-IT" sz="2400" dirty="0"/>
              <a:t>) (spesso bilaterale , ± osteosarcoma) (vedi figura)</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7AD0A-9BD7-293D-1BA2-9DEDD8EB115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3993FBD-A361-5888-1CCA-4407B8323B8D}"/>
              </a:ext>
            </a:extLst>
          </p:cNvPr>
          <p:cNvSpPr txBox="1"/>
          <p:nvPr/>
        </p:nvSpPr>
        <p:spPr>
          <a:xfrm>
            <a:off x="718457" y="276330"/>
            <a:ext cx="10369899" cy="830997"/>
          </a:xfrm>
          <a:prstGeom prst="rect">
            <a:avLst/>
          </a:prstGeom>
          <a:noFill/>
        </p:spPr>
        <p:txBody>
          <a:bodyPr wrap="square" rtlCol="0">
            <a:spAutoFit/>
          </a:bodyPr>
          <a:lstStyle/>
          <a:p>
            <a:pPr algn="ctr"/>
            <a:r>
              <a:rPr lang="en-US" sz="4800" b="1" dirty="0" err="1">
                <a:solidFill>
                  <a:srgbClr val="C00000"/>
                </a:solidFill>
              </a:rPr>
              <a:t>Dovete</a:t>
            </a:r>
            <a:r>
              <a:rPr lang="en-US" sz="4800" b="1" dirty="0">
                <a:solidFill>
                  <a:srgbClr val="C00000"/>
                </a:solidFill>
              </a:rPr>
              <a:t> </a:t>
            </a:r>
            <a:r>
              <a:rPr lang="en-US" sz="4800" b="1" dirty="0" err="1">
                <a:solidFill>
                  <a:srgbClr val="C00000"/>
                </a:solidFill>
              </a:rPr>
              <a:t>saper</a:t>
            </a:r>
            <a:r>
              <a:rPr lang="en-US" sz="4800" b="1" dirty="0">
                <a:solidFill>
                  <a:srgbClr val="C00000"/>
                </a:solidFill>
              </a:rPr>
              <a:t> </a:t>
            </a:r>
            <a:r>
              <a:rPr lang="en-US" sz="4800" b="1" dirty="0" err="1">
                <a:solidFill>
                  <a:srgbClr val="C00000"/>
                </a:solidFill>
              </a:rPr>
              <a:t>scegliere</a:t>
            </a:r>
            <a:r>
              <a:rPr lang="en-US" sz="4800" b="1" dirty="0">
                <a:solidFill>
                  <a:srgbClr val="C00000"/>
                </a:solidFill>
              </a:rPr>
              <a:t>!!!</a:t>
            </a:r>
          </a:p>
        </p:txBody>
      </p:sp>
      <p:pic>
        <p:nvPicPr>
          <p:cNvPr id="8" name="Picture 7">
            <a:extLst>
              <a:ext uri="{FF2B5EF4-FFF2-40B4-BE49-F238E27FC236}">
                <a16:creationId xmlns:a16="http://schemas.microsoft.com/office/drawing/2014/main" id="{135E89E7-AD5D-B230-719B-1D1DEAB006F9}"/>
              </a:ext>
            </a:extLst>
          </p:cNvPr>
          <p:cNvPicPr>
            <a:picLocks noChangeAspect="1"/>
          </p:cNvPicPr>
          <p:nvPr/>
        </p:nvPicPr>
        <p:blipFill>
          <a:blip r:embed="rId2"/>
          <a:stretch>
            <a:fillRect/>
          </a:stretch>
        </p:blipFill>
        <p:spPr>
          <a:xfrm>
            <a:off x="3303997" y="1302445"/>
            <a:ext cx="5271592" cy="5055107"/>
          </a:xfrm>
          <a:prstGeom prst="rect">
            <a:avLst/>
          </a:prstGeom>
        </p:spPr>
      </p:pic>
    </p:spTree>
    <p:extLst>
      <p:ext uri="{BB962C8B-B14F-4D97-AF65-F5344CB8AC3E}">
        <p14:creationId xmlns:p14="http://schemas.microsoft.com/office/powerpoint/2010/main" val="19660274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5E3817-E9BD-CD39-830E-AD5BEA94B2EB}"/>
              </a:ext>
            </a:extLst>
          </p:cNvPr>
          <p:cNvPicPr>
            <a:picLocks noChangeAspect="1"/>
          </p:cNvPicPr>
          <p:nvPr/>
        </p:nvPicPr>
        <p:blipFill>
          <a:blip r:embed="rId2"/>
          <a:stretch>
            <a:fillRect/>
          </a:stretch>
        </p:blipFill>
        <p:spPr>
          <a:xfrm>
            <a:off x="6899450" y="1576698"/>
            <a:ext cx="3209192" cy="4932121"/>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2FFEE3E4-18D5-63F5-0EE4-95494E3B2D8B}"/>
              </a:ext>
            </a:extLst>
          </p:cNvPr>
          <p:cNvPicPr>
            <a:picLocks noChangeAspect="1"/>
          </p:cNvPicPr>
          <p:nvPr/>
        </p:nvPicPr>
        <p:blipFill>
          <a:blip r:embed="rId3"/>
          <a:stretch>
            <a:fillRect/>
          </a:stretch>
        </p:blipFill>
        <p:spPr>
          <a:xfrm>
            <a:off x="1759012" y="1524874"/>
            <a:ext cx="3533539" cy="4983945"/>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0BD78C12-A837-FC95-FCBF-7E2DBCC130E8}"/>
              </a:ext>
            </a:extLst>
          </p:cNvPr>
          <p:cNvSpPr txBox="1"/>
          <p:nvPr/>
        </p:nvSpPr>
        <p:spPr>
          <a:xfrm>
            <a:off x="718457" y="276330"/>
            <a:ext cx="10369899" cy="830997"/>
          </a:xfrm>
          <a:prstGeom prst="rect">
            <a:avLst/>
          </a:prstGeom>
          <a:noFill/>
        </p:spPr>
        <p:txBody>
          <a:bodyPr wrap="square" rtlCol="0">
            <a:spAutoFit/>
          </a:bodyPr>
          <a:lstStyle/>
          <a:p>
            <a:pPr algn="ctr"/>
            <a:r>
              <a:rPr lang="en-US" sz="4800" b="1" dirty="0" err="1">
                <a:solidFill>
                  <a:srgbClr val="C00000"/>
                </a:solidFill>
              </a:rPr>
              <a:t>Dovete</a:t>
            </a:r>
            <a:r>
              <a:rPr lang="en-US" sz="4800" b="1" dirty="0">
                <a:solidFill>
                  <a:srgbClr val="C00000"/>
                </a:solidFill>
              </a:rPr>
              <a:t> </a:t>
            </a:r>
            <a:r>
              <a:rPr lang="en-US" sz="4800" b="1" dirty="0" err="1">
                <a:solidFill>
                  <a:srgbClr val="C00000"/>
                </a:solidFill>
              </a:rPr>
              <a:t>saper</a:t>
            </a:r>
            <a:r>
              <a:rPr lang="en-US" sz="4800" b="1" dirty="0">
                <a:solidFill>
                  <a:srgbClr val="C00000"/>
                </a:solidFill>
              </a:rPr>
              <a:t> </a:t>
            </a:r>
            <a:r>
              <a:rPr lang="en-US" sz="4800" b="1" dirty="0" err="1">
                <a:solidFill>
                  <a:srgbClr val="C00000"/>
                </a:solidFill>
              </a:rPr>
              <a:t>scegliere</a:t>
            </a:r>
            <a:r>
              <a:rPr lang="en-US" sz="4800" b="1" dirty="0">
                <a:solidFill>
                  <a:srgbClr val="C00000"/>
                </a:solidFill>
              </a:rPr>
              <a:t>!!!</a:t>
            </a:r>
          </a:p>
        </p:txBody>
      </p:sp>
      <p:sp>
        <p:nvSpPr>
          <p:cNvPr id="7" name="Arrow: Left-Right 6">
            <a:extLst>
              <a:ext uri="{FF2B5EF4-FFF2-40B4-BE49-F238E27FC236}">
                <a16:creationId xmlns:a16="http://schemas.microsoft.com/office/drawing/2014/main" id="{D7489CD9-1E0B-B174-6868-6BD04CD0B018}"/>
              </a:ext>
            </a:extLst>
          </p:cNvPr>
          <p:cNvSpPr/>
          <p:nvPr/>
        </p:nvSpPr>
        <p:spPr>
          <a:xfrm>
            <a:off x="5965372" y="3737987"/>
            <a:ext cx="515815" cy="23613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5292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6A1611-80A9-43A1-605B-3BF5F6502D24}"/>
              </a:ext>
            </a:extLst>
          </p:cNvPr>
          <p:cNvPicPr>
            <a:picLocks noChangeAspect="1"/>
          </p:cNvPicPr>
          <p:nvPr/>
        </p:nvPicPr>
        <p:blipFill>
          <a:blip r:embed="rId2"/>
          <a:stretch>
            <a:fillRect/>
          </a:stretch>
        </p:blipFill>
        <p:spPr>
          <a:xfrm>
            <a:off x="370951" y="2204197"/>
            <a:ext cx="11450097" cy="4653803"/>
          </a:xfrm>
          <a:prstGeom prst="rect">
            <a:avLst/>
          </a:prstGeom>
        </p:spPr>
      </p:pic>
      <p:pic>
        <p:nvPicPr>
          <p:cNvPr id="4" name="Picture 3">
            <a:extLst>
              <a:ext uri="{FF2B5EF4-FFF2-40B4-BE49-F238E27FC236}">
                <a16:creationId xmlns:a16="http://schemas.microsoft.com/office/drawing/2014/main" id="{9FAEFB5C-5405-ED23-D947-61AD1A50A022}"/>
              </a:ext>
            </a:extLst>
          </p:cNvPr>
          <p:cNvPicPr>
            <a:picLocks noChangeAspect="1"/>
          </p:cNvPicPr>
          <p:nvPr/>
        </p:nvPicPr>
        <p:blipFill>
          <a:blip r:embed="rId3"/>
          <a:stretch>
            <a:fillRect/>
          </a:stretch>
        </p:blipFill>
        <p:spPr>
          <a:xfrm>
            <a:off x="382389" y="138203"/>
            <a:ext cx="1325832" cy="18700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15624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DDA2E5-8A4E-E27C-A120-5DCB4AD06E43}"/>
              </a:ext>
            </a:extLst>
          </p:cNvPr>
          <p:cNvSpPr txBox="1"/>
          <p:nvPr/>
        </p:nvSpPr>
        <p:spPr>
          <a:xfrm>
            <a:off x="1642905" y="150726"/>
            <a:ext cx="4833258" cy="6324808"/>
          </a:xfrm>
          <a:prstGeom prst="rect">
            <a:avLst/>
          </a:prstGeom>
          <a:noFill/>
        </p:spPr>
        <p:txBody>
          <a:bodyPr wrap="square" rtlCol="0">
            <a:spAutoFit/>
          </a:bodyPr>
          <a:lstStyle/>
          <a:p>
            <a:pPr algn="just" defTabSz="457200">
              <a:lnSpc>
                <a:spcPts val="1800"/>
              </a:lnSpc>
            </a:pPr>
            <a:r>
              <a:rPr lang="it-IT" sz="1600" i="1" dirty="0"/>
              <a:t>Una premessa necessaria </a:t>
            </a:r>
          </a:p>
          <a:p>
            <a:pPr algn="just" defTabSz="457200">
              <a:lnSpc>
                <a:spcPts val="1800"/>
              </a:lnSpc>
            </a:pPr>
            <a:endParaRPr lang="it-IT" sz="1400" dirty="0"/>
          </a:p>
          <a:p>
            <a:pPr algn="just" defTabSz="457200">
              <a:lnSpc>
                <a:spcPts val="1800"/>
              </a:lnSpc>
            </a:pPr>
            <a:r>
              <a:rPr lang="it-IT" sz="1500" i="1" dirty="0"/>
              <a:t>	Non se, ma quando vuole essere un libro scritto da una persona normale, per un pubblico speciale. Ovvero i pazienti e le loro famiglie o i loro amici. I veri protagonisti di questo libro. </a:t>
            </a:r>
          </a:p>
          <a:p>
            <a:pPr algn="just" defTabSz="457200">
              <a:lnSpc>
                <a:spcPts val="1800"/>
              </a:lnSpc>
            </a:pPr>
            <a:r>
              <a:rPr lang="it-IT" sz="1500" i="1" dirty="0"/>
              <a:t>	Mi ricordo quando accompagnavo mia madre a fare la chemioterapia, nel 1999. </a:t>
            </a:r>
          </a:p>
          <a:p>
            <a:pPr algn="just" defTabSz="457200">
              <a:lnSpc>
                <a:spcPts val="1800"/>
              </a:lnSpc>
            </a:pPr>
            <a:r>
              <a:rPr lang="it-IT" sz="1500" i="1" dirty="0"/>
              <a:t>	Cercavo di far sorridere con battute e umorismo nero quelle che, scherzosamente, chiamavo «le sue commensali». A mia madre fu diagnosticato un cancro alla mammella positivo per i recettori </a:t>
            </a:r>
            <a:r>
              <a:rPr lang="it-IT" sz="1500" i="1"/>
              <a:t>ormonali dopo </a:t>
            </a:r>
            <a:r>
              <a:rPr lang="it-IT" sz="1500" i="1" dirty="0"/>
              <a:t>essersi accorta di un nodulo con l’autopalpazione. Fece sia mammografia ed ecografia e trovarono un tumore di circa un centimetro. Mi ero laureato da poco ma mia madre volle che fossi io a prendere ogni decisione sul da farsi. La prima era se sottoporsi all’esame del linfonodo sentinella durante l’intervento chirurgico, cosa che oggi viene fatta di routine ma che allora, che io sapessi, si faceva solo a Milano e – guarda un po’ – a Reggio Emilia. Istintivamente pensai fosse una buona idea, sono sempre stato per l’innovazione. Chi l’avrebbe mai detto che da lì a qualche anno avrei scritto il capitolo di genetica di un manuale sul cancro alla mammella ideato dal figlio di Umberto Veronesi, Paolo? </a:t>
            </a:r>
          </a:p>
          <a:p>
            <a:pPr algn="just" defTabSz="457200">
              <a:lnSpc>
                <a:spcPts val="1800"/>
              </a:lnSpc>
            </a:pPr>
            <a:r>
              <a:rPr lang="it-IT" sz="1500" i="1" dirty="0"/>
              <a:t>	Mia madre accettò di buon grado tutto quello che discutevo con chirurghi e oncologi, dalla chemioterapia, alla radioterapia, alla rimozione dei linfonodi regionali. </a:t>
            </a:r>
            <a:endParaRPr lang="it-IT" sz="1400" i="1" dirty="0"/>
          </a:p>
        </p:txBody>
      </p:sp>
      <p:pic>
        <p:nvPicPr>
          <p:cNvPr id="5" name="Picture 4">
            <a:extLst>
              <a:ext uri="{FF2B5EF4-FFF2-40B4-BE49-F238E27FC236}">
                <a16:creationId xmlns:a16="http://schemas.microsoft.com/office/drawing/2014/main" id="{7523C52D-DB25-FA2A-C12A-F59AB6C9BAAC}"/>
              </a:ext>
            </a:extLst>
          </p:cNvPr>
          <p:cNvPicPr>
            <a:picLocks noChangeAspect="1"/>
          </p:cNvPicPr>
          <p:nvPr/>
        </p:nvPicPr>
        <p:blipFill>
          <a:blip r:embed="rId2"/>
          <a:stretch>
            <a:fillRect/>
          </a:stretch>
        </p:blipFill>
        <p:spPr>
          <a:xfrm>
            <a:off x="332852" y="233148"/>
            <a:ext cx="1184449" cy="1820348"/>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F50A2CA6-6844-F648-F387-C13FFF9A52A4}"/>
              </a:ext>
            </a:extLst>
          </p:cNvPr>
          <p:cNvSpPr txBox="1"/>
          <p:nvPr/>
        </p:nvSpPr>
        <p:spPr>
          <a:xfrm>
            <a:off x="6663733" y="233148"/>
            <a:ext cx="4957186" cy="6555641"/>
          </a:xfrm>
          <a:prstGeom prst="rect">
            <a:avLst/>
          </a:prstGeom>
          <a:noFill/>
        </p:spPr>
        <p:txBody>
          <a:bodyPr wrap="square" rtlCol="0">
            <a:spAutoFit/>
          </a:bodyPr>
          <a:lstStyle/>
          <a:p>
            <a:pPr algn="just" defTabSz="457200">
              <a:lnSpc>
                <a:spcPts val="1800"/>
              </a:lnSpc>
            </a:pPr>
            <a:r>
              <a:rPr lang="it-IT" sz="1500" i="1" dirty="0"/>
              <a:t>	Non so esattamente da dove derivasse il suo ottimismo, forse dal fatto che la tranquillizzavo dicendole che un tumore così piccolo e con quelle caratteristiche aveva moltissime probabilità di essere curato. Non so se mi credesse o facesse solo finta, ma affrontò la cosa di petto, e non si fece mancare nulla. Dallo psicologo alla riabilitazione. Mia madre era a sua volta un’infermiera, quindi, quando ci trovavamo nel reparto, si creava quel clima di cameratismo che contagiava un po’ tutti. Da sempre mi ha colpito la forza e la dignità di quelle pazienti, cosa che ho poi continuato a notare negli anni. 	Aspettare l’esito di un esame istologico, stare nella sala d’aspetto prima di una risonanza magnetica, cercare di fare quattro chiacchiere con chi si sta occupando di te mentre hai una flebo attaccata al braccio. La paura e lo sconforto affrontati con coraggio, lo smarrimento di una diagnosi tremenda, il dolore e il senso di colpa che si prova nel far soffrire chi ti ama. O la gioia nell’apprendere che il tumore è sparito. Per non parlare di chi accompagna i pazienti nel loro cammino, e della resistenza che, loro malgrado, devono imparare ad acquisire… Sono azioni o sentimenti che non finiscono sotto i riflettori, o nei notiziari della sera, eppure meritano un rispetto e un’ammirazione enorme. </a:t>
            </a:r>
          </a:p>
          <a:p>
            <a:pPr algn="just" defTabSz="457200">
              <a:lnSpc>
                <a:spcPts val="1800"/>
              </a:lnSpc>
            </a:pPr>
            <a:r>
              <a:rPr lang="it-IT" sz="1500" i="1" dirty="0"/>
              <a:t>	Le corsie di ospedale, gli ambulatori, le sale operatorie, i microscopi di anatomia patologica fanno parte della vita reale, così come le preoccupazioni e i pensieri di chi fissa il soffitto di notte, che siano pazienti, amici, familiari, medici o ricercatori. Questo è quello che fa alzare al mattino la stragrande maggioranza di chi lavora in questo campo</a:t>
            </a:r>
            <a:r>
              <a:rPr lang="it-IT" sz="1400" i="1" dirty="0"/>
              <a:t>.</a:t>
            </a:r>
          </a:p>
        </p:txBody>
      </p:sp>
    </p:spTree>
    <p:extLst>
      <p:ext uri="{BB962C8B-B14F-4D97-AF65-F5344CB8AC3E}">
        <p14:creationId xmlns:p14="http://schemas.microsoft.com/office/powerpoint/2010/main" val="14392005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780678-233F-05D8-694A-B27C25D8620E}"/>
              </a:ext>
            </a:extLst>
          </p:cNvPr>
          <p:cNvSpPr txBox="1"/>
          <p:nvPr/>
        </p:nvSpPr>
        <p:spPr>
          <a:xfrm>
            <a:off x="457202" y="180871"/>
            <a:ext cx="5290456" cy="6555641"/>
          </a:xfrm>
          <a:prstGeom prst="rect">
            <a:avLst/>
          </a:prstGeom>
          <a:noFill/>
        </p:spPr>
        <p:txBody>
          <a:bodyPr wrap="square" rtlCol="0">
            <a:spAutoFit/>
          </a:bodyPr>
          <a:lstStyle/>
          <a:p>
            <a:pPr algn="just" defTabSz="457200">
              <a:lnSpc>
                <a:spcPts val="1800"/>
              </a:lnSpc>
            </a:pPr>
            <a:r>
              <a:rPr lang="it-IT" sz="1500" i="1" dirty="0"/>
              <a:t>	E queste sono le cose che voglio raccontare in questo libro, che spero aiuterà chi avrà voglia di leggerlo. Non si tratta di «se» un giorno riusciremo a curare il cancro, si tratta di «quando». Come non si trattava di se potevamo curare la peste, la sifilide, la tubercolosi o rendere l’infezione del virus dell’Hiv una condizione compatibile con una vita normale, ma di quando questo fosse stato possibile. Ed è stato possibile. Come? Nessun miracolo, nessuna ricetta segreta, ma studio, ricerca e duro, durissimo lavoro. Le cose sono impossibili fino al momento prima di compierle. </a:t>
            </a:r>
          </a:p>
          <a:p>
            <a:pPr algn="just" defTabSz="457200">
              <a:lnSpc>
                <a:spcPts val="1800"/>
              </a:lnSpc>
            </a:pPr>
            <a:r>
              <a:rPr lang="it-IT" sz="1500" i="1" dirty="0"/>
              <a:t>	Non vedo perché non debba essere lo stesso con il cancro. O meglio, con le decine, centinaia di tipi diversi di cancro. Perché di questo si tratta, non ci stiamo confrontando con una patologia ma con centinaia di patologie, che hanno molto in comune ma anche molte differenze. E non si arriverà a un giorno fatidico nel quale potremo dichiarare vinta questa sfida, ma ci saranno molti giorni in cui potremo registrare miglioramenti e avanzamenti significativi. Come per altro abbiamo fatto negli ultimi 30 anni, durante i quali abbiamo assistito a una vera e propria rivoluzione nel campo della prevenzione e del trattamento dei tumori. Ho avuto la fortuna di vivere molte di queste scoperte, addirittura di fare parte e contribuire ad alcune di esse, ma questo è un lavoro di squadra e una gara di fondo. </a:t>
            </a:r>
          </a:p>
          <a:p>
            <a:pPr algn="just" defTabSz="457200">
              <a:lnSpc>
                <a:spcPts val="1800"/>
              </a:lnSpc>
            </a:pPr>
            <a:r>
              <a:rPr lang="it-IT" sz="1500" i="1" dirty="0"/>
              <a:t>	E non arrivi in fondo a una maratona il primo giorno che provi a correre. Serve costante e tenace allenamento che porta a un miglioramento progressivo della resistenza e della salute mentale, entrambe necessarie per correre 42 chilometri, o fare ricerca per anni, prima di tagliare il traguardo. </a:t>
            </a:r>
            <a:endParaRPr lang="en-US" sz="1500" i="1" dirty="0"/>
          </a:p>
        </p:txBody>
      </p:sp>
      <p:sp>
        <p:nvSpPr>
          <p:cNvPr id="3" name="TextBox 2">
            <a:extLst>
              <a:ext uri="{FF2B5EF4-FFF2-40B4-BE49-F238E27FC236}">
                <a16:creationId xmlns:a16="http://schemas.microsoft.com/office/drawing/2014/main" id="{49380D80-5CC2-D5BD-11F7-8853E2342C22}"/>
              </a:ext>
            </a:extLst>
          </p:cNvPr>
          <p:cNvSpPr txBox="1"/>
          <p:nvPr/>
        </p:nvSpPr>
        <p:spPr>
          <a:xfrm>
            <a:off x="6096000" y="180871"/>
            <a:ext cx="5504822" cy="5863144"/>
          </a:xfrm>
          <a:prstGeom prst="rect">
            <a:avLst/>
          </a:prstGeom>
          <a:noFill/>
        </p:spPr>
        <p:txBody>
          <a:bodyPr wrap="square" rtlCol="0">
            <a:spAutoFit/>
          </a:bodyPr>
          <a:lstStyle/>
          <a:p>
            <a:pPr algn="just" defTabSz="457200">
              <a:lnSpc>
                <a:spcPts val="1800"/>
              </a:lnSpc>
            </a:pPr>
            <a:r>
              <a:rPr lang="it-IT" sz="1500" i="1" dirty="0"/>
              <a:t>	Sono un ricercatore che viaggia troppo e dorme troppo poco. Mi considero un vero privilegiato a poter guidare un team di scienziati di prim’ordine e, allo stesso tempo, non perdere il contatto con la realtà. Rimbalzo periodicamente tra ospedali, centri di ricerca e conferenze in tutto il mondo, ma leggo – e voglio leggere – ancora molte storie cliniche di pazienti oncologici. Una vita un po’ zingara, visto che dal 2001 ho cambiato 3 Paesi, 2 continenti e 5 città, ma che qualcuno potrebbe chiamare «stimolante». In effetti lo è, molto, ma probabilmente meno esotica di quanto possa sembrare. Ho fatto una scelta che ha comportato anche qualche privazione, quella più grande è il «tempo» per me stesso. Quindi, quando mi chiesero di scrivere un libro, la mia prima risposta fu negativa, quasi in automatico. «Non ho assolutamente il tempo per una cosa del genere e non sono un divulgatore professionista» fu la mia risposta. Ho pubblicato molti articoli scientifici e persino partecipato alla stesura di manuali, ma non mi ero mai cimentato in qualcosa del genere. Scrivo qualcosa sui social che a qualcuno sembra piacere, tutto qua. E magari a volte mi capita di aiutare questo qualcuno, e forse questa è la ricompensa migliore. Ma poi ripensandoci, e dopo aver avuto praticamente carta bianca dalla casa editrice – che ringrazio –, ho pensato che in effetti la stesura di questo libro poteva essere una opportunità sia per me che per i pazienti, i loro amici e i loro familiari, che avrebbero potuto avere bisogno e soprattutto avere il diritto di saperne di più, se vogliono. E se posso contribuire nel mio piccolo, perché no? </a:t>
            </a:r>
          </a:p>
        </p:txBody>
      </p:sp>
    </p:spTree>
    <p:extLst>
      <p:ext uri="{BB962C8B-B14F-4D97-AF65-F5344CB8AC3E}">
        <p14:creationId xmlns:p14="http://schemas.microsoft.com/office/powerpoint/2010/main" val="992767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3590365-B192-70B0-E4EA-0DE51ABD079E}"/>
              </a:ext>
            </a:extLst>
          </p:cNvPr>
          <p:cNvSpPr txBox="1">
            <a:spLocks noChangeArrowheads="1"/>
          </p:cNvSpPr>
          <p:nvPr/>
        </p:nvSpPr>
        <p:spPr>
          <a:xfrm>
            <a:off x="457200" y="332740"/>
            <a:ext cx="5322887" cy="29400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it-IT" sz="3200" b="1" dirty="0" err="1">
                <a:solidFill>
                  <a:srgbClr val="0070C0"/>
                </a:solidFill>
              </a:rPr>
              <a:t>Proliferazione</a:t>
            </a:r>
            <a:r>
              <a:rPr lang="en-US" altLang="it-IT" sz="3200" b="1" dirty="0">
                <a:solidFill>
                  <a:srgbClr val="0070C0"/>
                </a:solidFill>
              </a:rPr>
              <a:t> </a:t>
            </a:r>
            <a:r>
              <a:rPr lang="en-US" altLang="it-IT" sz="3200" b="1" dirty="0" err="1">
                <a:solidFill>
                  <a:srgbClr val="0070C0"/>
                </a:solidFill>
              </a:rPr>
              <a:t>tumorale</a:t>
            </a:r>
            <a:r>
              <a:rPr lang="en-US" altLang="it-IT" sz="3200" b="1" dirty="0">
                <a:solidFill>
                  <a:srgbClr val="0070C0"/>
                </a:solidFill>
              </a:rPr>
              <a:t>:</a:t>
            </a:r>
          </a:p>
          <a:p>
            <a:pPr>
              <a:buFontTx/>
              <a:buNone/>
            </a:pPr>
            <a:endParaRPr lang="en-US" altLang="it-IT" b="1" dirty="0"/>
          </a:p>
          <a:p>
            <a:r>
              <a:rPr lang="en-US" altLang="it-IT" dirty="0" err="1"/>
              <a:t>Progressiva</a:t>
            </a:r>
            <a:r>
              <a:rPr lang="en-US" altLang="it-IT" dirty="0"/>
              <a:t>, </a:t>
            </a:r>
            <a:r>
              <a:rPr lang="en-US" altLang="it-IT" dirty="0" err="1"/>
              <a:t>irreversibile</a:t>
            </a:r>
            <a:endParaRPr lang="en-US" altLang="it-IT" dirty="0"/>
          </a:p>
          <a:p>
            <a:r>
              <a:rPr lang="en-US" altLang="it-IT" dirty="0" err="1"/>
              <a:t>atipica</a:t>
            </a:r>
            <a:r>
              <a:rPr lang="en-US" altLang="it-IT" dirty="0"/>
              <a:t> (= </a:t>
            </a:r>
            <a:r>
              <a:rPr lang="en-US" altLang="it-IT" b="1" dirty="0"/>
              <a:t>anaplasia</a:t>
            </a:r>
            <a:r>
              <a:rPr lang="en-US" altLang="it-IT" dirty="0"/>
              <a:t>) </a:t>
            </a:r>
          </a:p>
          <a:p>
            <a:r>
              <a:rPr lang="en-US" altLang="it-IT" dirty="0" err="1"/>
              <a:t>autonoma</a:t>
            </a:r>
            <a:r>
              <a:rPr lang="en-US" altLang="it-IT" dirty="0"/>
              <a:t>* </a:t>
            </a:r>
          </a:p>
          <a:p>
            <a:r>
              <a:rPr lang="en-US" altLang="it-IT" dirty="0" err="1"/>
              <a:t>afinalistica</a:t>
            </a:r>
            <a:endParaRPr lang="en-US" altLang="it-IT" dirty="0"/>
          </a:p>
        </p:txBody>
      </p:sp>
      <p:sp>
        <p:nvSpPr>
          <p:cNvPr id="3" name="CasellaDiTesto 1">
            <a:extLst>
              <a:ext uri="{FF2B5EF4-FFF2-40B4-BE49-F238E27FC236}">
                <a16:creationId xmlns:a16="http://schemas.microsoft.com/office/drawing/2014/main" id="{DF75848F-2583-5095-10A4-F7BE3817A419}"/>
              </a:ext>
            </a:extLst>
          </p:cNvPr>
          <p:cNvSpPr txBox="1">
            <a:spLocks noChangeArrowheads="1"/>
          </p:cNvSpPr>
          <p:nvPr/>
        </p:nvSpPr>
        <p:spPr bwMode="auto">
          <a:xfrm>
            <a:off x="3037934" y="2926224"/>
            <a:ext cx="757130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800" b="1" dirty="0">
                <a:latin typeface="+mn-lt"/>
              </a:rPr>
              <a:t>* Confronta con </a:t>
            </a:r>
          </a:p>
          <a:p>
            <a:pPr>
              <a:spcBef>
                <a:spcPct val="0"/>
              </a:spcBef>
              <a:buFontTx/>
              <a:buNone/>
            </a:pPr>
            <a:r>
              <a:rPr lang="it-IT" altLang="it-IT" sz="2800" dirty="0">
                <a:latin typeface="+mn-lt"/>
              </a:rPr>
              <a:t>RISPOSTE CELLULARI ADATTATIVE (reversibili):	</a:t>
            </a:r>
          </a:p>
          <a:p>
            <a:pPr>
              <a:spcBef>
                <a:spcPct val="0"/>
              </a:spcBef>
              <a:buFontTx/>
              <a:buNone/>
            </a:pPr>
            <a:r>
              <a:rPr lang="it-IT" altLang="it-IT" sz="2800" dirty="0">
                <a:latin typeface="+mn-lt"/>
              </a:rPr>
              <a:t>			 iper/</a:t>
            </a:r>
            <a:r>
              <a:rPr lang="it-IT" altLang="it-IT" sz="2800" dirty="0" err="1">
                <a:latin typeface="+mn-lt"/>
              </a:rPr>
              <a:t>ipo</a:t>
            </a:r>
            <a:r>
              <a:rPr lang="it-IT" altLang="it-IT" sz="2800" dirty="0">
                <a:latin typeface="+mn-lt"/>
              </a:rPr>
              <a:t>-trofia</a:t>
            </a:r>
          </a:p>
          <a:p>
            <a:pPr>
              <a:spcBef>
                <a:spcPct val="0"/>
              </a:spcBef>
              <a:buFontTx/>
              <a:buNone/>
            </a:pPr>
            <a:r>
              <a:rPr lang="it-IT" altLang="it-IT" sz="2800" dirty="0">
                <a:latin typeface="+mn-lt"/>
              </a:rPr>
              <a:t>			 iper/</a:t>
            </a:r>
            <a:r>
              <a:rPr lang="it-IT" altLang="it-IT" sz="2800" dirty="0" err="1">
                <a:latin typeface="+mn-lt"/>
              </a:rPr>
              <a:t>ipo-plasia</a:t>
            </a:r>
            <a:endParaRPr lang="it-IT" altLang="it-IT" sz="2800" dirty="0">
              <a:latin typeface="+mn-lt"/>
            </a:endParaRPr>
          </a:p>
          <a:p>
            <a:pPr>
              <a:spcBef>
                <a:spcPct val="0"/>
              </a:spcBef>
              <a:buFontTx/>
              <a:buNone/>
            </a:pPr>
            <a:r>
              <a:rPr lang="it-IT" altLang="it-IT" sz="2800" dirty="0">
                <a:latin typeface="+mn-lt"/>
              </a:rPr>
              <a:t>			 metaplasia</a:t>
            </a:r>
          </a:p>
        </p:txBody>
      </p:sp>
    </p:spTree>
    <p:extLst>
      <p:ext uri="{BB962C8B-B14F-4D97-AF65-F5344CB8AC3E}">
        <p14:creationId xmlns:p14="http://schemas.microsoft.com/office/powerpoint/2010/main" val="1420019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E8B50E6-1EB3-E284-E374-F10795E55654}"/>
              </a:ext>
            </a:extLst>
          </p:cNvPr>
          <p:cNvSpPr txBox="1"/>
          <p:nvPr/>
        </p:nvSpPr>
        <p:spPr>
          <a:xfrm>
            <a:off x="8247312" y="6302266"/>
            <a:ext cx="34322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err="1">
                <a:cs typeface="Calibri"/>
              </a:rPr>
              <a:t>Hanahan</a:t>
            </a:r>
            <a:r>
              <a:rPr lang="it-IT" dirty="0">
                <a:cs typeface="Calibri"/>
              </a:rPr>
              <a:t> e Weinberg 2011 Cell</a:t>
            </a:r>
            <a:endParaRPr lang="it-IT" dirty="0"/>
          </a:p>
        </p:txBody>
      </p:sp>
      <p:sp>
        <p:nvSpPr>
          <p:cNvPr id="3" name="CasellaDiTesto 2">
            <a:extLst>
              <a:ext uri="{FF2B5EF4-FFF2-40B4-BE49-F238E27FC236}">
                <a16:creationId xmlns:a16="http://schemas.microsoft.com/office/drawing/2014/main" id="{F36BD086-521A-69BC-8A95-52B929483297}"/>
              </a:ext>
            </a:extLst>
          </p:cNvPr>
          <p:cNvSpPr txBox="1"/>
          <p:nvPr/>
        </p:nvSpPr>
        <p:spPr>
          <a:xfrm>
            <a:off x="331734" y="969725"/>
            <a:ext cx="10843655"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pPr>
            <a:r>
              <a:rPr lang="it-IT" sz="2800" dirty="0">
                <a:cs typeface="Calibri"/>
              </a:rPr>
              <a:t>Capacità di </a:t>
            </a:r>
            <a:r>
              <a:rPr lang="it-IT" sz="2800" b="1" dirty="0">
                <a:cs typeface="Calibri"/>
              </a:rPr>
              <a:t>crescere con propri segnali </a:t>
            </a:r>
            <a:r>
              <a:rPr lang="it-IT" sz="2800" dirty="0">
                <a:cs typeface="Calibri"/>
              </a:rPr>
              <a:t>autonomi</a:t>
            </a:r>
          </a:p>
          <a:p>
            <a:pPr>
              <a:spcBef>
                <a:spcPts val="1200"/>
              </a:spcBef>
            </a:pPr>
            <a:r>
              <a:rPr lang="it-IT" sz="2800" b="1" dirty="0">
                <a:cs typeface="Calibri"/>
              </a:rPr>
              <a:t>Evasione da segnali inibitori </a:t>
            </a:r>
            <a:r>
              <a:rPr lang="it-IT" sz="2800" dirty="0">
                <a:cs typeface="Calibri"/>
              </a:rPr>
              <a:t>(inibizione da contatto </a:t>
            </a:r>
            <a:r>
              <a:rPr lang="it-IT" sz="2800" dirty="0" err="1">
                <a:cs typeface="Calibri"/>
              </a:rPr>
              <a:t>etc</a:t>
            </a:r>
            <a:r>
              <a:rPr lang="it-IT" sz="2800" dirty="0">
                <a:cs typeface="Calibri"/>
              </a:rPr>
              <a:t>)</a:t>
            </a:r>
          </a:p>
          <a:p>
            <a:pPr>
              <a:spcBef>
                <a:spcPts val="1200"/>
              </a:spcBef>
            </a:pPr>
            <a:r>
              <a:rPr lang="it-IT" sz="2800" b="1" dirty="0">
                <a:cs typeface="Calibri"/>
              </a:rPr>
              <a:t>Evasione da morte </a:t>
            </a:r>
            <a:r>
              <a:rPr lang="it-IT" sz="2800" b="1" dirty="0" err="1">
                <a:cs typeface="Calibri"/>
              </a:rPr>
              <a:t>apoptotica</a:t>
            </a:r>
            <a:endParaRPr lang="it-IT" sz="2800" b="1" dirty="0">
              <a:cs typeface="Calibri"/>
            </a:endParaRPr>
          </a:p>
          <a:p>
            <a:pPr>
              <a:spcBef>
                <a:spcPts val="1200"/>
              </a:spcBef>
            </a:pPr>
            <a:r>
              <a:rPr lang="it-IT" sz="2800" dirty="0">
                <a:cs typeface="Calibri"/>
              </a:rPr>
              <a:t>Potenziale </a:t>
            </a:r>
            <a:r>
              <a:rPr lang="it-IT" sz="2800" b="1" dirty="0">
                <a:cs typeface="Calibri"/>
              </a:rPr>
              <a:t>replicativo illimitato</a:t>
            </a:r>
            <a:r>
              <a:rPr lang="it-IT" sz="2800" dirty="0">
                <a:cs typeface="Calibri"/>
              </a:rPr>
              <a:t> (telomerasi)</a:t>
            </a:r>
          </a:p>
          <a:p>
            <a:pPr>
              <a:spcBef>
                <a:spcPts val="1200"/>
              </a:spcBef>
            </a:pPr>
            <a:r>
              <a:rPr lang="it-IT" sz="2800" b="1" dirty="0">
                <a:cs typeface="Calibri"/>
              </a:rPr>
              <a:t>Angiogenesi</a:t>
            </a:r>
          </a:p>
          <a:p>
            <a:pPr>
              <a:spcBef>
                <a:spcPts val="1200"/>
              </a:spcBef>
            </a:pPr>
            <a:r>
              <a:rPr lang="it-IT" sz="2800" b="1" dirty="0">
                <a:cs typeface="Calibri"/>
              </a:rPr>
              <a:t>Invasione e metastasi</a:t>
            </a:r>
          </a:p>
          <a:p>
            <a:pPr>
              <a:spcBef>
                <a:spcPts val="1200"/>
              </a:spcBef>
            </a:pPr>
            <a:r>
              <a:rPr lang="it-IT" sz="2800" dirty="0">
                <a:cs typeface="Calibri"/>
              </a:rPr>
              <a:t>Riprogrammazione del </a:t>
            </a:r>
            <a:r>
              <a:rPr lang="it-IT" sz="2800" b="1" dirty="0">
                <a:cs typeface="Calibri"/>
              </a:rPr>
              <a:t>metabolismo</a:t>
            </a:r>
          </a:p>
          <a:p>
            <a:pPr>
              <a:spcBef>
                <a:spcPts val="1200"/>
              </a:spcBef>
            </a:pPr>
            <a:r>
              <a:rPr lang="it-IT" sz="2800" b="1" dirty="0">
                <a:cs typeface="Calibri"/>
              </a:rPr>
              <a:t>Evasione dell'</a:t>
            </a:r>
            <a:r>
              <a:rPr lang="it-IT" sz="2800" b="1" dirty="0" err="1">
                <a:cs typeface="Calibri"/>
              </a:rPr>
              <a:t>immunosorveglianza</a:t>
            </a:r>
          </a:p>
        </p:txBody>
      </p:sp>
      <p:sp>
        <p:nvSpPr>
          <p:cNvPr id="4" name="CasellaDiTesto 3">
            <a:extLst>
              <a:ext uri="{FF2B5EF4-FFF2-40B4-BE49-F238E27FC236}">
                <a16:creationId xmlns:a16="http://schemas.microsoft.com/office/drawing/2014/main" id="{A8E9CBAF-F6A5-3F1A-3700-239C7C6AEEE1}"/>
              </a:ext>
            </a:extLst>
          </p:cNvPr>
          <p:cNvSpPr txBox="1"/>
          <p:nvPr/>
        </p:nvSpPr>
        <p:spPr>
          <a:xfrm>
            <a:off x="283607" y="61904"/>
            <a:ext cx="87273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sz="3600" b="1" u="sng" dirty="0">
                <a:solidFill>
                  <a:srgbClr val="0070C0"/>
                </a:solidFill>
                <a:cs typeface="Calibri"/>
              </a:rPr>
              <a:t>HALLMARKS</a:t>
            </a:r>
            <a:r>
              <a:rPr lang="it-IT" sz="3600" b="1" dirty="0">
                <a:solidFill>
                  <a:srgbClr val="0070C0"/>
                </a:solidFill>
                <a:cs typeface="Calibri"/>
              </a:rPr>
              <a:t> delle cellule tumorali</a:t>
            </a:r>
            <a:endParaRPr lang="it-IT" sz="3600" b="1" dirty="0">
              <a:solidFill>
                <a:srgbClr val="0070C0"/>
              </a:solidFill>
            </a:endParaRPr>
          </a:p>
        </p:txBody>
      </p:sp>
      <p:sp>
        <p:nvSpPr>
          <p:cNvPr id="5" name="TextBox 4">
            <a:extLst>
              <a:ext uri="{FF2B5EF4-FFF2-40B4-BE49-F238E27FC236}">
                <a16:creationId xmlns:a16="http://schemas.microsoft.com/office/drawing/2014/main" id="{B9EF691C-8548-840D-66CE-8D03C1031EC1}"/>
              </a:ext>
            </a:extLst>
          </p:cNvPr>
          <p:cNvSpPr txBox="1"/>
          <p:nvPr/>
        </p:nvSpPr>
        <p:spPr>
          <a:xfrm>
            <a:off x="331734" y="5759653"/>
            <a:ext cx="7297783" cy="954107"/>
          </a:xfrm>
          <a:prstGeom prst="rect">
            <a:avLst/>
          </a:prstGeom>
          <a:noFill/>
          <a:ln w="28575">
            <a:solidFill>
              <a:srgbClr val="0070C0"/>
            </a:solidFill>
          </a:ln>
        </p:spPr>
        <p:txBody>
          <a:bodyPr wrap="square" rtlCol="0">
            <a:spAutoFit/>
          </a:bodyPr>
          <a:lstStyle/>
          <a:p>
            <a:r>
              <a:rPr lang="it-IT" sz="2800" dirty="0"/>
              <a:t>Caratteristiche «abilitanti: instabilità genomica; infiammazione pro-tumorale</a:t>
            </a:r>
          </a:p>
        </p:txBody>
      </p:sp>
    </p:spTree>
    <p:extLst>
      <p:ext uri="{BB962C8B-B14F-4D97-AF65-F5344CB8AC3E}">
        <p14:creationId xmlns:p14="http://schemas.microsoft.com/office/powerpoint/2010/main" val="7924640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3860</TotalTime>
  <Words>6620</Words>
  <Application>Microsoft Office PowerPoint</Application>
  <PresentationFormat>Widescreen</PresentationFormat>
  <Paragraphs>411</Paragraphs>
  <Slides>75</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75</vt:i4>
      </vt:variant>
    </vt:vector>
  </HeadingPairs>
  <TitlesOfParts>
    <vt:vector size="85" baseType="lpstr">
      <vt:lpstr>ＭＳ Ｐゴシック</vt:lpstr>
      <vt:lpstr>-apple-system</vt:lpstr>
      <vt:lpstr>Arial</vt:lpstr>
      <vt:lpstr>Calibri</vt:lpstr>
      <vt:lpstr>Calibri Light</vt:lpstr>
      <vt:lpstr>garamoun-bold</vt:lpstr>
      <vt:lpstr>garamoun-regular</vt:lpstr>
      <vt:lpstr>Inter</vt:lpstr>
      <vt:lpstr>Wingdings</vt:lpstr>
      <vt:lpstr>Office Theme</vt:lpstr>
      <vt:lpstr>PowerPoint Presentation</vt:lpstr>
      <vt:lpstr>PowerPoint Presentation</vt:lpstr>
      <vt:lpstr>PowerPoint Presentation</vt:lpstr>
      <vt:lpstr>PowerPoint Presentation</vt:lpstr>
      <vt:lpstr>PowerPoint Presentation</vt:lpstr>
      <vt:lpstr>Classificazione/stadiazione dei tumori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Cachessia                   (cacos = cattivo; exis = costituzione)</vt:lpstr>
      <vt:lpstr>SINDROMI   PARANEOPLASTICHE (10%)    </vt:lpstr>
      <vt:lpstr>EREDITARIETA’ NEOPLASIE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Tommasini</dc:creator>
  <cp:lastModifiedBy>Alberto Tommasini</cp:lastModifiedBy>
  <cp:revision>624</cp:revision>
  <dcterms:created xsi:type="dcterms:W3CDTF">2021-02-27T18:38:28Z</dcterms:created>
  <dcterms:modified xsi:type="dcterms:W3CDTF">2026-04-19T21:17:32Z</dcterms:modified>
</cp:coreProperties>
</file>