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502" r:id="rId2"/>
    <p:sldId id="493" r:id="rId3"/>
    <p:sldId id="494" r:id="rId4"/>
    <p:sldId id="503" r:id="rId5"/>
    <p:sldId id="505" r:id="rId6"/>
    <p:sldId id="506" r:id="rId7"/>
    <p:sldId id="507" r:id="rId8"/>
    <p:sldId id="508" r:id="rId9"/>
    <p:sldId id="509" r:id="rId10"/>
    <p:sldId id="510" r:id="rId11"/>
    <p:sldId id="511" r:id="rId12"/>
    <p:sldId id="512" r:id="rId13"/>
    <p:sldId id="513" r:id="rId14"/>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0" d="100"/>
          <a:sy n="100" d="100"/>
        </p:scale>
        <p:origin x="96"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6FC1C8D-257B-C926-4D31-E772EF3B5094}"/>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F4E25DC0-7DC9-C263-36A2-EC55048E8E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CF40AD21-B442-58F5-FEB1-45CA16359FA8}"/>
              </a:ext>
            </a:extLst>
          </p:cNvPr>
          <p:cNvSpPr>
            <a:spLocks noGrp="1"/>
          </p:cNvSpPr>
          <p:nvPr>
            <p:ph type="dt" sz="half" idx="10"/>
          </p:nvPr>
        </p:nvSpPr>
        <p:spPr/>
        <p:txBody>
          <a:bodyPr/>
          <a:lstStyle/>
          <a:p>
            <a:fld id="{BE8ADBE8-EE20-4BD6-B785-91B9D8CF0220}" type="datetimeFigureOut">
              <a:rPr lang="it-IT" smtClean="0"/>
              <a:t>21/04/2026</a:t>
            </a:fld>
            <a:endParaRPr lang="it-IT"/>
          </a:p>
        </p:txBody>
      </p:sp>
      <p:sp>
        <p:nvSpPr>
          <p:cNvPr id="5" name="Segnaposto piè di pagina 4">
            <a:extLst>
              <a:ext uri="{FF2B5EF4-FFF2-40B4-BE49-F238E27FC236}">
                <a16:creationId xmlns:a16="http://schemas.microsoft.com/office/drawing/2014/main" id="{97CC088E-CEF8-9F5D-74EF-5B5C5710D3C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37CCEDD-5DE4-BAD8-C270-EF6286601C30}"/>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1947980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618851D-5AA3-6879-FC77-75D5BF362A8C}"/>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AFFF678-13DB-5B7E-6887-F4FA22C60519}"/>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21A9EE2-ECC3-ED0D-344E-1ED105B0C0D3}"/>
              </a:ext>
            </a:extLst>
          </p:cNvPr>
          <p:cNvSpPr>
            <a:spLocks noGrp="1"/>
          </p:cNvSpPr>
          <p:nvPr>
            <p:ph type="dt" sz="half" idx="10"/>
          </p:nvPr>
        </p:nvSpPr>
        <p:spPr/>
        <p:txBody>
          <a:bodyPr/>
          <a:lstStyle/>
          <a:p>
            <a:fld id="{BE8ADBE8-EE20-4BD6-B785-91B9D8CF0220}" type="datetimeFigureOut">
              <a:rPr lang="it-IT" smtClean="0"/>
              <a:t>21/04/2026</a:t>
            </a:fld>
            <a:endParaRPr lang="it-IT"/>
          </a:p>
        </p:txBody>
      </p:sp>
      <p:sp>
        <p:nvSpPr>
          <p:cNvPr id="5" name="Segnaposto piè di pagina 4">
            <a:extLst>
              <a:ext uri="{FF2B5EF4-FFF2-40B4-BE49-F238E27FC236}">
                <a16:creationId xmlns:a16="http://schemas.microsoft.com/office/drawing/2014/main" id="{D2581E53-C147-5058-9D94-66C2C2EF55F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4F2ED39-F4AB-EEB0-91FC-18E213980D9A}"/>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19596966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748C6A14-9783-AB0C-35EF-3683EFF086A2}"/>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E8363211-5B94-BCE7-50B7-FC6F72ECEEC5}"/>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BB73289-E161-8B14-E973-D61A1151006D}"/>
              </a:ext>
            </a:extLst>
          </p:cNvPr>
          <p:cNvSpPr>
            <a:spLocks noGrp="1"/>
          </p:cNvSpPr>
          <p:nvPr>
            <p:ph type="dt" sz="half" idx="10"/>
          </p:nvPr>
        </p:nvSpPr>
        <p:spPr/>
        <p:txBody>
          <a:bodyPr/>
          <a:lstStyle/>
          <a:p>
            <a:fld id="{BE8ADBE8-EE20-4BD6-B785-91B9D8CF0220}" type="datetimeFigureOut">
              <a:rPr lang="it-IT" smtClean="0"/>
              <a:t>21/04/2026</a:t>
            </a:fld>
            <a:endParaRPr lang="it-IT"/>
          </a:p>
        </p:txBody>
      </p:sp>
      <p:sp>
        <p:nvSpPr>
          <p:cNvPr id="5" name="Segnaposto piè di pagina 4">
            <a:extLst>
              <a:ext uri="{FF2B5EF4-FFF2-40B4-BE49-F238E27FC236}">
                <a16:creationId xmlns:a16="http://schemas.microsoft.com/office/drawing/2014/main" id="{19E17C4B-FD89-3777-30D9-01087C3D65E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76319D0-A05F-EF33-CED7-AB38BBFF4D78}"/>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1341356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17F488A-EDD3-AAE9-0753-0BA2EDB034E4}"/>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BB21852-C789-59A4-DB1B-679B28DDC1A4}"/>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34EF466-F7B8-D6C0-12F5-2263AEDD62BF}"/>
              </a:ext>
            </a:extLst>
          </p:cNvPr>
          <p:cNvSpPr>
            <a:spLocks noGrp="1"/>
          </p:cNvSpPr>
          <p:nvPr>
            <p:ph type="dt" sz="half" idx="10"/>
          </p:nvPr>
        </p:nvSpPr>
        <p:spPr/>
        <p:txBody>
          <a:bodyPr/>
          <a:lstStyle/>
          <a:p>
            <a:fld id="{BE8ADBE8-EE20-4BD6-B785-91B9D8CF0220}" type="datetimeFigureOut">
              <a:rPr lang="it-IT" smtClean="0"/>
              <a:t>21/04/2026</a:t>
            </a:fld>
            <a:endParaRPr lang="it-IT"/>
          </a:p>
        </p:txBody>
      </p:sp>
      <p:sp>
        <p:nvSpPr>
          <p:cNvPr id="5" name="Segnaposto piè di pagina 4">
            <a:extLst>
              <a:ext uri="{FF2B5EF4-FFF2-40B4-BE49-F238E27FC236}">
                <a16:creationId xmlns:a16="http://schemas.microsoft.com/office/drawing/2014/main" id="{67980B75-2542-FA4F-F85F-2A6C3087031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861E644-98DB-F1CA-DB2F-304318A8EBC5}"/>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6575058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8A95BC6-6A9E-98F5-B8D4-CA04AF2332DE}"/>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9E4F24A3-680A-DBA5-7842-FB468114008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4CE35A01-4D55-6950-8282-24DBDCDD5548}"/>
              </a:ext>
            </a:extLst>
          </p:cNvPr>
          <p:cNvSpPr>
            <a:spLocks noGrp="1"/>
          </p:cNvSpPr>
          <p:nvPr>
            <p:ph type="dt" sz="half" idx="10"/>
          </p:nvPr>
        </p:nvSpPr>
        <p:spPr/>
        <p:txBody>
          <a:bodyPr/>
          <a:lstStyle/>
          <a:p>
            <a:fld id="{BE8ADBE8-EE20-4BD6-B785-91B9D8CF0220}" type="datetimeFigureOut">
              <a:rPr lang="it-IT" smtClean="0"/>
              <a:t>21/04/2026</a:t>
            </a:fld>
            <a:endParaRPr lang="it-IT"/>
          </a:p>
        </p:txBody>
      </p:sp>
      <p:sp>
        <p:nvSpPr>
          <p:cNvPr id="5" name="Segnaposto piè di pagina 4">
            <a:extLst>
              <a:ext uri="{FF2B5EF4-FFF2-40B4-BE49-F238E27FC236}">
                <a16:creationId xmlns:a16="http://schemas.microsoft.com/office/drawing/2014/main" id="{ABAE9E5A-365F-4B72-6C76-4D3EF548AB9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062E67E-27AC-B291-B94F-9D04F4BFF12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24072617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41C5DD-AAFB-C8DB-19E5-B18CDF63240B}"/>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3B8D92B-2A18-E2CB-3458-9E3A355062E1}"/>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6AF0CF20-3109-40DF-A755-1ABDAA0B1E0C}"/>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93511A76-E62A-B9A4-4FD2-36953F685605}"/>
              </a:ext>
            </a:extLst>
          </p:cNvPr>
          <p:cNvSpPr>
            <a:spLocks noGrp="1"/>
          </p:cNvSpPr>
          <p:nvPr>
            <p:ph type="dt" sz="half" idx="10"/>
          </p:nvPr>
        </p:nvSpPr>
        <p:spPr/>
        <p:txBody>
          <a:bodyPr/>
          <a:lstStyle/>
          <a:p>
            <a:fld id="{BE8ADBE8-EE20-4BD6-B785-91B9D8CF0220}" type="datetimeFigureOut">
              <a:rPr lang="it-IT" smtClean="0"/>
              <a:t>21/04/2026</a:t>
            </a:fld>
            <a:endParaRPr lang="it-IT"/>
          </a:p>
        </p:txBody>
      </p:sp>
      <p:sp>
        <p:nvSpPr>
          <p:cNvPr id="6" name="Segnaposto piè di pagina 5">
            <a:extLst>
              <a:ext uri="{FF2B5EF4-FFF2-40B4-BE49-F238E27FC236}">
                <a16:creationId xmlns:a16="http://schemas.microsoft.com/office/drawing/2014/main" id="{FA83308B-E198-8975-CB83-7335382D76D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326A728C-B037-A069-3A0E-97C92224BD54}"/>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197283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0D87C2-0E1F-BD53-CCB9-BD138FD624D6}"/>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214D2FC9-DFB0-7E62-F037-1E946D57B6A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1DDAEA0F-4F3A-1628-3412-41F4AD983E96}"/>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C710BD20-DFA1-410A-9EA2-9523A18E4BB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571B4435-7C62-260B-E41B-945A86754391}"/>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F18794A6-38A7-4295-EE0D-CB1660E0CE7A}"/>
              </a:ext>
            </a:extLst>
          </p:cNvPr>
          <p:cNvSpPr>
            <a:spLocks noGrp="1"/>
          </p:cNvSpPr>
          <p:nvPr>
            <p:ph type="dt" sz="half" idx="10"/>
          </p:nvPr>
        </p:nvSpPr>
        <p:spPr/>
        <p:txBody>
          <a:bodyPr/>
          <a:lstStyle/>
          <a:p>
            <a:fld id="{BE8ADBE8-EE20-4BD6-B785-91B9D8CF0220}" type="datetimeFigureOut">
              <a:rPr lang="it-IT" smtClean="0"/>
              <a:t>21/04/2026</a:t>
            </a:fld>
            <a:endParaRPr lang="it-IT"/>
          </a:p>
        </p:txBody>
      </p:sp>
      <p:sp>
        <p:nvSpPr>
          <p:cNvPr id="8" name="Segnaposto piè di pagina 7">
            <a:extLst>
              <a:ext uri="{FF2B5EF4-FFF2-40B4-BE49-F238E27FC236}">
                <a16:creationId xmlns:a16="http://schemas.microsoft.com/office/drawing/2014/main" id="{A79E216C-A78D-7879-0BFC-EC45E040059C}"/>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58167E0C-9999-C2F9-2A49-450767744CEA}"/>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14785555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6A7D7C-2DBD-846D-B0E1-E12428D6E23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06EE4A3A-3B68-D15C-A450-E936D6E15982}"/>
              </a:ext>
            </a:extLst>
          </p:cNvPr>
          <p:cNvSpPr>
            <a:spLocks noGrp="1"/>
          </p:cNvSpPr>
          <p:nvPr>
            <p:ph type="dt" sz="half" idx="10"/>
          </p:nvPr>
        </p:nvSpPr>
        <p:spPr/>
        <p:txBody>
          <a:bodyPr/>
          <a:lstStyle/>
          <a:p>
            <a:fld id="{BE8ADBE8-EE20-4BD6-B785-91B9D8CF0220}" type="datetimeFigureOut">
              <a:rPr lang="it-IT" smtClean="0"/>
              <a:t>21/04/2026</a:t>
            </a:fld>
            <a:endParaRPr lang="it-IT"/>
          </a:p>
        </p:txBody>
      </p:sp>
      <p:sp>
        <p:nvSpPr>
          <p:cNvPr id="4" name="Segnaposto piè di pagina 3">
            <a:extLst>
              <a:ext uri="{FF2B5EF4-FFF2-40B4-BE49-F238E27FC236}">
                <a16:creationId xmlns:a16="http://schemas.microsoft.com/office/drawing/2014/main" id="{60F52437-A655-2B40-EDC5-C25321486AF1}"/>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8D279C3C-4FB1-B7A1-6562-FAB0860A6157}"/>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132711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DDDB6365-22D4-D2F3-66C0-3DEE88BA1C1C}"/>
              </a:ext>
            </a:extLst>
          </p:cNvPr>
          <p:cNvSpPr>
            <a:spLocks noGrp="1"/>
          </p:cNvSpPr>
          <p:nvPr>
            <p:ph type="dt" sz="half" idx="10"/>
          </p:nvPr>
        </p:nvSpPr>
        <p:spPr/>
        <p:txBody>
          <a:bodyPr/>
          <a:lstStyle/>
          <a:p>
            <a:fld id="{BE8ADBE8-EE20-4BD6-B785-91B9D8CF0220}" type="datetimeFigureOut">
              <a:rPr lang="it-IT" smtClean="0"/>
              <a:t>21/04/2026</a:t>
            </a:fld>
            <a:endParaRPr lang="it-IT"/>
          </a:p>
        </p:txBody>
      </p:sp>
      <p:sp>
        <p:nvSpPr>
          <p:cNvPr id="3" name="Segnaposto piè di pagina 2">
            <a:extLst>
              <a:ext uri="{FF2B5EF4-FFF2-40B4-BE49-F238E27FC236}">
                <a16:creationId xmlns:a16="http://schemas.microsoft.com/office/drawing/2014/main" id="{CFFE36D6-F1A3-F668-902D-A20B102D0847}"/>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5452A596-8329-A366-FCE2-D544400F5461}"/>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4573180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3CF8F64-E96E-371F-DB90-A444005F5FD6}"/>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28F46DF-E4C9-7903-FE37-23716CD3E5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CAA16B0E-F6E3-D0CD-7F5F-A96B99C9D0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AF5DC4C-AAAE-60C4-3AFF-80188AEFC8D3}"/>
              </a:ext>
            </a:extLst>
          </p:cNvPr>
          <p:cNvSpPr>
            <a:spLocks noGrp="1"/>
          </p:cNvSpPr>
          <p:nvPr>
            <p:ph type="dt" sz="half" idx="10"/>
          </p:nvPr>
        </p:nvSpPr>
        <p:spPr/>
        <p:txBody>
          <a:bodyPr/>
          <a:lstStyle/>
          <a:p>
            <a:fld id="{BE8ADBE8-EE20-4BD6-B785-91B9D8CF0220}" type="datetimeFigureOut">
              <a:rPr lang="it-IT" smtClean="0"/>
              <a:t>21/04/2026</a:t>
            </a:fld>
            <a:endParaRPr lang="it-IT"/>
          </a:p>
        </p:txBody>
      </p:sp>
      <p:sp>
        <p:nvSpPr>
          <p:cNvPr id="6" name="Segnaposto piè di pagina 5">
            <a:extLst>
              <a:ext uri="{FF2B5EF4-FFF2-40B4-BE49-F238E27FC236}">
                <a16:creationId xmlns:a16="http://schemas.microsoft.com/office/drawing/2014/main" id="{A75C52CA-4296-3AE4-051D-87F5AF86BDA5}"/>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7CE521A7-49EB-2C4A-8843-BB17F4BFAFF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8579970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C99608-F97F-14D8-19A0-4DE4D75F8D27}"/>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C7DCA0F4-EC79-0B9F-9977-FD806142E71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4C6E3B0A-F0E1-67E1-34CC-47D9F9CCCF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E1D1291-97BC-6663-ECC4-2008C912DF64}"/>
              </a:ext>
            </a:extLst>
          </p:cNvPr>
          <p:cNvSpPr>
            <a:spLocks noGrp="1"/>
          </p:cNvSpPr>
          <p:nvPr>
            <p:ph type="dt" sz="half" idx="10"/>
          </p:nvPr>
        </p:nvSpPr>
        <p:spPr/>
        <p:txBody>
          <a:bodyPr/>
          <a:lstStyle/>
          <a:p>
            <a:fld id="{BE8ADBE8-EE20-4BD6-B785-91B9D8CF0220}" type="datetimeFigureOut">
              <a:rPr lang="it-IT" smtClean="0"/>
              <a:t>21/04/2026</a:t>
            </a:fld>
            <a:endParaRPr lang="it-IT"/>
          </a:p>
        </p:txBody>
      </p:sp>
      <p:sp>
        <p:nvSpPr>
          <p:cNvPr id="6" name="Segnaposto piè di pagina 5">
            <a:extLst>
              <a:ext uri="{FF2B5EF4-FFF2-40B4-BE49-F238E27FC236}">
                <a16:creationId xmlns:a16="http://schemas.microsoft.com/office/drawing/2014/main" id="{0F970FF3-684A-9F05-C719-3445C4269FC3}"/>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1517B07A-18CE-DCE2-B807-7E39C5D6209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8904715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57C674AF-A3E5-14FE-EB6A-E0CFB9A496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608127B1-E6C6-4FF9-6A4D-DCB94E85F74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E0CA332-7B57-F284-849E-D181E975D5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E8ADBE8-EE20-4BD6-B785-91B9D8CF0220}" type="datetimeFigureOut">
              <a:rPr lang="it-IT" smtClean="0"/>
              <a:t>21/04/2026</a:t>
            </a:fld>
            <a:endParaRPr lang="it-IT"/>
          </a:p>
        </p:txBody>
      </p:sp>
      <p:sp>
        <p:nvSpPr>
          <p:cNvPr id="5" name="Segnaposto piè di pagina 4">
            <a:extLst>
              <a:ext uri="{FF2B5EF4-FFF2-40B4-BE49-F238E27FC236}">
                <a16:creationId xmlns:a16="http://schemas.microsoft.com/office/drawing/2014/main" id="{E281C741-A174-DDF9-462F-377E592471B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C17BCF61-E086-A50E-0AD7-B03BF92EBF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7323853-683D-417F-A65F-7E91AA7AD877}" type="slidenum">
              <a:rPr lang="it-IT" smtClean="0"/>
              <a:t>‹N›</a:t>
            </a:fld>
            <a:endParaRPr lang="it-IT"/>
          </a:p>
        </p:txBody>
      </p:sp>
    </p:spTree>
    <p:extLst>
      <p:ext uri="{BB962C8B-B14F-4D97-AF65-F5344CB8AC3E}">
        <p14:creationId xmlns:p14="http://schemas.microsoft.com/office/powerpoint/2010/main" val="28377772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0E4D377F-4400-58B1-5FAE-D5BEBAB8825F}"/>
              </a:ext>
            </a:extLst>
          </p:cNvPr>
          <p:cNvSpPr>
            <a:spLocks noGrp="1"/>
          </p:cNvSpPr>
          <p:nvPr>
            <p:ph idx="1"/>
          </p:nvPr>
        </p:nvSpPr>
        <p:spPr>
          <a:xfrm>
            <a:off x="838200" y="669956"/>
            <a:ext cx="10515600" cy="5507007"/>
          </a:xfrm>
        </p:spPr>
        <p:txBody>
          <a:bodyPr>
            <a:normAutofit lnSpcReduction="10000"/>
          </a:bodyPr>
          <a:lstStyle/>
          <a:p>
            <a:pPr algn="just"/>
            <a:r>
              <a:rPr lang="it-IT" dirty="0"/>
              <a:t>Gli arabo-palestinesi portano avanti una opposizione antibritannica ed antisionista, che ha due anime: nazionalista e religiosa</a:t>
            </a:r>
          </a:p>
          <a:p>
            <a:pPr algn="just"/>
            <a:r>
              <a:rPr lang="it-IT" dirty="0"/>
              <a:t>Negli anni Trenta lo sceicco al-Qassam unisce queste due anime con la fondazione dell’Associazione dei giovani musulmani</a:t>
            </a:r>
          </a:p>
          <a:p>
            <a:pPr algn="just"/>
            <a:r>
              <a:rPr lang="it-IT" dirty="0"/>
              <a:t>Rivolta arabo-palestinese (1936-38), repressa dal Regno Unito</a:t>
            </a:r>
          </a:p>
          <a:p>
            <a:pPr algn="just"/>
            <a:r>
              <a:rPr lang="it-IT" dirty="0"/>
              <a:t>Conseguenza: amministrazione militare britannica della Palestina e limitazione dei flussi di immigrazione degli ebrei</a:t>
            </a:r>
          </a:p>
          <a:p>
            <a:pPr algn="just"/>
            <a:r>
              <a:rPr lang="it-IT" dirty="0"/>
              <a:t>In Sudafrica si afferma un sistema razzista, che vede dominare i bianchi afrikaner (discendenti dei boeri) e gli inglesi, con i neri in una posizione subordinata</a:t>
            </a:r>
          </a:p>
          <a:p>
            <a:pPr algn="just"/>
            <a:r>
              <a:rPr lang="it-IT" dirty="0"/>
              <a:t>A rappresentare gli interessi dei neri c’è l’</a:t>
            </a:r>
            <a:r>
              <a:rPr lang="it-IT" dirty="0" err="1"/>
              <a:t>African</a:t>
            </a:r>
            <a:r>
              <a:rPr lang="it-IT" dirty="0"/>
              <a:t> National Congress, organizzazione nata nel 1912</a:t>
            </a:r>
          </a:p>
        </p:txBody>
      </p:sp>
    </p:spTree>
    <p:extLst>
      <p:ext uri="{BB962C8B-B14F-4D97-AF65-F5344CB8AC3E}">
        <p14:creationId xmlns:p14="http://schemas.microsoft.com/office/powerpoint/2010/main" val="31444781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C2E99AE-AB8C-0DF9-3B0D-AD16EE7C5FA7}"/>
              </a:ext>
            </a:extLst>
          </p:cNvPr>
          <p:cNvSpPr>
            <a:spLocks noGrp="1"/>
          </p:cNvSpPr>
          <p:nvPr>
            <p:ph type="title"/>
          </p:nvPr>
        </p:nvSpPr>
        <p:spPr/>
        <p:txBody>
          <a:bodyPr/>
          <a:lstStyle/>
          <a:p>
            <a:r>
              <a:rPr lang="it-IT" dirty="0"/>
              <a:t>I regimi nazista, fascista e gli autoritarismi</a:t>
            </a:r>
          </a:p>
        </p:txBody>
      </p:sp>
      <p:sp>
        <p:nvSpPr>
          <p:cNvPr id="3" name="Segnaposto contenuto 2">
            <a:extLst>
              <a:ext uri="{FF2B5EF4-FFF2-40B4-BE49-F238E27FC236}">
                <a16:creationId xmlns:a16="http://schemas.microsoft.com/office/drawing/2014/main" id="{D5717DD0-2335-93DE-C064-D0945E6118C8}"/>
              </a:ext>
            </a:extLst>
          </p:cNvPr>
          <p:cNvSpPr>
            <a:spLocks noGrp="1"/>
          </p:cNvSpPr>
          <p:nvPr>
            <p:ph idx="1"/>
          </p:nvPr>
        </p:nvSpPr>
        <p:spPr/>
        <p:txBody>
          <a:bodyPr/>
          <a:lstStyle/>
          <a:p>
            <a:pPr algn="just"/>
            <a:r>
              <a:rPr lang="it-IT" dirty="0"/>
              <a:t>La crisi economica del 1929 colpisce pesantemente la Germania, causando fallimenti bancari e industriali e una disoccupazione massiccia</a:t>
            </a:r>
          </a:p>
          <a:p>
            <a:pPr algn="just"/>
            <a:r>
              <a:rPr lang="it-IT" dirty="0"/>
              <a:t>Nelle elezioni del 1932 la </a:t>
            </a:r>
            <a:r>
              <a:rPr lang="it-IT" dirty="0" err="1"/>
              <a:t>Nsdap</a:t>
            </a:r>
            <a:r>
              <a:rPr lang="it-IT" dirty="0"/>
              <a:t> diventa il primo partito (37,3%), mentre il secondo partito, la Spd, raggiunge soltanto il 21,6%</a:t>
            </a:r>
          </a:p>
          <a:p>
            <a:pPr algn="just"/>
            <a:r>
              <a:rPr lang="it-IT" dirty="0"/>
              <a:t>La </a:t>
            </a:r>
            <a:r>
              <a:rPr lang="it-IT" dirty="0" err="1"/>
              <a:t>Nsdap</a:t>
            </a:r>
            <a:r>
              <a:rPr lang="it-IT" dirty="0"/>
              <a:t> riscuote tanto successo perché si caratterizza come un partito antisistema, nazionalista, razzista e violento, mentre la Spd è identificata con un sistema, la repubblica di Weimar, ritenuto corresponsabile della crisi</a:t>
            </a:r>
          </a:p>
        </p:txBody>
      </p:sp>
    </p:spTree>
    <p:extLst>
      <p:ext uri="{BB962C8B-B14F-4D97-AF65-F5344CB8AC3E}">
        <p14:creationId xmlns:p14="http://schemas.microsoft.com/office/powerpoint/2010/main" val="37499329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EA1E2E3A-2F54-EB9E-3B73-ACC9DB1E3B1B}"/>
              </a:ext>
            </a:extLst>
          </p:cNvPr>
          <p:cNvSpPr>
            <a:spLocks noGrp="1"/>
          </p:cNvSpPr>
          <p:nvPr>
            <p:ph idx="1"/>
          </p:nvPr>
        </p:nvSpPr>
        <p:spPr>
          <a:xfrm>
            <a:off x="838200" y="742384"/>
            <a:ext cx="10515600" cy="5434579"/>
          </a:xfrm>
        </p:spPr>
        <p:txBody>
          <a:bodyPr>
            <a:normAutofit lnSpcReduction="10000"/>
          </a:bodyPr>
          <a:lstStyle/>
          <a:p>
            <a:pPr algn="just"/>
            <a:r>
              <a:rPr lang="it-IT" dirty="0"/>
              <a:t>La sinistra inoltre è spaccata tra Spd e Partito comunista (</a:t>
            </a:r>
            <a:r>
              <a:rPr lang="it-IT" dirty="0" err="1"/>
              <a:t>Kpd</a:t>
            </a:r>
            <a:r>
              <a:rPr lang="it-IT" dirty="0"/>
              <a:t>) e quindi non riesce ad opporsi con un fronte unico al Partito nazista</a:t>
            </a:r>
          </a:p>
          <a:p>
            <a:pPr algn="just"/>
            <a:r>
              <a:rPr lang="it-IT" dirty="0"/>
              <a:t>Per i nazisti i responsabili della rovina del popolo tedesco, dalla sconfitta nella Prima guerra mondiale, all’umiliazione della Germania davanti ai vincitori, alla crisi economica, sono gli ebrei e i comunisti</a:t>
            </a:r>
          </a:p>
          <a:p>
            <a:pPr algn="just"/>
            <a:r>
              <a:rPr lang="it-IT" dirty="0"/>
              <a:t>La </a:t>
            </a:r>
            <a:r>
              <a:rPr lang="it-IT" dirty="0" err="1"/>
              <a:t>Nsdap</a:t>
            </a:r>
            <a:r>
              <a:rPr lang="it-IT" dirty="0"/>
              <a:t> ha successo soprattutto fra le giovani generazioni</a:t>
            </a:r>
          </a:p>
          <a:p>
            <a:pPr algn="just"/>
            <a:r>
              <a:rPr lang="it-IT" dirty="0"/>
              <a:t>La base elettorale del partito è composta in parte da operai ma soprattutto da esponenti della classe media (impiegati e professionisti) e da studenti</a:t>
            </a:r>
          </a:p>
          <a:p>
            <a:pPr algn="just"/>
            <a:r>
              <a:rPr lang="it-IT" dirty="0"/>
              <a:t>Il 30 gennaio 1933 il presidente Paul von Hindenburg affida a Hitler l’incarico di primo ministro, cui seguirà la formazione di un governo di coalizione tra nazisti e destra moderata, in maggioranza nel governo</a:t>
            </a:r>
          </a:p>
          <a:p>
            <a:endParaRPr lang="it-IT" dirty="0"/>
          </a:p>
        </p:txBody>
      </p:sp>
    </p:spTree>
    <p:extLst>
      <p:ext uri="{BB962C8B-B14F-4D97-AF65-F5344CB8AC3E}">
        <p14:creationId xmlns:p14="http://schemas.microsoft.com/office/powerpoint/2010/main" val="1690746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6F74FE6-20E7-24A1-F9A6-E8A5C9BCBEB0}"/>
              </a:ext>
            </a:extLst>
          </p:cNvPr>
          <p:cNvSpPr>
            <a:spLocks noGrp="1"/>
          </p:cNvSpPr>
          <p:nvPr>
            <p:ph idx="1"/>
          </p:nvPr>
        </p:nvSpPr>
        <p:spPr>
          <a:xfrm>
            <a:off x="838200" y="633743"/>
            <a:ext cx="10515600" cy="5543220"/>
          </a:xfrm>
        </p:spPr>
        <p:txBody>
          <a:bodyPr/>
          <a:lstStyle/>
          <a:p>
            <a:pPr algn="just"/>
            <a:r>
              <a:rPr lang="it-IT" dirty="0"/>
              <a:t>L’incendio del Reichstag, il parlamento tedesco (27 febbraio 1933), permise a Hitler di attribuirne la responsabilità ai comunisti e di avviare una loro persecuzione, oltre a sospendere i diritti costituzionali</a:t>
            </a:r>
          </a:p>
          <a:p>
            <a:pPr algn="just"/>
            <a:r>
              <a:rPr lang="it-IT" dirty="0"/>
              <a:t>Nelle elezioni del marzo 1933, tenutesi in un contesto di violenze portate avanti dai gruppi paramilitari nazisti, la </a:t>
            </a:r>
            <a:r>
              <a:rPr lang="it-IT" dirty="0" err="1"/>
              <a:t>Nsdap</a:t>
            </a:r>
            <a:r>
              <a:rPr lang="it-IT" dirty="0"/>
              <a:t> raggiunge il 44% dei voti</a:t>
            </a:r>
          </a:p>
          <a:p>
            <a:pPr algn="just"/>
            <a:r>
              <a:rPr lang="it-IT" dirty="0"/>
              <a:t>Il parlamento decreta la concessione dei pieni poteri a Hitler, mettendo di fatto fine alla repubblica di Weimar</a:t>
            </a:r>
          </a:p>
          <a:p>
            <a:pPr algn="just"/>
            <a:r>
              <a:rPr lang="it-IT" dirty="0"/>
              <a:t>Hitler procede subito allo scioglimento di tutti i partiti e al trasferimento degli oppositori in appositi campi di concentramento (il primo, Dachau, sarà aperto nel marzo del 1933)</a:t>
            </a:r>
          </a:p>
        </p:txBody>
      </p:sp>
    </p:spTree>
    <p:extLst>
      <p:ext uri="{BB962C8B-B14F-4D97-AF65-F5344CB8AC3E}">
        <p14:creationId xmlns:p14="http://schemas.microsoft.com/office/powerpoint/2010/main" val="30737093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99CE895-A627-0662-2A9D-C16B4285E31C}"/>
              </a:ext>
            </a:extLst>
          </p:cNvPr>
          <p:cNvSpPr>
            <a:spLocks noGrp="1"/>
          </p:cNvSpPr>
          <p:nvPr>
            <p:ph idx="1"/>
          </p:nvPr>
        </p:nvSpPr>
        <p:spPr>
          <a:xfrm>
            <a:off x="838200" y="706170"/>
            <a:ext cx="10515600" cy="5470793"/>
          </a:xfrm>
        </p:spPr>
        <p:txBody>
          <a:bodyPr>
            <a:normAutofit lnSpcReduction="10000"/>
          </a:bodyPr>
          <a:lstStyle/>
          <a:p>
            <a:pPr algn="just"/>
            <a:r>
              <a:rPr lang="it-IT" dirty="0"/>
              <a:t>I sindacati sono sciolti e i loro membri obbligati a confluire nel sindacato unico nazista (Deutsche </a:t>
            </a:r>
            <a:r>
              <a:rPr lang="it-IT" dirty="0" err="1"/>
              <a:t>Arbeitsfront</a:t>
            </a:r>
            <a:r>
              <a:rPr lang="it-IT" dirty="0"/>
              <a:t>, Fronte tedesco del lavoro, Daf)</a:t>
            </a:r>
          </a:p>
          <a:p>
            <a:pPr algn="just"/>
            <a:r>
              <a:rPr lang="it-IT" dirty="0"/>
              <a:t>Nel luglio del 1933 la </a:t>
            </a:r>
            <a:r>
              <a:rPr lang="it-IT" dirty="0" err="1"/>
              <a:t>Nsdap</a:t>
            </a:r>
            <a:r>
              <a:rPr lang="it-IT" dirty="0"/>
              <a:t> è l’unico partito legale</a:t>
            </a:r>
          </a:p>
          <a:p>
            <a:pPr algn="just"/>
            <a:r>
              <a:rPr lang="it-IT" dirty="0"/>
              <a:t>Un plebiscito tenutosi nel novembre del 1933 assegna il 92% dei voti favorevoli alla politica del Partito nazista</a:t>
            </a:r>
          </a:p>
          <a:p>
            <a:pPr algn="just"/>
            <a:r>
              <a:rPr lang="it-IT" dirty="0"/>
              <a:t>Viene smantellato il sistema federale tedesco e si introduce invece un forte accentramento amministrativo e politico</a:t>
            </a:r>
          </a:p>
          <a:p>
            <a:pPr algn="just"/>
            <a:r>
              <a:rPr lang="it-IT" dirty="0"/>
              <a:t>Alla morte del presidente von Hindenburg (2 agosto 1934) Hitler cumula la carica di presidente e quella di capo del governo </a:t>
            </a:r>
          </a:p>
          <a:p>
            <a:pPr algn="just"/>
            <a:r>
              <a:rPr lang="it-IT" dirty="0"/>
              <a:t>Hitler ordina alle SS (</a:t>
            </a:r>
            <a:r>
              <a:rPr lang="it-IT" dirty="0" err="1"/>
              <a:t>Shutzstaffeln</a:t>
            </a:r>
            <a:r>
              <a:rPr lang="it-IT" dirty="0"/>
              <a:t>, squadre di protezione) di eliminare i principali esponenti delle SA a partire da Ernst </a:t>
            </a:r>
            <a:r>
              <a:rPr lang="it-IT" dirty="0" err="1"/>
              <a:t>Röhm</a:t>
            </a:r>
            <a:r>
              <a:rPr lang="it-IT" dirty="0"/>
              <a:t> («notte dei lunghi coltelli», 30 giugno - 2 luglio 1934)</a:t>
            </a:r>
          </a:p>
        </p:txBody>
      </p:sp>
    </p:spTree>
    <p:extLst>
      <p:ext uri="{BB962C8B-B14F-4D97-AF65-F5344CB8AC3E}">
        <p14:creationId xmlns:p14="http://schemas.microsoft.com/office/powerpoint/2010/main" val="24954200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FB830D6-A556-E0AE-61C6-D90F74E37D51}"/>
              </a:ext>
            </a:extLst>
          </p:cNvPr>
          <p:cNvSpPr>
            <a:spLocks noGrp="1"/>
          </p:cNvSpPr>
          <p:nvPr>
            <p:ph idx="1"/>
          </p:nvPr>
        </p:nvSpPr>
        <p:spPr>
          <a:xfrm>
            <a:off x="838200" y="669956"/>
            <a:ext cx="10515600" cy="5507007"/>
          </a:xfrm>
        </p:spPr>
        <p:txBody>
          <a:bodyPr/>
          <a:lstStyle/>
          <a:p>
            <a:pPr algn="just"/>
            <a:r>
              <a:rPr lang="it-IT" dirty="0"/>
              <a:t>In America latina si impone dopo la guerra l’egemonia economica statunitense con una marginalizzazione della presenza britannica</a:t>
            </a:r>
          </a:p>
          <a:p>
            <a:pPr algn="just"/>
            <a:r>
              <a:rPr lang="it-IT" dirty="0"/>
              <a:t>Le grandi società statunitensi controllano in regime di autentico monopolio interi rami economici nell’ambito agricolo e minerario nei paesi dell’America centro-meridionale</a:t>
            </a:r>
          </a:p>
          <a:p>
            <a:pPr algn="just"/>
            <a:r>
              <a:rPr lang="it-IT" dirty="0"/>
              <a:t>Gli USA controllano militarmente ma soprattutto diplomaticamente e finanziariamente i governi di questi paesi allo scopo di tutelare gli interessi delle grandi società statunitensi</a:t>
            </a:r>
          </a:p>
          <a:p>
            <a:pPr algn="just"/>
            <a:r>
              <a:rPr lang="it-IT" dirty="0"/>
              <a:t>Sempre più spesso dagli anni Trenta gli USA appoggiano direttamente dittature militari, capaci di impedire tentativi rivoluzionari antiamericani</a:t>
            </a:r>
          </a:p>
          <a:p>
            <a:endParaRPr lang="it-IT" dirty="0"/>
          </a:p>
        </p:txBody>
      </p:sp>
    </p:spTree>
    <p:extLst>
      <p:ext uri="{BB962C8B-B14F-4D97-AF65-F5344CB8AC3E}">
        <p14:creationId xmlns:p14="http://schemas.microsoft.com/office/powerpoint/2010/main" val="16509340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B6C845A3-19F8-A16F-CA54-F0CDE0A574BA}"/>
              </a:ext>
            </a:extLst>
          </p:cNvPr>
          <p:cNvSpPr>
            <a:spLocks noGrp="1"/>
          </p:cNvSpPr>
          <p:nvPr>
            <p:ph idx="1"/>
          </p:nvPr>
        </p:nvSpPr>
        <p:spPr>
          <a:xfrm>
            <a:off x="838200" y="796705"/>
            <a:ext cx="10515600" cy="5380258"/>
          </a:xfrm>
        </p:spPr>
        <p:txBody>
          <a:bodyPr/>
          <a:lstStyle/>
          <a:p>
            <a:pPr algn="just"/>
            <a:r>
              <a:rPr lang="it-IT" dirty="0"/>
              <a:t>In Messico fasi rivoluzionarie si alternano a dittature militari</a:t>
            </a:r>
          </a:p>
          <a:p>
            <a:pPr algn="just"/>
            <a:r>
              <a:rPr lang="it-IT" dirty="0"/>
              <a:t>Sotto la presidenza di Lazaro Cárdenas (1934-40), si afferma una fase democratico-progressista: riforma agraria, nazionalizzazione dell’industria petrolifera, avversata da USA e Regno Unito, che difendono gli interessi delle proprie grandi società petrolifere Standard Oil e Royal Dutch Shell</a:t>
            </a:r>
          </a:p>
          <a:p>
            <a:pPr algn="just"/>
            <a:r>
              <a:rPr lang="it-IT" dirty="0"/>
              <a:t>Anche in Argentina, fasi parlamentari si alternano con dittature</a:t>
            </a:r>
          </a:p>
          <a:p>
            <a:pPr algn="just"/>
            <a:r>
              <a:rPr lang="it-IT" dirty="0"/>
              <a:t>Nel 1943 si afferma un governo militare nazionalista e ostile agli USA, guidato dal generale Pedro </a:t>
            </a:r>
            <a:r>
              <a:rPr lang="it-IT" dirty="0" err="1"/>
              <a:t>Ramírez</a:t>
            </a:r>
            <a:r>
              <a:rPr lang="it-IT" dirty="0"/>
              <a:t>, il cui ministro del Lavoro è il colonnello Juan Domingo Perón, che porterà avanti una politica favorevole alla classe operaia in collaborazione con i sindacati</a:t>
            </a:r>
          </a:p>
          <a:p>
            <a:pPr marL="0" indent="0">
              <a:buNone/>
            </a:pPr>
            <a:endParaRPr lang="it-IT" dirty="0"/>
          </a:p>
        </p:txBody>
      </p:sp>
    </p:spTree>
    <p:extLst>
      <p:ext uri="{BB962C8B-B14F-4D97-AF65-F5344CB8AC3E}">
        <p14:creationId xmlns:p14="http://schemas.microsoft.com/office/powerpoint/2010/main" val="1133497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8E09BFA-1AED-B608-35C6-CF83AB5BD365}"/>
              </a:ext>
            </a:extLst>
          </p:cNvPr>
          <p:cNvSpPr>
            <a:spLocks noGrp="1"/>
          </p:cNvSpPr>
          <p:nvPr>
            <p:ph type="title"/>
          </p:nvPr>
        </p:nvSpPr>
        <p:spPr/>
        <p:txBody>
          <a:bodyPr/>
          <a:lstStyle/>
          <a:p>
            <a:r>
              <a:rPr lang="it-IT" dirty="0"/>
              <a:t>Crisi economica e democrazie occidentali</a:t>
            </a:r>
          </a:p>
        </p:txBody>
      </p:sp>
      <p:sp>
        <p:nvSpPr>
          <p:cNvPr id="3" name="Segnaposto contenuto 2">
            <a:extLst>
              <a:ext uri="{FF2B5EF4-FFF2-40B4-BE49-F238E27FC236}">
                <a16:creationId xmlns:a16="http://schemas.microsoft.com/office/drawing/2014/main" id="{F54D1A4C-A5D5-BFDB-7E93-104D1A7A778C}"/>
              </a:ext>
            </a:extLst>
          </p:cNvPr>
          <p:cNvSpPr>
            <a:spLocks noGrp="1"/>
          </p:cNvSpPr>
          <p:nvPr>
            <p:ph idx="1"/>
          </p:nvPr>
        </p:nvSpPr>
        <p:spPr/>
        <p:txBody>
          <a:bodyPr>
            <a:normAutofit fontScale="92500" lnSpcReduction="10000"/>
          </a:bodyPr>
          <a:lstStyle/>
          <a:p>
            <a:pPr algn="just"/>
            <a:r>
              <a:rPr lang="it-IT" dirty="0"/>
              <a:t>Gli anni Venti negli USA sono caratterizzati da una grande crescita economica</a:t>
            </a:r>
          </a:p>
          <a:p>
            <a:pPr algn="just"/>
            <a:r>
              <a:rPr lang="it-IT" dirty="0"/>
              <a:t>Causa principale: espansione del mercato dei beni di consumo durevoli (automobili, elettrodomestici), sostenuta dal pagamento rateale e da prestiti bancari</a:t>
            </a:r>
          </a:p>
          <a:p>
            <a:pPr algn="just"/>
            <a:r>
              <a:rPr lang="it-IT" dirty="0"/>
              <a:t>Progressiva saturazione del mercato, che colpisce anche l’indotto</a:t>
            </a:r>
          </a:p>
          <a:p>
            <a:pPr algn="just"/>
            <a:r>
              <a:rPr lang="it-IT" dirty="0"/>
              <a:t>Divaricazione fra saturazione del mercato e euforia del mercato borsistico</a:t>
            </a:r>
          </a:p>
          <a:p>
            <a:pPr algn="just"/>
            <a:r>
              <a:rPr lang="it-IT" dirty="0"/>
              <a:t>A fine ottobre del 1929 la «bolla speculativa» esplode e inizia un trend accelerato di vendite azionarie che porta ad un crollo del valore delle azioni stesse (29 ottobre 1929, «martedì nero» di Wall Street)</a:t>
            </a:r>
          </a:p>
        </p:txBody>
      </p:sp>
    </p:spTree>
    <p:extLst>
      <p:ext uri="{BB962C8B-B14F-4D97-AF65-F5344CB8AC3E}">
        <p14:creationId xmlns:p14="http://schemas.microsoft.com/office/powerpoint/2010/main" val="5499389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76C57DB-645C-E0A6-FBA7-35B8EBB9DA88}"/>
              </a:ext>
            </a:extLst>
          </p:cNvPr>
          <p:cNvSpPr>
            <a:spLocks noGrp="1"/>
          </p:cNvSpPr>
          <p:nvPr>
            <p:ph idx="1"/>
          </p:nvPr>
        </p:nvSpPr>
        <p:spPr>
          <a:xfrm>
            <a:off x="838200" y="688063"/>
            <a:ext cx="10515600" cy="5488900"/>
          </a:xfrm>
        </p:spPr>
        <p:txBody>
          <a:bodyPr/>
          <a:lstStyle/>
          <a:p>
            <a:pPr algn="just"/>
            <a:r>
              <a:rPr lang="it-IT" dirty="0"/>
              <a:t>Fallimenti bancari e impossibilità di concedere quindi ulteriori prestiti alle imprese, che chiudono o rallentano la produzione</a:t>
            </a:r>
          </a:p>
          <a:p>
            <a:pPr algn="just"/>
            <a:r>
              <a:rPr lang="it-IT" dirty="0"/>
              <a:t>Licenziamenti in massa, con ulteriore crollo della capacità di acquisto dei consumatori</a:t>
            </a:r>
          </a:p>
          <a:p>
            <a:pPr algn="just"/>
            <a:r>
              <a:rPr lang="it-IT" dirty="0"/>
              <a:t>Anche i piccoli proprietari terrieri sono in grande difficoltà per la caduta dei prezzi agricoli conseguente alla flessione della domanda</a:t>
            </a:r>
          </a:p>
          <a:p>
            <a:pPr algn="just"/>
            <a:r>
              <a:rPr lang="it-IT" dirty="0"/>
              <a:t>Ha quindi luogo la «grande depressione « (1929-32)</a:t>
            </a:r>
          </a:p>
          <a:p>
            <a:pPr algn="just"/>
            <a:r>
              <a:rPr lang="it-IT" dirty="0"/>
              <a:t>La crisi economica colpisce poi anche l’Europa, legata agli Stati Uniti in particolare attraverso i processi di finanziamento circolare conseguenti al Piano </a:t>
            </a:r>
            <a:r>
              <a:rPr lang="it-IT" dirty="0" err="1"/>
              <a:t>Dawes</a:t>
            </a:r>
            <a:r>
              <a:rPr lang="it-IT" dirty="0"/>
              <a:t> del 1924 per il sostegno all’economia tedesca</a:t>
            </a:r>
          </a:p>
        </p:txBody>
      </p:sp>
    </p:spTree>
    <p:extLst>
      <p:ext uri="{BB962C8B-B14F-4D97-AF65-F5344CB8AC3E}">
        <p14:creationId xmlns:p14="http://schemas.microsoft.com/office/powerpoint/2010/main" val="4213339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AFF0F7F-53A8-DD9A-2D44-3D232F3DAADE}"/>
              </a:ext>
            </a:extLst>
          </p:cNvPr>
          <p:cNvSpPr>
            <a:spLocks noGrp="1"/>
          </p:cNvSpPr>
          <p:nvPr>
            <p:ph idx="1"/>
          </p:nvPr>
        </p:nvSpPr>
        <p:spPr>
          <a:xfrm>
            <a:off x="838200" y="588475"/>
            <a:ext cx="10515600" cy="5588488"/>
          </a:xfrm>
        </p:spPr>
        <p:txBody>
          <a:bodyPr>
            <a:normAutofit fontScale="92500" lnSpcReduction="10000"/>
          </a:bodyPr>
          <a:lstStyle/>
          <a:p>
            <a:pPr algn="just"/>
            <a:r>
              <a:rPr lang="it-IT" dirty="0"/>
              <a:t>Per cercare di tutelare i mercati interni, tutti i paesi alzano le tariffe doganali con una conseguente diminuzione del commercio internazionale</a:t>
            </a:r>
          </a:p>
          <a:p>
            <a:pPr algn="just"/>
            <a:r>
              <a:rPr lang="it-IT" dirty="0"/>
              <a:t>Herbert Clark Hoover, presidente repubblicano, non riesce a fronteggiare la crisi, limitandosi a concedere prestiti federali a banche e imprese, ma mantenendo ferma la linea della fiducia nel mercato e nel liberismo economico</a:t>
            </a:r>
          </a:p>
          <a:p>
            <a:pPr algn="just"/>
            <a:r>
              <a:rPr lang="it-IT" dirty="0"/>
              <a:t>Nel 1932 è eletto nuovo presidente il democratico Franklin Delano Roosevelt con la proposta di un «New Deal», che prevede un intervento statale nell’economia</a:t>
            </a:r>
          </a:p>
          <a:p>
            <a:pPr algn="just"/>
            <a:r>
              <a:rPr lang="it-IT" dirty="0"/>
              <a:t>Le misure del «New Deal» prevedono: maggiore controllo sulle banche e sulla borsa di Wall Street, programmi federali di sostegno economico alla popolazione, ampio programma di lavori pubblici per ridurre la disoccupazione, attribuzione ai sindacati di un ruolo istituzionale nella rappresentanza degli interessi dei lavoratori, creazione di un sistema di previdenza e assistenza per i lavoratori</a:t>
            </a:r>
          </a:p>
        </p:txBody>
      </p:sp>
    </p:spTree>
    <p:extLst>
      <p:ext uri="{BB962C8B-B14F-4D97-AF65-F5344CB8AC3E}">
        <p14:creationId xmlns:p14="http://schemas.microsoft.com/office/powerpoint/2010/main" val="41650818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B70EA077-C554-C66A-1A69-EA4DD8376DD0}"/>
              </a:ext>
            </a:extLst>
          </p:cNvPr>
          <p:cNvSpPr>
            <a:spLocks noGrp="1"/>
          </p:cNvSpPr>
          <p:nvPr>
            <p:ph idx="1"/>
          </p:nvPr>
        </p:nvSpPr>
        <p:spPr>
          <a:xfrm>
            <a:off x="838200" y="651850"/>
            <a:ext cx="10515600" cy="5525113"/>
          </a:xfrm>
        </p:spPr>
        <p:txBody>
          <a:bodyPr/>
          <a:lstStyle/>
          <a:p>
            <a:pPr algn="just"/>
            <a:r>
              <a:rPr lang="it-IT" dirty="0"/>
              <a:t>Conseguenze positive per imprese e lavoratori: aumento di prezzi e salari</a:t>
            </a:r>
          </a:p>
          <a:p>
            <a:pPr algn="just"/>
            <a:r>
              <a:rPr lang="it-IT" dirty="0"/>
              <a:t>Sostegno teorico dell’economista britannico John Maynard Keynes al «New Deal»: critica al liberismo e idea che lo Stato debba intervenire nell’economia per rilanciare la domanda aggregata</a:t>
            </a:r>
          </a:p>
          <a:p>
            <a:pPr algn="just"/>
            <a:r>
              <a:rPr lang="it-IT" dirty="0"/>
              <a:t>Roosevelt riesce ad assicurarsi un consenso di massa, dai neri, agli operai ai contadini del Sud</a:t>
            </a:r>
          </a:p>
          <a:p>
            <a:pPr algn="just"/>
            <a:r>
              <a:rPr lang="it-IT" dirty="0"/>
              <a:t>Nel Regno Unito, il leader laburista MacDonald cerca di fronteggiare la crisi economica con misure insufficienti: ridimensionamento della spesa pubblica, aumento della tassazione dei dipendenti pubblici per garantire sussidi ai disoccupati</a:t>
            </a:r>
          </a:p>
        </p:txBody>
      </p:sp>
    </p:spTree>
    <p:extLst>
      <p:ext uri="{BB962C8B-B14F-4D97-AF65-F5344CB8AC3E}">
        <p14:creationId xmlns:p14="http://schemas.microsoft.com/office/powerpoint/2010/main" val="39475607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D452CBC-8299-A907-9F8C-7AAD24360F0A}"/>
              </a:ext>
            </a:extLst>
          </p:cNvPr>
          <p:cNvSpPr>
            <a:spLocks noGrp="1"/>
          </p:cNvSpPr>
          <p:nvPr>
            <p:ph idx="1"/>
          </p:nvPr>
        </p:nvSpPr>
        <p:spPr>
          <a:xfrm>
            <a:off x="838200" y="624689"/>
            <a:ext cx="10515600" cy="5552274"/>
          </a:xfrm>
        </p:spPr>
        <p:txBody>
          <a:bodyPr/>
          <a:lstStyle/>
          <a:p>
            <a:pPr algn="just"/>
            <a:r>
              <a:rPr lang="it-IT" dirty="0"/>
              <a:t>Le elezioni del 1931 sono vinte dai conservatori, che mantengono però MacDonald, espulso dal Partito laburista, alla guida del governo</a:t>
            </a:r>
          </a:p>
          <a:p>
            <a:pPr algn="just"/>
            <a:r>
              <a:rPr lang="it-IT" dirty="0"/>
              <a:t>Nel 1931 nascita del Commonwealth, con cui si stabilisce la parità legislativa tra il Regno Unito e i dominions di Australia, Nuova Zelanda, Sudafrica, Canada e Stato Libero d’Irlanda</a:t>
            </a:r>
          </a:p>
          <a:p>
            <a:pPr algn="just"/>
            <a:r>
              <a:rPr lang="it-IT" dirty="0"/>
              <a:t>Aumento del commercio estero in particolare con i dominions e ripresa dell’economia anche grazie alla svalutazione della sterlina e al conseguente abbassamento dei tassi di interesse sui prestiti</a:t>
            </a:r>
          </a:p>
          <a:p>
            <a:pPr algn="just"/>
            <a:r>
              <a:rPr lang="it-IT" dirty="0"/>
              <a:t>Nella seconda metà degli anni Trenta predominio dei conservatori con i due governi di Stanley Baldwin (1935-37) e Neville Chamberlain (1937-40)</a:t>
            </a:r>
          </a:p>
        </p:txBody>
      </p:sp>
    </p:spTree>
    <p:extLst>
      <p:ext uri="{BB962C8B-B14F-4D97-AF65-F5344CB8AC3E}">
        <p14:creationId xmlns:p14="http://schemas.microsoft.com/office/powerpoint/2010/main" val="11747445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AFB6FEF-B7BC-1AAC-326F-06B5082F0B49}"/>
              </a:ext>
            </a:extLst>
          </p:cNvPr>
          <p:cNvSpPr>
            <a:spLocks noGrp="1"/>
          </p:cNvSpPr>
          <p:nvPr>
            <p:ph idx="1"/>
          </p:nvPr>
        </p:nvSpPr>
        <p:spPr>
          <a:xfrm>
            <a:off x="838200" y="715224"/>
            <a:ext cx="10515600" cy="5461739"/>
          </a:xfrm>
        </p:spPr>
        <p:txBody>
          <a:bodyPr/>
          <a:lstStyle/>
          <a:p>
            <a:pPr algn="just"/>
            <a:r>
              <a:rPr lang="it-IT" dirty="0"/>
              <a:t>In Francia nel 1936 si forma un governo di Fronte popolare, guidato dal socialista Léon Blum e formato da socialisti e radicali con l’appoggio esterno dei comunisti</a:t>
            </a:r>
          </a:p>
          <a:p>
            <a:pPr algn="just"/>
            <a:r>
              <a:rPr lang="it-IT" dirty="0"/>
              <a:t>Realizzazione di riforme a favore dei lavoratori: 40 ore di lavoro settimanale per gli operai, aumento dei salari e due settimane di ferie pagate</a:t>
            </a:r>
          </a:p>
          <a:p>
            <a:pPr algn="just"/>
            <a:r>
              <a:rPr lang="it-IT" dirty="0"/>
              <a:t>Gli imprenditori per compensare l’aumento dei salari aumentano i prezzi dei prodotti, provocando un aumento dell’inflazione, che danneggia gli stessi operai</a:t>
            </a:r>
          </a:p>
          <a:p>
            <a:pPr algn="just"/>
            <a:r>
              <a:rPr lang="it-IT" dirty="0"/>
              <a:t>Dimissioni di Léon Blum (1937) e esaurimento dell’esperienza dei Fronti popolari in Francia (1938)</a:t>
            </a:r>
          </a:p>
        </p:txBody>
      </p:sp>
    </p:spTree>
    <p:extLst>
      <p:ext uri="{BB962C8B-B14F-4D97-AF65-F5344CB8AC3E}">
        <p14:creationId xmlns:p14="http://schemas.microsoft.com/office/powerpoint/2010/main" val="1298916110"/>
      </p:ext>
    </p:extLst>
  </p:cSld>
  <p:clrMapOvr>
    <a:masterClrMapping/>
  </p:clrMapOvr>
</p:sld>
</file>

<file path=ppt/theme/theme1.xml><?xml version="1.0" encoding="utf-8"?>
<a:theme xmlns:a="http://schemas.openxmlformats.org/drawingml/2006/main" name="1_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1396</Words>
  <Application>Microsoft Office PowerPoint</Application>
  <PresentationFormat>Widescreen</PresentationFormat>
  <Paragraphs>60</Paragraphs>
  <Slides>13</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13</vt:i4>
      </vt:variant>
    </vt:vector>
  </HeadingPairs>
  <TitlesOfParts>
    <vt:vector size="17" baseType="lpstr">
      <vt:lpstr>Aptos</vt:lpstr>
      <vt:lpstr>Aptos Display</vt:lpstr>
      <vt:lpstr>Arial</vt:lpstr>
      <vt:lpstr>1_Tema di Office</vt:lpstr>
      <vt:lpstr>Presentazione standard di PowerPoint</vt:lpstr>
      <vt:lpstr>Presentazione standard di PowerPoint</vt:lpstr>
      <vt:lpstr>Presentazione standard di PowerPoint</vt:lpstr>
      <vt:lpstr>Crisi economica e democrazie occidentali</vt:lpstr>
      <vt:lpstr>Presentazione standard di PowerPoint</vt:lpstr>
      <vt:lpstr>Presentazione standard di PowerPoint</vt:lpstr>
      <vt:lpstr>Presentazione standard di PowerPoint</vt:lpstr>
      <vt:lpstr>Presentazione standard di PowerPoint</vt:lpstr>
      <vt:lpstr>Presentazione standard di PowerPoint</vt:lpstr>
      <vt:lpstr>I regimi nazista, fascista e gli autoritarismi</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SANTORO STEFANO</dc:creator>
  <cp:lastModifiedBy>SANTORO STEFANO</cp:lastModifiedBy>
  <cp:revision>1</cp:revision>
  <dcterms:created xsi:type="dcterms:W3CDTF">2026-04-21T07:58:09Z</dcterms:created>
  <dcterms:modified xsi:type="dcterms:W3CDTF">2026-04-21T07:58:52Z</dcterms:modified>
</cp:coreProperties>
</file>