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8" r:id="rId2"/>
    <p:sldId id="1190" r:id="rId3"/>
    <p:sldId id="542" r:id="rId4"/>
    <p:sldId id="259" r:id="rId5"/>
    <p:sldId id="1171" r:id="rId6"/>
    <p:sldId id="465" r:id="rId7"/>
    <p:sldId id="561" r:id="rId8"/>
    <p:sldId id="1122" r:id="rId9"/>
    <p:sldId id="1084" r:id="rId10"/>
    <p:sldId id="1208" r:id="rId11"/>
    <p:sldId id="1205" r:id="rId12"/>
    <p:sldId id="1136" r:id="rId13"/>
    <p:sldId id="1214" r:id="rId14"/>
    <p:sldId id="1215" r:id="rId15"/>
    <p:sldId id="1090" r:id="rId16"/>
    <p:sldId id="1193" r:id="rId17"/>
    <p:sldId id="1091" r:id="rId18"/>
    <p:sldId id="10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4"/>
    <a:srgbClr val="C7CBE8"/>
    <a:srgbClr val="D1D1FF"/>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7" autoAdjust="0"/>
    <p:restoredTop sz="90644" autoAdjust="0"/>
  </p:normalViewPr>
  <p:slideViewPr>
    <p:cSldViewPr snapToGrid="0">
      <p:cViewPr varScale="1">
        <p:scale>
          <a:sx n="76" d="100"/>
          <a:sy n="76" d="100"/>
        </p:scale>
        <p:origin x="194"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7B648A43-9DC0-4722-B9CA-0E718B52FA4A}"/>
    <pc:docChg chg="delSld">
      <pc:chgData name="TOMMASINI ALBERTO" userId="8c013d22-ceb2-4014-ae73-ac062752c54f" providerId="ADAL" clId="{7B648A43-9DC0-4722-B9CA-0E718B52FA4A}" dt="2026-04-21T14:15:21.065" v="0" actId="47"/>
      <pc:docMkLst>
        <pc:docMk/>
      </pc:docMkLst>
      <pc:sldChg chg="del">
        <pc:chgData name="TOMMASINI ALBERTO" userId="8c013d22-ceb2-4014-ae73-ac062752c54f" providerId="ADAL" clId="{7B648A43-9DC0-4722-B9CA-0E718B52FA4A}" dt="2026-04-21T14:15:21.065" v="0" actId="47"/>
        <pc:sldMkLst>
          <pc:docMk/>
          <pc:sldMk cId="3662929457" sldId="256"/>
        </pc:sldMkLst>
      </pc:sldChg>
      <pc:sldChg chg="del">
        <pc:chgData name="TOMMASINI ALBERTO" userId="8c013d22-ceb2-4014-ae73-ac062752c54f" providerId="ADAL" clId="{7B648A43-9DC0-4722-B9CA-0E718B52FA4A}" dt="2026-04-21T14:15:21.065" v="0" actId="47"/>
        <pc:sldMkLst>
          <pc:docMk/>
          <pc:sldMk cId="154548160" sldId="261"/>
        </pc:sldMkLst>
      </pc:sldChg>
      <pc:sldChg chg="del">
        <pc:chgData name="TOMMASINI ALBERTO" userId="8c013d22-ceb2-4014-ae73-ac062752c54f" providerId="ADAL" clId="{7B648A43-9DC0-4722-B9CA-0E718B52FA4A}" dt="2026-04-21T14:15:21.065" v="0" actId="47"/>
        <pc:sldMkLst>
          <pc:docMk/>
          <pc:sldMk cId="3132798299" sldId="262"/>
        </pc:sldMkLst>
      </pc:sldChg>
      <pc:sldChg chg="del">
        <pc:chgData name="TOMMASINI ALBERTO" userId="8c013d22-ceb2-4014-ae73-ac062752c54f" providerId="ADAL" clId="{7B648A43-9DC0-4722-B9CA-0E718B52FA4A}" dt="2026-04-21T14:15:21.065" v="0" actId="47"/>
        <pc:sldMkLst>
          <pc:docMk/>
          <pc:sldMk cId="0" sldId="362"/>
        </pc:sldMkLst>
      </pc:sldChg>
      <pc:sldChg chg="del">
        <pc:chgData name="TOMMASINI ALBERTO" userId="8c013d22-ceb2-4014-ae73-ac062752c54f" providerId="ADAL" clId="{7B648A43-9DC0-4722-B9CA-0E718B52FA4A}" dt="2026-04-21T14:15:21.065" v="0" actId="47"/>
        <pc:sldMkLst>
          <pc:docMk/>
          <pc:sldMk cId="0" sldId="416"/>
        </pc:sldMkLst>
      </pc:sldChg>
      <pc:sldChg chg="del">
        <pc:chgData name="TOMMASINI ALBERTO" userId="8c013d22-ceb2-4014-ae73-ac062752c54f" providerId="ADAL" clId="{7B648A43-9DC0-4722-B9CA-0E718B52FA4A}" dt="2026-04-21T14:15:21.065" v="0" actId="47"/>
        <pc:sldMkLst>
          <pc:docMk/>
          <pc:sldMk cId="0" sldId="420"/>
        </pc:sldMkLst>
      </pc:sldChg>
      <pc:sldChg chg="del">
        <pc:chgData name="TOMMASINI ALBERTO" userId="8c013d22-ceb2-4014-ae73-ac062752c54f" providerId="ADAL" clId="{7B648A43-9DC0-4722-B9CA-0E718B52FA4A}" dt="2026-04-21T14:15:21.065" v="0" actId="47"/>
        <pc:sldMkLst>
          <pc:docMk/>
          <pc:sldMk cId="3793258518" sldId="449"/>
        </pc:sldMkLst>
      </pc:sldChg>
      <pc:sldChg chg="del">
        <pc:chgData name="TOMMASINI ALBERTO" userId="8c013d22-ceb2-4014-ae73-ac062752c54f" providerId="ADAL" clId="{7B648A43-9DC0-4722-B9CA-0E718B52FA4A}" dt="2026-04-21T14:15:21.065" v="0" actId="47"/>
        <pc:sldMkLst>
          <pc:docMk/>
          <pc:sldMk cId="240484310" sldId="451"/>
        </pc:sldMkLst>
      </pc:sldChg>
      <pc:sldChg chg="del">
        <pc:chgData name="TOMMASINI ALBERTO" userId="8c013d22-ceb2-4014-ae73-ac062752c54f" providerId="ADAL" clId="{7B648A43-9DC0-4722-B9CA-0E718B52FA4A}" dt="2026-04-21T14:15:21.065" v="0" actId="47"/>
        <pc:sldMkLst>
          <pc:docMk/>
          <pc:sldMk cId="3920972625" sldId="452"/>
        </pc:sldMkLst>
      </pc:sldChg>
      <pc:sldChg chg="del">
        <pc:chgData name="TOMMASINI ALBERTO" userId="8c013d22-ceb2-4014-ae73-ac062752c54f" providerId="ADAL" clId="{7B648A43-9DC0-4722-B9CA-0E718B52FA4A}" dt="2026-04-21T14:15:21.065" v="0" actId="47"/>
        <pc:sldMkLst>
          <pc:docMk/>
          <pc:sldMk cId="0" sldId="453"/>
        </pc:sldMkLst>
      </pc:sldChg>
      <pc:sldChg chg="del">
        <pc:chgData name="TOMMASINI ALBERTO" userId="8c013d22-ceb2-4014-ae73-ac062752c54f" providerId="ADAL" clId="{7B648A43-9DC0-4722-B9CA-0E718B52FA4A}" dt="2026-04-21T14:15:21.065" v="0" actId="47"/>
        <pc:sldMkLst>
          <pc:docMk/>
          <pc:sldMk cId="3629155031" sldId="458"/>
        </pc:sldMkLst>
      </pc:sldChg>
      <pc:sldChg chg="del">
        <pc:chgData name="TOMMASINI ALBERTO" userId="8c013d22-ceb2-4014-ae73-ac062752c54f" providerId="ADAL" clId="{7B648A43-9DC0-4722-B9CA-0E718B52FA4A}" dt="2026-04-21T14:15:21.065" v="0" actId="47"/>
        <pc:sldMkLst>
          <pc:docMk/>
          <pc:sldMk cId="2893426349" sldId="459"/>
        </pc:sldMkLst>
      </pc:sldChg>
      <pc:sldChg chg="del">
        <pc:chgData name="TOMMASINI ALBERTO" userId="8c013d22-ceb2-4014-ae73-ac062752c54f" providerId="ADAL" clId="{7B648A43-9DC0-4722-B9CA-0E718B52FA4A}" dt="2026-04-21T14:15:21.065" v="0" actId="47"/>
        <pc:sldMkLst>
          <pc:docMk/>
          <pc:sldMk cId="0" sldId="508"/>
        </pc:sldMkLst>
      </pc:sldChg>
      <pc:sldChg chg="del">
        <pc:chgData name="TOMMASINI ALBERTO" userId="8c013d22-ceb2-4014-ae73-ac062752c54f" providerId="ADAL" clId="{7B648A43-9DC0-4722-B9CA-0E718B52FA4A}" dt="2026-04-21T14:15:21.065" v="0" actId="47"/>
        <pc:sldMkLst>
          <pc:docMk/>
          <pc:sldMk cId="2960003382" sldId="564"/>
        </pc:sldMkLst>
      </pc:sldChg>
      <pc:sldChg chg="del">
        <pc:chgData name="TOMMASINI ALBERTO" userId="8c013d22-ceb2-4014-ae73-ac062752c54f" providerId="ADAL" clId="{7B648A43-9DC0-4722-B9CA-0E718B52FA4A}" dt="2026-04-21T14:15:21.065" v="0" actId="47"/>
        <pc:sldMkLst>
          <pc:docMk/>
          <pc:sldMk cId="2186523733" sldId="574"/>
        </pc:sldMkLst>
      </pc:sldChg>
      <pc:sldChg chg="del">
        <pc:chgData name="TOMMASINI ALBERTO" userId="8c013d22-ceb2-4014-ae73-ac062752c54f" providerId="ADAL" clId="{7B648A43-9DC0-4722-B9CA-0E718B52FA4A}" dt="2026-04-21T14:15:21.065" v="0" actId="47"/>
        <pc:sldMkLst>
          <pc:docMk/>
          <pc:sldMk cId="2202859000" sldId="1053"/>
        </pc:sldMkLst>
      </pc:sldChg>
      <pc:sldChg chg="del">
        <pc:chgData name="TOMMASINI ALBERTO" userId="8c013d22-ceb2-4014-ae73-ac062752c54f" providerId="ADAL" clId="{7B648A43-9DC0-4722-B9CA-0E718B52FA4A}" dt="2026-04-21T14:15:21.065" v="0" actId="47"/>
        <pc:sldMkLst>
          <pc:docMk/>
          <pc:sldMk cId="3938408081" sldId="1055"/>
        </pc:sldMkLst>
      </pc:sldChg>
      <pc:sldChg chg="del">
        <pc:chgData name="TOMMASINI ALBERTO" userId="8c013d22-ceb2-4014-ae73-ac062752c54f" providerId="ADAL" clId="{7B648A43-9DC0-4722-B9CA-0E718B52FA4A}" dt="2026-04-21T14:15:21.065" v="0" actId="47"/>
        <pc:sldMkLst>
          <pc:docMk/>
          <pc:sldMk cId="602008753" sldId="1056"/>
        </pc:sldMkLst>
      </pc:sldChg>
      <pc:sldChg chg="del">
        <pc:chgData name="TOMMASINI ALBERTO" userId="8c013d22-ceb2-4014-ae73-ac062752c54f" providerId="ADAL" clId="{7B648A43-9DC0-4722-B9CA-0E718B52FA4A}" dt="2026-04-21T14:15:21.065" v="0" actId="47"/>
        <pc:sldMkLst>
          <pc:docMk/>
          <pc:sldMk cId="1325686961" sldId="1057"/>
        </pc:sldMkLst>
      </pc:sldChg>
      <pc:sldChg chg="del">
        <pc:chgData name="TOMMASINI ALBERTO" userId="8c013d22-ceb2-4014-ae73-ac062752c54f" providerId="ADAL" clId="{7B648A43-9DC0-4722-B9CA-0E718B52FA4A}" dt="2026-04-21T14:15:21.065" v="0" actId="47"/>
        <pc:sldMkLst>
          <pc:docMk/>
          <pc:sldMk cId="113558504" sldId="1058"/>
        </pc:sldMkLst>
      </pc:sldChg>
      <pc:sldChg chg="del">
        <pc:chgData name="TOMMASINI ALBERTO" userId="8c013d22-ceb2-4014-ae73-ac062752c54f" providerId="ADAL" clId="{7B648A43-9DC0-4722-B9CA-0E718B52FA4A}" dt="2026-04-21T14:15:21.065" v="0" actId="47"/>
        <pc:sldMkLst>
          <pc:docMk/>
          <pc:sldMk cId="3214420569" sldId="1059"/>
        </pc:sldMkLst>
      </pc:sldChg>
      <pc:sldChg chg="del">
        <pc:chgData name="TOMMASINI ALBERTO" userId="8c013d22-ceb2-4014-ae73-ac062752c54f" providerId="ADAL" clId="{7B648A43-9DC0-4722-B9CA-0E718B52FA4A}" dt="2026-04-21T14:15:21.065" v="0" actId="47"/>
        <pc:sldMkLst>
          <pc:docMk/>
          <pc:sldMk cId="3828624102" sldId="1060"/>
        </pc:sldMkLst>
      </pc:sldChg>
      <pc:sldChg chg="del">
        <pc:chgData name="TOMMASINI ALBERTO" userId="8c013d22-ceb2-4014-ae73-ac062752c54f" providerId="ADAL" clId="{7B648A43-9DC0-4722-B9CA-0E718B52FA4A}" dt="2026-04-21T14:15:21.065" v="0" actId="47"/>
        <pc:sldMkLst>
          <pc:docMk/>
          <pc:sldMk cId="1207562673" sldId="1061"/>
        </pc:sldMkLst>
      </pc:sldChg>
      <pc:sldChg chg="del">
        <pc:chgData name="TOMMASINI ALBERTO" userId="8c013d22-ceb2-4014-ae73-ac062752c54f" providerId="ADAL" clId="{7B648A43-9DC0-4722-B9CA-0E718B52FA4A}" dt="2026-04-21T14:15:21.065" v="0" actId="47"/>
        <pc:sldMkLst>
          <pc:docMk/>
          <pc:sldMk cId="423090873" sldId="1062"/>
        </pc:sldMkLst>
      </pc:sldChg>
      <pc:sldChg chg="del">
        <pc:chgData name="TOMMASINI ALBERTO" userId="8c013d22-ceb2-4014-ae73-ac062752c54f" providerId="ADAL" clId="{7B648A43-9DC0-4722-B9CA-0E718B52FA4A}" dt="2026-04-21T14:15:21.065" v="0" actId="47"/>
        <pc:sldMkLst>
          <pc:docMk/>
          <pc:sldMk cId="3368696792" sldId="1063"/>
        </pc:sldMkLst>
      </pc:sldChg>
      <pc:sldChg chg="del">
        <pc:chgData name="TOMMASINI ALBERTO" userId="8c013d22-ceb2-4014-ae73-ac062752c54f" providerId="ADAL" clId="{7B648A43-9DC0-4722-B9CA-0E718B52FA4A}" dt="2026-04-21T14:15:21.065" v="0" actId="47"/>
        <pc:sldMkLst>
          <pc:docMk/>
          <pc:sldMk cId="3532858664" sldId="1064"/>
        </pc:sldMkLst>
      </pc:sldChg>
      <pc:sldChg chg="del">
        <pc:chgData name="TOMMASINI ALBERTO" userId="8c013d22-ceb2-4014-ae73-ac062752c54f" providerId="ADAL" clId="{7B648A43-9DC0-4722-B9CA-0E718B52FA4A}" dt="2026-04-21T14:15:21.065" v="0" actId="47"/>
        <pc:sldMkLst>
          <pc:docMk/>
          <pc:sldMk cId="4084111262" sldId="1065"/>
        </pc:sldMkLst>
      </pc:sldChg>
      <pc:sldChg chg="del">
        <pc:chgData name="TOMMASINI ALBERTO" userId="8c013d22-ceb2-4014-ae73-ac062752c54f" providerId="ADAL" clId="{7B648A43-9DC0-4722-B9CA-0E718B52FA4A}" dt="2026-04-21T14:15:21.065" v="0" actId="47"/>
        <pc:sldMkLst>
          <pc:docMk/>
          <pc:sldMk cId="2153879150" sldId="1066"/>
        </pc:sldMkLst>
      </pc:sldChg>
      <pc:sldChg chg="del">
        <pc:chgData name="TOMMASINI ALBERTO" userId="8c013d22-ceb2-4014-ae73-ac062752c54f" providerId="ADAL" clId="{7B648A43-9DC0-4722-B9CA-0E718B52FA4A}" dt="2026-04-21T14:15:21.065" v="0" actId="47"/>
        <pc:sldMkLst>
          <pc:docMk/>
          <pc:sldMk cId="418415642" sldId="1068"/>
        </pc:sldMkLst>
      </pc:sldChg>
      <pc:sldChg chg="del">
        <pc:chgData name="TOMMASINI ALBERTO" userId="8c013d22-ceb2-4014-ae73-ac062752c54f" providerId="ADAL" clId="{7B648A43-9DC0-4722-B9CA-0E718B52FA4A}" dt="2026-04-21T14:15:21.065" v="0" actId="47"/>
        <pc:sldMkLst>
          <pc:docMk/>
          <pc:sldMk cId="3853687081" sldId="1069"/>
        </pc:sldMkLst>
      </pc:sldChg>
      <pc:sldChg chg="del">
        <pc:chgData name="TOMMASINI ALBERTO" userId="8c013d22-ceb2-4014-ae73-ac062752c54f" providerId="ADAL" clId="{7B648A43-9DC0-4722-B9CA-0E718B52FA4A}" dt="2026-04-21T14:15:21.065" v="0" actId="47"/>
        <pc:sldMkLst>
          <pc:docMk/>
          <pc:sldMk cId="1933850711" sldId="1070"/>
        </pc:sldMkLst>
      </pc:sldChg>
      <pc:sldChg chg="del">
        <pc:chgData name="TOMMASINI ALBERTO" userId="8c013d22-ceb2-4014-ae73-ac062752c54f" providerId="ADAL" clId="{7B648A43-9DC0-4722-B9CA-0E718B52FA4A}" dt="2026-04-21T14:15:21.065" v="0" actId="47"/>
        <pc:sldMkLst>
          <pc:docMk/>
          <pc:sldMk cId="703448240" sldId="1072"/>
        </pc:sldMkLst>
      </pc:sldChg>
      <pc:sldChg chg="del">
        <pc:chgData name="TOMMASINI ALBERTO" userId="8c013d22-ceb2-4014-ae73-ac062752c54f" providerId="ADAL" clId="{7B648A43-9DC0-4722-B9CA-0E718B52FA4A}" dt="2026-04-21T14:15:21.065" v="0" actId="47"/>
        <pc:sldMkLst>
          <pc:docMk/>
          <pc:sldMk cId="1722321405" sldId="1077"/>
        </pc:sldMkLst>
      </pc:sldChg>
      <pc:sldChg chg="del">
        <pc:chgData name="TOMMASINI ALBERTO" userId="8c013d22-ceb2-4014-ae73-ac062752c54f" providerId="ADAL" clId="{7B648A43-9DC0-4722-B9CA-0E718B52FA4A}" dt="2026-04-21T14:15:21.065" v="0" actId="47"/>
        <pc:sldMkLst>
          <pc:docMk/>
          <pc:sldMk cId="3272436581" sldId="1078"/>
        </pc:sldMkLst>
      </pc:sldChg>
      <pc:sldChg chg="del">
        <pc:chgData name="TOMMASINI ALBERTO" userId="8c013d22-ceb2-4014-ae73-ac062752c54f" providerId="ADAL" clId="{7B648A43-9DC0-4722-B9CA-0E718B52FA4A}" dt="2026-04-21T14:15:21.065" v="0" actId="47"/>
        <pc:sldMkLst>
          <pc:docMk/>
          <pc:sldMk cId="704188482" sldId="1079"/>
        </pc:sldMkLst>
      </pc:sldChg>
      <pc:sldChg chg="del">
        <pc:chgData name="TOMMASINI ALBERTO" userId="8c013d22-ceb2-4014-ae73-ac062752c54f" providerId="ADAL" clId="{7B648A43-9DC0-4722-B9CA-0E718B52FA4A}" dt="2026-04-21T14:15:21.065" v="0" actId="47"/>
        <pc:sldMkLst>
          <pc:docMk/>
          <pc:sldMk cId="1678931856" sldId="1080"/>
        </pc:sldMkLst>
      </pc:sldChg>
      <pc:sldChg chg="del">
        <pc:chgData name="TOMMASINI ALBERTO" userId="8c013d22-ceb2-4014-ae73-ac062752c54f" providerId="ADAL" clId="{7B648A43-9DC0-4722-B9CA-0E718B52FA4A}" dt="2026-04-21T14:15:21.065" v="0" actId="47"/>
        <pc:sldMkLst>
          <pc:docMk/>
          <pc:sldMk cId="1147166204" sldId="1082"/>
        </pc:sldMkLst>
      </pc:sldChg>
      <pc:sldChg chg="del">
        <pc:chgData name="TOMMASINI ALBERTO" userId="8c013d22-ceb2-4014-ae73-ac062752c54f" providerId="ADAL" clId="{7B648A43-9DC0-4722-B9CA-0E718B52FA4A}" dt="2026-04-21T14:15:21.065" v="0" actId="47"/>
        <pc:sldMkLst>
          <pc:docMk/>
          <pc:sldMk cId="1706148911" sldId="1085"/>
        </pc:sldMkLst>
      </pc:sldChg>
      <pc:sldChg chg="del">
        <pc:chgData name="TOMMASINI ALBERTO" userId="8c013d22-ceb2-4014-ae73-ac062752c54f" providerId="ADAL" clId="{7B648A43-9DC0-4722-B9CA-0E718B52FA4A}" dt="2026-04-21T14:15:21.065" v="0" actId="47"/>
        <pc:sldMkLst>
          <pc:docMk/>
          <pc:sldMk cId="2531946532" sldId="1086"/>
        </pc:sldMkLst>
      </pc:sldChg>
      <pc:sldChg chg="del">
        <pc:chgData name="TOMMASINI ALBERTO" userId="8c013d22-ceb2-4014-ae73-ac062752c54f" providerId="ADAL" clId="{7B648A43-9DC0-4722-B9CA-0E718B52FA4A}" dt="2026-04-21T14:15:21.065" v="0" actId="47"/>
        <pc:sldMkLst>
          <pc:docMk/>
          <pc:sldMk cId="3225641462" sldId="1087"/>
        </pc:sldMkLst>
      </pc:sldChg>
      <pc:sldChg chg="del">
        <pc:chgData name="TOMMASINI ALBERTO" userId="8c013d22-ceb2-4014-ae73-ac062752c54f" providerId="ADAL" clId="{7B648A43-9DC0-4722-B9CA-0E718B52FA4A}" dt="2026-04-21T14:15:21.065" v="0" actId="47"/>
        <pc:sldMkLst>
          <pc:docMk/>
          <pc:sldMk cId="522967779" sldId="1088"/>
        </pc:sldMkLst>
      </pc:sldChg>
      <pc:sldChg chg="del">
        <pc:chgData name="TOMMASINI ALBERTO" userId="8c013d22-ceb2-4014-ae73-ac062752c54f" providerId="ADAL" clId="{7B648A43-9DC0-4722-B9CA-0E718B52FA4A}" dt="2026-04-21T14:15:21.065" v="0" actId="47"/>
        <pc:sldMkLst>
          <pc:docMk/>
          <pc:sldMk cId="306222020" sldId="1112"/>
        </pc:sldMkLst>
      </pc:sldChg>
      <pc:sldChg chg="del">
        <pc:chgData name="TOMMASINI ALBERTO" userId="8c013d22-ceb2-4014-ae73-ac062752c54f" providerId="ADAL" clId="{7B648A43-9DC0-4722-B9CA-0E718B52FA4A}" dt="2026-04-21T14:15:21.065" v="0" actId="47"/>
        <pc:sldMkLst>
          <pc:docMk/>
          <pc:sldMk cId="2168434266" sldId="1114"/>
        </pc:sldMkLst>
      </pc:sldChg>
      <pc:sldChg chg="del">
        <pc:chgData name="TOMMASINI ALBERTO" userId="8c013d22-ceb2-4014-ae73-ac062752c54f" providerId="ADAL" clId="{7B648A43-9DC0-4722-B9CA-0E718B52FA4A}" dt="2026-04-21T14:15:21.065" v="0" actId="47"/>
        <pc:sldMkLst>
          <pc:docMk/>
          <pc:sldMk cId="218420657" sldId="1115"/>
        </pc:sldMkLst>
      </pc:sldChg>
      <pc:sldChg chg="del">
        <pc:chgData name="TOMMASINI ALBERTO" userId="8c013d22-ceb2-4014-ae73-ac062752c54f" providerId="ADAL" clId="{7B648A43-9DC0-4722-B9CA-0E718B52FA4A}" dt="2026-04-21T14:15:21.065" v="0" actId="47"/>
        <pc:sldMkLst>
          <pc:docMk/>
          <pc:sldMk cId="2167540495" sldId="1117"/>
        </pc:sldMkLst>
      </pc:sldChg>
      <pc:sldChg chg="del">
        <pc:chgData name="TOMMASINI ALBERTO" userId="8c013d22-ceb2-4014-ae73-ac062752c54f" providerId="ADAL" clId="{7B648A43-9DC0-4722-B9CA-0E718B52FA4A}" dt="2026-04-21T14:15:21.065" v="0" actId="47"/>
        <pc:sldMkLst>
          <pc:docMk/>
          <pc:sldMk cId="403889513" sldId="1124"/>
        </pc:sldMkLst>
      </pc:sldChg>
      <pc:sldChg chg="del">
        <pc:chgData name="TOMMASINI ALBERTO" userId="8c013d22-ceb2-4014-ae73-ac062752c54f" providerId="ADAL" clId="{7B648A43-9DC0-4722-B9CA-0E718B52FA4A}" dt="2026-04-21T14:15:21.065" v="0" actId="47"/>
        <pc:sldMkLst>
          <pc:docMk/>
          <pc:sldMk cId="401704100" sldId="1145"/>
        </pc:sldMkLst>
      </pc:sldChg>
      <pc:sldChg chg="del">
        <pc:chgData name="TOMMASINI ALBERTO" userId="8c013d22-ceb2-4014-ae73-ac062752c54f" providerId="ADAL" clId="{7B648A43-9DC0-4722-B9CA-0E718B52FA4A}" dt="2026-04-21T14:15:21.065" v="0" actId="47"/>
        <pc:sldMkLst>
          <pc:docMk/>
          <pc:sldMk cId="862706042" sldId="1146"/>
        </pc:sldMkLst>
      </pc:sldChg>
      <pc:sldChg chg="del">
        <pc:chgData name="TOMMASINI ALBERTO" userId="8c013d22-ceb2-4014-ae73-ac062752c54f" providerId="ADAL" clId="{7B648A43-9DC0-4722-B9CA-0E718B52FA4A}" dt="2026-04-21T14:15:21.065" v="0" actId="47"/>
        <pc:sldMkLst>
          <pc:docMk/>
          <pc:sldMk cId="3021612353" sldId="1162"/>
        </pc:sldMkLst>
      </pc:sldChg>
      <pc:sldChg chg="del">
        <pc:chgData name="TOMMASINI ALBERTO" userId="8c013d22-ceb2-4014-ae73-ac062752c54f" providerId="ADAL" clId="{7B648A43-9DC0-4722-B9CA-0E718B52FA4A}" dt="2026-04-21T14:15:21.065" v="0" actId="47"/>
        <pc:sldMkLst>
          <pc:docMk/>
          <pc:sldMk cId="3420837098" sldId="1163"/>
        </pc:sldMkLst>
      </pc:sldChg>
      <pc:sldChg chg="del">
        <pc:chgData name="TOMMASINI ALBERTO" userId="8c013d22-ceb2-4014-ae73-ac062752c54f" providerId="ADAL" clId="{7B648A43-9DC0-4722-B9CA-0E718B52FA4A}" dt="2026-04-21T14:15:21.065" v="0" actId="47"/>
        <pc:sldMkLst>
          <pc:docMk/>
          <pc:sldMk cId="2319074035" sldId="1166"/>
        </pc:sldMkLst>
      </pc:sldChg>
      <pc:sldChg chg="del">
        <pc:chgData name="TOMMASINI ALBERTO" userId="8c013d22-ceb2-4014-ae73-ac062752c54f" providerId="ADAL" clId="{7B648A43-9DC0-4722-B9CA-0E718B52FA4A}" dt="2026-04-21T14:15:21.065" v="0" actId="47"/>
        <pc:sldMkLst>
          <pc:docMk/>
          <pc:sldMk cId="3407827430" sldId="1167"/>
        </pc:sldMkLst>
      </pc:sldChg>
      <pc:sldChg chg="del">
        <pc:chgData name="TOMMASINI ALBERTO" userId="8c013d22-ceb2-4014-ae73-ac062752c54f" providerId="ADAL" clId="{7B648A43-9DC0-4722-B9CA-0E718B52FA4A}" dt="2026-04-21T14:15:21.065" v="0" actId="47"/>
        <pc:sldMkLst>
          <pc:docMk/>
          <pc:sldMk cId="300150242" sldId="1168"/>
        </pc:sldMkLst>
      </pc:sldChg>
      <pc:sldChg chg="del">
        <pc:chgData name="TOMMASINI ALBERTO" userId="8c013d22-ceb2-4014-ae73-ac062752c54f" providerId="ADAL" clId="{7B648A43-9DC0-4722-B9CA-0E718B52FA4A}" dt="2026-04-21T14:15:21.065" v="0" actId="47"/>
        <pc:sldMkLst>
          <pc:docMk/>
          <pc:sldMk cId="966524695" sldId="1170"/>
        </pc:sldMkLst>
      </pc:sldChg>
      <pc:sldChg chg="del">
        <pc:chgData name="TOMMASINI ALBERTO" userId="8c013d22-ceb2-4014-ae73-ac062752c54f" providerId="ADAL" clId="{7B648A43-9DC0-4722-B9CA-0E718B52FA4A}" dt="2026-04-21T14:15:21.065" v="0" actId="47"/>
        <pc:sldMkLst>
          <pc:docMk/>
          <pc:sldMk cId="3956855188" sldId="1173"/>
        </pc:sldMkLst>
      </pc:sldChg>
      <pc:sldChg chg="del">
        <pc:chgData name="TOMMASINI ALBERTO" userId="8c013d22-ceb2-4014-ae73-ac062752c54f" providerId="ADAL" clId="{7B648A43-9DC0-4722-B9CA-0E718B52FA4A}" dt="2026-04-21T14:15:21.065" v="0" actId="47"/>
        <pc:sldMkLst>
          <pc:docMk/>
          <pc:sldMk cId="4009477359" sldId="1182"/>
        </pc:sldMkLst>
      </pc:sldChg>
      <pc:sldChg chg="del">
        <pc:chgData name="TOMMASINI ALBERTO" userId="8c013d22-ceb2-4014-ae73-ac062752c54f" providerId="ADAL" clId="{7B648A43-9DC0-4722-B9CA-0E718B52FA4A}" dt="2026-04-21T14:15:21.065" v="0" actId="47"/>
        <pc:sldMkLst>
          <pc:docMk/>
          <pc:sldMk cId="795418481" sldId="1183"/>
        </pc:sldMkLst>
      </pc:sldChg>
      <pc:sldChg chg="del">
        <pc:chgData name="TOMMASINI ALBERTO" userId="8c013d22-ceb2-4014-ae73-ac062752c54f" providerId="ADAL" clId="{7B648A43-9DC0-4722-B9CA-0E718B52FA4A}" dt="2026-04-21T14:15:21.065" v="0" actId="47"/>
        <pc:sldMkLst>
          <pc:docMk/>
          <pc:sldMk cId="2915067944" sldId="1184"/>
        </pc:sldMkLst>
      </pc:sldChg>
      <pc:sldChg chg="del">
        <pc:chgData name="TOMMASINI ALBERTO" userId="8c013d22-ceb2-4014-ae73-ac062752c54f" providerId="ADAL" clId="{7B648A43-9DC0-4722-B9CA-0E718B52FA4A}" dt="2026-04-21T14:15:21.065" v="0" actId="47"/>
        <pc:sldMkLst>
          <pc:docMk/>
          <pc:sldMk cId="231320556" sldId="1185"/>
        </pc:sldMkLst>
      </pc:sldChg>
      <pc:sldChg chg="del">
        <pc:chgData name="TOMMASINI ALBERTO" userId="8c013d22-ceb2-4014-ae73-ac062752c54f" providerId="ADAL" clId="{7B648A43-9DC0-4722-B9CA-0E718B52FA4A}" dt="2026-04-21T14:15:21.065" v="0" actId="47"/>
        <pc:sldMkLst>
          <pc:docMk/>
          <pc:sldMk cId="28101703" sldId="1186"/>
        </pc:sldMkLst>
      </pc:sldChg>
      <pc:sldChg chg="del">
        <pc:chgData name="TOMMASINI ALBERTO" userId="8c013d22-ceb2-4014-ae73-ac062752c54f" providerId="ADAL" clId="{7B648A43-9DC0-4722-B9CA-0E718B52FA4A}" dt="2026-04-21T14:15:21.065" v="0" actId="47"/>
        <pc:sldMkLst>
          <pc:docMk/>
          <pc:sldMk cId="3328911947" sldId="1187"/>
        </pc:sldMkLst>
      </pc:sldChg>
      <pc:sldChg chg="del">
        <pc:chgData name="TOMMASINI ALBERTO" userId="8c013d22-ceb2-4014-ae73-ac062752c54f" providerId="ADAL" clId="{7B648A43-9DC0-4722-B9CA-0E718B52FA4A}" dt="2026-04-21T14:15:21.065" v="0" actId="47"/>
        <pc:sldMkLst>
          <pc:docMk/>
          <pc:sldMk cId="749350991" sldId="1188"/>
        </pc:sldMkLst>
      </pc:sldChg>
      <pc:sldChg chg="del">
        <pc:chgData name="TOMMASINI ALBERTO" userId="8c013d22-ceb2-4014-ae73-ac062752c54f" providerId="ADAL" clId="{7B648A43-9DC0-4722-B9CA-0E718B52FA4A}" dt="2026-04-21T14:15:21.065" v="0" actId="47"/>
        <pc:sldMkLst>
          <pc:docMk/>
          <pc:sldMk cId="3650207076" sldId="1189"/>
        </pc:sldMkLst>
      </pc:sldChg>
      <pc:sldChg chg="del">
        <pc:chgData name="TOMMASINI ALBERTO" userId="8c013d22-ceb2-4014-ae73-ac062752c54f" providerId="ADAL" clId="{7B648A43-9DC0-4722-B9CA-0E718B52FA4A}" dt="2026-04-21T14:15:21.065" v="0" actId="47"/>
        <pc:sldMkLst>
          <pc:docMk/>
          <pc:sldMk cId="3778360868" sldId="1204"/>
        </pc:sldMkLst>
      </pc:sldChg>
      <pc:sldChg chg="del">
        <pc:chgData name="TOMMASINI ALBERTO" userId="8c013d22-ceb2-4014-ae73-ac062752c54f" providerId="ADAL" clId="{7B648A43-9DC0-4722-B9CA-0E718B52FA4A}" dt="2026-04-21T14:15:21.065" v="0" actId="47"/>
        <pc:sldMkLst>
          <pc:docMk/>
          <pc:sldMk cId="2546066987" sldId="1209"/>
        </pc:sldMkLst>
      </pc:sldChg>
      <pc:sldChg chg="del">
        <pc:chgData name="TOMMASINI ALBERTO" userId="8c013d22-ceb2-4014-ae73-ac062752c54f" providerId="ADAL" clId="{7B648A43-9DC0-4722-B9CA-0E718B52FA4A}" dt="2026-04-21T14:15:21.065" v="0" actId="47"/>
        <pc:sldMkLst>
          <pc:docMk/>
          <pc:sldMk cId="0" sldId="1210"/>
        </pc:sldMkLst>
      </pc:sldChg>
      <pc:sldChg chg="del">
        <pc:chgData name="TOMMASINI ALBERTO" userId="8c013d22-ceb2-4014-ae73-ac062752c54f" providerId="ADAL" clId="{7B648A43-9DC0-4722-B9CA-0E718B52FA4A}" dt="2026-04-21T14:15:21.065" v="0" actId="47"/>
        <pc:sldMkLst>
          <pc:docMk/>
          <pc:sldMk cId="1701764846" sldId="1211"/>
        </pc:sldMkLst>
      </pc:sldChg>
      <pc:sldChg chg="del">
        <pc:chgData name="TOMMASINI ALBERTO" userId="8c013d22-ceb2-4014-ae73-ac062752c54f" providerId="ADAL" clId="{7B648A43-9DC0-4722-B9CA-0E718B52FA4A}" dt="2026-04-21T14:15:21.065" v="0" actId="47"/>
        <pc:sldMkLst>
          <pc:docMk/>
          <pc:sldMk cId="1989687347" sldId="1212"/>
        </pc:sldMkLst>
      </pc:sldChg>
      <pc:sldChg chg="del">
        <pc:chgData name="TOMMASINI ALBERTO" userId="8c013d22-ceb2-4014-ae73-ac062752c54f" providerId="ADAL" clId="{7B648A43-9DC0-4722-B9CA-0E718B52FA4A}" dt="2026-04-21T14:15:21.065" v="0" actId="47"/>
        <pc:sldMkLst>
          <pc:docMk/>
          <pc:sldMk cId="2056541008" sldId="1213"/>
        </pc:sldMkLst>
      </pc:sldChg>
      <pc:sldChg chg="del">
        <pc:chgData name="TOMMASINI ALBERTO" userId="8c013d22-ceb2-4014-ae73-ac062752c54f" providerId="ADAL" clId="{7B648A43-9DC0-4722-B9CA-0E718B52FA4A}" dt="2026-04-21T14:15:21.065" v="0" actId="47"/>
        <pc:sldMkLst>
          <pc:docMk/>
          <pc:sldMk cId="2507214811" sldId="12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CA60C-FD1F-499E-87C9-63FDD88B7BEA}" type="datetimeFigureOut">
              <a:rPr lang="it-IT" smtClean="0"/>
              <a:t>21/04/2026</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3920E-BD38-471D-94D4-5BE99DDBE967}" type="slidenum">
              <a:rPr lang="it-IT" smtClean="0"/>
              <a:t>‹#›</a:t>
            </a:fld>
            <a:endParaRPr lang="it-IT"/>
          </a:p>
        </p:txBody>
      </p:sp>
    </p:spTree>
    <p:extLst>
      <p:ext uri="{BB962C8B-B14F-4D97-AF65-F5344CB8AC3E}">
        <p14:creationId xmlns:p14="http://schemas.microsoft.com/office/powerpoint/2010/main" val="124349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Domanda: concetto di malignità, come uccide? Compressione, distruzione di organi, alterazione di equilibri, competizione per risorse</a:t>
            </a:r>
          </a:p>
        </p:txBody>
      </p:sp>
      <p:sp>
        <p:nvSpPr>
          <p:cNvPr id="4" name="Slide Number Placeholder 3"/>
          <p:cNvSpPr>
            <a:spLocks noGrp="1"/>
          </p:cNvSpPr>
          <p:nvPr>
            <p:ph type="sldNum" sz="quarter" idx="5"/>
          </p:nvPr>
        </p:nvSpPr>
        <p:spPr/>
        <p:txBody>
          <a:bodyPr/>
          <a:lstStyle/>
          <a:p>
            <a:fld id="{CC13920E-BD38-471D-94D4-5BE99DDBE967}" type="slidenum">
              <a:rPr lang="it-IT" smtClean="0"/>
              <a:t>3</a:t>
            </a:fld>
            <a:endParaRPr lang="it-IT"/>
          </a:p>
        </p:txBody>
      </p:sp>
    </p:spTree>
    <p:extLst>
      <p:ext uri="{BB962C8B-B14F-4D97-AF65-F5344CB8AC3E}">
        <p14:creationId xmlns:p14="http://schemas.microsoft.com/office/powerpoint/2010/main" val="311296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D544-8911-4F3E-AD0A-6FECA2815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B804655A-CB38-4131-94E1-5596CFCAD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7D9C3703-AA2B-4F5C-98D0-4B2A711E7851}"/>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B6034A9A-6BB7-4086-B932-07AC504EFAE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B624AE3-DE28-4CEE-99E6-92B76843AD39}"/>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6273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4C8A-97C9-4627-8A2A-FD7B118C0503}"/>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2D1B889-D8BF-4BB9-8480-8AF212107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6D23C36-D6E8-43A1-8931-86EEE22F9711}"/>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C511A5EF-F1EE-4070-B4BA-B9CBEA2DFA8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1CB24A3-537F-4955-ACB6-95BB319673B2}"/>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208959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E9B0C-7271-49A0-BA99-B6F536E7FF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47F265F-7C50-4982-A5EF-F9D7A42A7C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1DBA840-46B1-42EC-8394-58FC69D3F0B2}"/>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CDEB9203-00E8-436B-9F4B-7C3FACFAD5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7777DF7-9A23-49C6-8DE5-9A205D3BCA2E}"/>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396059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1856-F904-4DB5-80D8-EE1F4EBA9A38}"/>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BB6DD275-CCF3-4CC4-A782-9355B7BAB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73B9DC9-6581-4A0F-B6C9-C00D10790A45}"/>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ADF8B898-DCAA-4C04-8AB0-BA10877F83C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045B343-5BA0-4757-9C55-FB28D6BE6BAB}"/>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78416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D72-5CCD-45CA-BC99-ED28C834D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F24A8E26-08F4-4513-B9D6-FDB249B50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026C7-2927-4336-A610-7AAADCDE00B9}"/>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4D77DAE4-E0F9-4F26-AC0A-E7F09E1763C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215D127-6408-4CED-A574-E5A858900081}"/>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364890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6553-0E92-4B1A-A4C4-4E957F13020C}"/>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92F5A22B-A66F-4CF0-A496-F40BAEA4F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9D93FA6-51FB-4FA4-B201-CBD40C431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FBDDBB2E-23DE-42E1-9377-9382E03FD6C3}"/>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6" name="Footer Placeholder 5">
            <a:extLst>
              <a:ext uri="{FF2B5EF4-FFF2-40B4-BE49-F238E27FC236}">
                <a16:creationId xmlns:a16="http://schemas.microsoft.com/office/drawing/2014/main" id="{E170F05D-5F94-4C49-B299-7F732E283DF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E5DEFC5-27F1-4975-87F7-C528ACDC4893}"/>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160097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A591-1FC0-4438-B5E7-5F06ABBC8F04}"/>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EB9663E-8DD4-4F6A-B85E-E45014CAC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BD2FB-5C2A-4783-B5FA-98AB06808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25ED4587-96EB-4DD5-86DA-50441A944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8A71E-CB24-4DD3-854D-7F1210E6C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6804D0D2-38B0-4717-B0FC-3C6330EAB549}"/>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8" name="Footer Placeholder 7">
            <a:extLst>
              <a:ext uri="{FF2B5EF4-FFF2-40B4-BE49-F238E27FC236}">
                <a16:creationId xmlns:a16="http://schemas.microsoft.com/office/drawing/2014/main" id="{985C8101-492D-4C1C-8CB0-604AC597A46D}"/>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5A641934-F075-4A26-821E-F467B256CB78}"/>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59445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AB78-B149-4548-8E05-D246D81BE4C2}"/>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93403D1F-DE33-4C02-88F9-F9605FAA9DB6}"/>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4" name="Footer Placeholder 3">
            <a:extLst>
              <a:ext uri="{FF2B5EF4-FFF2-40B4-BE49-F238E27FC236}">
                <a16:creationId xmlns:a16="http://schemas.microsoft.com/office/drawing/2014/main" id="{D5FD365E-BFB9-45ED-8FB6-0F09626C1E4D}"/>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1CCCB2E-15C3-48CD-A064-5602D40E4523}"/>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399288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05C26-8F2F-487D-9E2B-F74E8206F7C1}"/>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3" name="Footer Placeholder 2">
            <a:extLst>
              <a:ext uri="{FF2B5EF4-FFF2-40B4-BE49-F238E27FC236}">
                <a16:creationId xmlns:a16="http://schemas.microsoft.com/office/drawing/2014/main" id="{EC83212D-C125-4A9A-AB36-6842A55BDFC2}"/>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12C18064-1BC3-4A3E-BFCD-1C5B2B51B643}"/>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297257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BFCC-88EE-418E-8A0E-E23DF2C59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AE1250B5-0D36-41E2-B995-C8B03035F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DE4C8C25-064D-4628-9BAF-38A9B19C6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36250-8D7D-46F6-9579-FF0C161D74BD}"/>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6" name="Footer Placeholder 5">
            <a:extLst>
              <a:ext uri="{FF2B5EF4-FFF2-40B4-BE49-F238E27FC236}">
                <a16:creationId xmlns:a16="http://schemas.microsoft.com/office/drawing/2014/main" id="{0800AD6B-8B4C-4B04-BB31-04DA25C968A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39AA83-FC65-4036-8D78-B684F472B940}"/>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24955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7EA2-9639-497B-BC0C-35DEB45B5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5DB37231-BDFA-492C-BAD6-E706E3F6C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CBE653D5-399C-46C8-A8BC-2033E5DDE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AFB57F-1F7A-4C75-A60C-9B8D80B81233}"/>
              </a:ext>
            </a:extLst>
          </p:cNvPr>
          <p:cNvSpPr>
            <a:spLocks noGrp="1"/>
          </p:cNvSpPr>
          <p:nvPr>
            <p:ph type="dt" sz="half" idx="10"/>
          </p:nvPr>
        </p:nvSpPr>
        <p:spPr/>
        <p:txBody>
          <a:bodyPr/>
          <a:lstStyle/>
          <a:p>
            <a:fld id="{C4711770-7887-4349-A69E-B3211C7AD595}" type="datetimeFigureOut">
              <a:rPr lang="it-IT" smtClean="0"/>
              <a:t>21/04/2026</a:t>
            </a:fld>
            <a:endParaRPr lang="it-IT"/>
          </a:p>
        </p:txBody>
      </p:sp>
      <p:sp>
        <p:nvSpPr>
          <p:cNvPr id="6" name="Footer Placeholder 5">
            <a:extLst>
              <a:ext uri="{FF2B5EF4-FFF2-40B4-BE49-F238E27FC236}">
                <a16:creationId xmlns:a16="http://schemas.microsoft.com/office/drawing/2014/main" id="{D3CB5293-9938-4F24-9691-578B03E9A62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ED12B56-F3AF-4DC3-8D9C-7E47DE3860EB}"/>
              </a:ext>
            </a:extLst>
          </p:cNvPr>
          <p:cNvSpPr>
            <a:spLocks noGrp="1"/>
          </p:cNvSpPr>
          <p:nvPr>
            <p:ph type="sldNum" sz="quarter" idx="12"/>
          </p:nvPr>
        </p:nvSpPr>
        <p:spPr/>
        <p:txBody>
          <a:bodyPr/>
          <a:lstStyle/>
          <a:p>
            <a:fld id="{DE4CE009-078B-4997-93BB-7770B7B2CB2D}" type="slidenum">
              <a:rPr lang="it-IT" smtClean="0"/>
              <a:t>‹#›</a:t>
            </a:fld>
            <a:endParaRPr lang="it-IT"/>
          </a:p>
        </p:txBody>
      </p:sp>
    </p:spTree>
    <p:extLst>
      <p:ext uri="{BB962C8B-B14F-4D97-AF65-F5344CB8AC3E}">
        <p14:creationId xmlns:p14="http://schemas.microsoft.com/office/powerpoint/2010/main" val="295199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E8575-998E-4A14-B20A-FBCBDB785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7D075C83-B481-4972-A99E-DD240BA40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9144293-A1A2-468C-8014-D92DBB54B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11770-7887-4349-A69E-B3211C7AD595}" type="datetimeFigureOut">
              <a:rPr lang="it-IT" smtClean="0"/>
              <a:t>21/04/2026</a:t>
            </a:fld>
            <a:endParaRPr lang="it-IT"/>
          </a:p>
        </p:txBody>
      </p:sp>
      <p:sp>
        <p:nvSpPr>
          <p:cNvPr id="5" name="Footer Placeholder 4">
            <a:extLst>
              <a:ext uri="{FF2B5EF4-FFF2-40B4-BE49-F238E27FC236}">
                <a16:creationId xmlns:a16="http://schemas.microsoft.com/office/drawing/2014/main" id="{5AFE138E-5C34-4681-8C55-E2781C60F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C6660949-5722-4531-92C6-5696F3D75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CE009-078B-4997-93BB-7770B7B2CB2D}" type="slidenum">
              <a:rPr lang="it-IT" smtClean="0"/>
              <a:t>‹#›</a:t>
            </a:fld>
            <a:endParaRPr lang="it-IT"/>
          </a:p>
        </p:txBody>
      </p:sp>
    </p:spTree>
    <p:extLst>
      <p:ext uri="{BB962C8B-B14F-4D97-AF65-F5344CB8AC3E}">
        <p14:creationId xmlns:p14="http://schemas.microsoft.com/office/powerpoint/2010/main" val="242209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irc.it/cancro/informazioni-tumori/ricerca-sul-cancro/proprieta-comuni"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GENERALE</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08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AD0A-9BD7-293D-1BA2-9DEDD8EB11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993FBD-A361-5888-1CCA-4407B8323B8D}"/>
              </a:ext>
            </a:extLst>
          </p:cNvPr>
          <p:cNvSpPr txBox="1"/>
          <p:nvPr/>
        </p:nvSpPr>
        <p:spPr>
          <a:xfrm>
            <a:off x="718457" y="276330"/>
            <a:ext cx="10369899" cy="830997"/>
          </a:xfrm>
          <a:prstGeom prst="rect">
            <a:avLst/>
          </a:prstGeom>
          <a:noFill/>
        </p:spPr>
        <p:txBody>
          <a:bodyPr wrap="square" rtlCol="0">
            <a:spAutoFit/>
          </a:bodyPr>
          <a:lstStyle/>
          <a:p>
            <a:pPr algn="ctr"/>
            <a:r>
              <a:rPr lang="en-US" sz="4800" b="1" dirty="0" err="1">
                <a:solidFill>
                  <a:srgbClr val="C00000"/>
                </a:solidFill>
              </a:rPr>
              <a:t>Dovete</a:t>
            </a:r>
            <a:r>
              <a:rPr lang="en-US" sz="4800" b="1" dirty="0">
                <a:solidFill>
                  <a:srgbClr val="C00000"/>
                </a:solidFill>
              </a:rPr>
              <a:t> </a:t>
            </a:r>
            <a:r>
              <a:rPr lang="en-US" sz="4800" b="1" dirty="0" err="1">
                <a:solidFill>
                  <a:srgbClr val="C00000"/>
                </a:solidFill>
              </a:rPr>
              <a:t>saper</a:t>
            </a:r>
            <a:r>
              <a:rPr lang="en-US" sz="4800" b="1" dirty="0">
                <a:solidFill>
                  <a:srgbClr val="C00000"/>
                </a:solidFill>
              </a:rPr>
              <a:t> </a:t>
            </a:r>
            <a:r>
              <a:rPr lang="en-US" sz="4800" b="1" dirty="0" err="1">
                <a:solidFill>
                  <a:srgbClr val="C00000"/>
                </a:solidFill>
              </a:rPr>
              <a:t>scegliere</a:t>
            </a:r>
            <a:r>
              <a:rPr lang="en-US" sz="4800" b="1" dirty="0">
                <a:solidFill>
                  <a:srgbClr val="C00000"/>
                </a:solidFill>
              </a:rPr>
              <a:t>!!!</a:t>
            </a:r>
          </a:p>
        </p:txBody>
      </p:sp>
      <p:pic>
        <p:nvPicPr>
          <p:cNvPr id="8" name="Picture 7">
            <a:extLst>
              <a:ext uri="{FF2B5EF4-FFF2-40B4-BE49-F238E27FC236}">
                <a16:creationId xmlns:a16="http://schemas.microsoft.com/office/drawing/2014/main" id="{135E89E7-AD5D-B230-719B-1D1DEAB006F9}"/>
              </a:ext>
            </a:extLst>
          </p:cNvPr>
          <p:cNvPicPr>
            <a:picLocks noChangeAspect="1"/>
          </p:cNvPicPr>
          <p:nvPr/>
        </p:nvPicPr>
        <p:blipFill>
          <a:blip r:embed="rId2"/>
          <a:stretch>
            <a:fillRect/>
          </a:stretch>
        </p:blipFill>
        <p:spPr>
          <a:xfrm>
            <a:off x="3303997" y="1302445"/>
            <a:ext cx="5271592" cy="5055107"/>
          </a:xfrm>
          <a:prstGeom prst="rect">
            <a:avLst/>
          </a:prstGeom>
        </p:spPr>
      </p:pic>
    </p:spTree>
    <p:extLst>
      <p:ext uri="{BB962C8B-B14F-4D97-AF65-F5344CB8AC3E}">
        <p14:creationId xmlns:p14="http://schemas.microsoft.com/office/powerpoint/2010/main" val="196602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E3817-E9BD-CD39-830E-AD5BEA94B2EB}"/>
              </a:ext>
            </a:extLst>
          </p:cNvPr>
          <p:cNvPicPr>
            <a:picLocks noChangeAspect="1"/>
          </p:cNvPicPr>
          <p:nvPr/>
        </p:nvPicPr>
        <p:blipFill>
          <a:blip r:embed="rId2"/>
          <a:stretch>
            <a:fillRect/>
          </a:stretch>
        </p:blipFill>
        <p:spPr>
          <a:xfrm>
            <a:off x="6899450" y="1576698"/>
            <a:ext cx="3209192" cy="493212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FFEE3E4-18D5-63F5-0EE4-95494E3B2D8B}"/>
              </a:ext>
            </a:extLst>
          </p:cNvPr>
          <p:cNvPicPr>
            <a:picLocks noChangeAspect="1"/>
          </p:cNvPicPr>
          <p:nvPr/>
        </p:nvPicPr>
        <p:blipFill>
          <a:blip r:embed="rId3"/>
          <a:stretch>
            <a:fillRect/>
          </a:stretch>
        </p:blipFill>
        <p:spPr>
          <a:xfrm>
            <a:off x="1759012" y="1524874"/>
            <a:ext cx="3533539" cy="498394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BD78C12-A837-FC95-FCBF-7E2DBCC130E8}"/>
              </a:ext>
            </a:extLst>
          </p:cNvPr>
          <p:cNvSpPr txBox="1"/>
          <p:nvPr/>
        </p:nvSpPr>
        <p:spPr>
          <a:xfrm>
            <a:off x="718457" y="276330"/>
            <a:ext cx="10369899" cy="830997"/>
          </a:xfrm>
          <a:prstGeom prst="rect">
            <a:avLst/>
          </a:prstGeom>
          <a:noFill/>
        </p:spPr>
        <p:txBody>
          <a:bodyPr wrap="square" rtlCol="0">
            <a:spAutoFit/>
          </a:bodyPr>
          <a:lstStyle/>
          <a:p>
            <a:pPr algn="ctr"/>
            <a:r>
              <a:rPr lang="en-US" sz="4800" b="1" dirty="0" err="1">
                <a:solidFill>
                  <a:srgbClr val="C00000"/>
                </a:solidFill>
              </a:rPr>
              <a:t>Dovete</a:t>
            </a:r>
            <a:r>
              <a:rPr lang="en-US" sz="4800" b="1" dirty="0">
                <a:solidFill>
                  <a:srgbClr val="C00000"/>
                </a:solidFill>
              </a:rPr>
              <a:t> </a:t>
            </a:r>
            <a:r>
              <a:rPr lang="en-US" sz="4800" b="1" dirty="0" err="1">
                <a:solidFill>
                  <a:srgbClr val="C00000"/>
                </a:solidFill>
              </a:rPr>
              <a:t>saper</a:t>
            </a:r>
            <a:r>
              <a:rPr lang="en-US" sz="4800" b="1" dirty="0">
                <a:solidFill>
                  <a:srgbClr val="C00000"/>
                </a:solidFill>
              </a:rPr>
              <a:t> </a:t>
            </a:r>
            <a:r>
              <a:rPr lang="en-US" sz="4800" b="1" dirty="0" err="1">
                <a:solidFill>
                  <a:srgbClr val="C00000"/>
                </a:solidFill>
              </a:rPr>
              <a:t>scegliere</a:t>
            </a:r>
            <a:r>
              <a:rPr lang="en-US" sz="4800" b="1" dirty="0">
                <a:solidFill>
                  <a:srgbClr val="C00000"/>
                </a:solidFill>
              </a:rPr>
              <a:t>!!!</a:t>
            </a:r>
          </a:p>
        </p:txBody>
      </p:sp>
      <p:sp>
        <p:nvSpPr>
          <p:cNvPr id="7" name="Arrow: Left-Right 6">
            <a:extLst>
              <a:ext uri="{FF2B5EF4-FFF2-40B4-BE49-F238E27FC236}">
                <a16:creationId xmlns:a16="http://schemas.microsoft.com/office/drawing/2014/main" id="{D7489CD9-1E0B-B174-6868-6BD04CD0B018}"/>
              </a:ext>
            </a:extLst>
          </p:cNvPr>
          <p:cNvSpPr/>
          <p:nvPr/>
        </p:nvSpPr>
        <p:spPr>
          <a:xfrm>
            <a:off x="5965372" y="3737987"/>
            <a:ext cx="515815" cy="2361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52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0D171-2C99-8C31-E533-C8C5565BD0E8}"/>
              </a:ext>
            </a:extLst>
          </p:cNvPr>
          <p:cNvPicPr>
            <a:picLocks noChangeAspect="1"/>
          </p:cNvPicPr>
          <p:nvPr/>
        </p:nvPicPr>
        <p:blipFill>
          <a:blip r:embed="rId2"/>
          <a:stretch>
            <a:fillRect/>
          </a:stretch>
        </p:blipFill>
        <p:spPr>
          <a:xfrm>
            <a:off x="1227222" y="31068"/>
            <a:ext cx="9361030" cy="6795864"/>
          </a:xfrm>
          <a:prstGeom prst="rect">
            <a:avLst/>
          </a:prstGeom>
        </p:spPr>
      </p:pic>
    </p:spTree>
    <p:extLst>
      <p:ext uri="{BB962C8B-B14F-4D97-AF65-F5344CB8AC3E}">
        <p14:creationId xmlns:p14="http://schemas.microsoft.com/office/powerpoint/2010/main" val="419763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871D2-1FD6-B9E7-0C33-EB6A5F6E3365}"/>
              </a:ext>
            </a:extLst>
          </p:cNvPr>
          <p:cNvSpPr txBox="1"/>
          <p:nvPr/>
        </p:nvSpPr>
        <p:spPr>
          <a:xfrm>
            <a:off x="869091" y="1414497"/>
            <a:ext cx="10453817" cy="4401205"/>
          </a:xfrm>
          <a:prstGeom prst="rect">
            <a:avLst/>
          </a:prstGeom>
          <a:noFill/>
        </p:spPr>
        <p:txBody>
          <a:bodyPr wrap="square">
            <a:spAutoFit/>
          </a:bodyPr>
          <a:lstStyle/>
          <a:p>
            <a:r>
              <a:rPr lang="en-US" sz="2800" i="1" dirty="0"/>
              <a:t>The nature of the “now” generation of drugs is </a:t>
            </a:r>
            <a:r>
              <a:rPr lang="en-US" sz="2800" b="1" i="1" dirty="0"/>
              <a:t>small molecules </a:t>
            </a:r>
            <a:r>
              <a:rPr lang="en-US" sz="2800" i="1" dirty="0"/>
              <a:t>and </a:t>
            </a:r>
            <a:r>
              <a:rPr lang="en-US" sz="2800" b="1" i="1" dirty="0"/>
              <a:t>antibodies</a:t>
            </a:r>
            <a:r>
              <a:rPr lang="en-US" sz="2800" i="1" dirty="0"/>
              <a:t> targeted against selective gene products. Most promising are drugs that boost our immune system to fight cancer, called </a:t>
            </a:r>
            <a:r>
              <a:rPr lang="en-US" sz="2800" b="1" i="1" dirty="0"/>
              <a:t>immunotherapies</a:t>
            </a:r>
            <a:r>
              <a:rPr lang="en-US" sz="2800" i="1" dirty="0"/>
              <a:t>, and include therapeutic antibodies and genetically altered cell therapy. Next-generation sequencing (</a:t>
            </a:r>
            <a:r>
              <a:rPr lang="en-US" sz="2800" b="1" i="1" dirty="0"/>
              <a:t>NGS)</a:t>
            </a:r>
            <a:r>
              <a:rPr lang="en-US" sz="2800" i="1" dirty="0"/>
              <a:t> is being introduced into clinical care in some cutting-edge cancer centers, but resources are currently limited in most clinical settings. The good news is that the cancer death rates have decreased in both men and women from 1991 to 2022 by a total of 34% in the USA (Siegel et al., 2025), and similar progress can be seen in other countries in the world.</a:t>
            </a:r>
          </a:p>
        </p:txBody>
      </p:sp>
      <p:sp>
        <p:nvSpPr>
          <p:cNvPr id="4" name="TextBox 3">
            <a:extLst>
              <a:ext uri="{FF2B5EF4-FFF2-40B4-BE49-F238E27FC236}">
                <a16:creationId xmlns:a16="http://schemas.microsoft.com/office/drawing/2014/main" id="{F0FA3C0B-8ECA-0CB4-933D-DF76A291E439}"/>
              </a:ext>
            </a:extLst>
          </p:cNvPr>
          <p:cNvSpPr txBox="1"/>
          <p:nvPr/>
        </p:nvSpPr>
        <p:spPr>
          <a:xfrm>
            <a:off x="926757" y="741405"/>
            <a:ext cx="1852558" cy="523220"/>
          </a:xfrm>
          <a:prstGeom prst="rect">
            <a:avLst/>
          </a:prstGeom>
          <a:noFill/>
        </p:spPr>
        <p:txBody>
          <a:bodyPr wrap="none" rtlCol="0">
            <a:spAutoFit/>
          </a:bodyPr>
          <a:lstStyle/>
          <a:p>
            <a:r>
              <a:rPr lang="en-US" sz="2800" b="1" dirty="0">
                <a:solidFill>
                  <a:srgbClr val="0070C0"/>
                </a:solidFill>
              </a:rPr>
              <a:t>Good news</a:t>
            </a:r>
          </a:p>
        </p:txBody>
      </p:sp>
    </p:spTree>
    <p:extLst>
      <p:ext uri="{BB962C8B-B14F-4D97-AF65-F5344CB8AC3E}">
        <p14:creationId xmlns:p14="http://schemas.microsoft.com/office/powerpoint/2010/main" val="360144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F04BD-C45B-87BC-135D-3B09AEB36501}"/>
              </a:ext>
            </a:extLst>
          </p:cNvPr>
          <p:cNvPicPr>
            <a:picLocks noChangeAspect="1"/>
          </p:cNvPicPr>
          <p:nvPr/>
        </p:nvPicPr>
        <p:blipFill>
          <a:blip r:embed="rId2"/>
          <a:stretch>
            <a:fillRect/>
          </a:stretch>
        </p:blipFill>
        <p:spPr>
          <a:xfrm>
            <a:off x="727645" y="606669"/>
            <a:ext cx="3446638" cy="5644662"/>
          </a:xfrm>
          <a:prstGeom prst="rect">
            <a:avLst/>
          </a:prstGeom>
        </p:spPr>
      </p:pic>
      <p:sp>
        <p:nvSpPr>
          <p:cNvPr id="4" name="TextBox 3">
            <a:extLst>
              <a:ext uri="{FF2B5EF4-FFF2-40B4-BE49-F238E27FC236}">
                <a16:creationId xmlns:a16="http://schemas.microsoft.com/office/drawing/2014/main" id="{15F432C0-41FE-38D5-A2A9-31D8E5ADB6D7}"/>
              </a:ext>
            </a:extLst>
          </p:cNvPr>
          <p:cNvSpPr txBox="1"/>
          <p:nvPr/>
        </p:nvSpPr>
        <p:spPr>
          <a:xfrm>
            <a:off x="4958862" y="879231"/>
            <a:ext cx="5099538" cy="523220"/>
          </a:xfrm>
          <a:prstGeom prst="rect">
            <a:avLst/>
          </a:prstGeom>
          <a:noFill/>
        </p:spPr>
        <p:txBody>
          <a:bodyPr wrap="square" rtlCol="0">
            <a:spAutoFit/>
          </a:bodyPr>
          <a:lstStyle/>
          <a:p>
            <a:r>
              <a:rPr lang="en-US" sz="2800" dirty="0" err="1"/>
              <a:t>Ridurre</a:t>
            </a:r>
            <a:r>
              <a:rPr lang="en-US" sz="2800" dirty="0"/>
              <a:t> </a:t>
            </a:r>
            <a:r>
              <a:rPr lang="en-US" sz="2800" dirty="0" err="1"/>
              <a:t>l’uso</a:t>
            </a:r>
            <a:r>
              <a:rPr lang="en-US" sz="2800" dirty="0"/>
              <a:t> degli </a:t>
            </a:r>
            <a:r>
              <a:rPr lang="en-US" sz="2800" dirty="0" err="1"/>
              <a:t>antiblastici</a:t>
            </a:r>
            <a:endParaRPr lang="en-US" sz="2800" dirty="0"/>
          </a:p>
        </p:txBody>
      </p:sp>
    </p:spTree>
    <p:extLst>
      <p:ext uri="{BB962C8B-B14F-4D97-AF65-F5344CB8AC3E}">
        <p14:creationId xmlns:p14="http://schemas.microsoft.com/office/powerpoint/2010/main" val="324754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E8B50E6-1EB3-E284-E374-F10795E55654}"/>
              </a:ext>
            </a:extLst>
          </p:cNvPr>
          <p:cNvSpPr txBox="1"/>
          <p:nvPr/>
        </p:nvSpPr>
        <p:spPr>
          <a:xfrm>
            <a:off x="331734" y="5847863"/>
            <a:ext cx="70180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cs typeface="Calibri"/>
              </a:rPr>
              <a:t>8 </a:t>
            </a:r>
            <a:r>
              <a:rPr lang="it-IT" dirty="0" err="1">
                <a:cs typeface="Calibri"/>
              </a:rPr>
              <a:t>hallmarks</a:t>
            </a:r>
            <a:r>
              <a:rPr lang="it-IT" dirty="0">
                <a:cs typeface="Calibri"/>
              </a:rPr>
              <a:t>, secondo </a:t>
            </a:r>
            <a:r>
              <a:rPr lang="it-IT" dirty="0" err="1">
                <a:cs typeface="Calibri"/>
              </a:rPr>
              <a:t>Hanahan</a:t>
            </a:r>
            <a:r>
              <a:rPr lang="it-IT" dirty="0">
                <a:cs typeface="Calibri"/>
              </a:rPr>
              <a:t> e Weinberg 2011 Cell</a:t>
            </a:r>
          </a:p>
          <a:p>
            <a:r>
              <a:rPr lang="it-IT" dirty="0">
                <a:cs typeface="Calibri"/>
              </a:rPr>
              <a:t>14 secondo studi più recenti</a:t>
            </a:r>
            <a:endParaRPr lang="it-IT" dirty="0"/>
          </a:p>
        </p:txBody>
      </p:sp>
      <p:sp>
        <p:nvSpPr>
          <p:cNvPr id="3" name="CasellaDiTesto 2">
            <a:extLst>
              <a:ext uri="{FF2B5EF4-FFF2-40B4-BE49-F238E27FC236}">
                <a16:creationId xmlns:a16="http://schemas.microsoft.com/office/drawing/2014/main" id="{F36BD086-521A-69BC-8A95-52B929483297}"/>
              </a:ext>
            </a:extLst>
          </p:cNvPr>
          <p:cNvSpPr txBox="1"/>
          <p:nvPr/>
        </p:nvSpPr>
        <p:spPr>
          <a:xfrm>
            <a:off x="331734" y="969725"/>
            <a:ext cx="1084365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it-IT" sz="2800" dirty="0">
                <a:cs typeface="Calibri"/>
              </a:rPr>
              <a:t>Capacità di </a:t>
            </a:r>
            <a:r>
              <a:rPr lang="it-IT" sz="2800" b="1" dirty="0">
                <a:cs typeface="Calibri"/>
              </a:rPr>
              <a:t>crescere con propri segnali </a:t>
            </a:r>
            <a:r>
              <a:rPr lang="it-IT" sz="2800" dirty="0">
                <a:cs typeface="Calibri"/>
              </a:rPr>
              <a:t>autonomi</a:t>
            </a:r>
          </a:p>
          <a:p>
            <a:pPr>
              <a:spcBef>
                <a:spcPts val="1200"/>
              </a:spcBef>
            </a:pPr>
            <a:r>
              <a:rPr lang="it-IT" sz="2800" b="1" dirty="0">
                <a:cs typeface="Calibri"/>
              </a:rPr>
              <a:t>Evasione da segnali inibitori </a:t>
            </a:r>
            <a:r>
              <a:rPr lang="it-IT" sz="2800" dirty="0">
                <a:cs typeface="Calibri"/>
              </a:rPr>
              <a:t>(inibizione da contatto </a:t>
            </a:r>
            <a:r>
              <a:rPr lang="it-IT" sz="2800" dirty="0" err="1">
                <a:cs typeface="Calibri"/>
              </a:rPr>
              <a:t>etc</a:t>
            </a:r>
            <a:r>
              <a:rPr lang="it-IT" sz="2800" dirty="0">
                <a:cs typeface="Calibri"/>
              </a:rPr>
              <a:t>)</a:t>
            </a:r>
          </a:p>
          <a:p>
            <a:pPr>
              <a:spcBef>
                <a:spcPts val="1200"/>
              </a:spcBef>
            </a:pPr>
            <a:r>
              <a:rPr lang="it-IT" sz="2800" b="1" dirty="0">
                <a:cs typeface="Calibri"/>
              </a:rPr>
              <a:t>Evasione da morte </a:t>
            </a:r>
            <a:r>
              <a:rPr lang="it-IT" sz="2800" b="1" dirty="0" err="1">
                <a:cs typeface="Calibri"/>
              </a:rPr>
              <a:t>apoptotica</a:t>
            </a:r>
            <a:endParaRPr lang="it-IT" sz="2800" b="1" dirty="0">
              <a:cs typeface="Calibri"/>
            </a:endParaRPr>
          </a:p>
          <a:p>
            <a:pPr>
              <a:spcBef>
                <a:spcPts val="1200"/>
              </a:spcBef>
            </a:pPr>
            <a:r>
              <a:rPr lang="it-IT" sz="2800" dirty="0">
                <a:cs typeface="Calibri"/>
              </a:rPr>
              <a:t>Potenziale </a:t>
            </a:r>
            <a:r>
              <a:rPr lang="it-IT" sz="2800" b="1" dirty="0">
                <a:cs typeface="Calibri"/>
              </a:rPr>
              <a:t>replicativo illimitato</a:t>
            </a:r>
            <a:r>
              <a:rPr lang="it-IT" sz="2800" dirty="0">
                <a:cs typeface="Calibri"/>
              </a:rPr>
              <a:t> (telomerasi)</a:t>
            </a:r>
          </a:p>
          <a:p>
            <a:pPr>
              <a:spcBef>
                <a:spcPts val="1200"/>
              </a:spcBef>
            </a:pPr>
            <a:r>
              <a:rPr lang="it-IT" sz="2800" b="1" dirty="0">
                <a:cs typeface="Calibri"/>
              </a:rPr>
              <a:t>Angiogenesi</a:t>
            </a:r>
          </a:p>
          <a:p>
            <a:pPr>
              <a:spcBef>
                <a:spcPts val="1200"/>
              </a:spcBef>
            </a:pPr>
            <a:r>
              <a:rPr lang="it-IT" sz="2800" b="1" dirty="0">
                <a:cs typeface="Calibri"/>
              </a:rPr>
              <a:t>Invasione e metastasi</a:t>
            </a:r>
          </a:p>
          <a:p>
            <a:pPr>
              <a:spcBef>
                <a:spcPts val="1200"/>
              </a:spcBef>
            </a:pPr>
            <a:r>
              <a:rPr lang="it-IT" sz="2800" dirty="0">
                <a:cs typeface="Calibri"/>
              </a:rPr>
              <a:t>Riprogrammazione del </a:t>
            </a:r>
            <a:r>
              <a:rPr lang="it-IT" sz="2800" b="1" dirty="0">
                <a:cs typeface="Calibri"/>
              </a:rPr>
              <a:t>metabolismo</a:t>
            </a:r>
          </a:p>
          <a:p>
            <a:pPr>
              <a:spcBef>
                <a:spcPts val="1200"/>
              </a:spcBef>
            </a:pPr>
            <a:r>
              <a:rPr lang="it-IT" sz="2800" b="1" dirty="0">
                <a:cs typeface="Calibri"/>
              </a:rPr>
              <a:t>Evasione dell'</a:t>
            </a:r>
            <a:r>
              <a:rPr lang="it-IT" sz="2800" b="1" dirty="0" err="1">
                <a:cs typeface="Calibri"/>
              </a:rPr>
              <a:t>immunosorveglianza</a:t>
            </a:r>
          </a:p>
        </p:txBody>
      </p:sp>
      <p:sp>
        <p:nvSpPr>
          <p:cNvPr id="4" name="CasellaDiTesto 3">
            <a:extLst>
              <a:ext uri="{FF2B5EF4-FFF2-40B4-BE49-F238E27FC236}">
                <a16:creationId xmlns:a16="http://schemas.microsoft.com/office/drawing/2014/main" id="{A8E9CBAF-F6A5-3F1A-3700-239C7C6AEEE1}"/>
              </a:ext>
            </a:extLst>
          </p:cNvPr>
          <p:cNvSpPr txBox="1"/>
          <p:nvPr/>
        </p:nvSpPr>
        <p:spPr>
          <a:xfrm>
            <a:off x="283607" y="61904"/>
            <a:ext cx="87273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3600" b="1" u="sng" dirty="0">
                <a:solidFill>
                  <a:srgbClr val="0070C0"/>
                </a:solidFill>
                <a:cs typeface="Calibri"/>
              </a:rPr>
              <a:t>HALLMARKS</a:t>
            </a:r>
            <a:r>
              <a:rPr lang="it-IT" sz="3600" b="1" dirty="0">
                <a:solidFill>
                  <a:srgbClr val="0070C0"/>
                </a:solidFill>
                <a:cs typeface="Calibri"/>
              </a:rPr>
              <a:t> delle cellule tumorali</a:t>
            </a:r>
            <a:endParaRPr lang="it-IT" sz="3600" b="1" dirty="0">
              <a:solidFill>
                <a:srgbClr val="0070C0"/>
              </a:solidFill>
            </a:endParaRPr>
          </a:p>
        </p:txBody>
      </p:sp>
    </p:spTree>
    <p:extLst>
      <p:ext uri="{BB962C8B-B14F-4D97-AF65-F5344CB8AC3E}">
        <p14:creationId xmlns:p14="http://schemas.microsoft.com/office/powerpoint/2010/main" val="79246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BE025-F360-DE51-B8DA-792A06E0536F}"/>
              </a:ext>
            </a:extLst>
          </p:cNvPr>
          <p:cNvSpPr txBox="1"/>
          <p:nvPr/>
        </p:nvSpPr>
        <p:spPr>
          <a:xfrm>
            <a:off x="7042639" y="6278936"/>
            <a:ext cx="5111043" cy="369332"/>
          </a:xfrm>
          <a:prstGeom prst="rect">
            <a:avLst/>
          </a:prstGeom>
          <a:noFill/>
        </p:spPr>
        <p:txBody>
          <a:bodyPr wrap="square">
            <a:spAutoFit/>
          </a:bodyPr>
          <a:lstStyle/>
          <a:p>
            <a:r>
              <a:rPr lang="it-IT" dirty="0">
                <a:hlinkClick r:id="rId2"/>
              </a:rPr>
              <a:t>Cancro: malattie diverse, proprietà comuni - AIRC</a:t>
            </a:r>
            <a:endParaRPr lang="en-US" dirty="0"/>
          </a:p>
        </p:txBody>
      </p:sp>
      <p:pic>
        <p:nvPicPr>
          <p:cNvPr id="5" name="Picture 4" descr="A blue background with black text&#10;&#10;AI-generated content may be incorrect.">
            <a:extLst>
              <a:ext uri="{FF2B5EF4-FFF2-40B4-BE49-F238E27FC236}">
                <a16:creationId xmlns:a16="http://schemas.microsoft.com/office/drawing/2014/main" id="{7102546E-9E46-62C2-A31C-7601924F6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 y="1103357"/>
            <a:ext cx="10949093" cy="1886291"/>
          </a:xfrm>
          <a:prstGeom prst="rect">
            <a:avLst/>
          </a:prstGeom>
        </p:spPr>
      </p:pic>
      <p:sp>
        <p:nvSpPr>
          <p:cNvPr id="4" name="TextBox 3">
            <a:extLst>
              <a:ext uri="{FF2B5EF4-FFF2-40B4-BE49-F238E27FC236}">
                <a16:creationId xmlns:a16="http://schemas.microsoft.com/office/drawing/2014/main" id="{C9381505-076D-543A-C5DD-54A29A41D904}"/>
              </a:ext>
            </a:extLst>
          </p:cNvPr>
          <p:cNvSpPr txBox="1"/>
          <p:nvPr/>
        </p:nvSpPr>
        <p:spPr>
          <a:xfrm>
            <a:off x="621453" y="5447939"/>
            <a:ext cx="6096000" cy="1200329"/>
          </a:xfrm>
          <a:prstGeom prst="rect">
            <a:avLst/>
          </a:prstGeom>
          <a:noFill/>
        </p:spPr>
        <p:txBody>
          <a:bodyPr wrap="square">
            <a:spAutoFit/>
          </a:bodyPr>
          <a:lstStyle/>
          <a:p>
            <a:r>
              <a:rPr lang="en-US" dirty="0"/>
              <a:t>Hanahan D. Hallmarks of cancer-Then and now, and beyond. Cell. 2026 Apr 16;189(8):2254-2277. </a:t>
            </a:r>
            <a:br>
              <a:rPr lang="en-US" dirty="0"/>
            </a:br>
            <a:r>
              <a:rPr lang="en-US" dirty="0" err="1"/>
              <a:t>doi</a:t>
            </a:r>
            <a:r>
              <a:rPr lang="en-US" dirty="0"/>
              <a:t>: 10.1016/j.cell.2025.12.049. </a:t>
            </a:r>
            <a:br>
              <a:rPr lang="en-US" dirty="0"/>
            </a:br>
            <a:r>
              <a:rPr lang="en-US" dirty="0"/>
              <a:t>PMID: 41616779.</a:t>
            </a:r>
          </a:p>
        </p:txBody>
      </p:sp>
    </p:spTree>
    <p:extLst>
      <p:ext uri="{BB962C8B-B14F-4D97-AF65-F5344CB8AC3E}">
        <p14:creationId xmlns:p14="http://schemas.microsoft.com/office/powerpoint/2010/main" val="303732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DFDCEC7-FFE9-F5B6-5E59-C4165BA6DB72}"/>
              </a:ext>
            </a:extLst>
          </p:cNvPr>
          <p:cNvSpPr txBox="1"/>
          <p:nvPr/>
        </p:nvSpPr>
        <p:spPr>
          <a:xfrm>
            <a:off x="489338" y="1571039"/>
            <a:ext cx="909556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800" b="1" dirty="0">
                <a:cs typeface="Calibri"/>
              </a:rPr>
              <a:t>Instabilità genomica</a:t>
            </a:r>
          </a:p>
          <a:p>
            <a:endParaRPr lang="it-IT" sz="2800" b="1" dirty="0">
              <a:cs typeface="Calibri"/>
            </a:endParaRPr>
          </a:p>
          <a:p>
            <a:r>
              <a:rPr lang="it-IT" sz="2800" b="1" dirty="0">
                <a:cs typeface="Calibri"/>
              </a:rPr>
              <a:t>Infiammazione pro-tumorale</a:t>
            </a:r>
          </a:p>
        </p:txBody>
      </p:sp>
      <p:sp>
        <p:nvSpPr>
          <p:cNvPr id="4" name="CasellaDiTesto 3">
            <a:extLst>
              <a:ext uri="{FF2B5EF4-FFF2-40B4-BE49-F238E27FC236}">
                <a16:creationId xmlns:a16="http://schemas.microsoft.com/office/drawing/2014/main" id="{7A9EF851-229D-4E8D-A9D8-0083BFD2FBE0}"/>
              </a:ext>
            </a:extLst>
          </p:cNvPr>
          <p:cNvSpPr txBox="1"/>
          <p:nvPr/>
        </p:nvSpPr>
        <p:spPr>
          <a:xfrm>
            <a:off x="387762" y="149925"/>
            <a:ext cx="5216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600" b="1" i="1" u="sng" dirty="0">
                <a:solidFill>
                  <a:srgbClr val="0070C0"/>
                </a:solidFill>
                <a:cs typeface="Calibri"/>
              </a:rPr>
              <a:t>ENABLING FEATURES</a:t>
            </a:r>
            <a:endParaRPr lang="it-IT" sz="3600" b="1" i="1" u="sng" dirty="0">
              <a:solidFill>
                <a:srgbClr val="0070C0"/>
              </a:solidFill>
            </a:endParaRPr>
          </a:p>
        </p:txBody>
      </p:sp>
      <p:pic>
        <p:nvPicPr>
          <p:cNvPr id="1026" name="Picture 2">
            <a:extLst>
              <a:ext uri="{FF2B5EF4-FFF2-40B4-BE49-F238E27FC236}">
                <a16:creationId xmlns:a16="http://schemas.microsoft.com/office/drawing/2014/main" id="{33C87AD0-7ECC-1E7D-9A11-A883F818D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254" y="1047750"/>
            <a:ext cx="3657600" cy="4762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1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2EE40008-EE01-15AC-B514-33C8550289EE}"/>
              </a:ext>
            </a:extLst>
          </p:cNvPr>
          <p:cNvPicPr>
            <a:picLocks noChangeAspect="1"/>
          </p:cNvPicPr>
          <p:nvPr/>
        </p:nvPicPr>
        <p:blipFill>
          <a:blip r:embed="rId2"/>
          <a:stretch>
            <a:fillRect/>
          </a:stretch>
        </p:blipFill>
        <p:spPr>
          <a:xfrm>
            <a:off x="1617045" y="253291"/>
            <a:ext cx="8533598" cy="5697104"/>
          </a:xfrm>
          <a:prstGeom prst="rect">
            <a:avLst/>
          </a:prstGeom>
        </p:spPr>
      </p:pic>
      <p:sp>
        <p:nvSpPr>
          <p:cNvPr id="4" name="CasellaDiTesto 3">
            <a:extLst>
              <a:ext uri="{FF2B5EF4-FFF2-40B4-BE49-F238E27FC236}">
                <a16:creationId xmlns:a16="http://schemas.microsoft.com/office/drawing/2014/main" id="{91DD5D6B-C9C5-D39F-CA93-038F0DA418DC}"/>
              </a:ext>
            </a:extLst>
          </p:cNvPr>
          <p:cNvSpPr txBox="1"/>
          <p:nvPr/>
        </p:nvSpPr>
        <p:spPr>
          <a:xfrm>
            <a:off x="9609808" y="6420043"/>
            <a:ext cx="2096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err="1">
                <a:cs typeface="Calibri"/>
              </a:rPr>
              <a:t>Fig</a:t>
            </a:r>
            <a:r>
              <a:rPr lang="it-IT" dirty="0">
                <a:cs typeface="Calibri"/>
              </a:rPr>
              <a:t> 1.1 da Pecorino</a:t>
            </a:r>
            <a:endParaRPr lang="it-IT" dirty="0"/>
          </a:p>
        </p:txBody>
      </p:sp>
    </p:spTree>
    <p:extLst>
      <p:ext uri="{BB962C8B-B14F-4D97-AF65-F5344CB8AC3E}">
        <p14:creationId xmlns:p14="http://schemas.microsoft.com/office/powerpoint/2010/main" val="111175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crab with claws&#10;&#10;AI-generated content may be incorrect.">
            <a:extLst>
              <a:ext uri="{FF2B5EF4-FFF2-40B4-BE49-F238E27FC236}">
                <a16:creationId xmlns:a16="http://schemas.microsoft.com/office/drawing/2014/main" id="{96213817-1189-100E-0446-A65D91EEB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752" y="2853865"/>
            <a:ext cx="4012278" cy="2697714"/>
          </a:xfrm>
          <a:prstGeom prst="rect">
            <a:avLst/>
          </a:prstGeom>
        </p:spPr>
      </p:pic>
      <p:sp>
        <p:nvSpPr>
          <p:cNvPr id="3" name="TextBox 2">
            <a:extLst>
              <a:ext uri="{FF2B5EF4-FFF2-40B4-BE49-F238E27FC236}">
                <a16:creationId xmlns:a16="http://schemas.microsoft.com/office/drawing/2014/main" id="{AB45D41B-E260-6153-B7D8-F89EC7F9FBD2}"/>
              </a:ext>
            </a:extLst>
          </p:cNvPr>
          <p:cNvSpPr txBox="1"/>
          <p:nvPr/>
        </p:nvSpPr>
        <p:spPr>
          <a:xfrm>
            <a:off x="1647092" y="959617"/>
            <a:ext cx="8897815" cy="1200329"/>
          </a:xfrm>
          <a:prstGeom prst="rect">
            <a:avLst/>
          </a:prstGeom>
          <a:noFill/>
        </p:spPr>
        <p:txBody>
          <a:bodyPr wrap="square" rtlCol="0">
            <a:spAutoFit/>
          </a:bodyPr>
          <a:lstStyle/>
          <a:p>
            <a:r>
              <a:rPr lang="it-IT" sz="2400" dirty="0"/>
              <a:t>Cancer </a:t>
            </a:r>
            <a:r>
              <a:rPr lang="it-IT" sz="2400" dirty="0" err="1"/>
              <a:t>is</a:t>
            </a:r>
            <a:r>
              <a:rPr lang="it-IT" sz="2400" dirty="0"/>
              <a:t> a </a:t>
            </a:r>
            <a:r>
              <a:rPr lang="it-IT" sz="2400" b="1" dirty="0"/>
              <a:t>g</a:t>
            </a:r>
            <a:r>
              <a:rPr lang="en-US" sz="2400" b="1" dirty="0" err="1"/>
              <a:t>roup</a:t>
            </a:r>
            <a:r>
              <a:rPr lang="it-IT" sz="2400" b="1" dirty="0"/>
              <a:t> </a:t>
            </a:r>
            <a:r>
              <a:rPr lang="it-IT" sz="2400" dirty="0"/>
              <a:t>of </a:t>
            </a:r>
            <a:r>
              <a:rPr lang="it-IT" sz="2400" dirty="0" err="1"/>
              <a:t>diseases</a:t>
            </a:r>
            <a:r>
              <a:rPr lang="it-IT" sz="2400" dirty="0"/>
              <a:t> </a:t>
            </a:r>
            <a:r>
              <a:rPr lang="it-IT" sz="2400" dirty="0" err="1"/>
              <a:t>characterized</a:t>
            </a:r>
            <a:r>
              <a:rPr lang="it-IT" sz="2400" dirty="0"/>
              <a:t> </a:t>
            </a:r>
            <a:r>
              <a:rPr lang="it-IT" sz="2400" b="1" dirty="0" err="1"/>
              <a:t>unregulated</a:t>
            </a:r>
            <a:r>
              <a:rPr lang="it-IT" sz="2400" b="1" dirty="0"/>
              <a:t> </a:t>
            </a:r>
            <a:r>
              <a:rPr lang="it-IT" sz="2400" b="1" dirty="0" err="1"/>
              <a:t>cell</a:t>
            </a:r>
            <a:r>
              <a:rPr lang="it-IT" sz="2400" b="1" dirty="0"/>
              <a:t> </a:t>
            </a:r>
            <a:r>
              <a:rPr lang="it-IT" sz="2400" b="1" dirty="0" err="1"/>
              <a:t>growth</a:t>
            </a:r>
            <a:r>
              <a:rPr lang="it-IT" sz="2400" b="1" dirty="0"/>
              <a:t> </a:t>
            </a:r>
            <a:r>
              <a:rPr lang="it-IT" sz="2400" dirty="0"/>
              <a:t>and the </a:t>
            </a:r>
            <a:r>
              <a:rPr lang="it-IT" sz="2400" b="1" dirty="0" err="1"/>
              <a:t>invasion</a:t>
            </a:r>
            <a:r>
              <a:rPr lang="it-IT" sz="2400" dirty="0"/>
              <a:t> and </a:t>
            </a:r>
            <a:r>
              <a:rPr lang="it-IT" sz="2400" b="1" dirty="0"/>
              <a:t>spread</a:t>
            </a:r>
            <a:r>
              <a:rPr lang="it-IT" sz="2400" dirty="0"/>
              <a:t> of </a:t>
            </a:r>
            <a:r>
              <a:rPr lang="it-IT" sz="2400" dirty="0" err="1"/>
              <a:t>cells</a:t>
            </a:r>
            <a:r>
              <a:rPr lang="it-IT" sz="2400" dirty="0"/>
              <a:t> from the site of </a:t>
            </a:r>
            <a:r>
              <a:rPr lang="it-IT" sz="2400" dirty="0" err="1"/>
              <a:t>origin</a:t>
            </a:r>
            <a:r>
              <a:rPr lang="it-IT" sz="2400" dirty="0"/>
              <a:t>, or </a:t>
            </a:r>
            <a:r>
              <a:rPr lang="it-IT" sz="2400" dirty="0" err="1"/>
              <a:t>primary</a:t>
            </a:r>
            <a:r>
              <a:rPr lang="it-IT" sz="2400" dirty="0"/>
              <a:t> site, to </a:t>
            </a:r>
            <a:r>
              <a:rPr lang="it-IT" sz="2400" dirty="0" err="1"/>
              <a:t>other</a:t>
            </a:r>
            <a:r>
              <a:rPr lang="it-IT" sz="2400" dirty="0"/>
              <a:t> </a:t>
            </a:r>
            <a:r>
              <a:rPr lang="it-IT" sz="2400" dirty="0" err="1"/>
              <a:t>sites</a:t>
            </a:r>
            <a:r>
              <a:rPr lang="it-IT" sz="2400" dirty="0"/>
              <a:t> in the body (</a:t>
            </a:r>
            <a:r>
              <a:rPr lang="it-IT" sz="2400" dirty="0" err="1"/>
              <a:t>malignancy</a:t>
            </a:r>
            <a:r>
              <a:rPr lang="it-IT" sz="2400" dirty="0"/>
              <a:t>)</a:t>
            </a:r>
            <a:endParaRPr lang="en-US" sz="2400" dirty="0"/>
          </a:p>
        </p:txBody>
      </p:sp>
      <p:sp>
        <p:nvSpPr>
          <p:cNvPr id="4" name="TextBox 3">
            <a:extLst>
              <a:ext uri="{FF2B5EF4-FFF2-40B4-BE49-F238E27FC236}">
                <a16:creationId xmlns:a16="http://schemas.microsoft.com/office/drawing/2014/main" id="{FF83A685-1F1A-C887-EB8E-80764A2CC2B9}"/>
              </a:ext>
            </a:extLst>
          </p:cNvPr>
          <p:cNvSpPr txBox="1"/>
          <p:nvPr/>
        </p:nvSpPr>
        <p:spPr>
          <a:xfrm>
            <a:off x="6240026" y="2733152"/>
            <a:ext cx="4044462" cy="646331"/>
          </a:xfrm>
          <a:prstGeom prst="rect">
            <a:avLst/>
          </a:prstGeom>
          <a:noFill/>
        </p:spPr>
        <p:txBody>
          <a:bodyPr wrap="square" rtlCol="0">
            <a:spAutoFit/>
          </a:bodyPr>
          <a:lstStyle/>
          <a:p>
            <a:r>
              <a:rPr lang="en-US" dirty="0"/>
              <a:t>85% da cellule </a:t>
            </a:r>
            <a:r>
              <a:rPr lang="en-US" dirty="0" err="1"/>
              <a:t>epiteliali</a:t>
            </a:r>
            <a:r>
              <a:rPr lang="en-US" dirty="0"/>
              <a:t> (</a:t>
            </a:r>
            <a:r>
              <a:rPr lang="en-US" dirty="0" err="1"/>
              <a:t>carcinomi</a:t>
            </a:r>
            <a:r>
              <a:rPr lang="en-US" dirty="0"/>
              <a:t>)</a:t>
            </a:r>
          </a:p>
          <a:p>
            <a:r>
              <a:rPr lang="en-US" dirty="0"/>
              <a:t>Diversi </a:t>
            </a:r>
            <a:r>
              <a:rPr lang="en-US" dirty="0" err="1"/>
              <a:t>tessuti</a:t>
            </a:r>
            <a:r>
              <a:rPr lang="en-US" dirty="0"/>
              <a:t>, </a:t>
            </a:r>
            <a:r>
              <a:rPr lang="en-US" dirty="0" err="1"/>
              <a:t>diversi</a:t>
            </a:r>
            <a:r>
              <a:rPr lang="en-US" dirty="0"/>
              <a:t> trigger</a:t>
            </a:r>
          </a:p>
        </p:txBody>
      </p:sp>
    </p:spTree>
    <p:extLst>
      <p:ext uri="{BB962C8B-B14F-4D97-AF65-F5344CB8AC3E}">
        <p14:creationId xmlns:p14="http://schemas.microsoft.com/office/powerpoint/2010/main" val="32039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95CC7-C79E-4BAC-BEEC-8AB86FF51883}"/>
              </a:ext>
            </a:extLst>
          </p:cNvPr>
          <p:cNvSpPr txBox="1"/>
          <p:nvPr/>
        </p:nvSpPr>
        <p:spPr>
          <a:xfrm>
            <a:off x="297712" y="228600"/>
            <a:ext cx="10499651" cy="584775"/>
          </a:xfrm>
          <a:prstGeom prst="rect">
            <a:avLst/>
          </a:prstGeom>
          <a:noFill/>
        </p:spPr>
        <p:txBody>
          <a:bodyPr wrap="square" rtlCol="0">
            <a:spAutoFit/>
          </a:bodyPr>
          <a:lstStyle/>
          <a:p>
            <a:r>
              <a:rPr lang="it-IT" sz="3200" b="1" dirty="0">
                <a:solidFill>
                  <a:srgbClr val="0070C0"/>
                </a:solidFill>
              </a:rPr>
              <a:t>TUMORE</a:t>
            </a:r>
          </a:p>
        </p:txBody>
      </p:sp>
      <p:sp>
        <p:nvSpPr>
          <p:cNvPr id="4" name="TextBox 3">
            <a:extLst>
              <a:ext uri="{FF2B5EF4-FFF2-40B4-BE49-F238E27FC236}">
                <a16:creationId xmlns:a16="http://schemas.microsoft.com/office/drawing/2014/main" id="{F9F6CDF0-D431-498F-B483-89F8C0BB7E4A}"/>
              </a:ext>
            </a:extLst>
          </p:cNvPr>
          <p:cNvSpPr txBox="1"/>
          <p:nvPr/>
        </p:nvSpPr>
        <p:spPr>
          <a:xfrm>
            <a:off x="377456" y="909084"/>
            <a:ext cx="10962167" cy="1384995"/>
          </a:xfrm>
          <a:prstGeom prst="rect">
            <a:avLst/>
          </a:prstGeom>
          <a:noFill/>
        </p:spPr>
        <p:txBody>
          <a:bodyPr wrap="square" rtlCol="0">
            <a:spAutoFit/>
          </a:bodyPr>
          <a:lstStyle/>
          <a:p>
            <a:r>
              <a:rPr lang="it-IT" sz="2800" dirty="0"/>
              <a:t>Gruppo di cellule originate da una </a:t>
            </a:r>
            <a:r>
              <a:rPr lang="it-IT" sz="2800" b="1" dirty="0"/>
              <a:t>singola cellula </a:t>
            </a:r>
            <a:r>
              <a:rPr lang="it-IT" sz="2800" dirty="0"/>
              <a:t>che, in seguito ad una sequenza di </a:t>
            </a:r>
            <a:r>
              <a:rPr lang="it-IT" sz="2800" b="1" dirty="0"/>
              <a:t>mutazioni </a:t>
            </a:r>
            <a:r>
              <a:rPr lang="it-IT" sz="2800" dirty="0"/>
              <a:t>genetiche e stimoli esterni, continuano a riprodursi in modo incontrollato</a:t>
            </a:r>
          </a:p>
        </p:txBody>
      </p:sp>
      <p:sp>
        <p:nvSpPr>
          <p:cNvPr id="5" name="Arrow: Down 4">
            <a:extLst>
              <a:ext uri="{FF2B5EF4-FFF2-40B4-BE49-F238E27FC236}">
                <a16:creationId xmlns:a16="http://schemas.microsoft.com/office/drawing/2014/main" id="{7DF04303-6569-4793-A643-15DC3EBA692B}"/>
              </a:ext>
            </a:extLst>
          </p:cNvPr>
          <p:cNvSpPr/>
          <p:nvPr/>
        </p:nvSpPr>
        <p:spPr>
          <a:xfrm>
            <a:off x="5547537" y="3374527"/>
            <a:ext cx="515680" cy="907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B2ADF604-08FF-43A4-A747-1CDE24D5A132}"/>
              </a:ext>
            </a:extLst>
          </p:cNvPr>
          <p:cNvSpPr txBox="1"/>
          <p:nvPr/>
        </p:nvSpPr>
        <p:spPr>
          <a:xfrm>
            <a:off x="377456" y="4484285"/>
            <a:ext cx="10962167" cy="1384995"/>
          </a:xfrm>
          <a:prstGeom prst="rect">
            <a:avLst/>
          </a:prstGeom>
          <a:noFill/>
        </p:spPr>
        <p:txBody>
          <a:bodyPr wrap="square" rtlCol="0">
            <a:spAutoFit/>
          </a:bodyPr>
          <a:lstStyle/>
          <a:p>
            <a:r>
              <a:rPr lang="it-IT" sz="2800" dirty="0"/>
              <a:t>Le cellule tumorali non hanno inibizione: finiscono per prevalere sulle «oneste» cellule che gli stanno intorno diffondendosi dal </a:t>
            </a:r>
            <a:r>
              <a:rPr lang="it-IT" sz="2800" b="1" dirty="0"/>
              <a:t>sito di origine </a:t>
            </a:r>
            <a:r>
              <a:rPr lang="it-IT" sz="2800" dirty="0"/>
              <a:t>ad altri siti del corpo (invasione e metastasi -&gt; malignità)</a:t>
            </a:r>
          </a:p>
        </p:txBody>
      </p:sp>
      <p:sp>
        <p:nvSpPr>
          <p:cNvPr id="3" name="TextBox 2">
            <a:extLst>
              <a:ext uri="{FF2B5EF4-FFF2-40B4-BE49-F238E27FC236}">
                <a16:creationId xmlns:a16="http://schemas.microsoft.com/office/drawing/2014/main" id="{FC287BC5-311B-691B-BEE5-ABB8C079E1A3}"/>
              </a:ext>
            </a:extLst>
          </p:cNvPr>
          <p:cNvSpPr txBox="1"/>
          <p:nvPr/>
        </p:nvSpPr>
        <p:spPr>
          <a:xfrm>
            <a:off x="297712" y="2249527"/>
            <a:ext cx="10566162" cy="584775"/>
          </a:xfrm>
          <a:prstGeom prst="rect">
            <a:avLst/>
          </a:prstGeom>
          <a:noFill/>
        </p:spPr>
        <p:txBody>
          <a:bodyPr wrap="none" rtlCol="0">
            <a:spAutoFit/>
          </a:bodyPr>
          <a:lstStyle/>
          <a:p>
            <a:r>
              <a:rPr lang="it-IT" sz="3200" b="1" dirty="0">
                <a:solidFill>
                  <a:srgbClr val="C00000"/>
                </a:solidFill>
              </a:rPr>
              <a:t>Cancer </a:t>
            </a:r>
            <a:r>
              <a:rPr lang="it-IT" sz="3200" b="1" dirty="0" err="1">
                <a:solidFill>
                  <a:srgbClr val="C00000"/>
                </a:solidFill>
              </a:rPr>
              <a:t>begins</a:t>
            </a:r>
            <a:r>
              <a:rPr lang="it-IT" sz="3200" b="1" dirty="0">
                <a:solidFill>
                  <a:srgbClr val="C00000"/>
                </a:solidFill>
              </a:rPr>
              <a:t> </a:t>
            </a:r>
            <a:r>
              <a:rPr lang="it-IT" sz="3200" b="1" dirty="0" err="1">
                <a:solidFill>
                  <a:srgbClr val="C00000"/>
                </a:solidFill>
              </a:rPr>
              <a:t>as</a:t>
            </a:r>
            <a:r>
              <a:rPr lang="it-IT" sz="3200" b="1" dirty="0">
                <a:solidFill>
                  <a:srgbClr val="C00000"/>
                </a:solidFill>
              </a:rPr>
              <a:t> a </a:t>
            </a:r>
            <a:r>
              <a:rPr lang="it-IT" sz="3200" b="1" dirty="0" err="1">
                <a:solidFill>
                  <a:srgbClr val="C00000"/>
                </a:solidFill>
              </a:rPr>
              <a:t>disease</a:t>
            </a:r>
            <a:r>
              <a:rPr lang="it-IT" sz="3200" b="1" dirty="0">
                <a:solidFill>
                  <a:srgbClr val="C00000"/>
                </a:solidFill>
              </a:rPr>
              <a:t> of the </a:t>
            </a:r>
            <a:r>
              <a:rPr lang="it-IT" sz="3200" b="1" dirty="0" err="1">
                <a:solidFill>
                  <a:srgbClr val="C00000"/>
                </a:solidFill>
              </a:rPr>
              <a:t>genome</a:t>
            </a:r>
            <a:r>
              <a:rPr lang="it-IT" sz="3200" b="1" dirty="0">
                <a:solidFill>
                  <a:srgbClr val="C00000"/>
                </a:solidFill>
              </a:rPr>
              <a:t> </a:t>
            </a:r>
            <a:r>
              <a:rPr lang="it-IT" sz="3200" b="1" dirty="0" err="1">
                <a:solidFill>
                  <a:srgbClr val="C00000"/>
                </a:solidFill>
              </a:rPr>
              <a:t>at</a:t>
            </a:r>
            <a:r>
              <a:rPr lang="it-IT" sz="3200" b="1" dirty="0">
                <a:solidFill>
                  <a:srgbClr val="C00000"/>
                </a:solidFill>
              </a:rPr>
              <a:t> the </a:t>
            </a:r>
            <a:r>
              <a:rPr lang="it-IT" sz="3200" b="1" dirty="0" err="1">
                <a:solidFill>
                  <a:srgbClr val="C00000"/>
                </a:solidFill>
              </a:rPr>
              <a:t>cellular</a:t>
            </a:r>
            <a:r>
              <a:rPr lang="it-IT" sz="3200" b="1" dirty="0">
                <a:solidFill>
                  <a:srgbClr val="C00000"/>
                </a:solidFill>
              </a:rPr>
              <a:t> </a:t>
            </a:r>
            <a:r>
              <a:rPr lang="it-IT" sz="3200" b="1" dirty="0" err="1">
                <a:solidFill>
                  <a:srgbClr val="C00000"/>
                </a:solidFill>
              </a:rPr>
              <a:t>level</a:t>
            </a:r>
            <a:endParaRPr lang="it-IT" sz="3200" b="1" dirty="0">
              <a:solidFill>
                <a:srgbClr val="C00000"/>
              </a:solidFill>
            </a:endParaRPr>
          </a:p>
        </p:txBody>
      </p:sp>
    </p:spTree>
    <p:extLst>
      <p:ext uri="{BB962C8B-B14F-4D97-AF65-F5344CB8AC3E}">
        <p14:creationId xmlns:p14="http://schemas.microsoft.com/office/powerpoint/2010/main" val="412579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819BBA-DF3E-F37D-1658-FBFAB89E5675}"/>
              </a:ext>
            </a:extLst>
          </p:cNvPr>
          <p:cNvSpPr txBox="1"/>
          <p:nvPr/>
        </p:nvSpPr>
        <p:spPr>
          <a:xfrm>
            <a:off x="284607" y="236478"/>
            <a:ext cx="11323461" cy="3447098"/>
          </a:xfrm>
          <a:prstGeom prst="rect">
            <a:avLst/>
          </a:prstGeom>
          <a:noFill/>
        </p:spPr>
        <p:txBody>
          <a:bodyPr wrap="square" rtlCol="0">
            <a:spAutoFit/>
          </a:bodyPr>
          <a:lstStyle/>
          <a:p>
            <a:r>
              <a:rPr lang="it-IT" sz="3200" b="1" dirty="0">
                <a:solidFill>
                  <a:srgbClr val="0070C0"/>
                </a:solidFill>
              </a:rPr>
              <a:t>NEOPLASIA</a:t>
            </a:r>
            <a:r>
              <a:rPr lang="it-IT" sz="3200" dirty="0">
                <a:solidFill>
                  <a:srgbClr val="0070C0"/>
                </a:solidFill>
              </a:rPr>
              <a:t> = nuovo materiale</a:t>
            </a:r>
          </a:p>
          <a:p>
            <a:endParaRPr lang="it-IT" dirty="0"/>
          </a:p>
          <a:p>
            <a:r>
              <a:rPr lang="it-IT" sz="2800" dirty="0"/>
              <a:t>Crescita anomala di tessuto, sfuggito al normale controllo di proliferazione e differenziazione cellulare. Finiscono per prevalere sulle cellule normali</a:t>
            </a:r>
          </a:p>
          <a:p>
            <a:endParaRPr lang="it-IT" sz="2800" dirty="0"/>
          </a:p>
          <a:p>
            <a:r>
              <a:rPr lang="it-IT" sz="2800" dirty="0"/>
              <a:t>Possono originare da diverse cellule in diversa fase di differenziamento e questa conoscenza può aiutare a predirne il comportamento (sensibilità a terapie, ormoni …)</a:t>
            </a:r>
          </a:p>
        </p:txBody>
      </p:sp>
      <p:pic>
        <p:nvPicPr>
          <p:cNvPr id="2050" name="Picture 2" descr="Il cancro non è una patologia esclusiva della modernità - Focus.it">
            <a:extLst>
              <a:ext uri="{FF2B5EF4-FFF2-40B4-BE49-F238E27FC236}">
                <a16:creationId xmlns:a16="http://schemas.microsoft.com/office/drawing/2014/main" id="{8BD00B15-04F3-645C-C14E-9165F3E0B9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5139" y="3670995"/>
            <a:ext cx="4115639" cy="27387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ell proliferation- Definition, assay, differentiation, diseases">
            <a:extLst>
              <a:ext uri="{FF2B5EF4-FFF2-40B4-BE49-F238E27FC236}">
                <a16:creationId xmlns:a16="http://schemas.microsoft.com/office/drawing/2014/main" id="{E6B59E03-0719-7641-4CF3-CBE0571385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9760" y="4117151"/>
            <a:ext cx="4387103" cy="229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2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3590365-B192-70B0-E4EA-0DE51ABD079E}"/>
              </a:ext>
            </a:extLst>
          </p:cNvPr>
          <p:cNvSpPr txBox="1">
            <a:spLocks noChangeArrowheads="1"/>
          </p:cNvSpPr>
          <p:nvPr/>
        </p:nvSpPr>
        <p:spPr>
          <a:xfrm>
            <a:off x="457200" y="332740"/>
            <a:ext cx="5322887" cy="2940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it-IT" sz="3200" b="1" dirty="0" err="1">
                <a:solidFill>
                  <a:srgbClr val="0070C0"/>
                </a:solidFill>
              </a:rPr>
              <a:t>Proliferazione</a:t>
            </a:r>
            <a:r>
              <a:rPr lang="en-US" altLang="it-IT" sz="3200" b="1" dirty="0">
                <a:solidFill>
                  <a:srgbClr val="0070C0"/>
                </a:solidFill>
              </a:rPr>
              <a:t> </a:t>
            </a:r>
            <a:r>
              <a:rPr lang="en-US" altLang="it-IT" sz="3200" b="1" dirty="0" err="1">
                <a:solidFill>
                  <a:srgbClr val="0070C0"/>
                </a:solidFill>
              </a:rPr>
              <a:t>tumorale</a:t>
            </a:r>
            <a:r>
              <a:rPr lang="en-US" altLang="it-IT" sz="3200" b="1" dirty="0">
                <a:solidFill>
                  <a:srgbClr val="0070C0"/>
                </a:solidFill>
              </a:rPr>
              <a:t>:</a:t>
            </a:r>
          </a:p>
          <a:p>
            <a:pPr>
              <a:buFontTx/>
              <a:buNone/>
            </a:pPr>
            <a:endParaRPr lang="en-US" altLang="it-IT" b="1" dirty="0"/>
          </a:p>
          <a:p>
            <a:r>
              <a:rPr lang="en-US" altLang="it-IT" dirty="0" err="1"/>
              <a:t>Progressiva</a:t>
            </a:r>
            <a:r>
              <a:rPr lang="en-US" altLang="it-IT" dirty="0"/>
              <a:t>, </a:t>
            </a:r>
            <a:r>
              <a:rPr lang="en-US" altLang="it-IT" dirty="0" err="1"/>
              <a:t>irreversibile</a:t>
            </a:r>
            <a:endParaRPr lang="en-US" altLang="it-IT" dirty="0"/>
          </a:p>
          <a:p>
            <a:r>
              <a:rPr lang="en-US" altLang="it-IT" dirty="0" err="1"/>
              <a:t>atipica</a:t>
            </a:r>
            <a:r>
              <a:rPr lang="en-US" altLang="it-IT" dirty="0"/>
              <a:t> (= anaplasia) </a:t>
            </a:r>
          </a:p>
          <a:p>
            <a:r>
              <a:rPr lang="en-US" altLang="it-IT" dirty="0" err="1"/>
              <a:t>autonoma</a:t>
            </a:r>
            <a:r>
              <a:rPr lang="en-US" altLang="it-IT" dirty="0"/>
              <a:t>* </a:t>
            </a:r>
          </a:p>
          <a:p>
            <a:r>
              <a:rPr lang="en-US" altLang="it-IT" dirty="0" err="1"/>
              <a:t>afinalistica</a:t>
            </a:r>
            <a:endParaRPr lang="en-US" altLang="it-IT" dirty="0"/>
          </a:p>
        </p:txBody>
      </p:sp>
      <p:sp>
        <p:nvSpPr>
          <p:cNvPr id="3" name="CasellaDiTesto 1">
            <a:extLst>
              <a:ext uri="{FF2B5EF4-FFF2-40B4-BE49-F238E27FC236}">
                <a16:creationId xmlns:a16="http://schemas.microsoft.com/office/drawing/2014/main" id="{DF75848F-2583-5095-10A4-F7BE3817A419}"/>
              </a:ext>
            </a:extLst>
          </p:cNvPr>
          <p:cNvSpPr txBox="1">
            <a:spLocks noChangeArrowheads="1"/>
          </p:cNvSpPr>
          <p:nvPr/>
        </p:nvSpPr>
        <p:spPr bwMode="auto">
          <a:xfrm>
            <a:off x="495701" y="4011446"/>
            <a:ext cx="757130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800" b="1" dirty="0">
                <a:latin typeface="+mn-lt"/>
              </a:rPr>
              <a:t>* Confronta con </a:t>
            </a:r>
          </a:p>
          <a:p>
            <a:pPr>
              <a:spcBef>
                <a:spcPct val="0"/>
              </a:spcBef>
              <a:buFontTx/>
              <a:buNone/>
            </a:pPr>
            <a:r>
              <a:rPr lang="it-IT" altLang="it-IT" sz="2800" dirty="0">
                <a:latin typeface="+mn-lt"/>
              </a:rPr>
              <a:t>RISPOSTE CELLULARI ADATTATIVE (reversibili):	</a:t>
            </a:r>
          </a:p>
          <a:p>
            <a:pPr>
              <a:spcBef>
                <a:spcPct val="0"/>
              </a:spcBef>
              <a:buFontTx/>
              <a:buNone/>
            </a:pPr>
            <a:r>
              <a:rPr lang="it-IT" altLang="it-IT" sz="2800" dirty="0">
                <a:latin typeface="+mn-lt"/>
              </a:rPr>
              <a:t>			 iper/</a:t>
            </a:r>
            <a:r>
              <a:rPr lang="it-IT" altLang="it-IT" sz="2800" dirty="0" err="1">
                <a:latin typeface="+mn-lt"/>
              </a:rPr>
              <a:t>ipo</a:t>
            </a:r>
            <a:r>
              <a:rPr lang="it-IT" altLang="it-IT" sz="2800" dirty="0">
                <a:latin typeface="+mn-lt"/>
              </a:rPr>
              <a:t>-trofia</a:t>
            </a:r>
          </a:p>
          <a:p>
            <a:pPr>
              <a:spcBef>
                <a:spcPct val="0"/>
              </a:spcBef>
              <a:buFontTx/>
              <a:buNone/>
            </a:pPr>
            <a:r>
              <a:rPr lang="it-IT" altLang="it-IT" sz="2800" dirty="0">
                <a:latin typeface="+mn-lt"/>
              </a:rPr>
              <a:t>			 iper/</a:t>
            </a:r>
            <a:r>
              <a:rPr lang="it-IT" altLang="it-IT" sz="2800" dirty="0" err="1">
                <a:latin typeface="+mn-lt"/>
              </a:rPr>
              <a:t>ipo-plasia</a:t>
            </a:r>
            <a:endParaRPr lang="it-IT" altLang="it-IT" sz="2800" dirty="0">
              <a:latin typeface="+mn-lt"/>
            </a:endParaRPr>
          </a:p>
          <a:p>
            <a:pPr>
              <a:spcBef>
                <a:spcPct val="0"/>
              </a:spcBef>
              <a:buFontTx/>
              <a:buNone/>
            </a:pPr>
            <a:r>
              <a:rPr lang="it-IT" altLang="it-IT" sz="2800" dirty="0">
                <a:latin typeface="+mn-lt"/>
              </a:rPr>
              <a:t>			 metaplasia</a:t>
            </a:r>
          </a:p>
        </p:txBody>
      </p:sp>
    </p:spTree>
    <p:extLst>
      <p:ext uri="{BB962C8B-B14F-4D97-AF65-F5344CB8AC3E}">
        <p14:creationId xmlns:p14="http://schemas.microsoft.com/office/powerpoint/2010/main" val="22928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9AE326C-8253-6D88-36D9-DA5929CA8A7C}"/>
              </a:ext>
            </a:extLst>
          </p:cNvPr>
          <p:cNvSpPr>
            <a:spLocks noGrp="1" noChangeArrowheads="1"/>
          </p:cNvSpPr>
          <p:nvPr>
            <p:ph type="title"/>
          </p:nvPr>
        </p:nvSpPr>
        <p:spPr>
          <a:xfrm>
            <a:off x="226995" y="254001"/>
            <a:ext cx="10515600" cy="666752"/>
          </a:xfrm>
        </p:spPr>
        <p:txBody>
          <a:bodyPr>
            <a:normAutofit fontScale="90000"/>
          </a:bodyPr>
          <a:lstStyle/>
          <a:p>
            <a:pPr eaLnBrk="1" hangingPunct="1"/>
            <a:r>
              <a:rPr lang="it-IT" altLang="it-IT" b="1" dirty="0">
                <a:solidFill>
                  <a:schemeClr val="accent1"/>
                </a:solidFill>
                <a:latin typeface="+mn-lt"/>
              </a:rPr>
              <a:t>Classificazione/stadiazione dei tumori</a:t>
            </a:r>
          </a:p>
        </p:txBody>
      </p:sp>
      <p:sp>
        <p:nvSpPr>
          <p:cNvPr id="4" name="TextBox 3">
            <a:extLst>
              <a:ext uri="{FF2B5EF4-FFF2-40B4-BE49-F238E27FC236}">
                <a16:creationId xmlns:a16="http://schemas.microsoft.com/office/drawing/2014/main" id="{42F62C3E-DF8D-CAA1-5B5A-59879865BC0B}"/>
              </a:ext>
            </a:extLst>
          </p:cNvPr>
          <p:cNvSpPr txBox="1"/>
          <p:nvPr/>
        </p:nvSpPr>
        <p:spPr>
          <a:xfrm>
            <a:off x="309562" y="1562101"/>
            <a:ext cx="11725275" cy="4031873"/>
          </a:xfrm>
          <a:prstGeom prst="rect">
            <a:avLst/>
          </a:prstGeom>
          <a:noFill/>
        </p:spPr>
        <p:txBody>
          <a:bodyPr wrap="square" rtlCol="0">
            <a:spAutoFit/>
          </a:bodyPr>
          <a:lstStyle/>
          <a:p>
            <a:r>
              <a:rPr lang="it-IT" sz="3200" dirty="0"/>
              <a:t>Comportamento: 			</a:t>
            </a:r>
            <a:br>
              <a:rPr lang="it-IT" sz="3200" dirty="0"/>
            </a:br>
            <a:r>
              <a:rPr lang="it-IT" sz="3200" dirty="0"/>
              <a:t>				-&gt; Benigni vs maligni</a:t>
            </a:r>
          </a:p>
          <a:p>
            <a:endParaRPr lang="it-IT" sz="3200" dirty="0"/>
          </a:p>
          <a:p>
            <a:r>
              <a:rPr lang="it-IT" sz="3200" dirty="0"/>
              <a:t>Anatomia patologica: 			</a:t>
            </a:r>
            <a:br>
              <a:rPr lang="it-IT" sz="3200" dirty="0"/>
            </a:br>
            <a:r>
              <a:rPr lang="it-IT" sz="3200" dirty="0"/>
              <a:t>				-&gt; stadiazione, grado</a:t>
            </a:r>
          </a:p>
          <a:p>
            <a:endParaRPr lang="it-IT" sz="3200" dirty="0"/>
          </a:p>
          <a:p>
            <a:r>
              <a:rPr lang="it-IT" sz="3200" dirty="0" err="1"/>
              <a:t>Immuno</a:t>
            </a:r>
            <a:r>
              <a:rPr lang="it-IT" sz="3200" dirty="0"/>
              <a:t>-istochimica/molecolare:  </a:t>
            </a:r>
            <a:br>
              <a:rPr lang="it-IT" sz="3200" dirty="0"/>
            </a:br>
            <a:r>
              <a:rPr lang="it-IT" sz="3200" dirty="0"/>
              <a:t>				-&gt; tipo di origine, differenziamento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46488-4089-2C9A-6B25-247DEF75BA70}"/>
              </a:ext>
            </a:extLst>
          </p:cNvPr>
          <p:cNvSpPr txBox="1"/>
          <p:nvPr/>
        </p:nvSpPr>
        <p:spPr>
          <a:xfrm>
            <a:off x="365523" y="258560"/>
            <a:ext cx="10578354" cy="4770537"/>
          </a:xfrm>
          <a:prstGeom prst="rect">
            <a:avLst/>
          </a:prstGeom>
          <a:noFill/>
        </p:spPr>
        <p:txBody>
          <a:bodyPr wrap="square" lIns="91440" tIns="45720" rIns="91440" bIns="45720" rtlCol="0" anchor="t">
            <a:spAutoFit/>
          </a:bodyPr>
          <a:lstStyle/>
          <a:p>
            <a:pPr>
              <a:spcBef>
                <a:spcPts val="1200"/>
              </a:spcBef>
            </a:pPr>
            <a:r>
              <a:rPr lang="it-IT" sz="3200" b="1" dirty="0">
                <a:solidFill>
                  <a:srgbClr val="0070C0"/>
                </a:solidFill>
              </a:rPr>
              <a:t>In base al differenziamento alla benignità o malignità</a:t>
            </a:r>
          </a:p>
          <a:p>
            <a:pPr>
              <a:spcBef>
                <a:spcPts val="1200"/>
              </a:spcBef>
            </a:pPr>
            <a:r>
              <a:rPr lang="it-IT" sz="2400" b="1" dirty="0"/>
              <a:t>- Da cellule proliferanti embrionali</a:t>
            </a:r>
          </a:p>
          <a:p>
            <a:pPr>
              <a:spcBef>
                <a:spcPts val="1200"/>
              </a:spcBef>
            </a:pPr>
            <a:r>
              <a:rPr lang="it-IT" sz="2400" dirty="0"/>
              <a:t>TERATOMI da cellule dei foglietti embrionali</a:t>
            </a:r>
          </a:p>
          <a:p>
            <a:pPr>
              <a:spcBef>
                <a:spcPts val="1200"/>
              </a:spcBef>
            </a:pPr>
            <a:r>
              <a:rPr lang="it-IT" sz="2400" dirty="0"/>
              <a:t>AMARTOMI alterata differenziazione embrionale</a:t>
            </a:r>
          </a:p>
          <a:p>
            <a:pPr>
              <a:spcBef>
                <a:spcPts val="1200"/>
              </a:spcBef>
            </a:pPr>
            <a:r>
              <a:rPr lang="it-IT" sz="2400" dirty="0"/>
              <a:t>-BLASTOMI da cellule embrionali differenziate, ma ancora proliferanti</a:t>
            </a:r>
          </a:p>
          <a:p>
            <a:pPr>
              <a:spcBef>
                <a:spcPts val="1200"/>
              </a:spcBef>
            </a:pPr>
            <a:r>
              <a:rPr lang="it-IT" sz="2400" b="1" dirty="0"/>
              <a:t>- Da cellule proliferanti adulte</a:t>
            </a:r>
          </a:p>
          <a:p>
            <a:pPr>
              <a:spcBef>
                <a:spcPts val="1200"/>
              </a:spcBef>
            </a:pPr>
            <a:r>
              <a:rPr lang="it-IT" sz="2400" dirty="0"/>
              <a:t>Ghiandole: 	ADENOMI / ADENOCARCINOMI</a:t>
            </a:r>
          </a:p>
          <a:p>
            <a:pPr>
              <a:spcBef>
                <a:spcPts val="1200"/>
              </a:spcBef>
            </a:pPr>
            <a:r>
              <a:rPr lang="it-IT" sz="2400" dirty="0"/>
              <a:t>Epiteli:		EPITELIOMI / CARCINOMI</a:t>
            </a:r>
          </a:p>
          <a:p>
            <a:pPr>
              <a:spcBef>
                <a:spcPts val="1200"/>
              </a:spcBef>
            </a:pPr>
            <a:r>
              <a:rPr lang="it-IT" sz="2400" dirty="0"/>
              <a:t>Mesenchima	SARCOMI </a:t>
            </a:r>
          </a:p>
        </p:txBody>
      </p:sp>
      <p:sp>
        <p:nvSpPr>
          <p:cNvPr id="3" name="TextBox 2">
            <a:extLst>
              <a:ext uri="{FF2B5EF4-FFF2-40B4-BE49-F238E27FC236}">
                <a16:creationId xmlns:a16="http://schemas.microsoft.com/office/drawing/2014/main" id="{F3BB0F77-818B-EC26-231E-AF1A49774D9A}"/>
              </a:ext>
            </a:extLst>
          </p:cNvPr>
          <p:cNvSpPr txBox="1"/>
          <p:nvPr/>
        </p:nvSpPr>
        <p:spPr>
          <a:xfrm>
            <a:off x="2711534" y="5203543"/>
            <a:ext cx="8075982" cy="954107"/>
          </a:xfrm>
          <a:prstGeom prst="rect">
            <a:avLst/>
          </a:prstGeom>
          <a:noFill/>
        </p:spPr>
        <p:txBody>
          <a:bodyPr wrap="square" rtlCol="0">
            <a:spAutoFit/>
          </a:bodyPr>
          <a:lstStyle/>
          <a:p>
            <a:r>
              <a:rPr lang="it-IT" sz="2800" dirty="0"/>
              <a:t>I tumori che originano da cellule che proliferano molto hanno più possibilità di accumulare mutazioni</a:t>
            </a:r>
          </a:p>
        </p:txBody>
      </p:sp>
    </p:spTree>
    <p:extLst>
      <p:ext uri="{BB962C8B-B14F-4D97-AF65-F5344CB8AC3E}">
        <p14:creationId xmlns:p14="http://schemas.microsoft.com/office/powerpoint/2010/main" val="2262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A8B0B-0F2B-F8D4-EE02-86E1AE48C540}"/>
              </a:ext>
            </a:extLst>
          </p:cNvPr>
          <p:cNvPicPr>
            <a:picLocks noChangeAspect="1"/>
          </p:cNvPicPr>
          <p:nvPr/>
        </p:nvPicPr>
        <p:blipFill>
          <a:blip r:embed="rId2"/>
          <a:stretch>
            <a:fillRect/>
          </a:stretch>
        </p:blipFill>
        <p:spPr>
          <a:xfrm>
            <a:off x="119358" y="623637"/>
            <a:ext cx="11953284" cy="5610726"/>
          </a:xfrm>
          <a:prstGeom prst="rect">
            <a:avLst/>
          </a:prstGeom>
        </p:spPr>
      </p:pic>
    </p:spTree>
    <p:extLst>
      <p:ext uri="{BB962C8B-B14F-4D97-AF65-F5344CB8AC3E}">
        <p14:creationId xmlns:p14="http://schemas.microsoft.com/office/powerpoint/2010/main" val="42809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7542751D-A3F2-5E7A-58ED-2556EFBEE2F8}"/>
              </a:ext>
            </a:extLst>
          </p:cNvPr>
          <p:cNvPicPr>
            <a:picLocks noChangeAspect="1"/>
          </p:cNvPicPr>
          <p:nvPr/>
        </p:nvPicPr>
        <p:blipFill>
          <a:blip r:embed="rId2"/>
          <a:stretch>
            <a:fillRect/>
          </a:stretch>
        </p:blipFill>
        <p:spPr>
          <a:xfrm>
            <a:off x="442762" y="186792"/>
            <a:ext cx="8436626" cy="6671208"/>
          </a:xfrm>
          <a:prstGeom prst="rect">
            <a:avLst/>
          </a:prstGeom>
        </p:spPr>
      </p:pic>
      <p:sp>
        <p:nvSpPr>
          <p:cNvPr id="3" name="CasellaDiTesto 2">
            <a:extLst>
              <a:ext uri="{FF2B5EF4-FFF2-40B4-BE49-F238E27FC236}">
                <a16:creationId xmlns:a16="http://schemas.microsoft.com/office/drawing/2014/main" id="{A10E4048-B3AC-6F4D-8170-5B69307E450B}"/>
              </a:ext>
            </a:extLst>
          </p:cNvPr>
          <p:cNvSpPr txBox="1"/>
          <p:nvPr/>
        </p:nvSpPr>
        <p:spPr>
          <a:xfrm>
            <a:off x="10047757" y="6327150"/>
            <a:ext cx="2096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err="1">
                <a:cs typeface="Calibri"/>
              </a:rPr>
              <a:t>Fig</a:t>
            </a:r>
            <a:r>
              <a:rPr lang="it-IT" dirty="0">
                <a:cs typeface="Calibri"/>
              </a:rPr>
              <a:t> 1.6 da Pecorino</a:t>
            </a:r>
            <a:endParaRPr lang="it-IT" dirty="0"/>
          </a:p>
        </p:txBody>
      </p:sp>
      <p:cxnSp>
        <p:nvCxnSpPr>
          <p:cNvPr id="5" name="Straight Arrow Connector 4">
            <a:extLst>
              <a:ext uri="{FF2B5EF4-FFF2-40B4-BE49-F238E27FC236}">
                <a16:creationId xmlns:a16="http://schemas.microsoft.com/office/drawing/2014/main" id="{6D4C1235-CE6D-4DCC-84C2-8354967822E0}"/>
              </a:ext>
            </a:extLst>
          </p:cNvPr>
          <p:cNvCxnSpPr/>
          <p:nvPr/>
        </p:nvCxnSpPr>
        <p:spPr>
          <a:xfrm flipH="1">
            <a:off x="2589196" y="2608446"/>
            <a:ext cx="105878" cy="606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3F3858-760D-BED5-7000-E6305971B36C}"/>
              </a:ext>
            </a:extLst>
          </p:cNvPr>
          <p:cNvSpPr txBox="1"/>
          <p:nvPr/>
        </p:nvSpPr>
        <p:spPr>
          <a:xfrm>
            <a:off x="1482290" y="1617044"/>
            <a:ext cx="4006738" cy="646331"/>
          </a:xfrm>
          <a:prstGeom prst="rect">
            <a:avLst/>
          </a:prstGeom>
          <a:noFill/>
        </p:spPr>
        <p:txBody>
          <a:bodyPr wrap="none" rtlCol="0">
            <a:spAutoFit/>
          </a:bodyPr>
          <a:lstStyle/>
          <a:p>
            <a:r>
              <a:rPr lang="it-IT" dirty="0"/>
              <a:t>Ridotto utilizzo di sale come conservante</a:t>
            </a:r>
          </a:p>
          <a:p>
            <a:r>
              <a:rPr lang="it-IT" dirty="0"/>
              <a:t>Ridotta infezione da </a:t>
            </a:r>
            <a:r>
              <a:rPr lang="it-IT" dirty="0" err="1"/>
              <a:t>Helycobacter</a:t>
            </a:r>
            <a:r>
              <a:rPr lang="it-IT" dirty="0"/>
              <a:t> pilori</a:t>
            </a:r>
          </a:p>
        </p:txBody>
      </p:sp>
    </p:spTree>
    <p:extLst>
      <p:ext uri="{BB962C8B-B14F-4D97-AF65-F5344CB8AC3E}">
        <p14:creationId xmlns:p14="http://schemas.microsoft.com/office/powerpoint/2010/main" val="1110138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626</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Classificazione/stadiazione dei tumori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Tommasini</dc:creator>
  <cp:lastModifiedBy>Alberto Tommasini</cp:lastModifiedBy>
  <cp:revision>624</cp:revision>
  <dcterms:created xsi:type="dcterms:W3CDTF">2021-02-27T18:38:28Z</dcterms:created>
  <dcterms:modified xsi:type="dcterms:W3CDTF">2026-04-21T14:15:24Z</dcterms:modified>
</cp:coreProperties>
</file>