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7"/>
  </p:notesMasterIdLst>
  <p:sldIdLst>
    <p:sldId id="264" r:id="rId6"/>
    <p:sldId id="265" r:id="rId7"/>
    <p:sldId id="266" r:id="rId8"/>
    <p:sldId id="267" r:id="rId9"/>
    <p:sldId id="268" r:id="rId10"/>
    <p:sldId id="269" r:id="rId11"/>
    <p:sldId id="270" r:id="rId12"/>
    <p:sldId id="271" r:id="rId13"/>
    <p:sldId id="368" r:id="rId14"/>
    <p:sldId id="369" r:id="rId15"/>
    <p:sldId id="370" r:id="rId16"/>
    <p:sldId id="429" r:id="rId17"/>
    <p:sldId id="371" r:id="rId18"/>
    <p:sldId id="372" r:id="rId19"/>
    <p:sldId id="373" r:id="rId20"/>
    <p:sldId id="375" r:id="rId21"/>
    <p:sldId id="377" r:id="rId22"/>
    <p:sldId id="378" r:id="rId23"/>
    <p:sldId id="379" r:id="rId24"/>
    <p:sldId id="382" r:id="rId25"/>
    <p:sldId id="383" r:id="rId26"/>
    <p:sldId id="384" r:id="rId27"/>
    <p:sldId id="420" r:id="rId28"/>
    <p:sldId id="434" r:id="rId29"/>
    <p:sldId id="438" r:id="rId30"/>
    <p:sldId id="387" r:id="rId31"/>
    <p:sldId id="385" r:id="rId32"/>
    <p:sldId id="386" r:id="rId33"/>
    <p:sldId id="418" r:id="rId34"/>
    <p:sldId id="388" r:id="rId35"/>
    <p:sldId id="389" r:id="rId36"/>
    <p:sldId id="390" r:id="rId37"/>
    <p:sldId id="391" r:id="rId38"/>
    <p:sldId id="392" r:id="rId39"/>
    <p:sldId id="430" r:id="rId40"/>
    <p:sldId id="431" r:id="rId41"/>
    <p:sldId id="432" r:id="rId42"/>
    <p:sldId id="433" r:id="rId43"/>
    <p:sldId id="393" r:id="rId44"/>
    <p:sldId id="394" r:id="rId45"/>
    <p:sldId id="395" r:id="rId46"/>
    <p:sldId id="396" r:id="rId47"/>
    <p:sldId id="435" r:id="rId48"/>
    <p:sldId id="436" r:id="rId49"/>
    <p:sldId id="437" r:id="rId50"/>
    <p:sldId id="422" r:id="rId51"/>
    <p:sldId id="423" r:id="rId52"/>
    <p:sldId id="424" r:id="rId53"/>
    <p:sldId id="425" r:id="rId54"/>
    <p:sldId id="426" r:id="rId55"/>
    <p:sldId id="399" r:id="rId56"/>
    <p:sldId id="400" r:id="rId57"/>
    <p:sldId id="401" r:id="rId58"/>
    <p:sldId id="403" r:id="rId59"/>
    <p:sldId id="404" r:id="rId60"/>
    <p:sldId id="427" r:id="rId61"/>
    <p:sldId id="406" r:id="rId62"/>
    <p:sldId id="407" r:id="rId63"/>
    <p:sldId id="408" r:id="rId64"/>
    <p:sldId id="428" r:id="rId65"/>
    <p:sldId id="415"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6" autoAdjust="0"/>
    <p:restoredTop sz="94660"/>
  </p:normalViewPr>
  <p:slideViewPr>
    <p:cSldViewPr snapToGrid="0">
      <p:cViewPr varScale="1">
        <p:scale>
          <a:sx n="91" d="100"/>
          <a:sy n="91"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22/04/2026</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6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les rectifications :    FAIRE/ALLER + </a:t>
            </a:r>
            <a:r>
              <a:rPr lang="fr-FR" err="1"/>
              <a:t>prép</a:t>
            </a:r>
            <a:r>
              <a:rPr lang="fr-FR"/>
              <a:t> ex. BL « New York, pour commencer ouais. Puis je ferais bien, un jour j'irais bien sur la côte ouest aussi. » spontanément le locuteur produit « </a:t>
            </a:r>
            <a:r>
              <a:rPr lang="fr-FR" i="1"/>
              <a:t>ferais bien</a:t>
            </a:r>
            <a:r>
              <a:rPr lang="fr-FR"/>
              <a:t> » puis explicite mieux en corrigeant par </a:t>
            </a:r>
            <a:r>
              <a:rPr lang="fr-FR" i="1"/>
              <a:t>j’irais bien sur la </a:t>
            </a:r>
            <a:r>
              <a:rPr lang="fr-FR" i="1" err="1"/>
              <a:t>c.o</a:t>
            </a:r>
            <a:r>
              <a:rPr lang="fr-FR" i="1"/>
              <a:t>.</a:t>
            </a:r>
            <a:r>
              <a:rPr lang="fr-FR"/>
              <a:t> </a:t>
            </a:r>
            <a:r>
              <a:rPr lang="fr-FR" i="1"/>
              <a:t>Le locuteur s’autocorrige pour éviter l’emploi de FAIRE mais juge l’emploi acceptable pour Faire la côte ouest    ( faire un pays connoté négativement (Coluche </a:t>
            </a:r>
            <a:r>
              <a:rPr lang="fr-FR" i="1" err="1"/>
              <a:t>sketche</a:t>
            </a:r>
            <a:r>
              <a:rPr lang="fr-FR" i="1"/>
              <a:t> touriste j’ai fait l’Espagne » on se sent ridicule .</a:t>
            </a:r>
            <a:br>
              <a:rPr lang="fr-FR" i="1"/>
            </a:br>
            <a:r>
              <a:rPr lang="fr-FR" i="1"/>
              <a:t> </a:t>
            </a:r>
            <a:r>
              <a:rPr lang="it-IT"/>
              <a:t>Re   </a:t>
            </a:r>
            <a:r>
              <a:rPr lang="it-IT" err="1"/>
              <a:t>REPRENDRE</a:t>
            </a:r>
            <a:r>
              <a:rPr lang="it-IT"/>
              <a:t> TEXTE </a:t>
            </a:r>
            <a:r>
              <a:rPr lang="it-IT" err="1"/>
              <a:t>ORIGINAL</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24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1"/>
          </a:p>
          <a:p>
            <a:endParaRPr lang="it-IT" i="1"/>
          </a:p>
          <a:p>
            <a:r>
              <a:rPr lang="it-IT" i="1" err="1"/>
              <a:t>Enfin</a:t>
            </a:r>
            <a:r>
              <a:rPr lang="it-IT" i="1"/>
              <a:t> </a:t>
            </a:r>
            <a:r>
              <a:rPr lang="it-IT" i="1" err="1"/>
              <a:t>marqueur</a:t>
            </a:r>
            <a:r>
              <a:rPr lang="it-IT" i="1"/>
              <a:t> de </a:t>
            </a:r>
            <a:r>
              <a:rPr lang="it-IT" i="1" err="1"/>
              <a:t>réajustement</a:t>
            </a:r>
            <a:r>
              <a:rPr lang="it-IT" i="1"/>
              <a:t>  </a:t>
            </a:r>
            <a:r>
              <a:rPr lang="it-IT" i="1" err="1"/>
              <a:t>euh</a:t>
            </a:r>
            <a:r>
              <a:rPr lang="it-IT" i="1"/>
              <a:t> filler recherche </a:t>
            </a:r>
            <a:r>
              <a:rPr lang="it-IT" i="1" err="1"/>
              <a:t>lexical</a:t>
            </a:r>
            <a:r>
              <a:rPr lang="it-IT" i="1"/>
              <a:t> et prosodie   PAS DANS LA FICTION  </a:t>
            </a:r>
            <a:r>
              <a:rPr lang="it-IT" i="1" err="1"/>
              <a:t>sauf</a:t>
            </a:r>
            <a:r>
              <a:rPr lang="it-IT" i="1"/>
              <a:t> si on </a:t>
            </a:r>
            <a:r>
              <a:rPr lang="it-IT" i="1" err="1"/>
              <a:t>ostente</a:t>
            </a:r>
            <a:r>
              <a:rPr lang="it-IT" i="1"/>
              <a:t> </a:t>
            </a:r>
            <a:r>
              <a:rPr lang="it-IT" i="1" err="1"/>
              <a:t>hésitation</a:t>
            </a:r>
            <a:r>
              <a:rPr lang="it-IT" i="1"/>
              <a:t>, </a:t>
            </a:r>
            <a:r>
              <a:rPr lang="it-IT" i="1" err="1"/>
              <a:t>embarras</a:t>
            </a:r>
            <a:r>
              <a:rPr lang="it-IT" i="1"/>
              <a:t>, car pas </a:t>
            </a:r>
            <a:r>
              <a:rPr lang="it-IT" i="1" err="1"/>
              <a:t>productif</a:t>
            </a:r>
            <a:r>
              <a:rPr lang="it-IT" i="1"/>
              <a:t> au niveau </a:t>
            </a:r>
            <a:r>
              <a:rPr lang="it-IT" i="1" err="1"/>
              <a:t>référentiel</a:t>
            </a:r>
            <a:r>
              <a:rPr lang="it-IT" i="1"/>
              <a:t> </a:t>
            </a:r>
            <a:endParaRPr lang="fr-FR" i="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8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09934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lvl="0"/>
            <a:r>
              <a:rPr lang="fr-FR" sz="1400">
                <a:solidFill>
                  <a:srgbClr val="FF0000"/>
                </a:solidFill>
              </a:rPr>
              <a:t>Le cadre théorique dont je suis partie pour élaborer mon hypothèse est l’A M D  développée par Amr Ibrahim depuis (Ibrahim 1994 (…) 2013, </a:t>
            </a:r>
            <a:r>
              <a:rPr lang="fr-FR" sz="1400" b="1">
                <a:solidFill>
                  <a:srgbClr val="FF0000"/>
                </a:solidFill>
              </a:rPr>
              <a:t>2015,</a:t>
            </a:r>
            <a:r>
              <a:rPr lang="fr-FR" sz="1400">
                <a:solidFill>
                  <a:srgbClr val="FF0000"/>
                </a:solidFill>
              </a:rPr>
              <a:t> 2016) Pour lequel depuis 2013 surtout la notion de </a:t>
            </a:r>
            <a:r>
              <a:rPr lang="fr-FR" sz="1400" u="sng">
                <a:solidFill>
                  <a:srgbClr val="FF0000"/>
                </a:solidFill>
              </a:rPr>
              <a:t>complexité linguistique est centrale.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a:t>La prédication ASSIS</a:t>
            </a:r>
            <a:endParaRPr lang="fr-FR" sz="2000" kern="1200">
              <a:solidFill>
                <a:srgbClr val="002060"/>
              </a:solidFill>
              <a:latin typeface="+mn-lt"/>
              <a:ea typeface="+mn-ea"/>
              <a:cs typeface="+mn-cs"/>
            </a:endParaRPr>
          </a:p>
          <a:p>
            <a:pPr lvl="0"/>
            <a:r>
              <a:rPr lang="fr-FR" sz="2000" kern="1200" err="1">
                <a:solidFill>
                  <a:srgbClr val="002060"/>
                </a:solidFill>
                <a:latin typeface="+mn-lt"/>
                <a:ea typeface="+mn-ea"/>
                <a:cs typeface="+mn-cs"/>
              </a:rPr>
              <a:t>Généal</a:t>
            </a:r>
            <a:r>
              <a:rPr lang="fr-FR" sz="2000" kern="1200">
                <a:solidFill>
                  <a:srgbClr val="002060"/>
                </a:solidFill>
                <a:latin typeface="+mn-lt"/>
                <a:ea typeface="+mn-ea"/>
                <a:cs typeface="+mn-cs"/>
              </a:rPr>
              <a:t> – Décomposition- MATRICES ANALYTIQUES DEFINITOIRES  qui pourrait être encore plus </a:t>
            </a:r>
            <a:r>
              <a:rPr lang="fr-FR" sz="2000" kern="1200" err="1">
                <a:solidFill>
                  <a:srgbClr val="002060"/>
                </a:solidFill>
                <a:latin typeface="+mn-lt"/>
                <a:ea typeface="+mn-ea"/>
                <a:cs typeface="+mn-cs"/>
              </a:rPr>
              <a:t>dev</a:t>
            </a:r>
            <a:r>
              <a:rPr lang="fr-FR" sz="2000" kern="1200">
                <a:solidFill>
                  <a:srgbClr val="002060"/>
                </a:solidFill>
                <a:latin typeface="+mn-lt"/>
                <a:ea typeface="+mn-ea"/>
                <a:cs typeface="+mn-cs"/>
              </a:rPr>
              <a:t>  et plus redondante :dépliage du système d’une langue</a:t>
            </a:r>
          </a:p>
          <a:p>
            <a:pPr lvl="0"/>
            <a:r>
              <a:rPr lang="fr-FR" sz="1400"/>
              <a:t>HYP </a:t>
            </a:r>
            <a:r>
              <a:rPr lang="fr-FR" sz="1400" err="1"/>
              <a:t>hyp</a:t>
            </a:r>
            <a:r>
              <a:rPr lang="fr-FR" sz="1400"/>
              <a:t> que nous formulons est que la complexité est un marqueur</a:t>
            </a:r>
            <a:r>
              <a:rPr lang="fr-FR" sz="1400" baseline="0"/>
              <a:t> de spontanéité</a:t>
            </a:r>
          </a:p>
          <a:p>
            <a:pPr lvl="0"/>
            <a:endParaRPr lang="fr-FR" sz="1400" baseline="0"/>
          </a:p>
          <a:p>
            <a:pPr lvl="0"/>
            <a:r>
              <a:rPr lang="fr-FR" sz="1400" baseline="0"/>
              <a:t>CADRE TRES FRUCTUEUX ET OUTIL METHODOLOGIQUE MAD  non impose</a:t>
            </a:r>
          </a:p>
          <a:p>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07D1928D-FEB4-409D-93D8-2A9AC94550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8937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1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62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0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22/04/2026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22/04/2026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22/04/2026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22/04/2026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22/04/2026</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22/04/2026</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22/04/2026</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22/04/2026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22/04/2026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22/04/2026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22/04/2026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22/04/2026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22/04/2026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22/04/2026</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22/04/2026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22/04/2026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22/04/2026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22/04/2026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22/04/2026</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22/04/2026</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22/04/2026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22/04/2026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22/04/2026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22/04/2026</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22/04/2026</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22/04/2026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22/04/2026</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moodle2.units.it/mod/resource/view.php?id=439420"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moodle2.units.it/mod/url/view.php?id=440566"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moodle2.units.it/mod/resource/view.php?id=439389"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moodle2.units.it/mod/resource/view.php?id=413651"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www.ortolang.fr/market/corpora/lesvocaux/v0.0.2"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hyperlink" Target="http://eslo.huma-num.fr/index.php/pagepresentation/pageprojetscientifique"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2" Type="http://schemas.openxmlformats.org/officeDocument/2006/relationships/hyperlink" Target="https://moodle2.units.it/mod/resource/view.php?id=413644" TargetMode="External"/><Relationship Id="rId1" Type="http://schemas.openxmlformats.org/officeDocument/2006/relationships/slideLayout" Target="../slideLayouts/slideLayout2.xml"/><Relationship Id="rId4" Type="http://schemas.openxmlformats.org/officeDocument/2006/relationships/hyperlink" Target="https://youtu.be/96aL0D6AkvQ?feature=shared"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bQxtgwQLx4g" TargetMode="External"/><Relationship Id="rId4" Type="http://schemas.openxmlformats.org/officeDocument/2006/relationships/hyperlink" Target="https://www.youtube.com/watch?v=KBFqnNgHD7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13.xml"/><Relationship Id="rId4" Type="http://schemas.openxmlformats.org/officeDocument/2006/relationships/hyperlink" Target="https://fr.babbel.com/fr/magazine/mots-francais-indispensable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projet-pfc.net/base/hyperaudio/index.php?folder=21abl1&amp;type=g" TargetMode="External"/><Relationship Id="rId4"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hyperlink" Target="https://repository.ortolang.fr/api/content/pfc/v1/21abl1/21abl1g_anon.mp3"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repository.ortolang.fr/api/content/pfc/v1/21abl1/21abl1g_anon.mp3" TargetMode="External"/><Relationship Id="rId3" Type="http://schemas.openxmlformats.org/officeDocument/2006/relationships/hyperlink" Target="https://www.instagram.com/reel/DUfWT1QjTBb/?igsh=dmdpcGk4MzExeHdl" TargetMode="External"/><Relationship Id="rId7" Type="http://schemas.openxmlformats.org/officeDocument/2006/relationships/hyperlink" Target="https://www.youtube.com/watch?v=Llbia0P1WcA"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oRTV6llAmnQ" TargetMode="External"/><Relationship Id="rId5" Type="http://schemas.openxmlformats.org/officeDocument/2006/relationships/hyperlink" Target="https://www.youtube.com/watch?v=7Y1-VDjKmIg" TargetMode="External"/><Relationship Id="rId10" Type="http://schemas.openxmlformats.org/officeDocument/2006/relationships/hyperlink" Target="https://www.youtube.com/watch?v=8rgAHXxPdLo" TargetMode="External"/><Relationship Id="rId4" Type="http://schemas.openxmlformats.org/officeDocument/2006/relationships/hyperlink" Target="https://www.dailymotion.com/video/x61er89" TargetMode="External"/><Relationship Id="rId9" Type="http://schemas.openxmlformats.org/officeDocument/2006/relationships/hyperlink" Target="https://www.youtube.com/watch?v=7ESZM2gCFh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r>
              <a:rPr lang="it-IT" sz="4600" dirty="0">
                <a:solidFill>
                  <a:schemeClr val="accent4">
                    <a:lumMod val="75000"/>
                  </a:schemeClr>
                </a:solidFill>
              </a:rPr>
              <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r>
              <a:rPr lang="fr-FR" sz="1800">
                <a:solidFill>
                  <a:srgbClr val="002060"/>
                </a:solidFill>
              </a:rPr>
              <a:t/>
            </a:r>
            <a:br>
              <a:rPr lang="fr-FR" sz="1800">
                <a:solidFill>
                  <a:srgbClr val="002060"/>
                </a:solidFill>
              </a:rPr>
            </a:br>
            <a:r>
              <a:rPr lang="fr-FR" sz="1800">
                <a:solidFill>
                  <a:srgbClr val="002060"/>
                </a:solidFill>
              </a:rPr>
              <a:t/>
            </a: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a:t/>
            </a:r>
            <a:br>
              <a:rPr lang="it-IT" sz="3600" b="1" dirty="0"/>
            </a:br>
            <a:r>
              <a:rPr lang="it-IT" sz="3600" b="1" dirty="0"/>
              <a:t/>
            </a:r>
            <a:br>
              <a:rPr lang="it-IT" sz="3600" b="1" dirty="0"/>
            </a:br>
            <a:r>
              <a:rPr lang="it-IT" sz="3600" b="1" dirty="0"/>
              <a:t/>
            </a:r>
            <a:br>
              <a:rPr lang="it-IT" sz="3600" b="1" dirty="0"/>
            </a:br>
            <a:r>
              <a:rPr lang="it-IT" sz="4000" b="1" i="1" dirty="0" err="1">
                <a:solidFill>
                  <a:srgbClr val="00B050"/>
                </a:solidFill>
              </a:rPr>
              <a:t>Gestion</a:t>
            </a:r>
            <a:r>
              <a:rPr lang="it-IT" sz="4000" b="1" i="1" dirty="0">
                <a:solidFill>
                  <a:srgbClr val="00B050"/>
                </a:solidFill>
              </a:rPr>
              <a:t> de </a:t>
            </a:r>
            <a:r>
              <a:rPr lang="it-IT" sz="4000" b="1" i="1" dirty="0" err="1">
                <a:solidFill>
                  <a:srgbClr val="00B050"/>
                </a:solidFill>
              </a:rPr>
              <a:t>l’implicite</a:t>
            </a:r>
            <a:r>
              <a:rPr lang="it-IT" sz="4000" b="1" i="1" dirty="0">
                <a:solidFill>
                  <a:srgbClr val="00B050"/>
                </a:solidFill>
              </a:rPr>
              <a:t> : les </a:t>
            </a:r>
            <a:r>
              <a:rPr lang="it-IT" sz="4000" b="1" i="1" dirty="0" err="1">
                <a:solidFill>
                  <a:srgbClr val="00B050"/>
                </a:solidFill>
              </a:rPr>
              <a:t>marqueurs</a:t>
            </a:r>
            <a:r>
              <a:rPr lang="it-IT" sz="4000" b="1" i="1" dirty="0">
                <a:solidFill>
                  <a:srgbClr val="00B050"/>
                </a:solidFill>
              </a:rPr>
              <a:t> </a:t>
            </a:r>
            <a:r>
              <a:rPr lang="it-IT" sz="4000" b="1" i="1" dirty="0" err="1">
                <a:solidFill>
                  <a:srgbClr val="00B050"/>
                </a:solidFill>
              </a:rPr>
              <a:t>d’extension</a:t>
            </a:r>
            <a:r>
              <a:rPr lang="it-IT" sz="4000" b="1" i="1" dirty="0">
                <a:solidFill>
                  <a:srgbClr val="00B050"/>
                </a:solidFill>
              </a:rPr>
              <a:t> de liste (</a:t>
            </a:r>
            <a:r>
              <a:rPr lang="fr-FR" sz="4000" b="1" i="1" dirty="0">
                <a:solidFill>
                  <a:srgbClr val="00B050"/>
                </a:solidFill>
              </a:rPr>
              <a:t>Etcetera, et tout, tout ça, machin)</a:t>
            </a:r>
            <a:br>
              <a:rPr lang="fr-FR" sz="4000" b="1" i="1" dirty="0">
                <a:solidFill>
                  <a:srgbClr val="00B050"/>
                </a:solidFill>
              </a:rPr>
            </a:br>
            <a:r>
              <a:rPr lang="fr-FR" b="1" dirty="0"/>
              <a:t/>
            </a:r>
            <a:br>
              <a:rPr lang="fr-FR" b="1" dirty="0"/>
            </a:br>
            <a:endParaRPr lang="fr-FR" b="1" dirty="0"/>
          </a:p>
        </p:txBody>
      </p:sp>
      <p:sp>
        <p:nvSpPr>
          <p:cNvPr id="3" name="Segnaposto contenuto 2"/>
          <p:cNvSpPr>
            <a:spLocks noGrp="1"/>
          </p:cNvSpPr>
          <p:nvPr>
            <p:ph idx="1"/>
          </p:nvPr>
        </p:nvSpPr>
        <p:spPr/>
        <p:txBody>
          <a:bodyPr>
            <a:normAutofit/>
          </a:bodyPr>
          <a:lstStyle/>
          <a:p>
            <a:endParaRPr lang="fr-FR" dirty="0"/>
          </a:p>
          <a:p>
            <a:pPr marL="0" indent="0">
              <a:buNone/>
            </a:pPr>
            <a:r>
              <a:rPr lang="fr-FR" dirty="0"/>
              <a:t> « La particule d’extension permet au locuteur d’étendre la liste à d’autres items sans les nommer en supposant que les items forment une liste homogène qui fait partie des connaissances partagées avec l’interlocuteur ». (Ferré, 2011) </a:t>
            </a:r>
          </a:p>
          <a:p>
            <a:pPr marL="0" indent="0">
              <a:buNone/>
            </a:pPr>
            <a:endParaRPr lang="fr-FR" dirty="0"/>
          </a:p>
          <a:p>
            <a:pPr marL="0" indent="0">
              <a:buNone/>
            </a:pPr>
            <a:r>
              <a:rPr lang="fr-FR" dirty="0"/>
              <a:t>Elle peut solliciter l’attention et l’imagination de l’interlocuteur et fonctionne donc comme un phatique.</a:t>
            </a:r>
          </a:p>
          <a:p>
            <a:pPr marL="0" indent="0">
              <a:buNone/>
            </a:pPr>
            <a:r>
              <a:rPr lang="fr-FR" dirty="0">
                <a:solidFill>
                  <a:srgbClr val="7030A0"/>
                </a:solidFill>
              </a:rPr>
              <a:t>V. exemples sur </a:t>
            </a:r>
            <a:r>
              <a:rPr lang="fr-FR" dirty="0">
                <a:solidFill>
                  <a:srgbClr val="7030A0"/>
                </a:solidFill>
                <a:hlinkClick r:id="rId2"/>
              </a:rPr>
              <a:t>fiche Moodle </a:t>
            </a:r>
            <a:endParaRPr lang="fr-FR" dirty="0">
              <a:solidFill>
                <a:srgbClr val="7030A0"/>
              </a:solidFill>
            </a:endParaRPr>
          </a:p>
          <a:p>
            <a:endParaRPr lang="fr-FR" dirty="0"/>
          </a:p>
        </p:txBody>
      </p:sp>
    </p:spTree>
    <p:extLst>
      <p:ext uri="{BB962C8B-B14F-4D97-AF65-F5344CB8AC3E}">
        <p14:creationId xmlns:p14="http://schemas.microsoft.com/office/powerpoint/2010/main" val="3380242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lnSpcReduction="10000"/>
          </a:bodyPr>
          <a:lstStyle/>
          <a:p>
            <a:r>
              <a:rPr lang="fr-FR" i="1" dirty="0">
                <a:solidFill>
                  <a:srgbClr val="002060"/>
                </a:solidFill>
              </a:rPr>
              <a:t>Double articulation </a:t>
            </a:r>
            <a:r>
              <a:rPr lang="fr-FR" dirty="0">
                <a:solidFill>
                  <a:srgbClr val="002060"/>
                </a:solidFill>
              </a:rPr>
              <a:t>(Martinet 1960) les langues naturelles s’organisent sur deux niveaux : un nombre limité de sons se combinent entre eux -&gt; grand nombre de mots (morphèmes) -&gt; nombre illimité de phrases (prédications) </a:t>
            </a:r>
            <a:r>
              <a:rPr lang="fr-FR" dirty="0">
                <a:solidFill>
                  <a:srgbClr val="002060"/>
                </a:solidFill>
                <a:hlinkClick r:id="rId2"/>
              </a:rPr>
              <a:t>https://moodle2.units.it/mod/url/view.php?id=440566</a:t>
            </a:r>
            <a:endParaRPr lang="fr-FR" dirty="0">
              <a:solidFill>
                <a:srgbClr val="002060"/>
              </a:solidFill>
            </a:endParaRPr>
          </a:p>
          <a:p>
            <a:r>
              <a:rPr lang="fr-FR" dirty="0">
                <a:solidFill>
                  <a:srgbClr val="002060"/>
                </a:solidFill>
              </a:rPr>
              <a:t>Phonétique et phonologie : sons (phonème)</a:t>
            </a:r>
          </a:p>
          <a:p>
            <a:r>
              <a:rPr lang="fr-FR" dirty="0">
                <a:solidFill>
                  <a:srgbClr val="002060"/>
                </a:solidFill>
              </a:rPr>
              <a:t>Morphologie (morphèmes = plus petite unité de sens) (morphèmes grammaticaux et m. lexicaux) -&gt; mots (mots </a:t>
            </a:r>
            <a:r>
              <a:rPr lang="fr-FR" i="1" dirty="0">
                <a:solidFill>
                  <a:srgbClr val="002060"/>
                </a:solidFill>
              </a:rPr>
              <a:t>pleins</a:t>
            </a:r>
            <a:r>
              <a:rPr lang="fr-FR" dirty="0">
                <a:solidFill>
                  <a:srgbClr val="002060"/>
                </a:solidFill>
              </a:rPr>
              <a:t> et mots </a:t>
            </a:r>
            <a:r>
              <a:rPr lang="fr-FR" i="1" dirty="0">
                <a:solidFill>
                  <a:srgbClr val="002060"/>
                </a:solidFill>
              </a:rPr>
              <a:t>outils</a:t>
            </a:r>
            <a:r>
              <a:rPr lang="fr-FR" dirty="0">
                <a:solidFill>
                  <a:srgbClr val="002060"/>
                </a:solidFill>
              </a:rPr>
              <a:t>)</a:t>
            </a:r>
          </a:p>
          <a:p>
            <a:r>
              <a:rPr lang="fr-FR" dirty="0">
                <a:solidFill>
                  <a:srgbClr val="002060"/>
                </a:solidFill>
              </a:rPr>
              <a:t>Syntaxe combinaisons de mots sur l’axe syntagmatique (morphosyntaxe*) Intonation</a:t>
            </a:r>
          </a:p>
          <a:p>
            <a:r>
              <a:rPr lang="fr-FR" dirty="0">
                <a:solidFill>
                  <a:srgbClr val="002060"/>
                </a:solidFill>
              </a:rPr>
              <a:t>Sémantique (sens propre vs figuré) - champ sémantique – polysémie</a:t>
            </a:r>
          </a:p>
          <a:p>
            <a:r>
              <a:rPr lang="fr-FR" dirty="0">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a:t>
            </a:r>
            <a:r>
              <a:rPr lang="fr-FR" i="1" dirty="0">
                <a:solidFill>
                  <a:srgbClr val="002060"/>
                </a:solidFill>
                <a:hlinkClick r:id="rId2"/>
              </a:rPr>
              <a:t>Moodle</a:t>
            </a:r>
            <a:r>
              <a:rPr lang="fr-FR" i="1" dirty="0">
                <a:solidFill>
                  <a:srgbClr val="002060"/>
                </a:solidFill>
              </a:rPr>
              <a:t>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dirty="0">
              <a:solidFill>
                <a:srgbClr val="002060"/>
              </a:solidFill>
            </a:endParaRPr>
          </a:p>
          <a:p>
            <a:r>
              <a:rPr lang="fr-FR" b="1" dirty="0">
                <a:solidFill>
                  <a:srgbClr val="002060"/>
                </a:solidFill>
              </a:rPr>
              <a:t>L’énonciation</a:t>
            </a:r>
            <a:r>
              <a:rPr lang="fr-FR" dirty="0">
                <a:solidFill>
                  <a:srgbClr val="002060"/>
                </a:solidFill>
              </a:rPr>
              <a:t>  (action) -&gt; </a:t>
            </a:r>
            <a:r>
              <a:rPr lang="fr-FR" b="1" dirty="0">
                <a:solidFill>
                  <a:srgbClr val="002060"/>
                </a:solidFill>
              </a:rPr>
              <a:t>énoncé</a:t>
            </a:r>
            <a:r>
              <a:rPr lang="fr-FR" dirty="0">
                <a:solidFill>
                  <a:srgbClr val="002060"/>
                </a:solidFill>
              </a:rPr>
              <a:t> (produit, résultat) - dans la conversation: tout ce qui est produit par un locuteur à l’intérieur d’un tour de parole</a:t>
            </a:r>
          </a:p>
          <a:p>
            <a:r>
              <a:rPr lang="fr-FR" b="1" dirty="0">
                <a:solidFill>
                  <a:srgbClr val="002060"/>
                </a:solidFill>
              </a:rPr>
              <a:t>Énonciateur</a:t>
            </a:r>
            <a:r>
              <a:rPr lang="fr-FR" dirty="0">
                <a:solidFill>
                  <a:srgbClr val="002060"/>
                </a:solidFill>
              </a:rPr>
              <a:t> (ou locuteur)  // </a:t>
            </a:r>
            <a:r>
              <a:rPr lang="fr-FR" b="1" dirty="0">
                <a:solidFill>
                  <a:srgbClr val="002060"/>
                </a:solidFill>
              </a:rPr>
              <a:t>destinataire, énonciataire</a:t>
            </a:r>
          </a:p>
          <a:p>
            <a:r>
              <a:rPr lang="fr-FR" b="1" dirty="0">
                <a:solidFill>
                  <a:srgbClr val="002060"/>
                </a:solidFill>
              </a:rPr>
              <a:t>Situation d’énonciation </a:t>
            </a:r>
            <a:r>
              <a:rPr lang="fr-FR" dirty="0">
                <a:solidFill>
                  <a:srgbClr val="002060"/>
                </a:solidFill>
              </a:rPr>
              <a:t>: -&gt; personnes/ temps / espace </a:t>
            </a:r>
          </a:p>
          <a:p>
            <a:r>
              <a:rPr lang="fr-FR" dirty="0">
                <a:solidFill>
                  <a:srgbClr val="002060"/>
                </a:solidFill>
              </a:rPr>
              <a:t>Discours </a:t>
            </a:r>
            <a:r>
              <a:rPr lang="fr-FR" b="1" dirty="0">
                <a:solidFill>
                  <a:srgbClr val="002060"/>
                </a:solidFill>
              </a:rPr>
              <a:t>ancré</a:t>
            </a:r>
            <a:r>
              <a:rPr lang="fr-FR" dirty="0">
                <a:solidFill>
                  <a:srgbClr val="002060"/>
                </a:solidFill>
              </a:rPr>
              <a:t> / </a:t>
            </a:r>
            <a:r>
              <a:rPr lang="fr-FR" b="1" dirty="0">
                <a:solidFill>
                  <a:srgbClr val="002060"/>
                </a:solidFill>
              </a:rPr>
              <a:t>non ancré </a:t>
            </a:r>
            <a:r>
              <a:rPr lang="fr-FR" dirty="0">
                <a:solidFill>
                  <a:srgbClr val="002060"/>
                </a:solidFill>
              </a:rPr>
              <a:t>-&gt; </a:t>
            </a:r>
            <a:r>
              <a:rPr lang="fr-FR" b="1" dirty="0">
                <a:solidFill>
                  <a:srgbClr val="002060"/>
                </a:solidFill>
              </a:rPr>
              <a:t>embrayeurs</a:t>
            </a:r>
            <a:r>
              <a:rPr lang="fr-FR" dirty="0">
                <a:solidFill>
                  <a:srgbClr val="002060"/>
                </a:solidFill>
              </a:rPr>
              <a:t> (Jakobson) ou </a:t>
            </a:r>
            <a:r>
              <a:rPr lang="fr-FR" b="1" dirty="0">
                <a:solidFill>
                  <a:srgbClr val="002060"/>
                </a:solidFill>
              </a:rPr>
              <a:t>déictiques</a:t>
            </a:r>
            <a:r>
              <a:rPr lang="fr-FR" dirty="0">
                <a:solidFill>
                  <a:srgbClr val="002060"/>
                </a:solidFill>
              </a:rPr>
              <a:t> ? (indices de l’énonciation) </a:t>
            </a:r>
          </a:p>
          <a:p>
            <a:r>
              <a:rPr lang="fr-FR" dirty="0">
                <a:solidFill>
                  <a:srgbClr val="002060"/>
                </a:solidFill>
              </a:rPr>
              <a:t>Énonciation et paroles rapportées : quels éléments du discours ne pouvez-vous pas transmettre au style indirect ? (V. diapo 8 </a:t>
            </a:r>
            <a:r>
              <a:rPr lang="fr-FR" i="1" dirty="0">
                <a:solidFill>
                  <a:srgbClr val="002060"/>
                </a:solidFill>
              </a:rPr>
              <a:t>il loge là 2</a:t>
            </a:r>
            <a:r>
              <a:rPr lang="fr-FR" dirty="0">
                <a:solidFill>
                  <a:srgbClr val="002060"/>
                </a:solidFill>
              </a:rPr>
              <a:t>) Qui prend en charge les éléments du discours ? ( ex. « </a:t>
            </a:r>
            <a:r>
              <a:rPr lang="fr-FR" i="1" dirty="0">
                <a:solidFill>
                  <a:srgbClr val="002060"/>
                </a:solidFill>
              </a:rPr>
              <a:t>il prétend que cet imbécile de Paul ne lui a rien dit »)</a:t>
            </a:r>
            <a:endParaRPr lang="fr-FR" dirty="0">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dirty="0">
                <a:solidFill>
                  <a:srgbClr val="002060"/>
                </a:solidFill>
              </a:rPr>
              <a:t>passage de l'oral à l'écrit = la première étape de l'analyse linguistique ; choix méthodologiques </a:t>
            </a:r>
          </a:p>
          <a:p>
            <a:r>
              <a:rPr lang="fr-FR" b="1" dirty="0">
                <a:solidFill>
                  <a:srgbClr val="002060"/>
                </a:solidFill>
              </a:rPr>
              <a:t>API ou orthographe</a:t>
            </a:r>
            <a:r>
              <a:rPr lang="fr-FR" dirty="0">
                <a:solidFill>
                  <a:srgbClr val="002060"/>
                </a:solidFill>
              </a:rPr>
              <a:t>?  API peu utilisée   </a:t>
            </a:r>
            <a:r>
              <a:rPr lang="fr-FR" dirty="0">
                <a:solidFill>
                  <a:srgbClr val="002060"/>
                </a:solidFill>
                <a:hlinkClick r:id="rId3"/>
              </a:rPr>
              <a:t>https://www.lexicool.com/lexibar-french-phonetic-symbols.asp?IL=1</a:t>
            </a:r>
            <a:endParaRPr lang="fr-FR" dirty="0">
              <a:solidFill>
                <a:srgbClr val="002060"/>
              </a:solidFill>
            </a:endParaRPr>
          </a:p>
          <a:p>
            <a:r>
              <a:rPr lang="fr-FR" dirty="0">
                <a:solidFill>
                  <a:srgbClr val="002060"/>
                </a:solidFill>
              </a:rPr>
              <a:t>+ I'A.P.I. approche essentiellement descriptive, traduit une perception alors que la transcription orthographique le normalise = interprétation sémantique</a:t>
            </a:r>
          </a:p>
          <a:p>
            <a:r>
              <a:rPr lang="fr-FR" dirty="0">
                <a:solidFill>
                  <a:srgbClr val="002060"/>
                </a:solidFill>
              </a:rPr>
              <a:t>- API  ne rend pas compte des éléments suprasegmentaux. La représentation de l' intonation notamment est complexe et nécessite des moyens techniques   </a:t>
            </a:r>
          </a:p>
          <a:p>
            <a:r>
              <a:rPr lang="fr-FR" dirty="0">
                <a:solidFill>
                  <a:srgbClr val="002060"/>
                </a:solidFill>
              </a:rPr>
              <a:t>- API aisée à faire, beaucoup moins à déchiffrer (coexistence des deux types de transcriptions pour certains segments) exemple donner prononcé et donc transcrit [</a:t>
            </a:r>
            <a:r>
              <a:rPr lang="fr-FR" dirty="0" err="1">
                <a:solidFill>
                  <a:srgbClr val="002060"/>
                </a:solidFill>
              </a:rPr>
              <a:t>døne</a:t>
            </a:r>
            <a:r>
              <a:rPr lang="fr-FR" dirty="0">
                <a:solidFill>
                  <a:srgbClr val="002060"/>
                </a:solidFill>
              </a:rPr>
              <a:t>], blague prononcé [</a:t>
            </a:r>
            <a:r>
              <a:rPr lang="fr-FR" dirty="0" err="1">
                <a:solidFill>
                  <a:srgbClr val="002060"/>
                </a:solidFill>
              </a:rPr>
              <a:t>blæg</a:t>
            </a:r>
            <a:r>
              <a:rPr lang="fr-FR" dirty="0">
                <a:solidFill>
                  <a:srgbClr val="002060"/>
                </a:solidFill>
              </a:rPr>
              <a:t>], ou encore rentre prononcé [</a:t>
            </a:r>
            <a:r>
              <a:rPr lang="fr-FR" dirty="0" err="1">
                <a:solidFill>
                  <a:srgbClr val="002060"/>
                </a:solidFill>
              </a:rPr>
              <a:t>rãt</a:t>
            </a:r>
            <a:r>
              <a:rPr lang="fr-FR" dirty="0">
                <a:solidFill>
                  <a:srgbClr val="002060"/>
                </a:solidFill>
              </a:rPr>
              <a:t>], risquent de ne plus rien évoquer </a:t>
            </a:r>
          </a:p>
          <a:p>
            <a:pPr marL="0" indent="0">
              <a:buNone/>
            </a:pPr>
            <a:r>
              <a:rPr lang="fr-FR" dirty="0">
                <a:solidFill>
                  <a:srgbClr val="002060"/>
                </a:solidFill>
                <a:hlinkClick r:id="rId4"/>
              </a:rPr>
              <a:t>https://grandrobert.lerobert.com/AideGR/Pages/TableAPI.html</a:t>
            </a:r>
            <a:r>
              <a:rPr lang="fr-FR" dirty="0">
                <a:solidFill>
                  <a:srgbClr val="002060"/>
                </a:solidFill>
              </a:rPr>
              <a:t>  API et prononciation</a:t>
            </a:r>
          </a:p>
          <a:p>
            <a:pPr marL="0" indent="0">
              <a:buNone/>
            </a:pPr>
            <a:endParaRPr lang="fr-FR" dirty="0">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a:t>
            </a:r>
            <a:r>
              <a:rPr lang="fr-FR" i="1" dirty="0">
                <a:solidFill>
                  <a:srgbClr val="002060"/>
                </a:solidFill>
              </a:rPr>
              <a:t>séquences maximales</a:t>
            </a:r>
            <a:r>
              <a:rPr lang="fr-FR" dirty="0">
                <a:solidFill>
                  <a:srgbClr val="002060"/>
                </a:solidFill>
              </a:rPr>
              <a:t>,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dirty="0">
              <a:solidFill>
                <a:srgbClr val="002060"/>
              </a:solidFill>
              <a:latin typeface="Times New Roman" panose="02020603050405020304" pitchFamily="18" charset="0"/>
              <a:ea typeface="Times New Roman" panose="02020603050405020304" pitchFamily="18" charset="0"/>
            </a:endParaRPr>
          </a:p>
          <a:p>
            <a:pPr marL="0" indent="0">
              <a:buNone/>
            </a:pPr>
            <a:r>
              <a:rPr lang="fr-FR" sz="2200" dirty="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dirty="0">
                <a:solidFill>
                  <a:srgbClr val="002060"/>
                </a:solidFill>
                <a:latin typeface="Times New Roman" panose="02020603050405020304" pitchFamily="18" charset="0"/>
                <a:ea typeface="Times New Roman" panose="02020603050405020304" pitchFamily="18" charset="0"/>
              </a:rPr>
              <a:t>(</a:t>
            </a:r>
            <a:r>
              <a:rPr lang="fr-FR" sz="2200" i="1" dirty="0">
                <a:solidFill>
                  <a:srgbClr val="002060"/>
                </a:solidFill>
                <a:latin typeface="Times New Roman" panose="02020603050405020304" pitchFamily="18" charset="0"/>
                <a:ea typeface="Times New Roman" panose="02020603050405020304" pitchFamily="18" charset="0"/>
              </a:rPr>
              <a:t>Le flic </a:t>
            </a:r>
            <a:r>
              <a:rPr lang="fr-FR" sz="2200" dirty="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dirty="0">
              <a:solidFill>
                <a:srgbClr val="002060"/>
              </a:solidFill>
              <a:latin typeface="Times New Roman" panose="02020603050405020304" pitchFamily="18" charset="0"/>
              <a:ea typeface="Times New Roman" panose="02020603050405020304" pitchFamily="18" charset="0"/>
            </a:endParaRPr>
          </a:p>
          <a:p>
            <a:pPr marL="0" indent="0">
              <a:buNone/>
            </a:pPr>
            <a:endParaRPr lang="fr-FR" dirty="0">
              <a:solidFill>
                <a:srgbClr val="002060"/>
              </a:solidFill>
              <a:latin typeface="Times New Roman" panose="02020603050405020304" pitchFamily="18" charset="0"/>
              <a:ea typeface="Times New Roman" panose="02020603050405020304" pitchFamily="18" charset="0"/>
            </a:endParaRPr>
          </a:p>
          <a:p>
            <a:pPr marL="0" indent="0">
              <a:buNone/>
            </a:pPr>
            <a:r>
              <a:rPr lang="fr-FR" sz="3300" dirty="0">
                <a:solidFill>
                  <a:srgbClr val="002060"/>
                </a:solidFill>
              </a:rPr>
              <a:t> Grilles (CBB) + de cohérence (vs transcription linéaire) mais difficile pour longs corpus</a:t>
            </a:r>
          </a:p>
          <a:p>
            <a:r>
              <a:rPr lang="fr-FR" sz="3300" dirty="0">
                <a:solidFill>
                  <a:srgbClr val="002060"/>
                </a:solidFill>
              </a:rPr>
              <a:t>Comme préconisé par GARS, orthographe la plus normative possible : on </a:t>
            </a:r>
            <a:r>
              <a:rPr lang="fr-FR" sz="3300" b="1" dirty="0">
                <a:solidFill>
                  <a:srgbClr val="002060"/>
                </a:solidFill>
              </a:rPr>
              <a:t>n</a:t>
            </a:r>
            <a:r>
              <a:rPr lang="fr-FR" sz="3300" dirty="0">
                <a:solidFill>
                  <a:srgbClr val="002060"/>
                </a:solidFill>
              </a:rPr>
              <a:t>’a pas vu le feu rouge   </a:t>
            </a:r>
          </a:p>
          <a:p>
            <a:r>
              <a:rPr lang="fr-FR" sz="3300" dirty="0">
                <a:solidFill>
                  <a:srgbClr val="002060"/>
                </a:solidFill>
              </a:rPr>
              <a:t>E muet? (indication prosodique) mais  je l’regarde  / j’le r(e)garde</a:t>
            </a:r>
          </a:p>
          <a:p>
            <a:pPr marL="0" indent="0">
              <a:buNone/>
            </a:pPr>
            <a:r>
              <a:rPr lang="fr-FR" sz="3300" dirty="0">
                <a:solidFill>
                  <a:srgbClr val="002060"/>
                </a:solidFill>
              </a:rPr>
              <a:t>'facilement', 'avertissement', 'maintenant', 'possible' ou 'difficile‘ -&gt; écrit en entier</a:t>
            </a:r>
          </a:p>
          <a:p>
            <a:r>
              <a:rPr lang="fr-FR" sz="3300" dirty="0">
                <a:solidFill>
                  <a:srgbClr val="002060"/>
                </a:solidFill>
              </a:rPr>
              <a:t>Indications situationnelles ( X entre) (une porte se referme) ou langage </a:t>
            </a:r>
            <a:r>
              <a:rPr lang="fr-FR" sz="3300" dirty="0" err="1">
                <a:solidFill>
                  <a:srgbClr val="002060"/>
                </a:solidFill>
              </a:rPr>
              <a:t>paraverbal</a:t>
            </a:r>
            <a:r>
              <a:rPr lang="fr-FR" sz="3300" dirty="0">
                <a:solidFill>
                  <a:srgbClr val="002060"/>
                </a:solidFill>
              </a:rPr>
              <a:t> (</a:t>
            </a:r>
            <a:r>
              <a:rPr lang="fr-FR" sz="3300" dirty="0" err="1">
                <a:solidFill>
                  <a:srgbClr val="002060"/>
                </a:solidFill>
              </a:rPr>
              <a:t>ex.d’une</a:t>
            </a:r>
            <a:r>
              <a:rPr lang="fr-FR" sz="3300" dirty="0">
                <a:solidFill>
                  <a:srgbClr val="002060"/>
                </a:solidFill>
              </a:rPr>
              <a:t> voix aigue) non verbales (ex. il croise les bras) (ex. applaudissements)</a:t>
            </a:r>
          </a:p>
          <a:p>
            <a:r>
              <a:rPr lang="fr-FR" sz="3300" dirty="0">
                <a:solidFill>
                  <a:srgbClr val="002060"/>
                </a:solidFill>
                <a:hlinkClick r:id="rId2"/>
              </a:rPr>
              <a:t>https://otranscribe.com/?source=redacteur-com-blog&amp;utm_source=redacteur-com-blog</a:t>
            </a:r>
            <a:endParaRPr lang="fr-FR" sz="3300" dirty="0">
              <a:solidFill>
                <a:srgbClr val="002060"/>
              </a:solidFill>
            </a:endParaRPr>
          </a:p>
          <a:p>
            <a:endParaRPr lang="fr-FR" sz="33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dirty="0"/>
              <a:t>Bibliographie </a:t>
            </a:r>
          </a:p>
          <a:p>
            <a:pPr marL="0" indent="0">
              <a:buNone/>
            </a:pPr>
            <a:r>
              <a:rPr lang="fr-FR" i="1" dirty="0"/>
              <a:t>Données erronées : Quelles erreurs commettent les transcripteurs? </a:t>
            </a:r>
            <a:r>
              <a:rPr lang="fr-FR" dirty="0"/>
              <a:t>(Paul </a:t>
            </a:r>
            <a:r>
              <a:rPr lang="fr-FR" dirty="0" err="1"/>
              <a:t>Cappeau</a:t>
            </a:r>
            <a:r>
              <a:rPr lang="fr-FR" dirty="0"/>
              <a:t>, 1997, RSFP n° 14)  </a:t>
            </a:r>
          </a:p>
          <a:p>
            <a:pPr marL="0" indent="0">
              <a:buNone/>
            </a:pPr>
            <a:r>
              <a:rPr lang="fr-FR" dirty="0"/>
              <a:t>oubli, ajout, modification</a:t>
            </a:r>
            <a:endParaRPr lang="fr-FR" u="sng" dirty="0">
              <a:hlinkClick r:id="rId2"/>
            </a:endParaRPr>
          </a:p>
          <a:p>
            <a:pPr marL="0" indent="0">
              <a:buNone/>
            </a:pPr>
            <a:endParaRPr lang="fr-FR" dirty="0">
              <a:hlinkClick r:id="" action="ppaction://noaction"/>
            </a:endParaRPr>
          </a:p>
          <a:p>
            <a:pPr marL="0" indent="0">
              <a:buNone/>
            </a:pPr>
            <a:r>
              <a:rPr lang="fr-FR" dirty="0">
                <a:hlinkClick r:id="" action="ppaction://noaction"/>
              </a:rPr>
              <a:t>https://repository.ortolang.fr/api/content/recherches-francais-parle/v1/pdf/volume_14/115_14_RSFP.pdf</a:t>
            </a:r>
            <a:endParaRPr lang="fr-FR" dirty="0"/>
          </a:p>
        </p:txBody>
      </p:sp>
    </p:spTree>
    <p:extLst>
      <p:ext uri="{BB962C8B-B14F-4D97-AF65-F5344CB8AC3E}">
        <p14:creationId xmlns:p14="http://schemas.microsoft.com/office/powerpoint/2010/main" val="270765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 langue comme moyen et objet de </a:t>
            </a:r>
            <a:r>
              <a:rPr lang="fr-FR" b="1" dirty="0" err="1">
                <a:solidFill>
                  <a:srgbClr val="00B050"/>
                </a:solidFill>
              </a:rPr>
              <a:t>comicité</a:t>
            </a:r>
            <a:endParaRPr lang="fr-FR" b="1" dirty="0">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lnSpcReduction="10000"/>
          </a:bodyPr>
          <a:lstStyle/>
          <a:p>
            <a:r>
              <a:rPr lang="fr-FR" dirty="0">
                <a:solidFill>
                  <a:srgbClr val="002060"/>
                </a:solidFill>
              </a:rPr>
              <a:t>reformuler les propos de quelqu’un  - &gt; </a:t>
            </a:r>
            <a:r>
              <a:rPr lang="fr-FR" b="1" dirty="0">
                <a:solidFill>
                  <a:srgbClr val="002060"/>
                </a:solidFill>
              </a:rPr>
              <a:t>changement d’énonciation -&gt; </a:t>
            </a:r>
            <a:r>
              <a:rPr lang="fr-FR" dirty="0">
                <a:solidFill>
                  <a:srgbClr val="002060"/>
                </a:solidFill>
              </a:rPr>
              <a:t>transformations grammaticales, DI est annoncé par l’emploi d’un verbe introducteur (dire, répondre, estimer)  DI-&gt; DD </a:t>
            </a:r>
            <a:r>
              <a:rPr lang="fr-FR" dirty="0" err="1">
                <a:solidFill>
                  <a:srgbClr val="002060"/>
                </a:solidFill>
              </a:rPr>
              <a:t>ambiguités</a:t>
            </a:r>
            <a:r>
              <a:rPr lang="fr-FR" dirty="0">
                <a:solidFill>
                  <a:srgbClr val="002060"/>
                </a:solidFill>
              </a:rPr>
              <a:t> (</a:t>
            </a:r>
            <a:r>
              <a:rPr lang="fr-FR" sz="2200" dirty="0">
                <a:solidFill>
                  <a:srgbClr val="002060"/>
                </a:solidFill>
              </a:rPr>
              <a:t>Paul m’a avoué que sa maison ne lui plait pas  -&gt; </a:t>
            </a:r>
            <a:r>
              <a:rPr lang="fr-FR" sz="2200" i="1" dirty="0">
                <a:solidFill>
                  <a:srgbClr val="002060"/>
                </a:solidFill>
              </a:rPr>
              <a:t>ma maison ne me plait pas, ma maison ne lui plait pas, sa maison ne me plait pas, sa maison ne lui plait pas</a:t>
            </a:r>
            <a:r>
              <a:rPr lang="fr-FR" sz="2200" dirty="0">
                <a:solidFill>
                  <a:srgbClr val="002060"/>
                </a:solidFill>
              </a:rPr>
              <a:t>) </a:t>
            </a:r>
          </a:p>
          <a:p>
            <a:r>
              <a:rPr lang="fr-FR" i="1" dirty="0">
                <a:solidFill>
                  <a:srgbClr val="002060"/>
                </a:solidFill>
              </a:rPr>
              <a:t>modalité déclarative </a:t>
            </a:r>
            <a:r>
              <a:rPr lang="fr-FR" dirty="0">
                <a:solidFill>
                  <a:srgbClr val="002060"/>
                </a:solidFill>
              </a:rPr>
              <a:t>DD (affirmative ou négative)-&gt; paroles rapportées sous la forme d’une subordonnée introduite par </a:t>
            </a:r>
            <a:r>
              <a:rPr lang="fr-FR" b="1" i="1" dirty="0">
                <a:solidFill>
                  <a:srgbClr val="002060"/>
                </a:solidFill>
              </a:rPr>
              <a:t>que</a:t>
            </a:r>
            <a:r>
              <a:rPr lang="fr-FR" dirty="0">
                <a:solidFill>
                  <a:srgbClr val="002060"/>
                </a:solidFill>
              </a:rPr>
              <a:t>  // </a:t>
            </a:r>
            <a:r>
              <a:rPr lang="fr-FR" i="1" dirty="0">
                <a:solidFill>
                  <a:srgbClr val="002060"/>
                </a:solidFill>
              </a:rPr>
              <a:t>modalité interrogative </a:t>
            </a:r>
            <a:r>
              <a:rPr lang="fr-FR" dirty="0">
                <a:solidFill>
                  <a:srgbClr val="002060"/>
                </a:solidFill>
              </a:rPr>
              <a:t>DD -&gt;  subordonnée introduite par un mot interrogatif (</a:t>
            </a:r>
            <a:r>
              <a:rPr lang="fr-FR" b="1" dirty="0">
                <a:solidFill>
                  <a:srgbClr val="002060"/>
                </a:solidFill>
              </a:rPr>
              <a:t>si, combien, quand…</a:t>
            </a:r>
            <a:r>
              <a:rPr lang="fr-FR" dirty="0">
                <a:solidFill>
                  <a:srgbClr val="002060"/>
                </a:solidFill>
              </a:rPr>
              <a:t>)</a:t>
            </a:r>
            <a:r>
              <a:rPr lang="fr-FR" b="1" dirty="0">
                <a:solidFill>
                  <a:srgbClr val="002060"/>
                </a:solidFill>
              </a:rPr>
              <a:t>  </a:t>
            </a:r>
            <a:r>
              <a:rPr lang="fr-FR" dirty="0">
                <a:solidFill>
                  <a:srgbClr val="002060"/>
                </a:solidFill>
              </a:rPr>
              <a:t>// </a:t>
            </a:r>
            <a:r>
              <a:rPr lang="fr-FR" i="1" dirty="0">
                <a:solidFill>
                  <a:srgbClr val="002060"/>
                </a:solidFill>
              </a:rPr>
              <a:t>modalité injonctive </a:t>
            </a:r>
            <a:r>
              <a:rPr lang="fr-FR" dirty="0">
                <a:solidFill>
                  <a:srgbClr val="002060"/>
                </a:solidFill>
              </a:rPr>
              <a:t>DD (impératif) -&gt; subordonnée introduite par la préposition </a:t>
            </a:r>
            <a:r>
              <a:rPr lang="fr-FR" b="1" dirty="0">
                <a:solidFill>
                  <a:srgbClr val="002060"/>
                </a:solidFill>
              </a:rPr>
              <a:t>de</a:t>
            </a:r>
            <a:r>
              <a:rPr lang="fr-FR" dirty="0">
                <a:solidFill>
                  <a:srgbClr val="002060"/>
                </a:solidFill>
              </a:rPr>
              <a:t> avec certains verbes suivis d’un INF.  </a:t>
            </a:r>
            <a:r>
              <a:rPr lang="fr-FR" dirty="0" smtClean="0">
                <a:solidFill>
                  <a:srgbClr val="002060"/>
                </a:solidFill>
              </a:rPr>
              <a:t>(</a:t>
            </a:r>
            <a:r>
              <a:rPr lang="fr-FR" dirty="0" err="1" smtClean="0">
                <a:solidFill>
                  <a:srgbClr val="002060"/>
                </a:solidFill>
              </a:rPr>
              <a:t>ex.proposer</a:t>
            </a:r>
            <a:r>
              <a:rPr lang="fr-FR" dirty="0">
                <a:solidFill>
                  <a:srgbClr val="002060"/>
                </a:solidFill>
              </a:rPr>
              <a:t>, conseiller, </a:t>
            </a:r>
            <a:r>
              <a:rPr lang="fr-FR" dirty="0" smtClean="0">
                <a:solidFill>
                  <a:srgbClr val="002060"/>
                </a:solidFill>
              </a:rPr>
              <a:t>demander) </a:t>
            </a:r>
            <a:endParaRPr lang="fr-FR" dirty="0">
              <a:solidFill>
                <a:srgbClr val="002060"/>
              </a:solidFill>
            </a:endParaRPr>
          </a:p>
          <a:p>
            <a:r>
              <a:rPr lang="fr-FR" i="1" dirty="0">
                <a:solidFill>
                  <a:srgbClr val="002060"/>
                </a:solidFill>
              </a:rPr>
              <a:t>  vs </a:t>
            </a:r>
            <a:r>
              <a:rPr lang="fr-FR" dirty="0">
                <a:solidFill>
                  <a:srgbClr val="002060"/>
                </a:solidFill>
              </a:rPr>
              <a:t>DD, dans DI pas d’autonomie syntaxique du discours cité (</a:t>
            </a:r>
            <a:r>
              <a:rPr lang="fr-FR" dirty="0" err="1">
                <a:solidFill>
                  <a:srgbClr val="002060"/>
                </a:solidFill>
              </a:rPr>
              <a:t>DCé</a:t>
            </a:r>
            <a:r>
              <a:rPr lang="fr-FR" dirty="0">
                <a:solidFill>
                  <a:srgbClr val="002060"/>
                </a:solidFill>
              </a:rPr>
              <a:t>) (simple complétive COD du verbe du </a:t>
            </a:r>
            <a:r>
              <a:rPr lang="fr-FR" dirty="0" err="1">
                <a:solidFill>
                  <a:srgbClr val="002060"/>
                </a:solidFill>
              </a:rPr>
              <a:t>DCt</a:t>
            </a:r>
            <a:r>
              <a:rPr lang="fr-FR" dirty="0">
                <a:solidFill>
                  <a:srgbClr val="002060"/>
                </a:solidFill>
              </a:rPr>
              <a:t>) par rapport au discours citant (</a:t>
            </a:r>
            <a:r>
              <a:rPr lang="fr-FR" dirty="0" err="1">
                <a:solidFill>
                  <a:srgbClr val="002060"/>
                </a:solidFill>
              </a:rPr>
              <a:t>DCt</a:t>
            </a:r>
            <a:r>
              <a:rPr lang="fr-FR" dirty="0">
                <a:solidFill>
                  <a:srgbClr val="002060"/>
                </a:solidFill>
              </a:rPr>
              <a:t>)</a:t>
            </a:r>
          </a:p>
          <a:p>
            <a:r>
              <a:rPr lang="fr-FR" dirty="0">
                <a:solidFill>
                  <a:srgbClr val="002060"/>
                </a:solidFill>
              </a:rPr>
              <a:t>un seul acte d’énonciation, celui du </a:t>
            </a:r>
            <a:r>
              <a:rPr lang="fr-FR" dirty="0" err="1">
                <a:solidFill>
                  <a:srgbClr val="002060"/>
                </a:solidFill>
              </a:rPr>
              <a:t>DCt</a:t>
            </a:r>
            <a:r>
              <a:rPr lang="fr-FR" dirty="0">
                <a:solidFill>
                  <a:srgbClr val="002060"/>
                </a:solidFill>
              </a:rPr>
              <a:t>-&gt; toutes les traces de l’énonciation du </a:t>
            </a:r>
            <a:r>
              <a:rPr lang="fr-FR" dirty="0" err="1">
                <a:solidFill>
                  <a:srgbClr val="002060"/>
                </a:solidFill>
              </a:rPr>
              <a:t>DCé</a:t>
            </a:r>
            <a:r>
              <a:rPr lang="fr-FR" dirty="0">
                <a:solidFill>
                  <a:srgbClr val="002060"/>
                </a:solidFill>
              </a:rPr>
              <a:t> disparaissent: modalités énonciatives INT ou INJ, marque d’expressivité, marqueurs discursifs (</a:t>
            </a:r>
            <a:r>
              <a:rPr lang="fr-FR" dirty="0">
                <a:solidFill>
                  <a:srgbClr val="002060"/>
                </a:solidFill>
                <a:hlinkClick r:id="rId2"/>
              </a:rPr>
              <a:t>V. MOODLE </a:t>
            </a:r>
            <a:r>
              <a:rPr lang="fr-FR" dirty="0" err="1">
                <a:solidFill>
                  <a:srgbClr val="002060"/>
                </a:solidFill>
                <a:hlinkClick r:id="rId2"/>
              </a:rPr>
              <a:t>Maingueneau</a:t>
            </a:r>
            <a:r>
              <a:rPr lang="fr-FR" dirty="0">
                <a:solidFill>
                  <a:srgbClr val="002060"/>
                </a:solidFill>
                <a:hlinkClick r:id="rId2"/>
              </a:rPr>
              <a:t> </a:t>
            </a:r>
            <a:r>
              <a:rPr lang="fr-FR" dirty="0">
                <a:solidFill>
                  <a:srgbClr val="002060"/>
                </a:solidFill>
              </a:rPr>
              <a:t>1999 : 121-130) </a:t>
            </a:r>
          </a:p>
          <a:p>
            <a:endParaRPr lang="fr-FR" dirty="0"/>
          </a:p>
        </p:txBody>
      </p:sp>
    </p:spTree>
    <p:extLst>
      <p:ext uri="{BB962C8B-B14F-4D97-AF65-F5344CB8AC3E}">
        <p14:creationId xmlns:p14="http://schemas.microsoft.com/office/powerpoint/2010/main" val="189179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59003"/>
          </a:xfrm>
        </p:spPr>
        <p:txBody>
          <a:bodyPr>
            <a:normAutofit fontScale="90000"/>
          </a:bodyPr>
          <a:lstStyle/>
          <a:p>
            <a:r>
              <a:rPr lang="fr-FR" b="1" dirty="0">
                <a:solidFill>
                  <a:srgbClr val="00B050"/>
                </a:solidFill>
              </a:rPr>
              <a:t>Des verbes introducteurs du discours </a:t>
            </a:r>
            <a:r>
              <a:rPr lang="fr-FR" b="1" dirty="0" smtClean="0">
                <a:solidFill>
                  <a:srgbClr val="00B050"/>
                </a:solidFill>
              </a:rPr>
              <a:t>indirect </a:t>
            </a:r>
            <a:r>
              <a:rPr lang="fr-FR" sz="2700" b="1" dirty="0" smtClean="0">
                <a:solidFill>
                  <a:srgbClr val="00B050"/>
                </a:solidFill>
              </a:rPr>
              <a:t>(expriment un point de vue du rapporteur)</a:t>
            </a:r>
            <a:endParaRPr lang="fr-FR" sz="2700" b="1" dirty="0">
              <a:solidFill>
                <a:srgbClr val="00B050"/>
              </a:solidFill>
            </a:endParaRPr>
          </a:p>
        </p:txBody>
      </p:sp>
      <p:sp>
        <p:nvSpPr>
          <p:cNvPr id="3" name="Segnaposto contenuto 2"/>
          <p:cNvSpPr>
            <a:spLocks noGrp="1"/>
          </p:cNvSpPr>
          <p:nvPr>
            <p:ph idx="1"/>
          </p:nvPr>
        </p:nvSpPr>
        <p:spPr>
          <a:xfrm>
            <a:off x="904702" y="1402633"/>
            <a:ext cx="10515600" cy="5090241"/>
          </a:xfrm>
        </p:spPr>
        <p:txBody>
          <a:bodyPr>
            <a:normAutofit fontScale="62500" lnSpcReduction="20000"/>
          </a:bodyPr>
          <a:lstStyle/>
          <a:p>
            <a:pPr marL="457200" lvl="1" indent="0">
              <a:buNone/>
            </a:pPr>
            <a:r>
              <a:rPr lang="fr-FR" dirty="0"/>
              <a:t>	</a:t>
            </a:r>
            <a:r>
              <a:rPr lang="fr-FR" sz="4000" dirty="0">
                <a:solidFill>
                  <a:srgbClr val="002060"/>
                </a:solidFill>
              </a:rPr>
              <a:t>dire, répondre, penser, estimer, croire, affirmer, dire, soutenir, répliquer, ajouter, annoncer, confier, prévenir, prétendre, insinuer, sous-entendre</a:t>
            </a:r>
          </a:p>
          <a:p>
            <a:pPr marL="457200" lvl="1" indent="0">
              <a:buNone/>
            </a:pPr>
            <a:r>
              <a:rPr lang="fr-FR" sz="4000" dirty="0">
                <a:solidFill>
                  <a:srgbClr val="002060"/>
                </a:solidFill>
              </a:rPr>
              <a:t> 	rappeler, répéter</a:t>
            </a:r>
          </a:p>
          <a:p>
            <a:pPr marL="457200" lvl="1" indent="0">
              <a:buNone/>
            </a:pPr>
            <a:r>
              <a:rPr lang="fr-FR" sz="4000" dirty="0">
                <a:solidFill>
                  <a:srgbClr val="002060"/>
                </a:solidFill>
              </a:rPr>
              <a:t>	reconnaitre, admettre, avouer, certifier, déclarer, jurer</a:t>
            </a:r>
          </a:p>
          <a:p>
            <a:pPr marL="457200" lvl="1" indent="0">
              <a:buNone/>
            </a:pPr>
            <a:r>
              <a:rPr lang="fr-FR" sz="4000" dirty="0">
                <a:solidFill>
                  <a:srgbClr val="002060"/>
                </a:solidFill>
              </a:rPr>
              <a:t>	s'indigner, se plaindre, s'opposer, objecter, nier</a:t>
            </a:r>
          </a:p>
          <a:p>
            <a:pPr marL="457200" lvl="1" indent="0">
              <a:buNone/>
            </a:pPr>
            <a:r>
              <a:rPr lang="fr-FR" sz="4000" dirty="0">
                <a:solidFill>
                  <a:srgbClr val="002060"/>
                </a:solidFill>
              </a:rPr>
              <a:t>	expliquer, informer, indiquer, faire savoir, révéler, souligner, démontrer, préciser, ordonner, exiger </a:t>
            </a:r>
            <a:endParaRPr lang="fr-FR" sz="4000" b="1" dirty="0">
              <a:solidFill>
                <a:srgbClr val="002060"/>
              </a:solidFill>
            </a:endParaRPr>
          </a:p>
          <a:p>
            <a:pPr marL="457200" lvl="1" indent="0">
              <a:buNone/>
            </a:pPr>
            <a:r>
              <a:rPr lang="fr-FR" sz="4000" dirty="0">
                <a:solidFill>
                  <a:srgbClr val="002060"/>
                </a:solidFill>
              </a:rPr>
              <a:t>	supplier, implorer</a:t>
            </a:r>
          </a:p>
          <a:p>
            <a:pPr marL="457200" lvl="1" indent="0">
              <a:buNone/>
            </a:pPr>
            <a:r>
              <a:rPr lang="fr-FR" sz="4000" dirty="0">
                <a:solidFill>
                  <a:srgbClr val="002060"/>
                </a:solidFill>
              </a:rPr>
              <a:t>	bredouiller, bégayer, bafouiller, balbutier, crier, hurler, s'exclamer, 	gronder, rugir, brailler, chuchoter, murmurer, marmonner </a:t>
            </a:r>
          </a:p>
          <a:p>
            <a:pPr marL="457200" lvl="1" indent="0">
              <a:buNone/>
            </a:pPr>
            <a:r>
              <a:rPr lang="fr-FR" sz="4000" dirty="0">
                <a:solidFill>
                  <a:srgbClr val="002060"/>
                </a:solidFill>
              </a:rPr>
              <a:t>	se demander, s'étonner, s'interroger sur, s'inquiéter, douter, se douter, 	suspecter</a:t>
            </a:r>
          </a:p>
          <a:p>
            <a:pPr marL="457200" lvl="1" indent="0">
              <a:buNone/>
            </a:pPr>
            <a:r>
              <a:rPr lang="fr-FR" dirty="0">
                <a:solidFill>
                  <a:srgbClr val="002060"/>
                </a:solidFill>
              </a:rPr>
              <a:t>	</a:t>
            </a:r>
            <a:r>
              <a:rPr lang="fr-FR" sz="4000" dirty="0">
                <a:solidFill>
                  <a:srgbClr val="002060"/>
                </a:solidFill>
              </a:rPr>
              <a:t>relever, (faire) remarquer</a:t>
            </a:r>
            <a:endParaRPr lang="fr-FR" sz="4000" dirty="0">
              <a:solidFill>
                <a:srgbClr val="002060"/>
              </a:solidFill>
            </a:endParaRPr>
          </a:p>
          <a:p>
            <a:pPr marL="0" indent="0">
              <a:buNone/>
            </a:pPr>
            <a:r>
              <a:rPr lang="fr-FR" dirty="0"/>
              <a:t>	</a:t>
            </a:r>
            <a:r>
              <a:rPr lang="fr-FR" b="1" dirty="0">
                <a:solidFill>
                  <a:srgbClr val="7030A0"/>
                </a:solidFill>
              </a:rPr>
              <a:t> Activité </a:t>
            </a:r>
            <a:r>
              <a:rPr lang="fr-FR" dirty="0">
                <a:solidFill>
                  <a:srgbClr val="7030A0"/>
                </a:solidFill>
              </a:rPr>
              <a:t>:  </a:t>
            </a:r>
            <a:r>
              <a:rPr lang="fr-FR" sz="3100" dirty="0">
                <a:solidFill>
                  <a:srgbClr val="7030A0"/>
                </a:solidFill>
              </a:rPr>
              <a:t>choisir 5 verbes et les insérer dans une phrase qui en explicite le sens  - Reformuler avec un DD plausible:  </a:t>
            </a:r>
            <a:r>
              <a:rPr lang="fr-FR" sz="3100" i="1" dirty="0">
                <a:solidFill>
                  <a:srgbClr val="7030A0"/>
                </a:solidFill>
              </a:rPr>
              <a:t>ex. elle se plaint qu’on marche trop vite -&gt; « Vous allez trop vite ! je n’arrive jamais à vous suivre ! » « mais ralentissez  !» « avec vous je suis toujours à la traine » « c’est stressant de se promener avec vous »</a:t>
            </a:r>
            <a:endParaRPr lang="fr-FR" sz="3300" i="1" dirty="0">
              <a:solidFill>
                <a:srgbClr val="7030A0"/>
              </a:solidFill>
            </a:endParaRPr>
          </a:p>
        </p:txBody>
      </p:sp>
    </p:spTree>
    <p:extLst>
      <p:ext uri="{BB962C8B-B14F-4D97-AF65-F5344CB8AC3E}">
        <p14:creationId xmlns:p14="http://schemas.microsoft.com/office/powerpoint/2010/main" val="4100726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0FEB6-8D06-4649-811F-087FF610E1EA}"/>
              </a:ext>
            </a:extLst>
          </p:cNvPr>
          <p:cNvSpPr>
            <a:spLocks noGrp="1"/>
          </p:cNvSpPr>
          <p:nvPr>
            <p:ph type="title"/>
          </p:nvPr>
        </p:nvSpPr>
        <p:spPr/>
        <p:txBody>
          <a:bodyPr/>
          <a:lstStyle/>
          <a:p>
            <a:r>
              <a:rPr lang="it-IT" b="1" dirty="0" err="1">
                <a:solidFill>
                  <a:srgbClr val="00B050"/>
                </a:solidFill>
              </a:rPr>
              <a:t>Paroles</a:t>
            </a:r>
            <a:r>
              <a:rPr lang="it-IT" b="1" dirty="0">
                <a:solidFill>
                  <a:srgbClr val="00B050"/>
                </a:solidFill>
              </a:rPr>
              <a:t> </a:t>
            </a:r>
            <a:r>
              <a:rPr lang="it-IT" b="1" dirty="0" err="1">
                <a:solidFill>
                  <a:srgbClr val="00B050"/>
                </a:solidFill>
              </a:rPr>
              <a:t>rapportées</a:t>
            </a:r>
            <a:r>
              <a:rPr lang="it-IT" b="1" dirty="0">
                <a:solidFill>
                  <a:srgbClr val="00B050"/>
                </a:solidFill>
              </a:rPr>
              <a:t> </a:t>
            </a:r>
            <a:r>
              <a:rPr lang="it-IT" b="1" dirty="0" smtClean="0">
                <a:solidFill>
                  <a:srgbClr val="00B050"/>
                </a:solidFill>
              </a:rPr>
              <a:t>– </a:t>
            </a:r>
            <a:r>
              <a:rPr lang="it-IT" b="1" dirty="0" err="1" smtClean="0">
                <a:solidFill>
                  <a:srgbClr val="00B050"/>
                </a:solidFill>
              </a:rPr>
              <a:t>exercice</a:t>
            </a:r>
            <a:r>
              <a:rPr lang="it-IT" b="1" dirty="0" smtClean="0">
                <a:solidFill>
                  <a:srgbClr val="00B050"/>
                </a:solidFill>
              </a:rPr>
              <a:t> 1 DD-&gt; DI</a:t>
            </a:r>
            <a:endParaRPr lang="it-IT" b="1" dirty="0">
              <a:solidFill>
                <a:srgbClr val="00B050"/>
              </a:solidFill>
            </a:endParaRPr>
          </a:p>
        </p:txBody>
      </p:sp>
      <p:sp>
        <p:nvSpPr>
          <p:cNvPr id="3" name="Segnaposto contenuto 2">
            <a:extLst>
              <a:ext uri="{FF2B5EF4-FFF2-40B4-BE49-F238E27FC236}">
                <a16:creationId xmlns:a16="http://schemas.microsoft.com/office/drawing/2014/main" id="{51AE40A6-CE06-4A77-B5F7-421E7F440C9B}"/>
              </a:ext>
            </a:extLst>
          </p:cNvPr>
          <p:cNvSpPr>
            <a:spLocks noGrp="1"/>
          </p:cNvSpPr>
          <p:nvPr>
            <p:ph idx="1"/>
          </p:nvPr>
        </p:nvSpPr>
        <p:spPr>
          <a:xfrm>
            <a:off x="838200" y="1825625"/>
            <a:ext cx="10515600" cy="4667250"/>
          </a:xfrm>
        </p:spPr>
        <p:txBody>
          <a:bodyPr>
            <a:normAutofit lnSpcReduction="10000"/>
          </a:bodyPr>
          <a:lstStyle/>
          <a:p>
            <a:r>
              <a:rPr lang="it-IT" sz="1800" dirty="0">
                <a:latin typeface="Arial" panose="020B0604020202020204" pitchFamily="34" charset="0"/>
                <a:cs typeface="Arial" panose="020B0604020202020204" pitchFamily="34" charset="0"/>
              </a:rPr>
              <a:t>J’ai passé des </a:t>
            </a:r>
            <a:r>
              <a:rPr lang="it-IT" sz="1800" dirty="0" err="1">
                <a:latin typeface="Arial" panose="020B0604020202020204" pitchFamily="34" charset="0"/>
                <a:cs typeface="Arial" panose="020B0604020202020204" pitchFamily="34" charset="0"/>
              </a:rPr>
              <a:t>vacances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horribles</a:t>
            </a:r>
            <a:r>
              <a:rPr lang="it-IT" sz="1800" dirty="0">
                <a:latin typeface="Arial" panose="020B0604020202020204" pitchFamily="34" charset="0"/>
                <a:cs typeface="Arial" panose="020B0604020202020204" pitchFamily="34" charset="0"/>
              </a:rPr>
              <a:t> l’</a:t>
            </a:r>
            <a:r>
              <a:rPr lang="it-IT" sz="1800" dirty="0" err="1">
                <a:latin typeface="Arial" panose="020B0604020202020204" pitchFamily="34" charset="0"/>
                <a:cs typeface="Arial" panose="020B0604020202020204" pitchFamily="34" charset="0"/>
              </a:rPr>
              <a:t>été</a:t>
            </a:r>
            <a:r>
              <a:rPr lang="it-IT" sz="1800" dirty="0">
                <a:latin typeface="Arial" panose="020B0604020202020204" pitchFamily="34" charset="0"/>
                <a:cs typeface="Arial" panose="020B0604020202020204" pitchFamily="34" charset="0"/>
              </a:rPr>
              <a:t> dernier</a:t>
            </a:r>
          </a:p>
          <a:p>
            <a:r>
              <a:rPr lang="it-IT" sz="1800" dirty="0">
                <a:latin typeface="Arial" panose="020B0604020202020204" pitchFamily="34" charset="0"/>
                <a:cs typeface="Arial" panose="020B0604020202020204" pitchFamily="34" charset="0"/>
              </a:rPr>
              <a:t>Donne-</a:t>
            </a:r>
            <a:r>
              <a:rPr lang="it-IT" sz="1800" dirty="0" err="1">
                <a:latin typeface="Arial" panose="020B0604020202020204" pitchFamily="34" charset="0"/>
                <a:cs typeface="Arial" panose="020B0604020202020204" pitchFamily="34" charset="0"/>
              </a:rPr>
              <a:t>moi</a:t>
            </a:r>
            <a:r>
              <a:rPr lang="it-IT" sz="1800" dirty="0">
                <a:latin typeface="Arial" panose="020B0604020202020204" pitchFamily="34" charset="0"/>
                <a:cs typeface="Arial" panose="020B0604020202020204" pitchFamily="34" charset="0"/>
              </a:rPr>
              <a:t> ton </a:t>
            </a:r>
            <a:r>
              <a:rPr lang="it-IT" sz="1800" dirty="0" err="1">
                <a:latin typeface="Arial" panose="020B0604020202020204" pitchFamily="34" charset="0"/>
                <a:cs typeface="Arial" panose="020B0604020202020204" pitchFamily="34" charset="0"/>
              </a:rPr>
              <a:t>adresse</a:t>
            </a:r>
            <a:r>
              <a:rPr lang="it-IT" sz="1800" dirty="0">
                <a:latin typeface="Arial" panose="020B0604020202020204" pitchFamily="34" charset="0"/>
                <a:cs typeface="Arial" panose="020B0604020202020204" pitchFamily="34" charset="0"/>
              </a:rPr>
              <a:t>-email </a:t>
            </a:r>
            <a:r>
              <a:rPr lang="it-IT" sz="1800" dirty="0" err="1">
                <a:latin typeface="Arial" panose="020B0604020202020204" pitchFamily="34" charset="0"/>
                <a:cs typeface="Arial" panose="020B0604020202020204" pitchFamily="34" charset="0"/>
              </a:rPr>
              <a:t>s’il</a:t>
            </a:r>
            <a:r>
              <a:rPr lang="it-IT" sz="1800" dirty="0">
                <a:latin typeface="Arial" panose="020B0604020202020204" pitchFamily="34" charset="0"/>
                <a:cs typeface="Arial" panose="020B0604020202020204" pitchFamily="34" charset="0"/>
              </a:rPr>
              <a:t> te </a:t>
            </a:r>
            <a:r>
              <a:rPr lang="it-IT" sz="1800" dirty="0" err="1">
                <a:latin typeface="Arial" panose="020B0604020202020204" pitchFamily="34" charset="0"/>
                <a:cs typeface="Arial" panose="020B0604020202020204" pitchFamily="34" charset="0"/>
              </a:rPr>
              <a:t>plait</a:t>
            </a:r>
            <a:r>
              <a:rPr lang="it-IT" sz="1800" dirty="0">
                <a:latin typeface="Arial" panose="020B0604020202020204" pitchFamily="34" charset="0"/>
                <a:cs typeface="Arial" panose="020B0604020202020204" pitchFamily="34" charset="0"/>
              </a:rPr>
              <a:t>!</a:t>
            </a:r>
          </a:p>
          <a:p>
            <a:r>
              <a:rPr lang="it-IT" sz="1800" dirty="0">
                <a:latin typeface="Arial" panose="020B0604020202020204" pitchFamily="34" charset="0"/>
                <a:cs typeface="Arial" panose="020B0604020202020204" pitchFamily="34" charset="0"/>
              </a:rPr>
              <a:t>Il </a:t>
            </a:r>
            <a:r>
              <a:rPr lang="it-IT" sz="1800" dirty="0" err="1">
                <a:latin typeface="Arial" panose="020B0604020202020204" pitchFamily="34" charset="0"/>
                <a:cs typeface="Arial" panose="020B0604020202020204" pitchFamily="34" charset="0"/>
              </a:rPr>
              <a:t>faudrait</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que</a:t>
            </a:r>
            <a:r>
              <a:rPr lang="it-IT" sz="1800" dirty="0">
                <a:latin typeface="Arial" panose="020B0604020202020204" pitchFamily="34" charset="0"/>
                <a:cs typeface="Arial" panose="020B0604020202020204" pitchFamily="34" charset="0"/>
              </a:rPr>
              <a:t> tu </a:t>
            </a:r>
            <a:r>
              <a:rPr lang="it-IT" sz="1800" dirty="0" err="1">
                <a:latin typeface="Arial" panose="020B0604020202020204" pitchFamily="34" charset="0"/>
                <a:cs typeface="Arial" panose="020B0604020202020204" pitchFamily="34" charset="0"/>
              </a:rPr>
              <a:t>collabores</a:t>
            </a:r>
            <a:r>
              <a:rPr lang="it-IT" sz="1800" dirty="0">
                <a:latin typeface="Arial" panose="020B0604020202020204" pitchFamily="34" charset="0"/>
                <a:cs typeface="Arial" panose="020B0604020202020204" pitchFamily="34" charset="0"/>
              </a:rPr>
              <a:t> un </a:t>
            </a:r>
            <a:r>
              <a:rPr lang="it-IT" sz="1800" dirty="0" err="1">
                <a:latin typeface="Arial" panose="020B0604020202020204" pitchFamily="34" charset="0"/>
                <a:cs typeface="Arial" panose="020B0604020202020204" pitchFamily="34" charset="0"/>
              </a:rPr>
              <a:t>peu</a:t>
            </a:r>
            <a:r>
              <a:rPr lang="it-IT" sz="1800" dirty="0">
                <a:latin typeface="Arial" panose="020B0604020202020204" pitchFamily="34" charset="0"/>
                <a:cs typeface="Arial" panose="020B0604020202020204" pitchFamily="34" charset="0"/>
              </a:rPr>
              <a:t> plus </a:t>
            </a:r>
            <a:r>
              <a:rPr lang="it-IT" sz="1800" dirty="0" err="1">
                <a:latin typeface="Arial" panose="020B0604020202020204" pitchFamily="34" charset="0"/>
                <a:cs typeface="Arial" panose="020B0604020202020204" pitchFamily="34" charset="0"/>
              </a:rPr>
              <a:t>sinon</a:t>
            </a:r>
            <a:r>
              <a:rPr lang="it-IT" sz="1800" dirty="0">
                <a:latin typeface="Arial" panose="020B0604020202020204" pitchFamily="34" charset="0"/>
                <a:cs typeface="Arial" panose="020B0604020202020204" pitchFamily="34" charset="0"/>
              </a:rPr>
              <a:t> je ne m’en sortirai </a:t>
            </a:r>
            <a:r>
              <a:rPr lang="it-IT" sz="1800" dirty="0" err="1">
                <a:latin typeface="Arial" panose="020B0604020202020204" pitchFamily="34" charset="0"/>
                <a:cs typeface="Arial" panose="020B0604020202020204" pitchFamily="34" charset="0"/>
              </a:rPr>
              <a:t>pas</a:t>
            </a:r>
            <a:endParaRPr lang="it-IT" sz="1800"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Tu </a:t>
            </a:r>
            <a:r>
              <a:rPr lang="it-IT" sz="1800" dirty="0" err="1">
                <a:latin typeface="Arial" panose="020B0604020202020204" pitchFamily="34" charset="0"/>
                <a:cs typeface="Arial" panose="020B0604020202020204" pitchFamily="34" charset="0"/>
              </a:rPr>
              <a:t>prends</a:t>
            </a:r>
            <a:r>
              <a:rPr lang="it-IT" sz="1800" dirty="0">
                <a:latin typeface="Arial" panose="020B0604020202020204" pitchFamily="34" charset="0"/>
                <a:cs typeface="Arial" panose="020B0604020202020204" pitchFamily="34" charset="0"/>
              </a:rPr>
              <a:t> quel </a:t>
            </a:r>
            <a:r>
              <a:rPr lang="it-IT" sz="1800" dirty="0" err="1">
                <a:latin typeface="Arial" panose="020B0604020202020204" pitchFamily="34" charset="0"/>
                <a:cs typeface="Arial" panose="020B0604020202020204" pitchFamily="34" charset="0"/>
              </a:rPr>
              <a:t>train</a:t>
            </a:r>
            <a:r>
              <a:rPr lang="it-IT" sz="1800" dirty="0">
                <a:latin typeface="Arial" panose="020B0604020202020204" pitchFamily="34" charset="0"/>
                <a:cs typeface="Arial" panose="020B0604020202020204" pitchFamily="34" charset="0"/>
              </a:rPr>
              <a:t> ?</a:t>
            </a:r>
          </a:p>
          <a:p>
            <a:r>
              <a:rPr lang="it-IT" sz="1800" dirty="0">
                <a:latin typeface="Arial" panose="020B0604020202020204" pitchFamily="34" charset="0"/>
                <a:cs typeface="Arial" panose="020B0604020202020204" pitchFamily="34" charset="0"/>
              </a:rPr>
              <a:t>Est-ce </a:t>
            </a:r>
            <a:r>
              <a:rPr lang="it-IT" sz="1800" dirty="0" err="1">
                <a:latin typeface="Arial" panose="020B0604020202020204" pitchFamily="34" charset="0"/>
                <a:cs typeface="Arial" panose="020B0604020202020204" pitchFamily="34" charset="0"/>
              </a:rPr>
              <a:t>que</a:t>
            </a:r>
            <a:r>
              <a:rPr lang="it-IT" sz="1800" dirty="0">
                <a:latin typeface="Arial" panose="020B0604020202020204" pitchFamily="34" charset="0"/>
                <a:cs typeface="Arial" panose="020B0604020202020204" pitchFamily="34" charset="0"/>
              </a:rPr>
              <a:t> ce film t’a </a:t>
            </a:r>
            <a:r>
              <a:rPr lang="it-IT" sz="1800" dirty="0" err="1">
                <a:latin typeface="Arial" panose="020B0604020202020204" pitchFamily="34" charset="0"/>
                <a:cs typeface="Arial" panose="020B0604020202020204" pitchFamily="34" charset="0"/>
              </a:rPr>
              <a:t>plu</a:t>
            </a:r>
            <a:r>
              <a:rPr lang="it-IT" sz="1800" dirty="0">
                <a:latin typeface="Arial" panose="020B0604020202020204" pitchFamily="34" charset="0"/>
                <a:cs typeface="Arial" panose="020B0604020202020204" pitchFamily="34" charset="0"/>
              </a:rPr>
              <a:t>?</a:t>
            </a:r>
          </a:p>
          <a:p>
            <a:r>
              <a:rPr lang="it-IT" sz="1800" dirty="0">
                <a:latin typeface="Arial" panose="020B0604020202020204" pitchFamily="34" charset="0"/>
                <a:cs typeface="Arial" panose="020B0604020202020204" pitchFamily="34" charset="0"/>
              </a:rPr>
              <a:t>Pourquoi ton nom n’</a:t>
            </a:r>
            <a:r>
              <a:rPr lang="it-IT" sz="1800" dirty="0" err="1">
                <a:latin typeface="Arial" panose="020B0604020202020204" pitchFamily="34" charset="0"/>
                <a:cs typeface="Arial" panose="020B0604020202020204" pitchFamily="34" charset="0"/>
              </a:rPr>
              <a:t>apparait</a:t>
            </a:r>
            <a:r>
              <a:rPr lang="it-IT" sz="1800" dirty="0">
                <a:latin typeface="Arial" panose="020B0604020202020204" pitchFamily="34" charset="0"/>
                <a:cs typeface="Arial" panose="020B0604020202020204" pitchFamily="34" charset="0"/>
              </a:rPr>
              <a:t>-il pas dans </a:t>
            </a:r>
            <a:r>
              <a:rPr lang="it-IT" sz="1800" dirty="0" smtClean="0">
                <a:latin typeface="Arial" panose="020B0604020202020204" pitchFamily="34" charset="0"/>
                <a:cs typeface="Arial" panose="020B0604020202020204" pitchFamily="34" charset="0"/>
              </a:rPr>
              <a:t>l’article ?</a:t>
            </a:r>
            <a:endParaRPr lang="it-IT" sz="1800"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Où est-ce qu’on va changer de </a:t>
            </a:r>
            <a:r>
              <a:rPr lang="it-IT" sz="1800" dirty="0" err="1" smtClean="0">
                <a:latin typeface="Arial" panose="020B0604020202020204" pitchFamily="34" charset="0"/>
                <a:cs typeface="Arial" panose="020B0604020202020204" pitchFamily="34" charset="0"/>
              </a:rPr>
              <a:t>train</a:t>
            </a:r>
            <a:r>
              <a:rPr lang="it-IT" sz="1800" dirty="0" smtClean="0">
                <a:latin typeface="Arial" panose="020B0604020202020204" pitchFamily="34" charset="0"/>
                <a:cs typeface="Arial" panose="020B0604020202020204" pitchFamily="34" charset="0"/>
              </a:rPr>
              <a:t> ?</a:t>
            </a:r>
            <a:endParaRPr lang="it-IT" sz="1800"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Ne </a:t>
            </a:r>
            <a:r>
              <a:rPr lang="it-IT" sz="1800" dirty="0" err="1">
                <a:latin typeface="Arial" panose="020B0604020202020204" pitchFamily="34" charset="0"/>
                <a:cs typeface="Arial" panose="020B0604020202020204" pitchFamily="34" charset="0"/>
              </a:rPr>
              <a:t>distribue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que</a:t>
            </a:r>
            <a:r>
              <a:rPr lang="it-IT" sz="1800" dirty="0">
                <a:latin typeface="Arial" panose="020B0604020202020204" pitchFamily="34" charset="0"/>
                <a:cs typeface="Arial" panose="020B0604020202020204" pitchFamily="34" charset="0"/>
              </a:rPr>
              <a:t> la </a:t>
            </a:r>
            <a:r>
              <a:rPr lang="it-IT" sz="1800" dirty="0" err="1">
                <a:latin typeface="Arial" panose="020B0604020202020204" pitchFamily="34" charset="0"/>
                <a:cs typeface="Arial" panose="020B0604020202020204" pitchFamily="34" charset="0"/>
              </a:rPr>
              <a:t>quantité</a:t>
            </a:r>
            <a:r>
              <a:rPr lang="it-IT" sz="1800" dirty="0">
                <a:latin typeface="Arial" panose="020B0604020202020204" pitchFamily="34" charset="0"/>
                <a:cs typeface="Arial" panose="020B0604020202020204" pitchFamily="34" charset="0"/>
              </a:rPr>
              <a:t> nécessaire !</a:t>
            </a:r>
          </a:p>
          <a:p>
            <a:r>
              <a:rPr lang="it-IT" sz="1800" dirty="0">
                <a:latin typeface="Arial" panose="020B0604020202020204" pitchFamily="34" charset="0"/>
                <a:cs typeface="Arial" panose="020B0604020202020204" pitchFamily="34" charset="0"/>
              </a:rPr>
              <a:t>Bon, </a:t>
            </a:r>
            <a:r>
              <a:rPr lang="it-IT" sz="1800" dirty="0" err="1">
                <a:latin typeface="Arial" panose="020B0604020202020204" pitchFamily="34" charset="0"/>
                <a:cs typeface="Arial" panose="020B0604020202020204" pitchFamily="34" charset="0"/>
              </a:rPr>
              <a:t>allez</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viens</a:t>
            </a:r>
            <a:r>
              <a:rPr lang="it-IT" sz="1800" dirty="0">
                <a:latin typeface="Arial" panose="020B0604020202020204" pitchFamily="34" charset="0"/>
                <a:cs typeface="Arial" panose="020B0604020202020204" pitchFamily="34" charset="0"/>
              </a:rPr>
              <a:t> t’</a:t>
            </a:r>
            <a:r>
              <a:rPr lang="it-IT" sz="1800" dirty="0" err="1">
                <a:latin typeface="Arial" panose="020B0604020202020204" pitchFamily="34" charset="0"/>
                <a:cs typeface="Arial" panose="020B0604020202020204" pitchFamily="34" charset="0"/>
              </a:rPr>
              <a:t>asseoir</a:t>
            </a:r>
            <a:r>
              <a:rPr lang="it-IT" sz="1800" dirty="0">
                <a:latin typeface="Arial" panose="020B0604020202020204" pitchFamily="34" charset="0"/>
                <a:cs typeface="Arial" panose="020B0604020202020204" pitchFamily="34" charset="0"/>
              </a:rPr>
              <a:t> à </a:t>
            </a:r>
            <a:r>
              <a:rPr lang="it-IT" sz="1800" dirty="0" err="1" smtClean="0">
                <a:latin typeface="Arial" panose="020B0604020202020204" pitchFamily="34" charset="0"/>
                <a:cs typeface="Arial" panose="020B0604020202020204" pitchFamily="34" charset="0"/>
              </a:rPr>
              <a:t>côté</a:t>
            </a:r>
            <a:r>
              <a:rPr lang="it-IT" sz="1800" dirty="0" smtClean="0">
                <a:latin typeface="Arial" panose="020B0604020202020204" pitchFamily="34" charset="0"/>
                <a:cs typeface="Arial" panose="020B0604020202020204" pitchFamily="34" charset="0"/>
              </a:rPr>
              <a:t> </a:t>
            </a:r>
            <a:r>
              <a:rPr lang="it-IT" sz="1800" dirty="0">
                <a:latin typeface="Arial" panose="020B0604020202020204" pitchFamily="34" charset="0"/>
                <a:cs typeface="Arial" panose="020B0604020202020204" pitchFamily="34" charset="0"/>
              </a:rPr>
              <a:t>de nous !</a:t>
            </a:r>
          </a:p>
          <a:p>
            <a:r>
              <a:rPr lang="it-IT" sz="1800" dirty="0">
                <a:latin typeface="Arial" panose="020B0604020202020204" pitchFamily="34" charset="0"/>
                <a:cs typeface="Arial" panose="020B0604020202020204" pitchFamily="34" charset="0"/>
              </a:rPr>
              <a:t>C’est vrai, je n’ai pas assez </a:t>
            </a:r>
            <a:r>
              <a:rPr lang="it-IT" sz="1800" dirty="0" smtClean="0">
                <a:latin typeface="Arial" panose="020B0604020202020204" pitchFamily="34" charset="0"/>
                <a:cs typeface="Arial" panose="020B0604020202020204" pitchFamily="34" charset="0"/>
              </a:rPr>
              <a:t>travaillé</a:t>
            </a:r>
            <a:endParaRPr lang="it-IT" sz="1800"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Mais si, tu </a:t>
            </a:r>
            <a:r>
              <a:rPr lang="it-IT" sz="1800" dirty="0" err="1">
                <a:latin typeface="Arial" panose="020B0604020202020204" pitchFamily="34" charset="0"/>
                <a:cs typeface="Arial" panose="020B0604020202020204" pitchFamily="34" charset="0"/>
              </a:rPr>
              <a:t>peux</a:t>
            </a:r>
            <a:r>
              <a:rPr lang="it-IT" sz="1800" dirty="0">
                <a:latin typeface="Arial" panose="020B0604020202020204" pitchFamily="34" charset="0"/>
                <a:cs typeface="Arial" panose="020B0604020202020204" pitchFamily="34" charset="0"/>
              </a:rPr>
              <a:t> me </a:t>
            </a:r>
            <a:r>
              <a:rPr lang="it-IT" sz="1800" dirty="0" err="1">
                <a:latin typeface="Arial" panose="020B0604020202020204" pitchFamily="34" charset="0"/>
                <a:cs typeface="Arial" panose="020B0604020202020204" pitchFamily="34" charset="0"/>
              </a:rPr>
              <a:t>croire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j’ai</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trois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licences</a:t>
            </a:r>
            <a:endParaRPr lang="it-IT" sz="1800" dirty="0">
              <a:latin typeface="Arial" panose="020B0604020202020204" pitchFamily="34" charset="0"/>
              <a:cs typeface="Arial" panose="020B0604020202020204" pitchFamily="34" charset="0"/>
            </a:endParaRPr>
          </a:p>
          <a:p>
            <a:r>
              <a:rPr lang="it-IT" sz="1800" dirty="0">
                <a:latin typeface="Arial" panose="020B0604020202020204" pitchFamily="34" charset="0"/>
                <a:cs typeface="Arial" panose="020B0604020202020204" pitchFamily="34" charset="0"/>
              </a:rPr>
              <a:t>Je t’en </a:t>
            </a:r>
            <a:r>
              <a:rPr lang="it-IT" sz="1800" dirty="0" err="1">
                <a:latin typeface="Arial" panose="020B0604020202020204" pitchFamily="34" charset="0"/>
                <a:cs typeface="Arial" panose="020B0604020202020204" pitchFamily="34" charset="0"/>
              </a:rPr>
              <a:t>prie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laisse-moi</a:t>
            </a:r>
            <a:r>
              <a:rPr lang="it-IT" sz="1800" dirty="0">
                <a:latin typeface="Arial" panose="020B0604020202020204" pitchFamily="34" charset="0"/>
                <a:cs typeface="Arial" panose="020B0604020202020204" pitchFamily="34" charset="0"/>
              </a:rPr>
              <a:t> venir </a:t>
            </a:r>
            <a:r>
              <a:rPr lang="it-IT" sz="1800" dirty="0" err="1">
                <a:latin typeface="Arial" panose="020B0604020202020204" pitchFamily="34" charset="0"/>
                <a:cs typeface="Arial" panose="020B0604020202020204" pitchFamily="34" charset="0"/>
              </a:rPr>
              <a:t>avec</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toi</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s’il</a:t>
            </a:r>
            <a:r>
              <a:rPr lang="it-IT" sz="1800" dirty="0">
                <a:latin typeface="Arial" panose="020B0604020202020204" pitchFamily="34" charset="0"/>
                <a:cs typeface="Arial" panose="020B0604020202020204" pitchFamily="34" charset="0"/>
              </a:rPr>
              <a:t> te </a:t>
            </a:r>
            <a:r>
              <a:rPr lang="it-IT" sz="1800" dirty="0" err="1">
                <a:latin typeface="Arial" panose="020B0604020202020204" pitchFamily="34" charset="0"/>
                <a:cs typeface="Arial" panose="020B0604020202020204" pitchFamily="34" charset="0"/>
              </a:rPr>
              <a:t>plait</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please-please</a:t>
            </a:r>
            <a:r>
              <a:rPr lang="it-IT" sz="1800" dirty="0">
                <a:latin typeface="Arial" panose="020B0604020202020204" pitchFamily="34" charset="0"/>
                <a:cs typeface="Arial" panose="020B0604020202020204" pitchFamily="34" charset="0"/>
              </a:rPr>
              <a:t> !</a:t>
            </a:r>
          </a:p>
          <a:p>
            <a:r>
              <a:rPr lang="it-IT" sz="1800" dirty="0">
                <a:latin typeface="Arial" panose="020B0604020202020204" pitchFamily="34" charset="0"/>
                <a:cs typeface="Arial" panose="020B0604020202020204" pitchFamily="34" charset="0"/>
              </a:rPr>
              <a:t>N’</a:t>
            </a:r>
            <a:r>
              <a:rPr lang="it-IT" sz="1800" dirty="0" err="1">
                <a:latin typeface="Arial" panose="020B0604020202020204" pitchFamily="34" charset="0"/>
                <a:cs typeface="Arial" panose="020B0604020202020204" pitchFamily="34" charset="0"/>
              </a:rPr>
              <a:t>oublie</a:t>
            </a:r>
            <a:r>
              <a:rPr lang="it-IT" sz="1800" dirty="0">
                <a:latin typeface="Arial" panose="020B0604020202020204" pitchFamily="34" charset="0"/>
                <a:cs typeface="Arial" panose="020B0604020202020204" pitchFamily="34" charset="0"/>
              </a:rPr>
              <a:t> pas que je dois </a:t>
            </a:r>
            <a:r>
              <a:rPr lang="it-IT" sz="1800" dirty="0" err="1">
                <a:latin typeface="Arial" panose="020B0604020202020204" pitchFamily="34" charset="0"/>
                <a:cs typeface="Arial" panose="020B0604020202020204" pitchFamily="34" charset="0"/>
              </a:rPr>
              <a:t>passer</a:t>
            </a:r>
            <a:r>
              <a:rPr lang="it-IT" sz="1800" dirty="0">
                <a:latin typeface="Arial" panose="020B0604020202020204" pitchFamily="34" charset="0"/>
                <a:cs typeface="Arial" panose="020B0604020202020204" pitchFamily="34" charset="0"/>
              </a:rPr>
              <a:t> à la poste avant 17 heures</a:t>
            </a:r>
          </a:p>
          <a:p>
            <a:endParaRPr lang="it-IT" sz="1600" dirty="0">
              <a:latin typeface="Arial" panose="020B0604020202020204" pitchFamily="34" charset="0"/>
              <a:cs typeface="Arial" panose="020B0604020202020204" pitchFamily="34" charset="0"/>
            </a:endParaRPr>
          </a:p>
          <a:p>
            <a:endParaRPr lang="it-IT" sz="1600" dirty="0"/>
          </a:p>
          <a:p>
            <a:endParaRPr lang="it-IT" sz="1600" dirty="0"/>
          </a:p>
          <a:p>
            <a:endParaRPr lang="it-IT" sz="2000" dirty="0"/>
          </a:p>
          <a:p>
            <a:endParaRPr lang="it-IT" dirty="0"/>
          </a:p>
        </p:txBody>
      </p:sp>
    </p:spTree>
    <p:extLst>
      <p:ext uri="{BB962C8B-B14F-4D97-AF65-F5344CB8AC3E}">
        <p14:creationId xmlns:p14="http://schemas.microsoft.com/office/powerpoint/2010/main" val="3869334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a:solidFill>
                  <a:srgbClr val="00B050"/>
                </a:solidFill>
              </a:rPr>
              <a:t>Paroles</a:t>
            </a:r>
            <a:r>
              <a:rPr lang="it-IT" b="1" dirty="0">
                <a:solidFill>
                  <a:srgbClr val="00B050"/>
                </a:solidFill>
              </a:rPr>
              <a:t> </a:t>
            </a:r>
            <a:r>
              <a:rPr lang="it-IT" b="1" dirty="0" err="1">
                <a:solidFill>
                  <a:srgbClr val="00B050"/>
                </a:solidFill>
              </a:rPr>
              <a:t>rapportées</a:t>
            </a:r>
            <a:r>
              <a:rPr lang="it-IT" b="1" dirty="0">
                <a:solidFill>
                  <a:srgbClr val="00B050"/>
                </a:solidFill>
              </a:rPr>
              <a:t> – </a:t>
            </a:r>
            <a:r>
              <a:rPr lang="it-IT" b="1" dirty="0" err="1" smtClean="0">
                <a:solidFill>
                  <a:srgbClr val="00B050"/>
                </a:solidFill>
              </a:rPr>
              <a:t>exercice</a:t>
            </a:r>
            <a:r>
              <a:rPr lang="it-IT" b="1" dirty="0" smtClean="0">
                <a:solidFill>
                  <a:srgbClr val="00B050"/>
                </a:solidFill>
              </a:rPr>
              <a:t> 2 DI-</a:t>
            </a:r>
            <a:r>
              <a:rPr lang="it-IT" b="1" dirty="0">
                <a:solidFill>
                  <a:srgbClr val="00B050"/>
                </a:solidFill>
              </a:rPr>
              <a:t>&gt; </a:t>
            </a:r>
            <a:r>
              <a:rPr lang="it-IT" b="1" dirty="0" smtClean="0">
                <a:solidFill>
                  <a:srgbClr val="00B050"/>
                </a:solidFill>
              </a:rPr>
              <a:t>DD</a:t>
            </a:r>
            <a:endParaRPr lang="fr-FR" dirty="0"/>
          </a:p>
        </p:txBody>
      </p:sp>
      <p:sp>
        <p:nvSpPr>
          <p:cNvPr id="4" name="Rectangle 1"/>
          <p:cNvSpPr>
            <a:spLocks noGrp="1" noChangeArrowheads="1"/>
          </p:cNvSpPr>
          <p:nvPr>
            <p:ph idx="1"/>
          </p:nvPr>
        </p:nvSpPr>
        <p:spPr bwMode="auto">
          <a:xfrm>
            <a:off x="838200" y="2293136"/>
            <a:ext cx="705834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Il insinue que son collègue n’a pas fait tout le travail. </a:t>
            </a:r>
          </a:p>
          <a:p>
            <a:pPr marL="342900" indent="-342900" eaLnBrk="0" fontAlgn="base" hangingPunct="0">
              <a:lnSpc>
                <a:spcPct val="100000"/>
              </a:lnSpc>
              <a:spcBef>
                <a:spcPct val="0"/>
              </a:spcBef>
              <a:spcAft>
                <a:spcPct val="0"/>
              </a:spcAft>
              <a:buFont typeface="+mj-lt"/>
              <a:buAutoNum type="arabicPeriod"/>
            </a:pPr>
            <a:r>
              <a:rPr lang="fr-FR" altLang="fr-FR" sz="1800" dirty="0" smtClean="0">
                <a:latin typeface="Arial" panose="020B0604020202020204" pitchFamily="34" charset="0"/>
              </a:rPr>
              <a:t>Nous répétons que nous n’y sommes pour rien</a:t>
            </a:r>
            <a:endParaRPr kumimoji="0" lang="fr-FR" altLang="fr-FR" sz="1800" i="0" u="none" strike="noStrike" cap="none" normalizeH="0" baseline="0" dirty="0" smtClean="0">
              <a:ln>
                <a:noFill/>
              </a:ln>
              <a:solidFill>
                <a:schemeClr val="tx1"/>
              </a:solidFill>
              <a:effectLst/>
              <a:latin typeface="Arial" panose="020B0604020202020204" pitchFamily="34" charset="0"/>
            </a:endParaRP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Elle objecte que cette proposition ne résoudra pas le problème. </a:t>
            </a: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Il bredouille qu’il ne comprend pas la question. </a:t>
            </a: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Je doute qu’il dise la vérité. </a:t>
            </a: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Ils suspectent qu’il y a quelque chose de caché. </a:t>
            </a: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Elle avoue qu’elle s’est trompée. </a:t>
            </a:r>
          </a:p>
          <a:p>
            <a:pPr marL="342900" indent="-342900" eaLnBrk="0" fontAlgn="base" hangingPunct="0">
              <a:lnSpc>
                <a:spcPct val="100000"/>
              </a:lnSpc>
              <a:spcBef>
                <a:spcPct val="0"/>
              </a:spcBef>
              <a:spcAft>
                <a:spcPct val="0"/>
              </a:spcAft>
              <a:buFont typeface="+mj-lt"/>
              <a:buAutoNum type="arabicPeriod"/>
            </a:pPr>
            <a:r>
              <a:rPr kumimoji="0" lang="fr-FR" altLang="fr-FR" sz="1800" i="0" u="none" strike="noStrike" cap="none" normalizeH="0" baseline="0" dirty="0" smtClean="0">
                <a:ln>
                  <a:noFill/>
                </a:ln>
                <a:solidFill>
                  <a:schemeClr val="tx1"/>
                </a:solidFill>
                <a:effectLst/>
                <a:latin typeface="Arial" panose="020B0604020202020204" pitchFamily="34" charset="0"/>
              </a:rPr>
              <a:t>Il soutient que son projet est réalisable. </a:t>
            </a:r>
          </a:p>
          <a:p>
            <a:pPr marL="342900" indent="-342900" eaLnBrk="0" fontAlgn="base" hangingPunct="0">
              <a:lnSpc>
                <a:spcPct val="100000"/>
              </a:lnSpc>
              <a:spcBef>
                <a:spcPct val="0"/>
              </a:spcBef>
              <a:spcAft>
                <a:spcPct val="0"/>
              </a:spcAft>
              <a:buFont typeface="+mj-lt"/>
              <a:buAutoNum type="arabicPeriod"/>
            </a:pPr>
            <a:r>
              <a:rPr lang="fr-FR" altLang="fr-FR" sz="1800" dirty="0" err="1" smtClean="0">
                <a:latin typeface="Arial" panose="020B0604020202020204" pitchFamily="34" charset="0"/>
              </a:rPr>
              <a:t>ll</a:t>
            </a:r>
            <a:r>
              <a:rPr lang="fr-FR" altLang="fr-FR" sz="1800" dirty="0" smtClean="0">
                <a:latin typeface="Arial" panose="020B0604020202020204" pitchFamily="34" charset="0"/>
              </a:rPr>
              <a:t> </a:t>
            </a:r>
            <a:r>
              <a:rPr lang="fr-FR" altLang="fr-FR" sz="1800" dirty="0">
                <a:latin typeface="Arial" panose="020B0604020202020204" pitchFamily="34" charset="0"/>
              </a:rPr>
              <a:t>fait remarquer que le problème est plus complexe</a:t>
            </a:r>
            <a:r>
              <a:rPr lang="fr-FR" altLang="fr-FR" sz="1800" dirty="0" smtClean="0">
                <a:latin typeface="Arial" panose="020B0604020202020204" pitchFamily="34" charset="0"/>
              </a:rPr>
              <a:t>.</a:t>
            </a:r>
          </a:p>
          <a:p>
            <a:pPr marL="0" indent="0" eaLnBrk="0" fontAlgn="base" hangingPunct="0">
              <a:lnSpc>
                <a:spcPct val="100000"/>
              </a:lnSpc>
              <a:spcBef>
                <a:spcPct val="0"/>
              </a:spcBef>
              <a:spcAft>
                <a:spcPct val="0"/>
              </a:spcAft>
              <a:buNone/>
            </a:pPr>
            <a:endParaRPr kumimoji="0" lang="fr-FR" altLang="fr-FR" sz="1800" i="0" u="none" strike="noStrike" cap="none" normalizeH="0" baseline="0" dirty="0" smtClean="0">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FontTx/>
              <a:buChar char="•"/>
            </a:pPr>
            <a:endParaRPr lang="fr-FR" altLang="fr-FR" sz="1800" dirty="0">
              <a:latin typeface="Arial" panose="020B0604020202020204" pitchFamily="34" charset="0"/>
            </a:endParaRPr>
          </a:p>
        </p:txBody>
      </p:sp>
    </p:spTree>
    <p:extLst>
      <p:ext uri="{BB962C8B-B14F-4D97-AF65-F5344CB8AC3E}">
        <p14:creationId xmlns:p14="http://schemas.microsoft.com/office/powerpoint/2010/main" val="2249991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					</a:t>
            </a:r>
            <a:r>
              <a:rPr lang="fr-FR" b="1" dirty="0">
                <a:solidFill>
                  <a:srgbClr val="00B050"/>
                </a:solidFill>
                <a:latin typeface="+mn-lt"/>
              </a:rPr>
              <a:t>CORPUS</a:t>
            </a:r>
          </a:p>
        </p:txBody>
      </p:sp>
      <p:sp>
        <p:nvSpPr>
          <p:cNvPr id="3" name="Segnaposto contenuto 2"/>
          <p:cNvSpPr>
            <a:spLocks noGrp="1"/>
          </p:cNvSpPr>
          <p:nvPr>
            <p:ph idx="1"/>
          </p:nvPr>
        </p:nvSpPr>
        <p:spPr/>
        <p:txBody>
          <a:bodyPr/>
          <a:lstStyle/>
          <a:p>
            <a:endParaRPr lang="fr-FR" dirty="0"/>
          </a:p>
          <a:p>
            <a:endParaRPr lang="fr-FR" dirty="0"/>
          </a:p>
          <a:p>
            <a:r>
              <a:rPr lang="fr-FR" dirty="0">
                <a:solidFill>
                  <a:schemeClr val="tx2"/>
                </a:solidFill>
              </a:rPr>
              <a:t>Les vocaux </a:t>
            </a:r>
          </a:p>
          <a:p>
            <a:pPr marL="0" indent="0">
              <a:buNone/>
            </a:pPr>
            <a:endParaRPr lang="fr-FR" dirty="0"/>
          </a:p>
          <a:p>
            <a:pPr marL="0" indent="0">
              <a:buNone/>
            </a:pPr>
            <a:r>
              <a:rPr lang="fr-FR" dirty="0"/>
              <a:t> </a:t>
            </a:r>
            <a:r>
              <a:rPr lang="fr-FR" dirty="0">
                <a:solidFill>
                  <a:schemeClr val="accent2">
                    <a:lumMod val="75000"/>
                  </a:schemeClr>
                </a:solidFill>
              </a:rPr>
              <a:t>-&gt; 7 fichiers audio sur Moodle</a:t>
            </a:r>
          </a:p>
        </p:txBody>
      </p:sp>
      <p:sp>
        <p:nvSpPr>
          <p:cNvPr id="4" name="Rettangolo 3"/>
          <p:cNvSpPr/>
          <p:nvPr/>
        </p:nvSpPr>
        <p:spPr>
          <a:xfrm>
            <a:off x="1303283" y="3244334"/>
            <a:ext cx="7626025" cy="646331"/>
          </a:xfrm>
          <a:prstGeom prst="rect">
            <a:avLst/>
          </a:prstGeom>
        </p:spPr>
        <p:txBody>
          <a:bodyPr wrap="square">
            <a:spAutoFit/>
          </a:bodyPr>
          <a:lstStyle/>
          <a:p>
            <a:r>
              <a:rPr lang="fr-FR" dirty="0">
                <a:hlinkClick r:id="rId2"/>
              </a:rPr>
              <a:t>https://www.ortolang.fr/market/corpora/lesvocaux/v0.0.2</a:t>
            </a:r>
            <a:endParaRPr lang="fr-FR" dirty="0"/>
          </a:p>
          <a:p>
            <a:endParaRPr lang="fr-FR" dirty="0"/>
          </a:p>
        </p:txBody>
      </p:sp>
    </p:spTree>
    <p:extLst>
      <p:ext uri="{BB962C8B-B14F-4D97-AF65-F5344CB8AC3E}">
        <p14:creationId xmlns:p14="http://schemas.microsoft.com/office/powerpoint/2010/main" val="137357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D2003-14D3-9535-CB68-290BE1474352}"/>
              </a:ext>
            </a:extLst>
          </p:cNvPr>
          <p:cNvSpPr>
            <a:spLocks noGrp="1"/>
          </p:cNvSpPr>
          <p:nvPr>
            <p:ph type="title"/>
          </p:nvPr>
        </p:nvSpPr>
        <p:spPr/>
        <p:txBody>
          <a:bodyPr/>
          <a:lstStyle/>
          <a:p>
            <a:pPr algn="ctr"/>
            <a:r>
              <a:rPr kumimoji="0" lang="it-IT" sz="4400" b="1" i="0" u="none" strike="noStrike" kern="1200" cap="none" spc="0" normalizeH="0" baseline="0" noProof="0" dirty="0">
                <a:ln>
                  <a:noFill/>
                </a:ln>
                <a:solidFill>
                  <a:srgbClr val="009E47"/>
                </a:solidFill>
                <a:effectLst/>
                <a:uLnTx/>
                <a:uFillTx/>
                <a:latin typeface="Calibri"/>
                <a:ea typeface="+mj-ea"/>
                <a:cs typeface="+mj-cs"/>
              </a:rPr>
              <a:t>CORPUS </a:t>
            </a:r>
            <a:br>
              <a:rPr kumimoji="0" lang="it-IT" sz="4400" b="1" i="0" u="none" strike="noStrike" kern="1200" cap="none" spc="0" normalizeH="0" baseline="0" noProof="0" dirty="0">
                <a:ln>
                  <a:noFill/>
                </a:ln>
                <a:solidFill>
                  <a:srgbClr val="009E47"/>
                </a:solidFill>
                <a:effectLst/>
                <a:uLnTx/>
                <a:uFillTx/>
                <a:latin typeface="Calibri"/>
                <a:ea typeface="+mj-ea"/>
                <a:cs typeface="+mj-cs"/>
              </a:rPr>
            </a:br>
            <a:r>
              <a:rPr kumimoji="0" lang="it-IT" sz="4400" b="1" i="0" u="none" strike="noStrike" kern="1200" cap="none" spc="0" normalizeH="0" baseline="0" noProof="0" dirty="0" err="1">
                <a:ln>
                  <a:noFill/>
                </a:ln>
                <a:solidFill>
                  <a:srgbClr val="009E47"/>
                </a:solidFill>
                <a:effectLst/>
                <a:uLnTx/>
                <a:uFillTx/>
                <a:latin typeface="Calibri"/>
                <a:ea typeface="+mj-ea"/>
                <a:cs typeface="+mj-cs"/>
              </a:rPr>
              <a:t>Enquêtes</a:t>
            </a:r>
            <a:r>
              <a:rPr kumimoji="0" lang="it-IT" sz="4400" b="1" i="0" u="none" strike="noStrike" kern="1200" cap="none" spc="0" normalizeH="0" baseline="0" noProof="0" dirty="0">
                <a:ln>
                  <a:noFill/>
                </a:ln>
                <a:solidFill>
                  <a:srgbClr val="009E47"/>
                </a:solidFill>
                <a:effectLst/>
                <a:uLnTx/>
                <a:uFillTx/>
                <a:latin typeface="Calibri"/>
                <a:ea typeface="+mj-ea"/>
                <a:cs typeface="+mj-cs"/>
              </a:rPr>
              <a:t> </a:t>
            </a:r>
            <a:r>
              <a:rPr kumimoji="0" lang="it-IT" sz="4400" b="1" i="0" u="none" strike="noStrike" kern="1200" cap="none" spc="0" normalizeH="0" baseline="0" noProof="0" dirty="0" err="1">
                <a:ln>
                  <a:noFill/>
                </a:ln>
                <a:solidFill>
                  <a:srgbClr val="009E47"/>
                </a:solidFill>
                <a:effectLst/>
                <a:uLnTx/>
                <a:uFillTx/>
                <a:latin typeface="Calibri"/>
                <a:ea typeface="+mj-ea"/>
                <a:cs typeface="+mj-cs"/>
              </a:rPr>
              <a:t>Sociolinguistiques</a:t>
            </a:r>
            <a:r>
              <a:rPr kumimoji="0" lang="it-IT" sz="4400" b="1" i="0" u="none" strike="noStrike" kern="1200" cap="none" spc="0" normalizeH="0" baseline="0" noProof="0" dirty="0">
                <a:ln>
                  <a:noFill/>
                </a:ln>
                <a:solidFill>
                  <a:srgbClr val="009E47"/>
                </a:solidFill>
                <a:effectLst/>
                <a:uLnTx/>
                <a:uFillTx/>
                <a:latin typeface="Calibri"/>
                <a:ea typeface="+mj-ea"/>
                <a:cs typeface="+mj-cs"/>
              </a:rPr>
              <a:t> à Orléans</a:t>
            </a:r>
            <a:endParaRPr lang="it-IT" dirty="0"/>
          </a:p>
        </p:txBody>
      </p:sp>
      <p:sp>
        <p:nvSpPr>
          <p:cNvPr id="3" name="Segnaposto contenuto 2">
            <a:extLst>
              <a:ext uri="{FF2B5EF4-FFF2-40B4-BE49-F238E27FC236}">
                <a16:creationId xmlns:a16="http://schemas.microsoft.com/office/drawing/2014/main" id="{383C28B2-CB0D-423F-1611-9F97601E09B1}"/>
              </a:ext>
            </a:extLst>
          </p:cNvPr>
          <p:cNvSpPr>
            <a:spLocks noGrp="1"/>
          </p:cNvSpPr>
          <p:nvPr>
            <p:ph idx="1"/>
          </p:nvPr>
        </p:nvSpPr>
        <p:spPr/>
        <p:txBody>
          <a:bodyPr/>
          <a:lstStyle/>
          <a:p>
            <a:r>
              <a:rPr lang="it-IT" b="1" dirty="0"/>
              <a:t>ESLO 1 / ESLO 2</a:t>
            </a:r>
          </a:p>
          <a:p>
            <a:endParaRPr lang="it-IT" dirty="0"/>
          </a:p>
          <a:p>
            <a:pPr marL="0" indent="0">
              <a:buNone/>
            </a:pPr>
            <a:r>
              <a:rPr lang="it-IT" dirty="0">
                <a:hlinkClick r:id="rId2"/>
              </a:rPr>
              <a:t>http://eslo.huma-num.fr/index.php/pagepresentation/pageprojetscientifique</a:t>
            </a:r>
            <a:endParaRPr lang="it-IT" dirty="0"/>
          </a:p>
          <a:p>
            <a:pPr marL="0" indent="0">
              <a:buNone/>
            </a:pPr>
            <a:endParaRPr lang="it-IT" dirty="0"/>
          </a:p>
        </p:txBody>
      </p:sp>
    </p:spTree>
    <p:extLst>
      <p:ext uri="{BB962C8B-B14F-4D97-AF65-F5344CB8AC3E}">
        <p14:creationId xmlns:p14="http://schemas.microsoft.com/office/powerpoint/2010/main" val="77358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a:t>
            </a:r>
            <a:r>
              <a:rPr lang="fr-FR" sz="2700" dirty="0">
                <a:solidFill>
                  <a:srgbClr val="002060"/>
                </a:solidFill>
                <a:hlinkClick r:id="rId3"/>
              </a:rPr>
              <a:t>)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4"/>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r>
              <a:rPr lang="it-IT" sz="3600" b="1" spc="100" dirty="0">
                <a:solidFill>
                  <a:srgbClr val="179D60"/>
                </a:solidFill>
                <a:latin typeface="Calibri"/>
                <a:cs typeface="Biome Light"/>
              </a:rPr>
              <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r>
              <a:rPr lang="fr-FR" sz="2000" dirty="0"/>
              <a:t>   </a:t>
            </a:r>
          </a:p>
          <a:p>
            <a:pPr marL="0" indent="0">
              <a:buNone/>
            </a:pPr>
            <a:r>
              <a:rPr lang="fr-FR" sz="2000" dirty="0"/>
              <a:t> </a:t>
            </a:r>
            <a:r>
              <a:rPr lang="fr-FR" sz="2000" dirty="0">
                <a:hlinkClick r:id="rId4"/>
              </a:rPr>
              <a:t>https://www.youtube.com/watch?v=KBFqnNgHD74</a:t>
            </a:r>
            <a:r>
              <a:rPr lang="fr-FR" sz="2000" dirty="0"/>
              <a:t> : qq éléments de civilisation</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rPr>
              <a:t>https://www.youtube.com/watch?v=bQxtgwQLx4g</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r>
              <a:rPr lang="it-IT" sz="2000" dirty="0">
                <a:solidFill>
                  <a:srgbClr val="002060"/>
                </a:solidFill>
                <a:cs typeface="Calibri"/>
              </a:rPr>
              <a:t>: </a:t>
            </a:r>
            <a:r>
              <a:rPr lang="it-IT" sz="2000" dirty="0" err="1">
                <a:solidFill>
                  <a:srgbClr val="002060"/>
                </a:solidFill>
                <a:cs typeface="Calibri"/>
              </a:rPr>
              <a:t>é</a:t>
            </a:r>
            <a:r>
              <a:rPr lang="it-IT" sz="2000" dirty="0" err="1">
                <a:solidFill>
                  <a:srgbClr val="002060"/>
                </a:solidFill>
              </a:rPr>
              <a:t>couter</a:t>
            </a:r>
            <a:r>
              <a:rPr lang="it-IT" sz="2000" dirty="0">
                <a:solidFill>
                  <a:srgbClr val="002060"/>
                </a:solidFill>
              </a:rPr>
              <a:t> l’</a:t>
            </a:r>
            <a:r>
              <a:rPr lang="it-IT" sz="2000" dirty="0" err="1">
                <a:solidFill>
                  <a:srgbClr val="002060"/>
                </a:solidFill>
              </a:rPr>
              <a:t>entretien</a:t>
            </a:r>
            <a:r>
              <a:rPr lang="it-IT" sz="2000" dirty="0">
                <a:solidFill>
                  <a:srgbClr val="002060"/>
                </a:solidFill>
              </a:rPr>
              <a:t> </a:t>
            </a:r>
            <a:r>
              <a:rPr lang="it-IT" sz="2000" i="1" dirty="0">
                <a:solidFill>
                  <a:srgbClr val="002060"/>
                </a:solidFill>
              </a:rPr>
              <a:t>Un </a:t>
            </a:r>
            <a:r>
              <a:rPr lang="it-IT" sz="2000" i="1" dirty="0" err="1">
                <a:solidFill>
                  <a:srgbClr val="002060"/>
                </a:solidFill>
              </a:rPr>
              <a:t>marin</a:t>
            </a:r>
            <a:r>
              <a:rPr lang="it-IT" sz="2000" i="1" dirty="0">
                <a:solidFill>
                  <a:srgbClr val="002060"/>
                </a:solidFill>
              </a:rPr>
              <a:t> à Marseille (</a:t>
            </a:r>
            <a:r>
              <a:rPr lang="it-IT" sz="2000" dirty="0">
                <a:solidFill>
                  <a:srgbClr val="002060"/>
                </a:solidFill>
              </a:rPr>
              <a:t>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[ɔ</a:t>
            </a:r>
            <a:r>
              <a:rPr lang="fr-FR" dirty="0">
                <a:solidFill>
                  <a:srgbClr val="002060"/>
                </a:solidFill>
                <a:latin typeface="Alphonetic" panose="00000400000000000000" pitchFamily="2" charset="0"/>
              </a:rPr>
              <a:t>] </a:t>
            </a:r>
            <a:r>
              <a:rPr lang="fr-FR" dirty="0">
                <a:solidFill>
                  <a:srgbClr val="002060"/>
                </a:solidFill>
              </a:rPr>
              <a:t>ex. </a:t>
            </a:r>
            <a:r>
              <a:rPr lang="fr-FR" i="1" dirty="0">
                <a:solidFill>
                  <a:srgbClr val="002060"/>
                </a:solidFill>
              </a:rPr>
              <a:t>chose, autarcie, autre </a:t>
            </a:r>
            <a:r>
              <a:rPr lang="fr-FR" dirty="0">
                <a:solidFill>
                  <a:srgbClr val="002060"/>
                </a:solidFill>
              </a:rPr>
              <a:t>+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normAutofit fontScale="90000"/>
          </a:bodyPr>
          <a:lstStyle/>
          <a:p>
            <a:r>
              <a:rPr lang="fr-FR" b="1" dirty="0">
                <a:solidFill>
                  <a:srgbClr val="009E47"/>
                </a:solidFill>
              </a:rPr>
              <a:t>Activité - transcription API corpus Marseille (3)</a:t>
            </a: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b="1" spc="100" dirty="0">
                <a:solidFill>
                  <a:srgbClr val="00B050"/>
                </a:solidFill>
                <a:latin typeface="Calibri"/>
                <a:ea typeface="+mn-ea"/>
                <a:cs typeface="Biome Light" panose="020B0502040204020203" pitchFamily="34" charset="0"/>
              </a:rPr>
              <a:t>Oral </a:t>
            </a:r>
            <a:r>
              <a:rPr lang="it-IT" b="1" spc="100" dirty="0" err="1">
                <a:solidFill>
                  <a:srgbClr val="00B050"/>
                </a:solidFill>
                <a:latin typeface="Calibri"/>
                <a:ea typeface="+mn-ea"/>
                <a:cs typeface="Biome Light" panose="020B0502040204020203" pitchFamily="34" charset="0"/>
              </a:rPr>
              <a:t>spontané</a:t>
            </a:r>
            <a:r>
              <a:rPr lang="it-IT" b="1" spc="100" dirty="0">
                <a:solidFill>
                  <a:srgbClr val="00B050"/>
                </a:solidFill>
                <a:latin typeface="Calibri"/>
                <a:ea typeface="+mn-ea"/>
                <a:cs typeface="Biome Light" panose="020B0502040204020203" pitchFamily="34" charset="0"/>
              </a:rPr>
              <a:t> vs oral </a:t>
            </a:r>
            <a:r>
              <a:rPr lang="it-IT" b="1" spc="100" dirty="0" err="1">
                <a:solidFill>
                  <a:srgbClr val="00B050"/>
                </a:solidFill>
                <a:latin typeface="Calibri"/>
                <a:ea typeface="+mn-ea"/>
                <a:cs typeface="Biome Light" panose="020B0502040204020203" pitchFamily="34" charset="0"/>
              </a:rPr>
              <a:t>fictionnel</a:t>
            </a:r>
            <a:r>
              <a:rPr lang="it-IT" b="1" spc="100" dirty="0">
                <a:solidFill>
                  <a:srgbClr val="00B050"/>
                </a:solidFill>
                <a:latin typeface="Calibri"/>
                <a:ea typeface="+mn-ea"/>
                <a:cs typeface="Biome Light" panose="020B0502040204020203" pitchFamily="34" charset="0"/>
              </a:rPr>
              <a:t> </a:t>
            </a:r>
            <a:r>
              <a:rPr lang="it-IT" sz="4000" b="1" spc="100" dirty="0">
                <a:solidFill>
                  <a:srgbClr val="179D60"/>
                </a:solidFill>
                <a:latin typeface="Calibri"/>
                <a:ea typeface="+mn-ea"/>
                <a:cs typeface="Biome Light" panose="020B0502040204020203" pitchFamily="34" charset="0"/>
              </a:rPr>
              <a:t>: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875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57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r>
              <a:rPr lang="it-IT" sz="6400" dirty="0">
                <a:solidFill>
                  <a:srgbClr val="002060"/>
                </a:solidFill>
              </a:rPr>
              <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262632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a:t>
            </a:r>
            <a:r>
              <a:rPr lang="fr-FR" sz="1800" dirty="0" smtClean="0">
                <a:solidFill>
                  <a:srgbClr val="002060"/>
                </a:solidFill>
              </a:rPr>
              <a:t>(télé)</a:t>
            </a:r>
            <a:r>
              <a:rPr lang="fr-FR" sz="1800" dirty="0" smtClean="0">
                <a:solidFill>
                  <a:srgbClr val="002060"/>
                </a:solidFill>
              </a:rPr>
              <a:t>spectateur </a:t>
            </a:r>
            <a:r>
              <a:rPr lang="fr-FR" sz="1800" dirty="0">
                <a:solidFill>
                  <a:srgbClr val="002060"/>
                </a:solidFill>
              </a:rPr>
              <a:t>devant être à même de suivre l’intrigue. </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733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normAutofit fontScale="90000"/>
          </a:bodyPr>
          <a:lstStyle/>
          <a:p>
            <a:r>
              <a:rPr lang="it-IT" b="1" dirty="0" err="1">
                <a:solidFill>
                  <a:srgbClr val="009E47"/>
                </a:solidFill>
              </a:rPr>
              <a:t>Modalisation</a:t>
            </a:r>
            <a:r>
              <a:rPr lang="it-IT" b="1" dirty="0">
                <a:solidFill>
                  <a:srgbClr val="009E47"/>
                </a:solidFill>
              </a:rPr>
              <a:t> des </a:t>
            </a:r>
            <a:r>
              <a:rPr lang="it-IT" b="1" dirty="0" err="1">
                <a:solidFill>
                  <a:srgbClr val="009E47"/>
                </a:solidFill>
              </a:rPr>
              <a:t>énoncés</a:t>
            </a:r>
            <a:r>
              <a:rPr lang="it-IT" b="1" dirty="0">
                <a:solidFill>
                  <a:srgbClr val="009E47"/>
                </a:solidFill>
              </a:rPr>
              <a:t> :</a:t>
            </a:r>
            <a:br>
              <a:rPr lang="it-IT" b="1" dirty="0">
                <a:solidFill>
                  <a:srgbClr val="009E47"/>
                </a:solidFill>
              </a:rPr>
            </a:br>
            <a:r>
              <a:rPr lang="it-IT" b="1" dirty="0">
                <a:solidFill>
                  <a:srgbClr val="009E47"/>
                </a:solidFill>
              </a:rPr>
              <a:t> les MD (</a:t>
            </a:r>
            <a:r>
              <a:rPr lang="it-IT" b="1" dirty="0" err="1">
                <a:solidFill>
                  <a:srgbClr val="009E47"/>
                </a:solidFill>
              </a:rPr>
              <a:t>marqueurs</a:t>
            </a:r>
            <a:r>
              <a:rPr lang="it-IT" b="1" dirty="0">
                <a:solidFill>
                  <a:srgbClr val="009E47"/>
                </a:solidFill>
              </a:rPr>
              <a:t> </a:t>
            </a:r>
            <a:r>
              <a:rPr lang="it-IT" b="1" dirty="0" err="1">
                <a:solidFill>
                  <a:srgbClr val="009E47"/>
                </a:solidFill>
              </a:rPr>
              <a:t>discursifs</a:t>
            </a:r>
            <a:r>
              <a:rPr lang="it-IT" b="1" dirty="0">
                <a:solidFill>
                  <a:srgbClr val="009E47"/>
                </a:solidFill>
              </a:rPr>
              <a:t>)</a:t>
            </a: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Aussi 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a:solidFill>
                  <a:srgbClr val="002060"/>
                </a:solidFill>
              </a:rPr>
              <a:t>Écouter 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a:solidFill>
                  <a:srgbClr val="00B050"/>
                </a:solidFill>
              </a:rPr>
              <a:t>Exemple : marqueurs discursifs </a:t>
            </a:r>
            <a:r>
              <a:rPr lang="fr-FR" b="1" i="1" dirty="0">
                <a:solidFill>
                  <a:srgbClr val="00B050"/>
                </a:solidFill>
              </a:rPr>
              <a:t>tiens</a:t>
            </a:r>
            <a:r>
              <a:rPr lang="fr-FR" b="1" dirty="0">
                <a:solidFill>
                  <a:srgbClr val="00B050"/>
                </a:solidFill>
              </a:rPr>
              <a:t> - </a:t>
            </a:r>
            <a:r>
              <a:rPr lang="fr-FR" b="1" i="1" dirty="0">
                <a:solidFill>
                  <a:srgbClr val="00B050"/>
                </a:solidFill>
              </a:rPr>
              <a:t>ben</a:t>
            </a:r>
            <a:r>
              <a:rPr lang="fr-FR" b="1" dirty="0">
                <a:solidFill>
                  <a:srgbClr val="00B050"/>
                </a:solidFill>
              </a:rPr>
              <a:t> - </a:t>
            </a:r>
            <a:r>
              <a:rPr lang="fr-FR" b="1" i="1" dirty="0">
                <a:solidFill>
                  <a:srgbClr val="00B050"/>
                </a:solidFill>
              </a:rPr>
              <a:t>hein</a:t>
            </a:r>
          </a:p>
        </p:txBody>
      </p:sp>
      <p:sp>
        <p:nvSpPr>
          <p:cNvPr id="3" name="Segnaposto contenuto 2"/>
          <p:cNvSpPr>
            <a:spLocks noGrp="1"/>
          </p:cNvSpPr>
          <p:nvPr>
            <p:ph idx="1"/>
          </p:nvPr>
        </p:nvSpPr>
        <p:spPr>
          <a:xfrm>
            <a:off x="609600" y="1156139"/>
            <a:ext cx="10972800" cy="5486400"/>
          </a:xfrm>
        </p:spPr>
        <p:txBody>
          <a:bodyPr>
            <a:normAutofit lnSpcReduction="10000"/>
          </a:bodyPr>
          <a:lstStyle/>
          <a:p>
            <a:r>
              <a:rPr lang="fr-FR" sz="2000" b="1" i="1" dirty="0">
                <a:solidFill>
                  <a:srgbClr val="002060"/>
                </a:solidFill>
              </a:rPr>
              <a:t>Comment tu parles</a:t>
            </a:r>
            <a:r>
              <a:rPr lang="fr-FR" sz="2000" dirty="0">
                <a:solidFill>
                  <a:srgbClr val="002060"/>
                </a:solidFill>
              </a:rPr>
              <a:t> ? </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400" dirty="0">
                <a:solidFill>
                  <a:srgbClr val="002060"/>
                </a:solidFill>
              </a:rPr>
              <a:t>LOC2 ah non avec les copains je m-  je fais attention oui</a:t>
            </a:r>
          </a:p>
          <a:p>
            <a:pPr marL="0" indent="0">
              <a:buNone/>
            </a:pPr>
            <a:r>
              <a:rPr lang="fr-FR" sz="2400" dirty="0">
                <a:solidFill>
                  <a:srgbClr val="002060"/>
                </a:solidFill>
              </a:rPr>
              <a:t>LOC1 ah ouais ? c’est marrant </a:t>
            </a:r>
            <a:r>
              <a:rPr lang="fr-FR" sz="2400" u="sng" dirty="0">
                <a:solidFill>
                  <a:srgbClr val="002060"/>
                </a:solidFill>
              </a:rPr>
              <a:t>tiens</a:t>
            </a:r>
            <a:r>
              <a:rPr lang="fr-FR" sz="2400" dirty="0">
                <a:solidFill>
                  <a:srgbClr val="002060"/>
                </a:solidFill>
              </a:rPr>
              <a:t> (</a:t>
            </a:r>
            <a:r>
              <a:rPr lang="fr-FR" sz="2400" i="1" dirty="0">
                <a:solidFill>
                  <a:srgbClr val="002060"/>
                </a:solidFill>
              </a:rPr>
              <a:t>presque imperceptible</a:t>
            </a:r>
            <a:r>
              <a:rPr lang="fr-FR" sz="2400" dirty="0">
                <a:solidFill>
                  <a:srgbClr val="002060"/>
                </a:solidFill>
              </a:rPr>
              <a:t>)</a:t>
            </a:r>
          </a:p>
          <a:p>
            <a:pPr marL="0" indent="0">
              <a:buNone/>
            </a:pPr>
            <a:r>
              <a:rPr lang="fr-FR" sz="2400" dirty="0">
                <a:solidFill>
                  <a:srgbClr val="002060"/>
                </a:solidFill>
              </a:rPr>
              <a:t>LOC1 avec tous tes copains tu fais attention de la même façon ?</a:t>
            </a:r>
          </a:p>
          <a:p>
            <a:pPr marL="0" indent="0">
              <a:buNone/>
            </a:pPr>
            <a:r>
              <a:rPr lang="fr-FR" sz="2400" dirty="0">
                <a:solidFill>
                  <a:srgbClr val="002060"/>
                </a:solidFill>
              </a:rPr>
              <a:t>LOC2 </a:t>
            </a:r>
            <a:r>
              <a:rPr lang="fr-FR" sz="2400" u="sng" dirty="0">
                <a:solidFill>
                  <a:srgbClr val="002060"/>
                </a:solidFill>
              </a:rPr>
              <a:t>ben tu sais hein</a:t>
            </a:r>
            <a:r>
              <a:rPr lang="fr-FR" sz="2400" dirty="0">
                <a:solidFill>
                  <a:srgbClr val="002060"/>
                </a:solidFill>
              </a:rPr>
              <a:t> j’en (n’) ai pas tant qu’ça   </a:t>
            </a:r>
          </a:p>
          <a:p>
            <a:pPr marL="0" indent="0">
              <a:buNone/>
            </a:pPr>
            <a:r>
              <a:rPr lang="fr-FR" sz="2400" dirty="0">
                <a:solidFill>
                  <a:srgbClr val="002060"/>
                </a:solidFill>
              </a:rPr>
              <a:t>LOC2 LOC1 (</a:t>
            </a:r>
            <a:r>
              <a:rPr lang="fr-FR" sz="2400" i="1" dirty="0">
                <a:solidFill>
                  <a:srgbClr val="002060"/>
                </a:solidFill>
              </a:rPr>
              <a:t>rires chevauchés</a:t>
            </a:r>
            <a:r>
              <a:rPr lang="fr-FR" sz="2400" dirty="0">
                <a:solidFill>
                  <a:srgbClr val="002060"/>
                </a:solidFill>
              </a:rPr>
              <a:t>) </a:t>
            </a:r>
          </a:p>
          <a:p>
            <a:pPr marL="0" indent="0">
              <a:buNone/>
            </a:pPr>
            <a:r>
              <a:rPr lang="fr-FR" sz="2400" dirty="0">
                <a:solidFill>
                  <a:srgbClr val="002060"/>
                </a:solidFill>
              </a:rPr>
              <a:t>(corpus </a:t>
            </a:r>
            <a:r>
              <a:rPr lang="fr-FR" sz="2400" i="1" dirty="0">
                <a:solidFill>
                  <a:srgbClr val="002060"/>
                </a:solidFill>
              </a:rPr>
              <a:t>Ad hoc</a:t>
            </a:r>
            <a:r>
              <a:rPr lang="fr-FR" sz="24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err="1">
                <a:solidFill>
                  <a:srgbClr val="009E47"/>
                </a:solidFill>
              </a:rPr>
              <a:t>Exemple</a:t>
            </a:r>
            <a:r>
              <a:rPr lang="it-IT" b="1" dirty="0">
                <a:solidFill>
                  <a:srgbClr val="009E47"/>
                </a:solidFill>
              </a:rPr>
              <a:t> : une </a:t>
            </a:r>
            <a:r>
              <a:rPr lang="it-IT" b="1" dirty="0" err="1">
                <a:solidFill>
                  <a:srgbClr val="009E47"/>
                </a:solidFill>
              </a:rPr>
              <a:t>analyse</a:t>
            </a:r>
            <a:r>
              <a:rPr lang="it-IT" b="1" dirty="0">
                <a:solidFill>
                  <a:srgbClr val="009E47"/>
                </a:solidFill>
              </a:rPr>
              <a:t> du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et afin d’améliorer la compréhension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4624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t>
            </a:r>
            <a:r>
              <a:rPr lang="fr-FR" sz="1800" b="1" i="1" dirty="0">
                <a:solidFill>
                  <a:srgbClr val="002060"/>
                </a:solidFill>
              </a:rPr>
              <a:t>apocope</a:t>
            </a:r>
            <a:r>
              <a:rPr lang="fr-FR" sz="1800" i="1" dirty="0">
                <a:solidFill>
                  <a:srgbClr val="002060"/>
                </a:solidFill>
              </a:rPr>
              <a:t> principalement) ou </a:t>
            </a:r>
            <a:r>
              <a:rPr lang="fr-FR" sz="1800" b="1" i="1" dirty="0">
                <a:solidFill>
                  <a:srgbClr val="002060"/>
                </a:solidFill>
              </a:rPr>
              <a:t>aphérèse</a:t>
            </a:r>
            <a:r>
              <a:rPr lang="fr-FR" sz="1800" i="1" dirty="0">
                <a:solidFill>
                  <a:srgbClr val="002060"/>
                </a:solidFill>
              </a:rPr>
              <a:t>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Réf.  </a:t>
            </a:r>
            <a:r>
              <a:rPr lang="fr-FR" sz="1800" dirty="0">
                <a:solidFill>
                  <a:srgbClr val="002060"/>
                </a:solidFill>
              </a:rPr>
              <a:t>Livre B. </a:t>
            </a:r>
            <a:r>
              <a:rPr lang="fr-FR" sz="1800"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 xmlns:ahyp="http://schemas.microsoft.com/office/drawing/2018/hyperlinkcolor" val="tx"/>
                    </a:ext>
                  </a:extLst>
                </a:hlinkClick>
              </a:rPr>
              <a:t>https://youtu.be/NkVFJYWQrBY</a:t>
            </a:r>
            <a:endParaRPr lang="fr-FR" sz="2000" i="1" dirty="0">
              <a:solidFill>
                <a:srgbClr val="002060"/>
              </a:solidFill>
            </a:endParaRPr>
          </a:p>
          <a:p>
            <a:pPr marL="0" indent="0">
              <a:buNone/>
            </a:pPr>
            <a:r>
              <a:rPr lang="fr-FR" sz="2000" i="1" dirty="0">
                <a:solidFill>
                  <a:srgbClr val="002060"/>
                </a:solidFill>
                <a:hlinkClick r:id="rId3">
                  <a:extLst>
                    <a:ext uri="{A12FA001-AC4F-418D-AE19-62706E023703}">
                      <ahyp:hlinkClr xmlns="" xmlns:ahyp="http://schemas.microsoft.com/office/drawing/2018/hyperlinkcolor" val="tx"/>
                    </a:ext>
                  </a:extLst>
                </a:hlinkClick>
              </a:rPr>
              <a:t>LIRE </a:t>
            </a:r>
            <a:r>
              <a:rPr lang="fr-FR" sz="1800" i="1" dirty="0">
                <a:solidFill>
                  <a:srgbClr val="002060"/>
                </a:solidFill>
                <a:hlinkClick r:id="rId3">
                  <a:extLst>
                    <a:ext uri="{A12FA001-AC4F-418D-AE19-62706E023703}">
                      <ahyp:hlinkClr xmlns="" xmlns:ahyp="http://schemas.microsoft.com/office/drawing/2018/hyperlinkcolor"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pPr marL="0" indent="0">
              <a:buNone/>
            </a:pPr>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 xmlns:ahyp="http://schemas.microsoft.com/office/drawing/2018/hyperlinkcolor"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5833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40632"/>
            <a:ext cx="8229600" cy="1588168"/>
          </a:xfrm>
        </p:spPr>
        <p:txBody>
          <a:bodyPr>
            <a:normAutofit fontScale="90000"/>
          </a:bodyPr>
          <a:lstStyle/>
          <a:p>
            <a:r>
              <a:rPr lang="it-IT" dirty="0"/>
              <a:t/>
            </a:r>
            <a:br>
              <a:rPr lang="it-IT" dirty="0"/>
            </a:br>
            <a:r>
              <a:rPr lang="it-IT" sz="3100" b="1" dirty="0">
                <a:solidFill>
                  <a:srgbClr val="00B050"/>
                </a:solidFill>
              </a:rPr>
              <a:t>CORPUS</a:t>
            </a:r>
            <a:r>
              <a:rPr lang="it-IT" sz="3100" dirty="0">
                <a:solidFill>
                  <a:srgbClr val="00B050"/>
                </a:solidFill>
              </a:rPr>
              <a:t> </a:t>
            </a:r>
            <a:r>
              <a:rPr lang="it-IT" sz="3100" dirty="0"/>
              <a:t> - </a:t>
            </a:r>
            <a:r>
              <a:rPr lang="it-IT" sz="3100" b="1" dirty="0" err="1">
                <a:solidFill>
                  <a:srgbClr val="00B050"/>
                </a:solidFill>
              </a:rPr>
              <a:t>Aspects</a:t>
            </a:r>
            <a:r>
              <a:rPr lang="it-IT" sz="3100" b="1" dirty="0">
                <a:solidFill>
                  <a:srgbClr val="00B050"/>
                </a:solidFill>
              </a:rPr>
              <a:t> de la </a:t>
            </a:r>
            <a:r>
              <a:rPr lang="it-IT" sz="3100" b="1" dirty="0" err="1">
                <a:solidFill>
                  <a:srgbClr val="00B050"/>
                </a:solidFill>
              </a:rPr>
              <a:t>spontanéité</a:t>
            </a:r>
            <a:r>
              <a:rPr lang="it-IT" sz="3100" b="1" dirty="0">
                <a:solidFill>
                  <a:srgbClr val="00B050"/>
                </a:solidFill>
              </a:rPr>
              <a:t/>
            </a:r>
            <a:br>
              <a:rPr lang="it-IT" sz="3100" b="1" dirty="0">
                <a:solidFill>
                  <a:srgbClr val="00B050"/>
                </a:solidFill>
              </a:rPr>
            </a:br>
            <a:r>
              <a:rPr lang="it-IT" sz="3100" dirty="0" err="1">
                <a:solidFill>
                  <a:srgbClr val="00B050"/>
                </a:solidFill>
              </a:rPr>
              <a:t>réajustement</a:t>
            </a:r>
            <a:r>
              <a:rPr lang="it-IT" sz="3100" dirty="0">
                <a:solidFill>
                  <a:srgbClr val="00B050"/>
                </a:solidFill>
              </a:rPr>
              <a:t>, </a:t>
            </a:r>
            <a:r>
              <a:rPr lang="it-IT" sz="3100" dirty="0" err="1">
                <a:solidFill>
                  <a:srgbClr val="00B050"/>
                </a:solidFill>
              </a:rPr>
              <a:t>explicitation</a:t>
            </a:r>
            <a:r>
              <a:rPr lang="it-IT" sz="3100" dirty="0">
                <a:solidFill>
                  <a:srgbClr val="00B050"/>
                </a:solidFill>
              </a:rPr>
              <a:t> (</a:t>
            </a: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a:solidFill>
                  <a:srgbClr val="00B050"/>
                </a:solidFill>
              </a:rPr>
              <a:t>stigmatisé</a:t>
            </a:r>
            <a:r>
              <a:rPr lang="it-IT" sz="2700" dirty="0">
                <a:solidFill>
                  <a:srgbClr val="00B050"/>
                </a:solidFill>
              </a:rPr>
              <a:t> : </a:t>
            </a:r>
            <a:r>
              <a:rPr lang="it-IT" sz="2700" i="1" dirty="0">
                <a:solidFill>
                  <a:srgbClr val="00B050"/>
                </a:solidFill>
              </a:rPr>
              <a:t>faire un </a:t>
            </a:r>
            <a:r>
              <a:rPr lang="it-IT" sz="2700" i="1" dirty="0" err="1">
                <a:solidFill>
                  <a:srgbClr val="00B050"/>
                </a:solidFill>
              </a:rPr>
              <a:t>pays</a:t>
            </a:r>
            <a:r>
              <a:rPr lang="it-IT" sz="2700" dirty="0">
                <a:solidFill>
                  <a:srgbClr val="00B050"/>
                </a:solidFill>
              </a:rPr>
              <a:t>)</a:t>
            </a:r>
            <a:r>
              <a:rPr lang="it-IT" sz="4000" dirty="0"/>
              <a:t/>
            </a:r>
            <a:br>
              <a:rPr lang="it-IT" sz="4000" dirty="0"/>
            </a:br>
            <a:r>
              <a:rPr lang="it-IT" sz="2700" dirty="0"/>
              <a:t/>
            </a:r>
            <a:br>
              <a:rPr lang="it-IT" sz="2700" dirty="0"/>
            </a:br>
            <a:endParaRPr lang="fr-FR" dirty="0">
              <a:solidFill>
                <a:srgbClr val="00B050"/>
              </a:solidFill>
            </a:endParaRPr>
          </a:p>
        </p:txBody>
      </p:sp>
      <p:sp>
        <p:nvSpPr>
          <p:cNvPr id="3" name="Segnaposto contenuto 2"/>
          <p:cNvSpPr>
            <a:spLocks noGrp="1"/>
          </p:cNvSpPr>
          <p:nvPr>
            <p:ph idx="1"/>
          </p:nvPr>
        </p:nvSpPr>
        <p:spPr>
          <a:xfrm>
            <a:off x="854243" y="1828800"/>
            <a:ext cx="10226842" cy="4892676"/>
          </a:xfrm>
        </p:spPr>
        <p:txBody>
          <a:bodyPr>
            <a:normAutofit fontScale="25000" lnSpcReduction="20000"/>
          </a:bodyPr>
          <a:lstStyle/>
          <a:p>
            <a:pPr marL="0" indent="0">
              <a:buNone/>
            </a:pPr>
            <a:endParaRPr lang="fr-FR" sz="8000" dirty="0">
              <a:solidFill>
                <a:srgbClr val="002060"/>
              </a:solidFill>
            </a:endParaRPr>
          </a:p>
          <a:p>
            <a:pPr marL="0" indent="0">
              <a:buNone/>
            </a:pPr>
            <a:r>
              <a:rPr lang="fr-FR" sz="8000" dirty="0">
                <a:solidFill>
                  <a:srgbClr val="002060"/>
                </a:solidFill>
              </a:rPr>
              <a:t>BL: Non, oui, quand j'étais gamin ouais. Je voyageais pas mal.</a:t>
            </a:r>
            <a:br>
              <a:rPr lang="fr-FR" sz="8000" dirty="0">
                <a:solidFill>
                  <a:srgbClr val="002060"/>
                </a:solidFill>
              </a:rPr>
            </a:br>
            <a:r>
              <a:rPr lang="fr-FR" sz="8000" dirty="0">
                <a:solidFill>
                  <a:srgbClr val="002060"/>
                </a:solidFill>
              </a:rPr>
              <a:t>BL : </a:t>
            </a:r>
            <a:r>
              <a:rPr lang="fr-FR" sz="8000" b="1" u="sng" dirty="0">
                <a:solidFill>
                  <a:srgbClr val="002060"/>
                </a:solidFill>
              </a:rPr>
              <a:t>J'ai fait </a:t>
            </a:r>
            <a:r>
              <a:rPr lang="fr-FR" sz="8000" u="sng" dirty="0">
                <a:solidFill>
                  <a:srgbClr val="002060"/>
                </a:solidFill>
              </a:rPr>
              <a:t>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a:t>
            </a:r>
            <a:r>
              <a:rPr lang="fr-FR" sz="8000" b="1" dirty="0">
                <a:solidFill>
                  <a:srgbClr val="002060"/>
                </a:solidFill>
              </a:rPr>
              <a:t>on a fait toute la côte </a:t>
            </a:r>
            <a:r>
              <a:rPr lang="fr-FR" sz="8000" dirty="0">
                <a:solidFill>
                  <a:srgbClr val="002060"/>
                </a:solidFill>
              </a:rPr>
              <a:t>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a:t>
            </a:r>
            <a:r>
              <a:rPr lang="fr-FR" sz="8000" b="1" dirty="0">
                <a:solidFill>
                  <a:srgbClr val="002060"/>
                </a:solidFill>
              </a:rPr>
              <a:t>on est allés </a:t>
            </a:r>
            <a:r>
              <a:rPr lang="fr-FR" sz="8000" dirty="0">
                <a:solidFill>
                  <a:srgbClr val="002060"/>
                </a:solidFill>
              </a:rPr>
              <a:t>quelques fois au Maroc. Voilà.</a:t>
            </a:r>
            <a:br>
              <a:rPr lang="fr-FR" sz="8000" dirty="0">
                <a:solidFill>
                  <a:srgbClr val="002060"/>
                </a:solidFill>
              </a:rPr>
            </a:br>
            <a:r>
              <a:rPr lang="fr-FR" sz="8000" dirty="0">
                <a:solidFill>
                  <a:srgbClr val="002060"/>
                </a:solidFill>
              </a:rPr>
              <a:t>E : Et les États-Unis, t’avais bien kiffé ou euh ?</a:t>
            </a:r>
            <a:br>
              <a:rPr lang="fr-FR" sz="8000" dirty="0">
                <a:solidFill>
                  <a:srgbClr val="002060"/>
                </a:solidFill>
              </a:rPr>
            </a:br>
            <a:r>
              <a:rPr lang="fr-FR" sz="8000" dirty="0">
                <a:solidFill>
                  <a:srgbClr val="002060"/>
                </a:solidFill>
              </a:rPr>
              <a:t>BL : Ouais c'est superbe, ouais, c'est, c'est, vachement bien les États-Unis. Tu y es jamais allé?</a:t>
            </a:r>
            <a:br>
              <a:rPr lang="fr-FR" sz="8000" dirty="0">
                <a:solidFill>
                  <a:srgbClr val="002060"/>
                </a:solidFill>
              </a:rPr>
            </a:br>
            <a:r>
              <a:rPr lang="fr-FR" sz="8000" dirty="0">
                <a:solidFill>
                  <a:srgbClr val="002060"/>
                </a:solidFill>
              </a:rPr>
              <a:t>E : Si, mais, mais euh, je n'ai euh, je</a:t>
            </a:r>
            <a:r>
              <a:rPr lang="fr-FR" sz="8000" b="1" dirty="0">
                <a:solidFill>
                  <a:srgbClr val="002060"/>
                </a:solidFill>
              </a:rPr>
              <a:t>, </a:t>
            </a:r>
            <a:r>
              <a:rPr lang="fr-FR" sz="8000" b="1" u="sng" dirty="0">
                <a:solidFill>
                  <a:srgbClr val="002060"/>
                </a:solidFill>
              </a:rPr>
              <a:t>j'ai fait </a:t>
            </a:r>
            <a:r>
              <a:rPr lang="fr-FR" sz="8000" dirty="0">
                <a:solidFill>
                  <a:srgbClr val="002060"/>
                </a:solidFill>
              </a:rPr>
              <a:t>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r>
              <a:rPr lang="fr-FR" sz="5600" dirty="0"/>
              <a:t/>
            </a:r>
            <a:br>
              <a:rPr lang="fr-FR" sz="5600" dirty="0"/>
            </a:br>
            <a:endParaRPr lang="fr-FR" sz="5600" dirty="0"/>
          </a:p>
          <a:p>
            <a:pPr marL="0" indent="0">
              <a:buNone/>
            </a:pPr>
            <a:r>
              <a:rPr lang="fr-FR" sz="5600" b="1" dirty="0"/>
              <a:t>PFC 21abl1  </a:t>
            </a:r>
            <a:r>
              <a:rPr lang="fr-FR" sz="6000" dirty="0">
                <a:solidFill>
                  <a:srgbClr val="002060"/>
                </a:solidFill>
                <a:hlinkClick r:id="rId3"/>
              </a:rPr>
              <a:t>https://repository.ortolang.fr/api/content/pfc/v1/21abl1/21abl1g_anon.mp3</a:t>
            </a:r>
            <a:endParaRPr lang="fr-FR" sz="6000" dirty="0">
              <a:solidFill>
                <a:srgbClr val="002060"/>
              </a:solidFill>
            </a:endParaRPr>
          </a:p>
          <a:p>
            <a:pPr marL="0" indent="0">
              <a:buNone/>
            </a:pPr>
            <a:r>
              <a:rPr lang="fr-FR" sz="6000" dirty="0">
                <a:solidFill>
                  <a:srgbClr val="002060"/>
                </a:solidFill>
              </a:rPr>
              <a:t>     1:35 à 4:30</a:t>
            </a:r>
            <a:endParaRPr lang="fr-FR" sz="5600" dirty="0"/>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00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8937" y="274638"/>
            <a:ext cx="9567746" cy="722058"/>
          </a:xfrm>
        </p:spPr>
        <p:txBody>
          <a:bodyPr>
            <a:noAutofit/>
          </a:bodyPr>
          <a:lstStyle/>
          <a:p>
            <a:pPr algn="just"/>
            <a:r>
              <a:rPr lang="it-IT" sz="3200" b="1" spc="100">
                <a:solidFill>
                  <a:srgbClr val="179D60"/>
                </a:solidFill>
                <a:cs typeface="Biome Light" panose="020B0502040204020203" pitchFamily="34" charset="0"/>
              </a:rPr>
              <a:t>CORPUS - </a:t>
            </a:r>
            <a:r>
              <a:rPr lang="it-IT" sz="3200" b="1" spc="100" err="1">
                <a:solidFill>
                  <a:srgbClr val="179D60"/>
                </a:solidFill>
                <a:cs typeface="Biome Light" panose="020B0502040204020203" pitchFamily="34" charset="0"/>
              </a:rPr>
              <a:t>Aspects</a:t>
            </a:r>
            <a:r>
              <a:rPr lang="it-IT" sz="3200" b="1" spc="100">
                <a:solidFill>
                  <a:srgbClr val="179D60"/>
                </a:solidFill>
                <a:cs typeface="Biome Light" panose="020B0502040204020203" pitchFamily="34" charset="0"/>
              </a:rPr>
              <a:t> de la </a:t>
            </a:r>
            <a:r>
              <a:rPr lang="it-IT" sz="3200" b="1" spc="100" err="1">
                <a:solidFill>
                  <a:srgbClr val="179D60"/>
                </a:solidFill>
                <a:cs typeface="Biome Light" panose="020B0502040204020203" pitchFamily="34" charset="0"/>
              </a:rPr>
              <a:t>spontanéité</a:t>
            </a:r>
            <a:r>
              <a:rPr lang="it-IT" sz="3200" b="1" spc="100">
                <a:solidFill>
                  <a:srgbClr val="179D60"/>
                </a:solidFill>
                <a:cs typeface="Biome Light" panose="020B0502040204020203" pitchFamily="34" charset="0"/>
              </a:rPr>
              <a:t/>
            </a:r>
            <a:br>
              <a:rPr lang="it-IT" sz="3200" b="1" spc="100">
                <a:solidFill>
                  <a:srgbClr val="179D60"/>
                </a:solidFill>
                <a:cs typeface="Biome Light" panose="020B0502040204020203" pitchFamily="34" charset="0"/>
              </a:rPr>
            </a:br>
            <a:r>
              <a:rPr lang="it-IT" sz="3200" b="1" spc="100" err="1">
                <a:solidFill>
                  <a:srgbClr val="179D60"/>
                </a:solidFill>
                <a:cs typeface="Biome Light" panose="020B0502040204020203" pitchFamily="34" charset="0"/>
              </a:rPr>
              <a:t>réajustement</a:t>
            </a:r>
            <a:r>
              <a:rPr lang="it-IT" sz="3200" b="1" spc="100">
                <a:solidFill>
                  <a:srgbClr val="179D60"/>
                </a:solidFill>
                <a:cs typeface="Biome Light" panose="020B0502040204020203" pitchFamily="34" charset="0"/>
              </a:rPr>
              <a:t> </a:t>
            </a:r>
            <a:r>
              <a:rPr lang="it-IT" sz="3200" b="1" spc="100" err="1">
                <a:solidFill>
                  <a:srgbClr val="179D60"/>
                </a:solidFill>
                <a:cs typeface="Biome Light" panose="020B0502040204020203" pitchFamily="34" charset="0"/>
              </a:rPr>
              <a:t>introduit</a:t>
            </a:r>
            <a:r>
              <a:rPr lang="it-IT" sz="3200" b="1" spc="100">
                <a:solidFill>
                  <a:srgbClr val="179D60"/>
                </a:solidFill>
                <a:cs typeface="Biome Light" panose="020B0502040204020203" pitchFamily="34" charset="0"/>
              </a:rPr>
              <a:t> par </a:t>
            </a:r>
            <a:r>
              <a:rPr lang="it-IT" sz="3200" b="1" i="1" spc="100">
                <a:solidFill>
                  <a:srgbClr val="179D60"/>
                </a:solidFill>
                <a:cs typeface="Biome Light" panose="020B0502040204020203" pitchFamily="34" charset="0"/>
              </a:rPr>
              <a:t>enfin</a:t>
            </a:r>
            <a:endParaRPr lang="fr-FR" sz="3200" b="1" spc="100">
              <a:solidFill>
                <a:srgbClr val="179D60"/>
              </a:solidFill>
              <a:cs typeface="Biome Light" panose="020B0502040204020203" pitchFamily="34" charset="0"/>
            </a:endParaRPr>
          </a:p>
        </p:txBody>
      </p:sp>
      <p:sp>
        <p:nvSpPr>
          <p:cNvPr id="3" name="Segnaposto contenuto 2"/>
          <p:cNvSpPr>
            <a:spLocks noGrp="1"/>
          </p:cNvSpPr>
          <p:nvPr>
            <p:ph idx="1"/>
          </p:nvPr>
        </p:nvSpPr>
        <p:spPr>
          <a:xfrm>
            <a:off x="1981200" y="1483112"/>
            <a:ext cx="8229600" cy="4643052"/>
          </a:xfrm>
        </p:spPr>
        <p:txBody>
          <a:bodyPr>
            <a:normAutofit fontScale="32500" lnSpcReduction="20000"/>
          </a:bodyPr>
          <a:lstStyle/>
          <a:p>
            <a:pPr marL="0" indent="0">
              <a:buNone/>
            </a:pPr>
            <a:r>
              <a:rPr lang="fr-FR" sz="7200">
                <a:hlinkClick r:id="rId5"/>
              </a:rPr>
              <a:t>http://www.projet-pfc.net/base/hyperaudio/index.php?folder=21abl1&amp;type=g</a:t>
            </a:r>
            <a:r>
              <a:rPr lang="fr-FR"/>
              <a:t/>
            </a:r>
            <a:br>
              <a:rPr lang="fr-FR"/>
            </a:br>
            <a:r>
              <a:rPr lang="fr-FR"/>
              <a:t/>
            </a:r>
            <a:br>
              <a:rPr lang="fr-FR"/>
            </a:br>
            <a:r>
              <a:rPr lang="fr-FR" sz="3700"/>
              <a:t/>
            </a:r>
            <a:br>
              <a:rPr lang="fr-FR" sz="3700"/>
            </a:br>
            <a:r>
              <a:rPr lang="fr-FR" sz="8600"/>
              <a:t>BL: quand on y était allés + on était </a:t>
            </a:r>
            <a:r>
              <a:rPr lang="fr-FR" sz="8600">
                <a:solidFill>
                  <a:srgbClr val="00B050"/>
                </a:solidFill>
              </a:rPr>
              <a:t>euh</a:t>
            </a:r>
            <a:r>
              <a:rPr lang="fr-FR" sz="8600"/>
              <a:t> logés dans un loft </a:t>
            </a:r>
            <a:r>
              <a:rPr lang="fr-FR" sz="8600">
                <a:solidFill>
                  <a:srgbClr val="00B050"/>
                </a:solidFill>
              </a:rPr>
              <a:t>euh </a:t>
            </a:r>
            <a:r>
              <a:rPr lang="fr-FR" sz="8600"/>
              <a:t>à Manhattan + la nénette, ah c'était génial </a:t>
            </a:r>
            <a:r>
              <a:rPr lang="fr-FR" sz="8600">
                <a:solidFill>
                  <a:srgbClr val="00B050"/>
                </a:solidFill>
              </a:rPr>
              <a:t>quoi + </a:t>
            </a:r>
            <a:r>
              <a:rPr lang="fr-FR" sz="8600"/>
              <a:t> </a:t>
            </a:r>
            <a:r>
              <a:rPr lang="fr-FR" sz="8600">
                <a:solidFill>
                  <a:srgbClr val="00B050"/>
                </a:solidFill>
              </a:rPr>
              <a:t>une usine désaffectée + </a:t>
            </a:r>
            <a:r>
              <a:rPr lang="fr-FR" sz="8600" b="1" u="sng">
                <a:solidFill>
                  <a:srgbClr val="00B050"/>
                </a:solidFill>
              </a:rPr>
              <a:t>enfin</a:t>
            </a:r>
            <a:r>
              <a:rPr lang="fr-FR" sz="8600">
                <a:solidFill>
                  <a:srgbClr val="00B050"/>
                </a:solidFill>
              </a:rPr>
              <a:t> qui </a:t>
            </a:r>
            <a:r>
              <a:rPr lang="fr-FR" sz="8600" err="1">
                <a:solidFill>
                  <a:srgbClr val="00B050"/>
                </a:solidFill>
              </a:rPr>
              <a:t>ét</a:t>
            </a:r>
            <a:r>
              <a:rPr lang="fr-FR" sz="8600">
                <a:solidFill>
                  <a:srgbClr val="00B050"/>
                </a:solidFill>
              </a:rPr>
              <a:t>/, qui était plus désaffectée </a:t>
            </a:r>
            <a:r>
              <a:rPr lang="fr-FR" sz="8600" u="sng">
                <a:solidFill>
                  <a:srgbClr val="00B050"/>
                </a:solidFill>
              </a:rPr>
              <a:t>quoi</a:t>
            </a:r>
            <a:r>
              <a:rPr lang="fr-FR" sz="8600">
                <a:solidFill>
                  <a:srgbClr val="00B050"/>
                </a:solidFill>
              </a:rPr>
              <a:t>, qui avait été euh r/, rénovée</a:t>
            </a:r>
            <a:r>
              <a:rPr lang="fr-FR" sz="8600"/>
              <a:t>, </a:t>
            </a:r>
            <a:r>
              <a:rPr lang="fr-FR" sz="8600">
                <a:solidFill>
                  <a:srgbClr val="00B050"/>
                </a:solidFill>
              </a:rPr>
              <a:t>remise en loft +</a:t>
            </a:r>
            <a:r>
              <a:rPr lang="fr-FR" sz="8600"/>
              <a:t> elle avait un loft immense qui donnait sur les deux grandes tours et puis c’était + splendide quoi</a:t>
            </a:r>
            <a:br>
              <a:rPr lang="fr-FR" sz="8600"/>
            </a:br>
            <a:endParaRPr lang="fr-FR" sz="2800" strike="sngStrike"/>
          </a:p>
          <a:p>
            <a:pPr marL="0" indent="0">
              <a:buNone/>
            </a:pPr>
            <a:r>
              <a:rPr lang="it-IT" sz="6400"/>
              <a:t>(PCF </a:t>
            </a:r>
            <a:r>
              <a:rPr lang="it-IT" sz="6400" err="1"/>
              <a:t>locuteur</a:t>
            </a:r>
            <a:r>
              <a:rPr lang="it-IT" sz="6400"/>
              <a:t> 21abl1, </a:t>
            </a:r>
            <a:r>
              <a:rPr lang="it-IT" sz="6400" err="1"/>
              <a:t>Dijon</a:t>
            </a:r>
            <a:r>
              <a:rPr lang="it-IT" sz="6400"/>
              <a:t>)</a:t>
            </a:r>
            <a:endParaRPr lang="fr-FR" sz="640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loft.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5960" y="4488965"/>
            <a:ext cx="559072" cy="559072"/>
          </a:xfrm>
          <a:prstGeom prst="rect">
            <a:avLst/>
          </a:prstGeom>
        </p:spPr>
      </p:pic>
    </p:spTree>
    <p:extLst>
      <p:ext uri="{BB962C8B-B14F-4D97-AF65-F5344CB8AC3E}">
        <p14:creationId xmlns:p14="http://schemas.microsoft.com/office/powerpoint/2010/main" val="341391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4000" b="1">
                <a:solidFill>
                  <a:srgbClr val="00B050"/>
                </a:solidFill>
              </a:rPr>
              <a:t>Sémantique et pragmatique : le dit et le non-dit</a:t>
            </a:r>
            <a:endParaRPr lang="fr-FR" b="1"/>
          </a:p>
        </p:txBody>
      </p:sp>
      <p:sp>
        <p:nvSpPr>
          <p:cNvPr id="3" name="Segnaposto contenuto 2"/>
          <p:cNvSpPr>
            <a:spLocks noGrp="1"/>
          </p:cNvSpPr>
          <p:nvPr>
            <p:ph idx="1"/>
          </p:nvPr>
        </p:nvSpPr>
        <p:spPr>
          <a:xfrm>
            <a:off x="838200" y="1492469"/>
            <a:ext cx="10515600" cy="5181600"/>
          </a:xfrm>
        </p:spPr>
        <p:txBody>
          <a:bodyPr vert="horz" lIns="91440" tIns="45720" rIns="91440" bIns="45720" rtlCol="0" anchor="t">
            <a:normAutofit fontScale="92500" lnSpcReduction="20000"/>
          </a:bodyPr>
          <a:lstStyle/>
          <a:p>
            <a:r>
              <a:rPr lang="fr-FR" sz="2400" dirty="0">
                <a:solidFill>
                  <a:srgbClr val="002060"/>
                </a:solidFill>
              </a:rPr>
              <a:t>Sens littéral des mots ou des phrases (SEM) </a:t>
            </a:r>
            <a:r>
              <a:rPr lang="fr-FR" sz="2400" i="1" dirty="0">
                <a:solidFill>
                  <a:srgbClr val="002060"/>
                </a:solidFill>
              </a:rPr>
              <a:t>vs </a:t>
            </a:r>
            <a:r>
              <a:rPr lang="fr-FR" sz="2400" b="1" dirty="0">
                <a:solidFill>
                  <a:srgbClr val="002060"/>
                </a:solidFill>
              </a:rPr>
              <a:t>langage en contexte </a:t>
            </a:r>
            <a:r>
              <a:rPr lang="fr-FR" sz="2400" dirty="0">
                <a:solidFill>
                  <a:srgbClr val="002060"/>
                </a:solidFill>
              </a:rPr>
              <a:t>- &gt; implications, intentions et effets sur le destinataire (PRAGM)</a:t>
            </a:r>
          </a:p>
          <a:p>
            <a:pPr marL="0" indent="0">
              <a:buNone/>
            </a:pPr>
            <a:r>
              <a:rPr lang="fr-FR" sz="2200" dirty="0"/>
              <a:t>Bibl. Ducrot O. 1972 </a:t>
            </a:r>
            <a:r>
              <a:rPr lang="fr-FR" sz="2200" i="1" dirty="0"/>
              <a:t>Dire et ne pas dire </a:t>
            </a:r>
            <a:r>
              <a:rPr lang="fr-FR" sz="2200" dirty="0"/>
              <a:t>+ Kerbrat-</a:t>
            </a:r>
            <a:r>
              <a:rPr lang="fr-FR" sz="2200" dirty="0" err="1"/>
              <a:t>Orecchion</a:t>
            </a:r>
            <a:r>
              <a:rPr lang="it-IT" sz="2200" dirty="0"/>
              <a:t>i C. 1986 </a:t>
            </a:r>
            <a:r>
              <a:rPr lang="it-IT" sz="2200" i="1" dirty="0" err="1"/>
              <a:t>L’implicite</a:t>
            </a:r>
            <a:endParaRPr lang="fr-FR" sz="2200" dirty="0"/>
          </a:p>
          <a:p>
            <a:r>
              <a:rPr lang="fr-FR" sz="2400" dirty="0">
                <a:solidFill>
                  <a:srgbClr val="002060"/>
                </a:solidFill>
              </a:rPr>
              <a:t>Principe d’économie linguistique : dit (</a:t>
            </a:r>
            <a:r>
              <a:rPr lang="fr-FR" sz="2400" b="1" dirty="0">
                <a:solidFill>
                  <a:srgbClr val="002060"/>
                </a:solidFill>
              </a:rPr>
              <a:t>posé</a:t>
            </a:r>
            <a:r>
              <a:rPr lang="fr-FR" sz="2400" dirty="0">
                <a:solidFill>
                  <a:srgbClr val="002060"/>
                </a:solidFill>
              </a:rPr>
              <a:t>) </a:t>
            </a:r>
            <a:r>
              <a:rPr lang="fr-FR" sz="2400" i="1" dirty="0">
                <a:solidFill>
                  <a:srgbClr val="002060"/>
                </a:solidFill>
              </a:rPr>
              <a:t>vs</a:t>
            </a:r>
            <a:r>
              <a:rPr lang="fr-FR" sz="2400" dirty="0">
                <a:solidFill>
                  <a:srgbClr val="002060"/>
                </a:solidFill>
              </a:rPr>
              <a:t> non-dit (</a:t>
            </a:r>
            <a:r>
              <a:rPr lang="fr-FR" sz="2400" b="1" dirty="0">
                <a:solidFill>
                  <a:srgbClr val="002060"/>
                </a:solidFill>
              </a:rPr>
              <a:t>présupposé</a:t>
            </a:r>
            <a:r>
              <a:rPr lang="fr-FR" sz="2400" dirty="0">
                <a:solidFill>
                  <a:srgbClr val="002060"/>
                </a:solidFill>
              </a:rPr>
              <a:t>) d’un énoncé -&gt; informations </a:t>
            </a:r>
            <a:r>
              <a:rPr lang="fr-FR" sz="2400" b="1" dirty="0">
                <a:solidFill>
                  <a:srgbClr val="002060"/>
                </a:solidFill>
              </a:rPr>
              <a:t>explicites</a:t>
            </a:r>
            <a:r>
              <a:rPr lang="fr-FR" sz="2400" dirty="0">
                <a:solidFill>
                  <a:srgbClr val="002060"/>
                </a:solidFill>
              </a:rPr>
              <a:t> </a:t>
            </a:r>
            <a:r>
              <a:rPr lang="fr-FR" sz="2400" i="1" dirty="0">
                <a:solidFill>
                  <a:srgbClr val="002060"/>
                </a:solidFill>
              </a:rPr>
              <a:t>vs</a:t>
            </a:r>
            <a:r>
              <a:rPr lang="fr-FR" sz="2400" dirty="0">
                <a:solidFill>
                  <a:srgbClr val="002060"/>
                </a:solidFill>
              </a:rPr>
              <a:t> </a:t>
            </a:r>
            <a:r>
              <a:rPr lang="fr-FR" sz="2400" b="1" dirty="0">
                <a:solidFill>
                  <a:srgbClr val="002060"/>
                </a:solidFill>
              </a:rPr>
              <a:t>implicites</a:t>
            </a:r>
            <a:r>
              <a:rPr lang="fr-FR" sz="2400" dirty="0">
                <a:solidFill>
                  <a:srgbClr val="002060"/>
                </a:solidFill>
              </a:rPr>
              <a:t> (qu’on déduit grâce au contenu linguistique des énoncés, l’intonation, les savoirs partagés, le contexte) ex. </a:t>
            </a:r>
            <a:r>
              <a:rPr lang="fr-FR" sz="2400" i="1" dirty="0">
                <a:solidFill>
                  <a:srgbClr val="002060"/>
                </a:solidFill>
              </a:rPr>
              <a:t>Il a cessé de fumer il y a 6 mois ;  ils ne veulent pas d’enfants ; ils ne veulent plus d’enfants ; tu as l’air malin (intonation / contexte)</a:t>
            </a:r>
            <a:endParaRPr lang="fr-FR" sz="2400" i="1" dirty="0">
              <a:solidFill>
                <a:srgbClr val="002060"/>
              </a:solidFill>
              <a:cs typeface="Calibri"/>
            </a:endParaRPr>
          </a:p>
          <a:p>
            <a:r>
              <a:rPr lang="fr-FR" sz="2400" dirty="0">
                <a:solidFill>
                  <a:srgbClr val="7030A0"/>
                </a:solidFill>
              </a:rPr>
              <a:t>Réduction, économie, communication dynamique, connivences.</a:t>
            </a:r>
            <a:endParaRPr lang="fr-FR" sz="2400" dirty="0">
              <a:solidFill>
                <a:srgbClr val="7030A0"/>
              </a:solidFill>
              <a:cs typeface="Calibri"/>
            </a:endParaRPr>
          </a:p>
          <a:p>
            <a:r>
              <a:rPr lang="fr-FR" sz="2400" dirty="0">
                <a:solidFill>
                  <a:srgbClr val="7030A0"/>
                </a:solidFill>
              </a:rPr>
              <a:t> Énoncés implicites = </a:t>
            </a:r>
            <a:r>
              <a:rPr lang="fr-FR" sz="2400" b="1" dirty="0">
                <a:solidFill>
                  <a:srgbClr val="7030A0"/>
                </a:solidFill>
              </a:rPr>
              <a:t>présupposés</a:t>
            </a:r>
            <a:r>
              <a:rPr lang="fr-FR" sz="2400" dirty="0">
                <a:solidFill>
                  <a:srgbClr val="7030A0"/>
                </a:solidFill>
              </a:rPr>
              <a:t> ou </a:t>
            </a:r>
            <a:r>
              <a:rPr lang="fr-FR" sz="2400" b="1" dirty="0">
                <a:solidFill>
                  <a:srgbClr val="7030A0"/>
                </a:solidFill>
              </a:rPr>
              <a:t>sous-entendus</a:t>
            </a:r>
            <a:r>
              <a:rPr lang="fr-FR" sz="2400" dirty="0">
                <a:solidFill>
                  <a:srgbClr val="7030A0"/>
                </a:solidFill>
              </a:rPr>
              <a:t> (liés au </a:t>
            </a:r>
            <a:r>
              <a:rPr lang="fr-FR" sz="2400" b="1" dirty="0">
                <a:solidFill>
                  <a:srgbClr val="7030A0"/>
                </a:solidFill>
              </a:rPr>
              <a:t>contexte</a:t>
            </a:r>
            <a:r>
              <a:rPr lang="fr-FR" sz="2400" dirty="0">
                <a:solidFill>
                  <a:srgbClr val="7030A0"/>
                </a:solidFill>
              </a:rPr>
              <a:t>). </a:t>
            </a:r>
            <a:r>
              <a:rPr lang="fr-FR" sz="2400" dirty="0">
                <a:solidFill>
                  <a:srgbClr val="002060"/>
                </a:solidFill>
              </a:rPr>
              <a:t>Dans ce dernier cas, le locuteur peut nier l’interprétation qui est faite de son énoncé</a:t>
            </a:r>
            <a:endParaRPr lang="fr-FR" sz="2400" dirty="0">
              <a:solidFill>
                <a:srgbClr val="7030A0"/>
              </a:solidFill>
            </a:endParaRPr>
          </a:p>
          <a:p>
            <a:pPr marL="0" indent="0">
              <a:buNone/>
            </a:pPr>
            <a:r>
              <a:rPr lang="fr-FR" sz="2200" i="1" dirty="0">
                <a:solidFill>
                  <a:srgbClr val="002060"/>
                </a:solidFill>
              </a:rPr>
              <a:t>- </a:t>
            </a:r>
            <a:r>
              <a:rPr lang="fr-FR" sz="1900" i="1" dirty="0">
                <a:solidFill>
                  <a:srgbClr val="002060"/>
                </a:solidFill>
              </a:rPr>
              <a:t>Tu es bien </a:t>
            </a:r>
            <a:r>
              <a:rPr lang="it-IT" sz="1900" i="1" dirty="0" err="1">
                <a:solidFill>
                  <a:srgbClr val="002060"/>
                </a:solidFill>
              </a:rPr>
              <a:t>pâle</a:t>
            </a:r>
            <a:r>
              <a:rPr lang="it-IT" sz="1900" i="1" dirty="0">
                <a:solidFill>
                  <a:srgbClr val="002060"/>
                </a:solidFill>
              </a:rPr>
              <a:t> pour </a:t>
            </a:r>
            <a:r>
              <a:rPr lang="it-IT" sz="1900" i="1" dirty="0" err="1">
                <a:solidFill>
                  <a:srgbClr val="002060"/>
                </a:solidFill>
              </a:rPr>
              <a:t>quelqu’un</a:t>
            </a:r>
            <a:r>
              <a:rPr lang="it-IT" sz="1900" i="1" dirty="0">
                <a:solidFill>
                  <a:srgbClr val="002060"/>
                </a:solidFill>
              </a:rPr>
              <a:t> qui </a:t>
            </a:r>
            <a:r>
              <a:rPr lang="it-IT" sz="1900" i="1" dirty="0" err="1">
                <a:solidFill>
                  <a:srgbClr val="002060"/>
                </a:solidFill>
              </a:rPr>
              <a:t>revient</a:t>
            </a:r>
            <a:r>
              <a:rPr lang="it-IT" sz="1900" i="1" dirty="0">
                <a:solidFill>
                  <a:srgbClr val="002060"/>
                </a:solidFill>
              </a:rPr>
              <a:t> de </a:t>
            </a:r>
            <a:r>
              <a:rPr lang="it-IT" sz="1900" i="1" dirty="0" err="1">
                <a:solidFill>
                  <a:srgbClr val="002060"/>
                </a:solidFill>
              </a:rPr>
              <a:t>vacances</a:t>
            </a:r>
            <a:r>
              <a:rPr lang="it-IT" sz="1900" i="1" dirty="0">
                <a:solidFill>
                  <a:srgbClr val="002060"/>
                </a:solidFill>
              </a:rPr>
              <a:t> (implicite : </a:t>
            </a:r>
            <a:r>
              <a:rPr lang="it-IT" sz="1900" i="1" dirty="0" err="1">
                <a:solidFill>
                  <a:srgbClr val="002060"/>
                </a:solidFill>
              </a:rPr>
              <a:t>vacances</a:t>
            </a:r>
            <a:r>
              <a:rPr lang="it-IT" sz="1900" i="1" dirty="0">
                <a:solidFill>
                  <a:srgbClr val="002060"/>
                </a:solidFill>
              </a:rPr>
              <a:t> = soleil  je m’</a:t>
            </a:r>
            <a:r>
              <a:rPr lang="it-IT" sz="1900" i="1" dirty="0" err="1">
                <a:solidFill>
                  <a:srgbClr val="002060"/>
                </a:solidFill>
              </a:rPr>
              <a:t>étonne</a:t>
            </a:r>
            <a:r>
              <a:rPr lang="it-IT" sz="1900" i="1" dirty="0">
                <a:solidFill>
                  <a:srgbClr val="002060"/>
                </a:solidFill>
              </a:rPr>
              <a:t> </a:t>
            </a:r>
            <a:r>
              <a:rPr lang="it-IT" sz="1900" i="1" dirty="0" err="1">
                <a:solidFill>
                  <a:srgbClr val="002060"/>
                </a:solidFill>
              </a:rPr>
              <a:t>que</a:t>
            </a:r>
            <a:r>
              <a:rPr lang="it-IT" sz="1900" i="1" dirty="0">
                <a:solidFill>
                  <a:srgbClr val="002060"/>
                </a:solidFill>
              </a:rPr>
              <a:t> tu n’</a:t>
            </a:r>
            <a:r>
              <a:rPr lang="it-IT" sz="1900" i="1" dirty="0" err="1">
                <a:solidFill>
                  <a:srgbClr val="002060"/>
                </a:solidFill>
              </a:rPr>
              <a:t>aies</a:t>
            </a:r>
            <a:r>
              <a:rPr lang="it-IT" sz="1900" i="1" dirty="0">
                <a:solidFill>
                  <a:srgbClr val="002060"/>
                </a:solidFill>
              </a:rPr>
              <a:t> </a:t>
            </a:r>
            <a:r>
              <a:rPr lang="it-IT" sz="1900" i="1" dirty="0" err="1">
                <a:solidFill>
                  <a:srgbClr val="002060"/>
                </a:solidFill>
              </a:rPr>
              <a:t>pas</a:t>
            </a:r>
            <a:r>
              <a:rPr lang="it-IT" sz="1900" i="1" dirty="0">
                <a:solidFill>
                  <a:srgbClr val="002060"/>
                </a:solidFill>
              </a:rPr>
              <a:t> </a:t>
            </a:r>
            <a:r>
              <a:rPr lang="it-IT" sz="1900" i="1" dirty="0" err="1">
                <a:solidFill>
                  <a:srgbClr val="002060"/>
                </a:solidFill>
              </a:rPr>
              <a:t>meilleure</a:t>
            </a:r>
            <a:r>
              <a:rPr lang="it-IT" sz="1900" i="1" dirty="0">
                <a:solidFill>
                  <a:srgbClr val="002060"/>
                </a:solidFill>
              </a:rPr>
              <a:t> mine</a:t>
            </a:r>
            <a:endParaRPr lang="it-IT" sz="1900" i="1" dirty="0">
              <a:solidFill>
                <a:srgbClr val="002060"/>
              </a:solidFill>
              <a:cs typeface="Calibri"/>
            </a:endParaRPr>
          </a:p>
          <a:p>
            <a:pPr marL="0" indent="0">
              <a:buNone/>
            </a:pPr>
            <a:r>
              <a:rPr lang="it-IT" sz="1900" i="1" dirty="0">
                <a:solidFill>
                  <a:srgbClr val="002060"/>
                </a:solidFill>
              </a:rPr>
              <a:t>– Tu </a:t>
            </a:r>
            <a:r>
              <a:rPr lang="it-IT" sz="1900" i="1" dirty="0" err="1">
                <a:solidFill>
                  <a:srgbClr val="002060"/>
                </a:solidFill>
              </a:rPr>
              <a:t>doutes</a:t>
            </a:r>
            <a:r>
              <a:rPr lang="it-IT" sz="1900" i="1" dirty="0">
                <a:solidFill>
                  <a:srgbClr val="002060"/>
                </a:solidFill>
              </a:rPr>
              <a:t> </a:t>
            </a:r>
            <a:r>
              <a:rPr lang="it-IT" sz="1900" i="1" dirty="0" err="1">
                <a:solidFill>
                  <a:srgbClr val="002060"/>
                </a:solidFill>
              </a:rPr>
              <a:t>que</a:t>
            </a:r>
            <a:r>
              <a:rPr lang="it-IT" sz="1900" i="1" dirty="0">
                <a:solidFill>
                  <a:srgbClr val="002060"/>
                </a:solidFill>
              </a:rPr>
              <a:t> je </a:t>
            </a:r>
            <a:r>
              <a:rPr lang="it-IT" sz="1900" i="1" dirty="0" err="1">
                <a:solidFill>
                  <a:srgbClr val="002060"/>
                </a:solidFill>
              </a:rPr>
              <a:t>sois</a:t>
            </a:r>
            <a:r>
              <a:rPr lang="it-IT" sz="1900" i="1" dirty="0">
                <a:solidFill>
                  <a:srgbClr val="002060"/>
                </a:solidFill>
              </a:rPr>
              <a:t> </a:t>
            </a:r>
            <a:r>
              <a:rPr lang="it-IT" sz="1900" i="1" dirty="0" err="1">
                <a:solidFill>
                  <a:srgbClr val="002060"/>
                </a:solidFill>
              </a:rPr>
              <a:t>effectivement</a:t>
            </a:r>
            <a:r>
              <a:rPr lang="it-IT" sz="1900" i="1" dirty="0">
                <a:solidFill>
                  <a:srgbClr val="002060"/>
                </a:solidFill>
              </a:rPr>
              <a:t> </a:t>
            </a:r>
            <a:r>
              <a:rPr lang="it-IT" sz="1900" i="1" dirty="0" err="1">
                <a:solidFill>
                  <a:srgbClr val="002060"/>
                </a:solidFill>
              </a:rPr>
              <a:t>partie</a:t>
            </a:r>
            <a:r>
              <a:rPr lang="it-IT" sz="1900" i="1" dirty="0">
                <a:solidFill>
                  <a:srgbClr val="002060"/>
                </a:solidFill>
              </a:rPr>
              <a:t>?  - Mais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du</a:t>
            </a:r>
            <a:r>
              <a:rPr lang="it-IT" sz="1900" i="1" dirty="0">
                <a:solidFill>
                  <a:srgbClr val="002060"/>
                </a:solidFill>
              </a:rPr>
              <a:t> tout mais je suppose </a:t>
            </a:r>
            <a:r>
              <a:rPr lang="it-IT" sz="1900" i="1" dirty="0" err="1">
                <a:solidFill>
                  <a:srgbClr val="002060"/>
                </a:solidFill>
              </a:rPr>
              <a:t>que</a:t>
            </a:r>
            <a:r>
              <a:rPr lang="it-IT" sz="1900" i="1" dirty="0">
                <a:solidFill>
                  <a:srgbClr val="002060"/>
                </a:solidFill>
              </a:rPr>
              <a:t> tu n’es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beaucoup</a:t>
            </a:r>
            <a:r>
              <a:rPr lang="it-IT" sz="1900" i="1" dirty="0">
                <a:solidFill>
                  <a:srgbClr val="002060"/>
                </a:solidFill>
              </a:rPr>
              <a:t> </a:t>
            </a:r>
            <a:r>
              <a:rPr lang="it-IT" sz="1900" i="1" dirty="0" err="1">
                <a:solidFill>
                  <a:srgbClr val="002060"/>
                </a:solidFill>
              </a:rPr>
              <a:t>sortie</a:t>
            </a:r>
            <a:r>
              <a:rPr lang="it-IT" sz="1900" i="1" dirty="0">
                <a:solidFill>
                  <a:srgbClr val="002060"/>
                </a:solidFill>
              </a:rPr>
              <a:t> </a:t>
            </a:r>
            <a:r>
              <a:rPr lang="it-IT" sz="1900" i="1" dirty="0" err="1">
                <a:solidFill>
                  <a:srgbClr val="002060"/>
                </a:solidFill>
              </a:rPr>
              <a:t>ou</a:t>
            </a:r>
            <a:r>
              <a:rPr lang="it-IT" sz="1900" i="1" dirty="0">
                <a:solidFill>
                  <a:srgbClr val="002060"/>
                </a:solidFill>
              </a:rPr>
              <a:t> </a:t>
            </a:r>
            <a:r>
              <a:rPr lang="it-IT" sz="1900" i="1" dirty="0" err="1">
                <a:solidFill>
                  <a:srgbClr val="002060"/>
                </a:solidFill>
              </a:rPr>
              <a:t>que</a:t>
            </a:r>
            <a:r>
              <a:rPr lang="it-IT" sz="1900" i="1" dirty="0">
                <a:solidFill>
                  <a:srgbClr val="002060"/>
                </a:solidFill>
              </a:rPr>
              <a:t> le </a:t>
            </a:r>
            <a:r>
              <a:rPr lang="it-IT" sz="1900" i="1" dirty="0" err="1">
                <a:solidFill>
                  <a:srgbClr val="002060"/>
                </a:solidFill>
              </a:rPr>
              <a:t>temps</a:t>
            </a:r>
            <a:r>
              <a:rPr lang="it-IT" sz="1900" i="1" dirty="0">
                <a:solidFill>
                  <a:srgbClr val="002060"/>
                </a:solidFill>
              </a:rPr>
              <a:t> </a:t>
            </a:r>
            <a:r>
              <a:rPr lang="it-IT" sz="1900" i="1" dirty="0" err="1">
                <a:solidFill>
                  <a:srgbClr val="002060"/>
                </a:solidFill>
              </a:rPr>
              <a:t>était</a:t>
            </a:r>
            <a:r>
              <a:rPr lang="it-IT" sz="1900" i="1" dirty="0">
                <a:solidFill>
                  <a:srgbClr val="002060"/>
                </a:solidFill>
              </a:rPr>
              <a:t> </a:t>
            </a:r>
            <a:r>
              <a:rPr lang="it-IT" sz="1900" i="1" dirty="0" err="1">
                <a:solidFill>
                  <a:srgbClr val="002060"/>
                </a:solidFill>
              </a:rPr>
              <a:t>mauvais</a:t>
            </a:r>
            <a:endParaRPr lang="it-IT" sz="1900" i="1" dirty="0">
              <a:solidFill>
                <a:srgbClr val="002060"/>
              </a:solidFill>
            </a:endParaRPr>
          </a:p>
          <a:p>
            <a:pPr marL="0" indent="0">
              <a:buNone/>
            </a:pPr>
            <a:r>
              <a:rPr lang="fr-FR" sz="2600" dirty="0"/>
              <a:t>+ </a:t>
            </a:r>
            <a:r>
              <a:rPr lang="fr-FR" sz="2400" b="1" dirty="0">
                <a:solidFill>
                  <a:srgbClr val="7030A0"/>
                </a:solidFill>
              </a:rPr>
              <a:t>Allusion</a:t>
            </a:r>
            <a:r>
              <a:rPr lang="fr-FR" sz="2400" dirty="0">
                <a:solidFill>
                  <a:srgbClr val="7030A0"/>
                </a:solidFill>
              </a:rPr>
              <a:t> = sous-entendu parfois grivois ou à caractère sexuel, évoque des faits supposés connus de tous V. (PFC) « </a:t>
            </a:r>
            <a:r>
              <a:rPr lang="fr-FR" sz="2400" i="1" dirty="0">
                <a:solidFill>
                  <a:srgbClr val="7030A0"/>
                </a:solidFill>
              </a:rPr>
              <a:t>elle s’appelait </a:t>
            </a:r>
            <a:r>
              <a:rPr lang="fr-FR" sz="2400" i="1" dirty="0" err="1">
                <a:solidFill>
                  <a:srgbClr val="7030A0"/>
                </a:solidFill>
              </a:rPr>
              <a:t>Loana</a:t>
            </a:r>
            <a:r>
              <a:rPr lang="fr-FR" sz="2400" i="1" dirty="0">
                <a:solidFill>
                  <a:srgbClr val="7030A0"/>
                </a:solidFill>
              </a:rPr>
              <a:t> </a:t>
            </a:r>
            <a:r>
              <a:rPr lang="fr-FR" sz="2400" dirty="0">
                <a:solidFill>
                  <a:srgbClr val="7030A0"/>
                </a:solidFill>
              </a:rPr>
              <a:t>? »</a:t>
            </a:r>
            <a:endParaRPr lang="fr-FR" sz="2400" dirty="0">
              <a:solidFill>
                <a:srgbClr val="7030A0"/>
              </a:solidFill>
              <a:cs typeface="Calibri"/>
            </a:endParaRPr>
          </a:p>
        </p:txBody>
      </p:sp>
    </p:spTree>
    <p:extLst>
      <p:ext uri="{BB962C8B-B14F-4D97-AF65-F5344CB8AC3E}">
        <p14:creationId xmlns:p14="http://schemas.microsoft.com/office/powerpoint/2010/main" val="1710324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34210"/>
          </a:xfrm>
        </p:spPr>
        <p:txBody>
          <a:bodyPr/>
          <a:lstStyle/>
          <a:p>
            <a:r>
              <a:rPr lang="fr-FR" b="1">
                <a:solidFill>
                  <a:srgbClr val="00B050"/>
                </a:solidFill>
              </a:rPr>
              <a:t>L’implicite : présupposés et sous-entendus</a:t>
            </a:r>
          </a:p>
        </p:txBody>
      </p:sp>
      <p:graphicFrame>
        <p:nvGraphicFramePr>
          <p:cNvPr id="4" name="Tabella 3"/>
          <p:cNvGraphicFramePr>
            <a:graphicFrameLocks noGrp="1"/>
          </p:cNvGraphicFramePr>
          <p:nvPr>
            <p:extLst/>
          </p:nvPr>
        </p:nvGraphicFramePr>
        <p:xfrm>
          <a:off x="827314" y="1177228"/>
          <a:ext cx="11040156" cy="6187440"/>
        </p:xfrm>
        <a:graphic>
          <a:graphicData uri="http://schemas.openxmlformats.org/drawingml/2006/table">
            <a:tbl>
              <a:tblPr firstRow="1" bandRow="1">
                <a:tableStyleId>{5C22544A-7EE6-4342-B048-85BDC9FD1C3A}</a:tableStyleId>
              </a:tblPr>
              <a:tblGrid>
                <a:gridCol w="5537990">
                  <a:extLst>
                    <a:ext uri="{9D8B030D-6E8A-4147-A177-3AD203B41FA5}">
                      <a16:colId xmlns:a16="http://schemas.microsoft.com/office/drawing/2014/main" val="2948955874"/>
                    </a:ext>
                  </a:extLst>
                </a:gridCol>
                <a:gridCol w="5502166">
                  <a:extLst>
                    <a:ext uri="{9D8B030D-6E8A-4147-A177-3AD203B41FA5}">
                      <a16:colId xmlns:a16="http://schemas.microsoft.com/office/drawing/2014/main" val="4148286459"/>
                    </a:ext>
                  </a:extLst>
                </a:gridCol>
              </a:tblGrid>
              <a:tr h="5315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1" kern="1200" baseline="0" dirty="0">
                          <a:solidFill>
                            <a:srgbClr val="7030A0"/>
                          </a:solidFill>
                          <a:latin typeface="+mn-lt"/>
                          <a:ea typeface="+mn-ea"/>
                          <a:cs typeface="+mn-cs"/>
                        </a:rPr>
                        <a:t>Indiquer le sens littéral, le sens implicite (présupposés) + d’éventuels sous-entendus interprétables en fonction de la situation d’énonciation</a:t>
                      </a:r>
                    </a:p>
                    <a:p>
                      <a:endParaRPr lang="fr-FR" sz="2000" dirty="0">
                        <a:solidFill>
                          <a:srgbClr val="002060"/>
                        </a:solidFill>
                      </a:endParaRPr>
                    </a:p>
                    <a:p>
                      <a:pPr marL="457200" indent="-457200">
                        <a:buFont typeface="+mj-lt"/>
                        <a:buAutoNum type="arabicPeriod"/>
                      </a:pPr>
                      <a:r>
                        <a:rPr lang="fr-FR" sz="2000" dirty="0">
                          <a:solidFill>
                            <a:srgbClr val="002060"/>
                          </a:solidFill>
                        </a:rPr>
                        <a:t>sa femme travaille à mi-temps</a:t>
                      </a:r>
                    </a:p>
                    <a:p>
                      <a:pPr marL="457200" indent="-457200">
                        <a:buFont typeface="+mj-lt"/>
                        <a:buAutoNum type="arabicPeriod"/>
                      </a:pPr>
                      <a:r>
                        <a:rPr lang="fr-FR" sz="2000" dirty="0">
                          <a:solidFill>
                            <a:srgbClr val="002060"/>
                          </a:solidFill>
                        </a:rPr>
                        <a:t>tu as encore oublié ton parapluie !</a:t>
                      </a:r>
                    </a:p>
                    <a:p>
                      <a:pPr marL="457200" indent="-457200">
                        <a:buFont typeface="+mj-lt"/>
                        <a:buAutoNum type="arabicPeriod"/>
                      </a:pPr>
                      <a:r>
                        <a:rPr lang="fr-FR" sz="2000" dirty="0">
                          <a:solidFill>
                            <a:srgbClr val="002060"/>
                          </a:solidFill>
                        </a:rPr>
                        <a:t>Hugo s’il te plait le camion-poubelle passera à 7h30</a:t>
                      </a:r>
                    </a:p>
                    <a:p>
                      <a:pPr marL="457200" indent="-457200">
                        <a:buFont typeface="+mj-lt"/>
                        <a:buAutoNum type="arabicPeriod"/>
                      </a:pPr>
                      <a:r>
                        <a:rPr lang="fr-FR" sz="2000" dirty="0">
                          <a:solidFill>
                            <a:srgbClr val="002060"/>
                          </a:solidFill>
                        </a:rPr>
                        <a:t>je ne voudrais pas m’enrhumer (fenêtre ouverte)</a:t>
                      </a:r>
                    </a:p>
                    <a:p>
                      <a:pPr marL="457200" indent="-457200">
                        <a:buFont typeface="+mj-lt"/>
                        <a:buAutoNum type="arabicPeriod"/>
                      </a:pPr>
                      <a:r>
                        <a:rPr lang="fr-FR" sz="2000" dirty="0">
                          <a:solidFill>
                            <a:srgbClr val="002060"/>
                          </a:solidFill>
                        </a:rPr>
                        <a:t>mon père a cessé de fumer</a:t>
                      </a:r>
                    </a:p>
                    <a:p>
                      <a:pPr marL="457200" indent="-457200">
                        <a:buFont typeface="+mj-lt"/>
                        <a:buAutoNum type="arabicPeriod"/>
                      </a:pPr>
                      <a:r>
                        <a:rPr lang="fr-FR" sz="2000" b="1" kern="1200" dirty="0">
                          <a:solidFill>
                            <a:srgbClr val="002060"/>
                          </a:solidFill>
                          <a:latin typeface="+mn-lt"/>
                          <a:ea typeface="+mn-ea"/>
                          <a:cs typeface="+mn-cs"/>
                        </a:rPr>
                        <a:t>quand j’étais jeune je jouais du violon </a:t>
                      </a:r>
                    </a:p>
                    <a:p>
                      <a:pPr marL="457200" indent="-457200">
                        <a:buFont typeface="+mj-lt"/>
                        <a:buAutoNum type="arabicPeriod"/>
                      </a:pPr>
                      <a:r>
                        <a:rPr lang="fr-FR" sz="2000" b="1" kern="1200" dirty="0">
                          <a:solidFill>
                            <a:srgbClr val="002060"/>
                          </a:solidFill>
                          <a:latin typeface="+mn-lt"/>
                          <a:ea typeface="+mn-ea"/>
                          <a:cs typeface="+mn-cs"/>
                        </a:rPr>
                        <a:t>Il s’est marié jeune</a:t>
                      </a:r>
                    </a:p>
                    <a:p>
                      <a:pPr marL="457200" indent="-457200">
                        <a:buFont typeface="+mj-lt"/>
                        <a:buAutoNum type="arabicPeriod"/>
                      </a:pPr>
                      <a:r>
                        <a:rPr lang="fr-FR" sz="2000" baseline="0" dirty="0">
                          <a:solidFill>
                            <a:srgbClr val="002060"/>
                          </a:solidFill>
                        </a:rPr>
                        <a:t>le pauvre il s’est marié jeune</a:t>
                      </a:r>
                    </a:p>
                    <a:p>
                      <a:pPr marL="457200" indent="-457200">
                        <a:buFont typeface="+mj-lt"/>
                        <a:buAutoNum type="arabicPeriod"/>
                      </a:pPr>
                      <a:r>
                        <a:rPr lang="fr-FR" sz="2000" baseline="0" dirty="0">
                          <a:solidFill>
                            <a:srgbClr val="002060"/>
                          </a:solidFill>
                        </a:rPr>
                        <a:t>j’ai dormi pendant toute la représentation</a:t>
                      </a:r>
                      <a:endParaRPr lang="fr-FR" sz="2000" dirty="0"/>
                    </a:p>
                    <a:p>
                      <a:pPr marL="457200" indent="-457200" algn="l" defTabSz="914400" rtl="0" eaLnBrk="1" latinLnBrk="0" hangingPunct="1">
                        <a:buFont typeface="+mj-lt"/>
                        <a:buAutoNum type="arabicPeriod"/>
                      </a:pPr>
                      <a:r>
                        <a:rPr lang="fr-FR" sz="2000" b="1" kern="1200" baseline="0" dirty="0">
                          <a:solidFill>
                            <a:srgbClr val="002060"/>
                          </a:solidFill>
                          <a:latin typeface="+mn-lt"/>
                          <a:ea typeface="+mn-ea"/>
                          <a:cs typeface="+mn-cs"/>
                        </a:rPr>
                        <a:t>j’ai eu 11 en maths</a:t>
                      </a:r>
                    </a:p>
                    <a:p>
                      <a:pPr marL="0" algn="l" defTabSz="914400" rtl="0" eaLnBrk="1" latinLnBrk="0" hangingPunct="1"/>
                      <a:endParaRPr lang="fr-FR" sz="2000" b="1" kern="1200" baseline="0" dirty="0">
                        <a:solidFill>
                          <a:srgbClr val="002060"/>
                        </a:solidFill>
                        <a:latin typeface="+mn-lt"/>
                        <a:ea typeface="+mn-ea"/>
                        <a:cs typeface="+mn-cs"/>
                      </a:endParaRPr>
                    </a:p>
                  </a:txBody>
                  <a:tcPr>
                    <a:noFill/>
                  </a:tcPr>
                </a:tc>
                <a:tc>
                  <a:txBody>
                    <a:bodyPr/>
                    <a:lstStyle/>
                    <a:p>
                      <a:endParaRPr lang="fr-FR" sz="2000" dirty="0">
                        <a:solidFill>
                          <a:srgbClr val="002060"/>
                        </a:solidFill>
                      </a:endParaRPr>
                    </a:p>
                    <a:p>
                      <a:pPr marL="457200" indent="-457200">
                        <a:buFont typeface="+mj-lt"/>
                        <a:buAutoNum type="arabicPeriod" startAt="11"/>
                      </a:pPr>
                      <a:r>
                        <a:rPr lang="fr-FR" sz="2000" dirty="0">
                          <a:solidFill>
                            <a:srgbClr val="002060"/>
                          </a:solidFill>
                        </a:rPr>
                        <a:t>votre réveil n’a pas sonné  + mademoiselle? (au travail)</a:t>
                      </a:r>
                    </a:p>
                    <a:p>
                      <a:pPr marL="457200" indent="-457200">
                        <a:buFont typeface="+mj-lt"/>
                        <a:buAutoNum type="arabicPeriod" startAt="11"/>
                      </a:pPr>
                      <a:r>
                        <a:rPr lang="fr-FR" sz="2000" dirty="0">
                          <a:solidFill>
                            <a:srgbClr val="002060"/>
                          </a:solidFill>
                        </a:rPr>
                        <a:t>ben lui  il vaut mieux l’inviter au ciné qu’au restau !</a:t>
                      </a:r>
                    </a:p>
                    <a:p>
                      <a:pPr marL="457200" indent="-457200">
                        <a:buFont typeface="+mj-lt"/>
                        <a:buAutoNum type="arabicPeriod" startAt="11"/>
                      </a:pPr>
                      <a:r>
                        <a:rPr lang="fr-FR" sz="2000" dirty="0">
                          <a:solidFill>
                            <a:srgbClr val="002060"/>
                          </a:solidFill>
                        </a:rPr>
                        <a:t>il est revenu d’Avoriaz avec une jambe dans le plâtre</a:t>
                      </a:r>
                    </a:p>
                    <a:p>
                      <a:pPr marL="457200" indent="-457200">
                        <a:buFont typeface="+mj-lt"/>
                        <a:buAutoNum type="arabicPeriod" startAt="11"/>
                      </a:pPr>
                      <a:r>
                        <a:rPr lang="fr-FR" sz="2000" dirty="0">
                          <a:solidFill>
                            <a:srgbClr val="002060"/>
                          </a:solidFill>
                        </a:rPr>
                        <a:t>si tu l’as déjà fait  ce sera plus </a:t>
                      </a:r>
                      <a:r>
                        <a:rPr lang="it-IT" sz="2000" dirty="0">
                          <a:solidFill>
                            <a:srgbClr val="002060"/>
                          </a:solidFill>
                        </a:rPr>
                        <a:t>facile </a:t>
                      </a:r>
                      <a:endParaRPr lang="fr-FR" sz="2000" dirty="0">
                        <a:solidFill>
                          <a:srgbClr val="002060"/>
                        </a:solidFill>
                      </a:endParaRPr>
                    </a:p>
                    <a:p>
                      <a:pPr marL="457200" indent="-457200">
                        <a:buFont typeface="+mj-lt"/>
                        <a:buAutoNum type="arabicPeriod" startAt="11"/>
                      </a:pPr>
                      <a:r>
                        <a:rPr lang="fr-FR" sz="2000" dirty="0">
                          <a:solidFill>
                            <a:srgbClr val="002060"/>
                          </a:solidFill>
                        </a:rPr>
                        <a:t>puisque</a:t>
                      </a:r>
                      <a:r>
                        <a:rPr lang="fr-FR" sz="2000" baseline="0" dirty="0">
                          <a:solidFill>
                            <a:srgbClr val="002060"/>
                          </a:solidFill>
                        </a:rPr>
                        <a:t> tu l’as déjà fait ce sera plus facile</a:t>
                      </a:r>
                    </a:p>
                    <a:p>
                      <a:pPr marL="457200" indent="-457200">
                        <a:buFont typeface="+mj-lt"/>
                        <a:buAutoNum type="arabicPeriod" startAt="11"/>
                      </a:pPr>
                      <a:r>
                        <a:rPr lang="fr-FR" sz="2000" baseline="0" dirty="0">
                          <a:solidFill>
                            <a:srgbClr val="002060"/>
                          </a:solidFill>
                        </a:rPr>
                        <a:t>t’as gouté mon gâteau ?</a:t>
                      </a:r>
                    </a:p>
                    <a:p>
                      <a:pPr marL="457200" indent="-457200">
                        <a:buFont typeface="+mj-lt"/>
                        <a:buAutoNum type="arabicPeriod" startAt="11"/>
                      </a:pPr>
                      <a:r>
                        <a:rPr lang="fr-FR" sz="2000" baseline="0" dirty="0">
                          <a:solidFill>
                            <a:srgbClr val="002060"/>
                          </a:solidFill>
                        </a:rPr>
                        <a:t>je rentre dans un 38 maintenant</a:t>
                      </a:r>
                    </a:p>
                    <a:p>
                      <a:pPr marL="457200" indent="-457200">
                        <a:buFont typeface="+mj-lt"/>
                        <a:buAutoNum type="arabicPeriod" startAt="11"/>
                      </a:pPr>
                      <a:r>
                        <a:rPr lang="fr-FR" sz="2000" baseline="0" dirty="0">
                          <a:solidFill>
                            <a:srgbClr val="002060"/>
                          </a:solidFill>
                        </a:rPr>
                        <a:t>si elle ne peut pas venir + ce n’est pas grave </a:t>
                      </a:r>
                    </a:p>
                    <a:p>
                      <a:pPr marL="457200" indent="-457200">
                        <a:buFont typeface="+mj-lt"/>
                        <a:buAutoNum type="arabicPeriod" startAt="11"/>
                      </a:pPr>
                      <a:r>
                        <a:rPr lang="fr-FR" sz="2000" baseline="0" dirty="0">
                          <a:solidFill>
                            <a:srgbClr val="002060"/>
                          </a:solidFill>
                        </a:rPr>
                        <a:t>elle ne sera pas de la partie ? quel dommage !</a:t>
                      </a:r>
                    </a:p>
                    <a:p>
                      <a:pPr marL="457200" indent="-457200">
                        <a:buFont typeface="+mj-lt"/>
                        <a:buAutoNum type="arabicPeriod" startAt="11"/>
                      </a:pPr>
                      <a:r>
                        <a:rPr lang="fr-FR" sz="2000" baseline="0" dirty="0">
                          <a:solidFill>
                            <a:srgbClr val="002060"/>
                          </a:solidFill>
                        </a:rPr>
                        <a:t>ma tranche de tarte est plus petite que la tienne </a:t>
                      </a:r>
                    </a:p>
                    <a:p>
                      <a:pPr marL="457200" indent="-457200">
                        <a:buFont typeface="+mj-lt"/>
                        <a:buAutoNum type="arabicPeriod" startAt="11"/>
                      </a:pPr>
                      <a:r>
                        <a:rPr lang="fr-FR" sz="2000" baseline="0" dirty="0">
                          <a:solidFill>
                            <a:srgbClr val="002060"/>
                          </a:solidFill>
                        </a:rPr>
                        <a:t>elle a de ces cheveux !</a:t>
                      </a:r>
                    </a:p>
                    <a:p>
                      <a:pPr marL="457200" indent="-457200">
                        <a:buFont typeface="+mj-lt"/>
                        <a:buAutoNum type="arabicPeriod" startAt="11"/>
                      </a:pPr>
                      <a:r>
                        <a:rPr lang="fr-FR" sz="2000" baseline="0" dirty="0">
                          <a:solidFill>
                            <a:srgbClr val="002060"/>
                          </a:solidFill>
                        </a:rPr>
                        <a:t>si bien sûr qu’elle m’a reconnue !</a:t>
                      </a:r>
                    </a:p>
                    <a:p>
                      <a:pPr marL="342900" indent="-342900">
                        <a:buFont typeface="Arial" panose="020B0604020202020204" pitchFamily="34" charset="0"/>
                        <a:buChar char="•"/>
                      </a:pPr>
                      <a:endParaRPr lang="fr-FR" sz="2000" baseline="0" dirty="0">
                        <a:solidFill>
                          <a:srgbClr val="002060"/>
                        </a:solidFill>
                      </a:endParaRPr>
                    </a:p>
                    <a:p>
                      <a:endParaRPr lang="fr-FR" sz="2000" baseline="0" dirty="0">
                        <a:solidFill>
                          <a:srgbClr val="002060"/>
                        </a:solidFill>
                      </a:endParaRPr>
                    </a:p>
                    <a:p>
                      <a:endParaRPr lang="fr-FR" sz="2000" dirty="0"/>
                    </a:p>
                  </a:txBody>
                  <a:tcPr>
                    <a:noFill/>
                  </a:tcPr>
                </a:tc>
                <a:extLst>
                  <a:ext uri="{0D108BD9-81ED-4DB2-BD59-A6C34878D82A}">
                    <a16:rowId xmlns:a16="http://schemas.microsoft.com/office/drawing/2014/main" val="2644776817"/>
                  </a:ext>
                </a:extLst>
              </a:tr>
            </a:tbl>
          </a:graphicData>
        </a:graphic>
      </p:graphicFrame>
    </p:spTree>
    <p:extLst>
      <p:ext uri="{BB962C8B-B14F-4D97-AF65-F5344CB8AC3E}">
        <p14:creationId xmlns:p14="http://schemas.microsoft.com/office/powerpoint/2010/main" val="123040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990708"/>
          </a:xfrm>
        </p:spPr>
        <p:txBody>
          <a:bodyPr>
            <a:normAutofit fontScale="90000"/>
          </a:bodyPr>
          <a:lstStyle/>
          <a:p>
            <a:pPr algn="ctr"/>
            <a:r>
              <a:rPr lang="fr-FR" sz="3100" b="1" dirty="0">
                <a:solidFill>
                  <a:srgbClr val="002060"/>
                </a:solidFill>
              </a:rPr>
              <a:t>CORPUS (PFC)</a:t>
            </a:r>
            <a:r>
              <a:rPr lang="fr-FR" b="1" dirty="0">
                <a:solidFill>
                  <a:srgbClr val="00B050"/>
                </a:solidFill>
              </a:rPr>
              <a:t> Implicite, connaissances partagées</a:t>
            </a:r>
            <a:br>
              <a:rPr lang="fr-FR" b="1" dirty="0">
                <a:solidFill>
                  <a:srgbClr val="00B050"/>
                </a:solidFill>
              </a:rPr>
            </a:br>
            <a:r>
              <a:rPr lang="fr-FR" sz="3100" b="1" dirty="0">
                <a:solidFill>
                  <a:srgbClr val="00B050"/>
                </a:solidFill>
              </a:rPr>
              <a:t>exemple Le loft et </a:t>
            </a:r>
            <a:r>
              <a:rPr lang="fr-FR" sz="3100" b="1" dirty="0" err="1">
                <a:solidFill>
                  <a:srgbClr val="00B050"/>
                </a:solidFill>
              </a:rPr>
              <a:t>Loana</a:t>
            </a:r>
            <a:endParaRPr lang="fr-FR" b="1" dirty="0">
              <a:solidFill>
                <a:srgbClr val="00B050"/>
              </a:solidFill>
            </a:endParaRPr>
          </a:p>
        </p:txBody>
      </p:sp>
      <p:sp>
        <p:nvSpPr>
          <p:cNvPr id="3" name="Segnaposto contenuto 2"/>
          <p:cNvSpPr>
            <a:spLocks noGrp="1"/>
          </p:cNvSpPr>
          <p:nvPr>
            <p:ph idx="1"/>
          </p:nvPr>
        </p:nvSpPr>
        <p:spPr>
          <a:xfrm>
            <a:off x="838200" y="1355834"/>
            <a:ext cx="10515600" cy="5357787"/>
          </a:xfrm>
        </p:spPr>
        <p:txBody>
          <a:bodyPr>
            <a:normAutofit fontScale="85000" lnSpcReduction="20000"/>
          </a:bodyPr>
          <a:lstStyle/>
          <a:p>
            <a:endParaRPr lang="fr-FR" dirty="0">
              <a:solidFill>
                <a:srgbClr val="002060"/>
              </a:solidFill>
            </a:endParaRPr>
          </a:p>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a:t>
            </a:r>
            <a:r>
              <a:rPr lang="fr-FR" b="1" dirty="0">
                <a:solidFill>
                  <a:srgbClr val="002060"/>
                </a:solidFill>
              </a:rPr>
              <a:t>Elle s'appelait </a:t>
            </a:r>
            <a:r>
              <a:rPr lang="fr-FR" b="1" dirty="0" err="1">
                <a:solidFill>
                  <a:srgbClr val="002060"/>
                </a:solidFill>
              </a:rPr>
              <a:t>Loana</a:t>
            </a:r>
            <a:r>
              <a:rPr lang="fr-FR" b="1" dirty="0">
                <a:solidFill>
                  <a:srgbClr val="002060"/>
                </a:solidFill>
              </a:rPr>
              <a:t>, la nénette </a:t>
            </a:r>
            <a:r>
              <a:rPr lang="fr-FR" dirty="0">
                <a:solidFill>
                  <a:srgbClr val="002060"/>
                </a:solidFill>
              </a:rPr>
              <a:t>?</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a:t>
            </a:r>
            <a:r>
              <a:rPr lang="fr-FR" dirty="0">
                <a:solidFill>
                  <a:srgbClr val="002060"/>
                </a:solidFill>
                <a:hlinkClick r:id="rId2"/>
              </a:rPr>
              <a:t>https://repository.ortolang.fr/api/content/pfc/v1/21abl1/21abl1g_anon.mp3</a:t>
            </a:r>
            <a:endParaRPr lang="fr-FR" dirty="0">
              <a:solidFill>
                <a:srgbClr val="002060"/>
              </a:solidFill>
            </a:endParaRPr>
          </a:p>
          <a:p>
            <a:endParaRPr lang="fr-FR" dirty="0">
              <a:solidFill>
                <a:srgbClr val="002060"/>
              </a:solidFill>
            </a:endParaRPr>
          </a:p>
          <a:p>
            <a:pPr marL="0" indent="0">
              <a:buNone/>
            </a:pPr>
            <a:endParaRPr lang="fr-FR" dirty="0"/>
          </a:p>
        </p:txBody>
      </p:sp>
    </p:spTree>
    <p:extLst>
      <p:ext uri="{BB962C8B-B14F-4D97-AF65-F5344CB8AC3E}">
        <p14:creationId xmlns:p14="http://schemas.microsoft.com/office/powerpoint/2010/main" val="866335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https://videos.lesechos.fr/lesechos/videos/qfp850k</a:t>
            </a:r>
            <a:endParaRPr lang="fr-FR" sz="2000" dirty="0">
              <a:latin typeface="Segoe UI" panose="020B0502040204020203" pitchFamily="34" charset="0"/>
            </a:endParaRPr>
          </a:p>
          <a:p>
            <a:r>
              <a:rPr lang="fr-FR" sz="1900" dirty="0">
                <a:solidFill>
                  <a:srgbClr val="002060"/>
                </a:solidFill>
              </a:rPr>
              <a:t>Image du français parlé pour un étranger. Des tics de langage ? </a:t>
            </a:r>
            <a:r>
              <a:rPr lang="fr-FR" sz="1900" dirty="0">
                <a:solidFill>
                  <a:srgbClr val="002060"/>
                </a:solidFill>
                <a:hlinkClick r:id="rId3"/>
              </a:rPr>
              <a:t>https://www.instagram.com/reel/DUfWT1QjTBb/?igsh=dmdpcGk4MzExeHdl</a:t>
            </a:r>
            <a:endParaRPr lang="fr-FR" sz="1900" dirty="0">
              <a:solidFill>
                <a:srgbClr val="002060"/>
              </a:solidFill>
            </a:endParaRPr>
          </a:p>
          <a:p>
            <a:r>
              <a:rPr lang="fr-FR" sz="1900" b="1" i="1" dirty="0">
                <a:solidFill>
                  <a:srgbClr val="002060"/>
                </a:solidFill>
              </a:rPr>
              <a:t>PBLV</a:t>
            </a:r>
            <a:r>
              <a:rPr lang="fr-FR" sz="1900" i="1" dirty="0">
                <a:solidFill>
                  <a:srgbClr val="002060"/>
                </a:solidFill>
              </a:rPr>
              <a:t>  fiction - </a:t>
            </a:r>
            <a:r>
              <a:rPr lang="fr-FR" sz="1900" dirty="0">
                <a:solidFill>
                  <a:srgbClr val="002060"/>
                </a:solidFill>
              </a:rPr>
              <a:t>jeune couple </a:t>
            </a:r>
            <a:r>
              <a:rPr lang="fr-FR" sz="1900" dirty="0">
                <a:solidFill>
                  <a:srgbClr val="002060"/>
                </a:solidFill>
                <a:hlinkClick r:id="rId4"/>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5"/>
              </a:rPr>
              <a:t>https://www.youtube.com/watch?v=7Y1-VDjKmIg</a:t>
            </a:r>
            <a:endParaRPr lang="fr-FR" sz="1900" dirty="0">
              <a:solidFill>
                <a:srgbClr val="002060"/>
              </a:solidFill>
            </a:endParaRPr>
          </a:p>
          <a:p>
            <a:r>
              <a:rPr lang="fr-FR" sz="1900" dirty="0">
                <a:solidFill>
                  <a:srgbClr val="002060"/>
                </a:solidFill>
                <a:hlinkClick r:id="rId6"/>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7"/>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8"/>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9"/>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10"/>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a:t>
            </a:r>
            <a:r>
              <a:rPr lang="fr-FR" sz="1900" dirty="0" err="1">
                <a:solidFill>
                  <a:srgbClr val="002060"/>
                </a:solidFill>
              </a:rPr>
              <a:t>Koch&amp;Osterreicher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565C-BFB1-470D-931E-F546D7579151}"/>
              </a:ext>
            </a:extLst>
          </p:cNvPr>
          <p:cNvSpPr>
            <a:spLocks noGrp="1"/>
          </p:cNvSpPr>
          <p:nvPr>
            <p:ph type="title"/>
          </p:nvPr>
        </p:nvSpPr>
        <p:spPr>
          <a:xfrm>
            <a:off x="838200" y="256841"/>
            <a:ext cx="10515600" cy="1325563"/>
          </a:xfrm>
        </p:spPr>
        <p:txBody>
          <a:bodyPr/>
          <a:lstStyle/>
          <a:p>
            <a:r>
              <a:rPr lang="it-IT" b="1" dirty="0">
                <a:solidFill>
                  <a:srgbClr val="00B050"/>
                </a:solidFill>
              </a:rPr>
              <a:t>Le loft (</a:t>
            </a:r>
            <a:r>
              <a:rPr lang="it-IT" b="1" dirty="0" err="1">
                <a:solidFill>
                  <a:srgbClr val="00B050"/>
                </a:solidFill>
              </a:rPr>
              <a:t>Loana</a:t>
            </a:r>
            <a:r>
              <a:rPr lang="it-IT" b="1" dirty="0">
                <a:solidFill>
                  <a:srgbClr val="00B050"/>
                </a:solidFill>
              </a:rPr>
              <a:t>) Matrice d’</a:t>
            </a:r>
            <a:r>
              <a:rPr lang="it-IT" b="1" dirty="0" err="1">
                <a:solidFill>
                  <a:srgbClr val="00B050"/>
                </a:solidFill>
              </a:rPr>
              <a:t>explicitation</a:t>
            </a:r>
            <a:endParaRPr lang="it-IT" b="1" dirty="0">
              <a:solidFill>
                <a:srgbClr val="00B050"/>
              </a:solidFill>
            </a:endParaRPr>
          </a:p>
        </p:txBody>
      </p:sp>
      <p:sp>
        <p:nvSpPr>
          <p:cNvPr id="3" name="Segnaposto contenuto 2">
            <a:extLst>
              <a:ext uri="{FF2B5EF4-FFF2-40B4-BE49-F238E27FC236}">
                <a16:creationId xmlns:a16="http://schemas.microsoft.com/office/drawing/2014/main" id="{5E946B9A-3620-4F6F-9508-5FB58EFFDD66}"/>
              </a:ext>
            </a:extLst>
          </p:cNvPr>
          <p:cNvSpPr>
            <a:spLocks noGrp="1"/>
          </p:cNvSpPr>
          <p:nvPr>
            <p:ph idx="1"/>
          </p:nvPr>
        </p:nvSpPr>
        <p:spPr>
          <a:xfrm>
            <a:off x="838200" y="1582405"/>
            <a:ext cx="10515600" cy="5018754"/>
          </a:xfrm>
        </p:spPr>
        <p:txBody>
          <a:bodyPr>
            <a:normAutofit lnSpcReduction="10000"/>
          </a:bodyPr>
          <a:lstStyle/>
          <a:p>
            <a:pPr marL="0" lvl="0" indent="0">
              <a:buNone/>
            </a:pPr>
            <a:r>
              <a:rPr lang="fr-FR" b="1" i="1" dirty="0">
                <a:solidFill>
                  <a:srgbClr val="002060"/>
                </a:solidFill>
              </a:rPr>
              <a:t>« Elle s'appelait </a:t>
            </a:r>
            <a:r>
              <a:rPr lang="fr-FR" b="1" i="1" dirty="0" err="1">
                <a:solidFill>
                  <a:srgbClr val="002060"/>
                </a:solidFill>
              </a:rPr>
              <a:t>Loana</a:t>
            </a:r>
            <a:r>
              <a:rPr lang="fr-FR" b="1" i="1" dirty="0">
                <a:solidFill>
                  <a:srgbClr val="002060"/>
                </a:solidFill>
              </a:rPr>
              <a:t>, la nénette </a:t>
            </a:r>
            <a:r>
              <a:rPr lang="fr-FR" i="1" dirty="0">
                <a:solidFill>
                  <a:srgbClr val="002060"/>
                </a:solidFill>
              </a:rPr>
              <a:t>? »  </a:t>
            </a:r>
          </a:p>
          <a:p>
            <a:pPr marL="0" lvl="0" indent="0" algn="ctr">
              <a:buNone/>
            </a:pPr>
            <a:r>
              <a:rPr lang="fr-FR" i="1" dirty="0">
                <a:solidFill>
                  <a:srgbClr val="002060"/>
                </a:solidFill>
                <a:sym typeface="Wingdings" panose="05000000000000000000" pitchFamily="2" charset="2"/>
              </a:rPr>
              <a:t></a:t>
            </a:r>
            <a:endParaRPr lang="fr-FR" dirty="0">
              <a:solidFill>
                <a:schemeClr val="accent1">
                  <a:lumMod val="50000"/>
                </a:schemeClr>
              </a:solidFill>
            </a:endParaRPr>
          </a:p>
          <a:p>
            <a:pPr marL="0" indent="0">
              <a:buNone/>
            </a:pPr>
            <a:r>
              <a:rPr lang="fr-FR" dirty="0">
                <a:solidFill>
                  <a:schemeClr val="accent1">
                    <a:lumMod val="50000"/>
                  </a:schemeClr>
                </a:solidFill>
              </a:rPr>
              <a:t>[</a:t>
            </a:r>
            <a:r>
              <a:rPr lang="fr-FR" b="1" dirty="0">
                <a:solidFill>
                  <a:schemeClr val="accent1">
                    <a:lumMod val="50000"/>
                  </a:schemeClr>
                </a:solidFill>
              </a:rPr>
              <a:t>Matrice</a:t>
            </a:r>
            <a:r>
              <a:rPr lang="fr-FR" dirty="0">
                <a:solidFill>
                  <a:schemeClr val="accent1">
                    <a:lumMod val="50000"/>
                  </a:schemeClr>
                </a:solidFill>
              </a:rPr>
              <a:t> : puisque tu me parles de « loft », qui est aussi le nom d’une émission de téléréalité, et d’une fille, ces deux mots associés me font penser à cette émission que j’avais vue et dont on a beaucoup parlé puisqu’une de ses participantes, prénommée </a:t>
            </a:r>
            <a:r>
              <a:rPr lang="fr-FR" dirty="0" err="1">
                <a:solidFill>
                  <a:schemeClr val="accent1">
                    <a:lumMod val="50000"/>
                  </a:schemeClr>
                </a:solidFill>
              </a:rPr>
              <a:t>Loana</a:t>
            </a:r>
            <a:r>
              <a:rPr lang="fr-FR" dirty="0">
                <a:solidFill>
                  <a:schemeClr val="accent1">
                    <a:lumMod val="50000"/>
                  </a:schemeClr>
                </a:solidFill>
              </a:rPr>
              <a:t>, avait fait parler d’elle parce qu’elle avait eu une relation sexuelle dans une piscine sous les caméras] </a:t>
            </a:r>
          </a:p>
          <a:p>
            <a:pPr marL="0" indent="0">
              <a:buNone/>
            </a:pPr>
            <a:r>
              <a:rPr lang="it-IT" dirty="0">
                <a:solidFill>
                  <a:schemeClr val="accent1">
                    <a:lumMod val="50000"/>
                  </a:schemeClr>
                </a:solidFill>
              </a:rPr>
              <a:t>Matrice =  </a:t>
            </a:r>
            <a:r>
              <a:rPr lang="it-IT" dirty="0" err="1">
                <a:solidFill>
                  <a:schemeClr val="accent1">
                    <a:lumMod val="50000"/>
                  </a:schemeClr>
                </a:solidFill>
              </a:rPr>
              <a:t>Explicitation</a:t>
            </a:r>
            <a:r>
              <a:rPr lang="it-IT" dirty="0">
                <a:solidFill>
                  <a:schemeClr val="accent1">
                    <a:lumMod val="50000"/>
                  </a:schemeClr>
                </a:solidFill>
              </a:rPr>
              <a:t> de l’</a:t>
            </a:r>
            <a:r>
              <a:rPr lang="it-IT" dirty="0" err="1">
                <a:solidFill>
                  <a:schemeClr val="accent1">
                    <a:lumMod val="50000"/>
                  </a:schemeClr>
                </a:solidFill>
              </a:rPr>
              <a:t>allusion</a:t>
            </a:r>
            <a:r>
              <a:rPr lang="it-IT" dirty="0">
                <a:solidFill>
                  <a:schemeClr val="accent1">
                    <a:lumMod val="50000"/>
                  </a:schemeClr>
                </a:solidFill>
              </a:rPr>
              <a:t> </a:t>
            </a:r>
            <a:r>
              <a:rPr lang="it-IT" dirty="0" err="1">
                <a:solidFill>
                  <a:schemeClr val="accent1">
                    <a:lumMod val="50000"/>
                  </a:schemeClr>
                </a:solidFill>
              </a:rPr>
              <a:t>du</a:t>
            </a:r>
            <a:r>
              <a:rPr lang="it-IT" dirty="0">
                <a:solidFill>
                  <a:schemeClr val="accent1">
                    <a:lumMod val="50000"/>
                  </a:schemeClr>
                </a:solidFill>
              </a:rPr>
              <a:t> </a:t>
            </a:r>
            <a:r>
              <a:rPr lang="it-IT" dirty="0" err="1">
                <a:solidFill>
                  <a:schemeClr val="accent1">
                    <a:lumMod val="50000"/>
                  </a:schemeClr>
                </a:solidFill>
              </a:rPr>
              <a:t>loc</a:t>
            </a:r>
            <a:r>
              <a:rPr lang="it-IT" dirty="0">
                <a:solidFill>
                  <a:schemeClr val="accent1">
                    <a:lumMod val="50000"/>
                  </a:schemeClr>
                </a:solidFill>
              </a:rPr>
              <a:t>. E</a:t>
            </a:r>
          </a:p>
          <a:p>
            <a:pPr marL="0" indent="0">
              <a:buNone/>
            </a:pPr>
            <a:r>
              <a:rPr lang="it-IT" dirty="0">
                <a:solidFill>
                  <a:schemeClr val="accent1">
                    <a:lumMod val="50000"/>
                  </a:schemeClr>
                </a:solidFill>
              </a:rPr>
              <a:t> Ici: </a:t>
            </a:r>
            <a:r>
              <a:rPr lang="it-IT" dirty="0" err="1">
                <a:solidFill>
                  <a:schemeClr val="accent1">
                    <a:lumMod val="50000"/>
                  </a:schemeClr>
                </a:solidFill>
              </a:rPr>
              <a:t>allusion</a:t>
            </a:r>
            <a:r>
              <a:rPr lang="it-IT" dirty="0">
                <a:solidFill>
                  <a:schemeClr val="accent1">
                    <a:lumMod val="50000"/>
                  </a:schemeClr>
                </a:solidFill>
              </a:rPr>
              <a:t> non </a:t>
            </a:r>
            <a:r>
              <a:rPr lang="it-IT" dirty="0" err="1">
                <a:solidFill>
                  <a:schemeClr val="accent1">
                    <a:lumMod val="50000"/>
                  </a:schemeClr>
                </a:solidFill>
              </a:rPr>
              <a:t>comprise</a:t>
            </a:r>
            <a:r>
              <a:rPr lang="it-IT" dirty="0">
                <a:solidFill>
                  <a:schemeClr val="accent1">
                    <a:lumMod val="50000"/>
                  </a:schemeClr>
                </a:solidFill>
              </a:rPr>
              <a:t> </a:t>
            </a:r>
            <a:r>
              <a:rPr lang="it-IT" dirty="0" err="1">
                <a:solidFill>
                  <a:schemeClr val="accent1">
                    <a:lumMod val="50000"/>
                  </a:schemeClr>
                </a:solidFill>
              </a:rPr>
              <a:t>ou</a:t>
            </a:r>
            <a:r>
              <a:rPr lang="it-IT" dirty="0">
                <a:solidFill>
                  <a:schemeClr val="accent1">
                    <a:lumMod val="50000"/>
                  </a:schemeClr>
                </a:solidFill>
              </a:rPr>
              <a:t> non </a:t>
            </a:r>
            <a:r>
              <a:rPr lang="it-IT" dirty="0" err="1">
                <a:solidFill>
                  <a:schemeClr val="accent1">
                    <a:lumMod val="50000"/>
                  </a:schemeClr>
                </a:solidFill>
              </a:rPr>
              <a:t>relevée</a:t>
            </a:r>
            <a:r>
              <a:rPr lang="it-IT" dirty="0">
                <a:solidFill>
                  <a:schemeClr val="accent1">
                    <a:lumMod val="50000"/>
                  </a:schemeClr>
                </a:solidFill>
              </a:rPr>
              <a:t> (mais nous n’</a:t>
            </a:r>
            <a:r>
              <a:rPr lang="it-IT" dirty="0" err="1">
                <a:solidFill>
                  <a:schemeClr val="accent1">
                    <a:lumMod val="50000"/>
                  </a:schemeClr>
                </a:solidFill>
              </a:rPr>
              <a:t>avons</a:t>
            </a:r>
            <a:r>
              <a:rPr lang="it-IT" dirty="0">
                <a:solidFill>
                  <a:schemeClr val="accent1">
                    <a:lumMod val="50000"/>
                  </a:schemeClr>
                </a:solidFill>
              </a:rPr>
              <a:t> </a:t>
            </a:r>
            <a:r>
              <a:rPr lang="it-IT" dirty="0" err="1">
                <a:solidFill>
                  <a:schemeClr val="accent1">
                    <a:lumMod val="50000"/>
                  </a:schemeClr>
                </a:solidFill>
              </a:rPr>
              <a:t>pas</a:t>
            </a:r>
            <a:r>
              <a:rPr lang="it-IT" dirty="0">
                <a:solidFill>
                  <a:schemeClr val="accent1">
                    <a:lumMod val="50000"/>
                  </a:schemeClr>
                </a:solidFill>
              </a:rPr>
              <a:t> </a:t>
            </a:r>
            <a:r>
              <a:rPr lang="it-IT" dirty="0" err="1">
                <a:solidFill>
                  <a:schemeClr val="accent1">
                    <a:lumMod val="50000"/>
                  </a:schemeClr>
                </a:solidFill>
              </a:rPr>
              <a:t>accès</a:t>
            </a:r>
            <a:r>
              <a:rPr lang="it-IT" dirty="0">
                <a:solidFill>
                  <a:schemeClr val="accent1">
                    <a:lumMod val="50000"/>
                  </a:schemeClr>
                </a:solidFill>
              </a:rPr>
              <a:t> à la </a:t>
            </a:r>
            <a:r>
              <a:rPr lang="it-IT" dirty="0" err="1">
                <a:solidFill>
                  <a:schemeClr val="accent1">
                    <a:lumMod val="50000"/>
                  </a:schemeClr>
                </a:solidFill>
              </a:rPr>
              <a:t>gestuelle</a:t>
            </a:r>
            <a:r>
              <a:rPr lang="it-IT" dirty="0">
                <a:solidFill>
                  <a:schemeClr val="accent1">
                    <a:lumMod val="50000"/>
                  </a:schemeClr>
                </a:solidFill>
              </a:rPr>
              <a:t> et </a:t>
            </a:r>
            <a:r>
              <a:rPr lang="it-IT" dirty="0" err="1">
                <a:solidFill>
                  <a:schemeClr val="accent1">
                    <a:lumMod val="50000"/>
                  </a:schemeClr>
                </a:solidFill>
              </a:rPr>
              <a:t>aux</a:t>
            </a:r>
            <a:r>
              <a:rPr lang="it-IT" dirty="0">
                <a:solidFill>
                  <a:schemeClr val="accent1">
                    <a:lumMod val="50000"/>
                  </a:schemeClr>
                </a:solidFill>
              </a:rPr>
              <a:t> </a:t>
            </a:r>
            <a:r>
              <a:rPr lang="it-IT" dirty="0" err="1">
                <a:solidFill>
                  <a:schemeClr val="accent1">
                    <a:lumMod val="50000"/>
                  </a:schemeClr>
                </a:solidFill>
              </a:rPr>
              <a:t>mimiques</a:t>
            </a:r>
            <a:r>
              <a:rPr lang="it-IT" dirty="0">
                <a:solidFill>
                  <a:schemeClr val="accent1">
                    <a:lumMod val="50000"/>
                  </a:schemeClr>
                </a:solidFill>
              </a:rPr>
              <a:t>)</a:t>
            </a:r>
          </a:p>
          <a:p>
            <a:pPr marL="0" indent="0">
              <a:buNone/>
            </a:pPr>
            <a:r>
              <a:rPr lang="it-IT" dirty="0">
                <a:solidFill>
                  <a:srgbClr val="7030A0"/>
                </a:solidFill>
              </a:rPr>
              <a:t>V. </a:t>
            </a:r>
            <a:r>
              <a:rPr lang="it-IT" dirty="0" err="1">
                <a:solidFill>
                  <a:srgbClr val="7030A0"/>
                </a:solidFill>
              </a:rPr>
              <a:t>Sur</a:t>
            </a:r>
            <a:r>
              <a:rPr lang="it-IT" dirty="0">
                <a:solidFill>
                  <a:srgbClr val="7030A0"/>
                </a:solidFill>
              </a:rPr>
              <a:t> </a:t>
            </a:r>
            <a:r>
              <a:rPr lang="it-IT" dirty="0" err="1">
                <a:solidFill>
                  <a:srgbClr val="7030A0"/>
                </a:solidFill>
              </a:rPr>
              <a:t>Moodle</a:t>
            </a:r>
            <a:r>
              <a:rPr lang="it-IT" dirty="0">
                <a:solidFill>
                  <a:srgbClr val="7030A0"/>
                </a:solidFill>
              </a:rPr>
              <a:t> la fiche d’</a:t>
            </a:r>
            <a:r>
              <a:rPr lang="it-IT" dirty="0" err="1">
                <a:solidFill>
                  <a:srgbClr val="7030A0"/>
                </a:solidFill>
              </a:rPr>
              <a:t>analyse</a:t>
            </a:r>
            <a:r>
              <a:rPr lang="it-IT" dirty="0">
                <a:solidFill>
                  <a:srgbClr val="7030A0"/>
                </a:solidFill>
              </a:rPr>
              <a:t> </a:t>
            </a:r>
          </a:p>
        </p:txBody>
      </p:sp>
    </p:spTree>
    <p:extLst>
      <p:ext uri="{BB962C8B-B14F-4D97-AF65-F5344CB8AC3E}">
        <p14:creationId xmlns:p14="http://schemas.microsoft.com/office/powerpoint/2010/main" val="2865301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r>
              <a:rPr lang="fr-FR" sz="2700" b="1" spc="100" dirty="0">
                <a:solidFill>
                  <a:srgbClr val="009E47"/>
                </a:solidFill>
                <a:ea typeface="+mn-ea"/>
                <a:cs typeface="Biome Light" panose="020B0502040204020203" pitchFamily="34" charset="0"/>
              </a:rPr>
              <a:t/>
            </a: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Reformulation sollicitée pour 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r>
              <a:rPr lang="fr-FR" sz="2800" b="1" dirty="0">
                <a:solidFill>
                  <a:srgbClr val="009E47"/>
                </a:solidFill>
              </a:rPr>
              <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surveillée (constitution d’un corpus ad hoc spontanéité)</a:t>
            </a: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a:bodyPr>
          <a:lstStyle/>
          <a:p>
            <a:r>
              <a:rPr lang="fr-FR" sz="3600" b="1" spc="100" dirty="0">
                <a:solidFill>
                  <a:srgbClr val="179D60"/>
                </a:solidFill>
                <a:cs typeface="Courier New" panose="02070309020205020404" pitchFamily="49" charset="0"/>
              </a:rPr>
              <a:t/>
            </a:r>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langue 1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2</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3</a:t>
            </a: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0" lvl="0" indent="0">
              <a:buNone/>
            </a:pPr>
            <a:r>
              <a:rPr lang="it-IT" sz="2000" i="1" dirty="0">
                <a:solidFill>
                  <a:prstClr val="black"/>
                </a:solidFill>
              </a:rPr>
              <a:t>(Ad hoc</a:t>
            </a:r>
            <a:r>
              <a:rPr lang="it-IT" sz="2000" dirty="0">
                <a:solidFill>
                  <a:prstClr val="black"/>
                </a:solidFill>
              </a:rPr>
              <a:t>-SP)</a:t>
            </a: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0648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4</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5940088"/>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a:ea typeface="+mn-ea"/>
                <a:cs typeface="+mn-cs"/>
              </a:rPr>
              <a:t>◊ </a:t>
            </a:r>
            <a:r>
              <a:rPr kumimoji="0" lang="fr-FR" sz="20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0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0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0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0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0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0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0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0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000" b="1" i="0" u="sng" strike="noStrike" kern="1200" cap="none" spc="0" normalizeH="0" baseline="0" noProof="0" dirty="0">
                <a:ln>
                  <a:noFill/>
                </a:ln>
                <a:solidFill>
                  <a:srgbClr val="002060"/>
                </a:solidFill>
                <a:effectLst/>
                <a:uLnTx/>
                <a:uFillTx/>
                <a:latin typeface="Calibri"/>
                <a:ea typeface="+mn-ea"/>
                <a:cs typeface="+mn-cs"/>
              </a:rPr>
              <a:t>(F2)</a:t>
            </a:r>
          </a:p>
          <a:p>
            <a:pPr>
              <a:lnSpc>
                <a:spcPct val="135000"/>
              </a:lnSpc>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ah oui     </a:t>
            </a:r>
            <a:r>
              <a:rPr lang="it-IT" sz="1600" i="1" dirty="0"/>
              <a:t>(Ad hoc</a:t>
            </a:r>
            <a:r>
              <a:rPr lang="it-IT" sz="1600" dirty="0"/>
              <a:t>-SP)</a:t>
            </a:r>
            <a:endParaRPr kumimoji="0" lang="fr-FR"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5</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6</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2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r>
              <a:rPr lang="fr-FR" sz="2000" dirty="0">
                <a:solidFill>
                  <a:schemeClr val="accent2">
                    <a:lumMod val="50000"/>
                  </a:schemeClr>
                </a:solidFill>
              </a:rPr>
              <a:t>(</a:t>
            </a:r>
            <a:r>
              <a:rPr lang="fr-FR" sz="2000" i="1" dirty="0">
                <a:solidFill>
                  <a:schemeClr val="accent2">
                    <a:lumMod val="50000"/>
                  </a:schemeClr>
                </a:solidFill>
              </a:rPr>
              <a:t>Ad hoc</a:t>
            </a:r>
            <a:r>
              <a:rPr lang="fr-FR" sz="2000" dirty="0">
                <a:solidFill>
                  <a:schemeClr val="accent2">
                    <a:lumMod val="50000"/>
                  </a:schemeClr>
                </a:solidFill>
              </a:rPr>
              <a:t>-SP)</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dirty="0">
                <a:ln>
                  <a:noFill/>
                </a:ln>
                <a:solidFill>
                  <a:srgbClr val="179D60"/>
                </a:solidFill>
                <a:effectLst/>
                <a:uLnTx/>
                <a:uFillTx/>
                <a:latin typeface="Calibri"/>
                <a:ea typeface="+mj-ea"/>
                <a:cs typeface="Biome Light" panose="020B0502040204020203" pitchFamily="34" charset="0"/>
              </a:rPr>
              <a:t>Oral</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lang="it-IT" sz="3200" b="1" spc="100" dirty="0">
                <a:solidFill>
                  <a:srgbClr val="179D60"/>
                </a:solidFill>
                <a:latin typeface="Calibri"/>
                <a:cs typeface="Biome Light" panose="020B0502040204020203" pitchFamily="34" charset="0"/>
              </a:rPr>
              <a:t>non </a:t>
            </a:r>
            <a:r>
              <a:rPr lang="it-IT" sz="3200" b="1" spc="100" dirty="0" err="1">
                <a:solidFill>
                  <a:srgbClr val="179D60"/>
                </a:solidFill>
                <a:latin typeface="Calibri"/>
                <a:cs typeface="Biome Light" panose="020B0502040204020203" pitchFamily="34" charset="0"/>
              </a:rPr>
              <a:t>linéaire</a:t>
            </a:r>
            <a:r>
              <a:rPr lang="it-IT" sz="3200" b="1" spc="100" dirty="0">
                <a:solidFill>
                  <a:srgbClr val="179D60"/>
                </a:solidFill>
                <a:latin typeface="Calibri"/>
                <a:cs typeface="Biome Light" panose="020B0502040204020203" pitchFamily="34" charset="0"/>
              </a:rPr>
              <a:t> (PFC)</a:t>
            </a:r>
            <a:endParaRPr lang="fr-FR" sz="3200" b="1" spc="100" dirty="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686" y="388411"/>
            <a:ext cx="10972800" cy="1508121"/>
          </a:xfrm>
        </p:spPr>
        <p:txBody>
          <a:bodyPr vert="horz" lIns="91440" tIns="45720" rIns="91440" bIns="45720" rtlCol="0" anchor="ctr">
            <a:noAutofit/>
          </a:bodyPr>
          <a:lstStyle/>
          <a:p>
            <a:pPr>
              <a:spcBef>
                <a:spcPts val="600"/>
              </a:spcBef>
            </a:pPr>
            <a:r>
              <a:rPr lang="fr-FR" sz="3200" b="1" spc="100" dirty="0">
                <a:solidFill>
                  <a:srgbClr val="00B050"/>
                </a:solidFill>
                <a:cs typeface="Biome Light" panose="020B0502040204020203" pitchFamily="34" charset="0"/>
              </a:rPr>
              <a:t> </a:t>
            </a:r>
            <a:r>
              <a:rPr lang="fr-FR" sz="3600" b="1" spc="100" dirty="0">
                <a:solidFill>
                  <a:srgbClr val="00B050"/>
                </a:solidFill>
                <a:cs typeface="Biome Light" panose="020B0502040204020203" pitchFamily="34" charset="0"/>
              </a:rPr>
              <a:t>Conclusion spontanéité : </a:t>
            </a:r>
            <a:br>
              <a:rPr lang="fr-FR" sz="3600" b="1" spc="100" dirty="0">
                <a:solidFill>
                  <a:srgbClr val="00B050"/>
                </a:solidFill>
                <a:cs typeface="Biome Light" panose="020B0502040204020203" pitchFamily="34" charset="0"/>
              </a:rPr>
            </a:br>
            <a:r>
              <a:rPr lang="fr-FR" sz="3600" b="1" spc="100" dirty="0">
                <a:solidFill>
                  <a:srgbClr val="00B050"/>
                </a:solidFill>
                <a:cs typeface="Biome Light" panose="020B0502040204020203" pitchFamily="34" charset="0"/>
              </a:rPr>
              <a:t>la réduction se confirme comme un marqueur essentiel de l’énonciation très spontanée</a:t>
            </a:r>
            <a:endParaRPr lang="fr-FR" sz="3600" b="1" spc="100" dirty="0">
              <a:solidFill>
                <a:srgbClr val="00B050"/>
              </a:solidFill>
              <a:latin typeface="Calibri" panose="020F0502020204030204" pitchFamily="34" charset="0"/>
              <a:ea typeface="+mn-ea"/>
              <a:cs typeface="Calibri" panose="020F0502020204030204" pitchFamily="34" charset="0"/>
            </a:endParaRPr>
          </a:p>
        </p:txBody>
      </p:sp>
      <p:sp>
        <p:nvSpPr>
          <p:cNvPr id="3" name="Segnaposto contenuto 2"/>
          <p:cNvSpPr>
            <a:spLocks noGrp="1"/>
          </p:cNvSpPr>
          <p:nvPr>
            <p:ph idx="1"/>
          </p:nvPr>
        </p:nvSpPr>
        <p:spPr>
          <a:xfrm>
            <a:off x="693682" y="2235200"/>
            <a:ext cx="10690598" cy="4234388"/>
          </a:xfrm>
          <a:solidFill>
            <a:schemeClr val="bg1">
              <a:lumMod val="95000"/>
            </a:schemeClr>
          </a:solidFill>
          <a:ln>
            <a:solidFill>
              <a:schemeClr val="bg1"/>
            </a:solidFill>
          </a:ln>
        </p:spPr>
        <p:txBody>
          <a:bodyPr>
            <a:noAutofit/>
          </a:bodyPr>
          <a:lstStyle/>
          <a:p>
            <a:pPr marL="0" lvl="0" indent="0" algn="just">
              <a:spcAft>
                <a:spcPts val="600"/>
              </a:spcAft>
              <a:buNone/>
              <a:defRPr/>
            </a:pPr>
            <a:endParaRPr lang="fr-FR" sz="2800" b="1" dirty="0">
              <a:solidFill>
                <a:srgbClr val="002060"/>
              </a:solidFill>
              <a:latin typeface="Calibri"/>
              <a:sym typeface="Wingdings" panose="05000000000000000000" pitchFamily="2" charset="2"/>
            </a:endParaRPr>
          </a:p>
          <a:p>
            <a:pPr marL="0" lvl="0" indent="0" algn="just">
              <a:spcAft>
                <a:spcPts val="600"/>
              </a:spcAft>
              <a:buNone/>
              <a:defRPr/>
            </a:pPr>
            <a:r>
              <a:rPr lang="fr-FR" sz="2800" b="1" dirty="0">
                <a:solidFill>
                  <a:srgbClr val="002060"/>
                </a:solidFill>
                <a:latin typeface="Calibri"/>
                <a:sym typeface="Wingdings" panose="05000000000000000000" pitchFamily="2" charset="2"/>
              </a:rPr>
              <a:t>U</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n locuteur a bien tendance à produire  des énoncés syntaxiquement plus réduits (et plus complexes car ils doivent être reconstruits pour être compris) s’il parle spontanément que s’il surveille son énonciation ( exemples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Ad hoc</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-SP) Mais la réduction touche aussi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tous les niveaux de la langue</a:t>
            </a:r>
            <a:r>
              <a:rPr lang="fr-FR" sz="2800" b="1" dirty="0">
                <a:solidFill>
                  <a:srgbClr val="002060"/>
                </a:solidFill>
                <a:latin typeface="Calibri"/>
                <a:sym typeface="Wingdings" panose="05000000000000000000" pitchFamily="2" charset="2"/>
              </a:rPr>
              <a:t> (morphosyntaxe, lexique, sémantique et pragmatique)</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INTONATION permet / compense /soutient la réduction</a:t>
            </a:r>
          </a:p>
          <a:p>
            <a:pPr marL="0" lvl="0" indent="0" algn="just">
              <a:spcAft>
                <a:spcPts val="600"/>
              </a:spcAft>
              <a:buNone/>
              <a:defRPr/>
            </a:pPr>
            <a:r>
              <a:rPr kumimoji="0" lang="fr-FR" b="1" i="0" u="none" strike="noStrike" kern="1200" cap="none" spc="0" normalizeH="0" baseline="0" noProof="0" dirty="0">
                <a:ln>
                  <a:noFill/>
                </a:ln>
                <a:solidFill>
                  <a:srgbClr val="002060"/>
                </a:solidFill>
                <a:effectLst/>
                <a:uLnTx/>
                <a:uFillTx/>
                <a:latin typeface="Calibri"/>
                <a:sym typeface="Wingdings" panose="05000000000000000000" pitchFamily="2" charset="2"/>
              </a:rPr>
              <a:t> </a:t>
            </a:r>
            <a:r>
              <a:rPr kumimoji="0" lang="it-IT" b="1" i="0" u="none" strike="noStrike" kern="1200" cap="none" spc="0" normalizeH="0" baseline="0" noProof="0" dirty="0">
                <a:ln>
                  <a:noFill/>
                </a:ln>
                <a:solidFill>
                  <a:srgbClr val="002060"/>
                </a:solidFill>
                <a:effectLst/>
                <a:uLnTx/>
                <a:uFillTx/>
                <a:latin typeface="Calibri"/>
                <a:sym typeface="Wingdings" panose="05000000000000000000" pitchFamily="2" charset="2"/>
              </a:rPr>
              <a:t>p</a:t>
            </a:r>
            <a:r>
              <a:rPr lang="it-IT" b="1" dirty="0" err="1">
                <a:solidFill>
                  <a:srgbClr val="002060"/>
                </a:solidFill>
              </a:rPr>
              <a:t>hénomènes</a:t>
            </a:r>
            <a:r>
              <a:rPr lang="it-IT" b="1" dirty="0">
                <a:solidFill>
                  <a:srgbClr val="002060"/>
                </a:solidFill>
              </a:rPr>
              <a:t> de </a:t>
            </a:r>
            <a:r>
              <a:rPr lang="it-IT" b="1" dirty="0" err="1">
                <a:solidFill>
                  <a:srgbClr val="002060"/>
                </a:solidFill>
              </a:rPr>
              <a:t>réduction</a:t>
            </a:r>
            <a:r>
              <a:rPr lang="it-IT" b="1" dirty="0">
                <a:solidFill>
                  <a:srgbClr val="002060"/>
                </a:solidFill>
              </a:rPr>
              <a:t> /</a:t>
            </a:r>
            <a:r>
              <a:rPr lang="it-IT" b="1" dirty="0" err="1">
                <a:solidFill>
                  <a:srgbClr val="002060"/>
                </a:solidFill>
              </a:rPr>
              <a:t>condensation</a:t>
            </a:r>
            <a:r>
              <a:rPr lang="it-IT" b="1" dirty="0">
                <a:solidFill>
                  <a:srgbClr val="002060"/>
                </a:solidFill>
              </a:rPr>
              <a:t> = </a:t>
            </a:r>
            <a:r>
              <a:rPr lang="it-IT" b="1" dirty="0" err="1">
                <a:solidFill>
                  <a:srgbClr val="002060"/>
                </a:solidFill>
              </a:rPr>
              <a:t>marqueurs</a:t>
            </a:r>
            <a:r>
              <a:rPr lang="it-IT" b="1" dirty="0">
                <a:solidFill>
                  <a:srgbClr val="002060"/>
                </a:solidFill>
              </a:rPr>
              <a:t> de </a:t>
            </a:r>
            <a:r>
              <a:rPr lang="it-IT" b="1" dirty="0" err="1">
                <a:solidFill>
                  <a:srgbClr val="002060"/>
                </a:solidFill>
              </a:rPr>
              <a:t>spontanéité</a:t>
            </a:r>
            <a:r>
              <a:rPr lang="it-IT" b="1" dirty="0">
                <a:solidFill>
                  <a:srgbClr val="002060"/>
                </a:solidFill>
              </a:rPr>
              <a:t> </a:t>
            </a:r>
            <a:r>
              <a:rPr lang="it-IT" b="1" dirty="0" err="1">
                <a:solidFill>
                  <a:srgbClr val="002060"/>
                </a:solidFill>
              </a:rPr>
              <a:t>scalaire</a:t>
            </a:r>
            <a:endParaRPr lang="fr-FR" dirty="0">
              <a:solidFill>
                <a:srgbClr val="002060"/>
              </a:solidFill>
              <a:highlight>
                <a:srgbClr val="FFFF00"/>
              </a:highlight>
            </a:endParaRPr>
          </a:p>
          <a:p>
            <a:pPr marL="0" lvl="0" indent="0" algn="ctr">
              <a:lnSpc>
                <a:spcPct val="100000"/>
              </a:lnSpc>
              <a:spcBef>
                <a:spcPts val="0"/>
              </a:spcBef>
              <a:buNone/>
            </a:pPr>
            <a:endParaRPr lang="fr-FR" sz="1800" dirty="0">
              <a:solidFill>
                <a:srgbClr val="8064A2"/>
              </a:solidFill>
            </a:endParaRPr>
          </a:p>
          <a:p>
            <a:pPr marL="0" lvl="0" indent="0">
              <a:buNone/>
            </a:pPr>
            <a:r>
              <a:rPr lang="fr-FR" sz="2000" dirty="0">
                <a:solidFill>
                  <a:srgbClr val="FF0000"/>
                </a:solidFill>
              </a:rPr>
              <a:t/>
            </a:r>
            <a:br>
              <a:rPr lang="fr-FR" sz="2000" dirty="0">
                <a:solidFill>
                  <a:srgbClr val="FF0000"/>
                </a:solidFill>
              </a:rPr>
            </a:br>
            <a:endParaRPr lang="fr-FR" sz="1200" dirty="0">
              <a:solidFill>
                <a:schemeClr val="tx2">
                  <a:lumMod val="50000"/>
                </a:schemeClr>
              </a:solidFill>
            </a:endParaRPr>
          </a:p>
        </p:txBody>
      </p:sp>
    </p:spTree>
    <p:extLst>
      <p:ext uri="{BB962C8B-B14F-4D97-AF65-F5344CB8AC3E}">
        <p14:creationId xmlns:p14="http://schemas.microsoft.com/office/powerpoint/2010/main" val="1005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12135</TotalTime>
  <Words>10607</Words>
  <Application>Microsoft Office PowerPoint</Application>
  <PresentationFormat>Widescreen</PresentationFormat>
  <Paragraphs>674</Paragraphs>
  <Slides>61</Slides>
  <Notes>20</Notes>
  <HiddenSlides>0</HiddenSlides>
  <MMClips>3</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61</vt:i4>
      </vt:variant>
    </vt:vector>
  </HeadingPairs>
  <TitlesOfParts>
    <vt:vector size="76" baseType="lpstr">
      <vt:lpstr>Alphonetic</vt:lpstr>
      <vt:lpstr>Arial</vt:lpstr>
      <vt:lpstr>Biome Light</vt:lpstr>
      <vt:lpstr>Calibri</vt:lpstr>
      <vt:lpstr>Calibri Light</vt:lpstr>
      <vt:lpstr>Courier New</vt:lpstr>
      <vt:lpstr>Roboto Slab</vt:lpstr>
      <vt:lpstr>Segoe UI</vt:lpstr>
      <vt:lpstr>Times New Roman</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   Gestion de l’implicite : les marqueurs d’extension de liste (Etcetera, et tout, tout ça, machin)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Des verbes introducteurs du discours indirect (expriment un point de vue du rapporteur)</vt:lpstr>
      <vt:lpstr>Paroles rapportées – exercice 1 DD-&gt; DI</vt:lpstr>
      <vt:lpstr>Paroles rapportées – exercice 2 DI-&gt; DD</vt:lpstr>
      <vt:lpstr>     CORPUS</vt:lpstr>
      <vt:lpstr>CORPUS TCOF</vt:lpstr>
      <vt:lpstr>Pour approfondir :  </vt:lpstr>
      <vt:lpstr>CORPUS  Enquêtes Sociolinguistiques à Orléans</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 (3)</vt:lpstr>
      <vt:lpstr>Oral spontané vs oral fictionnel : questions</vt:lpstr>
      <vt:lpstr>Un oral de fiction 1 : PBLV</vt:lpstr>
      <vt:lpstr>Oral de fiction : au théâtre</vt:lpstr>
      <vt:lpstr>Oral de fiction vs oral spontané : qq remarques </vt:lpstr>
      <vt:lpstr>Modalisation des énoncés :  les MD (marqueurs discursifs)</vt:lpstr>
      <vt:lpstr>Exemple : marqueurs discursifs tiens - ben - hein</vt:lpstr>
      <vt:lpstr>Exemple : une analyse du MD hein</vt:lpstr>
      <vt:lpstr>Variation en  syntaxe 1 – qq rappels</vt:lpstr>
      <vt:lpstr>Variation en syntaxe 2</vt:lpstr>
      <vt:lpstr>Variation lexicale</vt:lpstr>
      <vt:lpstr> CORPUS  - Aspects de la spontanéité réajustement, explicitation (autocensure d’un terme lexical stigmatisé : faire un pays)  </vt:lpstr>
      <vt:lpstr>CORPUS - Aspects de la spontanéité réajustement introduit par enfin</vt:lpstr>
      <vt:lpstr>Sémantique et pragmatique : le dit et le non-dit</vt:lpstr>
      <vt:lpstr>L’implicite : présupposés et sous-entendus</vt:lpstr>
      <vt:lpstr>CORPUS (PFC) Implicite, connaissances partagées exemple Le loft et Loana</vt:lpstr>
      <vt:lpstr>Le loft (Loana) Matrice d’explicitation</vt:lpstr>
      <vt:lpstr>Presentazione standard di PowerPoint</vt:lpstr>
      <vt:lpstr>… et ses marqueurs</vt:lpstr>
      <vt:lpstr> Reformulation sollicitée pour vérifier  l’hypothèse énonciation spontanée = énoncé réduit </vt:lpstr>
      <vt:lpstr> Réductions à tous les niveaux de la langue 1 </vt:lpstr>
      <vt:lpstr>Réductions à tous les niveaux de la langue 2</vt:lpstr>
      <vt:lpstr>Réductions à tous niveaux de la langue 3</vt:lpstr>
      <vt:lpstr>Réductions à tous les niveaux de la langue 4</vt:lpstr>
      <vt:lpstr>Réductions à tous les niveaux de la langue 5</vt:lpstr>
      <vt:lpstr>Réductions à tous les niveaux de la langue 6</vt:lpstr>
      <vt:lpstr> Conclusion spontanéité :  la réduction se confirme comme un marqueur essentiel de l’énonciation très spontanée</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relecteur</cp:lastModifiedBy>
  <cp:revision>56</cp:revision>
  <dcterms:created xsi:type="dcterms:W3CDTF">2025-02-18T22:51:24Z</dcterms:created>
  <dcterms:modified xsi:type="dcterms:W3CDTF">2026-04-22T08:22:02Z</dcterms:modified>
</cp:coreProperties>
</file>