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57" r:id="rId2"/>
    <p:sldId id="303" r:id="rId3"/>
    <p:sldId id="464" r:id="rId4"/>
    <p:sldId id="465" r:id="rId5"/>
    <p:sldId id="466" r:id="rId6"/>
    <p:sldId id="468" r:id="rId7"/>
    <p:sldId id="469" r:id="rId8"/>
    <p:sldId id="475" r:id="rId9"/>
    <p:sldId id="470" r:id="rId10"/>
    <p:sldId id="471" r:id="rId11"/>
    <p:sldId id="472" r:id="rId12"/>
    <p:sldId id="473" r:id="rId13"/>
    <p:sldId id="474" r:id="rId14"/>
  </p:sldIdLst>
  <p:sldSz cx="12192000" cy="6858000"/>
  <p:notesSz cx="6858000" cy="9144000"/>
  <p:defaultTextStyle>
    <a:defPPr>
      <a:defRPr lang="en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947"/>
    <p:restoredTop sz="94610"/>
  </p:normalViewPr>
  <p:slideViewPr>
    <p:cSldViewPr snapToGrid="0">
      <p:cViewPr varScale="1">
        <p:scale>
          <a:sx n="75" d="100"/>
          <a:sy n="75" d="100"/>
        </p:scale>
        <p:origin x="192" y="10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FEE8D9-D0A9-4E45-8549-33AA9EA19172}" type="datetimeFigureOut">
              <a:rPr lang="en-IT" smtClean="0"/>
              <a:t>21/04/26</a:t>
            </a:fld>
            <a:endParaRPr lang="en-I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0DD724-818A-3447-9070-21E41AC60665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745511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5DFE52-28D8-0839-6EB8-419BC7F113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0E09D64-DD2E-39CA-E36E-17CD40D401A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913BCC2-A34A-FC30-53CC-C76781E7314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T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DF1813-FC5D-E00B-2C71-47541CA0C00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76B2B1-0A45-1F4B-8604-F8DCE4CBECC8}" type="slidenum">
              <a:rPr lang="en-IT" smtClean="0"/>
              <a:t>2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23662243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EA06E2-9037-EC68-6872-4A701A5940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21037BA-04E9-18DE-D5CA-4C2BF27AC41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276319E-675B-A078-70B0-F507C745B05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T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73C43B-05FE-8C85-BDEA-2A08FE08D7B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76B2B1-0A45-1F4B-8604-F8DCE4CBECC8}" type="slidenum">
              <a:rPr lang="en-IT" smtClean="0"/>
              <a:t>11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84933692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EA2FBB-6E17-56D8-0037-9A0FA3BDDF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D96BF57-27EB-A715-F9BC-35D874DF5DE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9E260DA-5449-C814-4FE5-777363B976F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T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F176F7-DC72-702B-D508-AEEF18CBBAC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76B2B1-0A45-1F4B-8604-F8DCE4CBECC8}" type="slidenum">
              <a:rPr lang="en-IT" smtClean="0"/>
              <a:t>12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212865015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B213DC-EA9B-4A06-8E17-5CD4A36D87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E0299B8-E0D8-1E15-E63D-1FBB89EE387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F54CFAE-A1EA-8C09-CDB7-C2BE41DC3B4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T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A13C2C-9FCF-5985-1625-1C320529622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76B2B1-0A45-1F4B-8604-F8DCE4CBECC8}" type="slidenum">
              <a:rPr lang="en-IT" smtClean="0"/>
              <a:t>13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16516289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52A45C-D40B-978D-0A28-6CCFF830A4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2ABDCAB-0946-3D79-FB92-51B6462830C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718B353-0DA7-FF8D-AA5D-450A4E575D5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T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3E6592-8C04-A53B-3AF8-9342FB31B7C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76B2B1-0A45-1F4B-8604-F8DCE4CBECC8}" type="slidenum">
              <a:rPr lang="en-IT" smtClean="0"/>
              <a:t>3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23054394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AAAB77-0F9B-9BB5-462C-7041F30E12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61018C6-C6E7-BBCE-3A7A-78BB38CBFE6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A13EC88-1337-2320-AE3A-69CC82EA062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T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85B00B-1DD2-2BA3-4A6A-14149840B6F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76B2B1-0A45-1F4B-8604-F8DCE4CBECC8}" type="slidenum">
              <a:rPr lang="en-IT" smtClean="0"/>
              <a:t>4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33698110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077615-9EB8-136C-EDC7-CB39AD3543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EA64C46-F799-4DDB-FF87-6FDB4F95742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A302310-A48C-1824-187C-B312187C209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T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40949F-2829-24E0-C892-805130B4B9E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76B2B1-0A45-1F4B-8604-F8DCE4CBECC8}" type="slidenum">
              <a:rPr lang="en-IT" smtClean="0"/>
              <a:t>5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24563914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A9C207-B69E-513E-92C9-EB79978CF5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CEF3C7D-F3A8-6415-D2C4-2F551081F56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F91DD8B-954A-AA11-EBE2-0D0FA4ACAA3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T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F453E6-0170-EA54-5709-26895891630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76B2B1-0A45-1F4B-8604-F8DCE4CBECC8}" type="slidenum">
              <a:rPr lang="en-IT" smtClean="0"/>
              <a:t>6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31624358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41DE04-57E0-A294-E343-385BABBA63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8D3C502-AF88-33A8-802E-31B6B4054D9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001F980-F4D1-A308-C9E2-9E56E562470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T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20D8DF-8602-69AF-2C1D-C1CF8E7EE43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76B2B1-0A45-1F4B-8604-F8DCE4CBECC8}" type="slidenum">
              <a:rPr lang="en-IT" smtClean="0"/>
              <a:t>7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34851643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12BC84-473D-6384-DA45-29B98BBCAD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55B8213-BB84-FD72-AD7C-17FF5B1CF0F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88B99A9-3D80-B5C3-3DB4-9E0A3745004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T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AAC491-D1C8-8AD7-577A-B619D4E260B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76B2B1-0A45-1F4B-8604-F8DCE4CBECC8}" type="slidenum">
              <a:rPr lang="en-IT" smtClean="0"/>
              <a:t>8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16099568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21A6BD-6400-75F8-66AC-62AE249322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907A6D6-F2B7-63E1-EF5D-272D14715DD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FD28C49-E446-38DB-4D9E-9B55A9C0DC8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T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307E86-A445-6E22-213D-A025A1968F2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76B2B1-0A45-1F4B-8604-F8DCE4CBECC8}" type="slidenum">
              <a:rPr lang="en-IT" smtClean="0"/>
              <a:t>9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301114455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7D98B8-8107-7A60-CEFE-ECEB8B1E40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8678335-06F3-3C3B-15FA-74B4E8D8248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B3B7DE5-FCB4-7F6F-1805-63B276BFA5D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T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DF1806-028F-4531-2E00-4D4DEE22DBC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76B2B1-0A45-1F4B-8604-F8DCE4CBECC8}" type="slidenum">
              <a:rPr lang="en-IT" smtClean="0"/>
              <a:t>10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21101187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E904E9-6EA0-EE0D-20A6-13B4CB4569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IT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7D66F5-276A-8148-A650-43D6FBAE46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4C8723-7769-22A6-99AD-FBCC833AF0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A7A71-0108-FA46-AEA9-08F2E14A4321}" type="datetimeFigureOut">
              <a:rPr lang="en-IT" smtClean="0"/>
              <a:t>21/04/26</a:t>
            </a:fld>
            <a:endParaRPr lang="en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34F9E6-A52B-3E11-FBE2-074B86B39B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9D44CB-2C67-0E64-05E6-9D1FDD864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6F3EF-CB35-8948-B5E5-77602B7FFC15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306813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44028C-535D-F027-CCEE-6CB7999ED0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I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0EF6D1A-B7D3-CE70-8364-C1943DF21B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48EAEB-7F2A-98FB-5DD6-CEF9C0F6C6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A7A71-0108-FA46-AEA9-08F2E14A4321}" type="datetimeFigureOut">
              <a:rPr lang="en-IT" smtClean="0"/>
              <a:t>21/04/26</a:t>
            </a:fld>
            <a:endParaRPr lang="en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6D8A29-35EF-CAE5-79EF-EFD6F63B81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53E72E-E609-764C-9F4E-42C36FA64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6F3EF-CB35-8948-B5E5-77602B7FFC15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1791693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C60D4B-C5D0-66D6-C2D5-2E7EB8C3DE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I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D2AA2CA-A897-FB7D-96A4-C760F1ABB3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58853B-825C-763D-2FC9-1FD36EE681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A7A71-0108-FA46-AEA9-08F2E14A4321}" type="datetimeFigureOut">
              <a:rPr lang="en-IT" smtClean="0"/>
              <a:t>21/04/26</a:t>
            </a:fld>
            <a:endParaRPr lang="en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845CB1-35CB-AD69-4D38-D0E7755B9F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221662-7626-6BCB-BD3D-E93A380AD1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6F3EF-CB35-8948-B5E5-77602B7FFC15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447648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646307-DE75-FBBF-3127-3C884F23A8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I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3CCCDE-7C2C-6B35-D9AD-9B42AC2E3E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E634D3-2AE3-C6F1-30DD-5D1FEA66DB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A7A71-0108-FA46-AEA9-08F2E14A4321}" type="datetimeFigureOut">
              <a:rPr lang="en-IT" smtClean="0"/>
              <a:t>21/04/26</a:t>
            </a:fld>
            <a:endParaRPr lang="en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258D58-7527-441A-178B-CC13C5EF35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938318-9781-6770-D711-EF01F675D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6F3EF-CB35-8948-B5E5-77602B7FFC15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2871650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66BC02-C34F-EBC2-392D-340C3F44E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I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AFCA33-4B94-A73B-8424-BE0870EBF4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1D22F4-CE0D-EAA9-282E-2E2235569D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A7A71-0108-FA46-AEA9-08F2E14A4321}" type="datetimeFigureOut">
              <a:rPr lang="en-IT" smtClean="0"/>
              <a:t>21/04/26</a:t>
            </a:fld>
            <a:endParaRPr lang="en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E863E9-A189-B40B-2D1A-5FD001F97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1818E4-7E9B-FA76-49CB-DBEAB802CD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6F3EF-CB35-8948-B5E5-77602B7FFC15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28213335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04D234-2B10-945A-AC05-B3CC4B102E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I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962D6F-0A34-8CD9-DA8E-44484E9A34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T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E2827D-74A4-35B1-9E94-135D5A7701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T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4D70E2-011C-4628-9C0F-796423EEF4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A7A71-0108-FA46-AEA9-08F2E14A4321}" type="datetimeFigureOut">
              <a:rPr lang="en-IT" smtClean="0"/>
              <a:t>21/04/26</a:t>
            </a:fld>
            <a:endParaRPr lang="en-I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7C6A15-F073-9CC4-4217-FF4DAAC01F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08AF83-4CC1-730D-2AE5-FB26495B6B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6F3EF-CB35-8948-B5E5-77602B7FFC15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11005414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EFCACD-41C8-1D92-9407-8826789895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I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6BBF62-D139-5AA8-EDCE-5C19132365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47A47D-AA6A-ED1F-56EF-838DBAC883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T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20A035-598B-0A76-273F-DB395CDE28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A3582A-04E3-B741-DF07-CA4E1EDFCB3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T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831D69C-63C7-B75C-D1AC-9579E6E180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A7A71-0108-FA46-AEA9-08F2E14A4321}" type="datetimeFigureOut">
              <a:rPr lang="en-IT" smtClean="0"/>
              <a:t>21/04/26</a:t>
            </a:fld>
            <a:endParaRPr lang="en-IT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7881B5A-F563-E3C9-DBEE-DA8D3FED5F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C0EBE72-A590-9E86-1222-D6838BE3F8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6F3EF-CB35-8948-B5E5-77602B7FFC15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1634011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FEEDC7-CF11-D826-A4F0-5B87C65EAA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IT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26C34E4-042E-163A-68E3-A7DECF580B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A7A71-0108-FA46-AEA9-08F2E14A4321}" type="datetimeFigureOut">
              <a:rPr lang="en-IT" smtClean="0"/>
              <a:t>21/04/26</a:t>
            </a:fld>
            <a:endParaRPr lang="en-IT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E9100ED-434B-E205-2CE8-6B39456479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FEEFFBD-9B83-30F2-D929-C545A2299A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6F3EF-CB35-8948-B5E5-77602B7FFC15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27101884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6B1AABC-5228-B942-79C4-842B45EB56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A7A71-0108-FA46-AEA9-08F2E14A4321}" type="datetimeFigureOut">
              <a:rPr lang="en-IT" smtClean="0"/>
              <a:t>21/04/26</a:t>
            </a:fld>
            <a:endParaRPr lang="en-IT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65A895E-EC79-32D9-A134-5D8ED4D0E6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47F06A-1648-048A-E735-B2D8A569B0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6F3EF-CB35-8948-B5E5-77602B7FFC15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3694824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CEC38C-9D04-8CDA-6C2E-57EF0BA8A9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I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3E5954-25EB-09F3-8AFB-3B87A41857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5C71B6-7BAD-CEF5-9A6A-520C5F70AB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E57BEB-B542-70A6-AE91-D786C13988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A7A71-0108-FA46-AEA9-08F2E14A4321}" type="datetimeFigureOut">
              <a:rPr lang="en-IT" smtClean="0"/>
              <a:t>21/04/26</a:t>
            </a:fld>
            <a:endParaRPr lang="en-I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58A289-5E5C-5A3A-F56E-185AF06F8B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FD3DD9-8A20-B272-23AA-4458F8F394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6F3EF-CB35-8948-B5E5-77602B7FFC15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4215095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247C19-0810-E266-A8C1-C6DF98FBFE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IT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5E5592C-C6AB-3FB8-EE0E-E9E87D8478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C7D3EF-A9DA-3E26-D0E4-B384927B2E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93F9B9-D177-6153-0132-EA122A79DD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A7A71-0108-FA46-AEA9-08F2E14A4321}" type="datetimeFigureOut">
              <a:rPr lang="en-IT" smtClean="0"/>
              <a:t>21/04/26</a:t>
            </a:fld>
            <a:endParaRPr lang="en-I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D87900-BDF2-9AE4-37A6-12725B3D5E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4E1A16-9E48-991F-A75C-7B8981D23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6F3EF-CB35-8948-B5E5-77602B7FFC15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3690535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D8683FB-5063-6CBE-4ED2-6A8764289B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I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1B44AB-17BD-89B3-892A-478327200A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A14AB4-6F47-8F2D-A39E-1531ED5849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FDA7A71-0108-FA46-AEA9-08F2E14A4321}" type="datetimeFigureOut">
              <a:rPr lang="en-IT" smtClean="0"/>
              <a:t>21/04/26</a:t>
            </a:fld>
            <a:endParaRPr lang="en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ECB2CC-3069-8610-8BA6-CF231E73A7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0FAFDD-6319-8D0B-3EF0-2EF8FB692A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536F3EF-CB35-8948-B5E5-77602B7FFC15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39242556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learngitbranching.js.org/" TargetMode="Externa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3C30932-BB03-0BB4-6495-7EEC739F2575}"/>
              </a:ext>
            </a:extLst>
          </p:cNvPr>
          <p:cNvSpPr/>
          <p:nvPr/>
        </p:nvSpPr>
        <p:spPr>
          <a:xfrm>
            <a:off x="0" y="0"/>
            <a:ext cx="12192000" cy="590092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T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612A730-24F7-1D0C-59D4-768FCF85CE0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000" dirty="0">
                <a:solidFill>
                  <a:schemeClr val="bg1"/>
                </a:solidFill>
              </a:rPr>
              <a:t>CODE VERSIONING and</a:t>
            </a:r>
            <a:br>
              <a:rPr lang="en-US" sz="6000" dirty="0">
                <a:solidFill>
                  <a:schemeClr val="bg1"/>
                </a:solidFill>
              </a:rPr>
            </a:br>
            <a:r>
              <a:rPr lang="en-US" sz="6000" dirty="0">
                <a:solidFill>
                  <a:schemeClr val="bg1"/>
                </a:solidFill>
              </a:rPr>
              <a:t>GIT - GITHUB</a:t>
            </a:r>
          </a:p>
        </p:txBody>
      </p:sp>
      <p:pic>
        <p:nvPicPr>
          <p:cNvPr id="5" name="Picture 2" descr="logo centenario">
            <a:extLst>
              <a:ext uri="{FF2B5EF4-FFF2-40B4-BE49-F238E27FC236}">
                <a16:creationId xmlns:a16="http://schemas.microsoft.com/office/drawing/2014/main" id="{4107BCF0-34FF-CDC8-EF76-F81FFE6ECB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40582"/>
            <a:ext cx="4112489" cy="7204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230706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95BDF1-47F2-704A-6C6F-355F4869ED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9E7075F-B7B6-8E95-605E-758EA4635FB3}"/>
              </a:ext>
            </a:extLst>
          </p:cNvPr>
          <p:cNvSpPr/>
          <p:nvPr/>
        </p:nvSpPr>
        <p:spPr>
          <a:xfrm>
            <a:off x="4399004" y="0"/>
            <a:ext cx="7792995" cy="720436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T"/>
          </a:p>
        </p:txBody>
      </p:sp>
      <p:pic>
        <p:nvPicPr>
          <p:cNvPr id="3" name="Picture 2" descr="logo centenario">
            <a:extLst>
              <a:ext uri="{FF2B5EF4-FFF2-40B4-BE49-F238E27FC236}">
                <a16:creationId xmlns:a16="http://schemas.microsoft.com/office/drawing/2014/main" id="{3A3B00B5-D53C-2C26-1AA7-6A4A0383B5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112489" cy="7204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3">
            <a:extLst>
              <a:ext uri="{FF2B5EF4-FFF2-40B4-BE49-F238E27FC236}">
                <a16:creationId xmlns:a16="http://schemas.microsoft.com/office/drawing/2014/main" id="{4E00C2A2-0FE2-1798-8BBB-4B6909923E3B}"/>
              </a:ext>
            </a:extLst>
          </p:cNvPr>
          <p:cNvSpPr txBox="1"/>
          <p:nvPr/>
        </p:nvSpPr>
        <p:spPr>
          <a:xfrm>
            <a:off x="4629544" y="129385"/>
            <a:ext cx="738234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chemeClr val="bg1"/>
                </a:solidFill>
                <a:latin typeface="+mj-lt"/>
              </a:rPr>
              <a:t>EDITING, COMMITTING, AND BRANCH ORGANIZATION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BDB65A2-D3B8-A08A-7171-161A97CD3800}"/>
              </a:ext>
            </a:extLst>
          </p:cNvPr>
          <p:cNvSpPr txBox="1"/>
          <p:nvPr/>
        </p:nvSpPr>
        <p:spPr>
          <a:xfrm>
            <a:off x="180108" y="1305341"/>
            <a:ext cx="5733806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b="1" dirty="0"/>
              <a:t>5. Edit and stage files</a:t>
            </a:r>
            <a:br>
              <a:rPr lang="en-GB" dirty="0"/>
            </a:br>
            <a:r>
              <a:rPr lang="en-GB" dirty="0"/>
              <a:t>Modify files and stage them for commit.</a:t>
            </a:r>
            <a:br>
              <a:rPr lang="en-GB" dirty="0"/>
            </a:br>
            <a:r>
              <a:rPr lang="en-GB" b="1" dirty="0"/>
              <a:t>Commands:</a:t>
            </a:r>
            <a:r>
              <a:rPr lang="en-GB" dirty="0"/>
              <a:t> </a:t>
            </a:r>
            <a:br>
              <a:rPr lang="en-GB" dirty="0"/>
            </a:b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nano/edit 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README.md</a:t>
            </a:r>
            <a:b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git add 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README.md</a:t>
            </a:r>
            <a:endParaRPr lang="en-GB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dirty="0"/>
              <a:t>Or</a:t>
            </a:r>
            <a:b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git add . (UNIX)</a:t>
            </a:r>
          </a:p>
          <a:p>
            <a:endParaRPr lang="en-GB" dirty="0"/>
          </a:p>
          <a:p>
            <a:r>
              <a:rPr lang="en-GB" b="1" dirty="0"/>
              <a:t>6. Create commits</a:t>
            </a:r>
            <a:br>
              <a:rPr lang="en-GB" dirty="0"/>
            </a:br>
            <a:r>
              <a:rPr lang="en-GB" dirty="0"/>
              <a:t>Store snapshots of project changes in Git history.</a:t>
            </a:r>
            <a:br>
              <a:rPr lang="en-GB" dirty="0"/>
            </a:br>
            <a:r>
              <a:rPr lang="en-GB" b="1" dirty="0"/>
              <a:t>Commands:</a:t>
            </a:r>
            <a:r>
              <a:rPr lang="en-GB" dirty="0"/>
              <a:t> </a:t>
            </a:r>
            <a:br>
              <a:rPr lang="en-GB" dirty="0"/>
            </a:b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git commit -m "added words to 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README.md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b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git commit -m "edited that"</a:t>
            </a:r>
            <a:b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git commit -m "added experimental feature"</a:t>
            </a:r>
            <a:b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git commit -m "new hotfix added"</a:t>
            </a:r>
            <a:b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git commit -m "new conflicting feature added"</a:t>
            </a:r>
            <a:b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git commit -m "ANOTHER new conflicting feature added"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7D07AB4-1E72-1304-E06D-122B0A86CFEE}"/>
              </a:ext>
            </a:extLst>
          </p:cNvPr>
          <p:cNvSpPr txBox="1"/>
          <p:nvPr/>
        </p:nvSpPr>
        <p:spPr>
          <a:xfrm>
            <a:off x="5896039" y="1390931"/>
            <a:ext cx="6097978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b="1" dirty="0"/>
              <a:t>7. Organize branches</a:t>
            </a:r>
            <a:br>
              <a:rPr lang="en-GB" dirty="0"/>
            </a:br>
            <a:r>
              <a:rPr lang="en-GB" dirty="0"/>
              <a:t>Rename or structure working branches for development and features.</a:t>
            </a:r>
            <a:br>
              <a:rPr lang="en-GB" dirty="0"/>
            </a:br>
            <a:r>
              <a:rPr lang="en-GB" b="1" dirty="0"/>
              <a:t>Commands:</a:t>
            </a:r>
            <a:r>
              <a:rPr lang="en-GB" dirty="0"/>
              <a:t> </a:t>
            </a:r>
            <a:br>
              <a:rPr lang="en-GB" dirty="0"/>
            </a:b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git branch -M dev</a:t>
            </a:r>
            <a:b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git branch -M feature/new01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4D9B9A4-8BD4-4F59-81FA-A86337312AB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78165" y="3982997"/>
            <a:ext cx="6133727" cy="2774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3571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E1168E-AB1E-7163-3853-75565C17A1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52CE923-0447-2775-C7D2-3A796873BEC3}"/>
              </a:ext>
            </a:extLst>
          </p:cNvPr>
          <p:cNvSpPr/>
          <p:nvPr/>
        </p:nvSpPr>
        <p:spPr>
          <a:xfrm>
            <a:off x="4399004" y="0"/>
            <a:ext cx="7792995" cy="720436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T"/>
          </a:p>
        </p:txBody>
      </p:sp>
      <p:pic>
        <p:nvPicPr>
          <p:cNvPr id="3" name="Picture 2" descr="logo centenario">
            <a:extLst>
              <a:ext uri="{FF2B5EF4-FFF2-40B4-BE49-F238E27FC236}">
                <a16:creationId xmlns:a16="http://schemas.microsoft.com/office/drawing/2014/main" id="{02DCD1DD-51C8-0CEC-25D8-989878C48F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112489" cy="7204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3">
            <a:extLst>
              <a:ext uri="{FF2B5EF4-FFF2-40B4-BE49-F238E27FC236}">
                <a16:creationId xmlns:a16="http://schemas.microsoft.com/office/drawing/2014/main" id="{2AD210A5-8DA7-ABF3-D677-DEA5A9BE536E}"/>
              </a:ext>
            </a:extLst>
          </p:cNvPr>
          <p:cNvSpPr txBox="1"/>
          <p:nvPr/>
        </p:nvSpPr>
        <p:spPr>
          <a:xfrm>
            <a:off x="4629544" y="129385"/>
            <a:ext cx="738234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chemeClr val="bg1"/>
                </a:solidFill>
                <a:latin typeface="+mj-lt"/>
              </a:rPr>
              <a:t>EDITING, COMMITTING, AND BRANCH ORGANIZATION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AB160C3-A61F-250F-9E2C-CFC11CE692C8}"/>
              </a:ext>
            </a:extLst>
          </p:cNvPr>
          <p:cNvSpPr txBox="1"/>
          <p:nvPr/>
        </p:nvSpPr>
        <p:spPr>
          <a:xfrm>
            <a:off x="180108" y="1305341"/>
            <a:ext cx="5733806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b="1" dirty="0"/>
              <a:t>8. Switch between branches</a:t>
            </a:r>
            <a:br>
              <a:rPr lang="en-GB" dirty="0"/>
            </a:br>
            <a:r>
              <a:rPr lang="en-GB" dirty="0"/>
              <a:t>Move between main, dev, and feature branches.</a:t>
            </a:r>
            <a:br>
              <a:rPr lang="en-GB" dirty="0"/>
            </a:br>
            <a:r>
              <a:rPr lang="en-GB" b="1" dirty="0"/>
              <a:t>Commands:</a:t>
            </a:r>
            <a:r>
              <a:rPr lang="en-GB" dirty="0"/>
              <a:t> </a:t>
            </a:r>
          </a:p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git checkout main</a:t>
            </a:r>
            <a:b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git checkout dev</a:t>
            </a:r>
            <a:b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git checkout feature/new01</a:t>
            </a:r>
            <a:br>
              <a:rPr lang="en-GB" dirty="0"/>
            </a:br>
            <a:endParaRPr lang="en-GB" dirty="0"/>
          </a:p>
          <a:p>
            <a:r>
              <a:rPr lang="en-GB" b="1" dirty="0"/>
              <a:t>9. Synchronize with the remote repository</a:t>
            </a:r>
            <a:br>
              <a:rPr lang="en-GB" dirty="0"/>
            </a:br>
            <a:r>
              <a:rPr lang="en-GB" dirty="0"/>
              <a:t>Update local knowledge of the remote and exchange commits.</a:t>
            </a:r>
            <a:br>
              <a:rPr lang="en-GB" dirty="0"/>
            </a:br>
            <a:r>
              <a:rPr lang="en-GB" b="1" dirty="0"/>
              <a:t>Commands:</a:t>
            </a:r>
          </a:p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git fetch</a:t>
            </a:r>
            <a:b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git pull</a:t>
            </a:r>
            <a:b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git pull origin dev</a:t>
            </a:r>
            <a:b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git push</a:t>
            </a:r>
            <a:b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git push origin dev</a:t>
            </a:r>
            <a:b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git push origin feature/new01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D9EF806-DF17-9878-4EF8-BCEFDE43121E}"/>
              </a:ext>
            </a:extLst>
          </p:cNvPr>
          <p:cNvSpPr txBox="1"/>
          <p:nvPr/>
        </p:nvSpPr>
        <p:spPr>
          <a:xfrm>
            <a:off x="5913914" y="1305341"/>
            <a:ext cx="6097978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b="1" dirty="0"/>
              <a:t>10. Merge branches</a:t>
            </a:r>
            <a:br>
              <a:rPr lang="en-GB" dirty="0"/>
            </a:br>
            <a:r>
              <a:rPr lang="en-GB" dirty="0"/>
              <a:t>Integrate changes from one branch into the current branch.</a:t>
            </a:r>
            <a:br>
              <a:rPr lang="en-GB" dirty="0"/>
            </a:br>
            <a:r>
              <a:rPr lang="en-GB" b="1" dirty="0"/>
              <a:t>Commands:</a:t>
            </a:r>
            <a:r>
              <a:rPr lang="en-GB" dirty="0"/>
              <a:t> </a:t>
            </a:r>
          </a:p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git merge</a:t>
            </a:r>
            <a:b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git merge dev</a:t>
            </a:r>
            <a:b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git merge feature/new01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1EF5D03D-BBEB-5AFC-4F36-662C22E9174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75197" y="4105894"/>
            <a:ext cx="6236695" cy="24960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26911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9E6013-4719-6A15-9776-E9E424E183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F263680-2D30-6ABC-3D10-6D0DAD2F4173}"/>
              </a:ext>
            </a:extLst>
          </p:cNvPr>
          <p:cNvSpPr/>
          <p:nvPr/>
        </p:nvSpPr>
        <p:spPr>
          <a:xfrm>
            <a:off x="4399004" y="0"/>
            <a:ext cx="7792995" cy="720436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T"/>
          </a:p>
        </p:txBody>
      </p:sp>
      <p:pic>
        <p:nvPicPr>
          <p:cNvPr id="3" name="Picture 2" descr="logo centenario">
            <a:extLst>
              <a:ext uri="{FF2B5EF4-FFF2-40B4-BE49-F238E27FC236}">
                <a16:creationId xmlns:a16="http://schemas.microsoft.com/office/drawing/2014/main" id="{448948E4-A891-3C9B-3DB0-1303343A3B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112489" cy="7204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3">
            <a:extLst>
              <a:ext uri="{FF2B5EF4-FFF2-40B4-BE49-F238E27FC236}">
                <a16:creationId xmlns:a16="http://schemas.microsoft.com/office/drawing/2014/main" id="{61A79370-0DDA-3BBC-2249-D238C8175BC9}"/>
              </a:ext>
            </a:extLst>
          </p:cNvPr>
          <p:cNvSpPr txBox="1"/>
          <p:nvPr/>
        </p:nvSpPr>
        <p:spPr>
          <a:xfrm>
            <a:off x="4629544" y="129385"/>
            <a:ext cx="738234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chemeClr val="bg1"/>
                </a:solidFill>
                <a:latin typeface="+mj-lt"/>
              </a:rPr>
              <a:t>MERGE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17E2636-D39E-B6E9-C897-D854B12613C9}"/>
              </a:ext>
            </a:extLst>
          </p:cNvPr>
          <p:cNvSpPr txBox="1"/>
          <p:nvPr/>
        </p:nvSpPr>
        <p:spPr>
          <a:xfrm>
            <a:off x="180108" y="1305341"/>
            <a:ext cx="5733806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b="1" dirty="0"/>
              <a:t>11. Resolve merge conflicts</a:t>
            </a:r>
            <a:br>
              <a:rPr lang="en-GB" dirty="0"/>
            </a:br>
            <a:r>
              <a:rPr lang="en-GB" dirty="0"/>
              <a:t>Use a merge tool when Git cannot combine changes automatically.</a:t>
            </a:r>
            <a:br>
              <a:rPr lang="en-GB" dirty="0"/>
            </a:br>
            <a:r>
              <a:rPr lang="en-GB" b="1" dirty="0"/>
              <a:t>Command:</a:t>
            </a:r>
            <a:r>
              <a:rPr lang="en-GB" dirty="0"/>
              <a:t> </a:t>
            </a:r>
          </a:p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git 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mergetool</a:t>
            </a:r>
            <a:endParaRPr lang="en-GB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GB" dirty="0"/>
          </a:p>
          <a:p>
            <a:r>
              <a:rPr lang="en-GB" b="1" dirty="0"/>
              <a:t>12. Complete or cancel the merge</a:t>
            </a:r>
            <a:br>
              <a:rPr lang="en-GB" dirty="0"/>
            </a:br>
            <a:r>
              <a:rPr lang="en-GB" dirty="0"/>
              <a:t>Abort the merge if needed or proceed after resolution.</a:t>
            </a:r>
            <a:br>
              <a:rPr lang="en-GB" dirty="0"/>
            </a:br>
            <a:r>
              <a:rPr lang="en-GB" b="1" dirty="0"/>
              <a:t>Command:</a:t>
            </a:r>
            <a:r>
              <a:rPr lang="en-GB" dirty="0"/>
              <a:t> </a:t>
            </a:r>
          </a:p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git merge --abort</a:t>
            </a:r>
          </a:p>
          <a:p>
            <a:endParaRPr lang="en-GB" dirty="0"/>
          </a:p>
          <a:p>
            <a:r>
              <a:rPr lang="en-GB" b="1" dirty="0"/>
              <a:t>13. Finalize successful integration</a:t>
            </a:r>
            <a:br>
              <a:rPr lang="en-GB" dirty="0"/>
            </a:br>
            <a:r>
              <a:rPr lang="en-GB" dirty="0"/>
              <a:t>Record the completed merge in project history.</a:t>
            </a:r>
            <a:br>
              <a:rPr lang="en-GB" dirty="0"/>
            </a:br>
            <a:r>
              <a:rPr lang="en-GB" b="1" dirty="0"/>
              <a:t>Command:</a:t>
            </a:r>
            <a:r>
              <a:rPr lang="en-GB" dirty="0"/>
              <a:t> </a:t>
            </a:r>
          </a:p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git commit -m "merge dev into main"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8FFF86A-5C5F-714E-DB78-0ECBB379C567}"/>
              </a:ext>
            </a:extLst>
          </p:cNvPr>
          <p:cNvSpPr txBox="1"/>
          <p:nvPr/>
        </p:nvSpPr>
        <p:spPr>
          <a:xfrm>
            <a:off x="5913914" y="1305341"/>
            <a:ext cx="6097978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b="1" dirty="0"/>
              <a:t>16. Clean branch integration workflow</a:t>
            </a:r>
            <a:br>
              <a:rPr lang="en-GB" dirty="0"/>
            </a:br>
            <a:r>
              <a:rPr lang="en-GB" dirty="0"/>
              <a:t>Typical flow: feature branch into development, then development into main.</a:t>
            </a:r>
            <a:br>
              <a:rPr lang="en-GB" dirty="0"/>
            </a:br>
            <a:r>
              <a:rPr lang="en-GB" b="1" dirty="0"/>
              <a:t>Commands:</a:t>
            </a:r>
            <a:r>
              <a:rPr lang="en-GB" dirty="0"/>
              <a:t> </a:t>
            </a:r>
          </a:p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git checkout main</a:t>
            </a:r>
            <a:b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git merge dev</a:t>
            </a:r>
            <a:br>
              <a:rPr lang="en-GB" dirty="0"/>
            </a:br>
            <a:r>
              <a:rPr lang="en-GB" dirty="0"/>
              <a:t>or</a:t>
            </a:r>
            <a:br>
              <a:rPr lang="en-GB" dirty="0"/>
            </a:b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git checkout dev</a:t>
            </a:r>
            <a:b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git merge feature/new01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29C0BFE-3F76-FC78-F49D-DC8CEE53919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000" y="4143292"/>
            <a:ext cx="5834446" cy="2585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81224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3D4734-7783-B6CE-3756-629FC3A964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2F39580-84DA-AF00-ADDF-B1B60ABE56D2}"/>
              </a:ext>
            </a:extLst>
          </p:cNvPr>
          <p:cNvSpPr/>
          <p:nvPr/>
        </p:nvSpPr>
        <p:spPr>
          <a:xfrm>
            <a:off x="4399004" y="0"/>
            <a:ext cx="7792995" cy="720436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T"/>
          </a:p>
        </p:txBody>
      </p:sp>
      <p:pic>
        <p:nvPicPr>
          <p:cNvPr id="3" name="Picture 2" descr="logo centenario">
            <a:extLst>
              <a:ext uri="{FF2B5EF4-FFF2-40B4-BE49-F238E27FC236}">
                <a16:creationId xmlns:a16="http://schemas.microsoft.com/office/drawing/2014/main" id="{327E533F-F83E-D091-9FB8-8EBF7D72B2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112489" cy="7204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3">
            <a:extLst>
              <a:ext uri="{FF2B5EF4-FFF2-40B4-BE49-F238E27FC236}">
                <a16:creationId xmlns:a16="http://schemas.microsoft.com/office/drawing/2014/main" id="{46C096AB-E5CC-661F-B091-3AD1363A96FB}"/>
              </a:ext>
            </a:extLst>
          </p:cNvPr>
          <p:cNvSpPr txBox="1"/>
          <p:nvPr/>
        </p:nvSpPr>
        <p:spPr>
          <a:xfrm>
            <a:off x="4629544" y="129385"/>
            <a:ext cx="738234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chemeClr val="bg1"/>
                </a:solidFill>
                <a:latin typeface="+mj-lt"/>
              </a:rPr>
              <a:t>REVERT, RESET, CHANGE HEAD and TAGS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FA983D4-1626-9B22-891B-84CD427BC688}"/>
              </a:ext>
            </a:extLst>
          </p:cNvPr>
          <p:cNvSpPr txBox="1"/>
          <p:nvPr/>
        </p:nvSpPr>
        <p:spPr>
          <a:xfrm>
            <a:off x="312860" y="1305341"/>
            <a:ext cx="5733806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b="1" dirty="0"/>
              <a:t>Revert — create a new commit that undoes an earlier one</a:t>
            </a:r>
            <a:br>
              <a:rPr lang="en-GB" dirty="0"/>
            </a:br>
            <a:r>
              <a:rPr lang="en-GB" dirty="0"/>
              <a:t>Useful when you want to cancel a commit without rewriting branch history.</a:t>
            </a:r>
            <a:br>
              <a:rPr lang="en-GB" dirty="0"/>
            </a:br>
            <a:r>
              <a:rPr lang="en-GB" b="1" dirty="0"/>
              <a:t>Command:</a:t>
            </a:r>
            <a:r>
              <a:rPr lang="en-GB" dirty="0"/>
              <a:t> git revert &lt;commit-hash&gt;</a:t>
            </a:r>
          </a:p>
          <a:p>
            <a:r>
              <a:rPr lang="en-GB" b="1" dirty="0"/>
              <a:t>Reset</a:t>
            </a:r>
          </a:p>
          <a:p>
            <a:pPr marL="342900" indent="-342900">
              <a:buAutoNum type="arabicPeriod"/>
            </a:pPr>
            <a:r>
              <a:rPr lang="en-GB" b="1" dirty="0"/>
              <a:t>--soft : move HEAD but keep changes staged </a:t>
            </a:r>
            <a:r>
              <a:rPr lang="en-GB" dirty="0"/>
              <a:t>Moves the branch pointer back while preserving changes in the staging area.</a:t>
            </a:r>
          </a:p>
          <a:p>
            <a:pPr marL="342900" indent="-342900">
              <a:buAutoNum type="arabicPeriod"/>
            </a:pPr>
            <a:r>
              <a:rPr lang="en-GB" b="1" dirty="0"/>
              <a:t>mixed : move HEAD and </a:t>
            </a:r>
            <a:r>
              <a:rPr lang="en-GB" b="1" dirty="0" err="1"/>
              <a:t>unstage</a:t>
            </a:r>
            <a:r>
              <a:rPr lang="en-GB" b="1" dirty="0"/>
              <a:t> changes</a:t>
            </a:r>
            <a:br>
              <a:rPr lang="en-GB" dirty="0"/>
            </a:br>
            <a:r>
              <a:rPr lang="en-GB" dirty="0"/>
              <a:t>Moves the branch pointer back and keeps changes only in the working directory.</a:t>
            </a:r>
          </a:p>
          <a:p>
            <a:pPr marL="342900" indent="-342900">
              <a:buAutoNum type="arabicPeriod"/>
            </a:pPr>
            <a:r>
              <a:rPr lang="en-GB" b="1" dirty="0"/>
              <a:t>--hard : move HEAD and discard changes</a:t>
            </a:r>
            <a:br>
              <a:rPr lang="en-GB" dirty="0"/>
            </a:br>
            <a:r>
              <a:rPr lang="en-GB" dirty="0"/>
              <a:t>Moves the branch pointer back and deletes staged and working directory changes.</a:t>
            </a:r>
          </a:p>
          <a:p>
            <a:r>
              <a:rPr lang="en-GB" b="1" dirty="0"/>
              <a:t>Commands:</a:t>
            </a:r>
            <a:r>
              <a:rPr lang="en-GB" dirty="0"/>
              <a:t> </a:t>
            </a:r>
          </a:p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git reset --soft &lt;commit-hash&gt; </a:t>
            </a:r>
          </a:p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git reset &lt;commit-hash&gt; *</a:t>
            </a:r>
            <a:r>
              <a:rPr lang="en-GB" dirty="0"/>
              <a:t>Mixed</a:t>
            </a:r>
          </a:p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git reset --hard &lt;commit-hash&gt;</a:t>
            </a:r>
          </a:p>
          <a:p>
            <a:endParaRPr lang="en-GB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C1C5251-9972-638D-5CF6-9E3C5E330695}"/>
              </a:ext>
            </a:extLst>
          </p:cNvPr>
          <p:cNvSpPr txBox="1"/>
          <p:nvPr/>
        </p:nvSpPr>
        <p:spPr>
          <a:xfrm>
            <a:off x="5913914" y="1175955"/>
            <a:ext cx="6097978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b="1" dirty="0"/>
              <a:t>Change HEAD by checking out another branch</a:t>
            </a:r>
            <a:br>
              <a:rPr lang="en-GB" dirty="0"/>
            </a:br>
            <a:r>
              <a:rPr lang="en-GB" dirty="0"/>
              <a:t>HEAD moves to the selected branch tip.</a:t>
            </a:r>
            <a:br>
              <a:rPr lang="en-GB" dirty="0"/>
            </a:br>
            <a:r>
              <a:rPr lang="en-GB" b="1" dirty="0"/>
              <a:t>Command:</a:t>
            </a:r>
            <a:r>
              <a:rPr lang="en-GB" dirty="0"/>
              <a:t> </a:t>
            </a:r>
          </a:p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git checkout main</a:t>
            </a:r>
          </a:p>
          <a:p>
            <a:r>
              <a:rPr lang="en-GB" b="1" dirty="0"/>
              <a:t>Change HEAD to a specific commit (detached HEAD)</a:t>
            </a:r>
            <a:br>
              <a:rPr lang="en-GB" dirty="0"/>
            </a:br>
            <a:r>
              <a:rPr lang="en-GB" dirty="0"/>
              <a:t>HEAD points directly to a commit instead of a branch.</a:t>
            </a:r>
            <a:br>
              <a:rPr lang="en-GB" dirty="0"/>
            </a:br>
            <a:r>
              <a:rPr lang="en-GB" b="1" dirty="0"/>
              <a:t>Command:</a:t>
            </a:r>
            <a:r>
              <a:rPr lang="en-GB" dirty="0"/>
              <a:t> </a:t>
            </a:r>
          </a:p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git checkout &lt;commit-hash&gt;</a:t>
            </a:r>
          </a:p>
          <a:p>
            <a:r>
              <a:rPr lang="en-GB" b="1" dirty="0"/>
              <a:t>Return HEAD to the current branch tip</a:t>
            </a:r>
            <a:br>
              <a:rPr lang="en-GB" dirty="0"/>
            </a:br>
            <a:r>
              <a:rPr lang="en-GB" dirty="0"/>
              <a:t>Reconnect HEAD to a normal branch after detached mode.</a:t>
            </a:r>
            <a:br>
              <a:rPr lang="en-GB" dirty="0"/>
            </a:br>
            <a:r>
              <a:rPr lang="en-GB" b="1" dirty="0"/>
              <a:t>Command:</a:t>
            </a:r>
            <a:r>
              <a:rPr lang="en-GB" dirty="0"/>
              <a:t> </a:t>
            </a:r>
          </a:p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git checkout feature/new01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72D990A-FEEA-84BA-BBEB-6F1C528BAC4D}"/>
              </a:ext>
            </a:extLst>
          </p:cNvPr>
          <p:cNvSpPr txBox="1"/>
          <p:nvPr/>
        </p:nvSpPr>
        <p:spPr>
          <a:xfrm>
            <a:off x="5913914" y="5047794"/>
            <a:ext cx="6097978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b="1" dirty="0"/>
              <a:t>Create a tag on a specific past commit</a:t>
            </a:r>
            <a:br>
              <a:rPr lang="en-GB" dirty="0"/>
            </a:br>
            <a:r>
              <a:rPr lang="en-GB" dirty="0"/>
              <a:t>Assigns a version label to an older commit instead of the current HEAD.</a:t>
            </a:r>
            <a:br>
              <a:rPr lang="en-GB" dirty="0"/>
            </a:br>
            <a:r>
              <a:rPr lang="en-GB" b="1" dirty="0"/>
              <a:t>Command:</a:t>
            </a:r>
            <a:r>
              <a:rPr lang="en-GB" dirty="0"/>
              <a:t> </a:t>
            </a:r>
          </a:p>
          <a:p>
            <a:r>
              <a:rPr lang="en-GB" dirty="0">
                <a:latin typeface="Courier New" panose="02070309020205020404" pitchFamily="49" charset="0"/>
              </a:rPr>
              <a:t>git tag -a v1.0 &lt;commit-hash&gt; -m "Version 1.0"</a:t>
            </a:r>
            <a:endParaRPr lang="en-IT" dirty="0"/>
          </a:p>
        </p:txBody>
      </p:sp>
    </p:spTree>
    <p:extLst>
      <p:ext uri="{BB962C8B-B14F-4D97-AF65-F5344CB8AC3E}">
        <p14:creationId xmlns:p14="http://schemas.microsoft.com/office/powerpoint/2010/main" val="12601541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13AEC6-E62D-0AA8-D899-6EA53F4E18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Segnaposto numero diapositiva 3">
            <a:extLst>
              <a:ext uri="{FF2B5EF4-FFF2-40B4-BE49-F238E27FC236}">
                <a16:creationId xmlns:a16="http://schemas.microsoft.com/office/drawing/2014/main" id="{17DA8543-819C-1DA4-899F-DE11840863C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1pPr>
            <a:lvl2pPr marL="742950" indent="-285750">
              <a:buClr>
                <a:srgbClr val="004C80"/>
              </a:buClr>
              <a:buSzPct val="85000"/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2pPr>
            <a:lvl3pPr marL="1143000" indent="-228600">
              <a:buClr>
                <a:srgbClr val="004D82"/>
              </a:buClr>
              <a:buChar char="•"/>
              <a:defRPr>
                <a:solidFill>
                  <a:schemeClr val="tx1"/>
                </a:solidFill>
                <a:latin typeface="Arial" charset="0"/>
                <a:ea typeface="MS PGothic" charset="-128"/>
              </a:defRPr>
            </a:lvl3pPr>
            <a:lvl4pPr marL="1600200" indent="-228600">
              <a:buClr>
                <a:srgbClr val="004C80"/>
              </a:buClr>
              <a:buChar char="–"/>
              <a:defRPr>
                <a:solidFill>
                  <a:schemeClr val="tx1"/>
                </a:solidFill>
                <a:latin typeface="Arial" charset="0"/>
                <a:ea typeface="MS PGothic" charset="-128"/>
              </a:defRPr>
            </a:lvl4pPr>
            <a:lvl5pPr marL="2057400" indent="-228600">
              <a:buChar char="»"/>
              <a:defRPr>
                <a:solidFill>
                  <a:schemeClr val="tx1"/>
                </a:solidFill>
                <a:latin typeface="Minion Web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Minion Web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Minion Web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Minion Web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Minion Web" charset="0"/>
                <a:ea typeface="MS PGothic" charset="-128"/>
              </a:defRPr>
            </a:lvl9pPr>
          </a:lstStyle>
          <a:p>
            <a:fld id="{796F306E-7710-0640-910A-6352BE66F3B4}" type="slidenum">
              <a:rPr lang="it-IT" altLang="it-IT" sz="1600">
                <a:solidFill>
                  <a:srgbClr val="FF9900"/>
                </a:solidFill>
              </a:rPr>
              <a:pPr/>
              <a:t>2</a:t>
            </a:fld>
            <a:endParaRPr lang="it-IT" altLang="it-IT" sz="1600">
              <a:solidFill>
                <a:srgbClr val="FF9900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25E8C94-16B3-17D9-F5C5-F3AD27787417}"/>
              </a:ext>
            </a:extLst>
          </p:cNvPr>
          <p:cNvSpPr/>
          <p:nvPr/>
        </p:nvSpPr>
        <p:spPr>
          <a:xfrm>
            <a:off x="4399004" y="0"/>
            <a:ext cx="7792995" cy="720436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T"/>
          </a:p>
        </p:txBody>
      </p:sp>
      <p:pic>
        <p:nvPicPr>
          <p:cNvPr id="3" name="Picture 2" descr="logo centenario">
            <a:extLst>
              <a:ext uri="{FF2B5EF4-FFF2-40B4-BE49-F238E27FC236}">
                <a16:creationId xmlns:a16="http://schemas.microsoft.com/office/drawing/2014/main" id="{F0D10477-2C46-8CB6-2A97-CDF18B9E64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112489" cy="7204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3">
            <a:extLst>
              <a:ext uri="{FF2B5EF4-FFF2-40B4-BE49-F238E27FC236}">
                <a16:creationId xmlns:a16="http://schemas.microsoft.com/office/drawing/2014/main" id="{74899B9F-BB92-5414-4A10-F3FA66903BB5}"/>
              </a:ext>
            </a:extLst>
          </p:cNvPr>
          <p:cNvSpPr txBox="1"/>
          <p:nvPr/>
        </p:nvSpPr>
        <p:spPr>
          <a:xfrm>
            <a:off x="4700796" y="129385"/>
            <a:ext cx="645371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chemeClr val="bg1"/>
                </a:solidFill>
                <a:latin typeface="+mj-lt"/>
              </a:rPr>
              <a:t>VERSION CONTROL SYSTEMS and GIT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FB5C904C-C850-8B31-6DA4-3E94AFFFDE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18080" y="1333507"/>
            <a:ext cx="8229600" cy="520540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/>
              <a:t>Il controllo di versione è un sistema che registra i cambiamenti di un lavoro che sia un software, un testo, una grafica eccetera eccetera.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Il controllo di versione (informatico) lavora principalmente sui file, permette di:</a:t>
            </a:r>
          </a:p>
          <a:p>
            <a:pPr>
              <a:buFontTx/>
              <a:buChar char="-"/>
            </a:pPr>
            <a:r>
              <a:rPr lang="it-IT" dirty="0"/>
              <a:t>Tenere traccia del lavoro:</a:t>
            </a:r>
          </a:p>
          <a:p>
            <a:pPr lvl="1">
              <a:buFontTx/>
              <a:buChar char="-"/>
            </a:pPr>
            <a:r>
              <a:rPr lang="it-IT" dirty="0"/>
              <a:t>Quando e Chi ha modificato il lavoro</a:t>
            </a:r>
          </a:p>
          <a:p>
            <a:pPr lvl="1">
              <a:buFontTx/>
              <a:buChar char="-"/>
            </a:pPr>
            <a:r>
              <a:rPr lang="it-IT" dirty="0"/>
              <a:t>Cosa e come è stato modificato</a:t>
            </a:r>
          </a:p>
          <a:p>
            <a:pPr>
              <a:buFontTx/>
              <a:buChar char="-"/>
            </a:pPr>
            <a:r>
              <a:rPr lang="it-IT" dirty="0"/>
              <a:t>Ritornare a un punto precedente del lavoro o ripristinare solo alcuni file 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90590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885DA8-4D92-8210-E98E-8A3A778113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Segnaposto numero diapositiva 3">
            <a:extLst>
              <a:ext uri="{FF2B5EF4-FFF2-40B4-BE49-F238E27FC236}">
                <a16:creationId xmlns:a16="http://schemas.microsoft.com/office/drawing/2014/main" id="{D94BF5F1-2529-4779-21A8-1C628AC03DB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1pPr>
            <a:lvl2pPr marL="742950" indent="-285750">
              <a:buClr>
                <a:srgbClr val="004C80"/>
              </a:buClr>
              <a:buSzPct val="85000"/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2pPr>
            <a:lvl3pPr marL="1143000" indent="-228600">
              <a:buClr>
                <a:srgbClr val="004D82"/>
              </a:buClr>
              <a:buChar char="•"/>
              <a:defRPr>
                <a:solidFill>
                  <a:schemeClr val="tx1"/>
                </a:solidFill>
                <a:latin typeface="Arial" charset="0"/>
                <a:ea typeface="MS PGothic" charset="-128"/>
              </a:defRPr>
            </a:lvl3pPr>
            <a:lvl4pPr marL="1600200" indent="-228600">
              <a:buClr>
                <a:srgbClr val="004C80"/>
              </a:buClr>
              <a:buChar char="–"/>
              <a:defRPr>
                <a:solidFill>
                  <a:schemeClr val="tx1"/>
                </a:solidFill>
                <a:latin typeface="Arial" charset="0"/>
                <a:ea typeface="MS PGothic" charset="-128"/>
              </a:defRPr>
            </a:lvl4pPr>
            <a:lvl5pPr marL="2057400" indent="-228600">
              <a:buChar char="»"/>
              <a:defRPr>
                <a:solidFill>
                  <a:schemeClr val="tx1"/>
                </a:solidFill>
                <a:latin typeface="Minion Web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Minion Web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Minion Web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Minion Web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Minion Web" charset="0"/>
                <a:ea typeface="MS PGothic" charset="-128"/>
              </a:defRPr>
            </a:lvl9pPr>
          </a:lstStyle>
          <a:p>
            <a:fld id="{796F306E-7710-0640-910A-6352BE66F3B4}" type="slidenum">
              <a:rPr lang="it-IT" altLang="it-IT" sz="1600">
                <a:solidFill>
                  <a:srgbClr val="FF9900"/>
                </a:solidFill>
              </a:rPr>
              <a:pPr/>
              <a:t>3</a:t>
            </a:fld>
            <a:endParaRPr lang="it-IT" altLang="it-IT" sz="1600">
              <a:solidFill>
                <a:srgbClr val="FF9900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99E30C0-47FF-BD3F-E2FC-5F881A7A764C}"/>
              </a:ext>
            </a:extLst>
          </p:cNvPr>
          <p:cNvSpPr/>
          <p:nvPr/>
        </p:nvSpPr>
        <p:spPr>
          <a:xfrm>
            <a:off x="4399004" y="0"/>
            <a:ext cx="7792995" cy="720436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T"/>
          </a:p>
        </p:txBody>
      </p:sp>
      <p:pic>
        <p:nvPicPr>
          <p:cNvPr id="3" name="Picture 2" descr="logo centenario">
            <a:extLst>
              <a:ext uri="{FF2B5EF4-FFF2-40B4-BE49-F238E27FC236}">
                <a16:creationId xmlns:a16="http://schemas.microsoft.com/office/drawing/2014/main" id="{72CAA4E2-3D01-1052-AF8C-9EE4EA4E2E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112489" cy="7204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3">
            <a:extLst>
              <a:ext uri="{FF2B5EF4-FFF2-40B4-BE49-F238E27FC236}">
                <a16:creationId xmlns:a16="http://schemas.microsoft.com/office/drawing/2014/main" id="{32553135-648A-56C7-E73F-35BEE0EA78E9}"/>
              </a:ext>
            </a:extLst>
          </p:cNvPr>
          <p:cNvSpPr txBox="1"/>
          <p:nvPr/>
        </p:nvSpPr>
        <p:spPr>
          <a:xfrm>
            <a:off x="4700796" y="129385"/>
            <a:ext cx="645371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chemeClr val="bg1"/>
                </a:solidFill>
                <a:latin typeface="+mj-lt"/>
              </a:rPr>
              <a:t>BRIEF HISTORY</a:t>
            </a:r>
          </a:p>
        </p:txBody>
      </p:sp>
      <p:pic>
        <p:nvPicPr>
          <p:cNvPr id="8" name="Picture 2" descr="Local version control diagram">
            <a:extLst>
              <a:ext uri="{FF2B5EF4-FFF2-40B4-BE49-F238E27FC236}">
                <a16:creationId xmlns:a16="http://schemas.microsoft.com/office/drawing/2014/main" id="{E6E89A3C-48FD-FB96-6E6D-79484E923D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272" y="1365961"/>
            <a:ext cx="2959922" cy="25270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Centralized version control diagram">
            <a:extLst>
              <a:ext uri="{FF2B5EF4-FFF2-40B4-BE49-F238E27FC236}">
                <a16:creationId xmlns:a16="http://schemas.microsoft.com/office/drawing/2014/main" id="{7664E33D-D414-1ACF-C2AE-FC0E57D48A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2395" y="2748361"/>
            <a:ext cx="3636020" cy="25270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Distributed version control diagram">
            <a:extLst>
              <a:ext uri="{FF2B5EF4-FFF2-40B4-BE49-F238E27FC236}">
                <a16:creationId xmlns:a16="http://schemas.microsoft.com/office/drawing/2014/main" id="{8880E916-6D86-E5F9-16DB-C626C7AA69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0617" y="1447394"/>
            <a:ext cx="4282688" cy="5128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Down Arrow 12">
            <a:extLst>
              <a:ext uri="{FF2B5EF4-FFF2-40B4-BE49-F238E27FC236}">
                <a16:creationId xmlns:a16="http://schemas.microsoft.com/office/drawing/2014/main" id="{37A9F1C4-2FE2-6402-5DD7-CF35CBB21D82}"/>
              </a:ext>
            </a:extLst>
          </p:cNvPr>
          <p:cNvSpPr/>
          <p:nvPr/>
        </p:nvSpPr>
        <p:spPr>
          <a:xfrm rot="16937117">
            <a:off x="6230915" y="-210662"/>
            <a:ext cx="1005016" cy="3941671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31830457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8BD426-04F3-DEBE-F5CD-869B569B63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Segnaposto numero diapositiva 3">
            <a:extLst>
              <a:ext uri="{FF2B5EF4-FFF2-40B4-BE49-F238E27FC236}">
                <a16:creationId xmlns:a16="http://schemas.microsoft.com/office/drawing/2014/main" id="{1FA9CD56-DED0-943E-ED4D-BDAB9538C9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1pPr>
            <a:lvl2pPr marL="742950" indent="-285750">
              <a:buClr>
                <a:srgbClr val="004C80"/>
              </a:buClr>
              <a:buSzPct val="85000"/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2pPr>
            <a:lvl3pPr marL="1143000" indent="-228600">
              <a:buClr>
                <a:srgbClr val="004D82"/>
              </a:buClr>
              <a:buChar char="•"/>
              <a:defRPr>
                <a:solidFill>
                  <a:schemeClr val="tx1"/>
                </a:solidFill>
                <a:latin typeface="Arial" charset="0"/>
                <a:ea typeface="MS PGothic" charset="-128"/>
              </a:defRPr>
            </a:lvl3pPr>
            <a:lvl4pPr marL="1600200" indent="-228600">
              <a:buClr>
                <a:srgbClr val="004C80"/>
              </a:buClr>
              <a:buChar char="–"/>
              <a:defRPr>
                <a:solidFill>
                  <a:schemeClr val="tx1"/>
                </a:solidFill>
                <a:latin typeface="Arial" charset="0"/>
                <a:ea typeface="MS PGothic" charset="-128"/>
              </a:defRPr>
            </a:lvl4pPr>
            <a:lvl5pPr marL="2057400" indent="-228600">
              <a:buChar char="»"/>
              <a:defRPr>
                <a:solidFill>
                  <a:schemeClr val="tx1"/>
                </a:solidFill>
                <a:latin typeface="Minion Web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Minion Web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Minion Web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Minion Web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Minion Web" charset="0"/>
                <a:ea typeface="MS PGothic" charset="-128"/>
              </a:defRPr>
            </a:lvl9pPr>
          </a:lstStyle>
          <a:p>
            <a:fld id="{796F306E-7710-0640-910A-6352BE66F3B4}" type="slidenum">
              <a:rPr lang="it-IT" altLang="it-IT" sz="1600">
                <a:solidFill>
                  <a:srgbClr val="FF9900"/>
                </a:solidFill>
              </a:rPr>
              <a:pPr/>
              <a:t>4</a:t>
            </a:fld>
            <a:endParaRPr lang="it-IT" altLang="it-IT" sz="1600">
              <a:solidFill>
                <a:srgbClr val="FF9900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2B64B93-D967-AAF3-A8A2-E23D933CC99D}"/>
              </a:ext>
            </a:extLst>
          </p:cNvPr>
          <p:cNvSpPr/>
          <p:nvPr/>
        </p:nvSpPr>
        <p:spPr>
          <a:xfrm>
            <a:off x="4399004" y="0"/>
            <a:ext cx="7792995" cy="720436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T"/>
          </a:p>
        </p:txBody>
      </p:sp>
      <p:pic>
        <p:nvPicPr>
          <p:cNvPr id="3" name="Picture 2" descr="logo centenario">
            <a:extLst>
              <a:ext uri="{FF2B5EF4-FFF2-40B4-BE49-F238E27FC236}">
                <a16:creationId xmlns:a16="http://schemas.microsoft.com/office/drawing/2014/main" id="{BA44100F-45B6-DC68-101F-29A6235552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112489" cy="7204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3">
            <a:extLst>
              <a:ext uri="{FF2B5EF4-FFF2-40B4-BE49-F238E27FC236}">
                <a16:creationId xmlns:a16="http://schemas.microsoft.com/office/drawing/2014/main" id="{DFAD0ED6-BC73-B260-AA40-0D9FCDC4CC1D}"/>
              </a:ext>
            </a:extLst>
          </p:cNvPr>
          <p:cNvSpPr txBox="1"/>
          <p:nvPr/>
        </p:nvSpPr>
        <p:spPr>
          <a:xfrm>
            <a:off x="4700796" y="129385"/>
            <a:ext cx="645371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chemeClr val="bg1"/>
                </a:solidFill>
                <a:latin typeface="+mj-lt"/>
              </a:rPr>
              <a:t>EVOLUTION of FILE CHECKS</a:t>
            </a:r>
          </a:p>
        </p:txBody>
      </p:sp>
      <p:pic>
        <p:nvPicPr>
          <p:cNvPr id="4" name="Picture 2" descr="Storing data as changes to a base version of each file">
            <a:extLst>
              <a:ext uri="{FF2B5EF4-FFF2-40B4-BE49-F238E27FC236}">
                <a16:creationId xmlns:a16="http://schemas.microsoft.com/office/drawing/2014/main" id="{29BA078A-D419-A0C0-91BC-7715E7A071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652" y="998795"/>
            <a:ext cx="4647407" cy="18008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egnaposto contenuto 4">
            <a:extLst>
              <a:ext uri="{FF2B5EF4-FFF2-40B4-BE49-F238E27FC236}">
                <a16:creationId xmlns:a16="http://schemas.microsoft.com/office/drawing/2014/main" id="{2F4338C0-518D-BBF2-36EA-5FC056FD2C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895" y="4969797"/>
            <a:ext cx="3010026" cy="479532"/>
          </a:xfrm>
        </p:spPr>
        <p:txBody>
          <a:bodyPr/>
          <a:lstStyle/>
          <a:p>
            <a:r>
              <a:rPr lang="it-IT" dirty="0" err="1"/>
              <a:t>Snapshot</a:t>
            </a:r>
            <a:r>
              <a:rPr lang="it-IT" dirty="0"/>
              <a:t> </a:t>
            </a:r>
            <a:r>
              <a:rPr lang="it-IT" dirty="0" err="1"/>
              <a:t>check</a:t>
            </a:r>
            <a:r>
              <a:rPr lang="it-IT" dirty="0"/>
              <a:t> </a:t>
            </a:r>
          </a:p>
        </p:txBody>
      </p:sp>
      <p:pic>
        <p:nvPicPr>
          <p:cNvPr id="7" name="Picture 4" descr="Git stores data as snapshots of the project over time">
            <a:extLst>
              <a:ext uri="{FF2B5EF4-FFF2-40B4-BE49-F238E27FC236}">
                <a16:creationId xmlns:a16="http://schemas.microsoft.com/office/drawing/2014/main" id="{B9D32BA6-EBB0-FEC3-61F9-225F16F5BF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3253088"/>
            <a:ext cx="8139705" cy="3103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694395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DDB186-1DE6-57BA-2A47-605FA65B04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Segnaposto numero diapositiva 3">
            <a:extLst>
              <a:ext uri="{FF2B5EF4-FFF2-40B4-BE49-F238E27FC236}">
                <a16:creationId xmlns:a16="http://schemas.microsoft.com/office/drawing/2014/main" id="{13E6C0B8-BB0D-9DB7-5D53-802C1E6C083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1pPr>
            <a:lvl2pPr marL="742950" indent="-285750">
              <a:buClr>
                <a:srgbClr val="004C80"/>
              </a:buClr>
              <a:buSzPct val="85000"/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2pPr>
            <a:lvl3pPr marL="1143000" indent="-228600">
              <a:buClr>
                <a:srgbClr val="004D82"/>
              </a:buClr>
              <a:buChar char="•"/>
              <a:defRPr>
                <a:solidFill>
                  <a:schemeClr val="tx1"/>
                </a:solidFill>
                <a:latin typeface="Arial" charset="0"/>
                <a:ea typeface="MS PGothic" charset="-128"/>
              </a:defRPr>
            </a:lvl3pPr>
            <a:lvl4pPr marL="1600200" indent="-228600">
              <a:buClr>
                <a:srgbClr val="004C80"/>
              </a:buClr>
              <a:buChar char="–"/>
              <a:defRPr>
                <a:solidFill>
                  <a:schemeClr val="tx1"/>
                </a:solidFill>
                <a:latin typeface="Arial" charset="0"/>
                <a:ea typeface="MS PGothic" charset="-128"/>
              </a:defRPr>
            </a:lvl4pPr>
            <a:lvl5pPr marL="2057400" indent="-228600">
              <a:buChar char="»"/>
              <a:defRPr>
                <a:solidFill>
                  <a:schemeClr val="tx1"/>
                </a:solidFill>
                <a:latin typeface="Minion Web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Minion Web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Minion Web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Minion Web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Minion Web" charset="0"/>
                <a:ea typeface="MS PGothic" charset="-128"/>
              </a:defRPr>
            </a:lvl9pPr>
          </a:lstStyle>
          <a:p>
            <a:fld id="{796F306E-7710-0640-910A-6352BE66F3B4}" type="slidenum">
              <a:rPr lang="it-IT" altLang="it-IT" sz="1600">
                <a:solidFill>
                  <a:srgbClr val="FF9900"/>
                </a:solidFill>
              </a:rPr>
              <a:pPr/>
              <a:t>5</a:t>
            </a:fld>
            <a:endParaRPr lang="it-IT" altLang="it-IT" sz="1600">
              <a:solidFill>
                <a:srgbClr val="FF9900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4AB4E58-471F-A4E8-92B7-44FAC9DEAEC2}"/>
              </a:ext>
            </a:extLst>
          </p:cNvPr>
          <p:cNvSpPr/>
          <p:nvPr/>
        </p:nvSpPr>
        <p:spPr>
          <a:xfrm>
            <a:off x="4399004" y="0"/>
            <a:ext cx="7792995" cy="720436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T"/>
          </a:p>
        </p:txBody>
      </p:sp>
      <p:pic>
        <p:nvPicPr>
          <p:cNvPr id="3" name="Picture 2" descr="logo centenario">
            <a:extLst>
              <a:ext uri="{FF2B5EF4-FFF2-40B4-BE49-F238E27FC236}">
                <a16:creationId xmlns:a16="http://schemas.microsoft.com/office/drawing/2014/main" id="{C33D025D-D756-561E-3A7F-88FE139FAA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112489" cy="7204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3">
            <a:extLst>
              <a:ext uri="{FF2B5EF4-FFF2-40B4-BE49-F238E27FC236}">
                <a16:creationId xmlns:a16="http://schemas.microsoft.com/office/drawing/2014/main" id="{87AC557F-25AC-7284-C955-EE43B68A82E9}"/>
              </a:ext>
            </a:extLst>
          </p:cNvPr>
          <p:cNvSpPr txBox="1"/>
          <p:nvPr/>
        </p:nvSpPr>
        <p:spPr>
          <a:xfrm>
            <a:off x="4700796" y="129385"/>
            <a:ext cx="645371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chemeClr val="bg1"/>
                </a:solidFill>
                <a:latin typeface="+mj-lt"/>
              </a:rPr>
              <a:t>MERGE</a:t>
            </a:r>
          </a:p>
        </p:txBody>
      </p:sp>
      <p:pic>
        <p:nvPicPr>
          <p:cNvPr id="10" name="Picture 9" descr="A screenshot of a computer&#10;&#10;Description automatically generated with medium confidence">
            <a:extLst>
              <a:ext uri="{FF2B5EF4-FFF2-40B4-BE49-F238E27FC236}">
                <a16:creationId xmlns:a16="http://schemas.microsoft.com/office/drawing/2014/main" id="{A38E029D-F8EC-F991-B239-1C3975FD772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3454" y="1215409"/>
            <a:ext cx="8193374" cy="5140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77927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883FE3-DC3B-DB69-4276-CFD9A996B3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Segnaposto numero diapositiva 3">
            <a:extLst>
              <a:ext uri="{FF2B5EF4-FFF2-40B4-BE49-F238E27FC236}">
                <a16:creationId xmlns:a16="http://schemas.microsoft.com/office/drawing/2014/main" id="{8E1E6BA9-3E6B-FD8A-6871-7EC2D78B7CF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1pPr>
            <a:lvl2pPr marL="742950" indent="-285750">
              <a:buClr>
                <a:srgbClr val="004C80"/>
              </a:buClr>
              <a:buSzPct val="85000"/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2pPr>
            <a:lvl3pPr marL="1143000" indent="-228600">
              <a:buClr>
                <a:srgbClr val="004D82"/>
              </a:buClr>
              <a:buChar char="•"/>
              <a:defRPr>
                <a:solidFill>
                  <a:schemeClr val="tx1"/>
                </a:solidFill>
                <a:latin typeface="Arial" charset="0"/>
                <a:ea typeface="MS PGothic" charset="-128"/>
              </a:defRPr>
            </a:lvl3pPr>
            <a:lvl4pPr marL="1600200" indent="-228600">
              <a:buClr>
                <a:srgbClr val="004C80"/>
              </a:buClr>
              <a:buChar char="–"/>
              <a:defRPr>
                <a:solidFill>
                  <a:schemeClr val="tx1"/>
                </a:solidFill>
                <a:latin typeface="Arial" charset="0"/>
                <a:ea typeface="MS PGothic" charset="-128"/>
              </a:defRPr>
            </a:lvl4pPr>
            <a:lvl5pPr marL="2057400" indent="-228600">
              <a:buChar char="»"/>
              <a:defRPr>
                <a:solidFill>
                  <a:schemeClr val="tx1"/>
                </a:solidFill>
                <a:latin typeface="Minion Web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Minion Web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Minion Web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Minion Web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Minion Web" charset="0"/>
                <a:ea typeface="MS PGothic" charset="-128"/>
              </a:defRPr>
            </a:lvl9pPr>
          </a:lstStyle>
          <a:p>
            <a:fld id="{796F306E-7710-0640-910A-6352BE66F3B4}" type="slidenum">
              <a:rPr lang="it-IT" altLang="it-IT" sz="1600">
                <a:solidFill>
                  <a:srgbClr val="FF9900"/>
                </a:solidFill>
              </a:rPr>
              <a:pPr/>
              <a:t>6</a:t>
            </a:fld>
            <a:endParaRPr lang="it-IT" altLang="it-IT" sz="1600">
              <a:solidFill>
                <a:srgbClr val="FF9900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5A705A8-3B6F-1717-B413-B0631E9F701F}"/>
              </a:ext>
            </a:extLst>
          </p:cNvPr>
          <p:cNvSpPr/>
          <p:nvPr/>
        </p:nvSpPr>
        <p:spPr>
          <a:xfrm>
            <a:off x="4399004" y="0"/>
            <a:ext cx="7792995" cy="720436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T"/>
          </a:p>
        </p:txBody>
      </p:sp>
      <p:pic>
        <p:nvPicPr>
          <p:cNvPr id="3" name="Picture 2" descr="logo centenario">
            <a:extLst>
              <a:ext uri="{FF2B5EF4-FFF2-40B4-BE49-F238E27FC236}">
                <a16:creationId xmlns:a16="http://schemas.microsoft.com/office/drawing/2014/main" id="{18993C6B-BAFA-F9D2-2697-D8FF875B44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112489" cy="7204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3">
            <a:extLst>
              <a:ext uri="{FF2B5EF4-FFF2-40B4-BE49-F238E27FC236}">
                <a16:creationId xmlns:a16="http://schemas.microsoft.com/office/drawing/2014/main" id="{86655096-80FD-0772-6943-59E52A3D2681}"/>
              </a:ext>
            </a:extLst>
          </p:cNvPr>
          <p:cNvSpPr txBox="1"/>
          <p:nvPr/>
        </p:nvSpPr>
        <p:spPr>
          <a:xfrm>
            <a:off x="4700796" y="129385"/>
            <a:ext cx="645371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chemeClr val="bg1"/>
                </a:solidFill>
                <a:latin typeface="+mj-lt"/>
              </a:rPr>
              <a:t>BASIC WORKFLOW (NOT USED MUCH)</a:t>
            </a:r>
          </a:p>
        </p:txBody>
      </p:sp>
      <p:pic>
        <p:nvPicPr>
          <p:cNvPr id="6" name="Picture 3" descr="Albero di lavoro, area di stage e directory di Git.">
            <a:extLst>
              <a:ext uri="{FF2B5EF4-FFF2-40B4-BE49-F238E27FC236}">
                <a16:creationId xmlns:a16="http://schemas.microsoft.com/office/drawing/2014/main" id="{C6D10409-F547-75C8-9BAA-6824391D41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1695" y="1752917"/>
            <a:ext cx="7620000" cy="4200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14399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45EFB0-C260-12E3-A07B-66F155BF1C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Segnaposto numero diapositiva 3">
            <a:extLst>
              <a:ext uri="{FF2B5EF4-FFF2-40B4-BE49-F238E27FC236}">
                <a16:creationId xmlns:a16="http://schemas.microsoft.com/office/drawing/2014/main" id="{6B2D86AA-7295-28EE-958B-8AEBA9352DD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1pPr>
            <a:lvl2pPr marL="742950" indent="-285750">
              <a:buClr>
                <a:srgbClr val="004C80"/>
              </a:buClr>
              <a:buSzPct val="85000"/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  <a:ea typeface="MS PGothic" charset="-128"/>
              </a:defRPr>
            </a:lvl2pPr>
            <a:lvl3pPr marL="1143000" indent="-228600">
              <a:buClr>
                <a:srgbClr val="004D82"/>
              </a:buClr>
              <a:buChar char="•"/>
              <a:defRPr>
                <a:solidFill>
                  <a:schemeClr val="tx1"/>
                </a:solidFill>
                <a:latin typeface="Arial" charset="0"/>
                <a:ea typeface="MS PGothic" charset="-128"/>
              </a:defRPr>
            </a:lvl3pPr>
            <a:lvl4pPr marL="1600200" indent="-228600">
              <a:buClr>
                <a:srgbClr val="004C80"/>
              </a:buClr>
              <a:buChar char="–"/>
              <a:defRPr>
                <a:solidFill>
                  <a:schemeClr val="tx1"/>
                </a:solidFill>
                <a:latin typeface="Arial" charset="0"/>
                <a:ea typeface="MS PGothic" charset="-128"/>
              </a:defRPr>
            </a:lvl4pPr>
            <a:lvl5pPr marL="2057400" indent="-228600">
              <a:buChar char="»"/>
              <a:defRPr>
                <a:solidFill>
                  <a:schemeClr val="tx1"/>
                </a:solidFill>
                <a:latin typeface="Minion Web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Minion Web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Minion Web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Minion Web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Minion Web" charset="0"/>
                <a:ea typeface="MS PGothic" charset="-128"/>
              </a:defRPr>
            </a:lvl9pPr>
          </a:lstStyle>
          <a:p>
            <a:fld id="{796F306E-7710-0640-910A-6352BE66F3B4}" type="slidenum">
              <a:rPr lang="it-IT" altLang="it-IT" sz="1600">
                <a:solidFill>
                  <a:srgbClr val="FF9900"/>
                </a:solidFill>
              </a:rPr>
              <a:pPr/>
              <a:t>7</a:t>
            </a:fld>
            <a:endParaRPr lang="it-IT" altLang="it-IT" sz="1600">
              <a:solidFill>
                <a:srgbClr val="FF9900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0F64A27-4159-2F00-E33E-2AC9D1AC886A}"/>
              </a:ext>
            </a:extLst>
          </p:cNvPr>
          <p:cNvSpPr/>
          <p:nvPr/>
        </p:nvSpPr>
        <p:spPr>
          <a:xfrm>
            <a:off x="4399004" y="0"/>
            <a:ext cx="7792995" cy="720436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T"/>
          </a:p>
        </p:txBody>
      </p:sp>
      <p:pic>
        <p:nvPicPr>
          <p:cNvPr id="3" name="Picture 2" descr="logo centenario">
            <a:extLst>
              <a:ext uri="{FF2B5EF4-FFF2-40B4-BE49-F238E27FC236}">
                <a16:creationId xmlns:a16="http://schemas.microsoft.com/office/drawing/2014/main" id="{A05F2C3D-BCE5-6464-EBA4-20AE98975D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112489" cy="7204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3">
            <a:extLst>
              <a:ext uri="{FF2B5EF4-FFF2-40B4-BE49-F238E27FC236}">
                <a16:creationId xmlns:a16="http://schemas.microsoft.com/office/drawing/2014/main" id="{0F69C21F-EFC9-40B0-CCD0-A0737681D41A}"/>
              </a:ext>
            </a:extLst>
          </p:cNvPr>
          <p:cNvSpPr txBox="1"/>
          <p:nvPr/>
        </p:nvSpPr>
        <p:spPr>
          <a:xfrm>
            <a:off x="4700796" y="129385"/>
            <a:ext cx="645371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chemeClr val="bg1"/>
                </a:solidFill>
                <a:latin typeface="+mj-lt"/>
              </a:rPr>
              <a:t>TRUE WORKFLOW (BRANCHING)</a:t>
            </a:r>
          </a:p>
        </p:txBody>
      </p:sp>
      <p:pic>
        <p:nvPicPr>
          <p:cNvPr id="4" name="Picture 2" descr="Branches">
            <a:extLst>
              <a:ext uri="{FF2B5EF4-FFF2-40B4-BE49-F238E27FC236}">
                <a16:creationId xmlns:a16="http://schemas.microsoft.com/office/drawing/2014/main" id="{77FC9C97-A215-3483-85AB-AE56AD5CDB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1292" y="1173018"/>
            <a:ext cx="9525000" cy="548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AEDFFDA3-2711-1D74-7945-CD682366305B}"/>
              </a:ext>
            </a:extLst>
          </p:cNvPr>
          <p:cNvSpPr txBox="1"/>
          <p:nvPr/>
        </p:nvSpPr>
        <p:spPr>
          <a:xfrm>
            <a:off x="1211292" y="6321115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it-IT" dirty="0">
                <a:hlinkClick r:id="rId5"/>
              </a:rPr>
              <a:t>https://learngitbranching.js.org/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320999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BB4115-0C9B-5326-7A0B-7C87EBEBB7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A598DE7-CF2D-52B7-44A3-178D17212F3E}"/>
              </a:ext>
            </a:extLst>
          </p:cNvPr>
          <p:cNvSpPr/>
          <p:nvPr/>
        </p:nvSpPr>
        <p:spPr>
          <a:xfrm>
            <a:off x="4399004" y="0"/>
            <a:ext cx="7792995" cy="720436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T"/>
          </a:p>
        </p:txBody>
      </p:sp>
      <p:pic>
        <p:nvPicPr>
          <p:cNvPr id="3" name="Picture 2" descr="logo centenario">
            <a:extLst>
              <a:ext uri="{FF2B5EF4-FFF2-40B4-BE49-F238E27FC236}">
                <a16:creationId xmlns:a16="http://schemas.microsoft.com/office/drawing/2014/main" id="{DF7FF0C6-0E01-523D-F9DC-1D38B9CA9B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112489" cy="7204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3">
            <a:extLst>
              <a:ext uri="{FF2B5EF4-FFF2-40B4-BE49-F238E27FC236}">
                <a16:creationId xmlns:a16="http://schemas.microsoft.com/office/drawing/2014/main" id="{98DBE1A3-E647-5975-440E-8B1E4701C80D}"/>
              </a:ext>
            </a:extLst>
          </p:cNvPr>
          <p:cNvSpPr txBox="1"/>
          <p:nvPr/>
        </p:nvSpPr>
        <p:spPr>
          <a:xfrm>
            <a:off x="4700796" y="129385"/>
            <a:ext cx="645371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chemeClr val="bg1"/>
                </a:solidFill>
                <a:latin typeface="+mj-lt"/>
              </a:rPr>
              <a:t>GIT in WINDOWS and GITHUB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835EA8A-0789-4F85-EB92-58CA78F8BECA}"/>
              </a:ext>
            </a:extLst>
          </p:cNvPr>
          <p:cNvSpPr txBox="1"/>
          <p:nvPr/>
        </p:nvSpPr>
        <p:spPr>
          <a:xfrm>
            <a:off x="435429" y="1083992"/>
            <a:ext cx="6096000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GB" b="1" dirty="0"/>
              <a:t>Use Git Bash or PowerShell</a:t>
            </a:r>
            <a:br>
              <a:rPr lang="en-GB" dirty="0"/>
            </a:br>
            <a:r>
              <a:rPr lang="en-GB" dirty="0"/>
              <a:t>Run the same Git commands in </a:t>
            </a:r>
            <a:r>
              <a:rPr lang="en-GB" b="1" dirty="0"/>
              <a:t>Git Bash</a:t>
            </a:r>
            <a:r>
              <a:rPr lang="en-GB" dirty="0"/>
              <a:t>, </a:t>
            </a:r>
            <a:r>
              <a:rPr lang="en-GB" b="1" dirty="0"/>
              <a:t>PowerShell</a:t>
            </a:r>
            <a:r>
              <a:rPr lang="en-GB" dirty="0"/>
              <a:t>, or </a:t>
            </a:r>
            <a:r>
              <a:rPr lang="en-GB" b="1" dirty="0"/>
              <a:t>Command Prompt</a:t>
            </a:r>
            <a:r>
              <a:rPr lang="en-GB" dirty="0"/>
              <a:t> after installing Git for Windows.</a:t>
            </a:r>
          </a:p>
          <a:p>
            <a:pPr>
              <a:buNone/>
            </a:pPr>
            <a:r>
              <a:rPr lang="en-GB" b="1" dirty="0"/>
              <a:t>Navigate folders with Windows paths</a:t>
            </a:r>
            <a:br>
              <a:rPr lang="en-GB" dirty="0"/>
            </a:br>
            <a:r>
              <a:rPr lang="en-GB" dirty="0"/>
              <a:t>Example commands:</a:t>
            </a:r>
            <a:br>
              <a:rPr lang="en-GB" dirty="0"/>
            </a:br>
            <a:r>
              <a:rPr lang="en-GB" dirty="0">
                <a:latin typeface="Courier New" panose="02070309020205020404" pitchFamily="49" charset="0"/>
              </a:rPr>
              <a:t>cd C:\Users\</a:t>
            </a:r>
            <a:r>
              <a:rPr lang="en-GB" dirty="0" err="1">
                <a:latin typeface="Courier New" panose="02070309020205020404" pitchFamily="49" charset="0"/>
              </a:rPr>
              <a:t>YourName</a:t>
            </a:r>
            <a:r>
              <a:rPr lang="en-GB" dirty="0">
                <a:latin typeface="Courier New" panose="02070309020205020404" pitchFamily="49" charset="0"/>
              </a:rPr>
              <a:t>\Projects\git-tutorial</a:t>
            </a:r>
            <a:br>
              <a:rPr lang="en-GB" dirty="0"/>
            </a:br>
            <a:r>
              <a:rPr lang="en-GB" dirty="0"/>
              <a:t>or in Git Bash:</a:t>
            </a:r>
            <a:br>
              <a:rPr lang="en-GB" dirty="0"/>
            </a:br>
            <a:r>
              <a:rPr lang="en-GB" dirty="0">
                <a:latin typeface="Courier New" panose="02070309020205020404" pitchFamily="49" charset="0"/>
              </a:rPr>
              <a:t>cd /c/Users/</a:t>
            </a:r>
            <a:r>
              <a:rPr lang="en-GB" dirty="0" err="1">
                <a:latin typeface="Courier New" panose="02070309020205020404" pitchFamily="49" charset="0"/>
              </a:rPr>
              <a:t>YourName</a:t>
            </a:r>
            <a:r>
              <a:rPr lang="en-GB" dirty="0">
                <a:latin typeface="Courier New" panose="02070309020205020404" pitchFamily="49" charset="0"/>
              </a:rPr>
              <a:t>/Projects/git-tutorial</a:t>
            </a:r>
          </a:p>
          <a:p>
            <a:pPr>
              <a:buNone/>
            </a:pPr>
            <a:endParaRPr lang="en-GB" dirty="0"/>
          </a:p>
          <a:p>
            <a:pPr>
              <a:buNone/>
            </a:pPr>
            <a:r>
              <a:rPr lang="en-GB" b="1" dirty="0"/>
              <a:t>Edit files with a Windows editor</a:t>
            </a:r>
            <a:br>
              <a:rPr lang="en-GB" dirty="0"/>
            </a:br>
            <a:r>
              <a:rPr lang="en-GB" dirty="0"/>
              <a:t>Instead of </a:t>
            </a:r>
            <a:r>
              <a:rPr lang="en-GB" dirty="0">
                <a:latin typeface="Courier New" panose="02070309020205020404" pitchFamily="49" charset="0"/>
              </a:rPr>
              <a:t>nano</a:t>
            </a:r>
            <a:r>
              <a:rPr lang="en-GB" dirty="0"/>
              <a:t>, you can use:</a:t>
            </a:r>
            <a:br>
              <a:rPr lang="en-GB" dirty="0"/>
            </a:br>
            <a:r>
              <a:rPr lang="en-GB" dirty="0">
                <a:latin typeface="Courier New" panose="02070309020205020404" pitchFamily="49" charset="0"/>
              </a:rPr>
              <a:t>notepad </a:t>
            </a:r>
            <a:r>
              <a:rPr lang="en-GB" dirty="0" err="1">
                <a:latin typeface="Courier New" panose="02070309020205020404" pitchFamily="49" charset="0"/>
              </a:rPr>
              <a:t>README.md</a:t>
            </a:r>
            <a:br>
              <a:rPr lang="en-GB" dirty="0">
                <a:latin typeface="Courier New" panose="02070309020205020404" pitchFamily="49" charset="0"/>
              </a:rPr>
            </a:br>
            <a:br>
              <a:rPr lang="en-GB" dirty="0"/>
            </a:br>
            <a:r>
              <a:rPr lang="en-GB" dirty="0"/>
              <a:t>or edit the file with </a:t>
            </a:r>
            <a:r>
              <a:rPr lang="en-GB" b="1" dirty="0"/>
              <a:t>VS Code</a:t>
            </a:r>
            <a:r>
              <a:rPr lang="en-GB" dirty="0"/>
              <a:t>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F0F3D6F-6D06-2A53-4D12-5962DF23CFC3}"/>
              </a:ext>
            </a:extLst>
          </p:cNvPr>
          <p:cNvSpPr txBox="1"/>
          <p:nvPr/>
        </p:nvSpPr>
        <p:spPr>
          <a:xfrm>
            <a:off x="6531429" y="1083992"/>
            <a:ext cx="6097978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GB" b="1" dirty="0"/>
              <a:t>Main Git workflow stays the same</a:t>
            </a:r>
            <a:br>
              <a:rPr lang="en-GB" dirty="0"/>
            </a:br>
            <a:r>
              <a:rPr lang="en-GB" dirty="0"/>
              <a:t>Commands such as these do not change on Windows:</a:t>
            </a:r>
            <a:br>
              <a:rPr lang="en-GB" dirty="0"/>
            </a:br>
            <a:r>
              <a:rPr lang="en-GB" dirty="0">
                <a:latin typeface="Courier New" panose="02070309020205020404" pitchFamily="49" charset="0"/>
              </a:rPr>
              <a:t>git clone https://</a:t>
            </a:r>
            <a:r>
              <a:rPr lang="en-GB" dirty="0" err="1">
                <a:latin typeface="Courier New" panose="02070309020205020404" pitchFamily="49" charset="0"/>
              </a:rPr>
              <a:t>github.com</a:t>
            </a:r>
            <a:r>
              <a:rPr lang="en-GB" dirty="0">
                <a:latin typeface="Courier New" panose="02070309020205020404" pitchFamily="49" charset="0"/>
              </a:rPr>
              <a:t>/</a:t>
            </a:r>
            <a:r>
              <a:rPr lang="en-GB" dirty="0" err="1">
                <a:latin typeface="Courier New" panose="02070309020205020404" pitchFamily="49" charset="0"/>
              </a:rPr>
              <a:t>marcoprenassi</a:t>
            </a:r>
            <a:r>
              <a:rPr lang="en-GB" dirty="0">
                <a:latin typeface="Courier New" panose="02070309020205020404" pitchFamily="49" charset="0"/>
              </a:rPr>
              <a:t>/git-</a:t>
            </a:r>
            <a:r>
              <a:rPr lang="en-GB" dirty="0" err="1">
                <a:latin typeface="Courier New" panose="02070309020205020404" pitchFamily="49" charset="0"/>
              </a:rPr>
              <a:t>tutorial.git</a:t>
            </a:r>
            <a:br>
              <a:rPr lang="en-GB" dirty="0"/>
            </a:br>
            <a:r>
              <a:rPr lang="en-GB" dirty="0">
                <a:latin typeface="Courier New" panose="02070309020205020404" pitchFamily="49" charset="0"/>
              </a:rPr>
              <a:t>git add .</a:t>
            </a:r>
            <a:br>
              <a:rPr lang="en-GB" dirty="0"/>
            </a:br>
            <a:r>
              <a:rPr lang="en-GB" dirty="0">
                <a:latin typeface="Courier New" panose="02070309020205020404" pitchFamily="49" charset="0"/>
              </a:rPr>
              <a:t>git commit -m "message"</a:t>
            </a:r>
            <a:br>
              <a:rPr lang="en-GB" dirty="0"/>
            </a:br>
            <a:r>
              <a:rPr lang="en-GB" dirty="0">
                <a:latin typeface="Courier New" panose="02070309020205020404" pitchFamily="49" charset="0"/>
              </a:rPr>
              <a:t>git checkout main</a:t>
            </a:r>
            <a:br>
              <a:rPr lang="en-GB" dirty="0"/>
            </a:br>
            <a:r>
              <a:rPr lang="en-GB" dirty="0">
                <a:latin typeface="Courier New" panose="02070309020205020404" pitchFamily="49" charset="0"/>
              </a:rPr>
              <a:t>git merge dev</a:t>
            </a:r>
            <a:br>
              <a:rPr lang="en-GB" dirty="0"/>
            </a:br>
            <a:r>
              <a:rPr lang="en-GB" dirty="0">
                <a:latin typeface="Courier New" panose="02070309020205020404" pitchFamily="49" charset="0"/>
              </a:rPr>
              <a:t>git push</a:t>
            </a:r>
            <a:endParaRPr lang="en-GB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A6AE2AD-E201-B050-14E5-55619764FF49}"/>
              </a:ext>
            </a:extLst>
          </p:cNvPr>
          <p:cNvSpPr txBox="1"/>
          <p:nvPr/>
        </p:nvSpPr>
        <p:spPr>
          <a:xfrm>
            <a:off x="6096000" y="4896845"/>
            <a:ext cx="575197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GitHub access [OPTIONAL and NOT MANDATORY]</a:t>
            </a:r>
          </a:p>
          <a:p>
            <a:pPr marL="342900" indent="-342900">
              <a:buAutoNum type="arabicPeriod"/>
            </a:pPr>
            <a:r>
              <a:rPr lang="en-GB" dirty="0"/>
              <a:t>Register on </a:t>
            </a:r>
            <a:r>
              <a:rPr lang="en-GB" dirty="0" err="1"/>
              <a:t>Github</a:t>
            </a:r>
            <a:endParaRPr lang="en-GB" dirty="0"/>
          </a:p>
          <a:p>
            <a:pPr marL="342900" indent="-342900">
              <a:buFontTx/>
              <a:buAutoNum type="arabicPeriod"/>
            </a:pPr>
            <a:r>
              <a:rPr lang="en-GB" dirty="0"/>
              <a:t>Generate a personal private/public ssh key pair</a:t>
            </a:r>
            <a:br>
              <a:rPr lang="en-GB" dirty="0"/>
            </a:br>
            <a:r>
              <a:rPr lang="en-IT" dirty="0"/>
              <a:t>https://docs.github.com/en/authentication/connecting-to-github-with-ssh/generating-a-new-ssh-key-and-adding-it-to-the-ssh-agent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840956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9A3CBE-4987-002E-68F6-9B02A9A596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C73BA49-46E5-AFDE-0747-C93AF63E667B}"/>
              </a:ext>
            </a:extLst>
          </p:cNvPr>
          <p:cNvSpPr/>
          <p:nvPr/>
        </p:nvSpPr>
        <p:spPr>
          <a:xfrm>
            <a:off x="4399004" y="0"/>
            <a:ext cx="7792995" cy="720436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T"/>
          </a:p>
        </p:txBody>
      </p:sp>
      <p:pic>
        <p:nvPicPr>
          <p:cNvPr id="3" name="Picture 2" descr="logo centenario">
            <a:extLst>
              <a:ext uri="{FF2B5EF4-FFF2-40B4-BE49-F238E27FC236}">
                <a16:creationId xmlns:a16="http://schemas.microsoft.com/office/drawing/2014/main" id="{D16E492E-1E86-DBCA-F717-CAE2296B76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112489" cy="7204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3">
            <a:extLst>
              <a:ext uri="{FF2B5EF4-FFF2-40B4-BE49-F238E27FC236}">
                <a16:creationId xmlns:a16="http://schemas.microsoft.com/office/drawing/2014/main" id="{6E516E7B-ABDF-6030-0D61-A545F3413959}"/>
              </a:ext>
            </a:extLst>
          </p:cNvPr>
          <p:cNvSpPr txBox="1"/>
          <p:nvPr/>
        </p:nvSpPr>
        <p:spPr>
          <a:xfrm>
            <a:off x="4700796" y="129385"/>
            <a:ext cx="645371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chemeClr val="bg1"/>
                </a:solidFill>
                <a:latin typeface="+mj-lt"/>
              </a:rPr>
              <a:t>REPOSITORY SETUP AND FIRST LOCAL WORK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4027AE8-58FC-9778-1A6F-A22A67943889}"/>
              </a:ext>
            </a:extLst>
          </p:cNvPr>
          <p:cNvSpPr txBox="1"/>
          <p:nvPr/>
        </p:nvSpPr>
        <p:spPr>
          <a:xfrm>
            <a:off x="483920" y="1696191"/>
            <a:ext cx="5406242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en-GB" b="1" dirty="0"/>
              <a:t>Create the repository on Remote (GitHub)</a:t>
            </a:r>
            <a:br>
              <a:rPr lang="en-GB" dirty="0"/>
            </a:br>
            <a:r>
              <a:rPr lang="en-GB" dirty="0"/>
              <a:t>The remote repository is created first, establishing the central project location.</a:t>
            </a:r>
            <a:br>
              <a:rPr lang="en-GB" dirty="0"/>
            </a:br>
            <a:endParaRPr lang="en-GB" dirty="0"/>
          </a:p>
          <a:p>
            <a:pPr marL="342900" indent="-342900">
              <a:buAutoNum type="arabicPeriod"/>
            </a:pPr>
            <a:r>
              <a:rPr lang="en-GB" b="1" dirty="0"/>
              <a:t>Clone the repository locally</a:t>
            </a:r>
            <a:br>
              <a:rPr lang="en-GB" dirty="0"/>
            </a:br>
            <a:r>
              <a:rPr lang="en-GB" dirty="0">
                <a:latin typeface="Courier New" panose="02070309020205020404" pitchFamily="49" charset="0"/>
              </a:rPr>
              <a:t>git clone</a:t>
            </a:r>
            <a:r>
              <a:rPr lang="en-GB" dirty="0"/>
              <a:t> copies the remote repository to the local machine.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C1E1285-B735-C14B-4548-1032F1B4729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09800" y="4037886"/>
            <a:ext cx="7772400" cy="224784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A30ACB81-06CC-E088-5970-38B91374B87C}"/>
              </a:ext>
            </a:extLst>
          </p:cNvPr>
          <p:cNvSpPr txBox="1"/>
          <p:nvPr/>
        </p:nvSpPr>
        <p:spPr>
          <a:xfrm>
            <a:off x="5913914" y="1696191"/>
            <a:ext cx="6097978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 startAt="3"/>
            </a:pPr>
            <a:r>
              <a:rPr lang="en-GB" b="1" dirty="0"/>
              <a:t>Enter and prepare the local workspace</a:t>
            </a:r>
            <a:br>
              <a:rPr lang="en-GB" dirty="0"/>
            </a:br>
            <a:r>
              <a:rPr lang="en-GB" dirty="0"/>
              <a:t>Navigate into the project folder and prepare the working directory.</a:t>
            </a:r>
          </a:p>
          <a:p>
            <a:pPr marL="342900" indent="-342900">
              <a:buAutoNum type="arabicPeriod" startAt="3"/>
            </a:pPr>
            <a:endParaRPr lang="en-GB" b="1" dirty="0"/>
          </a:p>
          <a:p>
            <a:pPr marL="342900" indent="-342900">
              <a:buAutoNum type="arabicPeriod" startAt="3"/>
            </a:pPr>
            <a:r>
              <a:rPr lang="en-GB" b="1" dirty="0"/>
              <a:t>Publish the main branch and set upstream</a:t>
            </a:r>
            <a:br>
              <a:rPr lang="en-GB" dirty="0"/>
            </a:br>
            <a:r>
              <a:rPr lang="en-GB" dirty="0">
                <a:latin typeface="Courier New" panose="02070309020205020404" pitchFamily="49" charset="0"/>
              </a:rPr>
              <a:t>git push -u origin main</a:t>
            </a:r>
            <a:r>
              <a:rPr lang="en-GB" dirty="0"/>
              <a:t> connects the local </a:t>
            </a:r>
            <a:r>
              <a:rPr lang="en-GB" dirty="0">
                <a:latin typeface="Courier New" panose="02070309020205020404" pitchFamily="49" charset="0"/>
              </a:rPr>
              <a:t>main</a:t>
            </a:r>
            <a:r>
              <a:rPr lang="en-GB" dirty="0"/>
              <a:t> branch to the remote one for easier future push/pull operations.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3421DBC-9246-160E-69A5-2F53C627446F}"/>
              </a:ext>
            </a:extLst>
          </p:cNvPr>
          <p:cNvSpPr txBox="1"/>
          <p:nvPr/>
        </p:nvSpPr>
        <p:spPr>
          <a:xfrm>
            <a:off x="6350331" y="6488668"/>
            <a:ext cx="609797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T" dirty="0"/>
              <a:t>https://learngitbranching.js.org/?NODEMO=&amp;locale=it_IT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037B600-1A19-C21D-AD67-63BF0CB58979}"/>
              </a:ext>
            </a:extLst>
          </p:cNvPr>
          <p:cNvSpPr txBox="1"/>
          <p:nvPr/>
        </p:nvSpPr>
        <p:spPr>
          <a:xfrm>
            <a:off x="0" y="6488668"/>
            <a:ext cx="622267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T" dirty="0"/>
              <a:t>https://github.com/</a:t>
            </a:r>
          </a:p>
        </p:txBody>
      </p:sp>
    </p:spTree>
    <p:extLst>
      <p:ext uri="{BB962C8B-B14F-4D97-AF65-F5344CB8AC3E}">
        <p14:creationId xmlns:p14="http://schemas.microsoft.com/office/powerpoint/2010/main" val="14339800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2781</TotalTime>
  <Words>1077</Words>
  <Application>Microsoft Macintosh PowerPoint</Application>
  <PresentationFormat>Widescreen</PresentationFormat>
  <Paragraphs>93</Paragraphs>
  <Slides>13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Aptos</vt:lpstr>
      <vt:lpstr>Aptos Display</vt:lpstr>
      <vt:lpstr>Arial</vt:lpstr>
      <vt:lpstr>Courier New</vt:lpstr>
      <vt:lpstr>Office Theme</vt:lpstr>
      <vt:lpstr>CODE VERSIONING and GIT - GITHUB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FLUTTER and API REST esercitazione “elabFTW”</dc:title>
  <dc:creator>PRENASSI MARCO</dc:creator>
  <cp:lastModifiedBy>PRENASSI MARCO</cp:lastModifiedBy>
  <cp:revision>20</cp:revision>
  <dcterms:created xsi:type="dcterms:W3CDTF">2024-04-28T11:59:28Z</dcterms:created>
  <dcterms:modified xsi:type="dcterms:W3CDTF">2026-04-22T14:20:45Z</dcterms:modified>
</cp:coreProperties>
</file>