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73" r:id="rId7"/>
    <p:sldId id="258" r:id="rId8"/>
    <p:sldId id="259" r:id="rId9"/>
    <p:sldId id="260" r:id="rId10"/>
    <p:sldId id="267" r:id="rId11"/>
    <p:sldId id="268" r:id="rId12"/>
    <p:sldId id="269" r:id="rId13"/>
    <p:sldId id="277" r:id="rId14"/>
    <p:sldId id="274" r:id="rId15"/>
    <p:sldId id="270" r:id="rId16"/>
    <p:sldId id="275" r:id="rId17"/>
    <p:sldId id="271" r:id="rId18"/>
    <p:sldId id="272" r:id="rId19"/>
    <p:sldId id="276" r:id="rId20"/>
    <p:sldId id="261" r:id="rId21"/>
    <p:sldId id="262" r:id="rId22"/>
    <p:sldId id="263" r:id="rId23"/>
    <p:sldId id="264" r:id="rId24"/>
    <p:sldId id="265" r:id="rId25"/>
    <p:sldId id="266" r:id="rId26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08:02.56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40:05.862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8613 24323,'0'-8613'0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40:18.04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1 0 24575,'4'0'0,"6"5"0,5 1 0,18 4 0,3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40:18.884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40:19.806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0 0 24575,'0'4'0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0:40:44.6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 0,'0'916,"-2"-890,0 0,-7 28,4-26,-2 42,26 373,-12-122,-8-196,1-117,0 0,-1 0,-3 13,-1-4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08:21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08:22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08:25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62 24575,'37'-2'0,"54"-9"0,-52 5 0,49-1 0,708 7 0,-344 1 0,-407-3 0,-1-2 0,71-16 0,-102 15-1365,-4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08:28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24352,'255'2641'0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08:30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 24575,'-4'0'0,"-1"4"0,-5 6 0,-5 2 0,1 2 0,-2-1 0,-3 2 0,2-2-8191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10:55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2012 53 24575,'0'-1'0,"0"0"0,0 0 0,1 0 0,-1 1 0,0-1 0,1 0 0,-1 0 0,1 0 0,-1 1 0,1-1 0,-1 0 0,1 1 0,-1-1 0,1 0 0,0 1 0,0-1 0,-1 1 0,1-1 0,0 1 0,0-1 0,-1 1 0,1 0 0,0-1 0,0 1 0,0 0 0,0 0 0,0-1 0,29-4 0,-27 5 0,74-5 0,93 5 0,-61 2 0,-107-2 0,0 0 0,1 0 0,-1 0 0,0-1 0,0 1 0,0-1 0,1 1 0,2-3 0,-4 3 0,-1 0 0,0 0 0,0 0 0,0 0 0,0 0 0,0 0 0,0 0 0,1 0 0,-1 0 0,0 0 0,0-1 0,0 1 0,0 0 0,0 0 0,0 0 0,0 0 0,0 0 0,0 0 0,0 0 0,0-1 0,1 1 0,-1 0 0,0 0 0,0 0 0,0 0 0,0 0 0,0-1 0,0 1 0,0 0 0,0 0 0,0 0 0,0 0 0,0 0 0,0 0 0,0-1 0,0 1 0,0 0 0,-1 0 0,1 0 0,0 0 0,0 0 0,0 0 0,0-1 0,0 1 0,-13-5 0,-28-1 0,1 2 0,-1 1 0,-67 6 0,95-3 0,-312 25 0,-46 1 0,-205-25 0,267-3 0,279 3 0,-56 11 0,53-6 0,-41 1 0,-209-6 0,183-2 0,116 1 0,-3 1 0,0-1 0,1-1 0,-1 0 0,0-1 0,20-5 0,-30 6-170,-5 1-1025,-7 1-5631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11:06.99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0:11:18.51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13.png"/><Relationship Id="rId15" Type="http://schemas.openxmlformats.org/officeDocument/2006/relationships/customXml" Target="../ink/ink7.xml"/><Relationship Id="rId10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Diagrammi Temperatura Composizione</a:t>
            </a:r>
          </a:p>
        </p:txBody>
      </p:sp>
      <p:sp>
        <p:nvSpPr>
          <p:cNvPr id="95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2 componenti a p costante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8CAB05-5993-400D-94E3-C19AD0DC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Isopleta Z</a:t>
            </a:r>
            <a:r>
              <a:rPr lang="en-US" sz="5200" kern="1200" baseline="-25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Bz</a:t>
            </a: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 cost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9EEDDD-D27D-182F-CEF5-BCB2559C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4" y="2007725"/>
            <a:ext cx="4759825" cy="39387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EA69699-3E9B-A908-4884-7DA521C43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5" y="2225525"/>
            <a:ext cx="5828261" cy="350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DE4C9B22-FBF0-9DE6-84E8-E87B4867E522}"/>
                  </a:ext>
                </a:extLst>
              </p14:cNvPr>
              <p14:cNvContentPartPr/>
              <p14:nvPr/>
            </p14:nvContentPartPr>
            <p14:xfrm>
              <a:off x="4242888" y="4187664"/>
              <a:ext cx="360" cy="36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DE4C9B22-FBF0-9DE6-84E8-E87B4867E5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9888" y="412502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13E334D6-3E5C-8DBC-757A-AE9E06A49694}"/>
                  </a:ext>
                </a:extLst>
              </p14:cNvPr>
              <p14:cNvContentPartPr/>
              <p14:nvPr/>
            </p14:nvContentPartPr>
            <p14:xfrm>
              <a:off x="4306608" y="4197024"/>
              <a:ext cx="360" cy="36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13E334D6-3E5C-8DBC-757A-AE9E06A496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0488" y="41909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DF40F09-0A1B-FCE2-D5F6-E2CF578FDF00}"/>
                  </a:ext>
                </a:extLst>
              </p14:cNvPr>
              <p14:cNvContentPartPr/>
              <p14:nvPr/>
            </p14:nvContentPartPr>
            <p14:xfrm>
              <a:off x="4315968" y="4425624"/>
              <a:ext cx="360" cy="36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DF40F09-0A1B-FCE2-D5F6-E2CF578FDF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9848" y="441950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50D5E45B-4D9E-6F29-4A87-E2E49DE77DE4}"/>
                  </a:ext>
                </a:extLst>
              </p14:cNvPr>
              <p14:cNvContentPartPr/>
              <p14:nvPr/>
            </p14:nvContentPartPr>
            <p14:xfrm>
              <a:off x="3538728" y="4156344"/>
              <a:ext cx="622800" cy="2232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50D5E45B-4D9E-6F29-4A87-E2E49DE77D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2608" y="4150224"/>
                <a:ext cx="635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C38716C8-EE4A-B9FE-E24D-27C184FED248}"/>
                  </a:ext>
                </a:extLst>
              </p14:cNvPr>
              <p14:cNvContentPartPr/>
              <p14:nvPr/>
            </p14:nvContentPartPr>
            <p14:xfrm>
              <a:off x="4205808" y="4215024"/>
              <a:ext cx="92160" cy="95112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C38716C8-EE4A-B9FE-E24D-27C184FED2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9688" y="4208904"/>
                <a:ext cx="10440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C87B72DB-89B7-ED48-3F58-CACD8EC509A6}"/>
                  </a:ext>
                </a:extLst>
              </p14:cNvPr>
              <p14:cNvContentPartPr/>
              <p14:nvPr/>
            </p14:nvContentPartPr>
            <p14:xfrm>
              <a:off x="4270608" y="5138424"/>
              <a:ext cx="36360" cy="2988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C87B72DB-89B7-ED48-3F58-CACD8EC509A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4488" y="5132304"/>
                <a:ext cx="48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2D0190B4-FF41-0016-5A3D-8E7FA8A65DBA}"/>
                  </a:ext>
                </a:extLst>
              </p14:cNvPr>
              <p14:cNvContentPartPr/>
              <p14:nvPr/>
            </p14:nvContentPartPr>
            <p14:xfrm>
              <a:off x="2732328" y="3812184"/>
              <a:ext cx="880200" cy="2880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2D0190B4-FF41-0016-5A3D-8E7FA8A65D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26208" y="3806064"/>
                <a:ext cx="892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225BA46E-8D5C-72D6-59B1-71714790B2D5}"/>
                  </a:ext>
                </a:extLst>
              </p14:cNvPr>
              <p14:cNvContentPartPr/>
              <p14:nvPr/>
            </p14:nvContentPartPr>
            <p14:xfrm>
              <a:off x="3602448" y="3822264"/>
              <a:ext cx="360" cy="36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225BA46E-8D5C-72D6-59B1-71714790B2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9808" y="37592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055E0E81-8B52-1828-A381-DBED94B4A484}"/>
                  </a:ext>
                </a:extLst>
              </p14:cNvPr>
              <p14:cNvContentPartPr/>
              <p14:nvPr/>
            </p14:nvContentPartPr>
            <p14:xfrm>
              <a:off x="2807208" y="3840264"/>
              <a:ext cx="360" cy="36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055E0E81-8B52-1828-A381-DBED94B4A4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4568" y="377762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4662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6C529B-C3F9-2FE4-B6E7-250520B543D4}"/>
              </a:ext>
            </a:extLst>
          </p:cNvPr>
          <p:cNvSpPr txBox="1"/>
          <p:nvPr/>
        </p:nvSpPr>
        <p:spPr>
          <a:xfrm>
            <a:off x="838200" y="5846544"/>
            <a:ext cx="787984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/>
              <a:t>https://learncheme.com/simulations/thermodynamics/thermo-2/p-x-y-and-t-x-y-diagrams-for-vapor-liquid-equilibrium-vle/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21CC692-38AD-A87C-E2A6-1897746F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it-IT" dirty="0"/>
              <a:t>Diagrammi interattivi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4009D88-8D50-85D4-C911-EACFE7D6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89" y="1256851"/>
            <a:ext cx="5439201" cy="37723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7EB547-0ACC-3286-2306-302CEF4D9588}"/>
              </a:ext>
            </a:extLst>
          </p:cNvPr>
          <p:cNvSpPr txBox="1"/>
          <p:nvPr/>
        </p:nvSpPr>
        <p:spPr>
          <a:xfrm>
            <a:off x="6633428" y="2066042"/>
            <a:ext cx="416922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n-esano e n-ottano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1477D0-2623-C852-6F2C-D6ACF34DD146}"/>
              </a:ext>
            </a:extLst>
          </p:cNvPr>
          <p:cNvSpPr txBox="1"/>
          <p:nvPr/>
        </p:nvSpPr>
        <p:spPr>
          <a:xfrm>
            <a:off x="7013448" y="3143026"/>
            <a:ext cx="3789208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/>
              <a:t>tenendo premuto </a:t>
            </a:r>
            <a:r>
              <a:rPr lang="it-IT" sz="2800" dirty="0" err="1"/>
              <a:t>crtl</a:t>
            </a:r>
            <a:r>
              <a:rPr lang="it-IT" sz="2800" dirty="0"/>
              <a:t> si tiene fissa la composizione (isopleta)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3698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D9DFB8-CCB5-4BBB-99A1-45D409B8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Distillazione semplice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CE88974-1440-4D8C-91AA-F399B3892381}"/>
              </a:ext>
            </a:extLst>
          </p:cNvPr>
          <p:cNvGrpSpPr/>
          <p:nvPr/>
        </p:nvGrpSpPr>
        <p:grpSpPr>
          <a:xfrm>
            <a:off x="144380" y="1529931"/>
            <a:ext cx="7168533" cy="4295393"/>
            <a:chOff x="1015427" y="1062669"/>
            <a:chExt cx="7168533" cy="4295393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41E107CB-D463-4769-BFBC-158E603E0A85}"/>
                </a:ext>
              </a:extLst>
            </p:cNvPr>
            <p:cNvGrpSpPr/>
            <p:nvPr/>
          </p:nvGrpSpPr>
          <p:grpSpPr>
            <a:xfrm>
              <a:off x="1015427" y="1062669"/>
              <a:ext cx="7168533" cy="4295393"/>
              <a:chOff x="1015427" y="1062669"/>
              <a:chExt cx="7168533" cy="4295393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C7B289E0-3131-4872-A1B6-7AFD49177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5427" y="1062669"/>
                <a:ext cx="7168533" cy="4295393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807E94E1-A3CD-4DB0-9618-4E2A4EB29834}"/>
                  </a:ext>
                </a:extLst>
              </p:cNvPr>
              <p:cNvCxnSpPr/>
              <p:nvPr/>
            </p:nvCxnSpPr>
            <p:spPr>
              <a:xfrm>
                <a:off x="4876800" y="3210365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3C9506E6-710E-47DE-8B13-BC85A4ABBB92}"/>
                  </a:ext>
                </a:extLst>
              </p:cNvPr>
              <p:cNvCxnSpPr/>
              <p:nvPr/>
            </p:nvCxnSpPr>
            <p:spPr>
              <a:xfrm>
                <a:off x="6472990" y="3210364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07156165-FF1D-4F41-92EA-DC2807F9ABC5}"/>
                  </a:ext>
                </a:extLst>
              </p:cNvPr>
              <p:cNvCxnSpPr/>
              <p:nvPr/>
            </p:nvCxnSpPr>
            <p:spPr>
              <a:xfrm>
                <a:off x="4379496" y="3210363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57B1FC4B-D04D-4116-8D62-E7CD38B51AC8}"/>
                </a:ext>
              </a:extLst>
            </p:cNvPr>
            <p:cNvSpPr txBox="1"/>
            <p:nvPr/>
          </p:nvSpPr>
          <p:spPr>
            <a:xfrm>
              <a:off x="4122821" y="4665567"/>
              <a:ext cx="48126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X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EE5FCF5-73F7-4BE2-8FBE-D9AB392A5410}"/>
                </a:ext>
              </a:extLst>
            </p:cNvPr>
            <p:cNvSpPr txBox="1"/>
            <p:nvPr/>
          </p:nvSpPr>
          <p:spPr>
            <a:xfrm>
              <a:off x="4700334" y="4665567"/>
              <a:ext cx="48126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Z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AD2C605-08EF-4A1C-9689-89D1DCF04FDF}"/>
                </a:ext>
              </a:extLst>
            </p:cNvPr>
            <p:cNvSpPr txBox="1"/>
            <p:nvPr/>
          </p:nvSpPr>
          <p:spPr>
            <a:xfrm>
              <a:off x="6232359" y="4735071"/>
              <a:ext cx="48126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8D88C0-BA70-4DDA-917B-AFF4D79DC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2913" y="1291388"/>
            <a:ext cx="4481282" cy="3128211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Separando</a:t>
            </a:r>
            <a:r>
              <a:rPr lang="it-IT" dirty="0"/>
              <a:t> il vapore dal liquido, si ottengono due frazioni di composizione diversa dal sistema di partenza. </a:t>
            </a:r>
          </a:p>
          <a:p>
            <a:r>
              <a:rPr lang="it-IT" dirty="0"/>
              <a:t>Il liquido ha composizione X</a:t>
            </a:r>
            <a:r>
              <a:rPr lang="it-IT" baseline="-25000" dirty="0"/>
              <a:t>A</a:t>
            </a:r>
          </a:p>
          <a:p>
            <a:r>
              <a:rPr lang="it-IT" dirty="0"/>
              <a:t>il vapore ha composizione Y</a:t>
            </a:r>
            <a:r>
              <a:rPr lang="it-IT" baseline="-25000" dirty="0"/>
              <a:t>A</a:t>
            </a:r>
            <a:endParaRPr lang="it-IT" dirty="0"/>
          </a:p>
          <a:p>
            <a:r>
              <a:rPr lang="it-IT" dirty="0"/>
              <a:t>Vale la regola della leva</a:t>
            </a:r>
          </a:p>
        </p:txBody>
      </p:sp>
    </p:spTree>
    <p:extLst>
      <p:ext uri="{BB962C8B-B14F-4D97-AF65-F5344CB8AC3E}">
        <p14:creationId xmlns:p14="http://schemas.microsoft.com/office/powerpoint/2010/main" val="11037408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AF483A-231F-A4CE-828F-DFDBD1589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66" t="11270" r="5145"/>
          <a:stretch>
            <a:fillRect/>
          </a:stretch>
        </p:blipFill>
        <p:spPr>
          <a:xfrm>
            <a:off x="1959428" y="242403"/>
            <a:ext cx="8392885" cy="644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31034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FA43A-C32C-4DF6-8226-B6E54D8F1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Distillazione frazionata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F0543E-4C10-4C15-A97A-382C81C0F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distillazione frazionata il ciclo di ebollizione e condensazione viene reiterato più volte.</a:t>
            </a:r>
          </a:p>
          <a:p>
            <a:r>
              <a:rPr lang="it-IT" dirty="0"/>
              <a:t>Il vapore condensato viene riscaldato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83DB05D-BE94-4FCE-B8DC-75E79A4D6345}"/>
              </a:ext>
            </a:extLst>
          </p:cNvPr>
          <p:cNvGrpSpPr/>
          <p:nvPr/>
        </p:nvGrpSpPr>
        <p:grpSpPr>
          <a:xfrm>
            <a:off x="465221" y="3073197"/>
            <a:ext cx="4732421" cy="3180467"/>
            <a:chOff x="1015427" y="1062669"/>
            <a:chExt cx="7168533" cy="4295393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0701CF04-B967-4990-88DC-08F9B7329376}"/>
                </a:ext>
              </a:extLst>
            </p:cNvPr>
            <p:cNvGrpSpPr/>
            <p:nvPr/>
          </p:nvGrpSpPr>
          <p:grpSpPr>
            <a:xfrm>
              <a:off x="1015427" y="1062669"/>
              <a:ext cx="7168533" cy="4295393"/>
              <a:chOff x="1015427" y="1062669"/>
              <a:chExt cx="7168533" cy="4295393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20BB4493-B910-4D47-B6F5-333D51952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5427" y="1062669"/>
                <a:ext cx="7168533" cy="4295393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224C318C-69E7-4FB5-BDF1-F363337EDC92}"/>
                  </a:ext>
                </a:extLst>
              </p:cNvPr>
              <p:cNvCxnSpPr/>
              <p:nvPr/>
            </p:nvCxnSpPr>
            <p:spPr>
              <a:xfrm>
                <a:off x="4876800" y="3210365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64A13F09-801F-40B7-A2A0-196BE5D37508}"/>
                  </a:ext>
                </a:extLst>
              </p:cNvPr>
              <p:cNvCxnSpPr/>
              <p:nvPr/>
            </p:nvCxnSpPr>
            <p:spPr>
              <a:xfrm>
                <a:off x="6472990" y="3210364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380A7FA6-8C12-4BC2-99B5-46F8D237AE18}"/>
                  </a:ext>
                </a:extLst>
              </p:cNvPr>
              <p:cNvCxnSpPr/>
              <p:nvPr/>
            </p:nvCxnSpPr>
            <p:spPr>
              <a:xfrm>
                <a:off x="4379496" y="3210363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E0A7787-BFD2-4014-BE36-2B512C402329}"/>
                </a:ext>
              </a:extLst>
            </p:cNvPr>
            <p:cNvSpPr txBox="1"/>
            <p:nvPr/>
          </p:nvSpPr>
          <p:spPr>
            <a:xfrm>
              <a:off x="4122822" y="4665567"/>
              <a:ext cx="753977" cy="623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X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2B18EB4-D6BA-4203-8328-F571E300FFE8}"/>
                </a:ext>
              </a:extLst>
            </p:cNvPr>
            <p:cNvSpPr txBox="1"/>
            <p:nvPr/>
          </p:nvSpPr>
          <p:spPr>
            <a:xfrm>
              <a:off x="4700334" y="4665567"/>
              <a:ext cx="753976" cy="623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Z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EAD0512-144D-47B1-B67A-BE5212E2C088}"/>
                </a:ext>
              </a:extLst>
            </p:cNvPr>
            <p:cNvSpPr txBox="1"/>
            <p:nvPr/>
          </p:nvSpPr>
          <p:spPr>
            <a:xfrm>
              <a:off x="6232358" y="4735070"/>
              <a:ext cx="955295" cy="622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254B672E-1ECB-4DD2-AE93-34A74A858E42}"/>
              </a:ext>
            </a:extLst>
          </p:cNvPr>
          <p:cNvGrpSpPr/>
          <p:nvPr/>
        </p:nvGrpSpPr>
        <p:grpSpPr>
          <a:xfrm>
            <a:off x="5197642" y="3212119"/>
            <a:ext cx="5257374" cy="3044421"/>
            <a:chOff x="5197642" y="3212119"/>
            <a:chExt cx="5257374" cy="3044421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AEC1E4D8-2B08-4176-BECA-4EAA7A9AE27C}"/>
                </a:ext>
              </a:extLst>
            </p:cNvPr>
            <p:cNvGrpSpPr/>
            <p:nvPr/>
          </p:nvGrpSpPr>
          <p:grpSpPr>
            <a:xfrm>
              <a:off x="5197642" y="3212119"/>
              <a:ext cx="5257374" cy="3044421"/>
              <a:chOff x="5197642" y="3212119"/>
              <a:chExt cx="5257374" cy="3044421"/>
            </a:xfrm>
          </p:grpSpPr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2E874D47-D745-4A8A-9114-4FA8CC3A3A07}"/>
                  </a:ext>
                </a:extLst>
              </p:cNvPr>
              <p:cNvGrpSpPr/>
              <p:nvPr/>
            </p:nvGrpSpPr>
            <p:grpSpPr>
              <a:xfrm>
                <a:off x="5197642" y="3212119"/>
                <a:ext cx="5257374" cy="3044421"/>
                <a:chOff x="942410" y="1952350"/>
                <a:chExt cx="6539656" cy="3923794"/>
              </a:xfrm>
            </p:grpSpPr>
            <p:pic>
              <p:nvPicPr>
                <p:cNvPr id="14" name="Immagine 13">
                  <a:extLst>
                    <a:ext uri="{FF2B5EF4-FFF2-40B4-BE49-F238E27FC236}">
                      <a16:creationId xmlns:a16="http://schemas.microsoft.com/office/drawing/2014/main" id="{DC41E293-7CD2-49C5-AA6E-CA13DCE454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2410" y="1952350"/>
                  <a:ext cx="6539656" cy="3923794"/>
                </a:xfrm>
                <a:prstGeom prst="rect">
                  <a:avLst/>
                </a:prstGeom>
              </p:spPr>
            </p:pic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335FD06B-5767-48FD-B4EE-8835CDBD83BA}"/>
                    </a:ext>
                  </a:extLst>
                </p:cNvPr>
                <p:cNvSpPr/>
                <p:nvPr/>
              </p:nvSpPr>
              <p:spPr>
                <a:xfrm>
                  <a:off x="1409075" y="3237875"/>
                  <a:ext cx="314790" cy="319790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noFill/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endParaRPr>
                </a:p>
              </p:txBody>
            </p:sp>
          </p:grp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8A456FA9-1C54-4A78-8151-31DFDE67A5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1170" y="4860758"/>
                <a:ext cx="0" cy="620826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ttore diritto 21">
                <a:extLst>
                  <a:ext uri="{FF2B5EF4-FFF2-40B4-BE49-F238E27FC236}">
                    <a16:creationId xmlns:a16="http://schemas.microsoft.com/office/drawing/2014/main" id="{73D39E8C-9693-4DAE-AC46-C7A11A4C9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9179" y="4860758"/>
                <a:ext cx="134696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03A567FB-2FA2-4159-9706-B2BADE274166}"/>
                  </a:ext>
                </a:extLst>
              </p:cNvPr>
              <p:cNvCxnSpPr/>
              <p:nvPr/>
            </p:nvCxnSpPr>
            <p:spPr>
              <a:xfrm>
                <a:off x="8069179" y="4860758"/>
                <a:ext cx="0" cy="620825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:a16="http://schemas.microsoft.com/office/drawing/2014/main" id="{69B6337F-9177-4E16-BAEE-B5A753948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6139" y="4860758"/>
                <a:ext cx="0" cy="620825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90E392B6-1DED-4F20-8D80-DBAFABBE225D}"/>
                </a:ext>
              </a:extLst>
            </p:cNvPr>
            <p:cNvSpPr txBox="1"/>
            <p:nvPr/>
          </p:nvSpPr>
          <p:spPr>
            <a:xfrm>
              <a:off x="9294129" y="5811329"/>
              <a:ext cx="86126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Y’</a:t>
              </a:r>
              <a:r>
                <a:rPr kumimoji="0" lang="it-IT" sz="1800" b="0" i="0" u="none" strike="noStrike" cap="none" spc="0" normalizeH="0" baseline="-2500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B06392C-C52B-46C8-A992-E380F95DBF31}"/>
              </a:ext>
            </a:extLst>
          </p:cNvPr>
          <p:cNvSpPr txBox="1"/>
          <p:nvPr/>
        </p:nvSpPr>
        <p:spPr>
          <a:xfrm>
            <a:off x="5991088" y="6078211"/>
            <a:ext cx="512165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il nuovo vapore è ancora più ricco di A, il componente più volatile</a:t>
            </a:r>
          </a:p>
        </p:txBody>
      </p:sp>
    </p:spTree>
    <p:extLst>
      <p:ext uri="{BB962C8B-B14F-4D97-AF65-F5344CB8AC3E}">
        <p14:creationId xmlns:p14="http://schemas.microsoft.com/office/powerpoint/2010/main" val="33994427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39EB0-C8D9-49A7-AD31-81C53380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Piatti teorici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6256EC-5E8E-4F53-B945-CF6014733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57" y="1558275"/>
            <a:ext cx="3101390" cy="4934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150CAA-BD30-4A3A-8C67-C2FD6F1C0D9B}"/>
              </a:ext>
            </a:extLst>
          </p:cNvPr>
          <p:cNvSpPr txBox="1"/>
          <p:nvPr/>
        </p:nvSpPr>
        <p:spPr>
          <a:xfrm>
            <a:off x="5823284" y="1251284"/>
            <a:ext cx="5530516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Il ciclo si può ripetere fino ad ottenere il componente più volatile quasi puro.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In ingegneria chimica l’efficienza della colonna di frazionamento si esprime mediante i piatti teorici, cioè i cicli effettivi di vaporizzazione e condensazione necessari per realizzare un condensato di composizione data a partire da un certo liquido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esempio  del disegno: 3 piatti teorici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9423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A1201-7746-FDDF-D594-F1010E05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Colonna per distillazione frazionata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B05B8C-BB6E-7A7E-29FD-C8A743459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085" y="1926772"/>
            <a:ext cx="4545875" cy="303058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65A14B-6F49-9D2A-C29F-A31AFB33B031}"/>
              </a:ext>
            </a:extLst>
          </p:cNvPr>
          <p:cNvSpPr txBox="1"/>
          <p:nvPr/>
        </p:nvSpPr>
        <p:spPr>
          <a:xfrm>
            <a:off x="2118360" y="5700375"/>
            <a:ext cx="795528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/>
              <a:t>https://encrypted-tbn0.gstatic.com/images?q=tbn:ANd9GcQeuuroaIw8R0iutfUXtX-7QFORZbEEWskFE5dz6nOOCn8x4btyVxWUsrw&amp;s</a:t>
            </a:r>
          </a:p>
        </p:txBody>
      </p:sp>
    </p:spTree>
    <p:extLst>
      <p:ext uri="{BB962C8B-B14F-4D97-AF65-F5344CB8AC3E}">
        <p14:creationId xmlns:p14="http://schemas.microsoft.com/office/powerpoint/2010/main" val="41281713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istillazione frazionata del petrol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Distillazione frazionata del petrolio</a:t>
            </a:r>
          </a:p>
        </p:txBody>
      </p:sp>
      <p:pic>
        <p:nvPicPr>
          <p:cNvPr id="12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95" y="1633214"/>
            <a:ext cx="3630413" cy="465835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https://energyeducation.ca/encyclopedia/Fractional_distillation"/>
          <p:cNvSpPr txBox="1"/>
          <p:nvPr/>
        </p:nvSpPr>
        <p:spPr>
          <a:xfrm>
            <a:off x="5825470" y="5273300"/>
            <a:ext cx="410581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0433FF"/>
                </a:solidFill>
              </a:defRPr>
            </a:lvl1pPr>
          </a:lstStyle>
          <a:p>
            <a:r>
              <a:t>https://energyeducation.ca/encyclopedia/Fractional_distillation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iclopentano-benze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Ciclopentano-benzene</a:t>
            </a:r>
          </a:p>
        </p:txBody>
      </p:sp>
      <p:pic>
        <p:nvPicPr>
          <p:cNvPr id="132" name="Immagine" descr="Immagine"/>
          <p:cNvPicPr>
            <a:picLocks noChangeAspect="1"/>
          </p:cNvPicPr>
          <p:nvPr/>
        </p:nvPicPr>
        <p:blipFill>
          <a:blip r:embed="rId2"/>
          <a:srcRect t="11407" b="5354"/>
          <a:stretch>
            <a:fillRect/>
          </a:stretch>
        </p:blipFill>
        <p:spPr>
          <a:xfrm>
            <a:off x="4282762" y="1804454"/>
            <a:ext cx="6423335" cy="372808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= Benzene"/>
          <p:cNvSpPr txBox="1"/>
          <p:nvPr/>
        </p:nvSpPr>
        <p:spPr>
          <a:xfrm>
            <a:off x="9740200" y="3046039"/>
            <a:ext cx="1425151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r>
              <a:t>B= Benzene</a:t>
            </a:r>
          </a:p>
        </p:txBody>
      </p:sp>
      <p:sp>
        <p:nvSpPr>
          <p:cNvPr id="134" name="Linea tratteggiata comportamento ideale…"/>
          <p:cNvSpPr txBox="1"/>
          <p:nvPr/>
        </p:nvSpPr>
        <p:spPr>
          <a:xfrm>
            <a:off x="779659" y="2141164"/>
            <a:ext cx="3635549" cy="2244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Linea tratteggiata comportamento ideale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Linea continua: comportamento non ideale (effettivo per questa miscela) </a:t>
            </a:r>
          </a:p>
        </p:txBody>
      </p:sp>
      <p:sp>
        <p:nvSpPr>
          <p:cNvPr id="135" name="Non vale la legge di Raoult"/>
          <p:cNvSpPr txBox="1"/>
          <p:nvPr/>
        </p:nvSpPr>
        <p:spPr>
          <a:xfrm>
            <a:off x="908402" y="1462495"/>
            <a:ext cx="337806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Non vale la legge di Raoult</a:t>
            </a:r>
          </a:p>
        </p:txBody>
      </p:sp>
      <p:sp>
        <p:nvSpPr>
          <p:cNvPr id="136" name="The Gibbs Energy Basis and Construction of Boiling Points Diagrams in Binary Systems N. O.Smith J. Chem. Educ. 2004, 81(3) 419-422"/>
          <p:cNvSpPr txBox="1"/>
          <p:nvPr/>
        </p:nvSpPr>
        <p:spPr>
          <a:xfrm>
            <a:off x="5131830" y="5775399"/>
            <a:ext cx="676611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The Gibbs Energy Basis and Construction of Boiling Points Diagrams in Binary Systems N. O.Smith J. Chem. Educ. 2004, 81(3) 419-422</a:t>
            </a:r>
          </a:p>
        </p:txBody>
      </p:sp>
      <p:sp>
        <p:nvSpPr>
          <p:cNvPr id="137" name="La T di ebollizione della miscela è sempre all’interno dell’intervallo delle T di ebollizione dei composti puri"/>
          <p:cNvSpPr txBox="1"/>
          <p:nvPr/>
        </p:nvSpPr>
        <p:spPr>
          <a:xfrm>
            <a:off x="779659" y="4694421"/>
            <a:ext cx="3900848" cy="145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rPr dirty="0"/>
              <a:t>La T di </a:t>
            </a:r>
            <a:r>
              <a:rPr dirty="0" err="1"/>
              <a:t>ebollizione</a:t>
            </a:r>
            <a:r>
              <a:rPr dirty="0"/>
              <a:t> della </a:t>
            </a:r>
            <a:r>
              <a:rPr dirty="0" err="1"/>
              <a:t>miscela</a:t>
            </a:r>
            <a:r>
              <a:rPr dirty="0"/>
              <a:t> è sempre </a:t>
            </a:r>
            <a:r>
              <a:rPr dirty="0" err="1"/>
              <a:t>all’interno</a:t>
            </a:r>
            <a:r>
              <a:rPr dirty="0"/>
              <a:t> </a:t>
            </a:r>
            <a:r>
              <a:rPr dirty="0" err="1"/>
              <a:t>dell’intervallo</a:t>
            </a:r>
            <a:r>
              <a:rPr dirty="0"/>
              <a:t> delle T di </a:t>
            </a:r>
            <a:r>
              <a:rPr dirty="0" err="1"/>
              <a:t>ebollizione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composti</a:t>
            </a:r>
            <a:r>
              <a:rPr dirty="0"/>
              <a:t> puri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cetone Cloroform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Acetone Cloroformio</a:t>
            </a:r>
          </a:p>
        </p:txBody>
      </p:sp>
      <p:pic>
        <p:nvPicPr>
          <p:cNvPr id="14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29" y="2077777"/>
            <a:ext cx="5841632" cy="392726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B= cloroformio"/>
          <p:cNvSpPr txBox="1"/>
          <p:nvPr/>
        </p:nvSpPr>
        <p:spPr>
          <a:xfrm>
            <a:off x="7796174" y="5196054"/>
            <a:ext cx="1710592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100"/>
            </a:lvl1pPr>
          </a:lstStyle>
          <a:p>
            <a:r>
              <a:t>B= cloroformio</a:t>
            </a:r>
          </a:p>
        </p:txBody>
      </p:sp>
      <p:sp>
        <p:nvSpPr>
          <p:cNvPr id="142" name="Quando le interazioni favorevoli fra le molecole di A e B riducono la pressione di vapore della miscela rispetto al valore ideale si può osservare la comparsa di un massimo nel diagramma di stato, in effetti le interazioni tra A e B stabilizzano il liqui"/>
          <p:cNvSpPr txBox="1"/>
          <p:nvPr/>
        </p:nvSpPr>
        <p:spPr>
          <a:xfrm>
            <a:off x="7564436" y="1513992"/>
            <a:ext cx="4001682" cy="311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Quando le interazioni favorevoli fra le molecole di A e B riducono la pressione di vapore della miscela rispetto al valore ideale si può osservare la comparsa di un massimo nel diagramma di stato, in effetti le interazioni tra A e B stabilizzano il liquido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Dai diagrammi a T costante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825624"/>
                <a:ext cx="10515600" cy="387108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dirty="0"/>
                  <a:t>La </a:t>
                </a:r>
                <a:r>
                  <a:rPr dirty="0" err="1"/>
                  <a:t>dipendenza</a:t>
                </a:r>
                <a:r>
                  <a:rPr dirty="0"/>
                  <a:t> di p da T è data </a:t>
                </a:r>
                <a:r>
                  <a:rPr dirty="0" err="1"/>
                  <a:t>dall’equazione</a:t>
                </a:r>
                <a:r>
                  <a:rPr dirty="0"/>
                  <a:t> di Clapeyron</a:t>
                </a:r>
                <a:r>
                  <a:rPr lang="it-IT" dirty="0"/>
                  <a:t>-</a:t>
                </a:r>
                <a:r>
                  <a:rPr lang="it-IT" dirty="0" err="1"/>
                  <a:t>Clausius</a:t>
                </a:r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lang="ar-AE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ar-A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  <a:p>
                <a:r>
                  <a:rPr dirty="0"/>
                  <a:t>Si </a:t>
                </a:r>
                <a:r>
                  <a:rPr dirty="0" err="1"/>
                  <a:t>utilizzano</a:t>
                </a:r>
                <a:r>
                  <a:rPr dirty="0"/>
                  <a:t> </a:t>
                </a:r>
                <a:r>
                  <a:rPr dirty="0" err="1"/>
                  <a:t>anche</a:t>
                </a:r>
                <a:r>
                  <a:rPr dirty="0"/>
                  <a:t> </a:t>
                </a:r>
                <a:r>
                  <a:rPr dirty="0" err="1"/>
                  <a:t>equazioni</a:t>
                </a:r>
                <a:r>
                  <a:rPr dirty="0"/>
                  <a:t> </a:t>
                </a:r>
                <a:r>
                  <a:rPr lang="it-IT" dirty="0"/>
                  <a:t>semi</a:t>
                </a:r>
                <a:r>
                  <a:rPr dirty="0" err="1"/>
                  <a:t>empiriche</a:t>
                </a:r>
                <a:r>
                  <a:rPr dirty="0"/>
                  <a:t>:</a:t>
                </a:r>
              </a:p>
              <a:p>
                <a:r>
                  <a:rPr dirty="0" err="1"/>
                  <a:t>Equazione</a:t>
                </a:r>
                <a:r>
                  <a:rPr dirty="0"/>
                  <a:t> di Antoine</a:t>
                </a:r>
              </a:p>
              <a:p>
                <a:r>
                  <a:rPr dirty="0"/>
                  <a:t>log</a:t>
                </a:r>
                <a:r>
                  <a:rPr baseline="-25000" dirty="0"/>
                  <a:t>10</a:t>
                </a:r>
                <a:r>
                  <a:rPr dirty="0"/>
                  <a:t>(P) = A − (B / (T + C))</a:t>
                </a:r>
                <a:br>
                  <a:rPr dirty="0"/>
                </a:br>
                <a:r>
                  <a:rPr dirty="0"/>
                  <a:t>    P = vapor pressure (bar)</a:t>
                </a:r>
                <a:br>
                  <a:rPr dirty="0"/>
                </a:br>
                <a:r>
                  <a:rPr dirty="0"/>
                  <a:t>    T = temperature (K)</a:t>
                </a:r>
              </a:p>
            </p:txBody>
          </p:sp>
        </mc:Choice>
        <mc:Fallback xmlns="">
          <p:sp>
            <p:nvSpPr>
              <p:cNvPr id="98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825624"/>
                <a:ext cx="10515600" cy="3871087"/>
              </a:xfrm>
              <a:prstGeom prst="rect">
                <a:avLst/>
              </a:prstGeom>
              <a:blipFill>
                <a:blip r:embed="rId2"/>
                <a:stretch>
                  <a:fillRect l="-1507" t="-25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asellaDiTesto 4"/>
          <p:cNvSpPr txBox="1"/>
          <p:nvPr/>
        </p:nvSpPr>
        <p:spPr>
          <a:xfrm>
            <a:off x="2897943" y="6123542"/>
            <a:ext cx="60069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https://www.intechopen.com/chapters/60924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enzene cicloesan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Benzene cicloesano</a:t>
            </a:r>
          </a:p>
        </p:txBody>
      </p:sp>
      <p:pic>
        <p:nvPicPr>
          <p:cNvPr id="1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58" y="1993405"/>
            <a:ext cx="5626101" cy="351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B=cicloesano"/>
          <p:cNvSpPr txBox="1"/>
          <p:nvPr/>
        </p:nvSpPr>
        <p:spPr>
          <a:xfrm>
            <a:off x="5041065" y="5814022"/>
            <a:ext cx="158340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r>
              <a:t>B=cicloesano</a:t>
            </a:r>
          </a:p>
        </p:txBody>
      </p:sp>
      <p:sp>
        <p:nvSpPr>
          <p:cNvPr id="147" name="I diagrammi di stato che mostrano un punto di minimo rivelano che la miscela risulta destabilizzata rispetto alla soluzione ideale, essendo le interazioni A-B sfavorevoli"/>
          <p:cNvSpPr txBox="1"/>
          <p:nvPr/>
        </p:nvSpPr>
        <p:spPr>
          <a:xfrm>
            <a:off x="7564436" y="1513992"/>
            <a:ext cx="4001682" cy="2117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I diagrammi di stato che mostrano un punto di minimo rivelano che la miscela risulta destabilizzata rispetto alla soluzione ideale, essendo le interazioni A-B sfavorevoli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tanolo-acqu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Etanolo-acqua</a:t>
            </a:r>
          </a:p>
        </p:txBody>
      </p:sp>
      <p:pic>
        <p:nvPicPr>
          <p:cNvPr id="150" name="image.png" descr="image.png"/>
          <p:cNvPicPr>
            <a:picLocks noChangeAspect="1"/>
          </p:cNvPicPr>
          <p:nvPr/>
        </p:nvPicPr>
        <p:blipFill>
          <a:blip r:embed="rId2"/>
          <a:srcRect l="5690" t="15926" r="5690" b="13087"/>
          <a:stretch>
            <a:fillRect/>
          </a:stretch>
        </p:blipFill>
        <p:spPr>
          <a:xfrm>
            <a:off x="-785098" y="1638053"/>
            <a:ext cx="8801101" cy="412009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sto"/>
          <p:cNvSpPr txBox="1"/>
          <p:nvPr/>
        </p:nvSpPr>
        <p:spPr>
          <a:xfrm>
            <a:off x="1081682" y="1702530"/>
            <a:ext cx="127001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200">
                <a:solidFill>
                  <a:srgbClr val="333333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457200">
              <a:spcBef>
                <a:spcPts val="1200"/>
              </a:spcBef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defTabSz="457200">
              <a:defRPr sz="1200" u="sng">
                <a:solidFill>
                  <a:srgbClr val="0000E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>
              <a:solidFill>
                <a:srgbClr val="000000"/>
              </a:solidFill>
            </a:endParaRPr>
          </a:p>
        </p:txBody>
      </p:sp>
      <p:sp>
        <p:nvSpPr>
          <p:cNvPr id="152" name="95.6% EtOH"/>
          <p:cNvSpPr txBox="1"/>
          <p:nvPr/>
        </p:nvSpPr>
        <p:spPr>
          <a:xfrm>
            <a:off x="4873699" y="5808372"/>
            <a:ext cx="1203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95.6% EtOH</a:t>
            </a:r>
          </a:p>
        </p:txBody>
      </p:sp>
      <p:sp>
        <p:nvSpPr>
          <p:cNvPr id="153" name="Nel punto di minimo la composizione del vapore e del liquido sono uguali.…"/>
          <p:cNvSpPr txBox="1"/>
          <p:nvPr/>
        </p:nvSpPr>
        <p:spPr>
          <a:xfrm>
            <a:off x="6933593" y="793220"/>
            <a:ext cx="4425806" cy="4691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Nel punto di minimo la composizione del vapore e del liquido sono uguali.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In questo punto l’evaporaizione procede senza cambiamento di composizione. Si dice che la miscela form un azeotropo.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</a:defRPr>
            </a:pPr>
            <a:r>
              <a:t>Raggiunta la composizione azeotropa non sarà più possibile separare i due componenti liquidi per distillazione perché il condensato ha la stessa composizione del liquido.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22E3F868-4577-ACA6-4B8B-C96EE3CD9230}"/>
                  </a:ext>
                </a:extLst>
              </p14:cNvPr>
              <p14:cNvContentPartPr/>
              <p14:nvPr/>
            </p14:nvContentPartPr>
            <p14:xfrm>
              <a:off x="3721248" y="1700064"/>
              <a:ext cx="720" cy="310104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22E3F868-4577-ACA6-4B8B-C96EE3CD92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9008" y="1693944"/>
                <a:ext cx="25200" cy="31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DA776FC2-5ECE-D67C-F37D-460AA134CF80}"/>
                  </a:ext>
                </a:extLst>
              </p14:cNvPr>
              <p14:cNvContentPartPr/>
              <p14:nvPr/>
            </p14:nvContentPartPr>
            <p14:xfrm>
              <a:off x="1536048" y="4004784"/>
              <a:ext cx="35640" cy="1152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DA776FC2-5ECE-D67C-F37D-460AA134CF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9928" y="3998664"/>
                <a:ext cx="47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30485373-9F44-FB46-8C0B-0C14E4C73472}"/>
                  </a:ext>
                </a:extLst>
              </p14:cNvPr>
              <p14:cNvContentPartPr/>
              <p14:nvPr/>
            </p14:nvContentPartPr>
            <p14:xfrm>
              <a:off x="2971728" y="4023504"/>
              <a:ext cx="360" cy="36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30485373-9F44-FB46-8C0B-0C14E4C734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5608" y="401738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094349A-F6A1-62DA-103F-FF7326882F6E}"/>
                  </a:ext>
                </a:extLst>
              </p14:cNvPr>
              <p14:cNvContentPartPr/>
              <p14:nvPr/>
            </p14:nvContentPartPr>
            <p14:xfrm>
              <a:off x="3721248" y="4096584"/>
              <a:ext cx="360" cy="180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2094349A-F6A1-62DA-103F-FF7326882F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15128" y="4090464"/>
                <a:ext cx="126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F1AA4AAE-C037-1FDC-38E7-40E228E2870C}"/>
                  </a:ext>
                </a:extLst>
              </p14:cNvPr>
              <p14:cNvContentPartPr/>
              <p14:nvPr/>
            </p14:nvContentPartPr>
            <p14:xfrm>
              <a:off x="3739608" y="3401424"/>
              <a:ext cx="9720" cy="74592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F1AA4AAE-C037-1FDC-38E7-40E228E287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85968" y="3293424"/>
                <a:ext cx="117360" cy="96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zeotropo"/>
          <p:cNvSpPr txBox="1">
            <a:spLocks noGrp="1"/>
          </p:cNvSpPr>
          <p:nvPr>
            <p:ph type="title"/>
          </p:nvPr>
        </p:nvSpPr>
        <p:spPr>
          <a:xfrm>
            <a:off x="838200" y="300753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Azeotropo</a:t>
            </a:r>
          </a:p>
        </p:txBody>
      </p:sp>
      <p:sp>
        <p:nvSpPr>
          <p:cNvPr id="156" name="ζέω"/>
          <p:cNvSpPr txBox="1"/>
          <p:nvPr/>
        </p:nvSpPr>
        <p:spPr>
          <a:xfrm>
            <a:off x="884905" y="2084488"/>
            <a:ext cx="611943" cy="103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600"/>
              </a:spcBef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ζέω</a:t>
            </a:r>
          </a:p>
        </p:txBody>
      </p:sp>
      <p:sp>
        <p:nvSpPr>
          <p:cNvPr id="157" name="prefisso a: senza"/>
          <p:cNvSpPr txBox="1"/>
          <p:nvPr/>
        </p:nvSpPr>
        <p:spPr>
          <a:xfrm>
            <a:off x="895528" y="1501118"/>
            <a:ext cx="21398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/>
            </a:pPr>
            <a:r>
              <a:t>prefisso </a:t>
            </a:r>
            <a:r>
              <a:rPr b="1"/>
              <a:t>a</a:t>
            </a:r>
            <a:r>
              <a:t>: senza</a:t>
            </a:r>
          </a:p>
        </p:txBody>
      </p:sp>
      <p:sp>
        <p:nvSpPr>
          <p:cNvPr id="158" name="bollire"/>
          <p:cNvSpPr txBox="1"/>
          <p:nvPr/>
        </p:nvSpPr>
        <p:spPr>
          <a:xfrm>
            <a:off x="2041344" y="2131961"/>
            <a:ext cx="88876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bollire</a:t>
            </a:r>
          </a:p>
        </p:txBody>
      </p:sp>
      <p:sp>
        <p:nvSpPr>
          <p:cNvPr id="159" name="τροπη"/>
          <p:cNvSpPr txBox="1"/>
          <p:nvPr/>
        </p:nvSpPr>
        <p:spPr>
          <a:xfrm>
            <a:off x="858587" y="2749929"/>
            <a:ext cx="92358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aseline="-250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r>
              <a:t>troph</a:t>
            </a:r>
          </a:p>
        </p:txBody>
      </p:sp>
      <p:sp>
        <p:nvSpPr>
          <p:cNvPr id="160" name="cambiamento"/>
          <p:cNvSpPr txBox="1"/>
          <p:nvPr/>
        </p:nvSpPr>
        <p:spPr>
          <a:xfrm>
            <a:off x="2041344" y="2762803"/>
            <a:ext cx="180837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cambiamento</a:t>
            </a:r>
          </a:p>
        </p:txBody>
      </p:sp>
      <p:sp>
        <p:nvSpPr>
          <p:cNvPr id="161" name="Etymology as an Aid to Understanding Chemistry Concepts…"/>
          <p:cNvSpPr txBox="1"/>
          <p:nvPr/>
        </p:nvSpPr>
        <p:spPr>
          <a:xfrm>
            <a:off x="575195" y="4867154"/>
            <a:ext cx="7343737" cy="1835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0433FF"/>
                </a:solidFill>
              </a:defRPr>
            </a:pPr>
            <a:r>
              <a:t>Etymology as an Aid to Understanding Chemistry Concepts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0433FF"/>
                </a:solidFill>
              </a:defRPr>
            </a:pPr>
            <a:r>
              <a:t>N. S. Sarma J.Chem. Educ. </a:t>
            </a:r>
            <a:r>
              <a:rPr b="1"/>
              <a:t>2004</a:t>
            </a:r>
            <a:r>
              <a:t> 81 (10), 1437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0433FF"/>
                </a:solidFill>
              </a:defRPr>
            </a:pPr>
            <a:r>
              <a:t>DOI: 10.1021/ed081p1437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2CBA8D9F-877A-278A-F7B2-0CFD6C67107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801496"/>
                <a:ext cx="10515600" cy="5242687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ar-AE" i="1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lang="ar-AE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ar-A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endParaRPr lang="it-IT" dirty="0"/>
              </a:p>
              <a:p>
                <a:r>
                  <a:rPr lang="it-IT" dirty="0"/>
                  <a:t>trasformare il ln in log (base 10)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den>
                    </m:f>
                  </m:oMath>
                </a14:m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𝑜𝑔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lang="ar-AE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ar-A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r>
                  <a:rPr lang="it-IT" dirty="0"/>
                  <a:t>ln(10)</a:t>
                </a:r>
              </a:p>
              <a:p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𝑜𝑔</m:t>
                    </m:r>
                    <m:d>
                      <m:d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ar-A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ar-AE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ar-AE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r>
                  <a:rPr lang="it-IT" dirty="0"/>
                  <a:t>ln(10)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𝑜𝑔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ar-A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num>
                      <m:den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it-IT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endParaRPr lang="it-IT" dirty="0"/>
              </a:p>
              <a:p>
                <a:r>
                  <a:rPr lang="it-IT" dirty="0"/>
                  <a:t>la formulazione di Antoine è giustificata dal fatto che </a:t>
                </a:r>
                <a:r>
                  <a:rPr lang="it-IT" dirty="0" err="1">
                    <a:latin typeface="Symbol" panose="05050102010706020507" pitchFamily="18" charset="2"/>
                  </a:rPr>
                  <a:t>D</a:t>
                </a:r>
                <a:r>
                  <a:rPr lang="it-IT" baseline="-25000" dirty="0" err="1"/>
                  <a:t>vap</a:t>
                </a:r>
                <a:r>
                  <a:rPr lang="it-IT" dirty="0" err="1"/>
                  <a:t>H</a:t>
                </a:r>
                <a:r>
                  <a:rPr lang="it-IT" baseline="-25000" dirty="0" err="1"/>
                  <a:t>m</a:t>
                </a:r>
                <a:r>
                  <a:rPr lang="it-IT" dirty="0"/>
                  <a:t> non è indipendente dalla T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2CBA8D9F-877A-278A-F7B2-0CFD6C671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801496"/>
                <a:ext cx="10515600" cy="5242687"/>
              </a:xfrm>
              <a:blipFill>
                <a:blip r:embed="rId2"/>
                <a:stretch>
                  <a:fillRect l="-1333" b="-2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6299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egnaposto testo 7"/>
          <p:cNvSpPr txBox="1">
            <a:spLocks noGrp="1"/>
          </p:cNvSpPr>
          <p:nvPr>
            <p:ph type="body" sz="quarter" idx="1"/>
          </p:nvPr>
        </p:nvSpPr>
        <p:spPr>
          <a:xfrm>
            <a:off x="665480" y="657035"/>
            <a:ext cx="5157788" cy="823913"/>
          </a:xfrm>
          <a:prstGeom prst="rect">
            <a:avLst/>
          </a:prstGeom>
        </p:spPr>
        <p:txBody>
          <a:bodyPr/>
          <a:lstStyle/>
          <a:p>
            <a:r>
              <a:rPr dirty="0"/>
              <a:t>Toluene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egnaposto contenuto 8"/>
              <p:cNvSpPr txBox="1"/>
              <p:nvPr/>
            </p:nvSpPr>
            <p:spPr>
              <a:xfrm>
                <a:off x="6208776" y="2051390"/>
                <a:ext cx="4864661" cy="3684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:r>
                  <a:rPr lang="it-IT" dirty="0"/>
                  <a:t>T</a:t>
                </a:r>
                <a:r>
                  <a:rPr lang="it-IT" baseline="-25000" dirty="0"/>
                  <a:t>b</a:t>
                </a:r>
                <a:r>
                  <a:rPr lang="it-IT" dirty="0"/>
                  <a:t>*= 353 K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𝑣𝑎𝑝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72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𝑘𝐽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ar-AE" dirty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:r>
                  <a:rPr lang="it-IT" dirty="0"/>
                  <a:t>Antoine parameters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:r>
                  <a:rPr lang="it-IT" dirty="0"/>
                  <a:t>A= 4.72583 B= 1660.652 </a:t>
                </a:r>
                <a:br>
                  <a:rPr lang="it-IT" dirty="0"/>
                </a:br>
                <a:r>
                  <a:rPr lang="it-IT" dirty="0"/>
                  <a:t>C= -1.461</a:t>
                </a:r>
                <a:endParaRPr dirty="0"/>
              </a:p>
            </p:txBody>
          </p:sp>
        </mc:Choice>
        <mc:Fallback xmlns="">
          <p:sp>
            <p:nvSpPr>
              <p:cNvPr id="102" name="Segnaposto contenu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776" y="2051390"/>
                <a:ext cx="4864661" cy="3684589"/>
              </a:xfrm>
              <a:prstGeom prst="rect">
                <a:avLst/>
              </a:prstGeom>
              <a:blipFill>
                <a:blip r:embed="rId2"/>
                <a:stretch>
                  <a:fillRect l="-3258" t="-28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Segnaposto testo 9"/>
          <p:cNvSpPr>
            <a:spLocks noGrp="1"/>
          </p:cNvSpPr>
          <p:nvPr>
            <p:ph type="body" idx="21"/>
          </p:nvPr>
        </p:nvSpPr>
        <p:spPr>
          <a:xfrm>
            <a:off x="6277292" y="987995"/>
            <a:ext cx="5183188" cy="8239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rPr dirty="0"/>
              <a:t>Benzene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Segnaposto contenuto 10"/>
              <p:cNvSpPr txBox="1"/>
              <p:nvPr/>
            </p:nvSpPr>
            <p:spPr>
              <a:xfrm>
                <a:off x="731520" y="1792224"/>
                <a:ext cx="5091748" cy="45381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:r>
                  <a:rPr lang="it-IT" dirty="0"/>
                  <a:t>T</a:t>
                </a:r>
                <a:r>
                  <a:rPr lang="it-IT" baseline="-25000" dirty="0"/>
                  <a:t>b</a:t>
                </a:r>
                <a:r>
                  <a:rPr lang="it-IT" dirty="0"/>
                  <a:t>*= 383.8 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𝑣𝑎𝑝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ar-A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𝑘𝐽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ar-AE" dirty="0"/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:r>
                  <a:rPr lang="it-IT" dirty="0"/>
                  <a:t>Antoine parameters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:r>
                  <a:rPr lang="it-IT" dirty="0"/>
                  <a:t>A= 4.07827 B= 1343.943 </a:t>
                </a:r>
                <a:br>
                  <a:rPr lang="it-IT" dirty="0"/>
                </a:br>
                <a:r>
                  <a:rPr lang="it-IT" dirty="0"/>
                  <a:t>C= -53.773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104" name="Segnaposto contenu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792224"/>
                <a:ext cx="5091748" cy="4538115"/>
              </a:xfrm>
              <a:prstGeom prst="rect">
                <a:avLst/>
              </a:prstGeom>
              <a:blipFill>
                <a:blip r:embed="rId3"/>
                <a:stretch>
                  <a:fillRect l="-2994" t="-215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927855-27B2-D51A-38F6-82D7C7080FB2}"/>
              </a:ext>
            </a:extLst>
          </p:cNvPr>
          <p:cNvSpPr txBox="1"/>
          <p:nvPr/>
        </p:nvSpPr>
        <p:spPr>
          <a:xfrm>
            <a:off x="1636776" y="5285232"/>
            <a:ext cx="568756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dal NIST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973" y="3122669"/>
            <a:ext cx="3776922" cy="3529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4073"/>
            <a:ext cx="4443589" cy="446307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Diagrammi liquido vapore per il sistema benzene-toluene</a:t>
            </a:r>
          </a:p>
        </p:txBody>
      </p:sp>
      <p:sp>
        <p:nvSpPr>
          <p:cNvPr id="109" name="CasellaDiTesto 3"/>
          <p:cNvSpPr txBox="1"/>
          <p:nvPr/>
        </p:nvSpPr>
        <p:spPr>
          <a:xfrm>
            <a:off x="1137139" y="1707320"/>
            <a:ext cx="364235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Comportamento ideale </a:t>
            </a:r>
          </a:p>
          <a:p>
            <a:pPr>
              <a:defRPr sz="2000"/>
            </a:pPr>
            <a:r>
              <a:t>Sono stati calcolati per 4 diverse T in base alla legge di Raoult</a:t>
            </a:r>
          </a:p>
        </p:txBody>
      </p:sp>
      <p:graphicFrame>
        <p:nvGraphicFramePr>
          <p:cNvPr id="110" name="Tabella 6"/>
          <p:cNvGraphicFramePr/>
          <p:nvPr/>
        </p:nvGraphicFramePr>
        <p:xfrm>
          <a:off x="8742846" y="1796539"/>
          <a:ext cx="2413390" cy="18542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74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XBz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YBz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385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375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0.18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0.36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365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0.465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0.7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355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0.85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0.96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CasellaDiTesto 6"/>
          <p:cNvSpPr txBox="1"/>
          <p:nvPr/>
        </p:nvSpPr>
        <p:spPr>
          <a:xfrm>
            <a:off x="5894833" y="1922340"/>
            <a:ext cx="2760244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p= 1 bar</a:t>
            </a:r>
            <a:br/>
            <a:r>
              <a:t>Intersezione con le curve di Raoult </a:t>
            </a:r>
          </a:p>
        </p:txBody>
      </p:sp>
      <p:sp>
        <p:nvSpPr>
          <p:cNvPr id="112" name="CasellaDiTesto 9"/>
          <p:cNvSpPr txBox="1"/>
          <p:nvPr/>
        </p:nvSpPr>
        <p:spPr>
          <a:xfrm>
            <a:off x="7857990" y="3861332"/>
            <a:ext cx="1145334" cy="466091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p= cost</a:t>
            </a:r>
          </a:p>
        </p:txBody>
      </p:sp>
      <p:sp>
        <p:nvSpPr>
          <p:cNvPr id="113" name="CasellaDiTesto 10"/>
          <p:cNvSpPr txBox="1"/>
          <p:nvPr/>
        </p:nvSpPr>
        <p:spPr>
          <a:xfrm>
            <a:off x="2397900" y="3145537"/>
            <a:ext cx="1147158" cy="466091"/>
          </a:xfrm>
          <a:prstGeom prst="rect">
            <a:avLst/>
          </a:prstGeom>
          <a:gradFill>
            <a:gsLst>
              <a:gs pos="0">
                <a:schemeClr val="accent3">
                  <a:lumOff val="17344"/>
                </a:schemeClr>
              </a:gs>
              <a:gs pos="50000">
                <a:srgbClr val="C7C7C7"/>
              </a:gs>
              <a:gs pos="100000">
                <a:schemeClr val="accent3">
                  <a:lumOff val="10616"/>
                </a:schemeClr>
              </a:gs>
            </a:gsLst>
            <a:lin ang="5400000"/>
          </a:gradFill>
          <a:ln w="6350">
            <a:solidFill>
              <a:schemeClr val="accent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T= cost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o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62186" cy="1325563"/>
          </a:xfrm>
          <a:prstGeom prst="rect">
            <a:avLst/>
          </a:prstGeom>
        </p:spPr>
        <p:txBody>
          <a:bodyPr/>
          <a:lstStyle/>
          <a:p>
            <a:r>
              <a:t>Diagramma liquido vapore T-XBz a p</a:t>
            </a:r>
            <a:r>
              <a:rPr baseline="-25000"/>
              <a:t>TOT</a:t>
            </a:r>
            <a:r>
              <a:t>= 1 bar</a:t>
            </a:r>
          </a:p>
        </p:txBody>
      </p:sp>
      <p:sp>
        <p:nvSpPr>
          <p:cNvPr id="116" name="CasellaDiTesto 2"/>
          <p:cNvSpPr txBox="1"/>
          <p:nvPr/>
        </p:nvSpPr>
        <p:spPr>
          <a:xfrm>
            <a:off x="1002322" y="1462420"/>
            <a:ext cx="674545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t>Soluzione ideale: vale la legge di Raoult</a:t>
            </a:r>
          </a:p>
        </p:txBody>
      </p:sp>
      <p:grpSp>
        <p:nvGrpSpPr>
          <p:cNvPr id="122" name="Gruppo 16"/>
          <p:cNvGrpSpPr/>
          <p:nvPr/>
        </p:nvGrpSpPr>
        <p:grpSpPr>
          <a:xfrm>
            <a:off x="5978434" y="1720419"/>
            <a:ext cx="5955332" cy="4385528"/>
            <a:chOff x="0" y="0"/>
            <a:chExt cx="5955330" cy="4385526"/>
          </a:xfrm>
        </p:grpSpPr>
        <p:pic>
          <p:nvPicPr>
            <p:cNvPr id="117" name="Immagine 3" descr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854" y="0"/>
              <a:ext cx="5265592" cy="4385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8" name="CasellaDiTesto 4"/>
            <p:cNvSpPr txBox="1"/>
            <p:nvPr/>
          </p:nvSpPr>
          <p:spPr>
            <a:xfrm>
              <a:off x="5088573" y="2852913"/>
              <a:ext cx="866758" cy="457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/>
              </a:pPr>
              <a:r>
                <a:t>T</a:t>
              </a:r>
              <a:r>
                <a:rPr baseline="-25000"/>
                <a:t>b</a:t>
              </a:r>
              <a:r>
                <a:t>* Bz</a:t>
              </a:r>
            </a:p>
          </p:txBody>
        </p:sp>
        <p:sp>
          <p:nvSpPr>
            <p:cNvPr id="119" name="CasellaDiTesto 5"/>
            <p:cNvSpPr txBox="1"/>
            <p:nvPr/>
          </p:nvSpPr>
          <p:spPr>
            <a:xfrm>
              <a:off x="-1" y="664873"/>
              <a:ext cx="909712" cy="4572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/>
              </a:pPr>
              <a:r>
                <a:t>T</a:t>
              </a:r>
              <a:r>
                <a:rPr baseline="-25000"/>
                <a:t>b</a:t>
              </a:r>
              <a:r>
                <a:t>* Tol</a:t>
              </a:r>
            </a:p>
          </p:txBody>
        </p:sp>
        <p:sp>
          <p:nvSpPr>
            <p:cNvPr id="120" name="Connettore diritto 8"/>
            <p:cNvSpPr/>
            <p:nvPr/>
          </p:nvSpPr>
          <p:spPr>
            <a:xfrm>
              <a:off x="909711" y="763609"/>
              <a:ext cx="454856" cy="3013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Connettore diritto 11"/>
            <p:cNvSpPr/>
            <p:nvPr/>
          </p:nvSpPr>
          <p:spPr>
            <a:xfrm flipH="1">
              <a:off x="4938093" y="3265810"/>
              <a:ext cx="150480" cy="16829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asellaDiTesto 17"/>
              <p:cNvSpPr txBox="1"/>
              <p:nvPr/>
            </p:nvSpPr>
            <p:spPr>
              <a:xfrm>
                <a:off x="1382989" y="2385292"/>
                <a:ext cx="2912013" cy="84302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accent1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800">
                    <a:latin typeface="Cambria Math"/>
                    <a:ea typeface="Cambria Math"/>
                    <a:cs typeface="Cambria Math"/>
                    <a:sym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2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𝑇𝑂𝑇</m:t>
                              </m:r>
                            </m:sub>
                          </m:s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sSub>
                            <m:sSubPr>
                              <m:ctrlP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  <m:sSub>
                            <m:sSubPr>
                              <m:ctrlP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29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sz="2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23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989" y="2385292"/>
                <a:ext cx="2912013" cy="843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1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asellaDiTesto 19"/>
              <p:cNvSpPr txBox="1"/>
              <p:nvPr/>
            </p:nvSpPr>
            <p:spPr>
              <a:xfrm>
                <a:off x="1617506" y="3966279"/>
                <a:ext cx="2249176" cy="92985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accent4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latin typeface="Cambria Math"/>
                    <a:ea typeface="Cambria Math"/>
                    <a:cs typeface="Cambria Math"/>
                    <a:sym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3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sz="30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sSub>
                            <m:sSubPr>
                              <m:ctrlP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sz="30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𝑇𝑂𝑇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4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06" y="3966279"/>
                <a:ext cx="2249176" cy="929855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  <a:ln w="12700">
                <a:solidFill>
                  <a:schemeClr val="accent4"/>
                </a:solidFill>
                <a:miter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CasellaDiTesto 20"/>
          <p:cNvSpPr txBox="1"/>
          <p:nvPr/>
        </p:nvSpPr>
        <p:spPr>
          <a:xfrm>
            <a:off x="1002322" y="5615940"/>
            <a:ext cx="5610331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La p</a:t>
            </a:r>
            <a:r>
              <a:rPr baseline="-25000"/>
              <a:t>TOT</a:t>
            </a:r>
            <a:r>
              <a:t> è 1 bar, mentre le p</a:t>
            </a:r>
            <a:r>
              <a:rPr baseline="-25000"/>
              <a:t>A</a:t>
            </a:r>
            <a:r>
              <a:t>* e p</a:t>
            </a:r>
            <a:r>
              <a:rPr baseline="-25000"/>
              <a:t>B</a:t>
            </a:r>
            <a:r>
              <a:t>* sono state calcolate per le diverse temperature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3F558-95F0-48B9-9F32-89E9A68B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n</a:t>
            </a:r>
            <a:r>
              <a:rPr lang="it-IT" dirty="0"/>
              <a:t>-pentano </a:t>
            </a:r>
            <a:r>
              <a:rPr lang="it-IT" i="1" dirty="0"/>
              <a:t>n</a:t>
            </a:r>
            <a:r>
              <a:rPr lang="it-IT" dirty="0"/>
              <a:t>-eptano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8A1A08-22D5-4B5E-87BE-DF207FDF5190}"/>
              </a:ext>
            </a:extLst>
          </p:cNvPr>
          <p:cNvSpPr txBox="1"/>
          <p:nvPr/>
        </p:nvSpPr>
        <p:spPr>
          <a:xfrm>
            <a:off x="963118" y="6027892"/>
            <a:ext cx="60935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http://www.vle-calc.com/phase_diagram.html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180E59-99E6-4EBF-AFF1-7065F302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04" y="1690688"/>
            <a:ext cx="6893749" cy="391397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7A46EC-AC2B-45B3-BA19-B0130D06543D}"/>
              </a:ext>
            </a:extLst>
          </p:cNvPr>
          <p:cNvSpPr txBox="1"/>
          <p:nvPr/>
        </p:nvSpPr>
        <p:spPr>
          <a:xfrm>
            <a:off x="7944787" y="1027906"/>
            <a:ext cx="3837482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Varianza resi</a:t>
            </a:r>
            <a:r>
              <a:rPr lang="it-IT" sz="2400" dirty="0"/>
              <a:t>dua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F’=C-P+1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C=2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nelle regioni monofasiche</a:t>
            </a:r>
            <a:r>
              <a:rPr lang="it-IT" sz="2400" dirty="0"/>
              <a:t> P=1</a:t>
            </a:r>
          </a:p>
          <a:p>
            <a:r>
              <a:rPr lang="it-IT" sz="2400" dirty="0"/>
              <a:t>     F’= 2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nella regione bifasica </a:t>
            </a:r>
            <a:br>
              <a:rPr lang="it-IT" sz="2400" dirty="0"/>
            </a:br>
            <a:r>
              <a:rPr lang="it-IT" sz="2400" dirty="0"/>
              <a:t>P=2</a:t>
            </a:r>
          </a:p>
          <a:p>
            <a:r>
              <a:rPr lang="it-IT" sz="2400" dirty="0"/>
              <a:t>     F’=1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B03990-38C0-498F-BFCB-570880301615}"/>
              </a:ext>
            </a:extLst>
          </p:cNvPr>
          <p:cNvSpPr txBox="1"/>
          <p:nvPr/>
        </p:nvSpPr>
        <p:spPr>
          <a:xfrm>
            <a:off x="2113613" y="5604662"/>
            <a:ext cx="34927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A= </a:t>
            </a:r>
            <a:r>
              <a:rPr kumimoji="0" lang="it-IT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-pentano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892D6B0-056A-494F-AD3B-433C6EFB3431}"/>
              </a:ext>
            </a:extLst>
          </p:cNvPr>
          <p:cNvSpPr/>
          <p:nvPr/>
        </p:nvSpPr>
        <p:spPr>
          <a:xfrm>
            <a:off x="1122947" y="2983832"/>
            <a:ext cx="304800" cy="288757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2154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F3B37876-242B-481D-BAEB-753D6F5F48A9}"/>
              </a:ext>
            </a:extLst>
          </p:cNvPr>
          <p:cNvCxnSpPr>
            <a:cxnSpLocks/>
          </p:cNvCxnSpPr>
          <p:nvPr/>
        </p:nvCxnSpPr>
        <p:spPr>
          <a:xfrm>
            <a:off x="4287187" y="2398426"/>
            <a:ext cx="0" cy="22485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681465D0-E26A-40FF-B7DD-7C64D08CCB5A}"/>
              </a:ext>
            </a:extLst>
          </p:cNvPr>
          <p:cNvSpPr/>
          <p:nvPr/>
        </p:nvSpPr>
        <p:spPr>
          <a:xfrm>
            <a:off x="4212237" y="4302177"/>
            <a:ext cx="164885" cy="179882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83D9EB6-835C-4286-BB41-9026D52F81F6}"/>
              </a:ext>
            </a:extLst>
          </p:cNvPr>
          <p:cNvSpPr/>
          <p:nvPr/>
        </p:nvSpPr>
        <p:spPr>
          <a:xfrm>
            <a:off x="4214736" y="2640767"/>
            <a:ext cx="164885" cy="179882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4C69C0C-46FA-4AA2-88CE-1F459B635015}"/>
              </a:ext>
            </a:extLst>
          </p:cNvPr>
          <p:cNvSpPr/>
          <p:nvPr/>
        </p:nvSpPr>
        <p:spPr>
          <a:xfrm>
            <a:off x="4217236" y="3557665"/>
            <a:ext cx="164885" cy="179882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376530-7414-428A-9BF2-EEF7BB6BD6F3}"/>
              </a:ext>
            </a:extLst>
          </p:cNvPr>
          <p:cNvSpPr txBox="1"/>
          <p:nvPr/>
        </p:nvSpPr>
        <p:spPr>
          <a:xfrm>
            <a:off x="8139659" y="1199213"/>
            <a:ext cx="2968052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Fornendo,</a:t>
            </a:r>
            <a:r>
              <a:rPr lang="it-IT" sz="2400" dirty="0"/>
              <a:t> o sottraendo, calore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al sistema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il punto rappresentativo si sposta lungo una linea verticale a composizione costante, detta </a:t>
            </a:r>
            <a:r>
              <a:rPr lang="it-IT" sz="2400" b="1" dirty="0">
                <a:solidFill>
                  <a:srgbClr val="7030A0"/>
                </a:solidFill>
              </a:rPr>
              <a:t>isopleta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81E8E8-95B1-4FBD-A8DE-AAAB99553AEA}"/>
              </a:ext>
            </a:extLst>
          </p:cNvPr>
          <p:cNvSpPr txBox="1"/>
          <p:nvPr/>
        </p:nvSpPr>
        <p:spPr>
          <a:xfrm>
            <a:off x="8139658" y="5289457"/>
            <a:ext cx="277318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dirty="0"/>
              <a:t>πλῆϑος</a:t>
            </a:r>
            <a:r>
              <a:rPr lang="it-IT" sz="2400" dirty="0"/>
              <a:t> quantità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5A07BEE-39FD-4CCC-8C64-04D8E86BBC12}"/>
              </a:ext>
            </a:extLst>
          </p:cNvPr>
          <p:cNvGrpSpPr/>
          <p:nvPr/>
        </p:nvGrpSpPr>
        <p:grpSpPr>
          <a:xfrm>
            <a:off x="942410" y="1952350"/>
            <a:ext cx="6539656" cy="3923794"/>
            <a:chOff x="942410" y="1952350"/>
            <a:chExt cx="6539656" cy="3923794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25485DE-976E-449E-B0AC-441778D3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410" y="1952350"/>
              <a:ext cx="6539656" cy="3923794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F029618-FFB8-46CE-868C-EA1193D274E9}"/>
                </a:ext>
              </a:extLst>
            </p:cNvPr>
            <p:cNvSpPr/>
            <p:nvPr/>
          </p:nvSpPr>
          <p:spPr>
            <a:xfrm>
              <a:off x="1409075" y="3237875"/>
              <a:ext cx="314790" cy="31979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7409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E3ACE0-2C87-4A69-A9C2-34BB3132A1EF}"/>
              </a:ext>
            </a:extLst>
          </p:cNvPr>
          <p:cNvSpPr txBox="1"/>
          <p:nvPr/>
        </p:nvSpPr>
        <p:spPr>
          <a:xfrm>
            <a:off x="7722945" y="210028"/>
            <a:ext cx="4271972" cy="6370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Z</a:t>
            </a:r>
            <a:r>
              <a:rPr kumimoji="0" lang="it-IT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 composizione globale del sistema in termini di frazione molare del componente 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linea a T cost: 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tie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line 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 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corda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dalla proiezione sull’asse delle ascisse del punto di intersezione della corda con la curva delle temperature di ebollizione: </a:t>
            </a:r>
            <a:r>
              <a:rPr lang="it-IT" sz="2400" dirty="0">
                <a:solidFill>
                  <a:srgbClr val="0070C0"/>
                </a:solidFill>
              </a:rPr>
              <a:t>X</a:t>
            </a:r>
            <a:r>
              <a:rPr lang="it-IT" sz="2400" baseline="-25000" dirty="0">
                <a:solidFill>
                  <a:srgbClr val="0070C0"/>
                </a:solidFill>
              </a:rPr>
              <a:t>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r>
              <a:rPr lang="it-IT" sz="2400" dirty="0"/>
              <a:t>dalla proiezione sull’asse delle ascisse del punto di intersezione della corda con la curva delle temperature di condensazione (in inglese </a:t>
            </a:r>
            <a:r>
              <a:rPr lang="it-IT" sz="2400" dirty="0" err="1"/>
              <a:t>dew</a:t>
            </a:r>
            <a:r>
              <a:rPr lang="it-IT" sz="2400" dirty="0"/>
              <a:t> point: punto di rugiada): </a:t>
            </a:r>
            <a:r>
              <a:rPr lang="it-IT" sz="2400" dirty="0">
                <a:solidFill>
                  <a:schemeClr val="accent2"/>
                </a:solidFill>
              </a:rPr>
              <a:t>Y</a:t>
            </a:r>
            <a:r>
              <a:rPr lang="it-IT" sz="2400" baseline="-25000" dirty="0">
                <a:solidFill>
                  <a:schemeClr val="accent2"/>
                </a:solidFill>
              </a:rPr>
              <a:t>A</a:t>
            </a:r>
            <a:endParaRPr kumimoji="0" lang="it-IT" sz="2400" b="0" i="0" u="none" strike="noStrike" cap="none" spc="0" normalizeH="0" baseline="-25000" dirty="0">
              <a:ln>
                <a:noFill/>
              </a:ln>
              <a:solidFill>
                <a:schemeClr val="accent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750A3C8B-2845-4519-A34A-7C31D99F4684}"/>
              </a:ext>
            </a:extLst>
          </p:cNvPr>
          <p:cNvGrpSpPr/>
          <p:nvPr/>
        </p:nvGrpSpPr>
        <p:grpSpPr>
          <a:xfrm>
            <a:off x="368969" y="1094753"/>
            <a:ext cx="7168533" cy="4295393"/>
            <a:chOff x="1015427" y="1062669"/>
            <a:chExt cx="7168533" cy="4295393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92622C1-43ED-4318-A4ED-E732A2FEBA2C}"/>
                </a:ext>
              </a:extLst>
            </p:cNvPr>
            <p:cNvGrpSpPr/>
            <p:nvPr/>
          </p:nvGrpSpPr>
          <p:grpSpPr>
            <a:xfrm>
              <a:off x="1015427" y="1062669"/>
              <a:ext cx="7168533" cy="4295393"/>
              <a:chOff x="1015427" y="1062669"/>
              <a:chExt cx="7168533" cy="4295393"/>
            </a:xfrm>
          </p:grpSpPr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80283AD3-01FE-4CF6-9304-D6A9CE098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5427" y="1062669"/>
                <a:ext cx="7168533" cy="4295393"/>
              </a:xfrm>
              <a:prstGeom prst="rect">
                <a:avLst/>
              </a:prstGeom>
            </p:spPr>
          </p:pic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F5DBE9BA-9AF2-4D3E-AFA8-9DC8839EC835}"/>
                  </a:ext>
                </a:extLst>
              </p:cNvPr>
              <p:cNvCxnSpPr/>
              <p:nvPr/>
            </p:nvCxnSpPr>
            <p:spPr>
              <a:xfrm>
                <a:off x="4876800" y="3210365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Connettore diritto 5">
                <a:extLst>
                  <a:ext uri="{FF2B5EF4-FFF2-40B4-BE49-F238E27FC236}">
                    <a16:creationId xmlns:a16="http://schemas.microsoft.com/office/drawing/2014/main" id="{62E1333C-DCC4-4DE4-804B-B7374C881FC6}"/>
                  </a:ext>
                </a:extLst>
              </p:cNvPr>
              <p:cNvCxnSpPr/>
              <p:nvPr/>
            </p:nvCxnSpPr>
            <p:spPr>
              <a:xfrm>
                <a:off x="6472990" y="3210364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CCB9A420-7ECF-4003-BADA-A7B85ABA9192}"/>
                  </a:ext>
                </a:extLst>
              </p:cNvPr>
              <p:cNvCxnSpPr/>
              <p:nvPr/>
            </p:nvCxnSpPr>
            <p:spPr>
              <a:xfrm>
                <a:off x="4379496" y="3210363"/>
                <a:ext cx="0" cy="1104961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7227711-5F00-4C84-865B-C88AB0DA3565}"/>
                </a:ext>
              </a:extLst>
            </p:cNvPr>
            <p:cNvSpPr txBox="1"/>
            <p:nvPr/>
          </p:nvSpPr>
          <p:spPr>
            <a:xfrm>
              <a:off x="4122821" y="4665567"/>
              <a:ext cx="48126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X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46478A0-BBDF-4955-B8C9-DF602C7BADE5}"/>
                </a:ext>
              </a:extLst>
            </p:cNvPr>
            <p:cNvSpPr txBox="1"/>
            <p:nvPr/>
          </p:nvSpPr>
          <p:spPr>
            <a:xfrm>
              <a:off x="4700334" y="4665567"/>
              <a:ext cx="48126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Z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B10D0DE-E606-4297-87C1-2DE351C9892B}"/>
                </a:ext>
              </a:extLst>
            </p:cNvPr>
            <p:cNvSpPr txBox="1"/>
            <p:nvPr/>
          </p:nvSpPr>
          <p:spPr>
            <a:xfrm>
              <a:off x="6232359" y="4735071"/>
              <a:ext cx="48126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A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EB3191-F1A9-4313-9BA8-A5E5F917854C}"/>
              </a:ext>
            </a:extLst>
          </p:cNvPr>
          <p:cNvSpPr txBox="1"/>
          <p:nvPr/>
        </p:nvSpPr>
        <p:spPr>
          <a:xfrm>
            <a:off x="1480844" y="5576374"/>
            <a:ext cx="539014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il vapore è più ricco del componente più volatile</a:t>
            </a:r>
          </a:p>
        </p:txBody>
      </p:sp>
    </p:spTree>
    <p:extLst>
      <p:ext uri="{BB962C8B-B14F-4D97-AF65-F5344CB8AC3E}">
        <p14:creationId xmlns:p14="http://schemas.microsoft.com/office/powerpoint/2010/main" val="30787506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354FAF-D5D0-46AC-8CF8-9DDA5221E952}">
  <ds:schemaRefs>
    <ds:schemaRef ds:uri="http://schemas.microsoft.com/office/2006/metadata/properties"/>
    <ds:schemaRef ds:uri="http://schemas.microsoft.com/office/infopath/2007/PartnerControls"/>
    <ds:schemaRef ds:uri="e2159b33-9406-468d-939c-07ba024f37a5"/>
    <ds:schemaRef ds:uri="f3ec0090-a91c-41e3-8ea3-4e47221e0305"/>
  </ds:schemaRefs>
</ds:datastoreItem>
</file>

<file path=customXml/itemProps2.xml><?xml version="1.0" encoding="utf-8"?>
<ds:datastoreItem xmlns:ds="http://schemas.openxmlformats.org/officeDocument/2006/customXml" ds:itemID="{A1A9AD6A-EE3A-4D35-B03D-A85371999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c0090-a91c-41e3-8ea3-4e47221e0305"/>
    <ds:schemaRef ds:uri="e2159b33-9406-468d-939c-07ba024f3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161A7D-D384-4FEA-8D84-A9858EB3F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924</Words>
  <Application>Microsoft Office PowerPoint</Application>
  <PresentationFormat>Widescreen</PresentationFormat>
  <Paragraphs>140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Tema di Office</vt:lpstr>
      <vt:lpstr>Diagrammi Temperatura Composizione</vt:lpstr>
      <vt:lpstr>Dai diagrammi a T costante</vt:lpstr>
      <vt:lpstr>Presentazione standard di PowerPoint</vt:lpstr>
      <vt:lpstr>Presentazione standard di PowerPoint</vt:lpstr>
      <vt:lpstr>Diagrammi liquido vapore per il sistema benzene-toluene</vt:lpstr>
      <vt:lpstr>Diagramma liquido vapore T-XBz a pTOT= 1 bar</vt:lpstr>
      <vt:lpstr>n-pentano n-eptano</vt:lpstr>
      <vt:lpstr>Presentazione standard di PowerPoint</vt:lpstr>
      <vt:lpstr>Presentazione standard di PowerPoint</vt:lpstr>
      <vt:lpstr>Isopleta ZBz= cost</vt:lpstr>
      <vt:lpstr>Diagrammi interattivi</vt:lpstr>
      <vt:lpstr>Distillazione semplice</vt:lpstr>
      <vt:lpstr>Presentazione standard di PowerPoint</vt:lpstr>
      <vt:lpstr>Distillazione frazionata</vt:lpstr>
      <vt:lpstr>Piatti teorici</vt:lpstr>
      <vt:lpstr>Colonna per distillazione frazionata</vt:lpstr>
      <vt:lpstr>Distillazione frazionata del petrolio</vt:lpstr>
      <vt:lpstr>Ciclopentano-benzene</vt:lpstr>
      <vt:lpstr>Acetone Cloroformio</vt:lpstr>
      <vt:lpstr>Benzene cicloesano</vt:lpstr>
      <vt:lpstr>Etanolo-acqua</vt:lpstr>
      <vt:lpstr>Azeotropo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Diagrammi Temperatura Composizione</dc:title>
  <dc:creator>asaro</dc:creator>
  <cp:lastModifiedBy>ASARO FIORETTA</cp:lastModifiedBy>
  <cp:revision>35</cp:revision>
  <cp:lastPrinted>2025-04-28T08:54:26Z</cp:lastPrinted>
  <dcterms:modified xsi:type="dcterms:W3CDTF">2026-04-22T10:44:23Z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