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5"/>
  </p:notesMasterIdLst>
  <p:sldIdLst>
    <p:sldId id="256" r:id="rId5"/>
    <p:sldId id="257" r:id="rId6"/>
    <p:sldId id="263" r:id="rId7"/>
    <p:sldId id="258" r:id="rId8"/>
    <p:sldId id="264" r:id="rId9"/>
    <p:sldId id="259" r:id="rId10"/>
    <p:sldId id="260" r:id="rId11"/>
    <p:sldId id="261" r:id="rId12"/>
    <p:sldId id="262" r:id="rId13"/>
    <p:sldId id="265" r:id="rId14"/>
  </p:sldIdLst>
  <p:sldSz cx="24384000" cy="13716000"/>
  <p:notesSz cx="6797675" cy="9926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5" d="100"/>
          <a:sy n="35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re e dat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Autore e data</a:t>
            </a:r>
          </a:p>
        </p:txBody>
      </p:sp>
      <p:sp>
        <p:nvSpPr>
          <p:cNvPr id="12" name="Titolo presentazion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Titolo presentazione</a:t>
            </a:r>
          </a:p>
        </p:txBody>
      </p:sp>
      <p:sp>
        <p:nvSpPr>
          <p:cNvPr id="13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Sottotitolo presentazione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chiar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orpo livello uno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Dichiarazione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formazione import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orpo livello uno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Dettagli informazion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Dettagli informazione</a:t>
            </a:r>
          </a:p>
        </p:txBody>
      </p:sp>
      <p:sp>
        <p:nvSpPr>
          <p:cNvPr id="10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zion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Attribuzione</a:t>
            </a:r>
          </a:p>
        </p:txBody>
      </p:sp>
      <p:sp>
        <p:nvSpPr>
          <p:cNvPr id="116" name="Corpo livello uno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“Citazione degna di nota”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iotola di insalata con riso saltato, uova sode e bacchette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Ciotola con frittelle al salmone, insalata e hummus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Pappardelle con burro al prezzemolo, nocciole tostate e scaglie di parmigiano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iotola di insalata con riso saltato, uova sode e bacchette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 e lime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Titolo presentazion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Titolo presentazione</a:t>
            </a:r>
          </a:p>
        </p:txBody>
      </p:sp>
      <p:sp>
        <p:nvSpPr>
          <p:cNvPr id="23" name="Autore e data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Autore e data</a:t>
            </a:r>
          </a:p>
        </p:txBody>
      </p:sp>
      <p:sp>
        <p:nvSpPr>
          <p:cNvPr id="24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Sottotitolo presentazione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f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iotola con frittelle al salmone, insalata e hummus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Titolo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Titolo</a:t>
            </a:r>
          </a:p>
        </p:txBody>
      </p:sp>
      <p:sp>
        <p:nvSpPr>
          <p:cNvPr id="34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Sottotitolo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olo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</a:t>
            </a:r>
          </a:p>
        </p:txBody>
      </p:sp>
      <p:sp>
        <p:nvSpPr>
          <p:cNvPr id="43" name="Sottotitolo diapositiv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Sottotitolo diapositiva</a:t>
            </a:r>
          </a:p>
        </p:txBody>
      </p:sp>
      <p:sp>
        <p:nvSpPr>
          <p:cNvPr id="44" name="Corpo livello uno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Testo elenco puntato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orpo livello uno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Testo elenco puntato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ottotitolo diapositiv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Sottotitolo diapositiva</a:t>
            </a:r>
          </a:p>
        </p:txBody>
      </p:sp>
      <p:sp>
        <p:nvSpPr>
          <p:cNvPr id="61" name="Corpo livello uno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Testo elenco puntato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Pappardelle con burro al prezzemolo, nocciole tostate e scaglie di parmigiano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Titolo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Titolo</a:t>
            </a:r>
          </a:p>
        </p:txBody>
      </p:sp>
      <p:sp>
        <p:nvSpPr>
          <p:cNvPr id="6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olo sezion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Titolo sezione</a:t>
            </a:r>
          </a:p>
        </p:txBody>
      </p:sp>
      <p:sp>
        <p:nvSpPr>
          <p:cNvPr id="7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olo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Titolo</a:t>
            </a:r>
          </a:p>
        </p:txBody>
      </p:sp>
      <p:sp>
        <p:nvSpPr>
          <p:cNvPr id="80" name="Sottotitolo diapositiv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Sottotitolo diapositiva</a:t>
            </a:r>
          </a:p>
        </p:txBody>
      </p:sp>
      <p:sp>
        <p:nvSpPr>
          <p:cNvPr id="8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o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olo programma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Titolo programma</a:t>
            </a:r>
          </a:p>
        </p:txBody>
      </p:sp>
      <p:sp>
        <p:nvSpPr>
          <p:cNvPr id="89" name="Sottotitolo programm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Sottotitolo programma</a:t>
            </a:r>
          </a:p>
        </p:txBody>
      </p:sp>
      <p:sp>
        <p:nvSpPr>
          <p:cNvPr id="90" name="Corpo livello uno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Argomenti del programma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Titolo</a:t>
            </a:r>
          </a:p>
        </p:txBody>
      </p:sp>
      <p:sp>
        <p:nvSpPr>
          <p:cNvPr id="3" name="Corpo livello uno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Testo elenco puntato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science.smith.edu/~jbrady/petrology/igrocks-topics/bin-ss/ss-page03.php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Diagrammi temperatura composizione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Diagrammi temperatura composizione</a:t>
            </a:r>
          </a:p>
        </p:txBody>
      </p:sp>
      <p:sp>
        <p:nvSpPr>
          <p:cNvPr id="152" name="Equilibrio solido liquido per sistemi a 2 componenti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Equilibrio solido liquido per sistemi a 2 componenti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DBADD49E-923A-158C-D8E5-F7DE4B079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58" y="1516566"/>
            <a:ext cx="13606362" cy="9912447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FE1CB007-1822-7131-EE67-310B32DE7A82}"/>
              </a:ext>
            </a:extLst>
          </p:cNvPr>
          <p:cNvSpPr txBox="1"/>
          <p:nvPr/>
        </p:nvSpPr>
        <p:spPr>
          <a:xfrm>
            <a:off x="2432304" y="12515904"/>
            <a:ext cx="21396960" cy="769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it-IT" sz="4400" dirty="0">
                <a:solidFill>
                  <a:srgbClr val="0070C0"/>
                </a:solidFill>
                <a:highlight>
                  <a:srgbClr val="FFFF00"/>
                </a:highlight>
              </a:rPr>
              <a:t>https://opengeology.org/petrology/8-igneous-phase-diagrams-and-phase-equilibria/</a:t>
            </a:r>
          </a:p>
        </p:txBody>
      </p:sp>
    </p:spTree>
    <p:extLst>
      <p:ext uri="{BB962C8B-B14F-4D97-AF65-F5344CB8AC3E}">
        <p14:creationId xmlns:p14="http://schemas.microsoft.com/office/powerpoint/2010/main" val="208576591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omportamento idea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Comportamento ideale</a:t>
            </a:r>
          </a:p>
        </p:txBody>
      </p:sp>
      <p:sp>
        <p:nvSpPr>
          <p:cNvPr id="155" name="Completa miscibilità in fase liquida ed in fase solida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r>
              <a:t>Completa miscibilità in fase liquida ed in fase solida</a:t>
            </a:r>
          </a:p>
        </p:txBody>
      </p:sp>
      <p:sp>
        <p:nvSpPr>
          <p:cNvPr id="156" name="Antracene e fenentrene sono composti aromatici isomeri, strutturalmente molto vicini e le interazioni molecolari A-A, B-B e A-B sono simili"/>
          <p:cNvSpPr txBox="1">
            <a:spLocks noGrp="1"/>
          </p:cNvSpPr>
          <p:nvPr>
            <p:ph type="body" sz="half" idx="1"/>
          </p:nvPr>
        </p:nvSpPr>
        <p:spPr>
          <a:xfrm>
            <a:off x="12296597" y="4429539"/>
            <a:ext cx="10199133" cy="8256011"/>
          </a:xfrm>
          <a:prstGeom prst="rect">
            <a:avLst/>
          </a:prstGeom>
        </p:spPr>
        <p:txBody>
          <a:bodyPr/>
          <a:lstStyle/>
          <a:p>
            <a:pPr marL="0" indent="0" defTabSz="2316421">
              <a:spcBef>
                <a:spcPts val="4200"/>
              </a:spcBef>
              <a:buSzTx/>
              <a:buNone/>
              <a:defRPr sz="4560"/>
            </a:pPr>
            <a:r>
              <a:t>Antracene e fenentrene sono composti aromatici isomeri, strutturalmente molto vicini e le interazioni molecolari A-A, B-B e A-B sono simili</a:t>
            </a:r>
          </a:p>
          <a:p>
            <a:pPr marL="0" indent="0" defTabSz="2316421">
              <a:spcBef>
                <a:spcPts val="4200"/>
              </a:spcBef>
              <a:buSzTx/>
              <a:buNone/>
              <a:defRPr sz="4560"/>
            </a:pPr>
            <a:endParaRPr/>
          </a:p>
          <a:p>
            <a:pPr marL="0" indent="0" defTabSz="2316421">
              <a:spcBef>
                <a:spcPts val="4200"/>
              </a:spcBef>
              <a:buSzTx/>
              <a:buNone/>
              <a:defRPr sz="4560"/>
            </a:pPr>
            <a:endParaRPr/>
          </a:p>
        </p:txBody>
      </p:sp>
      <p:pic>
        <p:nvPicPr>
          <p:cNvPr id="157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6597" y="4429539"/>
            <a:ext cx="3429001" cy="3429001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https://www.ddbst.com/ddb-sle.html"/>
          <p:cNvSpPr txBox="1"/>
          <p:nvPr/>
        </p:nvSpPr>
        <p:spPr>
          <a:xfrm>
            <a:off x="1540604" y="12518842"/>
            <a:ext cx="10197085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433FF"/>
                </a:solidFill>
              </a:defRPr>
            </a:lvl1pPr>
          </a:lstStyle>
          <a:p>
            <a:r>
              <a:t>https://www.ddbst.com/ddb-sle.html</a:t>
            </a:r>
          </a:p>
        </p:txBody>
      </p:sp>
      <p:pic>
        <p:nvPicPr>
          <p:cNvPr id="159" name="Immagine" descr="Immagi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2105" y="3779462"/>
            <a:ext cx="8494083" cy="79734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Immagine" descr="Immagin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50209" y="7346051"/>
            <a:ext cx="3249838" cy="1274547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(1) antracene"/>
          <p:cNvSpPr txBox="1"/>
          <p:nvPr/>
        </p:nvSpPr>
        <p:spPr>
          <a:xfrm>
            <a:off x="17264068" y="7579108"/>
            <a:ext cx="3648152" cy="808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lvl1pPr>
          </a:lstStyle>
          <a:p>
            <a:r>
              <a:t>(1) antracene</a:t>
            </a:r>
          </a:p>
        </p:txBody>
      </p:sp>
      <p:sp>
        <p:nvSpPr>
          <p:cNvPr id="162" name="(2) fenantrene"/>
          <p:cNvSpPr txBox="1"/>
          <p:nvPr/>
        </p:nvSpPr>
        <p:spPr>
          <a:xfrm>
            <a:off x="17396163" y="10469195"/>
            <a:ext cx="3829204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lvl1pPr>
          </a:lstStyle>
          <a:p>
            <a:r>
              <a:t>(2) fenantrene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2E7104-18C4-3E35-DA74-98DDD8E96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Diagramma solido-liquido dell’olivina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FBA8C52-323E-79D1-7A5C-1CBB6FFF546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due </a:t>
            </a:r>
            <a:r>
              <a:rPr lang="en-US" dirty="0" err="1"/>
              <a:t>componenti</a:t>
            </a:r>
            <a:r>
              <a:rPr lang="en-US" dirty="0"/>
              <a:t>: Mg-olivine (forsterite) Fe-olivine (fayalite)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E8D02B9-207D-3BFB-44DE-1212AA8A547F}"/>
              </a:ext>
            </a:extLst>
          </p:cNvPr>
          <p:cNvSpPr txBox="1"/>
          <p:nvPr/>
        </p:nvSpPr>
        <p:spPr>
          <a:xfrm>
            <a:off x="5436108" y="11638080"/>
            <a:ext cx="17917668" cy="1446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it-IT" sz="4400" dirty="0">
                <a:solidFill>
                  <a:srgbClr val="0070C0"/>
                </a:solidFill>
                <a:highlight>
                  <a:srgbClr val="FFFF00"/>
                </a:highlight>
                <a:hlinkClick r:id="rId2"/>
              </a:rPr>
              <a:t>https://www.science.smith.edu/~jbrady/petrology/igrocks-topics/bin-ss/ss-page03.php</a:t>
            </a:r>
            <a:r>
              <a:rPr lang="it-IT" sz="4400" dirty="0">
                <a:solidFill>
                  <a:srgbClr val="0070C0"/>
                </a:solidFill>
                <a:highlight>
                  <a:srgbClr val="FFFF00"/>
                </a:highlight>
              </a:rPr>
              <a:t>    </a:t>
            </a:r>
            <a:r>
              <a:rPr lang="it-IT" sz="4400" dirty="0">
                <a:solidFill>
                  <a:srgbClr val="FF0000"/>
                </a:solidFill>
              </a:rPr>
              <a:t>consultare il sito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A033E354-C182-6C08-4819-BEAC08E8B5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1720" y="3431263"/>
            <a:ext cx="10777728" cy="8083296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B4D76B1A-DB96-3909-F33F-3ECD728CD40F}"/>
              </a:ext>
            </a:extLst>
          </p:cNvPr>
          <p:cNvSpPr txBox="1"/>
          <p:nvPr/>
        </p:nvSpPr>
        <p:spPr>
          <a:xfrm>
            <a:off x="17314164" y="3733489"/>
            <a:ext cx="6039612" cy="45345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4800" dirty="0"/>
              <a:t>la fase liquida è più ricca in Fe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48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implicazioni per il melting di olivina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4800" dirty="0"/>
              <a:t>o solidificazione del magma</a:t>
            </a:r>
            <a:endParaRPr kumimoji="0" lang="it-IT" sz="48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C0138C3-493E-9C8A-EBCA-2A15261C63E7}"/>
              </a:ext>
            </a:extLst>
          </p:cNvPr>
          <p:cNvSpPr txBox="1"/>
          <p:nvPr/>
        </p:nvSpPr>
        <p:spPr>
          <a:xfrm>
            <a:off x="17734788" y="8904009"/>
            <a:ext cx="4823460" cy="19389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it-IT" dirty="0"/>
              <a:t> </a:t>
            </a:r>
            <a:r>
              <a:rPr lang="it-IT" sz="4000" dirty="0"/>
              <a:t>dati sperimentali Bowen and </a:t>
            </a:r>
            <a:r>
              <a:rPr lang="it-IT" sz="4000" dirty="0" err="1"/>
              <a:t>Schairer</a:t>
            </a:r>
            <a:r>
              <a:rPr lang="it-IT" sz="4000" dirty="0"/>
              <a:t> (1935).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2647112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omportamento non idea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Comportamento non ideale</a:t>
            </a:r>
          </a:p>
        </p:txBody>
      </p:sp>
      <p:sp>
        <p:nvSpPr>
          <p:cNvPr id="165" name="Completa miscibilità in soluzione e immiscibilità nello stato solido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 fontScale="92500"/>
          </a:bodyPr>
          <a:lstStyle/>
          <a:p>
            <a:r>
              <a:t>Completa miscibilità in soluzione e immiscibilità nello stato solido</a:t>
            </a:r>
          </a:p>
        </p:txBody>
      </p:sp>
      <p:sp>
        <p:nvSpPr>
          <p:cNvPr id="166" name="Determinazione sperimentale mediante analisi termica…"/>
          <p:cNvSpPr txBox="1">
            <a:spLocks noGrp="1"/>
          </p:cNvSpPr>
          <p:nvPr>
            <p:ph type="body" sz="half" idx="1"/>
          </p:nvPr>
        </p:nvSpPr>
        <p:spPr>
          <a:xfrm>
            <a:off x="10813174" y="3979348"/>
            <a:ext cx="11937615" cy="8256012"/>
          </a:xfrm>
          <a:prstGeom prst="rect">
            <a:avLst/>
          </a:prstGeom>
        </p:spPr>
        <p:txBody>
          <a:bodyPr/>
          <a:lstStyle/>
          <a:p>
            <a:pPr marL="499872" indent="-499872" defTabSz="1999437">
              <a:spcBef>
                <a:spcPts val="1600"/>
              </a:spcBef>
              <a:defRPr sz="3936"/>
            </a:pPr>
            <a:r>
              <a:t>Determinazione sperimentale mediante analisi termica</a:t>
            </a:r>
          </a:p>
          <a:p>
            <a:pPr marL="499872" indent="-499872" defTabSz="1999437">
              <a:spcBef>
                <a:spcPts val="1600"/>
              </a:spcBef>
              <a:defRPr sz="3936"/>
            </a:pPr>
            <a:r>
              <a:t>Termogramma: curva T contro tempo per raffreddamento del sistema lungo un’isopleta, partendo dalla soluzione (curva di reffreddamento)</a:t>
            </a:r>
          </a:p>
          <a:p>
            <a:pPr marL="499872" indent="-499872" defTabSz="1999437">
              <a:spcBef>
                <a:spcPts val="1600"/>
              </a:spcBef>
              <a:defRPr sz="3936"/>
            </a:pPr>
            <a:r>
              <a:t>Nel primo tratto pendenza dettata dalla Cp della soluzione</a:t>
            </a:r>
          </a:p>
          <a:p>
            <a:pPr marL="499872" indent="-499872" defTabSz="1999437">
              <a:spcBef>
                <a:spcPts val="1600"/>
              </a:spcBef>
              <a:defRPr sz="3936"/>
            </a:pPr>
            <a:r>
              <a:t>diminuzione della pendenza per solidificazione di A</a:t>
            </a:r>
          </a:p>
          <a:p>
            <a:pPr marL="499872" indent="-499872" defTabSz="1999437">
              <a:spcBef>
                <a:spcPts val="1600"/>
              </a:spcBef>
              <a:defRPr sz="3936"/>
            </a:pPr>
            <a:r>
              <a:t>Arresto della diminuzione di T (arresto eutettico) alla comparsa anche di B solido</a:t>
            </a:r>
          </a:p>
          <a:p>
            <a:pPr marL="499872" indent="-499872" defTabSz="1999437">
              <a:spcBef>
                <a:spcPts val="1600"/>
              </a:spcBef>
              <a:defRPr sz="3936"/>
            </a:pPr>
            <a:r>
              <a:t>Alla scomparsa del liquido pendenza dettata dalla Cp della miscela di solidi</a:t>
            </a:r>
          </a:p>
        </p:txBody>
      </p:sp>
      <p:sp>
        <p:nvSpPr>
          <p:cNvPr id="167" name="https://web1.eng.famu.fsu.edu/nsfscholars/pdf/Solid-Liquid-Phase-Equilibrium.pdf"/>
          <p:cNvSpPr txBox="1"/>
          <p:nvPr/>
        </p:nvSpPr>
        <p:spPr>
          <a:xfrm>
            <a:off x="1799034" y="12588670"/>
            <a:ext cx="16093924" cy="5975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3400">
                <a:solidFill>
                  <a:srgbClr val="0433FF"/>
                </a:solidFill>
              </a:defRPr>
            </a:lvl1pPr>
          </a:lstStyle>
          <a:p>
            <a:r>
              <a:t>https://web1.eng.famu.fsu.edu/nsfscholars/pdf/Solid-Liquid-Phase-Equilibrium.pdf</a:t>
            </a:r>
          </a:p>
        </p:txBody>
      </p:sp>
      <p:grpSp>
        <p:nvGrpSpPr>
          <p:cNvPr id="170" name="Raggruppa"/>
          <p:cNvGrpSpPr/>
          <p:nvPr/>
        </p:nvGrpSpPr>
        <p:grpSpPr>
          <a:xfrm>
            <a:off x="16572" y="3647004"/>
            <a:ext cx="10918781" cy="7807437"/>
            <a:chOff x="0" y="0"/>
            <a:chExt cx="10918780" cy="7807436"/>
          </a:xfrm>
        </p:grpSpPr>
        <p:pic>
          <p:nvPicPr>
            <p:cNvPr id="168" name="Immagine" descr="Immagine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10918781" cy="78074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9" name="2 fasi solide"/>
            <p:cNvSpPr txBox="1"/>
            <p:nvPr/>
          </p:nvSpPr>
          <p:spPr>
            <a:xfrm>
              <a:off x="4039196" y="5820760"/>
              <a:ext cx="2840432" cy="684133"/>
            </a:xfrm>
            <a:prstGeom prst="rect">
              <a:avLst/>
            </a:prstGeom>
            <a:solidFill>
              <a:srgbClr val="60D937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825500">
                <a:defRPr sz="3900">
                  <a:solidFill>
                    <a:srgbClr val="000000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lvl1pPr>
            </a:lstStyle>
            <a:p>
              <a:r>
                <a:t>2 fasi solide</a:t>
              </a:r>
            </a:p>
          </p:txBody>
        </p:sp>
      </p:grp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2AD6CA23-3D59-FD58-390B-5E6947E8496A}"/>
              </a:ext>
            </a:extLst>
          </p:cNvPr>
          <p:cNvSpPr txBox="1"/>
          <p:nvPr/>
        </p:nvSpPr>
        <p:spPr>
          <a:xfrm>
            <a:off x="1124458" y="12058704"/>
            <a:ext cx="22135084" cy="7694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it-IT" sz="4400" dirty="0">
                <a:solidFill>
                  <a:srgbClr val="0070C0"/>
                </a:solidFill>
              </a:rPr>
              <a:t>https://opengeology.org/petrology/8-igneous-phase-diagrams-and-phase-equilibria/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3CB794EF-718E-2619-9566-ADC53D270B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2933"/>
          <a:stretch>
            <a:fillRect/>
          </a:stretch>
        </p:blipFill>
        <p:spPr>
          <a:xfrm>
            <a:off x="2186084" y="1914676"/>
            <a:ext cx="10368746" cy="844480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AF8722F-7E60-A73E-8E44-FF00C510736B}"/>
              </a:ext>
            </a:extLst>
          </p:cNvPr>
          <p:cNvSpPr txBox="1"/>
          <p:nvPr/>
        </p:nvSpPr>
        <p:spPr>
          <a:xfrm>
            <a:off x="13990320" y="3346704"/>
            <a:ext cx="7315200" cy="44012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US" sz="4000" dirty="0"/>
              <a:t>if plagioclase melts only partially, the melt will not have the same composition as the starting feldspar. These are important considerations for many different kinds of igneous rocks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371521739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Miscela degli etilesteri degli acidi laurico e miristic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096971">
              <a:defRPr sz="7310" spc="-146"/>
            </a:lvl1pPr>
          </a:lstStyle>
          <a:p>
            <a:r>
              <a:t>Miscela degli etilesteri degli acidi laurico e miristico</a:t>
            </a:r>
          </a:p>
        </p:txBody>
      </p:sp>
      <p:sp>
        <p:nvSpPr>
          <p:cNvPr id="173" name="Diagramma di equilibrio solido liquido con eutettico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r>
              <a:t>Diagramma di equilibrio solido liquido con eutettico</a:t>
            </a:r>
          </a:p>
        </p:txBody>
      </p:sp>
      <p:sp>
        <p:nvSpPr>
          <p:cNvPr id="174" name="Eutettico deriva dal greco: “facile fondere”…"/>
          <p:cNvSpPr txBox="1">
            <a:spLocks noGrp="1"/>
          </p:cNvSpPr>
          <p:nvPr>
            <p:ph type="body" sz="quarter" idx="1"/>
          </p:nvPr>
        </p:nvSpPr>
        <p:spPr>
          <a:xfrm>
            <a:off x="12519545" y="3903448"/>
            <a:ext cx="9568944" cy="6415855"/>
          </a:xfrm>
          <a:prstGeom prst="rect">
            <a:avLst/>
          </a:prstGeom>
        </p:spPr>
        <p:txBody>
          <a:bodyPr/>
          <a:lstStyle/>
          <a:p>
            <a:pPr marL="475487" indent="-475487" defTabSz="1901904">
              <a:spcBef>
                <a:spcPts val="3500"/>
              </a:spcBef>
              <a:defRPr sz="3743"/>
            </a:pPr>
            <a:r>
              <a:t>Eutettico deriva dal greco: “facile fondere”</a:t>
            </a:r>
          </a:p>
          <a:p>
            <a:pPr marL="475487" indent="-475487" defTabSz="1901904">
              <a:spcBef>
                <a:spcPts val="3500"/>
              </a:spcBef>
              <a:defRPr sz="3743"/>
            </a:pPr>
            <a:r>
              <a:t>L’acido laurico ha 12 atomi di C</a:t>
            </a:r>
          </a:p>
          <a:p>
            <a:pPr marL="475487" indent="-475487" defTabSz="1901904">
              <a:spcBef>
                <a:spcPts val="3500"/>
              </a:spcBef>
              <a:defRPr sz="3743"/>
            </a:pPr>
            <a:r>
              <a:t>L’acido miristico ha 14 atomi di C</a:t>
            </a:r>
          </a:p>
          <a:p>
            <a:pPr marL="475487" indent="-475487" defTabSz="1901904">
              <a:spcBef>
                <a:spcPts val="3500"/>
              </a:spcBef>
              <a:defRPr sz="3743"/>
            </a:pPr>
            <a:r>
              <a:rPr>
                <a:solidFill>
                  <a:srgbClr val="FF2600"/>
                </a:solidFill>
              </a:rPr>
              <a:t>E</a:t>
            </a:r>
            <a:r>
              <a:t> punto eutettico X</a:t>
            </a:r>
            <a:r>
              <a:rPr baseline="-5999"/>
              <a:t>laurate</a:t>
            </a:r>
            <a:r>
              <a:t>= 0.7 </a:t>
            </a:r>
            <a:br/>
            <a:r>
              <a:t>T= 265 K</a:t>
            </a:r>
          </a:p>
          <a:p>
            <a:pPr marL="475487" indent="-475487" defTabSz="1901904">
              <a:spcBef>
                <a:spcPts val="3500"/>
              </a:spcBef>
              <a:defRPr sz="3743"/>
            </a:pPr>
            <a:r>
              <a:t>Per una data coppia di composti è un invariante F’= 0, utile come riferimento di T</a:t>
            </a:r>
          </a:p>
        </p:txBody>
      </p:sp>
      <p:sp>
        <p:nvSpPr>
          <p:cNvPr id="175" name="fase liquida"/>
          <p:cNvSpPr txBox="1"/>
          <p:nvPr/>
        </p:nvSpPr>
        <p:spPr>
          <a:xfrm>
            <a:off x="7144583" y="6122029"/>
            <a:ext cx="3218993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lvl1pPr>
          </a:lstStyle>
          <a:p>
            <a:r>
              <a:t>fase liquida</a:t>
            </a:r>
          </a:p>
        </p:txBody>
      </p:sp>
      <p:sp>
        <p:nvSpPr>
          <p:cNvPr id="176" name="fase liquida…"/>
          <p:cNvSpPr txBox="1"/>
          <p:nvPr/>
        </p:nvSpPr>
        <p:spPr>
          <a:xfrm>
            <a:off x="2555921" y="8213020"/>
            <a:ext cx="4792981" cy="20331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fase liquida</a:t>
            </a:r>
          </a:p>
          <a:p>
            <a:pPr algn="l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+ estere miristico</a:t>
            </a:r>
          </a:p>
        </p:txBody>
      </p:sp>
      <p:sp>
        <p:nvSpPr>
          <p:cNvPr id="177" name="L+EstLaur"/>
          <p:cNvSpPr txBox="1"/>
          <p:nvPr/>
        </p:nvSpPr>
        <p:spPr>
          <a:xfrm>
            <a:off x="10296256" y="9275959"/>
            <a:ext cx="1983191" cy="1461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lvl1pPr>
          </a:lstStyle>
          <a:p>
            <a:r>
              <a:t>L+EstLaur</a:t>
            </a:r>
          </a:p>
        </p:txBody>
      </p:sp>
      <p:grpSp>
        <p:nvGrpSpPr>
          <p:cNvPr id="181" name="Raggruppa"/>
          <p:cNvGrpSpPr/>
          <p:nvPr/>
        </p:nvGrpSpPr>
        <p:grpSpPr>
          <a:xfrm>
            <a:off x="351878" y="4514370"/>
            <a:ext cx="12140580" cy="6918589"/>
            <a:chOff x="0" y="0"/>
            <a:chExt cx="12140579" cy="6918587"/>
          </a:xfrm>
        </p:grpSpPr>
        <p:pic>
          <p:nvPicPr>
            <p:cNvPr id="178" name="Immagine" descr="Immagin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40580" cy="69185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9" name="Linea Linea" descr="Linea Linea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70794">
              <a:off x="8515758" y="3421193"/>
              <a:ext cx="5758840" cy="76201"/>
            </a:xfrm>
            <a:prstGeom prst="rect">
              <a:avLst/>
            </a:prstGeom>
            <a:effectLst/>
          </p:spPr>
        </p:pic>
      </p:grpSp>
      <p:sp>
        <p:nvSpPr>
          <p:cNvPr id="182" name="frazione molare dell’estere laurico"/>
          <p:cNvSpPr txBox="1"/>
          <p:nvPr/>
        </p:nvSpPr>
        <p:spPr>
          <a:xfrm>
            <a:off x="2464803" y="12022530"/>
            <a:ext cx="9246719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lvl1pPr>
          </a:lstStyle>
          <a:p>
            <a:r>
              <a:t>frazione molare dell’estere laurico</a:t>
            </a:r>
          </a:p>
        </p:txBody>
      </p:sp>
      <p:sp>
        <p:nvSpPr>
          <p:cNvPr id="183" name="Rocha S. et al. 2014, Solid-liquid equilibrium calculation andparameters determination in thermodynamic models for binary and ternary fatty mixtures, Chemical Engineering Transactions, 37, 535-540 DOI: 10.3303/CET1437090"/>
          <p:cNvSpPr txBox="1"/>
          <p:nvPr/>
        </p:nvSpPr>
        <p:spPr>
          <a:xfrm>
            <a:off x="12716968" y="10451353"/>
            <a:ext cx="11427504" cy="1972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3400">
                <a:solidFill>
                  <a:srgbClr val="0433FF"/>
                </a:solidFill>
              </a:defRPr>
            </a:lvl1pPr>
          </a:lstStyle>
          <a:p>
            <a:r>
              <a:t>Rocha S. et al. 2014, Solid-liquid equilibrium calculation andparameters determination in thermodynamic models for binary and ternary fatty mixtures, Chemical Engineering Transactions, 37, 535-540 DOI: 10.3303/CET1437090</a:t>
            </a:r>
          </a:p>
        </p:txBody>
      </p:sp>
      <p:sp>
        <p:nvSpPr>
          <p:cNvPr id="184" name="E"/>
          <p:cNvSpPr txBox="1"/>
          <p:nvPr/>
        </p:nvSpPr>
        <p:spPr>
          <a:xfrm>
            <a:off x="8579196" y="10189840"/>
            <a:ext cx="486766" cy="808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FF2600"/>
                </a:solidFill>
              </a:defRPr>
            </a:lvl1pPr>
          </a:lstStyle>
          <a:p>
            <a:r>
              <a:t>E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Miscele eutettich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Miscele eutettiche</a:t>
            </a:r>
          </a:p>
        </p:txBody>
      </p:sp>
      <p:sp>
        <p:nvSpPr>
          <p:cNvPr id="187" name="Molteplici usi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r>
              <a:t>Molteplici usi</a:t>
            </a:r>
          </a:p>
        </p:txBody>
      </p:sp>
      <p:sp>
        <p:nvSpPr>
          <p:cNvPr id="188" name="NaCl 23% e H2O 77 % fonde s -21.1 °C…"/>
          <p:cNvSpPr txBox="1">
            <a:spLocks noGrp="1"/>
          </p:cNvSpPr>
          <p:nvPr>
            <p:ph type="body" sz="half" idx="1"/>
          </p:nvPr>
        </p:nvSpPr>
        <p:spPr>
          <a:xfrm>
            <a:off x="10264683" y="2775835"/>
            <a:ext cx="11899921" cy="7743594"/>
          </a:xfrm>
          <a:prstGeom prst="rect">
            <a:avLst/>
          </a:prstGeom>
        </p:spPr>
        <p:txBody>
          <a:bodyPr/>
          <a:lstStyle/>
          <a:p>
            <a:pPr marL="377952" indent="-377952" defTabSz="1511770">
              <a:spcBef>
                <a:spcPts val="2700"/>
              </a:spcBef>
              <a:defRPr sz="2976"/>
            </a:pPr>
            <a:r>
              <a:t>NaCl 23% e H</a:t>
            </a:r>
            <a:r>
              <a:rPr baseline="-22801"/>
              <a:t>2</a:t>
            </a:r>
            <a:r>
              <a:t>O 77 % fonde s -21.1 °C</a:t>
            </a:r>
          </a:p>
          <a:p>
            <a:pPr marL="377952" indent="-377952" defTabSz="1511770">
              <a:spcBef>
                <a:spcPts val="2700"/>
              </a:spcBef>
              <a:defRPr sz="2976"/>
            </a:pPr>
            <a:r>
              <a:t>miscele eutettiche di alcoli saccaridici (v. diagramma di fase inositolo manipolo) con T</a:t>
            </a:r>
            <a:r>
              <a:rPr baseline="-22801"/>
              <a:t>f</a:t>
            </a:r>
            <a:r>
              <a:t> ca. 100 *C e alta entalpia di fusione come materiali per immagazzinare reversibilmente energia termica </a:t>
            </a:r>
          </a:p>
          <a:p>
            <a:pPr marL="377952" indent="-377952" defTabSz="1511770">
              <a:spcBef>
                <a:spcPts val="2700"/>
              </a:spcBef>
              <a:defRPr sz="2976"/>
            </a:pPr>
            <a:r>
              <a:t>materiali biobased  </a:t>
            </a:r>
          </a:p>
          <a:p>
            <a:pPr marL="377952" indent="-377952" defTabSz="1511770">
              <a:spcBef>
                <a:spcPts val="2700"/>
              </a:spcBef>
              <a:defRPr sz="2976"/>
            </a:pPr>
            <a:r>
              <a:t>Phase Change Materials sono convenienti per questo scopo, rispetto a materiali che vengono riscaldati (con elevata Cp), perché rilasciano il calore immagazzinato con una variazione di T molto ridotta </a:t>
            </a:r>
          </a:p>
          <a:p>
            <a:pPr marL="377952" indent="-377952" defTabSz="1511770">
              <a:spcBef>
                <a:spcPts val="2700"/>
              </a:spcBef>
              <a:defRPr sz="2976"/>
            </a:pPr>
            <a:r>
              <a:t>all’eutettico precipitazione di microcristalli (farmaceutica)</a:t>
            </a:r>
          </a:p>
          <a:p>
            <a:pPr marL="377952" indent="-377952" defTabSz="1511770">
              <a:spcBef>
                <a:spcPts val="2700"/>
              </a:spcBef>
              <a:defRPr sz="2976"/>
            </a:pPr>
            <a:r>
              <a:t>leghe di stagno per saldatura</a:t>
            </a:r>
          </a:p>
          <a:p>
            <a:pPr marL="377952" indent="-377952" defTabSz="1511770">
              <a:spcBef>
                <a:spcPts val="2700"/>
              </a:spcBef>
              <a:defRPr sz="2976"/>
            </a:pPr>
            <a:r>
              <a:t>Deep Eutectic Solvents, sali organici, anche naturali, alternativi ai comuni siolventi</a:t>
            </a:r>
          </a:p>
        </p:txBody>
      </p:sp>
      <p:sp>
        <p:nvSpPr>
          <p:cNvPr id="189" name="I. Palomo Del Barrio et al. New sugar alcohols mixtures for long-term thermal energy storage applications at temperatures between 70°C and 100°C, Solar Energy Materials and Solar Cells, 155, 2016, Pages 454-468, https://doi.org/10.1016/j.solmat.2016.06.0"/>
          <p:cNvSpPr txBox="1"/>
          <p:nvPr/>
        </p:nvSpPr>
        <p:spPr>
          <a:xfrm>
            <a:off x="1342978" y="11406761"/>
            <a:ext cx="19739672" cy="1514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3400">
                <a:solidFill>
                  <a:srgbClr val="0433FF"/>
                </a:solidFill>
              </a:defRPr>
            </a:lvl1pPr>
          </a:lstStyle>
          <a:p>
            <a:pPr>
              <a:defRPr sz="4800"/>
            </a:pPr>
            <a:r>
              <a:rPr sz="3400"/>
              <a:t>I. Palomo Del Barrio et al. New sugar alcohols mixtures for long-term thermal energy storage applications at temperatures between 70°C and 100°C, Solar Energy Materials and Solar Cells, 155, 2016, Pages 454-468, https://doi.org/10.1016/j.solmat.2016.06.048</a:t>
            </a:r>
          </a:p>
        </p:txBody>
      </p:sp>
      <p:pic>
        <p:nvPicPr>
          <p:cNvPr id="190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041" y="3909201"/>
            <a:ext cx="8623301" cy="6896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Calcolo approssimato della frontiera liquido-regioni bifasich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755604">
              <a:defRPr sz="6120" spc="-122"/>
            </a:lvl1pPr>
          </a:lstStyle>
          <a:p>
            <a:r>
              <a:t>Calcolo approssimato della frontiera liquido-regioni bifasiche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3" name="μA*(s)= μA*(l)+RTlnXA     si considera che i due componenti siano completamente immiscibili in fase solida…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863599" y="2651139"/>
                <a:ext cx="21971001" cy="10828002"/>
              </a:xfrm>
              <a:prstGeom prst="rect">
                <a:avLst/>
              </a:prstGeom>
            </p:spPr>
            <p:txBody>
              <a:bodyPr/>
              <a:lstStyle/>
              <a:p>
                <a:pPr marL="0" indent="0" defTabSz="1877520">
                  <a:spcBef>
                    <a:spcPts val="3400"/>
                  </a:spcBef>
                  <a:buSzTx/>
                  <a:buNone/>
                  <a:defRPr sz="3696"/>
                </a:pPr>
                <a:r>
                  <a:rPr dirty="0" err="1"/>
                  <a:t>μ</a:t>
                </a:r>
                <a:r>
                  <a:rPr baseline="-19528" dirty="0" err="1"/>
                  <a:t>A</a:t>
                </a:r>
                <a:r>
                  <a:rPr dirty="0"/>
                  <a:t>*(s)= </a:t>
                </a:r>
                <a:r>
                  <a:rPr dirty="0" err="1"/>
                  <a:t>μ</a:t>
                </a:r>
                <a:r>
                  <a:rPr baseline="-19528" dirty="0" err="1"/>
                  <a:t>A</a:t>
                </a:r>
                <a:r>
                  <a:rPr dirty="0"/>
                  <a:t>*(l)+</a:t>
                </a:r>
                <a:r>
                  <a:rPr dirty="0" err="1"/>
                  <a:t>RTlnX</a:t>
                </a:r>
                <a:r>
                  <a:rPr baseline="-19528" dirty="0" err="1"/>
                  <a:t>A</a:t>
                </a:r>
                <a:r>
                  <a:rPr baseline="-19528" dirty="0"/>
                  <a:t>    </a:t>
                </a:r>
                <a:r>
                  <a:rPr dirty="0"/>
                  <a:t> </a:t>
                </a:r>
                <a:r>
                  <a:rPr dirty="0" err="1"/>
                  <a:t>si</a:t>
                </a:r>
                <a:r>
                  <a:rPr dirty="0"/>
                  <a:t> </a:t>
                </a:r>
                <a:r>
                  <a:rPr dirty="0" err="1"/>
                  <a:t>considera</a:t>
                </a:r>
                <a:r>
                  <a:rPr dirty="0"/>
                  <a:t> </a:t>
                </a:r>
                <a:r>
                  <a:rPr dirty="0" err="1"/>
                  <a:t>che</a:t>
                </a:r>
                <a:r>
                  <a:rPr dirty="0"/>
                  <a:t> </a:t>
                </a:r>
                <a:r>
                  <a:rPr dirty="0" err="1"/>
                  <a:t>i</a:t>
                </a:r>
                <a:r>
                  <a:rPr dirty="0"/>
                  <a:t> due </a:t>
                </a:r>
                <a:r>
                  <a:rPr dirty="0" err="1"/>
                  <a:t>componenti</a:t>
                </a:r>
                <a:r>
                  <a:rPr dirty="0"/>
                  <a:t> </a:t>
                </a:r>
                <a:r>
                  <a:rPr dirty="0" err="1"/>
                  <a:t>siano</a:t>
                </a:r>
                <a:r>
                  <a:rPr dirty="0"/>
                  <a:t> </a:t>
                </a:r>
                <a:r>
                  <a:rPr dirty="0" err="1"/>
                  <a:t>completamente</a:t>
                </a:r>
                <a:r>
                  <a:rPr dirty="0"/>
                  <a:t> </a:t>
                </a:r>
                <a:r>
                  <a:rPr dirty="0" err="1"/>
                  <a:t>immiscibili</a:t>
                </a:r>
                <a:r>
                  <a:rPr dirty="0"/>
                  <a:t> in </a:t>
                </a:r>
                <a:r>
                  <a:rPr dirty="0" err="1"/>
                  <a:t>fase</a:t>
                </a:r>
                <a:r>
                  <a:rPr dirty="0"/>
                  <a:t> </a:t>
                </a:r>
                <a:r>
                  <a:rPr dirty="0" err="1"/>
                  <a:t>solida</a:t>
                </a:r>
                <a:endParaRPr dirty="0"/>
              </a:p>
              <a:p>
                <a:pPr marL="0" indent="0" defTabSz="1877520">
                  <a:spcBef>
                    <a:spcPts val="3400"/>
                  </a:spcBef>
                  <a:buSzTx/>
                  <a:buNone/>
                  <a:defRPr sz="3696"/>
                </a:pPr>
                <a:r>
                  <a:rPr dirty="0" err="1"/>
                  <a:t>μ</a:t>
                </a:r>
                <a:r>
                  <a:rPr baseline="-19528" dirty="0" err="1"/>
                  <a:t>A</a:t>
                </a:r>
                <a:r>
                  <a:rPr dirty="0"/>
                  <a:t>*(l)-</a:t>
                </a:r>
                <a:r>
                  <a:rPr dirty="0" err="1"/>
                  <a:t>μ</a:t>
                </a:r>
                <a:r>
                  <a:rPr baseline="-19528" dirty="0" err="1"/>
                  <a:t>A</a:t>
                </a:r>
                <a:r>
                  <a:rPr dirty="0"/>
                  <a:t>*(s)= </a:t>
                </a:r>
                <a:r>
                  <a:rPr dirty="0" err="1"/>
                  <a:t>Δ</a:t>
                </a:r>
                <a:r>
                  <a:rPr baseline="-19528" dirty="0" err="1"/>
                  <a:t>fus</a:t>
                </a:r>
                <a:r>
                  <a:rPr dirty="0" err="1"/>
                  <a:t>G</a:t>
                </a:r>
                <a:r>
                  <a:rPr baseline="-19528" dirty="0" err="1"/>
                  <a:t>A</a:t>
                </a:r>
                <a:r>
                  <a:rPr dirty="0"/>
                  <a:t>°</a:t>
                </a:r>
              </a:p>
              <a:p>
                <a:pPr marL="0" indent="0" defTabSz="1877520">
                  <a:spcBef>
                    <a:spcPts val="3400"/>
                  </a:spcBef>
                  <a:buSzTx/>
                  <a:buNone/>
                  <a:defRPr sz="3696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sz="4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sz="4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4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sz="4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f>
                        <m:fPr>
                          <m:ctrlPr>
                            <a:rPr sz="4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sz="4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sSubSup>
                            <m:sSubSupPr>
                              <m:ctrlPr>
                                <a:rPr sz="4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sz="4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sz="4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sz="4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∘</m:t>
                              </m:r>
                            </m:sup>
                          </m:sSubSup>
                        </m:num>
                        <m:den>
                          <m:r>
                            <a:rPr sz="4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sz="4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sz="4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sz="4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sz="4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4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sz="4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dirty="0"/>
              </a:p>
              <a:p>
                <a:pPr marL="0" indent="0" defTabSz="1877520">
                  <a:spcBef>
                    <a:spcPts val="3400"/>
                  </a:spcBef>
                  <a:buSzTx/>
                  <a:buNone/>
                  <a:defRPr sz="3696"/>
                </a:pPr>
                <a:r>
                  <a:rPr dirty="0" err="1"/>
                  <a:t>derivando</a:t>
                </a:r>
                <a:r>
                  <a:rPr dirty="0"/>
                  <a:t> rispetto a T e </a:t>
                </a:r>
                <a:r>
                  <a:rPr dirty="0" err="1"/>
                  <a:t>ricordando</a:t>
                </a:r>
                <a:r>
                  <a:rPr dirty="0"/>
                  <a:t> </a:t>
                </a:r>
                <a:r>
                  <a:rPr dirty="0" err="1"/>
                  <a:t>l’equazione</a:t>
                </a:r>
                <a:r>
                  <a:rPr dirty="0"/>
                  <a:t> di Gibbs-Helmholtz</a:t>
                </a:r>
              </a:p>
              <a:p>
                <a:pPr marL="0" indent="0" defTabSz="1877520">
                  <a:spcBef>
                    <a:spcPts val="3400"/>
                  </a:spcBef>
                  <a:buSzTx/>
                  <a:buNone/>
                  <a:defRPr sz="3696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sz="4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sz="44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44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sz="44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f>
                        <m:fPr>
                          <m:ctrlPr>
                            <a:rPr sz="44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sz="44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sSubSup>
                            <m:sSubSupPr>
                              <m:ctrlPr>
                                <a:rPr sz="44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sz="44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sz="44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sz="44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∘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sz="44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sz="44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sz="44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sz="44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sz="44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44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sz="44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sz="445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𝑙𝑛</m:t>
                              </m:r>
                              <m:d>
                                <m:dPr>
                                  <m:ctrlPr>
                                    <a:rPr sz="445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sz="445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sz="445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sz="445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num>
                        <m:den>
                          <m:r>
                            <a:rPr sz="44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𝑑𝑇</m:t>
                          </m:r>
                        </m:den>
                      </m:f>
                    </m:oMath>
                  </m:oMathPara>
                </a14:m>
                <a:endParaRPr dirty="0"/>
              </a:p>
              <a:p>
                <a:pPr marL="0" indent="0" defTabSz="1877520">
                  <a:spcBef>
                    <a:spcPts val="3400"/>
                  </a:spcBef>
                  <a:buSzTx/>
                  <a:buNone/>
                  <a:defRPr sz="3696"/>
                </a:pPr>
                <a:r>
                  <a:rPr dirty="0" err="1"/>
                  <a:t>Separando</a:t>
                </a:r>
                <a:r>
                  <a:rPr dirty="0"/>
                  <a:t> le </a:t>
                </a:r>
                <a:r>
                  <a:rPr dirty="0" err="1"/>
                  <a:t>variabili</a:t>
                </a:r>
                <a:r>
                  <a:rPr dirty="0"/>
                  <a:t> T e ln(X</a:t>
                </a:r>
                <a:r>
                  <a:rPr baseline="-19528" dirty="0"/>
                  <a:t>A</a:t>
                </a:r>
                <a:r>
                  <a:rPr dirty="0"/>
                  <a:t>)</a:t>
                </a:r>
              </a:p>
              <a:p>
                <a:pPr marL="0" lvl="1" indent="352043" defTabSz="1877520">
                  <a:spcBef>
                    <a:spcPts val="3400"/>
                  </a:spcBef>
                  <a:buSzTx/>
                  <a:buNone/>
                  <a:defRPr sz="3696"/>
                </a:pPr>
                <a14:m>
                  <m:oMath xmlns:m="http://schemas.openxmlformats.org/officeDocument/2006/math">
                    <m:f>
                      <m:fPr>
                        <m:ctrlPr>
                          <a:rPr sz="4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sz="4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sSubSup>
                          <m:sSubSupPr>
                            <m:ctrlPr>
                              <a:rPr sz="4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sz="4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sz="4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sz="4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∘</m:t>
                            </m:r>
                          </m:sup>
                        </m:sSubSup>
                      </m:num>
                      <m:den>
                        <m:r>
                          <a:rPr sz="4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  <m:sSubSup>
                      <m:sSubSupPr>
                        <m:ctrlPr>
                          <a:rPr sz="4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sz="4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∫</m:t>
                        </m:r>
                      </m:e>
                      <m:sub>
                        <m:sSub>
                          <m:sSubPr>
                            <m:ctrlPr>
                              <a:rPr sz="4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4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sz="4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sz="4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  <m:sup>
                        <m:sSub>
                          <m:sSubPr>
                            <m:ctrlPr>
                              <a:rPr sz="4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4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sz="4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sz="4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sz="4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sup>
                    </m:sSubSup>
                    <m:f>
                      <m:fPr>
                        <m:ctrlPr>
                          <a:rPr sz="4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sz="4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𝑑𝑇</m:t>
                        </m:r>
                      </m:num>
                      <m:den>
                        <m:sSup>
                          <m:sSupPr>
                            <m:ctrlPr>
                              <a:rPr sz="4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sz="4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sz="4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sz="4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sz="4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sz="4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∫</m:t>
                        </m:r>
                      </m:e>
                      <m:sub>
                        <m:r>
                          <a:rPr sz="4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𝑙𝑛</m:t>
                        </m:r>
                        <m:r>
                          <a:rPr sz="4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sub>
                      <m:sup>
                        <m:r>
                          <a:rPr sz="4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𝑙𝑛</m:t>
                        </m:r>
                        <m:d>
                          <m:dPr>
                            <m:ctrlPr>
                              <a:rPr sz="4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sz="45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sz="45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sz="45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e>
                        </m:d>
                      </m:sup>
                    </m:sSubSup>
                    <m:r>
                      <a:rPr sz="4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sz="4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sz="4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𝑙𝑛</m:t>
                        </m:r>
                        <m:d>
                          <m:dPr>
                            <m:ctrlPr>
                              <a:rPr sz="4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sz="45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sz="45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sz="45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dirty="0"/>
                  <a:t>                                     </a:t>
                </a:r>
                <a14:m>
                  <m:oMath xmlns:m="http://schemas.openxmlformats.org/officeDocument/2006/math">
                    <m:r>
                      <a:rPr sz="4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sz="4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sz="4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sz="4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r>
                              <a:rPr sz="4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𝑓𝑢𝑠</m:t>
                            </m:r>
                          </m:sub>
                        </m:sSub>
                        <m:sSub>
                          <m:sSubPr>
                            <m:ctrlPr>
                              <a:rPr sz="4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4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sz="4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sz="4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∘</m:t>
                        </m:r>
                      </m:num>
                      <m:den>
                        <m:r>
                          <a:rPr sz="4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  <m:d>
                      <m:dPr>
                        <m:ctrlPr>
                          <a:rPr sz="4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sz="4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sz="4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sz="45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sz="45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sz="45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sz="45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sz="45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den>
                        </m:f>
                        <m:r>
                          <a:rPr sz="4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sz="4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sz="4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sz="45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sz="45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sz="45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sz="4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den>
                        </m:f>
                      </m:e>
                    </m:d>
                    <m:r>
                      <a:rPr sz="4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sz="4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𝑙𝑛</m:t>
                    </m:r>
                    <m:d>
                      <m:dPr>
                        <m:ctrlPr>
                          <a:rPr sz="45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sz="4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4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sz="45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</m:oMath>
                </a14:m>
                <a:endParaRPr dirty="0"/>
              </a:p>
              <a:p>
                <a:pPr marL="0" lvl="1" indent="352043" defTabSz="1877520">
                  <a:spcBef>
                    <a:spcPts val="3400"/>
                  </a:spcBef>
                  <a:buSzTx/>
                  <a:buNone/>
                  <a:defRPr sz="3696" b="1"/>
                </a:pPr>
                <a:r>
                  <a:rPr dirty="0" err="1"/>
                  <a:t>analogamente</a:t>
                </a:r>
                <a:r>
                  <a:rPr dirty="0"/>
                  <a:t> per B</a:t>
                </a:r>
              </a:p>
            </p:txBody>
          </p:sp>
        </mc:Choice>
        <mc:Fallback xmlns="">
          <p:sp>
            <p:nvSpPr>
              <p:cNvPr id="193" name="μA*(s)= μA*(l)+RTlnXA     si considera che i due componenti siano completamente immiscibili in fase solida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63599" y="2651139"/>
                <a:ext cx="21971001" cy="10828002"/>
              </a:xfrm>
              <a:prstGeom prst="rect">
                <a:avLst/>
              </a:prstGeom>
              <a:blipFill>
                <a:blip r:embed="rId2"/>
                <a:stretch>
                  <a:fillRect l="-1054" t="-1351" r="-58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licerolo (A) acqua (B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Glicerolo (A) acqua (B)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6" name="Tf,A= 291.35 K  ΔfusH°A=18300 J mol-1…"/>
              <p:cNvSpPr txBox="1">
                <a:spLocks noGrp="1"/>
              </p:cNvSpPr>
              <p:nvPr>
                <p:ph type="body" sz="half" idx="1"/>
              </p:nvPr>
            </p:nvSpPr>
            <p:spPr>
              <a:xfrm>
                <a:off x="1206499" y="3863665"/>
                <a:ext cx="10941874" cy="8640851"/>
              </a:xfrm>
              <a:prstGeom prst="rect">
                <a:avLst/>
              </a:prstGeom>
            </p:spPr>
            <p:txBody>
              <a:bodyPr/>
              <a:lstStyle/>
              <a:p>
                <a:pPr marL="0" lvl="2" indent="886968" defTabSz="2365188">
                  <a:spcBef>
                    <a:spcPts val="4300"/>
                  </a:spcBef>
                  <a:buSzTx/>
                  <a:buNone/>
                  <a:defRPr sz="4656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5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5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sz="5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sz="5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sz="5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sz="5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sz="5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sz="5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sz="5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sz="5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𝑓𝑢𝑠</m:t>
                              </m:r>
                            </m:sub>
                          </m:sSub>
                          <m:sSubSup>
                            <m:sSubSupPr>
                              <m:ctrlPr>
                                <a:rPr sz="5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sz="5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sz="5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sz="5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∘</m:t>
                              </m:r>
                            </m:sup>
                          </m:sSubSup>
                          <m:sSub>
                            <m:sSubPr>
                              <m:ctrlPr>
                                <a:rPr sz="5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5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sz="5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sz="5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num>
                        <m:den>
                          <m:sSub>
                            <m:sSubPr>
                              <m:ctrlPr>
                                <a:rPr sz="5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sz="5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sz="5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𝑓𝑢𝑠</m:t>
                              </m:r>
                            </m:sub>
                          </m:sSub>
                          <m:sSubSup>
                            <m:sSubSupPr>
                              <m:ctrlPr>
                                <a:rPr sz="5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sz="5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sz="5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sz="5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∘</m:t>
                              </m:r>
                            </m:sup>
                          </m:sSubSup>
                          <m:r>
                            <a:rPr sz="5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sz="5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sSub>
                            <m:sSubPr>
                              <m:ctrlPr>
                                <a:rPr sz="5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5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sz="5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sz="5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sz="5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𝑙𝑛</m:t>
                          </m:r>
                          <m:d>
                            <m:dPr>
                              <m:ctrlPr>
                                <a:rPr sz="5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sz="5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5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sz="5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/>
              </a:p>
              <a:p>
                <a:pPr marL="0" lvl="2" indent="886968" defTabSz="2365188">
                  <a:spcBef>
                    <a:spcPts val="4300"/>
                  </a:spcBef>
                  <a:buSzTx/>
                  <a:buNone/>
                  <a:defRPr sz="4656"/>
                </a:pPr>
                <a:endParaRPr/>
              </a:p>
              <a:p>
                <a:pPr marL="0" lvl="2" indent="886968" defTabSz="2365188">
                  <a:spcBef>
                    <a:spcPts val="4300"/>
                  </a:spcBef>
                  <a:buSzTx/>
                  <a:buNone/>
                  <a:defRPr sz="4656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5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5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sz="5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sz="5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sz="5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sz="5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sz="5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sz="5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sz="5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sz="5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𝑓𝑢𝑠</m:t>
                              </m:r>
                            </m:sub>
                          </m:sSub>
                          <m:sSubSup>
                            <m:sSubSupPr>
                              <m:ctrlPr>
                                <a:rPr sz="5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sz="5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sz="5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  <m:sup>
                              <m:r>
                                <a:rPr sz="5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∘</m:t>
                              </m:r>
                            </m:sup>
                          </m:sSubSup>
                          <m:sSub>
                            <m:sSubPr>
                              <m:ctrlPr>
                                <a:rPr sz="5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5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sz="5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sz="5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num>
                        <m:den>
                          <m:sSub>
                            <m:sSubPr>
                              <m:ctrlPr>
                                <a:rPr sz="5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sz="5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  <m:sub>
                              <m:r>
                                <a:rPr sz="5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𝑓𝑢𝑠</m:t>
                              </m:r>
                            </m:sub>
                          </m:sSub>
                          <m:sSubSup>
                            <m:sSubSupPr>
                              <m:ctrlPr>
                                <a:rPr sz="5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sz="5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sz="5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  <m:sup>
                              <m:r>
                                <a:rPr sz="5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∘</m:t>
                              </m:r>
                            </m:sup>
                          </m:sSubSup>
                          <m:r>
                            <a:rPr sz="5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sz="5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sSub>
                            <m:sSubPr>
                              <m:ctrlPr>
                                <a:rPr sz="5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5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sz="5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sz="5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sz="5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𝑙𝑛</m:t>
                          </m:r>
                          <m:d>
                            <m:dPr>
                              <m:ctrlPr>
                                <a:rPr sz="5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sz="5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5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sz="5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/>
              </a:p>
              <a:p>
                <a:pPr marL="0" lvl="2" indent="886968" defTabSz="2365188">
                  <a:spcBef>
                    <a:spcPts val="4300"/>
                  </a:spcBef>
                  <a:buSzTx/>
                  <a:buNone/>
                  <a:defRPr sz="4656">
                    <a:solidFill>
                      <a:srgbClr val="FF2600"/>
                    </a:solidFill>
                  </a:defRPr>
                </a:pPr>
                <a:r>
                  <a:t>T</a:t>
                </a:r>
                <a:r>
                  <a:rPr baseline="-16738"/>
                  <a:t>f,A</a:t>
                </a:r>
                <a:r>
                  <a:t>= 291.35 K  Δ</a:t>
                </a:r>
                <a:r>
                  <a:rPr baseline="-16738"/>
                  <a:t>fus</a:t>
                </a:r>
                <a:r>
                  <a:t>H°</a:t>
                </a:r>
                <a:r>
                  <a:rPr baseline="-16738"/>
                  <a:t>A</a:t>
                </a:r>
                <a:r>
                  <a:t>=18300 J mol</a:t>
                </a:r>
                <a:r>
                  <a:rPr baseline="31999"/>
                  <a:t>-1</a:t>
                </a:r>
              </a:p>
              <a:p>
                <a:pPr marL="0" lvl="2" indent="886968" defTabSz="2365188">
                  <a:spcBef>
                    <a:spcPts val="4300"/>
                  </a:spcBef>
                  <a:buSzTx/>
                  <a:buNone/>
                  <a:defRPr sz="4656">
                    <a:solidFill>
                      <a:srgbClr val="0433FF"/>
                    </a:solidFill>
                  </a:defRPr>
                </a:pPr>
                <a:r>
                  <a:t>T</a:t>
                </a:r>
                <a:r>
                  <a:rPr baseline="-16738"/>
                  <a:t>f,B</a:t>
                </a:r>
                <a:r>
                  <a:t>= 273.15 K  Δ</a:t>
                </a:r>
                <a:r>
                  <a:rPr baseline="-16738"/>
                  <a:t>fus</a:t>
                </a:r>
                <a:r>
                  <a:t>H°</a:t>
                </a:r>
                <a:r>
                  <a:rPr baseline="-16738"/>
                  <a:t>B</a:t>
                </a:r>
                <a:r>
                  <a:t>=6010 J mol</a:t>
                </a:r>
                <a:r>
                  <a:rPr baseline="31999"/>
                  <a:t>-1</a:t>
                </a:r>
              </a:p>
            </p:txBody>
          </p:sp>
        </mc:Choice>
        <mc:Fallback xmlns="">
          <p:sp>
            <p:nvSpPr>
              <p:cNvPr id="196" name="Tf,A= 291.35 K  ΔfusH°A=18300 J mol-1…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1206499" y="3863665"/>
                <a:ext cx="10941874" cy="8640851"/>
              </a:xfrm>
              <a:prstGeom prst="rect">
                <a:avLst/>
              </a:prstGeom>
              <a:blipFill>
                <a:blip r:embed="rId2"/>
                <a:stretch>
                  <a:fillRect r="-55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7" name="Immagine" descr="Immagi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7709" y="2786257"/>
            <a:ext cx="10464801" cy="6921501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sp>
        <p:nvSpPr>
          <p:cNvPr id="198" name="calcolato…"/>
          <p:cNvSpPr txBox="1"/>
          <p:nvPr/>
        </p:nvSpPr>
        <p:spPr>
          <a:xfrm>
            <a:off x="16666529" y="10457601"/>
            <a:ext cx="3100731" cy="2305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lnSpc>
                <a:spcPct val="90000"/>
              </a:lnSpc>
              <a:spcBef>
                <a:spcPts val="500"/>
              </a:spcBef>
              <a:defRPr sz="4800">
                <a:solidFill>
                  <a:srgbClr val="000000"/>
                </a:solidFill>
              </a:defRPr>
            </a:pPr>
            <a:r>
              <a:t>calcolato</a:t>
            </a:r>
          </a:p>
          <a:p>
            <a:pPr algn="l">
              <a:lnSpc>
                <a:spcPct val="90000"/>
              </a:lnSpc>
              <a:spcBef>
                <a:spcPts val="500"/>
              </a:spcBef>
              <a:defRPr sz="4800">
                <a:solidFill>
                  <a:srgbClr val="000000"/>
                </a:solidFill>
              </a:defRPr>
            </a:pPr>
            <a:r>
              <a:t>T= 246.3 K</a:t>
            </a:r>
          </a:p>
          <a:p>
            <a:pPr algn="l">
              <a:lnSpc>
                <a:spcPct val="90000"/>
              </a:lnSpc>
              <a:spcBef>
                <a:spcPts val="500"/>
              </a:spcBef>
              <a:defRPr sz="4800">
                <a:solidFill>
                  <a:srgbClr val="000000"/>
                </a:solidFill>
              </a:defRPr>
            </a:pPr>
            <a:r>
              <a:t>X</a:t>
            </a:r>
            <a:r>
              <a:rPr baseline="-16416"/>
              <a:t>A</a:t>
            </a:r>
            <a:r>
              <a:t>= 0.251</a:t>
            </a:r>
          </a:p>
        </p:txBody>
      </p:sp>
      <p:sp>
        <p:nvSpPr>
          <p:cNvPr id="199" name="Glycerol as a Cryoprotectant: An Undergraduate Experiment Using Differential Scanning Calorimetry to Study Glycerol–Water Mixtures A. D. Schwab J. Chem. Educ. 2024 101 (4), 1696-1702 DOI: 10.1021/acs.jchemed.4c00102"/>
          <p:cNvSpPr txBox="1"/>
          <p:nvPr/>
        </p:nvSpPr>
        <p:spPr>
          <a:xfrm>
            <a:off x="976714" y="12140367"/>
            <a:ext cx="14488205" cy="1302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ct val="90000"/>
              </a:lnSpc>
              <a:spcBef>
                <a:spcPts val="4500"/>
              </a:spcBef>
              <a:defRPr sz="2800">
                <a:solidFill>
                  <a:srgbClr val="0433FF"/>
                </a:solidFill>
              </a:defRPr>
            </a:pPr>
            <a:r>
              <a:t>Glycerol as a Cryoprotectant: An Undergraduate Experiment Using Differential Scanning Calorimetry to Study Glycerol–Water Mixtures A. D. Schwab </a:t>
            </a:r>
            <a:r>
              <a:rPr i="1"/>
              <a:t>J. Chem. Educ.</a:t>
            </a:r>
            <a:r>
              <a:t> 2024 </a:t>
            </a:r>
            <a:r>
              <a:rPr i="1"/>
              <a:t>101</a:t>
            </a:r>
            <a:r>
              <a:t> (4), 1696-1702 DOI: 10.1021/acs.jchemed.4c00102 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2159b33-9406-468d-939c-07ba024f37a5" xsi:nil="true"/>
    <lcf76f155ced4ddcb4097134ff3c332f xmlns="f3ec0090-a91c-41e3-8ea3-4e47221e0305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5F60B50A3E5E644B24FC83C95A4D028" ma:contentTypeVersion="11" ma:contentTypeDescription="Creare un nuovo documento." ma:contentTypeScope="" ma:versionID="3041f6e39f190b61dc9d46553c157b23">
  <xsd:schema xmlns:xsd="http://www.w3.org/2001/XMLSchema" xmlns:xs="http://www.w3.org/2001/XMLSchema" xmlns:p="http://schemas.microsoft.com/office/2006/metadata/properties" xmlns:ns2="f3ec0090-a91c-41e3-8ea3-4e47221e0305" xmlns:ns3="e2159b33-9406-468d-939c-07ba024f37a5" targetNamespace="http://schemas.microsoft.com/office/2006/metadata/properties" ma:root="true" ma:fieldsID="1d79bd20525a437854712462ea9051be" ns2:_="" ns3:_="">
    <xsd:import namespace="f3ec0090-a91c-41e3-8ea3-4e47221e0305"/>
    <xsd:import namespace="e2159b33-9406-468d-939c-07ba024f37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ec0090-a91c-41e3-8ea3-4e47221e03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Tag immagine" ma:readOnly="false" ma:fieldId="{5cf76f15-5ced-4ddc-b409-7134ff3c332f}" ma:taxonomyMulti="true" ma:sspId="0364805e-22fd-4701-b436-1ee1bdeaa5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159b33-9406-468d-939c-07ba024f37a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15886f4-f8df-4689-9308-cce423995497}" ma:internalName="TaxCatchAll" ma:showField="CatchAllData" ma:web="e2159b33-9406-468d-939c-07ba024f37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8F43EBC-C336-411B-AB3C-AFB8D2594331}">
  <ds:schemaRefs>
    <ds:schemaRef ds:uri="http://purl.org/dc/elements/1.1/"/>
    <ds:schemaRef ds:uri="http://schemas.openxmlformats.org/package/2006/metadata/core-properties"/>
    <ds:schemaRef ds:uri="http://www.w3.org/XML/1998/namespace"/>
    <ds:schemaRef ds:uri="f3ec0090-a91c-41e3-8ea3-4e47221e0305"/>
    <ds:schemaRef ds:uri="http://schemas.microsoft.com/office/2006/documentManagement/types"/>
    <ds:schemaRef ds:uri="http://purl.org/dc/terms/"/>
    <ds:schemaRef ds:uri="http://purl.org/dc/dcmitype/"/>
    <ds:schemaRef ds:uri="http://schemas.microsoft.com/office/2006/metadata/properties"/>
    <ds:schemaRef ds:uri="http://schemas.microsoft.com/office/infopath/2007/PartnerControls"/>
    <ds:schemaRef ds:uri="e2159b33-9406-468d-939c-07ba024f37a5"/>
  </ds:schemaRefs>
</ds:datastoreItem>
</file>

<file path=customXml/itemProps2.xml><?xml version="1.0" encoding="utf-8"?>
<ds:datastoreItem xmlns:ds="http://schemas.openxmlformats.org/officeDocument/2006/customXml" ds:itemID="{EEDF034C-5A49-48BB-B7BF-745E22AE98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ec0090-a91c-41e3-8ea3-4e47221e0305"/>
    <ds:schemaRef ds:uri="e2159b33-9406-468d-939c-07ba024f37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E79F8D9-9E9E-4FD5-A1AC-D256CCD04CD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738</Words>
  <Application>Microsoft Office PowerPoint</Application>
  <PresentationFormat>Personalizzato</PresentationFormat>
  <Paragraphs>71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4" baseType="lpstr">
      <vt:lpstr>Cambria Math</vt:lpstr>
      <vt:lpstr>Helvetica Neue</vt:lpstr>
      <vt:lpstr>Helvetica Neue Medium</vt:lpstr>
      <vt:lpstr>21_BasicWhite</vt:lpstr>
      <vt:lpstr>Diagrammi temperatura composizione</vt:lpstr>
      <vt:lpstr>Comportamento ideale</vt:lpstr>
      <vt:lpstr>Diagramma solido-liquido dell’olivina</vt:lpstr>
      <vt:lpstr>Comportamento non ideale</vt:lpstr>
      <vt:lpstr>Presentazione standard di PowerPoint</vt:lpstr>
      <vt:lpstr>Miscela degli etilesteri degli acidi laurico e miristico</vt:lpstr>
      <vt:lpstr>Miscele eutettiche</vt:lpstr>
      <vt:lpstr>Calcolo approssimato della frontiera liquido-regioni bifasiche</vt:lpstr>
      <vt:lpstr>Glicerolo (A) acqua (B)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Diagrammi temperatura composizione</dc:title>
  <dc:creator>asaro</dc:creator>
  <cp:lastModifiedBy>ASARO FIORETTA</cp:lastModifiedBy>
  <cp:revision>12</cp:revision>
  <cp:lastPrinted>2025-05-05T14:49:53Z</cp:lastPrinted>
  <dcterms:modified xsi:type="dcterms:W3CDTF">2026-04-24T11:47:40Z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0x01010085F60B50A3E5E644B24FC83C95A4D028</vt:lpwstr>
  </property>
</Properties>
</file>