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14"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31" r:id="rId19"/>
    <p:sldId id="53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82611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19419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70801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8413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34729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19639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74786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96930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8321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03421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26/04/2026</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59616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26/04/2026</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1043667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06D6F84-3B29-0FC5-7E0E-67B0BF7BAF09}"/>
              </a:ext>
            </a:extLst>
          </p:cNvPr>
          <p:cNvSpPr>
            <a:spLocks noGrp="1"/>
          </p:cNvSpPr>
          <p:nvPr>
            <p:ph idx="1"/>
          </p:nvPr>
        </p:nvSpPr>
        <p:spPr>
          <a:xfrm>
            <a:off x="838200" y="733331"/>
            <a:ext cx="10515600" cy="5443632"/>
          </a:xfrm>
        </p:spPr>
        <p:txBody>
          <a:bodyPr/>
          <a:lstStyle/>
          <a:p>
            <a:pPr algn="just"/>
            <a:r>
              <a:rPr lang="it-IT" dirty="0"/>
              <a:t>Subordinazione delle SA alle SS, guidate da Heinrich Himmler, che controllano a loro volta la Gestapo (polizia segreta di stato) e il </a:t>
            </a:r>
            <a:r>
              <a:rPr lang="it-IT" dirty="0" err="1"/>
              <a:t>Sicherheitsdienst</a:t>
            </a:r>
            <a:r>
              <a:rPr lang="it-IT" dirty="0"/>
              <a:t> (servizio segreto)</a:t>
            </a:r>
          </a:p>
          <a:p>
            <a:pPr algn="just"/>
            <a:r>
              <a:rPr lang="it-IT" dirty="0"/>
              <a:t>Alle SS sono anche affidati i campi di concentramento e i corpi militari che affiancano la Wehrmacht (esercito tedesco), le </a:t>
            </a:r>
            <a:r>
              <a:rPr lang="it-IT" dirty="0" err="1"/>
              <a:t>Waffen</a:t>
            </a:r>
            <a:r>
              <a:rPr lang="it-IT" dirty="0"/>
              <a:t>-SS</a:t>
            </a:r>
          </a:p>
          <a:p>
            <a:pPr algn="just"/>
            <a:r>
              <a:rPr lang="it-IT" dirty="0"/>
              <a:t>Sviluppo dell’esercito</a:t>
            </a:r>
          </a:p>
          <a:p>
            <a:pPr algn="just"/>
            <a:r>
              <a:rPr lang="it-IT" dirty="0"/>
              <a:t>Controllo totalitario della società fin dalla giovinezza: costituzione della Hitler </a:t>
            </a:r>
            <a:r>
              <a:rPr lang="it-IT" dirty="0" err="1"/>
              <a:t>Jugend</a:t>
            </a:r>
            <a:r>
              <a:rPr lang="it-IT" dirty="0"/>
              <a:t> (gioventù hitleriana)</a:t>
            </a:r>
          </a:p>
          <a:p>
            <a:pPr algn="just"/>
            <a:r>
              <a:rPr lang="it-IT" dirty="0"/>
              <a:t>I lavoratori sono inquadrati nel Deutsche </a:t>
            </a:r>
            <a:r>
              <a:rPr lang="it-IT" dirty="0" err="1"/>
              <a:t>Arbeitsfront</a:t>
            </a:r>
            <a:r>
              <a:rPr lang="it-IT" dirty="0"/>
              <a:t> (Daf), che organizza anche attività ricreative di dopolavoro</a:t>
            </a:r>
          </a:p>
          <a:p>
            <a:endParaRPr lang="it-IT" dirty="0"/>
          </a:p>
        </p:txBody>
      </p:sp>
    </p:spTree>
    <p:extLst>
      <p:ext uri="{BB962C8B-B14F-4D97-AF65-F5344CB8AC3E}">
        <p14:creationId xmlns:p14="http://schemas.microsoft.com/office/powerpoint/2010/main" val="301920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68CAA04-F817-4483-E2E3-4BD5EC25DD95}"/>
              </a:ext>
            </a:extLst>
          </p:cNvPr>
          <p:cNvSpPr>
            <a:spLocks noGrp="1"/>
          </p:cNvSpPr>
          <p:nvPr>
            <p:ph idx="1"/>
          </p:nvPr>
        </p:nvSpPr>
        <p:spPr>
          <a:xfrm>
            <a:off x="838200" y="733331"/>
            <a:ext cx="10515600" cy="5443632"/>
          </a:xfrm>
        </p:spPr>
        <p:txBody>
          <a:bodyPr>
            <a:normAutofit lnSpcReduction="10000"/>
          </a:bodyPr>
          <a:lstStyle/>
          <a:p>
            <a:pPr algn="just"/>
            <a:r>
              <a:rPr lang="it-IT" dirty="0"/>
              <a:t>Pubblicazione del «Manifesto della razza» (luglio 1938) e successiva legislazione antisemita che discrimina la «razza ebraica» nelle scuole, nell’impiego pubblico e privato, nelle professioni</a:t>
            </a:r>
          </a:p>
          <a:p>
            <a:pPr algn="just"/>
            <a:r>
              <a:rPr lang="it-IT" dirty="0"/>
              <a:t>Il consenso o almeno l’acquiescenza di una larga parte degli italiani al regime fascista sono ottenuti tramite il coinvolgimento delle masse nelle organizzazioni del regime, dai bambini (Figli della lupa) ai ragazzi (Balilla) ai giovani (Avanguardisti) agli universitari (Gruppi universitari fascisti, </a:t>
            </a:r>
            <a:r>
              <a:rPr lang="it-IT" dirty="0" err="1"/>
              <a:t>Guf</a:t>
            </a:r>
            <a:r>
              <a:rPr lang="it-IT" dirty="0"/>
              <a:t>)</a:t>
            </a:r>
          </a:p>
          <a:p>
            <a:pPr algn="just"/>
            <a:r>
              <a:rPr lang="it-IT" dirty="0"/>
              <a:t>L’Opera nazionale dopolavoro organizza attività per il tempo libero e per le vacanze</a:t>
            </a:r>
          </a:p>
          <a:p>
            <a:pPr algn="just"/>
            <a:r>
              <a:rPr lang="it-IT" dirty="0"/>
              <a:t>Anche le ragazze vengono coinvolte, ad esempio nell’ambito sportivo</a:t>
            </a:r>
          </a:p>
        </p:txBody>
      </p:sp>
    </p:spTree>
    <p:extLst>
      <p:ext uri="{BB962C8B-B14F-4D97-AF65-F5344CB8AC3E}">
        <p14:creationId xmlns:p14="http://schemas.microsoft.com/office/powerpoint/2010/main" val="298017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478CE7-F895-DC4B-590E-32E98760F968}"/>
              </a:ext>
            </a:extLst>
          </p:cNvPr>
          <p:cNvSpPr>
            <a:spLocks noGrp="1"/>
          </p:cNvSpPr>
          <p:nvPr>
            <p:ph idx="1"/>
          </p:nvPr>
        </p:nvSpPr>
        <p:spPr>
          <a:xfrm>
            <a:off x="838200" y="697117"/>
            <a:ext cx="10515600" cy="5479846"/>
          </a:xfrm>
        </p:spPr>
        <p:txBody>
          <a:bodyPr/>
          <a:lstStyle/>
          <a:p>
            <a:pPr algn="just"/>
            <a:r>
              <a:rPr lang="it-IT" dirty="0"/>
              <a:t>La propaganda fascista si avvale, come gli altri regimi di stampo totalitario, dei moderni mezzi di comunicazione di massa: la radio (fondazione dell’Ente italiano audizioni radiofoniche, Eiar, nel 1927) e il cinema, tramite i cinegiornali dell’Istituto Luce</a:t>
            </a:r>
          </a:p>
          <a:p>
            <a:pPr algn="just"/>
            <a:r>
              <a:rPr lang="it-IT" dirty="0"/>
              <a:t>Fra le due guerre mondiali in molti paesi europei si instaurano regimi di tipo autoritario di destra, sul modello del fascismo italiano e del nazismo tedesco</a:t>
            </a:r>
          </a:p>
          <a:p>
            <a:pPr algn="just"/>
            <a:r>
              <a:rPr lang="it-IT" dirty="0"/>
              <a:t>Questi regimi autoritari vengono generalmente instaurati tramite colpi di Stato che vedono protagonisti i rispettivi sovrani o comunque un «uomo forte» sul modello di Mussolini e Hitler</a:t>
            </a:r>
          </a:p>
          <a:p>
            <a:pPr algn="just"/>
            <a:r>
              <a:rPr lang="it-IT" dirty="0"/>
              <a:t>Costanti nell’ideologia dei regimi autoritari di destra sono l’antiparlamentarismo, l’antidemocrazia, l’antimarxismo e spesso l’antisemitismo</a:t>
            </a:r>
          </a:p>
        </p:txBody>
      </p:sp>
    </p:spTree>
    <p:extLst>
      <p:ext uri="{BB962C8B-B14F-4D97-AF65-F5344CB8AC3E}">
        <p14:creationId xmlns:p14="http://schemas.microsoft.com/office/powerpoint/2010/main" val="388870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CA2A14-E9C0-8FB0-1D29-FC64A8B72973}"/>
              </a:ext>
            </a:extLst>
          </p:cNvPr>
          <p:cNvSpPr>
            <a:spLocks noGrp="1"/>
          </p:cNvSpPr>
          <p:nvPr>
            <p:ph idx="1"/>
          </p:nvPr>
        </p:nvSpPr>
        <p:spPr>
          <a:xfrm>
            <a:off x="838200" y="679010"/>
            <a:ext cx="10515600" cy="5497953"/>
          </a:xfrm>
        </p:spPr>
        <p:txBody>
          <a:bodyPr/>
          <a:lstStyle/>
          <a:p>
            <a:pPr algn="just"/>
            <a:r>
              <a:rPr lang="it-IT" dirty="0"/>
              <a:t>Questi regimi hanno l’appoggio delle Chiese locali (cattolica o ortodossa), dei ceti privilegiati (proprietari terrieri, industriali) e della media borghesia, timorosa del «pericolo bolscevico», educata a sentimenti di tipo nazionalista e spesso di tendenze antisemite</a:t>
            </a:r>
          </a:p>
          <a:p>
            <a:pPr algn="just"/>
            <a:r>
              <a:rPr lang="it-IT" dirty="0"/>
              <a:t>In Spagna nel 1931 fu proclamata la repubblica, controllata inizialmente da partiti di orientamento progressista, basata sulla collaborazione fra repubblicani e socialisti, con un programma laico e anticlericale che colpisce gli interessi della Chiesa cattolica, concede uno statuto di autonomia alla Catalogna, senza però raggiungere un accordo su una riforma agraria</a:t>
            </a:r>
          </a:p>
          <a:p>
            <a:pPr algn="just"/>
            <a:r>
              <a:rPr lang="it-IT" dirty="0"/>
              <a:t>Il governo di destra formatosi nel 1933 punta a rovesciare le riforme attuate in precedenza</a:t>
            </a:r>
          </a:p>
          <a:p>
            <a:endParaRPr lang="it-IT" dirty="0"/>
          </a:p>
          <a:p>
            <a:endParaRPr lang="it-IT" dirty="0"/>
          </a:p>
        </p:txBody>
      </p:sp>
    </p:spTree>
    <p:extLst>
      <p:ext uri="{BB962C8B-B14F-4D97-AF65-F5344CB8AC3E}">
        <p14:creationId xmlns:p14="http://schemas.microsoft.com/office/powerpoint/2010/main" val="178646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7A46F1-8831-8694-D228-DFACD17F4795}"/>
              </a:ext>
            </a:extLst>
          </p:cNvPr>
          <p:cNvSpPr>
            <a:spLocks noGrp="1"/>
          </p:cNvSpPr>
          <p:nvPr>
            <p:ph idx="1"/>
          </p:nvPr>
        </p:nvSpPr>
        <p:spPr>
          <a:xfrm>
            <a:off x="838200" y="651850"/>
            <a:ext cx="10515600" cy="5525113"/>
          </a:xfrm>
        </p:spPr>
        <p:txBody>
          <a:bodyPr>
            <a:normAutofit lnSpcReduction="10000"/>
          </a:bodyPr>
          <a:lstStyle/>
          <a:p>
            <a:pPr algn="just"/>
            <a:r>
              <a:rPr lang="it-IT" dirty="0"/>
              <a:t>Nel 1936 vince le elezioni un Fronte popolare composto da repubblicani, socialisti, comunisti e anarchici</a:t>
            </a:r>
          </a:p>
          <a:p>
            <a:pPr algn="just"/>
            <a:r>
              <a:rPr lang="it-IT" dirty="0"/>
              <a:t>I reparti dell’esercito di stanza in Marocco, guidati dal generale Francisco Franco, si ribellano al governo repubblicano e occupano una parte della Spagna</a:t>
            </a:r>
          </a:p>
          <a:p>
            <a:pPr algn="just"/>
            <a:r>
              <a:rPr lang="it-IT" dirty="0"/>
              <a:t>Mentre le democrazie occidentali non intervengono (ma partono per la Spagna molti volontari sul fronte repubblicano), Italia e Germania danno supporto militare al fronte franchista</a:t>
            </a:r>
          </a:p>
          <a:p>
            <a:pPr algn="just"/>
            <a:r>
              <a:rPr lang="it-IT" dirty="0"/>
              <a:t>Soltanto l’Unione Sovietica porta aiuti militari ai repubblicani, controllando le Brigate internazionali</a:t>
            </a:r>
          </a:p>
          <a:p>
            <a:pPr algn="just"/>
            <a:r>
              <a:rPr lang="it-IT" dirty="0"/>
              <a:t>La Chiesa cattolica appoggia le truppe franchiste</a:t>
            </a:r>
          </a:p>
          <a:p>
            <a:pPr algn="just"/>
            <a:r>
              <a:rPr lang="it-IT" dirty="0"/>
              <a:t>Le fratture nel fronte repubblicano, fra comunisti legati a Mosca, marxisti libertari (</a:t>
            </a:r>
            <a:r>
              <a:rPr lang="it-IT" dirty="0" err="1"/>
              <a:t>Poum</a:t>
            </a:r>
            <a:r>
              <a:rPr lang="it-IT" dirty="0"/>
              <a:t>) e anarchici, portano alla vittoria di Franco e all’instaurazione di un regime di tipo fascista (aprile 1939)</a:t>
            </a:r>
          </a:p>
        </p:txBody>
      </p:sp>
    </p:spTree>
    <p:extLst>
      <p:ext uri="{BB962C8B-B14F-4D97-AF65-F5344CB8AC3E}">
        <p14:creationId xmlns:p14="http://schemas.microsoft.com/office/powerpoint/2010/main" val="358335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EC5A6-0F7E-4718-1148-22F30174DA04}"/>
              </a:ext>
            </a:extLst>
          </p:cNvPr>
          <p:cNvSpPr>
            <a:spLocks noGrp="1"/>
          </p:cNvSpPr>
          <p:nvPr>
            <p:ph type="title"/>
          </p:nvPr>
        </p:nvSpPr>
        <p:spPr>
          <a:xfrm>
            <a:off x="838200" y="365125"/>
            <a:ext cx="10515600" cy="449687"/>
          </a:xfrm>
        </p:spPr>
        <p:txBody>
          <a:bodyPr>
            <a:normAutofit/>
          </a:bodyPr>
          <a:lstStyle/>
          <a:p>
            <a:pPr algn="ctr"/>
            <a:r>
              <a:rPr lang="it-IT" sz="2400" dirty="0"/>
              <a:t>Regimi totalitari e autoritari in Europa (1939)</a:t>
            </a:r>
          </a:p>
        </p:txBody>
      </p:sp>
      <p:pic>
        <p:nvPicPr>
          <p:cNvPr id="2050" name="Picture 2" descr="Totalitarian Regimes in Europe in 1939 - World History Encyclopedia">
            <a:extLst>
              <a:ext uri="{FF2B5EF4-FFF2-40B4-BE49-F238E27FC236}">
                <a16:creationId xmlns:a16="http://schemas.microsoft.com/office/drawing/2014/main" id="{AEA676B9-AC54-5193-E985-8C5AF564E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203" y="814812"/>
            <a:ext cx="7989594" cy="53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7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F9C39-F35C-892E-6DE8-8BA3C6DB3485}"/>
              </a:ext>
            </a:extLst>
          </p:cNvPr>
          <p:cNvSpPr>
            <a:spLocks noGrp="1"/>
          </p:cNvSpPr>
          <p:nvPr>
            <p:ph type="title"/>
          </p:nvPr>
        </p:nvSpPr>
        <p:spPr/>
        <p:txBody>
          <a:bodyPr/>
          <a:lstStyle/>
          <a:p>
            <a:r>
              <a:rPr lang="it-IT" dirty="0"/>
              <a:t>L’Unione Sovietica staliniana</a:t>
            </a:r>
          </a:p>
        </p:txBody>
      </p:sp>
      <p:sp>
        <p:nvSpPr>
          <p:cNvPr id="3" name="Segnaposto contenuto 2">
            <a:extLst>
              <a:ext uri="{FF2B5EF4-FFF2-40B4-BE49-F238E27FC236}">
                <a16:creationId xmlns:a16="http://schemas.microsoft.com/office/drawing/2014/main" id="{E79096CC-090B-09CC-3AB9-8AE3EAE403DA}"/>
              </a:ext>
            </a:extLst>
          </p:cNvPr>
          <p:cNvSpPr>
            <a:spLocks noGrp="1"/>
          </p:cNvSpPr>
          <p:nvPr>
            <p:ph idx="1"/>
          </p:nvPr>
        </p:nvSpPr>
        <p:spPr/>
        <p:txBody>
          <a:bodyPr>
            <a:normAutofit lnSpcReduction="10000"/>
          </a:bodyPr>
          <a:lstStyle/>
          <a:p>
            <a:pPr algn="just"/>
            <a:r>
              <a:rPr lang="it-IT" dirty="0"/>
              <a:t>Alla fine degli anni Venti Stalin abbandona la Nuova Politica Economica (Nep) che era stata varata nel 1921</a:t>
            </a:r>
          </a:p>
          <a:p>
            <a:pPr algn="just"/>
            <a:r>
              <a:rPr lang="it-IT" dirty="0"/>
              <a:t>Obiettivo: industrializzazione e completa collettivizzazione dell’agricoltura</a:t>
            </a:r>
          </a:p>
          <a:p>
            <a:pPr algn="just"/>
            <a:r>
              <a:rPr lang="it-IT" dirty="0"/>
              <a:t>Pianificazione della produzione tramite i «piani quinquennali»: grande sviluppo dell’industria pesante, siderurgica, meccanica e elettrica</a:t>
            </a:r>
          </a:p>
          <a:p>
            <a:pPr algn="just"/>
            <a:r>
              <a:rPr lang="it-IT" dirty="0"/>
              <a:t>Nascita di nuove città industriali e migrazioni dalle campagne verso le città</a:t>
            </a:r>
          </a:p>
          <a:p>
            <a:pPr algn="just"/>
            <a:r>
              <a:rPr lang="it-IT" dirty="0"/>
              <a:t>Grande sviluppo delle infrastrutture</a:t>
            </a:r>
          </a:p>
          <a:p>
            <a:endParaRPr lang="it-IT" dirty="0"/>
          </a:p>
          <a:p>
            <a:endParaRPr lang="it-IT" dirty="0"/>
          </a:p>
        </p:txBody>
      </p:sp>
    </p:spTree>
    <p:extLst>
      <p:ext uri="{BB962C8B-B14F-4D97-AF65-F5344CB8AC3E}">
        <p14:creationId xmlns:p14="http://schemas.microsoft.com/office/powerpoint/2010/main" val="3337834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D81C76-2408-D1B2-41F1-608F31A73B7A}"/>
              </a:ext>
            </a:extLst>
          </p:cNvPr>
          <p:cNvSpPr>
            <a:spLocks noGrp="1"/>
          </p:cNvSpPr>
          <p:nvPr>
            <p:ph idx="1"/>
          </p:nvPr>
        </p:nvSpPr>
        <p:spPr>
          <a:xfrm>
            <a:off x="838200" y="651850"/>
            <a:ext cx="10515600" cy="5525113"/>
          </a:xfrm>
        </p:spPr>
        <p:txBody>
          <a:bodyPr/>
          <a:lstStyle/>
          <a:p>
            <a:pPr algn="just"/>
            <a:r>
              <a:rPr lang="it-IT" dirty="0"/>
              <a:t>L’Urss diventa una grande potenza industriale ma il tenore di vita delle masse è basso</a:t>
            </a:r>
          </a:p>
          <a:p>
            <a:pPr algn="just"/>
            <a:r>
              <a:rPr lang="it-IT" dirty="0"/>
              <a:t>Per realizzare la collettivizzazione dell’agricoltura, istituendo i kolchoz (cooperative agricole) e i sovchoz (complessi agricoli gestiti direttamente dallo Stato) Stalin colpisce duramente i contadini proprietari (kulaki) che si oppongono, deportandoli in Siberia</a:t>
            </a:r>
          </a:p>
          <a:p>
            <a:pPr algn="just"/>
            <a:r>
              <a:rPr lang="it-IT" dirty="0"/>
              <a:t>Grande carestia ucraina (1932-33): milioni di morti per fame</a:t>
            </a:r>
          </a:p>
          <a:p>
            <a:pPr algn="just"/>
            <a:r>
              <a:rPr lang="it-IT" dirty="0"/>
              <a:t>Controllo totalitario sovietico attraverso la coercizione e il terrore, incentivando la delazione anche all’interno delle famiglie: gli interessi della collettività vengono prima di quelli individuali</a:t>
            </a:r>
          </a:p>
          <a:p>
            <a:endParaRPr lang="it-IT" dirty="0"/>
          </a:p>
          <a:p>
            <a:endParaRPr lang="it-IT" dirty="0"/>
          </a:p>
          <a:p>
            <a:endParaRPr lang="it-IT" dirty="0"/>
          </a:p>
        </p:txBody>
      </p:sp>
    </p:spTree>
    <p:extLst>
      <p:ext uri="{BB962C8B-B14F-4D97-AF65-F5344CB8AC3E}">
        <p14:creationId xmlns:p14="http://schemas.microsoft.com/office/powerpoint/2010/main" val="287698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3A2D11-0BFA-4D20-1313-0ED247BCEE44}"/>
              </a:ext>
            </a:extLst>
          </p:cNvPr>
          <p:cNvSpPr>
            <a:spLocks noGrp="1"/>
          </p:cNvSpPr>
          <p:nvPr>
            <p:ph idx="1"/>
          </p:nvPr>
        </p:nvSpPr>
        <p:spPr>
          <a:xfrm>
            <a:off x="838200" y="733331"/>
            <a:ext cx="10515600" cy="5443632"/>
          </a:xfrm>
        </p:spPr>
        <p:txBody>
          <a:bodyPr>
            <a:normAutofit fontScale="92500" lnSpcReduction="10000"/>
          </a:bodyPr>
          <a:lstStyle/>
          <a:p>
            <a:pPr algn="just"/>
            <a:r>
              <a:rPr lang="it-IT" dirty="0"/>
              <a:t>Grandi processi («purghe») nella seconda metà degli anni Trenta contro oppositori politici veri o presunti, che colpiscono anche molti esponenti del Partito comunista, oltre a ufficiali dell’Armata rossa ed esponenti della classe dirigente, tecnica e intellettuale sovietica</a:t>
            </a:r>
          </a:p>
          <a:p>
            <a:pPr algn="just"/>
            <a:r>
              <a:rPr lang="it-IT" dirty="0"/>
              <a:t>Una parte viene condannata a morte, gli altri vengono deportati nei Gulag (acronimo di Amministrazione centrale dei campi), dove svolgono lavori forzati: mortalità molto alta</a:t>
            </a:r>
          </a:p>
          <a:p>
            <a:pPr algn="just"/>
            <a:r>
              <a:rPr lang="it-IT" dirty="0"/>
              <a:t>Culto della personalità di Stalin</a:t>
            </a:r>
          </a:p>
          <a:p>
            <a:pPr algn="just"/>
            <a:r>
              <a:rPr lang="it-IT" dirty="0"/>
              <a:t>Conservatorismo in campo culturale: fine dello sperimentalismo e dell’avanguardia artistica dei primi anni Venti e imposizione del «realismo socialista»</a:t>
            </a:r>
          </a:p>
          <a:p>
            <a:pPr algn="just"/>
            <a:r>
              <a:rPr lang="it-IT" dirty="0"/>
              <a:t>Le iniziali innovazioni del diritto di famiglia vengono sostituite negli anni Trenta da politiche conservatrici e </a:t>
            </a:r>
            <a:r>
              <a:rPr lang="it-IT" dirty="0" err="1"/>
              <a:t>nataliste</a:t>
            </a:r>
            <a:r>
              <a:rPr lang="it-IT" dirty="0"/>
              <a:t>: divieto dell’aborto e difficoltà per il divorzio</a:t>
            </a:r>
          </a:p>
          <a:p>
            <a:endParaRPr lang="it-IT" dirty="0"/>
          </a:p>
          <a:p>
            <a:endParaRPr lang="it-IT" dirty="0"/>
          </a:p>
          <a:p>
            <a:endParaRPr lang="it-IT" dirty="0"/>
          </a:p>
        </p:txBody>
      </p:sp>
    </p:spTree>
    <p:extLst>
      <p:ext uri="{BB962C8B-B14F-4D97-AF65-F5344CB8AC3E}">
        <p14:creationId xmlns:p14="http://schemas.microsoft.com/office/powerpoint/2010/main" val="110850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2D96FAD-75F3-7DA3-99A5-955FB2595B25}"/>
              </a:ext>
            </a:extLst>
          </p:cNvPr>
          <p:cNvSpPr>
            <a:spLocks noGrp="1"/>
          </p:cNvSpPr>
          <p:nvPr>
            <p:ph type="title"/>
          </p:nvPr>
        </p:nvSpPr>
        <p:spPr/>
        <p:txBody>
          <a:bodyPr/>
          <a:lstStyle/>
          <a:p>
            <a:r>
              <a:rPr lang="it-IT" dirty="0"/>
              <a:t>La Seconda guerra mondiale</a:t>
            </a:r>
          </a:p>
        </p:txBody>
      </p:sp>
      <p:sp>
        <p:nvSpPr>
          <p:cNvPr id="5" name="Segnaposto contenuto 4">
            <a:extLst>
              <a:ext uri="{FF2B5EF4-FFF2-40B4-BE49-F238E27FC236}">
                <a16:creationId xmlns:a16="http://schemas.microsoft.com/office/drawing/2014/main" id="{A3164FEB-AFA4-9029-0BFF-DBABC015D956}"/>
              </a:ext>
            </a:extLst>
          </p:cNvPr>
          <p:cNvSpPr>
            <a:spLocks noGrp="1"/>
          </p:cNvSpPr>
          <p:nvPr>
            <p:ph idx="1"/>
          </p:nvPr>
        </p:nvSpPr>
        <p:spPr/>
        <p:txBody>
          <a:bodyPr/>
          <a:lstStyle/>
          <a:p>
            <a:pPr algn="just"/>
            <a:r>
              <a:rPr lang="it-IT" dirty="0"/>
              <a:t>Nel corso degli anni Trenta la Germania nazista attua un programma espansionistico in Europa, per annettere i territori abitati da comunità tedesche</a:t>
            </a:r>
          </a:p>
          <a:p>
            <a:pPr algn="just"/>
            <a:r>
              <a:rPr lang="it-IT" dirty="0"/>
              <a:t>Tentativo di annessione dell’Austria (1934), contrastato dall’Italia fascista che teme l’espansionismo tedesco in Europa centrale</a:t>
            </a:r>
          </a:p>
          <a:p>
            <a:pPr algn="just"/>
            <a:r>
              <a:rPr lang="it-IT" dirty="0"/>
              <a:t>La guerra d’Etiopia porta ad un avvicinamento fra Italia e Germania: Asse Roma-Berlino (1936)</a:t>
            </a:r>
          </a:p>
          <a:p>
            <a:pPr algn="just"/>
            <a:r>
              <a:rPr lang="it-IT" dirty="0"/>
              <a:t>Collaborazione italo-tedesca a sostegno della Spagna franchista durante la guerra civile spagnola (1936-39)</a:t>
            </a:r>
          </a:p>
        </p:txBody>
      </p:sp>
    </p:spTree>
    <p:extLst>
      <p:ext uri="{BB962C8B-B14F-4D97-AF65-F5344CB8AC3E}">
        <p14:creationId xmlns:p14="http://schemas.microsoft.com/office/powerpoint/2010/main" val="379832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1C3D97-8C34-BBF8-F9C1-1049BC42067D}"/>
              </a:ext>
            </a:extLst>
          </p:cNvPr>
          <p:cNvSpPr>
            <a:spLocks noGrp="1"/>
          </p:cNvSpPr>
          <p:nvPr>
            <p:ph idx="1"/>
          </p:nvPr>
        </p:nvSpPr>
        <p:spPr>
          <a:xfrm>
            <a:off x="838200" y="706170"/>
            <a:ext cx="10515600" cy="5470793"/>
          </a:xfrm>
        </p:spPr>
        <p:txBody>
          <a:bodyPr>
            <a:normAutofit/>
          </a:bodyPr>
          <a:lstStyle/>
          <a:p>
            <a:pPr algn="just"/>
            <a:r>
              <a:rPr lang="it-IT" dirty="0"/>
              <a:t>Annessione (Anschluss) dell’Austria alla Germania (marzo 1938)</a:t>
            </a:r>
          </a:p>
          <a:p>
            <a:pPr algn="just"/>
            <a:r>
              <a:rPr lang="it-IT" dirty="0"/>
              <a:t>Conferenza di Monaco (settembre 1938) fra Germania, Italia, Francia e Regno Unito: la regione cecoslovacca dei Sudeti viene annessa alla Germania</a:t>
            </a:r>
          </a:p>
          <a:p>
            <a:pPr algn="just"/>
            <a:r>
              <a:rPr lang="it-IT" dirty="0"/>
              <a:t>Occupazione tedesca della Cecoslovacchia (marzo 1939): creazione del Protettorato tedesco di Boemia e Moravia e di uno stato slovacco indipendente satellite della Germania nazista</a:t>
            </a:r>
          </a:p>
          <a:p>
            <a:pPr algn="just"/>
            <a:r>
              <a:rPr lang="it-IT" dirty="0"/>
              <a:t>Occupazione italiana dell’Albania (aprile 1939)</a:t>
            </a:r>
          </a:p>
          <a:p>
            <a:pPr algn="just"/>
            <a:r>
              <a:rPr lang="it-IT" dirty="0"/>
              <a:t>«Patto d’acciaio» fra Germania e Italia (maggio 1939)</a:t>
            </a:r>
          </a:p>
          <a:p>
            <a:pPr algn="just"/>
            <a:r>
              <a:rPr lang="it-IT" dirty="0"/>
              <a:t>«Patto di non aggressione» fra Urss e Germania nazista (agosto 1939) e protocollo segreto: spartizione tra le due potenze dei territori di una fascia compresa tra Finlandia e Mar Nero</a:t>
            </a:r>
          </a:p>
        </p:txBody>
      </p:sp>
    </p:spTree>
    <p:extLst>
      <p:ext uri="{BB962C8B-B14F-4D97-AF65-F5344CB8AC3E}">
        <p14:creationId xmlns:p14="http://schemas.microsoft.com/office/powerpoint/2010/main" val="348204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3C72CF-8C40-D8A0-8E88-94B7127676FB}"/>
              </a:ext>
            </a:extLst>
          </p:cNvPr>
          <p:cNvSpPr>
            <a:spLocks noGrp="1"/>
          </p:cNvSpPr>
          <p:nvPr>
            <p:ph idx="1"/>
          </p:nvPr>
        </p:nvSpPr>
        <p:spPr>
          <a:xfrm>
            <a:off x="838200" y="742384"/>
            <a:ext cx="10515600" cy="5434579"/>
          </a:xfrm>
        </p:spPr>
        <p:txBody>
          <a:bodyPr>
            <a:normAutofit lnSpcReduction="10000"/>
          </a:bodyPr>
          <a:lstStyle/>
          <a:p>
            <a:pPr algn="just"/>
            <a:r>
              <a:rPr lang="it-IT" dirty="0"/>
              <a:t>Ampli settori delle Chiese protestanti tedesche appoggiano il regime nazista, la Chiesa cattolica firma un concordato con il governo tedesco (1933) ma i rapporti fra regime nazista e cattolici restano difficili: nel 1937 papa Pio XI pubblica l’enciclica «</a:t>
            </a:r>
            <a:r>
              <a:rPr lang="it-IT" dirty="0" err="1"/>
              <a:t>Mit</a:t>
            </a:r>
            <a:r>
              <a:rPr lang="it-IT" dirty="0"/>
              <a:t> </a:t>
            </a:r>
            <a:r>
              <a:rPr lang="it-IT" dirty="0" err="1"/>
              <a:t>brennender</a:t>
            </a:r>
            <a:r>
              <a:rPr lang="it-IT" dirty="0"/>
              <a:t> Sorge» (con grande ansia) dove condanna il paganesimo razzista del nazismo</a:t>
            </a:r>
          </a:p>
          <a:p>
            <a:pPr algn="just"/>
            <a:r>
              <a:rPr lang="it-IT" dirty="0"/>
              <a:t>Politica economica centrata su interventismo statale: grande piano di lavori pubblici per riassorbire la disoccupazione e drastico aumento delle spese militari</a:t>
            </a:r>
          </a:p>
          <a:p>
            <a:pPr algn="just"/>
            <a:r>
              <a:rPr lang="it-IT" dirty="0"/>
              <a:t>Sospensione del pagamento delle riparazioni di guerra</a:t>
            </a:r>
          </a:p>
          <a:p>
            <a:pPr algn="just"/>
            <a:r>
              <a:rPr lang="it-IT" dirty="0"/>
              <a:t>Successo di questa politica: piena occupazione, produzione in crescita, aumento dei salari</a:t>
            </a:r>
          </a:p>
          <a:p>
            <a:pPr algn="just"/>
            <a:r>
              <a:rPr lang="it-IT" dirty="0"/>
              <a:t>Obiettivo: preparazione alla guerra e all’occupazione di nuovi territori da assoggettare e sfruttare economicamente </a:t>
            </a:r>
          </a:p>
        </p:txBody>
      </p:sp>
    </p:spTree>
    <p:extLst>
      <p:ext uri="{BB962C8B-B14F-4D97-AF65-F5344CB8AC3E}">
        <p14:creationId xmlns:p14="http://schemas.microsoft.com/office/powerpoint/2010/main" val="317488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83B2ED-9AC4-5ED6-8E4C-69F625F3D1D9}"/>
              </a:ext>
            </a:extLst>
          </p:cNvPr>
          <p:cNvSpPr>
            <a:spLocks noGrp="1"/>
          </p:cNvSpPr>
          <p:nvPr>
            <p:ph idx="1"/>
          </p:nvPr>
        </p:nvSpPr>
        <p:spPr>
          <a:xfrm>
            <a:off x="838200" y="660903"/>
            <a:ext cx="10515600" cy="5516060"/>
          </a:xfrm>
        </p:spPr>
        <p:txBody>
          <a:bodyPr/>
          <a:lstStyle/>
          <a:p>
            <a:pPr algn="just"/>
            <a:r>
              <a:rPr lang="it-IT" dirty="0"/>
              <a:t>La Germania, uscita dalla Società delle Nazioni nell’ottobre 1933, porta avanti una serie di violazioni dei trattati di pace (occupazione militare della Renania nel 1936, ampliamento dell’esercito sopra i 100.000 effettivi)</a:t>
            </a:r>
          </a:p>
          <a:p>
            <a:pPr algn="just"/>
            <a:r>
              <a:rPr lang="it-IT" dirty="0"/>
              <a:t>Incentivi economici per le famiglie tedesche «ariane» numerose e repressione dell’omosessualità</a:t>
            </a:r>
          </a:p>
          <a:p>
            <a:pPr algn="just"/>
            <a:r>
              <a:rPr lang="it-IT" dirty="0"/>
              <a:t>Provvedimenti antinatalisti nei confronti di alcune categorie della popolazione, come malati di mente, disabili e individui ritenuti socialmente pericolosi, allo scopo di difendere l’integrità della </a:t>
            </a:r>
            <a:r>
              <a:rPr lang="it-IT" dirty="0" err="1"/>
              <a:t>Volksgemeinschaft</a:t>
            </a:r>
            <a:r>
              <a:rPr lang="it-IT" dirty="0"/>
              <a:t> (comunità di popolo), tramite sterilizzazioni obbligatorie</a:t>
            </a:r>
          </a:p>
          <a:p>
            <a:pPr algn="just"/>
            <a:r>
              <a:rPr lang="it-IT" dirty="0"/>
              <a:t>Fra il 1939 e il 1941 «programma di eutanasia»: uccisione di 200.000 persone malate o anziane</a:t>
            </a:r>
          </a:p>
          <a:p>
            <a:endParaRPr lang="it-IT" dirty="0"/>
          </a:p>
          <a:p>
            <a:endParaRPr lang="it-IT" dirty="0"/>
          </a:p>
        </p:txBody>
      </p:sp>
    </p:spTree>
    <p:extLst>
      <p:ext uri="{BB962C8B-B14F-4D97-AF65-F5344CB8AC3E}">
        <p14:creationId xmlns:p14="http://schemas.microsoft.com/office/powerpoint/2010/main" val="428129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6F6FC71-32AB-14C2-45C5-72EF9AF84EB2}"/>
              </a:ext>
            </a:extLst>
          </p:cNvPr>
          <p:cNvSpPr>
            <a:spLocks noGrp="1"/>
          </p:cNvSpPr>
          <p:nvPr>
            <p:ph idx="1"/>
          </p:nvPr>
        </p:nvSpPr>
        <p:spPr>
          <a:xfrm>
            <a:off x="838200" y="715224"/>
            <a:ext cx="10515600" cy="5461739"/>
          </a:xfrm>
        </p:spPr>
        <p:txBody>
          <a:bodyPr/>
          <a:lstStyle/>
          <a:p>
            <a:pPr algn="just"/>
            <a:r>
              <a:rPr lang="it-IT" dirty="0"/>
              <a:t>Fin dal 1933 gli ebrei sono esclusi dalla politica e dalle professioni, poi con le leggi di Norimberga (1935) sono esclusi dalla piena cittadinanza e vengono vietati matrimoni misti fra «ariani» ed ebrei</a:t>
            </a:r>
          </a:p>
          <a:p>
            <a:pPr algn="just"/>
            <a:r>
              <a:rPr lang="it-IT" dirty="0"/>
              <a:t>«Notte dei cristalli» (9-10 novembre 1938), pogrom antiebraico ed esclusione definitiva degli ebrei dalla comunità nazionale</a:t>
            </a:r>
          </a:p>
          <a:p>
            <a:pPr algn="just"/>
            <a:r>
              <a:rPr lang="it-IT" dirty="0"/>
              <a:t>La propaganda nazista, diretta da Joseph Goebbels, organizza grandi adunate di massa e trasmissioni radiofoniche o cinematografiche con l’obiettivo di irregimentare la società in modo totalitario</a:t>
            </a:r>
          </a:p>
          <a:p>
            <a:pPr algn="just"/>
            <a:r>
              <a:rPr lang="it-IT" dirty="0"/>
              <a:t>Politica sociale del nazismo, ad esempio diretta al sostegno dei servizi per i bambini e per le madri, in particolari quelle povere</a:t>
            </a:r>
          </a:p>
        </p:txBody>
      </p:sp>
    </p:spTree>
    <p:extLst>
      <p:ext uri="{BB962C8B-B14F-4D97-AF65-F5344CB8AC3E}">
        <p14:creationId xmlns:p14="http://schemas.microsoft.com/office/powerpoint/2010/main" val="1544582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D435BAE-6ADF-5ACB-4D06-BAA006F13BA6}"/>
              </a:ext>
            </a:extLst>
          </p:cNvPr>
          <p:cNvSpPr>
            <a:spLocks noGrp="1"/>
          </p:cNvSpPr>
          <p:nvPr>
            <p:ph idx="1"/>
          </p:nvPr>
        </p:nvSpPr>
        <p:spPr>
          <a:xfrm>
            <a:off x="838200" y="688063"/>
            <a:ext cx="10515600" cy="5488900"/>
          </a:xfrm>
        </p:spPr>
        <p:txBody>
          <a:bodyPr>
            <a:normAutofit/>
          </a:bodyPr>
          <a:lstStyle/>
          <a:p>
            <a:pPr algn="just"/>
            <a:r>
              <a:rPr lang="it-IT" dirty="0"/>
              <a:t>La crisi economica colpisce l’Italia in misura minore, ma porta comunque ad una contrazione delle esportazioni e a un aumento della disoccupazione</a:t>
            </a:r>
          </a:p>
          <a:p>
            <a:pPr algn="just"/>
            <a:r>
              <a:rPr lang="it-IT" dirty="0"/>
              <a:t>Il regime fascista risponde alla crisi, analogamente ad altri paesi, con un piano di lavori pubblici, fra cui i lavori di bonifica</a:t>
            </a:r>
          </a:p>
          <a:p>
            <a:pPr algn="just"/>
            <a:r>
              <a:rPr lang="it-IT" dirty="0"/>
              <a:t>Inoltre, costruzione di nuovi edifici pubblici in stile razionalista</a:t>
            </a:r>
          </a:p>
          <a:p>
            <a:pPr algn="just"/>
            <a:r>
              <a:rPr lang="it-IT" dirty="0"/>
              <a:t>Fondazione </a:t>
            </a:r>
            <a:r>
              <a:rPr lang="it-IT" dirty="0" err="1"/>
              <a:t>dell’Imi</a:t>
            </a:r>
            <a:r>
              <a:rPr lang="it-IT" dirty="0"/>
              <a:t> (Istituto mobiliare italiano) nel 1931 e dell’Iri (Istituto per la ricostruzione industriale) nel 1933, con l’obiettivo di finanziare le grandi industrie e di acquisire azioni di industrie in difficoltà</a:t>
            </a:r>
          </a:p>
          <a:p>
            <a:pPr algn="just"/>
            <a:r>
              <a:rPr lang="it-IT" dirty="0"/>
              <a:t>L’Iri diventa un gestore pubblico di banche e di industrie strategiche, in particolare nel settore siderurgico</a:t>
            </a:r>
          </a:p>
        </p:txBody>
      </p:sp>
    </p:spTree>
    <p:extLst>
      <p:ext uri="{BB962C8B-B14F-4D97-AF65-F5344CB8AC3E}">
        <p14:creationId xmlns:p14="http://schemas.microsoft.com/office/powerpoint/2010/main" val="124073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A9D22A1-5F49-DB97-511E-6DDFE155A7A2}"/>
              </a:ext>
            </a:extLst>
          </p:cNvPr>
          <p:cNvSpPr>
            <a:spLocks noGrp="1"/>
          </p:cNvSpPr>
          <p:nvPr>
            <p:ph idx="1"/>
          </p:nvPr>
        </p:nvSpPr>
        <p:spPr>
          <a:xfrm>
            <a:off x="838200" y="742384"/>
            <a:ext cx="10515600" cy="5434579"/>
          </a:xfrm>
        </p:spPr>
        <p:txBody>
          <a:bodyPr>
            <a:normAutofit lnSpcReduction="10000"/>
          </a:bodyPr>
          <a:lstStyle/>
          <a:p>
            <a:pPr algn="just"/>
            <a:r>
              <a:rPr lang="it-IT" dirty="0"/>
              <a:t>Grazie a queste misure l’economia italiana riesce a risollevarsi, ma i salari operai aumentano comunque meno dei profitti delle imprese e degli stipendi della classe media e non riescono a compensare l’aumento dei prezzi</a:t>
            </a:r>
          </a:p>
          <a:p>
            <a:pPr algn="just"/>
            <a:r>
              <a:rPr lang="it-IT" dirty="0"/>
              <a:t>Inoltre il reddito pro capite degli italiani resta inferiore a quello delle altre potenze europee e degli Stati Uniti</a:t>
            </a:r>
          </a:p>
          <a:p>
            <a:pPr algn="just"/>
            <a:r>
              <a:rPr lang="it-IT" dirty="0"/>
              <a:t>Negli anni Trenta il regime cerca di attuare i principi corporativi che aveva già stabilito nella Carta del lavoro del 1927: vengono create delle corporazioni statali di cui fanno parte rappresentanti degli imprenditori e dei sindacati fascisti</a:t>
            </a:r>
          </a:p>
          <a:p>
            <a:pPr algn="just"/>
            <a:r>
              <a:rPr lang="it-IT" dirty="0"/>
              <a:t>Nel 1939 la Camera dei deputati è sostituita dalla Camera dei fasci e delle corporazioni, non elettiva, formata da membri del Consiglio nazionale del Pnf e del Consiglio nazionale delle corporazioni</a:t>
            </a:r>
          </a:p>
          <a:p>
            <a:endParaRPr lang="it-IT" dirty="0"/>
          </a:p>
        </p:txBody>
      </p:sp>
    </p:spTree>
    <p:extLst>
      <p:ext uri="{BB962C8B-B14F-4D97-AF65-F5344CB8AC3E}">
        <p14:creationId xmlns:p14="http://schemas.microsoft.com/office/powerpoint/2010/main" val="335287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EE128E-982C-AB39-B91D-9F152C41BD65}"/>
              </a:ext>
            </a:extLst>
          </p:cNvPr>
          <p:cNvSpPr>
            <a:spLocks noGrp="1"/>
          </p:cNvSpPr>
          <p:nvPr>
            <p:ph idx="1"/>
          </p:nvPr>
        </p:nvSpPr>
        <p:spPr>
          <a:xfrm>
            <a:off x="838200" y="660903"/>
            <a:ext cx="10515600" cy="5516060"/>
          </a:xfrm>
        </p:spPr>
        <p:txBody>
          <a:bodyPr>
            <a:normAutofit lnSpcReduction="10000"/>
          </a:bodyPr>
          <a:lstStyle/>
          <a:p>
            <a:pPr algn="just"/>
            <a:r>
              <a:rPr lang="it-IT" dirty="0"/>
              <a:t>Politica </a:t>
            </a:r>
            <a:r>
              <a:rPr lang="it-IT" dirty="0" err="1"/>
              <a:t>pronatalista</a:t>
            </a:r>
            <a:r>
              <a:rPr lang="it-IT" dirty="0"/>
              <a:t> del regime fascista, con incentivi economici alle famiglie numerose, anche nella prospettiva di fare dell’Italia una grande potenza militare</a:t>
            </a:r>
          </a:p>
          <a:p>
            <a:pPr algn="just"/>
            <a:r>
              <a:rPr lang="it-IT" dirty="0"/>
              <a:t>La legislazione fascista punta a scoraggiare l’impiego femminile e a relegare le donne nell’ambito domestico</a:t>
            </a:r>
          </a:p>
          <a:p>
            <a:pPr algn="just"/>
            <a:r>
              <a:rPr lang="it-IT" dirty="0"/>
              <a:t>Fondazione dell’Opera nazionale per la protezione della maternità e dell’infanzia (Onmi) nel 1925 per assistere le madri bisognose</a:t>
            </a:r>
          </a:p>
          <a:p>
            <a:pPr algn="just"/>
            <a:r>
              <a:rPr lang="it-IT" dirty="0"/>
              <a:t>Nell’ottobre 1935 l’Italia attacca l’Etiopia, conducendo la guerra senza rispettare le convenzioni internazionali, colpendo in modo indiscriminato la popolazione civile</a:t>
            </a:r>
          </a:p>
          <a:p>
            <a:pPr algn="just"/>
            <a:r>
              <a:rPr lang="it-IT" dirty="0"/>
              <a:t>Nel maggio 1936 l’Etiopia sconfitta è unificata con l’Eritrea e la Somalia italiana: nascita dell’Africa orientale italiana (</a:t>
            </a:r>
            <a:r>
              <a:rPr lang="it-IT" dirty="0" err="1"/>
              <a:t>Aoi</a:t>
            </a:r>
            <a:r>
              <a:rPr lang="it-IT" dirty="0"/>
              <a:t>) e proclamazione dell’Impero italiano</a:t>
            </a:r>
          </a:p>
        </p:txBody>
      </p:sp>
    </p:spTree>
    <p:extLst>
      <p:ext uri="{BB962C8B-B14F-4D97-AF65-F5344CB8AC3E}">
        <p14:creationId xmlns:p14="http://schemas.microsoft.com/office/powerpoint/2010/main" val="403436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912A3-92DE-52FC-A1F5-4AFD0722963D}"/>
              </a:ext>
            </a:extLst>
          </p:cNvPr>
          <p:cNvSpPr>
            <a:spLocks noGrp="1"/>
          </p:cNvSpPr>
          <p:nvPr>
            <p:ph type="title"/>
          </p:nvPr>
        </p:nvSpPr>
        <p:spPr>
          <a:xfrm>
            <a:off x="838200" y="365125"/>
            <a:ext cx="10515600" cy="585489"/>
          </a:xfrm>
        </p:spPr>
        <p:txBody>
          <a:bodyPr>
            <a:normAutofit/>
          </a:bodyPr>
          <a:lstStyle/>
          <a:p>
            <a:pPr algn="ctr"/>
            <a:r>
              <a:rPr lang="it-IT" sz="2400" dirty="0"/>
              <a:t>Africa orientale italiana</a:t>
            </a:r>
          </a:p>
        </p:txBody>
      </p:sp>
      <p:pic>
        <p:nvPicPr>
          <p:cNvPr id="1026" name="Picture 2" descr="Africa orientale italiana - Enciclopedia - Treccani">
            <a:extLst>
              <a:ext uri="{FF2B5EF4-FFF2-40B4-BE49-F238E27FC236}">
                <a16:creationId xmlns:a16="http://schemas.microsoft.com/office/drawing/2014/main" id="{F19DD432-BCFB-61AF-7E39-53A04861D4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418" y="950614"/>
            <a:ext cx="5785164" cy="522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5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E0F0CA-1429-0B4D-0713-EC7BAF47C30D}"/>
              </a:ext>
            </a:extLst>
          </p:cNvPr>
          <p:cNvSpPr>
            <a:spLocks noGrp="1"/>
          </p:cNvSpPr>
          <p:nvPr>
            <p:ph idx="1"/>
          </p:nvPr>
        </p:nvSpPr>
        <p:spPr>
          <a:xfrm>
            <a:off x="838200" y="697117"/>
            <a:ext cx="10515600" cy="5479846"/>
          </a:xfrm>
        </p:spPr>
        <p:txBody>
          <a:bodyPr/>
          <a:lstStyle/>
          <a:p>
            <a:pPr algn="just"/>
            <a:r>
              <a:rPr lang="it-IT" dirty="0"/>
              <a:t>Sanzioni economiche da parte della Società delle Nazioni, ma appoggio all’Italia da parte della Germania nazista</a:t>
            </a:r>
          </a:p>
          <a:p>
            <a:pPr algn="just"/>
            <a:r>
              <a:rPr lang="it-IT" dirty="0"/>
              <a:t>Politica autarchica italiana: tentativo di rendere l’economia autonoma dalle importazioni dall’estero potenziando fra l’altro l’industria chimica</a:t>
            </a:r>
          </a:p>
          <a:p>
            <a:pPr algn="just"/>
            <a:r>
              <a:rPr lang="it-IT" dirty="0"/>
              <a:t>Costituzione dell’Asse Roma-Berlino fra Italia e Germania (ottobre 1936)</a:t>
            </a:r>
          </a:p>
          <a:p>
            <a:pPr algn="just"/>
            <a:r>
              <a:rPr lang="it-IT" dirty="0"/>
              <a:t>Patto anticomintern contro l’Unione Sovietica fra Italia, Germania e Giappone (novembre 1937) e uscita dell’Italia dalla </a:t>
            </a:r>
            <a:r>
              <a:rPr lang="it-IT" dirty="0" err="1"/>
              <a:t>SdN</a:t>
            </a:r>
            <a:r>
              <a:rPr lang="it-IT" dirty="0"/>
              <a:t> (dicembre 1937)</a:t>
            </a:r>
          </a:p>
          <a:p>
            <a:pPr algn="just"/>
            <a:r>
              <a:rPr lang="it-IT" dirty="0"/>
              <a:t>Legislazione razziale fascista che proibisce i matrimoni fra italiani e popolazione nera delle colonie africane</a:t>
            </a:r>
          </a:p>
          <a:p>
            <a:endParaRPr lang="it-IT" dirty="0"/>
          </a:p>
        </p:txBody>
      </p:sp>
    </p:spTree>
    <p:extLst>
      <p:ext uri="{BB962C8B-B14F-4D97-AF65-F5344CB8AC3E}">
        <p14:creationId xmlns:p14="http://schemas.microsoft.com/office/powerpoint/2010/main" val="748962928"/>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1796</Words>
  <Application>Microsoft Office PowerPoint</Application>
  <PresentationFormat>Widescreen</PresentationFormat>
  <Paragraphs>84</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Aptos</vt:lpstr>
      <vt:lpstr>Aptos Display</vt:lpstr>
      <vt:lpstr>Arial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Africa orientale italiana</vt:lpstr>
      <vt:lpstr>Presentazione standard di PowerPoint</vt:lpstr>
      <vt:lpstr>Presentazione standard di PowerPoint</vt:lpstr>
      <vt:lpstr>Presentazione standard di PowerPoint</vt:lpstr>
      <vt:lpstr>Presentazione standard di PowerPoint</vt:lpstr>
      <vt:lpstr>Presentazione standard di PowerPoint</vt:lpstr>
      <vt:lpstr>Regimi totalitari e autoritari in Europa (1939)</vt:lpstr>
      <vt:lpstr>L’Unione Sovietica staliniana</vt:lpstr>
      <vt:lpstr>Presentazione standard di PowerPoint</vt:lpstr>
      <vt:lpstr>Presentazione standard di PowerPoint</vt:lpstr>
      <vt:lpstr>La Seconda guerra mondiale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1</cp:revision>
  <dcterms:created xsi:type="dcterms:W3CDTF">2026-04-26T07:13:15Z</dcterms:created>
  <dcterms:modified xsi:type="dcterms:W3CDTF">2026-04-26T07:14:07Z</dcterms:modified>
</cp:coreProperties>
</file>