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74" r:id="rId4"/>
    <p:sldId id="258" r:id="rId5"/>
    <p:sldId id="614" r:id="rId6"/>
    <p:sldId id="615" r:id="rId7"/>
    <p:sldId id="617" r:id="rId8"/>
    <p:sldId id="618" r:id="rId9"/>
    <p:sldId id="619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624" r:id="rId18"/>
    <p:sldId id="625" r:id="rId19"/>
    <p:sldId id="266" r:id="rId20"/>
    <p:sldId id="275" r:id="rId21"/>
    <p:sldId id="623" r:id="rId22"/>
    <p:sldId id="626" r:id="rId23"/>
    <p:sldId id="627" r:id="rId24"/>
    <p:sldId id="277" r:id="rId25"/>
    <p:sldId id="276" r:id="rId26"/>
    <p:sldId id="268" r:id="rId27"/>
    <p:sldId id="630" r:id="rId28"/>
    <p:sldId id="628" r:id="rId29"/>
    <p:sldId id="629" r:id="rId30"/>
    <p:sldId id="631" r:id="rId31"/>
    <p:sldId id="278" r:id="rId32"/>
    <p:sldId id="279" r:id="rId33"/>
    <p:sldId id="280" r:id="rId34"/>
    <p:sldId id="281" r:id="rId35"/>
    <p:sldId id="282" r:id="rId36"/>
    <p:sldId id="283" r:id="rId37"/>
    <p:sldId id="269" r:id="rId38"/>
    <p:sldId id="270" r:id="rId39"/>
    <p:sldId id="271" r:id="rId40"/>
    <p:sldId id="272" r:id="rId41"/>
    <p:sldId id="273" r:id="rId4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765047-41C7-4271-A820-A36D692E5C16}" v="273" dt="2026-04-22T09:14:36.6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2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renzo Di Domenico" userId="b92e3e10ad574af4" providerId="LiveId" clId="{5F2C6BB5-76BE-48E0-A92F-A18EAC1B191D}"/>
    <pc:docChg chg="undo custSel addSld delSld modSld sldOrd">
      <pc:chgData name="Lorenzo Di Domenico" userId="b92e3e10ad574af4" providerId="LiveId" clId="{5F2C6BB5-76BE-48E0-A92F-A18EAC1B191D}" dt="2026-04-26T19:54:41.453" v="759" actId="47"/>
      <pc:docMkLst>
        <pc:docMk/>
      </pc:docMkLst>
      <pc:sldChg chg="modSp mod">
        <pc:chgData name="Lorenzo Di Domenico" userId="b92e3e10ad574af4" providerId="LiveId" clId="{5F2C6BB5-76BE-48E0-A92F-A18EAC1B191D}" dt="2026-04-22T06:49:27.603" v="1" actId="1076"/>
        <pc:sldMkLst>
          <pc:docMk/>
          <pc:sldMk cId="0" sldId="280"/>
        </pc:sldMkLst>
        <pc:spChg chg="mod">
          <ac:chgData name="Lorenzo Di Domenico" userId="b92e3e10ad574af4" providerId="LiveId" clId="{5F2C6BB5-76BE-48E0-A92F-A18EAC1B191D}" dt="2026-04-22T06:49:24.145" v="0" actId="1076"/>
          <ac:spMkLst>
            <pc:docMk/>
            <pc:sldMk cId="0" sldId="280"/>
            <ac:spMk id="19" creationId="{00000000-0000-0000-0000-000000000000}"/>
          </ac:spMkLst>
        </pc:spChg>
        <pc:spChg chg="mod">
          <ac:chgData name="Lorenzo Di Domenico" userId="b92e3e10ad574af4" providerId="LiveId" clId="{5F2C6BB5-76BE-48E0-A92F-A18EAC1B191D}" dt="2026-04-22T06:49:27.603" v="1" actId="1076"/>
          <ac:spMkLst>
            <pc:docMk/>
            <pc:sldMk cId="0" sldId="280"/>
            <ac:spMk id="20" creationId="{00000000-0000-0000-0000-000000000000}"/>
          </ac:spMkLst>
        </pc:spChg>
      </pc:sldChg>
      <pc:sldChg chg="del">
        <pc:chgData name="Lorenzo Di Domenico" userId="b92e3e10ad574af4" providerId="LiveId" clId="{5F2C6BB5-76BE-48E0-A92F-A18EAC1B191D}" dt="2026-04-26T19:54:41.453" v="759" actId="47"/>
        <pc:sldMkLst>
          <pc:docMk/>
          <pc:sldMk cId="3525759655" sldId="622"/>
        </pc:sldMkLst>
      </pc:sldChg>
      <pc:sldChg chg="addSp modSp mod">
        <pc:chgData name="Lorenzo Di Domenico" userId="b92e3e10ad574af4" providerId="LiveId" clId="{5F2C6BB5-76BE-48E0-A92F-A18EAC1B191D}" dt="2026-04-22T09:00:39.829" v="388" actId="1582"/>
        <pc:sldMkLst>
          <pc:docMk/>
          <pc:sldMk cId="2905511609" sldId="623"/>
        </pc:sldMkLst>
        <pc:cxnChg chg="add mod">
          <ac:chgData name="Lorenzo Di Domenico" userId="b92e3e10ad574af4" providerId="LiveId" clId="{5F2C6BB5-76BE-48E0-A92F-A18EAC1B191D}" dt="2026-04-22T09:00:39.829" v="388" actId="1582"/>
          <ac:cxnSpMkLst>
            <pc:docMk/>
            <pc:sldMk cId="2905511609" sldId="623"/>
            <ac:cxnSpMk id="12" creationId="{3B774C7D-B059-45B9-F6AB-F4B29FD19CA0}"/>
          </ac:cxnSpMkLst>
        </pc:cxnChg>
        <pc:cxnChg chg="add mod">
          <ac:chgData name="Lorenzo Di Domenico" userId="b92e3e10ad574af4" providerId="LiveId" clId="{5F2C6BB5-76BE-48E0-A92F-A18EAC1B191D}" dt="2026-04-22T09:00:39.829" v="388" actId="1582"/>
          <ac:cxnSpMkLst>
            <pc:docMk/>
            <pc:sldMk cId="2905511609" sldId="623"/>
            <ac:cxnSpMk id="17" creationId="{8A1D5CE4-1B98-F936-5184-90D1BF4D31EB}"/>
          </ac:cxnSpMkLst>
        </pc:cxnChg>
      </pc:sldChg>
      <pc:sldChg chg="modSp mod">
        <pc:chgData name="Lorenzo Di Domenico" userId="b92e3e10ad574af4" providerId="LiveId" clId="{5F2C6BB5-76BE-48E0-A92F-A18EAC1B191D}" dt="2026-04-22T07:43:06.768" v="56" actId="6549"/>
        <pc:sldMkLst>
          <pc:docMk/>
          <pc:sldMk cId="2944376908" sldId="626"/>
        </pc:sldMkLst>
        <pc:spChg chg="mod">
          <ac:chgData name="Lorenzo Di Domenico" userId="b92e3e10ad574af4" providerId="LiveId" clId="{5F2C6BB5-76BE-48E0-A92F-A18EAC1B191D}" dt="2026-04-22T07:43:06.768" v="56" actId="6549"/>
          <ac:spMkLst>
            <pc:docMk/>
            <pc:sldMk cId="2944376908" sldId="626"/>
            <ac:spMk id="5" creationId="{1CBA9488-AC21-32B3-251B-86D3B95DEC5A}"/>
          </ac:spMkLst>
        </pc:spChg>
      </pc:sldChg>
      <pc:sldChg chg="add">
        <pc:chgData name="Lorenzo Di Domenico" userId="b92e3e10ad574af4" providerId="LiveId" clId="{5F2C6BB5-76BE-48E0-A92F-A18EAC1B191D}" dt="2026-04-22T08:59:46.637" v="379"/>
        <pc:sldMkLst>
          <pc:docMk/>
          <pc:sldMk cId="2612196237" sldId="628"/>
        </pc:sldMkLst>
      </pc:sldChg>
      <pc:sldChg chg="add">
        <pc:chgData name="Lorenzo Di Domenico" userId="b92e3e10ad574af4" providerId="LiveId" clId="{5F2C6BB5-76BE-48E0-A92F-A18EAC1B191D}" dt="2026-04-22T08:59:46.637" v="379"/>
        <pc:sldMkLst>
          <pc:docMk/>
          <pc:sldMk cId="3656251515" sldId="629"/>
        </pc:sldMkLst>
      </pc:sldChg>
      <pc:sldChg chg="addSp delSp modSp add mod ord">
        <pc:chgData name="Lorenzo Di Domenico" userId="b92e3e10ad574af4" providerId="LiveId" clId="{5F2C6BB5-76BE-48E0-A92F-A18EAC1B191D}" dt="2026-04-22T09:14:55.742" v="758" actId="6549"/>
        <pc:sldMkLst>
          <pc:docMk/>
          <pc:sldMk cId="1232987200" sldId="630"/>
        </pc:sldMkLst>
        <pc:spChg chg="add mod">
          <ac:chgData name="Lorenzo Di Domenico" userId="b92e3e10ad574af4" providerId="LiveId" clId="{5F2C6BB5-76BE-48E0-A92F-A18EAC1B191D}" dt="2026-04-22T09:02:21.191" v="506" actId="1076"/>
          <ac:spMkLst>
            <pc:docMk/>
            <pc:sldMk cId="1232987200" sldId="630"/>
            <ac:spMk id="2" creationId="{7E526304-3491-AC2A-174A-E9243F323B56}"/>
          </ac:spMkLst>
        </pc:spChg>
        <pc:spChg chg="mod">
          <ac:chgData name="Lorenzo Di Domenico" userId="b92e3e10ad574af4" providerId="LiveId" clId="{5F2C6BB5-76BE-48E0-A92F-A18EAC1B191D}" dt="2026-04-22T09:14:55.742" v="758" actId="6549"/>
          <ac:spMkLst>
            <pc:docMk/>
            <pc:sldMk cId="1232987200" sldId="630"/>
            <ac:spMk id="5" creationId="{E8FB5C17-2443-6CEE-039F-4D18EA278A91}"/>
          </ac:spMkLst>
        </pc:spChg>
        <pc:spChg chg="add mod">
          <ac:chgData name="Lorenzo Di Domenico" userId="b92e3e10ad574af4" providerId="LiveId" clId="{5F2C6BB5-76BE-48E0-A92F-A18EAC1B191D}" dt="2026-04-22T09:02:21.191" v="506" actId="1076"/>
          <ac:spMkLst>
            <pc:docMk/>
            <pc:sldMk cId="1232987200" sldId="630"/>
            <ac:spMk id="8" creationId="{803BE331-9198-C91C-0A05-48C97767B93D}"/>
          </ac:spMkLst>
        </pc:spChg>
        <pc:cxnChg chg="add mod">
          <ac:chgData name="Lorenzo Di Domenico" userId="b92e3e10ad574af4" providerId="LiveId" clId="{5F2C6BB5-76BE-48E0-A92F-A18EAC1B191D}" dt="2026-04-22T09:02:21.191" v="506" actId="1076"/>
          <ac:cxnSpMkLst>
            <pc:docMk/>
            <pc:sldMk cId="1232987200" sldId="630"/>
            <ac:cxnSpMk id="9" creationId="{CD17C1E2-DF64-CB0C-3C01-A90673AD78DE}"/>
          </ac:cxnSpMkLst>
        </pc:cxnChg>
        <pc:cxnChg chg="add mod">
          <ac:chgData name="Lorenzo Di Domenico" userId="b92e3e10ad574af4" providerId="LiveId" clId="{5F2C6BB5-76BE-48E0-A92F-A18EAC1B191D}" dt="2026-04-22T09:02:21.191" v="506" actId="1076"/>
          <ac:cxnSpMkLst>
            <pc:docMk/>
            <pc:sldMk cId="1232987200" sldId="630"/>
            <ac:cxnSpMk id="10" creationId="{36601C40-7316-2137-ABE7-CFFFFE729638}"/>
          </ac:cxnSpMkLst>
        </pc:cxnChg>
      </pc:sldChg>
      <pc:sldChg chg="modSp add mod">
        <pc:chgData name="Lorenzo Di Domenico" userId="b92e3e10ad574af4" providerId="LiveId" clId="{5F2C6BB5-76BE-48E0-A92F-A18EAC1B191D}" dt="2026-04-22T09:14:36.689" v="757" actId="255"/>
        <pc:sldMkLst>
          <pc:docMk/>
          <pc:sldMk cId="1964883638" sldId="631"/>
        </pc:sldMkLst>
        <pc:spChg chg="mod">
          <ac:chgData name="Lorenzo Di Domenico" userId="b92e3e10ad574af4" providerId="LiveId" clId="{5F2C6BB5-76BE-48E0-A92F-A18EAC1B191D}" dt="2026-04-22T09:14:36.689" v="757" actId="255"/>
          <ac:spMkLst>
            <pc:docMk/>
            <pc:sldMk cId="1964883638" sldId="631"/>
            <ac:spMk id="5" creationId="{E16CAC7A-1CE0-FD7A-66D5-C85E2EAA9AF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493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720850-C67E-8CB2-9C3E-8CAB3704C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59A4A88F-8DCC-93EA-9700-6030340D76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17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1CAC03EE-3D7A-AA46-CAD6-8E79E476B2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79984CF4-9BD7-F522-61EA-2FCF1981F7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2140700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36BC1E-1225-7544-9D59-161A7F015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93EAE8CF-A0F4-5774-A49E-F10B19AB2C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18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02ECBB1-AEBC-B968-FCE6-DAA8E9D03F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9C74D3E-022A-831A-2DAF-CBA72BCE17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8522857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B6B90-BC49-EAC3-A3F8-863DA8A1A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3C08D596-5FFF-9424-450A-255E76F99A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21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1BBEE77F-1ACD-2413-5081-05D44DB5BF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12A5D44A-E596-DCBA-AEAF-BDD06AA293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3896634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7A677E-F37A-EADD-F0C7-69734A9B8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766D3EDE-E826-9079-CB28-43341B282F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22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712CAF9C-BEDC-EC0E-CE25-95D26B40DE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DDD80B12-2FB4-72DE-17CB-809C1E2C74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771584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DA98F-CA1B-87D0-FEAC-F7592FD0E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20A5F2C9-664C-049B-0386-585ABD549C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23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407527EF-ED53-0528-877B-2518C0B514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0ACCF636-0ECB-245A-7AA7-44AD1D6B3B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7712231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865CC-5068-E5C8-28E8-A50B6A8E7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5B0D3687-09EB-FB4C-864E-E630836DE9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27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81EFE51E-DC71-8569-0F54-BD94FAF3A9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4411BC3E-63DC-DA28-F710-770ECC95BB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7231069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7BFDD-C1E4-44CC-5900-93FF6ED8C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09A73D22-6337-3FEB-38AE-0AA8055D12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28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DFF09912-40C5-AC2D-445F-71F884D14F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7B77F557-4FB0-8513-D625-3C704C621D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32314477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8E2FE-7AAC-CEA9-0E75-ACBD657B4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55919BB0-BB31-CD81-EB90-C19FF2D1EE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29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88DA5E2D-4C18-EBC2-C43D-8BDFA23F1D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D10B0424-033D-DD3B-9E3B-CDE12CA4A5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48720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5689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713444-FE78-927F-3030-A228DF8F9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C674B344-F66F-DD87-9B0F-9C28DE74C6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30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BFBF3E68-0364-06A4-54E1-754D3F0D8D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0B287D8F-0828-D0AD-8A16-1C755D3D41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7374031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04378-DC92-4290-AB10-847D20E48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73CA2C01-490A-3977-0C94-D76D3F8CAB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5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347387E7-D19F-594D-9554-5B33B5A1A0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5F8A548E-27ED-D45A-8190-BAB8D4A259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4575705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D2BBF-02E3-8D89-7DC9-D3C833DA5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E114DB00-75A5-FBAD-24B9-82C18CA60C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6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8924EB32-5004-E5A7-A58C-53595DDCD2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57D61CF-07F7-3AFE-6087-AD4D313276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060190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90E18-12FD-0BA0-A8B0-78F9E2F3A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BE721979-D3F3-9845-1508-3FBA62EAEA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7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8300D788-89E0-5BDD-7C77-E07FF3823B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41617B5B-0277-757D-3C20-8E3D722052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5654575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ED90CA-F64C-2694-4013-AF4A710F1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FEA8D882-4A84-313F-9732-12646D08F5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8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A093D373-6B9E-D17D-5052-2A963F6ADE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ACBD4DDC-8EB9-A7DC-45F2-8CE89ED91B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4391083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89023-A7D1-E412-F5C1-6DA1BC7EE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EDF8625C-920A-CA2E-EDF2-25CAB65600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E8AAF6D-2E7B-4342-9CFA-DD8368B8D90F}" type="slidenum">
              <a:rPr lang="it-IT" altLang="it-IT" sz="1200" smtClean="0">
                <a:solidFill>
                  <a:schemeClr val="tx1"/>
                </a:solidFill>
              </a:rPr>
              <a:pPr/>
              <a:t>9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AFE8D839-9D65-3421-7D6C-4B0AC10450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C01E9FF-9AA6-3709-8585-C1B024A82C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700399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16014" y="307182"/>
            <a:ext cx="7559675" cy="378619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1116014" y="1314450"/>
            <a:ext cx="3703637" cy="30861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72050" y="1314450"/>
            <a:ext cx="3703638" cy="30861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734A6A-4288-4FE1-A477-84C30FABBE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0BCA3-F742-45B7-ABA6-D2FEFA329F83}" type="datetime1">
              <a:rPr lang="it-IT" altLang="it-IT"/>
              <a:pPr>
                <a:defRPr/>
              </a:pPr>
              <a:t>26/04/2026</a:t>
            </a:fld>
            <a:endParaRPr lang="it-IT" alt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62841C-FA57-475A-9769-D042321AAC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Titolo Presentazione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7ACA48-1795-4168-8358-6F6A53A9EE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Pagina </a:t>
            </a:r>
            <a:fld id="{2B6C2B67-B411-445D-B4BD-80B2349BA5A7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4133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2.jp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lickr.com/photos/22155693@N04/32109448247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bibliostoria.wordpress.com/2016/10/27/the-sraffa-papers-documenti-digitalizzati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286000" y="1097280"/>
            <a:ext cx="4572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Elementi di Economia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2286000" y="1664208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Anno 2025/2026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2286000" y="2423160"/>
            <a:ext cx="4572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Prof. Lorenzo Di Domenico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8778240" y="4773168"/>
            <a:ext cx="274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3" name="Shape 17">
            <a:extLst>
              <a:ext uri="{FF2B5EF4-FFF2-40B4-BE49-F238E27FC236}">
                <a16:creationId xmlns:a16="http://schemas.microsoft.com/office/drawing/2014/main" id="{0F4D607B-5D32-D704-452C-D60FE3F3A9BE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4" name="Shape 18">
            <a:extLst>
              <a:ext uri="{FF2B5EF4-FFF2-40B4-BE49-F238E27FC236}">
                <a16:creationId xmlns:a16="http://schemas.microsoft.com/office/drawing/2014/main" id="{50CFB9EC-C977-009E-E15A-54FD8CCEC1E7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15" name="Image 0" descr="preencoded.png">
            <a:extLst>
              <a:ext uri="{FF2B5EF4-FFF2-40B4-BE49-F238E27FC236}">
                <a16:creationId xmlns:a16="http://schemas.microsoft.com/office/drawing/2014/main" id="{6B58AD4F-DC43-26FA-F317-E15FEE651C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 Saggio del Salario reale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115568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11480" y="1207008"/>
            <a:ext cx="8321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Definizione: la quantità di beni che un lavoratore riceve per unità di tempo di lavoro.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11480" y="1600200"/>
            <a:ext cx="566928" cy="96012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411480" y="1600200"/>
            <a:ext cx="56692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1024128" y="1600200"/>
            <a:ext cx="7708392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Text 6"/>
          <p:cNvSpPr/>
          <p:nvPr/>
        </p:nvSpPr>
        <p:spPr>
          <a:xfrm>
            <a:off x="1143000" y="1673352"/>
            <a:ext cx="7498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Fattori storico-sociali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143000" y="1947672"/>
            <a:ext cx="74980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"salario di sussistenza": livello minimo socialmente tollerabile. Non solo sopravvivenza fisica, ma anche beni ritenuti irrinunciabili nella cultura del tempo.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11480" y="2670048"/>
            <a:ext cx="566928" cy="96012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Text 9"/>
          <p:cNvSpPr/>
          <p:nvPr/>
        </p:nvSpPr>
        <p:spPr>
          <a:xfrm>
            <a:off x="411480" y="2670048"/>
            <a:ext cx="56692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12" name="Shape 10"/>
          <p:cNvSpPr/>
          <p:nvPr/>
        </p:nvSpPr>
        <p:spPr>
          <a:xfrm>
            <a:off x="1024128" y="2670048"/>
            <a:ext cx="7708392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Text 11"/>
          <p:cNvSpPr/>
          <p:nvPr/>
        </p:nvSpPr>
        <p:spPr>
          <a:xfrm>
            <a:off x="1143000" y="2743200"/>
            <a:ext cx="7498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Posizione contrattuale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143000" y="3017520"/>
            <a:ext cx="74980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Forza sindacale, norme sui minimi salariali, grado di organizzazione dei lavoratori vs. datori di lavoro. Determina se il salario supera la sussistenza.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411480" y="3749040"/>
            <a:ext cx="8321040" cy="530352"/>
          </a:xfrm>
          <a:prstGeom prst="rect">
            <a:avLst/>
          </a:prstGeom>
          <a:solidFill>
            <a:srgbClr val="F5E6C0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Text 14"/>
          <p:cNvSpPr/>
          <p:nvPr/>
        </p:nvSpPr>
        <p:spPr>
          <a:xfrm>
            <a:off x="548640" y="3749040"/>
            <a:ext cx="81381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Gli autori classici consideravano la posizione contrattuale dei lavoratori generalmente svantaggiata, con il salario tendente alla mera sussistenza.</a:t>
            </a:r>
            <a:endParaRPr lang="en-US" sz="1150" dirty="0"/>
          </a:p>
        </p:txBody>
      </p:sp>
      <p:sp>
        <p:nvSpPr>
          <p:cNvPr id="20" name="Shape 17">
            <a:extLst>
              <a:ext uri="{FF2B5EF4-FFF2-40B4-BE49-F238E27FC236}">
                <a16:creationId xmlns:a16="http://schemas.microsoft.com/office/drawing/2014/main" id="{C119FEF8-BDE6-A92F-C89C-823A8E7B1BE0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1" name="Shape 18">
            <a:extLst>
              <a:ext uri="{FF2B5EF4-FFF2-40B4-BE49-F238E27FC236}">
                <a16:creationId xmlns:a16="http://schemas.microsoft.com/office/drawing/2014/main" id="{7CCF5FEA-2871-E1FC-6DEC-9FB04E40AF5D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22" name="Image 0" descr="preencoded.png">
            <a:extLst>
              <a:ext uri="{FF2B5EF4-FFF2-40B4-BE49-F238E27FC236}">
                <a16:creationId xmlns:a16="http://schemas.microsoft.com/office/drawing/2014/main" id="{6E14E50F-14A9-7EA9-7B12-FB56D0CB34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struttura analitica del nucleo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115568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11480" y="1207008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 grandezze assunte come DATI (variabili indipendenti) nel 'nucleo' della teoria: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11480" y="1600200"/>
            <a:ext cx="2633472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411480" y="1600200"/>
            <a:ext cx="2633472" cy="43891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245059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Saggio reale del salario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502920" y="2084832"/>
            <a:ext cx="2450592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Espresso come paniere fisico di merci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27832" y="1600200"/>
            <a:ext cx="2633472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0" name="Shape 8"/>
          <p:cNvSpPr/>
          <p:nvPr/>
        </p:nvSpPr>
        <p:spPr>
          <a:xfrm>
            <a:off x="3227832" y="1600200"/>
            <a:ext cx="2633472" cy="43891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Text 9"/>
          <p:cNvSpPr/>
          <p:nvPr/>
        </p:nvSpPr>
        <p:spPr>
          <a:xfrm>
            <a:off x="3319272" y="1600200"/>
            <a:ext cx="245059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Prodotto sociale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3319272" y="2084832"/>
            <a:ext cx="2450592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termini fisici: livello e composizione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044184" y="1600200"/>
            <a:ext cx="2633472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4" name="Shape 12"/>
          <p:cNvSpPr/>
          <p:nvPr/>
        </p:nvSpPr>
        <p:spPr>
          <a:xfrm>
            <a:off x="6044184" y="1600200"/>
            <a:ext cx="2633472" cy="43891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Text 13"/>
          <p:cNvSpPr/>
          <p:nvPr/>
        </p:nvSpPr>
        <p:spPr>
          <a:xfrm>
            <a:off x="6135624" y="1600200"/>
            <a:ext cx="245059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Condizioni tecniche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6135624" y="2084832"/>
            <a:ext cx="2450592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Metodi di produzione disponibili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11480" y="3127248"/>
            <a:ext cx="8321040" cy="138988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8" name="Text 16"/>
          <p:cNvSpPr/>
          <p:nvPr/>
        </p:nvSpPr>
        <p:spPr>
          <a:xfrm>
            <a:off x="594360" y="3172968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Sequenza logica del nucleo: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94360" y="3493008"/>
            <a:ext cx="8046720" cy="932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Prodotto + tecnologia → numero di lavoratori impiegati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N. lavoratori × salario → aggregato dei salari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Prodotto netto − Salari = Profitti + Rendite  (= Sovrappiù se w = sussistenza)</a:t>
            </a:r>
            <a:endParaRPr lang="en-US" sz="1100" dirty="0"/>
          </a:p>
        </p:txBody>
      </p:sp>
      <p:sp>
        <p:nvSpPr>
          <p:cNvPr id="23" name="Shape 17">
            <a:extLst>
              <a:ext uri="{FF2B5EF4-FFF2-40B4-BE49-F238E27FC236}">
                <a16:creationId xmlns:a16="http://schemas.microsoft.com/office/drawing/2014/main" id="{72455623-D5B8-8776-6333-8064136ED77A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4" name="Shape 18">
            <a:extLst>
              <a:ext uri="{FF2B5EF4-FFF2-40B4-BE49-F238E27FC236}">
                <a16:creationId xmlns:a16="http://schemas.microsoft.com/office/drawing/2014/main" id="{F3BEC92A-2037-DC1F-1581-F79280A0282A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25" name="Image 0" descr="preencoded.png">
            <a:extLst>
              <a:ext uri="{FF2B5EF4-FFF2-40B4-BE49-F238E27FC236}">
                <a16:creationId xmlns:a16="http://schemas.microsoft.com/office/drawing/2014/main" id="{0770436B-50F0-1328-849B-07305CA36A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Schema del nucleo della teoria classica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188720"/>
            <a:ext cx="2560320" cy="50292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11480" y="118872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Condizioni tecniche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 produzione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291840" y="1188720"/>
            <a:ext cx="2560320" cy="50292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3291840" y="118872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Prodotto sociale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(fisico)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6172200" y="1188720"/>
            <a:ext cx="2560320" cy="50292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Text 6"/>
          <p:cNvSpPr/>
          <p:nvPr/>
        </p:nvSpPr>
        <p:spPr>
          <a:xfrm>
            <a:off x="6172200" y="118872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Saggio del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Salario (fisico)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1691640" y="1691640"/>
            <a:ext cx="0" cy="201168"/>
          </a:xfrm>
          <a:prstGeom prst="line">
            <a:avLst/>
          </a:prstGeom>
          <a:noFill/>
          <a:ln w="1905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0" name="Shape 8"/>
          <p:cNvSpPr/>
          <p:nvPr/>
        </p:nvSpPr>
        <p:spPr>
          <a:xfrm>
            <a:off x="4572000" y="1691640"/>
            <a:ext cx="0" cy="201168"/>
          </a:xfrm>
          <a:prstGeom prst="line">
            <a:avLst/>
          </a:prstGeom>
          <a:noFill/>
          <a:ln w="1905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Shape 9"/>
          <p:cNvSpPr/>
          <p:nvPr/>
        </p:nvSpPr>
        <p:spPr>
          <a:xfrm>
            <a:off x="7452360" y="1691640"/>
            <a:ext cx="0" cy="201168"/>
          </a:xfrm>
          <a:prstGeom prst="line">
            <a:avLst/>
          </a:prstGeom>
          <a:noFill/>
          <a:ln w="1905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Shape 10"/>
          <p:cNvSpPr/>
          <p:nvPr/>
        </p:nvSpPr>
        <p:spPr>
          <a:xfrm>
            <a:off x="411480" y="1892808"/>
            <a:ext cx="2560320" cy="502920"/>
          </a:xfrm>
          <a:prstGeom prst="rect">
            <a:avLst/>
          </a:prstGeom>
          <a:solidFill>
            <a:srgbClr val="2E4270"/>
          </a:solidFill>
          <a:ln w="12700">
            <a:solidFill>
              <a:srgbClr val="2E427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Text 11"/>
          <p:cNvSpPr/>
          <p:nvPr/>
        </p:nvSpPr>
        <p:spPr>
          <a:xfrm>
            <a:off x="411480" y="1892808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N. lavoratori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impiegati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291840" y="1892808"/>
            <a:ext cx="2560320" cy="502920"/>
          </a:xfrm>
          <a:prstGeom prst="rect">
            <a:avLst/>
          </a:prstGeom>
          <a:solidFill>
            <a:srgbClr val="2E4270"/>
          </a:solidFill>
          <a:ln w="12700">
            <a:solidFill>
              <a:srgbClr val="2E427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Text 13"/>
          <p:cNvSpPr/>
          <p:nvPr/>
        </p:nvSpPr>
        <p:spPr>
          <a:xfrm>
            <a:off x="3291840" y="1892808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Mezzi di produzione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consumati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172200" y="1892808"/>
            <a:ext cx="2560320" cy="502920"/>
          </a:xfrm>
          <a:prstGeom prst="rect">
            <a:avLst/>
          </a:prstGeom>
          <a:solidFill>
            <a:srgbClr val="2E4270"/>
          </a:solidFill>
          <a:ln w="12700">
            <a:solidFill>
              <a:srgbClr val="2E427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7" name="Text 15"/>
          <p:cNvSpPr/>
          <p:nvPr/>
        </p:nvSpPr>
        <p:spPr>
          <a:xfrm>
            <a:off x="6172200" y="1892808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Salari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complessivi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1691640" y="2395728"/>
            <a:ext cx="0" cy="201168"/>
          </a:xfrm>
          <a:prstGeom prst="line">
            <a:avLst/>
          </a:prstGeom>
          <a:noFill/>
          <a:ln w="1905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9" name="Shape 17"/>
          <p:cNvSpPr/>
          <p:nvPr/>
        </p:nvSpPr>
        <p:spPr>
          <a:xfrm>
            <a:off x="4572000" y="2395728"/>
            <a:ext cx="0" cy="201168"/>
          </a:xfrm>
          <a:prstGeom prst="line">
            <a:avLst/>
          </a:prstGeom>
          <a:noFill/>
          <a:ln w="1905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Shape 18"/>
          <p:cNvSpPr/>
          <p:nvPr/>
        </p:nvSpPr>
        <p:spPr>
          <a:xfrm>
            <a:off x="411480" y="2596896"/>
            <a:ext cx="5440680" cy="475488"/>
          </a:xfrm>
          <a:prstGeom prst="rect">
            <a:avLst/>
          </a:prstGeom>
          <a:solidFill>
            <a:srgbClr val="3A5080"/>
          </a:solidFill>
          <a:ln w="12700">
            <a:solidFill>
              <a:srgbClr val="3A50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1" name="Text 19"/>
          <p:cNvSpPr/>
          <p:nvPr/>
        </p:nvSpPr>
        <p:spPr>
          <a:xfrm>
            <a:off x="411480" y="2596896"/>
            <a:ext cx="54406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Prodotto netto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127248" y="3072384"/>
            <a:ext cx="0" cy="228600"/>
          </a:xfrm>
          <a:prstGeom prst="line">
            <a:avLst/>
          </a:prstGeom>
          <a:noFill/>
          <a:ln w="1905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3" name="Shape 21"/>
          <p:cNvSpPr/>
          <p:nvPr/>
        </p:nvSpPr>
        <p:spPr>
          <a:xfrm>
            <a:off x="7452360" y="2395728"/>
            <a:ext cx="0" cy="905256"/>
          </a:xfrm>
          <a:prstGeom prst="line">
            <a:avLst/>
          </a:prstGeom>
          <a:noFill/>
          <a:ln w="1905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4" name="Shape 22"/>
          <p:cNvSpPr/>
          <p:nvPr/>
        </p:nvSpPr>
        <p:spPr>
          <a:xfrm>
            <a:off x="3127248" y="3300984"/>
            <a:ext cx="4325112" cy="0"/>
          </a:xfrm>
          <a:prstGeom prst="line">
            <a:avLst/>
          </a:prstGeom>
          <a:noFill/>
          <a:ln w="1905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5" name="Shape 23"/>
          <p:cNvSpPr/>
          <p:nvPr/>
        </p:nvSpPr>
        <p:spPr>
          <a:xfrm>
            <a:off x="411480" y="3300984"/>
            <a:ext cx="8321040" cy="5303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6" name="Text 24"/>
          <p:cNvSpPr/>
          <p:nvPr/>
        </p:nvSpPr>
        <p:spPr>
          <a:xfrm>
            <a:off x="411480" y="3300984"/>
            <a:ext cx="83210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Redditi diversi dai salari   (Sovrappiù = Profitti + Rendite)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11480" y="3931920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tre grandezze in cima sono i DATI del nucleo — le variabili indipendenti.</a:t>
            </a:r>
            <a:endParaRPr lang="en-US" sz="1000" dirty="0"/>
          </a:p>
        </p:txBody>
      </p:sp>
      <p:sp>
        <p:nvSpPr>
          <p:cNvPr id="31" name="Shape 17">
            <a:extLst>
              <a:ext uri="{FF2B5EF4-FFF2-40B4-BE49-F238E27FC236}">
                <a16:creationId xmlns:a16="http://schemas.microsoft.com/office/drawing/2014/main" id="{6B5DCEA9-992F-220A-7283-3ABDAFCFD6C4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2" name="Shape 18">
            <a:extLst>
              <a:ext uri="{FF2B5EF4-FFF2-40B4-BE49-F238E27FC236}">
                <a16:creationId xmlns:a16="http://schemas.microsoft.com/office/drawing/2014/main" id="{DDE2833F-1822-37D0-7C9F-F09D919780F5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33" name="Image 0" descr="preencoded.png">
            <a:extLst>
              <a:ext uri="{FF2B5EF4-FFF2-40B4-BE49-F238E27FC236}">
                <a16:creationId xmlns:a16="http://schemas.microsoft.com/office/drawing/2014/main" id="{F537908C-C041-9905-C4D2-2DF59B587C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 concetto di sovrappiù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115568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11480" y="1207008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sovrappiù è l'eccedenza del prodotto sociale netto rispetto ai salari di sussistenza.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11480" y="1572768"/>
            <a:ext cx="8321040" cy="59436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411480" y="1572768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Prodotto Netto  −  Salari complessivi  =  Sovrappiù  (Profitti + Rendite)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11480" y="2286000"/>
            <a:ext cx="54864" cy="5943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Text 6"/>
          <p:cNvSpPr/>
          <p:nvPr/>
        </p:nvSpPr>
        <p:spPr>
          <a:xfrm>
            <a:off x="594360" y="2304288"/>
            <a:ext cx="8138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Condizione necessaria dei profitti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94360" y="2578608"/>
            <a:ext cx="8138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L'esistenza di profitti presuppone che l'economia produca un sovrappiù. Il guadagno del capitalista dipende da una circostanza generale, non individuale.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11480" y="3035808"/>
            <a:ext cx="54864" cy="5943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Text 9"/>
          <p:cNvSpPr/>
          <p:nvPr/>
        </p:nvSpPr>
        <p:spPr>
          <a:xfrm>
            <a:off x="594360" y="3054096"/>
            <a:ext cx="8138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Salari &gt; sussistenza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94360" y="3328416"/>
            <a:ext cx="8138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il salario supera la sussistenza, parte del sovrappiù va ai lavoratori. Il saggio del salario fisico rimane comunque il dato del nucleo.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11480" y="3785616"/>
            <a:ext cx="54864" cy="5943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4" name="Text 12"/>
          <p:cNvSpPr/>
          <p:nvPr/>
        </p:nvSpPr>
        <p:spPr>
          <a:xfrm>
            <a:off x="594360" y="3803904"/>
            <a:ext cx="8138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Relazione inversa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94360" y="4078224"/>
            <a:ext cx="8138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parità di prodotto e tecnologia: ↑ salari → ↓ sovrappiù disponibile per profitti.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7" name="Shape 15"/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1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Distribuzione e prezzi relativi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115568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11480" y="1207008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Perché la distribuzione del prodotto coinvolge necessariamente i prezzi relativi delle merci?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11480" y="1572768"/>
            <a:ext cx="8321040" cy="5486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411480" y="1572768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Prodotto Netto  −  Salari  =  Redditi diversi dai salari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11480" y="2267712"/>
            <a:ext cx="457200" cy="6217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Text 6"/>
          <p:cNvSpPr/>
          <p:nvPr/>
        </p:nvSpPr>
        <p:spPr>
          <a:xfrm>
            <a:off x="411480" y="2267712"/>
            <a:ext cx="457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87552" y="2304288"/>
            <a:ext cx="7680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Aggregati eterogenei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87552" y="2587752"/>
            <a:ext cx="76809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Prodotto netto e salari hanno composizione fisica diversa. Non si può calcolare una quota (numero puro) senza esprimere entrambi in valore → servono i prezzi.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11480" y="3017520"/>
            <a:ext cx="457200" cy="6217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10"/>
          <p:cNvSpPr/>
          <p:nvPr/>
        </p:nvSpPr>
        <p:spPr>
          <a:xfrm>
            <a:off x="411480" y="3017520"/>
            <a:ext cx="457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987552" y="3054096"/>
            <a:ext cx="7680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saggio del profitto r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987552" y="3337560"/>
            <a:ext cx="76809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Profitti / Capitale. Entrambi devono essere in valore. Con due merci (grano e acciaio): r dipende dal prezzo relativo pa/pg.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11480" y="3767328"/>
            <a:ext cx="457200" cy="6217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Text 14"/>
          <p:cNvSpPr/>
          <p:nvPr/>
        </p:nvSpPr>
        <p:spPr>
          <a:xfrm>
            <a:off x="411480" y="3767328"/>
            <a:ext cx="457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987552" y="3803904"/>
            <a:ext cx="7680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Interdipendenza e soluzione simultanea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987552" y="4087368"/>
            <a:ext cx="76809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pa/pg dipende da r, e r dipende da pa/pg. La soluzione corretta fu trovata da Piero Sraffa (1960) tramite un sistema di equazioni di prezzo.</a:t>
            </a:r>
            <a:endParaRPr lang="en-US" sz="1100" dirty="0"/>
          </a:p>
        </p:txBody>
      </p:sp>
      <p:sp>
        <p:nvSpPr>
          <p:cNvPr id="22" name="Shape 17">
            <a:extLst>
              <a:ext uri="{FF2B5EF4-FFF2-40B4-BE49-F238E27FC236}">
                <a16:creationId xmlns:a16="http://schemas.microsoft.com/office/drawing/2014/main" id="{F2096F9A-696E-F389-9B01-F74E3FD5B0EC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3" name="Shape 18">
            <a:extLst>
              <a:ext uri="{FF2B5EF4-FFF2-40B4-BE49-F238E27FC236}">
                <a16:creationId xmlns:a16="http://schemas.microsoft.com/office/drawing/2014/main" id="{130EE65B-63A0-6232-7B5A-D35274FA04B6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24" name="Image 0" descr="preencoded.png">
            <a:extLst>
              <a:ext uri="{FF2B5EF4-FFF2-40B4-BE49-F238E27FC236}">
                <a16:creationId xmlns:a16="http://schemas.microsoft.com/office/drawing/2014/main" id="{5A4E1498-33D7-7A62-75FA-D9F44C728B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Concorrenza e uniformità del profitto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115568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11480" y="1207008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Libera concorrenza → tendenza all'uniformità del saggio del profitto tra tutte le industrie.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11480" y="1572768"/>
            <a:ext cx="832104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548640" y="1572768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Esempio: scarpe vs. camicie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1920240"/>
          <a:ext cx="8321040" cy="1036320"/>
        </p:xfrm>
        <a:graphic>
          <a:graphicData uri="http://schemas.openxmlformats.org/drawingml/2006/table">
            <a:tbl>
              <a:tblPr/>
              <a:tblGrid>
                <a:gridCol w="2080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0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0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02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00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Industria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Capitale anticipato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Profitti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Saggio del profitto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0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Scarpe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€ 20,00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€ 2,40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0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Camicie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€ 30,00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€ 6,00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0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Dopo concorrenza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invariato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€ 3,00 / € 4,50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A7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15% (uniforme)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Shape 5"/>
          <p:cNvSpPr/>
          <p:nvPr/>
        </p:nvSpPr>
        <p:spPr>
          <a:xfrm>
            <a:off x="411480" y="2999232"/>
            <a:ext cx="274320" cy="27432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6"/>
          <p:cNvSpPr/>
          <p:nvPr/>
        </p:nvSpPr>
        <p:spPr>
          <a:xfrm>
            <a:off x="411480" y="299923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  <p:sp>
        <p:nvSpPr>
          <p:cNvPr id="7" name="Text 7"/>
          <p:cNvSpPr/>
          <p:nvPr/>
        </p:nvSpPr>
        <p:spPr>
          <a:xfrm>
            <a:off x="777240" y="3008376"/>
            <a:ext cx="7955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Capitalista osserva r più alto nelle camicie (20% &gt; 12%) → sposta il capitale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11480" y="3346704"/>
            <a:ext cx="274320" cy="27432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9"/>
          <p:cNvSpPr/>
          <p:nvPr/>
        </p:nvSpPr>
        <p:spPr>
          <a:xfrm>
            <a:off x="411480" y="334670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777240" y="3355848"/>
            <a:ext cx="7955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offerta camicie, ↓ offerta scarpe → ↓ prezzo camicie, ↑ prezzo scarpe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11480" y="3694176"/>
            <a:ext cx="274320" cy="27432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Text 12"/>
          <p:cNvSpPr/>
          <p:nvPr/>
        </p:nvSpPr>
        <p:spPr>
          <a:xfrm>
            <a:off x="411480" y="369417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777240" y="3703320"/>
            <a:ext cx="7955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saggi di profitto convergono verso un livello uniforme: i prezzi 'normali'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411480" y="4041648"/>
            <a:ext cx="274320" cy="27432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8" name="Text 15"/>
          <p:cNvSpPr/>
          <p:nvPr/>
        </p:nvSpPr>
        <p:spPr>
          <a:xfrm>
            <a:off x="411480" y="404164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777240" y="4050792"/>
            <a:ext cx="7955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prezzi normali (o 'di produzione') sono i centri di gravità dei prezzi di mercato</a:t>
            </a:r>
            <a:endParaRPr lang="en-US" sz="1100" dirty="0"/>
          </a:p>
        </p:txBody>
      </p:sp>
      <p:sp>
        <p:nvSpPr>
          <p:cNvPr id="23" name="Shape 17">
            <a:extLst>
              <a:ext uri="{FF2B5EF4-FFF2-40B4-BE49-F238E27FC236}">
                <a16:creationId xmlns:a16="http://schemas.microsoft.com/office/drawing/2014/main" id="{F04C8EAF-84D2-87B6-E85C-5968EAAF64CE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4" name="Shape 18">
            <a:extLst>
              <a:ext uri="{FF2B5EF4-FFF2-40B4-BE49-F238E27FC236}">
                <a16:creationId xmlns:a16="http://schemas.microsoft.com/office/drawing/2014/main" id="{A1A26FEA-E942-1081-C449-44F47A7255F4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25" name="Image 0" descr="preencoded.png">
            <a:extLst>
              <a:ext uri="{FF2B5EF4-FFF2-40B4-BE49-F238E27FC236}">
                <a16:creationId xmlns:a16="http://schemas.microsoft.com/office/drawing/2014/main" id="{B58409DA-A495-1FA3-E593-B15436E9A7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Prezzi normali e prezzi di mercato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417320"/>
            <a:ext cx="397764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411480" y="1417320"/>
            <a:ext cx="3977640" cy="457200"/>
          </a:xfrm>
          <a:prstGeom prst="rect">
            <a:avLst/>
          </a:prstGeom>
          <a:solidFill>
            <a:srgbClr val="2E4270"/>
          </a:solidFill>
          <a:ln w="12700">
            <a:solidFill>
              <a:srgbClr val="2E427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548640" y="141732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Prezzi di Mercato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947672"/>
            <a:ext cx="374904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Prezzi effettivi osservabili in ogni momento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Oscillano in base a squilibri temporanei tra domanda e offerta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Possono divergere dai prezzi normali in entrambe le direzioni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4754880" y="1417320"/>
            <a:ext cx="397764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Shape 6"/>
          <p:cNvSpPr/>
          <p:nvPr/>
        </p:nvSpPr>
        <p:spPr>
          <a:xfrm>
            <a:off x="4754880" y="1417320"/>
            <a:ext cx="3977640" cy="45720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4892040" y="141732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Prezzi Normali (di Produzione)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892040" y="1947672"/>
            <a:ext cx="374904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Valori teorici che garantiscono uniformità del saggio del profitto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Centri di gravità dei prezzi di mercato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Usati dagli economisti classici per l'analisi delle relazioni fondamentali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11480" y="3566160"/>
            <a:ext cx="8321040" cy="594360"/>
          </a:xfrm>
          <a:prstGeom prst="rect">
            <a:avLst/>
          </a:prstGeom>
          <a:solidFill>
            <a:srgbClr val="F5E6C0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10"/>
          <p:cNvSpPr/>
          <p:nvPr/>
        </p:nvSpPr>
        <p:spPr>
          <a:xfrm>
            <a:off x="548640" y="3566160"/>
            <a:ext cx="8138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prezzi normali sono i valori verso cui i prezzi effettivi tendono continuamente per effetto della concorrenza e della libertà di movimento del capitale (Figura 1 della dispensa).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11480" y="4251960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In quanto segue si fa esclusivo riferimento ai prezzi normali.</a:t>
            </a:r>
            <a:endParaRPr lang="en-US" sz="1100" dirty="0"/>
          </a:p>
        </p:txBody>
      </p:sp>
      <p:sp>
        <p:nvSpPr>
          <p:cNvPr id="17" name="Shape 17">
            <a:extLst>
              <a:ext uri="{FF2B5EF4-FFF2-40B4-BE49-F238E27FC236}">
                <a16:creationId xmlns:a16="http://schemas.microsoft.com/office/drawing/2014/main" id="{6C8BCD89-61CB-ECC6-2C2F-30689FD16A97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8" name="Shape 18">
            <a:extLst>
              <a:ext uri="{FF2B5EF4-FFF2-40B4-BE49-F238E27FC236}">
                <a16:creationId xmlns:a16="http://schemas.microsoft.com/office/drawing/2014/main" id="{618E556C-E8BD-10F5-BADA-774F29C703A9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19" name="Image 0" descr="preencoded.png">
            <a:extLst>
              <a:ext uri="{FF2B5EF4-FFF2-40B4-BE49-F238E27FC236}">
                <a16:creationId xmlns:a16="http://schemas.microsoft.com/office/drawing/2014/main" id="{4CCF49CE-50B3-4FB2-6D10-834B15A081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14DD3B-B926-5C75-709B-BEF78D592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E6273DEE-7FA3-A85B-B707-23F6B1090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8660" y="472679"/>
            <a:ext cx="184731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675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E381E35-8A9F-686B-CF75-C4A24D6FEB4F}"/>
              </a:ext>
            </a:extLst>
          </p:cNvPr>
          <p:cNvSpPr txBox="1"/>
          <p:nvPr/>
        </p:nvSpPr>
        <p:spPr>
          <a:xfrm>
            <a:off x="577555" y="1148728"/>
            <a:ext cx="7886699" cy="22066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it-IT" sz="16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Dati esogeni della teoria:</a:t>
            </a:r>
          </a:p>
          <a:p>
            <a:pPr marL="257175" indent="-257175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Tecnica di produzione </a:t>
            </a:r>
          </a:p>
          <a:p>
            <a:pPr marL="257175" indent="-257175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saggio reale del salario in termini fisici, e cioè come paniere di merci (espresso in quantità di merci che compra un’ora di lavoro)</a:t>
            </a: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it-IT" sz="16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partire da questi si determina il saggio di profitto e i prezzi relativi come residuo della produzione dopo aver rimpiazzato le merci che si consumano nel processo di produzione e distribuito i salari reali. </a:t>
            </a:r>
          </a:p>
        </p:txBody>
      </p:sp>
      <p:sp>
        <p:nvSpPr>
          <p:cNvPr id="3" name="Shape 17">
            <a:extLst>
              <a:ext uri="{FF2B5EF4-FFF2-40B4-BE49-F238E27FC236}">
                <a16:creationId xmlns:a16="http://schemas.microsoft.com/office/drawing/2014/main" id="{0897C89D-4476-33C2-8A3E-6D9C348A031C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18">
            <a:extLst>
              <a:ext uri="{FF2B5EF4-FFF2-40B4-BE49-F238E27FC236}">
                <a16:creationId xmlns:a16="http://schemas.microsoft.com/office/drawing/2014/main" id="{48DFEE3D-F27F-8B6C-40A7-C12A28C42895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6" name="Image 0" descr="preencoded.png">
            <a:extLst>
              <a:ext uri="{FF2B5EF4-FFF2-40B4-BE49-F238E27FC236}">
                <a16:creationId xmlns:a16="http://schemas.microsoft.com/office/drawing/2014/main" id="{842699C2-A0DB-31E6-C107-A4F566A4E9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08E894F7-6F0C-74A8-2DA4-8CD50CDC6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54" y="205334"/>
            <a:ext cx="8566446" cy="516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2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teoria classica del valore e della distribuzione</a:t>
            </a:r>
          </a:p>
        </p:txBody>
      </p:sp>
    </p:spTree>
    <p:extLst>
      <p:ext uri="{BB962C8B-B14F-4D97-AF65-F5344CB8AC3E}">
        <p14:creationId xmlns:p14="http://schemas.microsoft.com/office/powerpoint/2010/main" val="4254034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1CD3BA-AFC3-2C31-7A16-45EACC3F4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0333C9BC-2233-7B6D-FD8B-D6111AA7E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8660" y="472679"/>
            <a:ext cx="184731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675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DFA7FC3-80B3-3E5D-1D4A-907D9CD4EBBD}"/>
              </a:ext>
            </a:extLst>
          </p:cNvPr>
          <p:cNvSpPr txBox="1"/>
          <p:nvPr/>
        </p:nvSpPr>
        <p:spPr>
          <a:xfrm>
            <a:off x="577555" y="1148728"/>
            <a:ext cx="7886699" cy="13915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it-IT" sz="16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Alternativamente, dati esogeni della teoria:</a:t>
            </a:r>
          </a:p>
          <a:p>
            <a:pPr marL="257175" indent="-257175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Tecnica di produzione </a:t>
            </a:r>
          </a:p>
          <a:p>
            <a:pPr marL="257175" indent="-257175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Saggio di profitto </a:t>
            </a: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it-IT" sz="16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partire da questi si determina il valore del salario di sussistenza e i prezzi relativi. </a:t>
            </a:r>
          </a:p>
        </p:txBody>
      </p:sp>
      <p:sp>
        <p:nvSpPr>
          <p:cNvPr id="3" name="Shape 17">
            <a:extLst>
              <a:ext uri="{FF2B5EF4-FFF2-40B4-BE49-F238E27FC236}">
                <a16:creationId xmlns:a16="http://schemas.microsoft.com/office/drawing/2014/main" id="{8215C7D0-470F-5A2A-BDA1-CDD54AE21737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18">
            <a:extLst>
              <a:ext uri="{FF2B5EF4-FFF2-40B4-BE49-F238E27FC236}">
                <a16:creationId xmlns:a16="http://schemas.microsoft.com/office/drawing/2014/main" id="{F906ABED-AC16-CA4D-14DF-BDE6D913D7A4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6" name="Image 0" descr="preencoded.png">
            <a:extLst>
              <a:ext uri="{FF2B5EF4-FFF2-40B4-BE49-F238E27FC236}">
                <a16:creationId xmlns:a16="http://schemas.microsoft.com/office/drawing/2014/main" id="{9711A77B-9E18-9F44-68FB-5937849090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8A08B1D3-18CC-F5E1-D343-E8EC5D4EC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54" y="205334"/>
            <a:ext cx="8566446" cy="516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2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teoria classica del valore e della distribuzione</a:t>
            </a:r>
          </a:p>
        </p:txBody>
      </p:sp>
    </p:spTree>
    <p:extLst>
      <p:ext uri="{BB962C8B-B14F-4D97-AF65-F5344CB8AC3E}">
        <p14:creationId xmlns:p14="http://schemas.microsoft.com/office/powerpoint/2010/main" val="21711486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Prezzi relativi e saggio del profitto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115568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11480" y="1207008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Economia semplificata: due merci (grano G e acciaio A), capitale interamente circolante, salari pagati a fine ciclo.</a:t>
            </a:r>
            <a:endParaRPr lang="en-US" sz="1150" dirty="0"/>
          </a:p>
        </p:txBody>
      </p:sp>
      <p:sp>
        <p:nvSpPr>
          <p:cNvPr id="5" name="Shape 3"/>
          <p:cNvSpPr/>
          <p:nvPr/>
        </p:nvSpPr>
        <p:spPr>
          <a:xfrm>
            <a:off x="411480" y="1572768"/>
            <a:ext cx="832104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411480" y="1572768"/>
            <a:ext cx="54864" cy="13258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594360" y="1618488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Equazioni di prezzo (prezzi normali):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1938528"/>
            <a:ext cx="76809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 · pg  =  Lg · w · pg  +  (Ag · pa  +  Gg · pg) · (1 + r)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22960" y="2249424"/>
            <a:ext cx="76809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· pa  =  La · w · pg  +  (Aa · pa  +  Ga · pg) · (1 + r)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2578608"/>
            <a:ext cx="7680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Valore della produzione = salari + mezzi di produzione × (1 + r)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11480" y="3017520"/>
            <a:ext cx="8321040" cy="53035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10"/>
          <p:cNvSpPr/>
          <p:nvPr/>
        </p:nvSpPr>
        <p:spPr>
          <a:xfrm>
            <a:off x="548640" y="3017520"/>
            <a:ext cx="8046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Dividendo per pg: il prezzo relativo pa/pg dipende da r (e viceversa) → le due incognite si determinano simultaneamente.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2920" y="3675888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Incognite: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783080" y="3675888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prezzi relativi + saggio del profitto r → sistema (n+1) equazioni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02920" y="397764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Dati: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783080" y="397764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Quantità fisiche (prodotto + tecnologia) + saggio reale del salario w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02920" y="4279392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Soluzione: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783080" y="4279392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Unica soluzione economicamente significativa (r ≥ 0, prezzi ≥ 0)</a:t>
            </a:r>
            <a:endParaRPr lang="en-US" sz="1100" dirty="0"/>
          </a:p>
        </p:txBody>
      </p:sp>
      <p:sp>
        <p:nvSpPr>
          <p:cNvPr id="22" name="Shape 17">
            <a:extLst>
              <a:ext uri="{FF2B5EF4-FFF2-40B4-BE49-F238E27FC236}">
                <a16:creationId xmlns:a16="http://schemas.microsoft.com/office/drawing/2014/main" id="{02975D43-9818-5A38-9BBB-D1F8B93048F8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3" name="Shape 18">
            <a:extLst>
              <a:ext uri="{FF2B5EF4-FFF2-40B4-BE49-F238E27FC236}">
                <a16:creationId xmlns:a16="http://schemas.microsoft.com/office/drawing/2014/main" id="{DFD07B60-35F0-E8D5-1C13-712D91D58CAB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24" name="Image 0" descr="preencoded.png">
            <a:extLst>
              <a:ext uri="{FF2B5EF4-FFF2-40B4-BE49-F238E27FC236}">
                <a16:creationId xmlns:a16="http://schemas.microsoft.com/office/drawing/2014/main" id="{B63E2202-210A-020E-9201-AA675D61EE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Argomenti trattati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417320"/>
            <a:ext cx="397764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411480" y="1417320"/>
            <a:ext cx="530352" cy="62179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411480" y="1417320"/>
            <a:ext cx="53035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33272" y="1417320"/>
            <a:ext cx="326440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teorie della distribuzione: classica vs. neoclassica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411480" y="2039112"/>
            <a:ext cx="397764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Shape 6"/>
          <p:cNvSpPr/>
          <p:nvPr/>
        </p:nvSpPr>
        <p:spPr>
          <a:xfrm>
            <a:off x="411480" y="2039112"/>
            <a:ext cx="530352" cy="62179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411480" y="2039112"/>
            <a:ext cx="53035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033272" y="2039112"/>
            <a:ext cx="326440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saggio del salario reale: spiegazione classica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11480" y="2660904"/>
            <a:ext cx="397764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Shape 10"/>
          <p:cNvSpPr/>
          <p:nvPr/>
        </p:nvSpPr>
        <p:spPr>
          <a:xfrm>
            <a:off x="411480" y="2660904"/>
            <a:ext cx="530352" cy="62179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Text 11"/>
          <p:cNvSpPr/>
          <p:nvPr/>
        </p:nvSpPr>
        <p:spPr>
          <a:xfrm>
            <a:off x="411480" y="2660904"/>
            <a:ext cx="53035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III.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033272" y="2660904"/>
            <a:ext cx="326440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struttura analitica: il 'nucleo' della teoria classica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4754880" y="1417320"/>
            <a:ext cx="397764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Shape 14"/>
          <p:cNvSpPr/>
          <p:nvPr/>
        </p:nvSpPr>
        <p:spPr>
          <a:xfrm>
            <a:off x="4754880" y="1417320"/>
            <a:ext cx="530352" cy="62179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7" name="Text 15"/>
          <p:cNvSpPr/>
          <p:nvPr/>
        </p:nvSpPr>
        <p:spPr>
          <a:xfrm>
            <a:off x="4754880" y="1417320"/>
            <a:ext cx="53035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IV.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376672" y="1417320"/>
            <a:ext cx="326440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concetto di sovrappiù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754880" y="2039112"/>
            <a:ext cx="397764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Shape 18"/>
          <p:cNvSpPr/>
          <p:nvPr/>
        </p:nvSpPr>
        <p:spPr>
          <a:xfrm>
            <a:off x="4754880" y="2039112"/>
            <a:ext cx="530352" cy="62179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1" name="Text 19"/>
          <p:cNvSpPr/>
          <p:nvPr/>
        </p:nvSpPr>
        <p:spPr>
          <a:xfrm>
            <a:off x="4754880" y="2039112"/>
            <a:ext cx="53035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V.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376672" y="2039112"/>
            <a:ext cx="326440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nesso tra distribuzione e prezzi relativi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4754880" y="2660904"/>
            <a:ext cx="397764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4" name="Shape 22"/>
          <p:cNvSpPr/>
          <p:nvPr/>
        </p:nvSpPr>
        <p:spPr>
          <a:xfrm>
            <a:off x="4754880" y="2660904"/>
            <a:ext cx="530352" cy="62179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5" name="Text 23"/>
          <p:cNvSpPr/>
          <p:nvPr/>
        </p:nvSpPr>
        <p:spPr>
          <a:xfrm>
            <a:off x="4754880" y="2660904"/>
            <a:ext cx="53035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VI.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376672" y="2660904"/>
            <a:ext cx="326440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Concorrenza e uniformità del saggio del profitto</a:t>
            </a:r>
            <a:endParaRPr lang="en-US" sz="1150" dirty="0"/>
          </a:p>
        </p:txBody>
      </p:sp>
      <p:sp>
        <p:nvSpPr>
          <p:cNvPr id="30" name="Shape 17">
            <a:extLst>
              <a:ext uri="{FF2B5EF4-FFF2-40B4-BE49-F238E27FC236}">
                <a16:creationId xmlns:a16="http://schemas.microsoft.com/office/drawing/2014/main" id="{2FADD10A-2092-B830-3FFF-98357E241C67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1" name="Shape 18">
            <a:extLst>
              <a:ext uri="{FF2B5EF4-FFF2-40B4-BE49-F238E27FC236}">
                <a16:creationId xmlns:a16="http://schemas.microsoft.com/office/drawing/2014/main" id="{684E9CD8-D3F4-29C5-C699-63D4FDB63F4A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32" name="Image 0" descr="preencoded.png">
            <a:extLst>
              <a:ext uri="{FF2B5EF4-FFF2-40B4-BE49-F238E27FC236}">
                <a16:creationId xmlns:a16="http://schemas.microsoft.com/office/drawing/2014/main" id="{2B403619-33C4-34B0-A5FE-49511117F1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equazioni di prezzo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005840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11480" y="1078992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Economia con due merci (grano G e acciaio A), capitale circolante, salari pagati a fine ciclo.</a:t>
            </a:r>
            <a:endParaRPr lang="en-US" sz="1150" dirty="0"/>
          </a:p>
        </p:txBody>
      </p:sp>
      <p:sp>
        <p:nvSpPr>
          <p:cNvPr id="5" name="Shape 3"/>
          <p:cNvSpPr/>
          <p:nvPr/>
        </p:nvSpPr>
        <p:spPr>
          <a:xfrm>
            <a:off x="411480" y="1417320"/>
            <a:ext cx="832104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411480" y="1417320"/>
            <a:ext cx="54864" cy="14173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Equazioni di prezzo (prezzi normali):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1783080"/>
            <a:ext cx="7589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 · pg  =  Lg · w · pg  +  (Ag · pa  +  Gg · pg) · (1 + r)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914400" y="2103120"/>
            <a:ext cx="7589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· pa  =  La · w · pg  +  (Aa · pa  +  Ga · pg) · (1 + r)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914400" y="2450592"/>
            <a:ext cx="7589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valore della produzione deve coprire: salari dei lavoratori + mezzi di produzione rivalutati al tasso (1 + r)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11480" y="2834640"/>
            <a:ext cx="54864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10"/>
          <p:cNvSpPr/>
          <p:nvPr/>
        </p:nvSpPr>
        <p:spPr>
          <a:xfrm>
            <a:off x="594360" y="2852928"/>
            <a:ext cx="1645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 unitaria: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94360" y="3090672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Dividendo per la quantità prodotta si ottengono i coefficienti unitari: pa = la·w + (aa·pa + ga·pg)·(1+r)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11480" y="3474720"/>
            <a:ext cx="54864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Text 13"/>
          <p:cNvSpPr/>
          <p:nvPr/>
        </p:nvSpPr>
        <p:spPr>
          <a:xfrm>
            <a:off x="594360" y="3493008"/>
            <a:ext cx="1645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Prezzo relativo: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594360" y="3730752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Dividendo per pg: pa/pg dipende da r. Es.: pa/pg = (la·w + ga·(1+r)) / (1 − aa·(1+r))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11480" y="4114800"/>
            <a:ext cx="54864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8" name="Text 16"/>
          <p:cNvSpPr/>
          <p:nvPr/>
        </p:nvSpPr>
        <p:spPr>
          <a:xfrm>
            <a:off x="594360" y="4133088"/>
            <a:ext cx="1645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Interdipendenza: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594360" y="4370832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pa/pg dipende da r, e r dipende da pa/pg → le due incognite devono essere determinate simultaneamente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1" name="Shape 19"/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2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6CAA4-7052-DCA4-A12E-4319AC069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8B360329-CF9D-19A0-2C4B-ED2B22453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8660" y="472679"/>
            <a:ext cx="184731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675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E9BE1635-4265-0319-B5F2-FFA6A0DF8DCC}"/>
                  </a:ext>
                </a:extLst>
              </p:cNvPr>
              <p:cNvSpPr txBox="1"/>
              <p:nvPr/>
            </p:nvSpPr>
            <p:spPr>
              <a:xfrm>
                <a:off x="628651" y="911474"/>
                <a:ext cx="7886699" cy="398493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600"/>
                  </a:spcAft>
                </a:pPr>
                <a:r>
                  <a:rPr lang="it-IT" sz="1350" kern="100" dirty="0">
                    <a:latin typeface="Times New Roman" panose="02020603050405020304" pitchFamily="18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Esempio di economia con struttura circolare in cui il grano rappresenta la merce salario (nessun bene è prodotto a mezzo di solo lavoro!): </a:t>
                </a:r>
              </a:p>
              <a:p>
                <a:pPr>
                  <a:lnSpc>
                    <a:spcPct val="107000"/>
                  </a:lnSpc>
                  <a:spcAft>
                    <a:spcPts val="600"/>
                  </a:spcAft>
                </a:pPr>
                <a:endParaRPr lang="it-IT" sz="1350" i="1" kern="100" dirty="0">
                  <a:latin typeface="Cambria Math" panose="020405030504060302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600"/>
                  </a:spcAft>
                </a:pPr>
                <a:endParaRPr lang="it-IT" sz="1350" i="1" kern="100" dirty="0">
                  <a:latin typeface="Cambria Math" panose="020405030504060302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600"/>
                  </a:spcAft>
                </a:pPr>
                <a:r>
                  <a:rPr lang="it-IT" sz="1350" kern="100" dirty="0">
                    <a:latin typeface="Times New Roman" panose="02020603050405020304" pitchFamily="18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Sistema dei prezzi:</a:t>
                </a:r>
              </a:p>
              <a:p>
                <a:pPr>
                  <a:lnSpc>
                    <a:spcPct val="107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it-IT" sz="1350" i="1" kern="100"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  <m:r>
                                <a:rPr lang="en-GB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𝑤</m:t>
                              </m:r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+(</m:t>
                              </m:r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GB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  <m:r>
                                <a:rPr lang="en-GB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(1+</m:t>
                              </m:r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  <m:r>
                                <a:rPr lang="en-GB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GB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en-GB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𝑤</m:t>
                              </m:r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+(</m:t>
                              </m:r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  <m:r>
                                <a:rPr lang="en-GB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(1+</m:t>
                              </m:r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  <m:r>
                                <a:rPr lang="en-GB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it-IT" sz="1350" kern="100" dirty="0"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600"/>
                  </a:spcAft>
                </a:pPr>
                <a:r>
                  <a:rPr lang="it-IT" sz="1350" kern="100" dirty="0">
                    <a:latin typeface="Times New Roman" panose="02020603050405020304" pitchFamily="18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w è il quantitativo di grano necessario a sostenere un’ora lavoro, r è il saggio di profitto,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35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it-IT" sz="135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𝑙</m:t>
                        </m:r>
                      </m:e>
                      <m:sub>
                        <m:r>
                          <a:rPr lang="it-IT" sz="135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it-IT" sz="1350" kern="100" dirty="0">
                    <a:latin typeface="Times New Roman" panose="02020603050405020304" pitchFamily="18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 è il quantitativo di ore lavoro necessarie a produrre al merce i,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35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it-IT" sz="135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𝑖</m:t>
                        </m:r>
                      </m:e>
                      <m:sub>
                        <m:r>
                          <a:rPr lang="it-IT" sz="135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it-IT" sz="1350" kern="100" dirty="0">
                    <a:latin typeface="Times New Roman" panose="02020603050405020304" pitchFamily="18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 è il quantitativo della marce i necessario per produrre una unità della merce j. </a:t>
                </a:r>
              </a:p>
              <a:p>
                <a:pPr marL="214313" indent="-214313">
                  <a:lnSpc>
                    <a:spcPct val="107000"/>
                  </a:lnSpc>
                  <a:spcAft>
                    <a:spcPts val="600"/>
                  </a:spcAft>
                  <a:buFont typeface="Wingdings" panose="05000000000000000000" pitchFamily="2" charset="2"/>
                  <a:buChar char="Ø"/>
                </a:pPr>
                <a:r>
                  <a:rPr lang="it-IT" sz="1350" kern="1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Imponendo che il grano sia la marce numerario del sistema, ossia tutti i prezzi relativi sono espressi in funzione di questa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35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sz="135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it-IT" sz="135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𝑔</m:t>
                        </m:r>
                      </m:sub>
                    </m:sSub>
                    <m:r>
                      <a:rPr lang="it-IT" sz="1350" i="1" kern="100"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lang="it-IT" sz="1350" kern="1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): </a:t>
                </a:r>
                <a:endParaRPr lang="it-IT" sz="1200" i="1" kern="100" dirty="0">
                  <a:latin typeface="Cambria Math" panose="020405030504060302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it-IT" sz="1200" i="1" kern="100"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it-IT" sz="12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r>
                                <a:rPr lang="it-IT" sz="12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  <m:r>
                                <a:rPr lang="en-GB" sz="12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it-IT" sz="12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𝑤</m:t>
                              </m:r>
                              <m:sSub>
                                <m:sSubPr>
                                  <m:ctrlP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  <m:r>
                                <a:rPr lang="it-IT" sz="12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+(</m:t>
                              </m:r>
                              <m:sSub>
                                <m:sSubPr>
                                  <m:ctrlP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  <m:r>
                                <a:rPr lang="it-IT" sz="12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GB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  <m:r>
                                <a:rPr lang="it-IT" sz="12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  <m:r>
                                <a:rPr lang="en-GB" sz="12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(1+</m:t>
                              </m:r>
                              <m:r>
                                <a:rPr lang="it-IT" sz="12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  <m:r>
                                <a:rPr lang="en-GB" sz="12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GB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en-GB" sz="12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it-IT" sz="12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𝑤</m:t>
                              </m:r>
                              <m:sSub>
                                <m:sSubPr>
                                  <m:ctrlP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it-IT" sz="12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+(</m:t>
                              </m:r>
                              <m:sSub>
                                <m:sSubPr>
                                  <m:ctrlP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it-IT" sz="12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it-IT" sz="12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it-IT" sz="12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  <m:r>
                                <a:rPr lang="en-GB" sz="12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(1+</m:t>
                              </m:r>
                              <m:r>
                                <a:rPr lang="it-IT" sz="12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  <m:r>
                                <a:rPr lang="en-GB" sz="12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it-IT" sz="1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E9BE1635-4265-0319-B5F2-FFA6A0DF8D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51" y="911474"/>
                <a:ext cx="7886699" cy="3984937"/>
              </a:xfrm>
              <a:prstGeom prst="rect">
                <a:avLst/>
              </a:prstGeom>
              <a:blipFill>
                <a:blip r:embed="rId3"/>
                <a:stretch>
                  <a:fillRect l="-155" t="-306" r="-38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ttangolo 3">
            <a:extLst>
              <a:ext uri="{FF2B5EF4-FFF2-40B4-BE49-F238E27FC236}">
                <a16:creationId xmlns:a16="http://schemas.microsoft.com/office/drawing/2014/main" id="{9653DEDA-2D56-1418-F0AF-5D9372A677EA}"/>
              </a:ext>
            </a:extLst>
          </p:cNvPr>
          <p:cNvSpPr/>
          <p:nvPr/>
        </p:nvSpPr>
        <p:spPr>
          <a:xfrm>
            <a:off x="3150394" y="1289447"/>
            <a:ext cx="685800" cy="4071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350" dirty="0"/>
              <a:t>A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3854AB04-F73A-F8D9-E7FE-ECDD2309BDA0}"/>
              </a:ext>
            </a:extLst>
          </p:cNvPr>
          <p:cNvSpPr/>
          <p:nvPr/>
        </p:nvSpPr>
        <p:spPr>
          <a:xfrm>
            <a:off x="5164931" y="1289447"/>
            <a:ext cx="685800" cy="4071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350" dirty="0"/>
              <a:t>G</a:t>
            </a:r>
          </a:p>
        </p:txBody>
      </p: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F4DE92B8-33B4-31D5-8077-7E4E1431DC2A}"/>
              </a:ext>
            </a:extLst>
          </p:cNvPr>
          <p:cNvCxnSpPr/>
          <p:nvPr/>
        </p:nvCxnSpPr>
        <p:spPr>
          <a:xfrm>
            <a:off x="3836194" y="1378744"/>
            <a:ext cx="132873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453C748C-D4A5-6FDA-03F7-EFA8D0BDB2E4}"/>
              </a:ext>
            </a:extLst>
          </p:cNvPr>
          <p:cNvCxnSpPr/>
          <p:nvPr/>
        </p:nvCxnSpPr>
        <p:spPr>
          <a:xfrm flipH="1">
            <a:off x="3836194" y="1593056"/>
            <a:ext cx="132873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hape 17">
            <a:extLst>
              <a:ext uri="{FF2B5EF4-FFF2-40B4-BE49-F238E27FC236}">
                <a16:creationId xmlns:a16="http://schemas.microsoft.com/office/drawing/2014/main" id="{EE7C4BB5-D2E1-FB5C-16ED-C947B36458D0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Shape 18">
            <a:extLst>
              <a:ext uri="{FF2B5EF4-FFF2-40B4-BE49-F238E27FC236}">
                <a16:creationId xmlns:a16="http://schemas.microsoft.com/office/drawing/2014/main" id="{E9E2EF64-B09A-26ED-D4C5-D56B844334C8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9" name="Image 0" descr="preencoded.png">
            <a:extLst>
              <a:ext uri="{FF2B5EF4-FFF2-40B4-BE49-F238E27FC236}">
                <a16:creationId xmlns:a16="http://schemas.microsoft.com/office/drawing/2014/main" id="{7FB07F51-9994-69B3-E315-D1CC88E0CF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  <p:sp>
        <p:nvSpPr>
          <p:cNvPr id="11" name="Text 0">
            <a:extLst>
              <a:ext uri="{FF2B5EF4-FFF2-40B4-BE49-F238E27FC236}">
                <a16:creationId xmlns:a16="http://schemas.microsoft.com/office/drawing/2014/main" id="{861ACF31-5C35-56B7-2BD3-4762CF0C1AA6}"/>
              </a:ext>
            </a:extLst>
          </p:cNvPr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equazioni di prezzo</a:t>
            </a:r>
            <a:endParaRPr lang="en-US" sz="2800" dirty="0"/>
          </a:p>
        </p:txBody>
      </p:sp>
      <p:cxnSp>
        <p:nvCxnSpPr>
          <p:cNvPr id="12" name="Connettore a gomito 11">
            <a:extLst>
              <a:ext uri="{FF2B5EF4-FFF2-40B4-BE49-F238E27FC236}">
                <a16:creationId xmlns:a16="http://schemas.microsoft.com/office/drawing/2014/main" id="{3B774C7D-B059-45B9-F6AB-F4B29FD19CA0}"/>
              </a:ext>
            </a:extLst>
          </p:cNvPr>
          <p:cNvCxnSpPr>
            <a:cxnSpLocks/>
            <a:endCxn id="4" idx="1"/>
          </p:cNvCxnSpPr>
          <p:nvPr/>
        </p:nvCxnSpPr>
        <p:spPr>
          <a:xfrm rot="10800000">
            <a:off x="3150395" y="1493045"/>
            <a:ext cx="337875" cy="203599"/>
          </a:xfrm>
          <a:prstGeom prst="bentConnector3">
            <a:avLst>
              <a:gd name="adj1" fmla="val 167658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a gomito 16">
            <a:extLst>
              <a:ext uri="{FF2B5EF4-FFF2-40B4-BE49-F238E27FC236}">
                <a16:creationId xmlns:a16="http://schemas.microsoft.com/office/drawing/2014/main" id="{8A1D5CE4-1B98-F936-5184-90D1BF4D31EB}"/>
              </a:ext>
            </a:extLst>
          </p:cNvPr>
          <p:cNvCxnSpPr>
            <a:endCxn id="6" idx="3"/>
          </p:cNvCxnSpPr>
          <p:nvPr/>
        </p:nvCxnSpPr>
        <p:spPr>
          <a:xfrm flipV="1">
            <a:off x="5513493" y="1493044"/>
            <a:ext cx="337238" cy="203600"/>
          </a:xfrm>
          <a:prstGeom prst="bentConnector3">
            <a:avLst>
              <a:gd name="adj1" fmla="val 167786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55116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8F71A-C397-389B-1D29-1E590BC4E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EB0EA04E-4771-76B3-3E83-DC99D560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8660" y="472679"/>
            <a:ext cx="184731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675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1CBA9488-AC21-32B3-251B-86D3B95DEC5A}"/>
                  </a:ext>
                </a:extLst>
              </p:cNvPr>
              <p:cNvSpPr txBox="1"/>
              <p:nvPr/>
            </p:nvSpPr>
            <p:spPr>
              <a:xfrm>
                <a:off x="628651" y="911473"/>
                <a:ext cx="7886699" cy="36397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14313" indent="-214313">
                  <a:lnSpc>
                    <a:spcPct val="107000"/>
                  </a:lnSpc>
                  <a:spcAft>
                    <a:spcPts val="600"/>
                  </a:spcAft>
                  <a:buFont typeface="Wingdings" panose="05000000000000000000" pitchFamily="2" charset="2"/>
                  <a:buChar char="Ø"/>
                </a:pPr>
                <a:r>
                  <a:rPr lang="it-IT" sz="1350" kern="1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 partire da questo sistema può essere determinato il sistema dei prezzi relativi e il saggio di profitti (una volta scelto il numerario, il sistema diventa un sistema in due equazioni e due incognite</a:t>
                </a:r>
                <a:endParaRPr lang="it-IT" sz="1200" i="1" kern="100" dirty="0">
                  <a:latin typeface="Cambria Math" panose="020405030504060302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it-IT" sz="1350" i="1" kern="100"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  <m:r>
                                <a:rPr lang="en-GB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𝑤</m:t>
                              </m:r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+(</m:t>
                              </m:r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GB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  <m:r>
                                <a:rPr lang="en-GB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(1+</m:t>
                              </m:r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  <m:r>
                                <a:rPr lang="en-GB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GB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en-GB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𝑤</m:t>
                              </m:r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+(</m:t>
                              </m:r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it-IT" sz="135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  <m:r>
                                <a:rPr lang="en-GB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(1+</m:t>
                              </m:r>
                              <m:r>
                                <a:rPr lang="it-IT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  <m:r>
                                <a:rPr lang="en-GB" sz="135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it-IT" sz="135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600"/>
                  </a:spcAft>
                </a:pPr>
                <a:endParaRPr lang="it-IT" sz="135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14313" indent="-214313">
                  <a:lnSpc>
                    <a:spcPct val="107000"/>
                  </a:lnSpc>
                  <a:spcAft>
                    <a:spcPts val="600"/>
                  </a:spcAft>
                  <a:buFont typeface="Wingdings" panose="05000000000000000000" pitchFamily="2" charset="2"/>
                  <a:buChar char="Ø"/>
                </a:pPr>
                <a:r>
                  <a:rPr lang="it-IT" sz="135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Assumendo che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35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it-IT" sz="135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𝑔</m:t>
                        </m:r>
                      </m:e>
                      <m:sub>
                        <m:r>
                          <a:rPr lang="it-IT" sz="135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it-IT" sz="135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35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it-IT" sz="135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𝑔</m:t>
                        </m:r>
                      </m:e>
                      <m:sub>
                        <m:r>
                          <a:rPr lang="it-IT" sz="135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𝑔</m:t>
                        </m:r>
                      </m:sub>
                    </m:sSub>
                  </m:oMath>
                </a14:m>
                <a:r>
                  <a:rPr lang="it-IT" sz="135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sono uguali a zero: </a:t>
                </a:r>
              </a:p>
              <a:p>
                <a:pPr>
                  <a:lnSpc>
                    <a:spcPct val="107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35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135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135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sub>
                      </m:sSub>
                      <m:r>
                        <a:rPr lang="it-IT" sz="135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35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35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𝑤</m:t>
                          </m:r>
                          <m:sSub>
                            <m:sSubPr>
                              <m:ctrlPr>
                                <a:rPr lang="it-IT" sz="135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35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it-IT" sz="135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it-IT" sz="135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it-IT" sz="135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35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it-IT" sz="135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it-IT" sz="135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(1+</m:t>
                          </m:r>
                          <m:r>
                            <a:rPr lang="it-IT" sz="135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𝑟</m:t>
                          </m:r>
                          <m:r>
                            <a:rPr lang="it-IT" sz="135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it-IT" sz="1350" dirty="0"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it-IT" sz="135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it-IT" sz="135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35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it-IT" sz="135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it-IT" sz="135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(1+</m:t>
                          </m:r>
                          <m:r>
                            <a:rPr lang="it-IT" sz="135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𝑟</m:t>
                          </m:r>
                          <m:r>
                            <a:rPr lang="it-IT" sz="135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it-IT" sz="1350" i="1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350" i="1" dirty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de-DE" sz="1350" i="1" dirty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e-DE" sz="135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1350" i="1" dirty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it-IT" sz="1350" i="1" dirty="0">
                              <a:latin typeface="Cambria Math" panose="02040503050406030204" pitchFamily="18" charset="0"/>
                            </a:rPr>
                            <m:t>𝑤</m:t>
                          </m:r>
                          <m:sSub>
                            <m:sSubPr>
                              <m:ctrlPr>
                                <a:rPr lang="it-IT" sz="135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350" i="1" dirty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it-IT" sz="1350" i="1" dirty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135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350" i="1" dirty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it-IT" sz="1350" i="1" dirty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it-IT" sz="1350" i="1" dirty="0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it-IT" sz="135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it-IT" sz="135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it-IT" sz="135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1350" i="1" dirty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it-IT" sz="1350" i="1" dirty="0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sub>
                                  </m:sSub>
                                  <m:r>
                                    <a:rPr lang="it-IT" sz="1350" i="1" dirty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it-IT" sz="1350" i="1" dirty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it-IT" sz="1350" i="1" dirty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it-IT" sz="135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350" i="1" dirty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it-IT" sz="1350" i="1" dirty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it-IT" sz="135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350" i="1" dirty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it-IT" sz="1350" i="1" dirty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</m:e>
                          </m:d>
                          <m:r>
                            <a:rPr lang="it-IT" sz="1350" i="1" dirty="0">
                              <a:latin typeface="Cambria Math" panose="02040503050406030204" pitchFamily="18" charset="0"/>
                            </a:rPr>
                            <m:t>𝑤</m:t>
                          </m:r>
                        </m:den>
                      </m:f>
                    </m:oMath>
                  </m:oMathPara>
                </a14:m>
                <a:endParaRPr lang="it-IT" sz="135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14313" indent="-214313">
                  <a:lnSpc>
                    <a:spcPct val="107000"/>
                  </a:lnSpc>
                  <a:spcAft>
                    <a:spcPts val="600"/>
                  </a:spcAft>
                  <a:buFont typeface="Courier New" panose="02070309020205020404" pitchFamily="49" charset="0"/>
                  <a:buChar char="o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it-IT" sz="135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sz="135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GB" sz="135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it-IT" sz="135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è il prezzo dell’acciaio espresso in termini di grano (ossia quanti kg di grano servono per comprare un kg di acciaio). </a:t>
                </a:r>
              </a:p>
              <a:p>
                <a:pPr marL="214313" indent="-214313">
                  <a:lnSpc>
                    <a:spcPct val="107000"/>
                  </a:lnSpc>
                  <a:spcAft>
                    <a:spcPts val="600"/>
                  </a:spcAft>
                  <a:buFont typeface="Wingdings" panose="05000000000000000000" pitchFamily="2" charset="2"/>
                  <a:buChar char="Ø"/>
                </a:pPr>
                <a:endParaRPr lang="it-IT" sz="135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1CBA9488-AC21-32B3-251B-86D3B95DEC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51" y="911473"/>
                <a:ext cx="7886699" cy="3639779"/>
              </a:xfrm>
              <a:prstGeom prst="rect">
                <a:avLst/>
              </a:prstGeom>
              <a:blipFill>
                <a:blip r:embed="rId3"/>
                <a:stretch>
                  <a:fillRect l="-77" t="-33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hape 17">
            <a:extLst>
              <a:ext uri="{FF2B5EF4-FFF2-40B4-BE49-F238E27FC236}">
                <a16:creationId xmlns:a16="http://schemas.microsoft.com/office/drawing/2014/main" id="{ED531F5F-168F-F854-B555-2BE389DAF22C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18">
            <a:extLst>
              <a:ext uri="{FF2B5EF4-FFF2-40B4-BE49-F238E27FC236}">
                <a16:creationId xmlns:a16="http://schemas.microsoft.com/office/drawing/2014/main" id="{091EA945-C80F-D61D-CB8F-4028552E3ADF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6" name="Image 0" descr="preencoded.png">
            <a:extLst>
              <a:ext uri="{FF2B5EF4-FFF2-40B4-BE49-F238E27FC236}">
                <a16:creationId xmlns:a16="http://schemas.microsoft.com/office/drawing/2014/main" id="{E9AD9784-0202-150B-75B4-4524EDF71E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  <p:sp>
        <p:nvSpPr>
          <p:cNvPr id="7" name="Text 0">
            <a:extLst>
              <a:ext uri="{FF2B5EF4-FFF2-40B4-BE49-F238E27FC236}">
                <a16:creationId xmlns:a16="http://schemas.microsoft.com/office/drawing/2014/main" id="{7A38FB9A-23CB-71A4-AB23-3EF4C65670ED}"/>
              </a:ext>
            </a:extLst>
          </p:cNvPr>
          <p:cNvSpPr/>
          <p:nvPr/>
        </p:nvSpPr>
        <p:spPr>
          <a:xfrm>
            <a:off x="411480" y="104380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 err="1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Determinazione</a:t>
            </a: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800" b="1" dirty="0" err="1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simultanea</a:t>
            </a: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del Saggio di </a:t>
            </a:r>
            <a:r>
              <a:rPr lang="en-US" sz="2800" b="1" dirty="0" err="1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profitto</a:t>
            </a: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 </a:t>
            </a:r>
            <a:r>
              <a:rPr lang="en-US" sz="2800" b="1" dirty="0" err="1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dei</a:t>
            </a: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800" b="1" dirty="0" err="1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prezzi</a:t>
            </a: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800" b="1" dirty="0" err="1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realtivi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443769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C0060-F8FF-05AE-ACDF-ABA7D9204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08392561-9BBC-95D3-B47D-8DF7492F6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8660" y="472679"/>
            <a:ext cx="184731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675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4B74409-9B59-5EB7-7875-02B744DF3EFF}"/>
              </a:ext>
            </a:extLst>
          </p:cNvPr>
          <p:cNvSpPr txBox="1"/>
          <p:nvPr/>
        </p:nvSpPr>
        <p:spPr>
          <a:xfrm>
            <a:off x="628651" y="911474"/>
            <a:ext cx="7886699" cy="5220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può dimostrare che la relazione saggio di profitto – salario è decrescente. Essa può quindi essere rappresentata graficamente in questo modo:</a:t>
            </a:r>
            <a:endParaRPr lang="it-IT" sz="13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DEB62B0-749F-2911-4304-73A6AE742A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65" y="1686400"/>
            <a:ext cx="2390496" cy="2143203"/>
          </a:xfrm>
          <a:prstGeom prst="rect">
            <a:avLst/>
          </a:prstGeom>
        </p:spPr>
      </p:pic>
      <p:sp>
        <p:nvSpPr>
          <p:cNvPr id="3" name="Shape 17">
            <a:extLst>
              <a:ext uri="{FF2B5EF4-FFF2-40B4-BE49-F238E27FC236}">
                <a16:creationId xmlns:a16="http://schemas.microsoft.com/office/drawing/2014/main" id="{E990A135-9A12-A829-6971-237738F57F49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Shape 18">
            <a:extLst>
              <a:ext uri="{FF2B5EF4-FFF2-40B4-BE49-F238E27FC236}">
                <a16:creationId xmlns:a16="http://schemas.microsoft.com/office/drawing/2014/main" id="{CD4A45C1-01FC-94A0-6F3A-3120C204D44F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7" name="Image 0" descr="preencoded.png">
            <a:extLst>
              <a:ext uri="{FF2B5EF4-FFF2-40B4-BE49-F238E27FC236}">
                <a16:creationId xmlns:a16="http://schemas.microsoft.com/office/drawing/2014/main" id="{B5251A76-485B-C5D2-24AC-F487C0F087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  <p:sp>
        <p:nvSpPr>
          <p:cNvPr id="8" name="Text 0">
            <a:extLst>
              <a:ext uri="{FF2B5EF4-FFF2-40B4-BE49-F238E27FC236}">
                <a16:creationId xmlns:a16="http://schemas.microsoft.com/office/drawing/2014/main" id="{36ED8C3C-D248-7A26-CD2F-6BF53C8135AF}"/>
              </a:ext>
            </a:extLst>
          </p:cNvPr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Relazione inversa salario–profitto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11079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Relazione inversa salario–profitto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005840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11480" y="1078992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Sostituendo le equazioni, si ricava r come funzione decrescente di w:</a:t>
            </a:r>
            <a:endParaRPr lang="en-US" sz="1150" dirty="0"/>
          </a:p>
        </p:txBody>
      </p:sp>
      <p:sp>
        <p:nvSpPr>
          <p:cNvPr id="5" name="Shape 3"/>
          <p:cNvSpPr/>
          <p:nvPr/>
        </p:nvSpPr>
        <p:spPr>
          <a:xfrm>
            <a:off x="411480" y="1417320"/>
            <a:ext cx="832104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4"/>
              <p:cNvSpPr/>
              <p:nvPr/>
            </p:nvSpPr>
            <p:spPr>
              <a:xfrm>
                <a:off x="548640" y="1417320"/>
                <a:ext cx="8046720" cy="594360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500" b="1" i="1" dirty="0" smtClean="0">
                          <a:solidFill>
                            <a:srgbClr val="1A2B4A"/>
                          </a:solidFill>
                          <a:latin typeface="Cambria Math" panose="02040503050406030204" pitchFamily="18" charset="0"/>
                          <a:ea typeface="Calibri" pitchFamily="34" charset="-122"/>
                          <a:cs typeface="Calibri" pitchFamily="34" charset="-120"/>
                        </a:rPr>
                        <m:t>𝒓</m:t>
                      </m:r>
                      <m:r>
                        <a:rPr lang="en-US" sz="1500" b="1" i="1" dirty="0" smtClean="0">
                          <a:solidFill>
                            <a:srgbClr val="1A2B4A"/>
                          </a:solidFill>
                          <a:latin typeface="Cambria Math" panose="02040503050406030204" pitchFamily="18" charset="0"/>
                          <a:ea typeface="Calibri" pitchFamily="34" charset="-122"/>
                          <a:cs typeface="Calibri" pitchFamily="34" charset="-120"/>
                        </a:rPr>
                        <m:t>  = </m:t>
                      </m:r>
                      <m:f>
                        <m:fPr>
                          <m:ctrlPr>
                            <a:rPr lang="en-US" sz="1500" b="1" i="1" dirty="0" smtClean="0">
                              <a:solidFill>
                                <a:srgbClr val="1A2B4A"/>
                              </a:solidFill>
                              <a:latin typeface="Cambria Math" panose="02040503050406030204" pitchFamily="18" charset="0"/>
                              <a:ea typeface="Calibri" pitchFamily="34" charset="-122"/>
                              <a:cs typeface="Calibri" pitchFamily="34" charset="-12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1500" b="1" i="1" dirty="0" smtClean="0">
                                  <a:solidFill>
                                    <a:srgbClr val="1A2B4A"/>
                                  </a:solidFill>
                                  <a:latin typeface="Cambria Math" panose="02040503050406030204" pitchFamily="18" charset="0"/>
                                  <a:ea typeface="Calibri" pitchFamily="34" charset="-122"/>
                                  <a:cs typeface="Calibri" pitchFamily="34" charset="-120"/>
                                </a:rPr>
                              </m:ctrlPr>
                            </m:dPr>
                            <m:e>
                              <m:r>
                                <a:rPr lang="en-US" sz="1500" b="1" i="1" dirty="0" smtClean="0">
                                  <a:solidFill>
                                    <a:srgbClr val="1A2B4A"/>
                                  </a:solidFill>
                                  <a:latin typeface="Cambria Math" panose="02040503050406030204" pitchFamily="18" charset="0"/>
                                  <a:ea typeface="Calibri" pitchFamily="34" charset="-122"/>
                                  <a:cs typeface="Calibri" pitchFamily="34" charset="-120"/>
                                </a:rPr>
                                <m:t>𝟏</m:t>
                              </m:r>
                              <m:r>
                                <a:rPr lang="en-US" sz="1500" b="1" i="1" dirty="0" smtClean="0">
                                  <a:solidFill>
                                    <a:srgbClr val="1A2B4A"/>
                                  </a:solidFill>
                                  <a:latin typeface="Cambria Math" panose="02040503050406030204" pitchFamily="18" charset="0"/>
                                  <a:ea typeface="Calibri" pitchFamily="34" charset="-122"/>
                                  <a:cs typeface="Calibri" pitchFamily="34" charset="-120"/>
                                </a:rPr>
                                <m:t> − ℓ</m:t>
                              </m:r>
                              <m:r>
                                <a:rPr lang="en-US" sz="1500" b="1" i="1" dirty="0" smtClean="0">
                                  <a:solidFill>
                                    <a:srgbClr val="1A2B4A"/>
                                  </a:solidFill>
                                  <a:latin typeface="Cambria Math" panose="02040503050406030204" pitchFamily="18" charset="0"/>
                                  <a:ea typeface="Calibri" pitchFamily="34" charset="-122"/>
                                  <a:cs typeface="Calibri" pitchFamily="34" charset="-120"/>
                                </a:rPr>
                                <m:t>𝒈</m:t>
                              </m:r>
                              <m:r>
                                <a:rPr lang="en-US" sz="1500" b="1" i="1" dirty="0" smtClean="0">
                                  <a:solidFill>
                                    <a:srgbClr val="1A2B4A"/>
                                  </a:solidFill>
                                  <a:latin typeface="Cambria Math" panose="02040503050406030204" pitchFamily="18" charset="0"/>
                                  <a:ea typeface="Calibri" pitchFamily="34" charset="-122"/>
                                  <a:cs typeface="Calibri" pitchFamily="34" charset="-120"/>
                                </a:rPr>
                                <m:t> · </m:t>
                              </m:r>
                              <m:r>
                                <a:rPr lang="en-US" sz="1500" b="1" i="1" dirty="0" smtClean="0">
                                  <a:solidFill>
                                    <a:srgbClr val="1A2B4A"/>
                                  </a:solidFill>
                                  <a:latin typeface="Cambria Math" panose="02040503050406030204" pitchFamily="18" charset="0"/>
                                  <a:ea typeface="Calibri" pitchFamily="34" charset="-122"/>
                                  <a:cs typeface="Calibri" pitchFamily="34" charset="-120"/>
                                </a:rPr>
                                <m:t>𝒘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it-IT" sz="1500" b="1" i="1" dirty="0">
                                  <a:solidFill>
                                    <a:srgbClr val="1A2B4A"/>
                                  </a:solidFill>
                                  <a:latin typeface="Cambria Math" panose="02040503050406030204" pitchFamily="18" charset="0"/>
                                  <a:ea typeface="Calibri" pitchFamily="34" charset="-122"/>
                                  <a:cs typeface="Calibri" pitchFamily="34" charset="-120"/>
                                </a:rPr>
                              </m:ctrlPr>
                            </m:sSubPr>
                            <m:e>
                              <m:r>
                                <a:rPr lang="en-US" sz="1500" b="1" i="1" dirty="0">
                                  <a:solidFill>
                                    <a:srgbClr val="1A2B4A"/>
                                  </a:solidFill>
                                  <a:latin typeface="Cambria Math" panose="02040503050406030204" pitchFamily="18" charset="0"/>
                                  <a:ea typeface="Calibri" pitchFamily="34" charset="-122"/>
                                  <a:cs typeface="Calibri" pitchFamily="34" charset="-120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en-US" sz="1500" b="1" i="1" dirty="0">
                                  <a:solidFill>
                                    <a:srgbClr val="1A2B4A"/>
                                  </a:solidFill>
                                  <a:latin typeface="Cambria Math" panose="02040503050406030204" pitchFamily="18" charset="0"/>
                                  <a:ea typeface="Calibri" pitchFamily="34" charset="-122"/>
                                  <a:cs typeface="Calibri" pitchFamily="34" charset="-120"/>
                                </a:rPr>
                                <m:t>𝒂</m:t>
                              </m:r>
                            </m:sub>
                          </m:sSub>
                          <m:r>
                            <a:rPr lang="en-US" sz="1500" b="1" i="1" dirty="0">
                              <a:solidFill>
                                <a:srgbClr val="1A2B4A"/>
                              </a:solidFill>
                              <a:latin typeface="Cambria Math" panose="02040503050406030204" pitchFamily="18" charset="0"/>
                              <a:ea typeface="Calibri" pitchFamily="34" charset="-122"/>
                              <a:cs typeface="Calibri" pitchFamily="34" charset="-120"/>
                            </a:rPr>
                            <m:t> + </m:t>
                          </m:r>
                          <m:d>
                            <m:dPr>
                              <m:ctrlPr>
                                <a:rPr lang="en-US" sz="1500" b="1" i="1" dirty="0">
                                  <a:solidFill>
                                    <a:srgbClr val="1A2B4A"/>
                                  </a:solidFill>
                                  <a:latin typeface="Cambria Math" panose="02040503050406030204" pitchFamily="18" charset="0"/>
                                  <a:ea typeface="Calibri" pitchFamily="34" charset="-122"/>
                                  <a:cs typeface="Calibri" pitchFamily="34" charset="-12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it-IT" sz="1500" b="1" i="1" dirty="0">
                                      <a:solidFill>
                                        <a:srgbClr val="1A2B4A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n-US" sz="1500" b="1" i="1" dirty="0">
                                      <a:solidFill>
                                        <a:srgbClr val="1A2B4A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𝒂</m:t>
                                  </m:r>
                                </m:e>
                                <m:sub>
                                  <m:r>
                                    <a:rPr lang="en-US" sz="1500" b="1" i="1" dirty="0">
                                      <a:solidFill>
                                        <a:srgbClr val="1A2B4A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𝒈</m:t>
                                  </m:r>
                                </m:sub>
                              </m:sSub>
                              <m:r>
                                <a:rPr lang="en-US" sz="1500" b="1" i="1" dirty="0">
                                  <a:solidFill>
                                    <a:srgbClr val="1A2B4A"/>
                                  </a:solidFill>
                                  <a:latin typeface="Cambria Math" panose="02040503050406030204" pitchFamily="18" charset="0"/>
                                  <a:ea typeface="Calibri" pitchFamily="34" charset="-122"/>
                                  <a:cs typeface="Calibri" pitchFamily="34" charset="-120"/>
                                </a:rPr>
                                <m:t>·</m:t>
                              </m:r>
                              <m:sSub>
                                <m:sSubPr>
                                  <m:ctrlPr>
                                    <a:rPr lang="it-IT" sz="1500" b="1" i="1" dirty="0">
                                      <a:solidFill>
                                        <a:srgbClr val="1A2B4A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n-US" sz="1500" b="1" i="1" dirty="0">
                                      <a:solidFill>
                                        <a:srgbClr val="1A2B4A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sz="1500" b="1" i="1" dirty="0">
                                      <a:solidFill>
                                        <a:srgbClr val="1A2B4A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𝒂</m:t>
                                  </m:r>
                                </m:sub>
                              </m:sSub>
                              <m:r>
                                <a:rPr lang="en-US" sz="1500" b="1" i="1" dirty="0">
                                  <a:solidFill>
                                    <a:srgbClr val="1A2B4A"/>
                                  </a:solidFill>
                                  <a:latin typeface="Cambria Math" panose="02040503050406030204" pitchFamily="18" charset="0"/>
                                  <a:ea typeface="Calibri" pitchFamily="34" charset="-122"/>
                                  <a:cs typeface="Calibri" pitchFamily="34" charset="-120"/>
                                </a:rPr>
                                <m:t> − </m:t>
                              </m:r>
                              <m:sSub>
                                <m:sSubPr>
                                  <m:ctrlPr>
                                    <a:rPr lang="it-IT" sz="1500" b="1" i="1" dirty="0">
                                      <a:solidFill>
                                        <a:srgbClr val="1A2B4A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n-US" sz="1500" b="1" i="1" dirty="0">
                                      <a:solidFill>
                                        <a:srgbClr val="1A2B4A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𝒂</m:t>
                                  </m:r>
                                </m:e>
                                <m:sub>
                                  <m:r>
                                    <a:rPr lang="en-US" sz="1500" b="1" i="1" dirty="0">
                                      <a:solidFill>
                                        <a:srgbClr val="1A2B4A"/>
                                      </a:solidFill>
                                      <a:latin typeface="Cambria Math" panose="02040503050406030204" pitchFamily="18" charset="0"/>
                                      <a:ea typeface="Calibri" pitchFamily="34" charset="-122"/>
                                      <a:cs typeface="Calibri" pitchFamily="34" charset="-120"/>
                                    </a:rPr>
                                    <m:t>𝒂</m:t>
                                  </m:r>
                                </m:sub>
                              </m:sSub>
                              <m:r>
                                <a:rPr lang="en-US" sz="1500" b="1" i="1" dirty="0">
                                  <a:solidFill>
                                    <a:srgbClr val="1A2B4A"/>
                                  </a:solidFill>
                                  <a:latin typeface="Cambria Math" panose="02040503050406030204" pitchFamily="18" charset="0"/>
                                  <a:ea typeface="Calibri" pitchFamily="34" charset="-122"/>
                                  <a:cs typeface="Calibri" pitchFamily="34" charset="-120"/>
                                </a:rPr>
                                <m:t>·ℓ</m:t>
                              </m:r>
                              <m:r>
                                <a:rPr lang="en-US" sz="1500" b="1" i="1" dirty="0">
                                  <a:solidFill>
                                    <a:srgbClr val="1A2B4A"/>
                                  </a:solidFill>
                                  <a:latin typeface="Cambria Math" panose="02040503050406030204" pitchFamily="18" charset="0"/>
                                  <a:ea typeface="Calibri" pitchFamily="34" charset="-122"/>
                                  <a:cs typeface="Calibri" pitchFamily="34" charset="-120"/>
                                </a:rPr>
                                <m:t>𝒈</m:t>
                              </m:r>
                            </m:e>
                          </m:d>
                          <m:r>
                            <a:rPr lang="en-US" sz="1500" b="1" i="1" dirty="0">
                              <a:solidFill>
                                <a:srgbClr val="1A2B4A"/>
                              </a:solidFill>
                              <a:latin typeface="Cambria Math" panose="02040503050406030204" pitchFamily="18" charset="0"/>
                              <a:ea typeface="Calibri" pitchFamily="34" charset="-122"/>
                              <a:cs typeface="Calibri" pitchFamily="34" charset="-120"/>
                            </a:rPr>
                            <m:t>·</m:t>
                          </m:r>
                          <m:r>
                            <a:rPr lang="it-IT" sz="1500" b="1" i="1" dirty="0" smtClean="0">
                              <a:solidFill>
                                <a:srgbClr val="1A2B4A"/>
                              </a:solidFill>
                              <a:latin typeface="Cambria Math" panose="02040503050406030204" pitchFamily="18" charset="0"/>
                              <a:ea typeface="Calibri" pitchFamily="34" charset="-122"/>
                              <a:cs typeface="Calibri" pitchFamily="34" charset="-120"/>
                            </a:rPr>
                            <m:t>𝒘</m:t>
                          </m:r>
                        </m:den>
                      </m:f>
                      <m:r>
                        <a:rPr lang="en-US" sz="1500" b="1" i="1" dirty="0" smtClean="0">
                          <a:solidFill>
                            <a:srgbClr val="1A2B4A"/>
                          </a:solidFill>
                          <a:latin typeface="Cambria Math" panose="02040503050406030204" pitchFamily="18" charset="0"/>
                          <a:ea typeface="Calibri" pitchFamily="34" charset="-122"/>
                          <a:cs typeface="Calibri" pitchFamily="34" charset="-120"/>
                        </a:rPr>
                        <m:t>  −  </m:t>
                      </m:r>
                      <m:r>
                        <a:rPr lang="en-US" sz="1500" b="1" i="1" dirty="0" smtClean="0">
                          <a:solidFill>
                            <a:srgbClr val="1A2B4A"/>
                          </a:solidFill>
                          <a:latin typeface="Cambria Math" panose="02040503050406030204" pitchFamily="18" charset="0"/>
                          <a:ea typeface="Calibri" pitchFamily="34" charset="-122"/>
                          <a:cs typeface="Calibri" pitchFamily="34" charset="-120"/>
                        </a:rPr>
                        <m:t>𝟏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6" name="Tex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" y="1417320"/>
                <a:ext cx="8046720" cy="5943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hape 5"/>
          <p:cNvSpPr/>
          <p:nvPr/>
        </p:nvSpPr>
        <p:spPr>
          <a:xfrm>
            <a:off x="411480" y="2148840"/>
            <a:ext cx="3977640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Shape 6"/>
          <p:cNvSpPr/>
          <p:nvPr/>
        </p:nvSpPr>
        <p:spPr>
          <a:xfrm>
            <a:off x="411480" y="2148840"/>
            <a:ext cx="3977640" cy="36576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548640" y="214884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Figura 2 – Curva w–r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754880" y="2148840"/>
            <a:ext cx="3977640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2" name="Shape 20"/>
          <p:cNvSpPr/>
          <p:nvPr/>
        </p:nvSpPr>
        <p:spPr>
          <a:xfrm>
            <a:off x="4754880" y="2148840"/>
            <a:ext cx="3977640" cy="36576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3" name="Text 21"/>
          <p:cNvSpPr/>
          <p:nvPr/>
        </p:nvSpPr>
        <p:spPr>
          <a:xfrm>
            <a:off x="4892040" y="214884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Interpretazione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892040" y="2615184"/>
            <a:ext cx="1600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R: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492240" y="2615184"/>
            <a:ext cx="2103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Saggio del profitto massimo (con w = 0)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892040" y="2980944"/>
            <a:ext cx="1600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W: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492240" y="2980944"/>
            <a:ext cx="2103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Salario massimo (con r = 0)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892040" y="3346704"/>
            <a:ext cx="1600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Curva decrescente: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492240" y="3346704"/>
            <a:ext cx="2103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w → ↓ r, a tecnologia fissa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4892040" y="3712464"/>
            <a:ext cx="1600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Risultato generale: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492240" y="3712464"/>
            <a:ext cx="2103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relazione vale con n merci, non solo con 2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4892040" y="4078224"/>
            <a:ext cx="1600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Implicazione: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492240" y="4078224"/>
            <a:ext cx="2103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Salari e profitti si contendono il prodotto netto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5" name="Shape 33"/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36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  <p:pic>
        <p:nvPicPr>
          <p:cNvPr id="37" name="Immagine 36">
            <a:extLst>
              <a:ext uri="{FF2B5EF4-FFF2-40B4-BE49-F238E27FC236}">
                <a16:creationId xmlns:a16="http://schemas.microsoft.com/office/drawing/2014/main" id="{67A8D5BA-69E0-C898-8DC8-64B257BA98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4346" y="2651760"/>
            <a:ext cx="1770801" cy="1587614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 sistema generale con n merci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005840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11480" y="1078992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n merci e il salario espresso come merce-composita (p̄ = 1), il sistema diventa:</a:t>
            </a:r>
            <a:endParaRPr lang="en-US" sz="1150" dirty="0"/>
          </a:p>
        </p:txBody>
      </p:sp>
      <p:sp>
        <p:nvSpPr>
          <p:cNvPr id="5" name="Shape 3"/>
          <p:cNvSpPr/>
          <p:nvPr/>
        </p:nvSpPr>
        <p:spPr>
          <a:xfrm>
            <a:off x="411480" y="1417320"/>
            <a:ext cx="832104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411480" y="1417320"/>
            <a:ext cx="54864" cy="14173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731520" y="1481328"/>
            <a:ext cx="7863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 = la·w + (aa·pa + ba·pb + ... + na·pn)·(1 + r)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731520" y="1764792"/>
            <a:ext cx="7863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pb = lb·w + (ab·pa + bb·pb + ... + nb·pn)·(1 + r)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731520" y="2029968"/>
            <a:ext cx="78638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. . .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731520" y="224028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 =  (α·pa + β·pb + ... + γ·pg)       ← definisce la merce-salario come numerario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11480" y="2944368"/>
            <a:ext cx="41605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Shape 10"/>
          <p:cNvSpPr/>
          <p:nvPr/>
        </p:nvSpPr>
        <p:spPr>
          <a:xfrm>
            <a:off x="411480" y="2944368"/>
            <a:ext cx="4160520" cy="384048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Text 11"/>
          <p:cNvSpPr/>
          <p:nvPr/>
        </p:nvSpPr>
        <p:spPr>
          <a:xfrm>
            <a:off x="521208" y="2944368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Incognite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48640" y="3364992"/>
            <a:ext cx="3886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prezzi relativi (p₁, p₂, ..., pₙ)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saggio del profitto r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Totale: (n + 1) incognite in (n + 1) equazioni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4754880" y="2944368"/>
            <a:ext cx="41605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Shape 14"/>
          <p:cNvSpPr/>
          <p:nvPr/>
        </p:nvSpPr>
        <p:spPr>
          <a:xfrm>
            <a:off x="4754880" y="2944368"/>
            <a:ext cx="4160520" cy="384048"/>
          </a:xfrm>
          <a:prstGeom prst="rect">
            <a:avLst/>
          </a:prstGeom>
          <a:solidFill>
            <a:srgbClr val="2E4270"/>
          </a:solidFill>
          <a:ln w="12700">
            <a:solidFill>
              <a:srgbClr val="2E427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7" name="Text 15"/>
          <p:cNvSpPr/>
          <p:nvPr/>
        </p:nvSpPr>
        <p:spPr>
          <a:xfrm>
            <a:off x="4864608" y="2944368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Dati (variabili indipendenti)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892040" y="3364992"/>
            <a:ext cx="3886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Coefficienti tecnici unitari (aᵢⱼ, lᵢ)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Saggio reale del salario w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Soluzione unica: r ≥ 0 e prezzi ≥ 0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Shape 18"/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2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cs typeface="Arial" pitchFamily="34" charset="-120"/>
              </a:rPr>
              <a:t>Highlights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115568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411480" y="1261872"/>
            <a:ext cx="256032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411480" y="126187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777240" y="1261872"/>
            <a:ext cx="795528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teoria classica spiega il salario attraverso fattori storico-sociali, non tramite domanda/offerta di lavoro.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411480" y="1828800"/>
            <a:ext cx="256032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Text 6"/>
          <p:cNvSpPr/>
          <p:nvPr/>
        </p:nvSpPr>
        <p:spPr>
          <a:xfrm>
            <a:off x="411480" y="182880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777240" y="1828800"/>
            <a:ext cx="795528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'nucleo' determina la distribuzione dati: saggio del salario, prodotto sociale, condizioni tecniche.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11480" y="2395728"/>
            <a:ext cx="256032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Text 9"/>
          <p:cNvSpPr/>
          <p:nvPr/>
        </p:nvSpPr>
        <p:spPr>
          <a:xfrm>
            <a:off x="411480" y="239572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77240" y="2395728"/>
            <a:ext cx="795528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sovrappiù è la base materiale dei profitti: esiste solo se l'economia produce più di quanto consuma e paga di sussistenza.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11480" y="2962656"/>
            <a:ext cx="256032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4" name="Text 12"/>
          <p:cNvSpPr/>
          <p:nvPr/>
        </p:nvSpPr>
        <p:spPr>
          <a:xfrm>
            <a:off x="411480" y="296265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777240" y="2962656"/>
            <a:ext cx="795528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distribuzione richiede la determinazione dei prezzi relativi: le due grandezze si determinano simultaneamente.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11480" y="3529584"/>
            <a:ext cx="256032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7" name="Text 15"/>
          <p:cNvSpPr/>
          <p:nvPr/>
        </p:nvSpPr>
        <p:spPr>
          <a:xfrm>
            <a:off x="411480" y="352958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777240" y="3529584"/>
            <a:ext cx="795528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concorrenza tende a uniformare il saggio del profitto → prezzi normali come centri di gravità.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11480" y="4096512"/>
            <a:ext cx="256032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Text 18"/>
          <p:cNvSpPr/>
          <p:nvPr/>
        </p:nvSpPr>
        <p:spPr>
          <a:xfrm>
            <a:off x="411480" y="409651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777240" y="4096512"/>
            <a:ext cx="795528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relazione inversa w–r è una legge generale: a tecnologia data, salari e profitti si contendono il prodotto netto.</a:t>
            </a:r>
            <a:endParaRPr lang="en-US" sz="115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D85E2-90B7-8955-C6CC-D762457EC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55FF20EF-21E8-DDAD-8E64-1FDD4EBF1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8660" y="472679"/>
            <a:ext cx="184731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675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E8FB5C17-2443-6CEE-039F-4D18EA278A91}"/>
                  </a:ext>
                </a:extLst>
              </p:cNvPr>
              <p:cNvSpPr txBox="1"/>
              <p:nvPr/>
            </p:nvSpPr>
            <p:spPr>
              <a:xfrm>
                <a:off x="499957" y="858522"/>
                <a:ext cx="7886699" cy="34177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07000"/>
                  </a:lnSpc>
                  <a:spcAft>
                    <a:spcPts val="600"/>
                  </a:spcAft>
                  <a:buFont typeface="Wingdings" panose="05000000000000000000" pitchFamily="2" charset="2"/>
                  <a:buChar char="Ø"/>
                </a:pPr>
                <a:r>
                  <a:rPr lang="it-IT" sz="15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 consideriamo il seguente sistema e prendiamo la merce salario (grano) come numerario otteniamo: </a:t>
                </a: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endParaRPr lang="it-IT" sz="1500" i="1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endParaRPr lang="it-IT" sz="1500" i="1" kern="100" dirty="0">
                  <a:latin typeface="Cambria Math" panose="020405030504060302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it-IT" sz="1500" i="1" kern="100"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it-IT" sz="15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r>
                                <a:rPr lang="it-IT" sz="15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  <m:r>
                                <a:rPr lang="en-GB" sz="15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it-IT" sz="15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𝑤</m:t>
                              </m:r>
                              <m:sSub>
                                <m:sSubPr>
                                  <m:ctrlPr>
                                    <a:rPr lang="it-IT" sz="15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5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it-IT" sz="15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  <m:r>
                                <a:rPr lang="it-IT" sz="15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it-IT" sz="15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5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GB" sz="15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it-IT" sz="15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5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it-IT" sz="15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  <m:r>
                                <a:rPr lang="en-GB" sz="15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(1+</m:t>
                              </m:r>
                              <m:r>
                                <a:rPr lang="it-IT" sz="15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  <m:r>
                                <a:rPr lang="en-GB" sz="15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it-IT" sz="15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5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GB" sz="15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en-GB" sz="15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it-IT" sz="15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𝑤</m:t>
                              </m:r>
                              <m:sSub>
                                <m:sSubPr>
                                  <m:ctrlPr>
                                    <a:rPr lang="it-IT" sz="15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5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it-IT" sz="15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it-IT" sz="15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it-IT" sz="1500" i="1" kern="100" smtClean="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5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it-IT" sz="1500" i="1" kern="100"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it-IT" sz="1500" i="1" kern="100" smtClean="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  <m:r>
                                <a:rPr lang="en-GB" sz="15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(1+</m:t>
                              </m:r>
                              <m:r>
                                <a:rPr lang="it-IT" sz="15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  <m:r>
                                <a:rPr lang="en-GB" sz="1500" i="1" kern="100"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it-IT" sz="1500" i="1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85750" indent="-285750" algn="just">
                  <a:lnSpc>
                    <a:spcPct val="107000"/>
                  </a:lnSpc>
                  <a:spcAft>
                    <a:spcPts val="600"/>
                  </a:spcAft>
                  <a:buFont typeface="Wingdings" panose="05000000000000000000" pitchFamily="2" charset="2"/>
                  <a:buChar char="Ø"/>
                </a:pPr>
                <a:r>
                  <a:rPr lang="it-IT" sz="15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Determiniamo prezzi relativi e distribuzione:</a:t>
                </a: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1200" i="1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it-IT" sz="1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1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it-IT" sz="1200" i="1">
                              <a:latin typeface="Cambria Math" panose="02040503050406030204" pitchFamily="18" charset="0"/>
                            </a:rPr>
                            <m:t>𝑤</m:t>
                          </m:r>
                          <m:sSub>
                            <m:sSubPr>
                              <m:ctrlPr>
                                <a:rPr lang="it-IT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it-IT" sz="1200">
                              <a:latin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it-IT" sz="12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it-IT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1200" i="1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p>
                                  <m:r>
                                    <a:rPr lang="it-IT" sz="1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bSup>
                                <m:sSubSupPr>
                                  <m:ctrlPr>
                                    <a:rPr lang="it-IT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it-IT" sz="1200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it-IT" sz="1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  <m:sup>
                                  <m:r>
                                    <a:rPr lang="it-IT" sz="1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it-IT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2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sSub>
                                    <m:sSubPr>
                                      <m:ctrlPr>
                                        <a:rPr lang="it-IT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1200" i="1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  <m:sub>
                                      <m:r>
                                        <a:rPr lang="it-IT" sz="1200" i="1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it-IT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it-IT" sz="1200" i="1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r>
                                        <a:rPr lang="it-IT" sz="1200" i="1">
                                          <a:latin typeface="Cambria Math" panose="02040503050406030204" pitchFamily="18" charset="0"/>
                                        </a:rPr>
                                        <m:t>𝑤</m:t>
                                      </m:r>
                                      <m:sSub>
                                        <m:sSubPr>
                                          <m:ctrlPr>
                                            <a:rPr lang="it-IT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it-IT" sz="1200" i="1">
                                              <a:latin typeface="Cambria Math" panose="02040503050406030204" pitchFamily="18" charset="0"/>
                                            </a:rPr>
                                            <m:t>𝑙</m:t>
                                          </m:r>
                                        </m:e>
                                        <m:sub>
                                          <m:r>
                                            <a:rPr lang="it-IT" sz="1200" i="1">
                                              <a:latin typeface="Cambria Math" panose="02040503050406030204" pitchFamily="18" charset="0"/>
                                            </a:rPr>
                                            <m:t>𝑔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sSub>
                                    <m:sSubPr>
                                      <m:ctrlPr>
                                        <a:rPr lang="it-IT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1200" i="1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it-IT" sz="1200" i="1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rad>
                        </m:num>
                        <m:den>
                          <m:r>
                            <a:rPr lang="it-IT" sz="1200" i="1"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it-IT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den>
                      </m:f>
                      <m:r>
                        <a:rPr lang="it-IT" sz="12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it-IT" sz="12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it-IT" sz="1200" dirty="0"/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1200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1200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it-IT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sz="1200" i="1">
                          <a:latin typeface="Cambria Math" panose="02040503050406030204" pitchFamily="18" charset="0"/>
                        </a:rPr>
                        <m:t>𝑤</m:t>
                      </m:r>
                      <m:sSub>
                        <m:sSubPr>
                          <m:ctrlPr>
                            <a:rPr lang="it-IT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1200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it-IT" sz="1200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it-IT" sz="12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it-IT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1200" i="1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it-IT" sz="1200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d>
                        <m:dPr>
                          <m:ctrlPr>
                            <a:rPr lang="it-IT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sz="12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it-IT" sz="1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</m:oMath>
                  </m:oMathPara>
                </a14:m>
                <a:endParaRPr lang="it-IT" sz="1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E8FB5C17-2443-6CEE-039F-4D18EA278A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957" y="858522"/>
                <a:ext cx="7886699" cy="3417730"/>
              </a:xfrm>
              <a:prstGeom prst="rect">
                <a:avLst/>
              </a:prstGeom>
              <a:blipFill>
                <a:blip r:embed="rId3"/>
                <a:stretch>
                  <a:fillRect l="-232" t="-357" r="-30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hape 17">
            <a:extLst>
              <a:ext uri="{FF2B5EF4-FFF2-40B4-BE49-F238E27FC236}">
                <a16:creationId xmlns:a16="http://schemas.microsoft.com/office/drawing/2014/main" id="{52E9DC6B-2A33-55EB-36C7-164E5FD1B779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18">
            <a:extLst>
              <a:ext uri="{FF2B5EF4-FFF2-40B4-BE49-F238E27FC236}">
                <a16:creationId xmlns:a16="http://schemas.microsoft.com/office/drawing/2014/main" id="{365B1711-6A07-E484-8E88-A1EE21753485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6" name="Image 0" descr="preencoded.png">
            <a:extLst>
              <a:ext uri="{FF2B5EF4-FFF2-40B4-BE49-F238E27FC236}">
                <a16:creationId xmlns:a16="http://schemas.microsoft.com/office/drawing/2014/main" id="{B771F7B9-6F2E-0F47-0FC6-ADF7DF60CB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684E6F67-8FA8-8C32-16E5-1456A6A3E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54" y="205334"/>
            <a:ext cx="8566446" cy="516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2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Prezzi e ore lavoro incorporate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7E526304-3491-AC2A-174A-E9243F323B56}"/>
              </a:ext>
            </a:extLst>
          </p:cNvPr>
          <p:cNvSpPr/>
          <p:nvPr/>
        </p:nvSpPr>
        <p:spPr>
          <a:xfrm>
            <a:off x="3014928" y="1593056"/>
            <a:ext cx="685800" cy="4071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350" dirty="0"/>
              <a:t>A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803BE331-9198-C91C-0A05-48C97767B93D}"/>
              </a:ext>
            </a:extLst>
          </p:cNvPr>
          <p:cNvSpPr/>
          <p:nvPr/>
        </p:nvSpPr>
        <p:spPr>
          <a:xfrm>
            <a:off x="5029465" y="1593056"/>
            <a:ext cx="685800" cy="4071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350" dirty="0"/>
              <a:t>G</a:t>
            </a:r>
          </a:p>
        </p:txBody>
      </p:sp>
      <p:cxnSp>
        <p:nvCxnSpPr>
          <p:cNvPr id="9" name="Connettore 2 8">
            <a:extLst>
              <a:ext uri="{FF2B5EF4-FFF2-40B4-BE49-F238E27FC236}">
                <a16:creationId xmlns:a16="http://schemas.microsoft.com/office/drawing/2014/main" id="{CD17C1E2-DF64-CB0C-3C01-A90673AD78DE}"/>
              </a:ext>
            </a:extLst>
          </p:cNvPr>
          <p:cNvCxnSpPr/>
          <p:nvPr/>
        </p:nvCxnSpPr>
        <p:spPr>
          <a:xfrm>
            <a:off x="3700728" y="1682353"/>
            <a:ext cx="132873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36601C40-7316-2137-ABE7-CFFFFE729638}"/>
              </a:ext>
            </a:extLst>
          </p:cNvPr>
          <p:cNvCxnSpPr/>
          <p:nvPr/>
        </p:nvCxnSpPr>
        <p:spPr>
          <a:xfrm flipH="1">
            <a:off x="3700728" y="1896665"/>
            <a:ext cx="132873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29872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BC361-3FA2-72D8-E0AE-8F195C7B7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03D8EC75-91CA-31C7-44B5-BEDBF0EE6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8660" y="472679"/>
            <a:ext cx="184731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675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B3234B25-8661-5710-C7B5-03BA177CE6CE}"/>
                  </a:ext>
                </a:extLst>
              </p:cNvPr>
              <p:cNvSpPr txBox="1"/>
              <p:nvPr/>
            </p:nvSpPr>
            <p:spPr>
              <a:xfrm>
                <a:off x="577555" y="1148728"/>
                <a:ext cx="7886699" cy="36604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r>
                  <a:rPr lang="it-IT" sz="16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Ore lavoro incorporate nella produzione del grano: </a:t>
                </a: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de-DE" sz="1600" i="1" dirty="0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de-DE" sz="1600" i="1" dirty="0" smtClean="0">
                          <a:latin typeface="Cambria Math" panose="02040503050406030204" pitchFamily="18" charset="0"/>
                        </a:rPr>
                        <m:t>​=</m:t>
                      </m:r>
                      <m:sSub>
                        <m:sSub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de-DE" sz="1600" i="1" dirty="0" err="1" smtClean="0">
                              <a:latin typeface="Cambria Math" panose="02040503050406030204" pitchFamily="18" charset="0"/>
                            </a:rPr>
                            <m:t>l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de-DE" sz="1600" i="1" dirty="0" err="1" smtClean="0">
                              <a:latin typeface="Cambria Math" panose="02040503050406030204" pitchFamily="18" charset="0"/>
                            </a:rPr>
                            <m:t>g</m:t>
                          </m:r>
                        </m:sub>
                      </m:sSub>
                      <m:r>
                        <a:rPr lang="de-DE" sz="1600" i="1" dirty="0" smtClean="0">
                          <a:latin typeface="Cambria Math" panose="02040503050406030204" pitchFamily="18" charset="0"/>
                        </a:rPr>
                        <m:t>​+</m:t>
                      </m:r>
                      <m:sSub>
                        <m:sSub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1600" i="1" dirty="0" err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de-DE" sz="1600" i="1" dirty="0" err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de-DE" sz="1600" i="1" dirty="0" smtClean="0">
                          <a:latin typeface="Cambria Math" panose="02040503050406030204" pitchFamily="18" charset="0"/>
                        </a:rPr>
                        <m:t>​</m:t>
                      </m:r>
                      <m:sSub>
                        <m:sSub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1600" i="1" dirty="0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de-DE" sz="1600" i="1" dirty="0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de-DE" sz="1600" i="1" dirty="0" smtClean="0">
                          <a:latin typeface="Cambria Math" panose="02040503050406030204" pitchFamily="18" charset="0"/>
                        </a:rPr>
                        <m:t>​+</m:t>
                      </m:r>
                      <m:sSub>
                        <m:sSub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1600" i="1" dirty="0" err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de-DE" sz="1600" i="1" dirty="0" err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de-DE" sz="1600" i="1" dirty="0" smtClean="0">
                          <a:latin typeface="Cambria Math" panose="02040503050406030204" pitchFamily="18" charset="0"/>
                        </a:rPr>
                        <m:t>​</m:t>
                      </m:r>
                      <m:sSub>
                        <m:sSub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1600" i="1" dirty="0" err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de-DE" sz="1600" i="1" dirty="0" err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de-DE" sz="1600" i="1" dirty="0" smtClean="0">
                          <a:latin typeface="Cambria Math" panose="02040503050406030204" pitchFamily="18" charset="0"/>
                        </a:rPr>
                        <m:t>​</m:t>
                      </m:r>
                      <m:sSub>
                        <m:sSub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de-DE" sz="1600" i="1" dirty="0" err="1" smtClean="0">
                              <a:latin typeface="Cambria Math" panose="02040503050406030204" pitchFamily="18" charset="0"/>
                            </a:rPr>
                            <m:t>l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de-DE" sz="1600" i="1" dirty="0" err="1" smtClean="0">
                              <a:latin typeface="Cambria Math" panose="02040503050406030204" pitchFamily="18" charset="0"/>
                            </a:rPr>
                            <m:t>g</m:t>
                          </m:r>
                        </m:sub>
                      </m:sSub>
                      <m:r>
                        <a:rPr lang="de-DE" sz="1600" i="1" dirty="0" smtClean="0">
                          <a:latin typeface="Cambria Math" panose="02040503050406030204" pitchFamily="18" charset="0"/>
                        </a:rPr>
                        <m:t>​+</m:t>
                      </m:r>
                      <m:d>
                        <m:dPr>
                          <m:ctrlPr>
                            <a:rPr lang="de-DE" sz="16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it-IT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sz="1600" i="1" dirty="0" err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de-DE" sz="1600" i="1" dirty="0" err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  <m:r>
                            <a:rPr lang="de-DE" sz="1600" i="1" dirty="0" smtClean="0">
                              <a:latin typeface="Cambria Math" panose="02040503050406030204" pitchFamily="18" charset="0"/>
                            </a:rPr>
                            <m:t>​</m:t>
                          </m:r>
                          <m:sSub>
                            <m:sSubPr>
                              <m:ctrlPr>
                                <a:rPr lang="it-IT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sz="1600" i="1" dirty="0" err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de-DE" sz="1600" i="1" dirty="0" err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de-DE" sz="1600" i="1" dirty="0" smtClean="0">
                              <a:latin typeface="Cambria Math" panose="02040503050406030204" pitchFamily="18" charset="0"/>
                            </a:rPr>
                            <m:t>​</m:t>
                          </m:r>
                        </m:e>
                      </m:d>
                      <m:sSub>
                        <m:sSub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1600" i="1" dirty="0" err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de-DE" sz="1600" i="1" dirty="0" err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de-DE" sz="1600" i="1" dirty="0" smtClean="0">
                          <a:latin typeface="Cambria Math" panose="02040503050406030204" pitchFamily="18" charset="0"/>
                        </a:rPr>
                        <m:t>​</m:t>
                      </m:r>
                      <m:sSub>
                        <m:sSub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1600" i="1" dirty="0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de-DE" sz="1600" i="1" dirty="0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de-DE" sz="1600" i="1" dirty="0" smtClean="0">
                          <a:latin typeface="Cambria Math" panose="02040503050406030204" pitchFamily="18" charset="0"/>
                        </a:rPr>
                        <m:t>​+</m:t>
                      </m:r>
                      <m:sSup>
                        <m:sSup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de-DE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it-IT" sz="16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de-DE" sz="1600" i="1" dirty="0" err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de-DE" sz="1600" i="1" dirty="0" err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  <m:r>
                                <a:rPr lang="de-DE" sz="1600" i="1" dirty="0" smtClean="0">
                                  <a:latin typeface="Cambria Math" panose="02040503050406030204" pitchFamily="18" charset="0"/>
                                </a:rPr>
                                <m:t>​</m:t>
                              </m:r>
                              <m:sSub>
                                <m:sSubPr>
                                  <m:ctrlPr>
                                    <a:rPr lang="it-IT" sz="16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de-DE" sz="1600" i="1" dirty="0" err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de-DE" sz="1600" i="1" dirty="0" err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de-DE" sz="1600" i="1" dirty="0" smtClean="0">
                                  <a:latin typeface="Cambria Math" panose="02040503050406030204" pitchFamily="18" charset="0"/>
                                </a:rPr>
                                <m:t>​</m:t>
                              </m:r>
                            </m:e>
                          </m:d>
                        </m:e>
                        <m:sup>
                          <m:r>
                            <a:rPr lang="de-DE" sz="160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>
                        <m:sSub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de-DE" sz="1600" i="1" dirty="0" smtClean="0">
                              <a:latin typeface="Cambria Math" panose="02040503050406030204" pitchFamily="18" charset="0"/>
                            </a:rPr>
                            <m:t>l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de-DE" sz="1600" i="1" dirty="0" smtClean="0">
                              <a:latin typeface="Cambria Math" panose="02040503050406030204" pitchFamily="18" charset="0"/>
                            </a:rPr>
                            <m:t>g</m:t>
                          </m:r>
                        </m:sub>
                      </m:sSub>
                      <m:r>
                        <a:rPr lang="de-DE" sz="1600" i="1" dirty="0" smtClean="0">
                          <a:latin typeface="Cambria Math" panose="02040503050406030204" pitchFamily="18" charset="0"/>
                        </a:rPr>
                        <m:t>​</m:t>
                      </m:r>
                      <m:r>
                        <a:rPr lang="it-IT" sz="1600" b="0" i="1" dirty="0" smtClean="0">
                          <a:latin typeface="Cambria Math" panose="02040503050406030204" pitchFamily="18" charset="0"/>
                        </a:rPr>
                        <m:t>+…</m:t>
                      </m:r>
                    </m:oMath>
                  </m:oMathPara>
                </a14:m>
                <a:endParaRPr lang="it-IT" sz="1600" b="0" i="1" dirty="0">
                  <a:latin typeface="Cambria Math" panose="020405030504060302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nb-NO" sz="1600" i="1" dirty="0" smtClean="0">
                          <a:latin typeface="Cambria Math" panose="02040503050406030204" pitchFamily="18" charset="0"/>
                        </a:rPr>
                        <m:t>​=</m:t>
                      </m:r>
                      <m:d>
                        <m:dPr>
                          <m:ctrlPr>
                            <a:rPr lang="nb-NO" sz="16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it-IT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nb-NO" sz="1600" i="1" dirty="0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nb-NO" sz="1600" i="1" dirty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​+</m:t>
                          </m:r>
                          <m:sSub>
                            <m:sSubPr>
                              <m:ctrlPr>
                                <a:rPr lang="it-IT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nb-NO" sz="1600" i="1" dirty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nb-NO" sz="1600" i="1" dirty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​</m:t>
                          </m:r>
                          <m:sSub>
                            <m:sSubPr>
                              <m:ctrlPr>
                                <a:rPr lang="it-IT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nb-NO" sz="1600" i="1" dirty="0" smtClean="0">
                                  <a:latin typeface="Cambria Math" panose="02040503050406030204" pitchFamily="18" charset="0"/>
                                </a:rPr>
                                <m:t>l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nb-NO" sz="1600" i="1" dirty="0" smtClean="0">
                                  <a:latin typeface="Cambria Math" panose="02040503050406030204" pitchFamily="18" charset="0"/>
                                </a:rPr>
                                <m:t>g</m:t>
                              </m:r>
                            </m:sub>
                          </m:sSub>
                          <m: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​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nb-NO" sz="16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d>
                            <m:dPr>
                              <m:ctrlPr>
                                <a:rPr lang="nb-NO" sz="160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it-IT" sz="16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nb-NO" sz="1600" i="1" dirty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nb-NO" sz="1600" i="1" dirty="0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  <m:r>
                                <a:rPr lang="nb-NO" sz="1600" i="1" dirty="0" smtClean="0">
                                  <a:latin typeface="Cambria Math" panose="02040503050406030204" pitchFamily="18" charset="0"/>
                                </a:rPr>
                                <m:t>​</m:t>
                              </m:r>
                              <m:sSub>
                                <m:sSubPr>
                                  <m:ctrlPr>
                                    <a:rPr lang="it-IT" sz="16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nb-NO" sz="1600" i="1" dirty="0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nb-NO" sz="1600" i="1" dirty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nb-NO" sz="1600" i="1" dirty="0" smtClean="0">
                                  <a:latin typeface="Cambria Math" panose="02040503050406030204" pitchFamily="18" charset="0"/>
                                </a:rPr>
                                <m:t>​</m:t>
                              </m:r>
                            </m:e>
                          </m:d>
                          <m: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it-IT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nb-NO" sz="16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it-IT" sz="1600" b="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nb-NO" sz="1600" i="1" dirty="0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nb-NO" sz="1600" i="1" dirty="0" smtClean="0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sub>
                                  </m:sSub>
                                  <m:r>
                                    <a:rPr lang="nb-NO" sz="1600" i="1" dirty="0" smtClean="0">
                                      <a:latin typeface="Cambria Math" panose="02040503050406030204" pitchFamily="18" charset="0"/>
                                    </a:rPr>
                                    <m:t>​</m:t>
                                  </m:r>
                                  <m:sSub>
                                    <m:sSubPr>
                                      <m:ctrlPr>
                                        <a:rPr lang="it-IT" sz="1600" b="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nb-NO" sz="1600" i="1" dirty="0" smtClean="0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  <m:sub>
                                      <m:r>
                                        <a:rPr lang="nb-NO" sz="1600" i="1" dirty="0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sub>
                                  </m:sSub>
                                  <m:r>
                                    <a:rPr lang="nb-NO" sz="1600" i="1" dirty="0" smtClean="0">
                                      <a:latin typeface="Cambria Math" panose="02040503050406030204" pitchFamily="18" charset="0"/>
                                    </a:rPr>
                                    <m:t>​</m:t>
                                  </m:r>
                                </m:e>
                              </m:d>
                            </m:e>
                            <m:sup>
                              <m:r>
                                <a:rPr lang="nb-NO" sz="160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+⋯</m:t>
                          </m:r>
                        </m:e>
                      </m:d>
                    </m:oMath>
                  </m:oMathPara>
                </a14:m>
                <a:endParaRPr lang="it-IT" sz="1600" i="1" dirty="0">
                  <a:latin typeface="Cambria Math" panose="020405030504060302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endParaRPr lang="it-IT" sz="1600" i="1" dirty="0">
                  <a:latin typeface="Cambria Math" panose="020405030504060302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r>
                  <a:rPr lang="it-IT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6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b-NO" sz="1600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nb-NO" sz="1600" i="1" dirty="0"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  <m:r>
                      <a:rPr lang="nb-NO" sz="1600" i="1" dirty="0">
                        <a:latin typeface="Cambria Math" panose="02040503050406030204" pitchFamily="18" charset="0"/>
                      </a:rPr>
                      <m:t>​</m:t>
                    </m:r>
                    <m:sSub>
                      <m:sSubPr>
                        <m:ctrlPr>
                          <a:rPr lang="it-IT" sz="16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b-NO" sz="1600" i="1" dirty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nb-NO" sz="1600" i="1" dirty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nb-NO" sz="1600" i="1" dirty="0">
                        <a:latin typeface="Cambria Math" panose="02040503050406030204" pitchFamily="18" charset="0"/>
                      </a:rPr>
                      <m:t>​</m:t>
                    </m:r>
                    <m:r>
                      <a:rPr lang="it-IT" sz="1600" b="0" i="1" dirty="0" smtClean="0"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r>
                  <a:rPr lang="it-IT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 serie converge a :</a:t>
                </a: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nb-NO" sz="160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nb-NO" sz="1600">
                              <a:latin typeface="Cambria Math" panose="02040503050406030204" pitchFamily="18" charset="0"/>
                            </a:rPr>
                            <m:t>g</m:t>
                          </m:r>
                        </m:sub>
                      </m:sSub>
                      <m:r>
                        <a:rPr lang="nb-NO" sz="1600">
                          <a:latin typeface="Cambria Math" panose="02040503050406030204" pitchFamily="18" charset="0"/>
                        </a:rPr>
                        <m:t>​=</m:t>
                      </m:r>
                      <m:f>
                        <m:fPr>
                          <m:ctrlPr>
                            <a:rPr lang="it-IT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nb-NO" sz="1600">
                                  <a:latin typeface="Cambria Math" panose="02040503050406030204" pitchFamily="18" charset="0"/>
                                </a:rPr>
                                <m:t>l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nb-NO" sz="1600">
                                  <a:latin typeface="Cambria Math" panose="02040503050406030204" pitchFamily="18" charset="0"/>
                                </a:rPr>
                                <m:t>g</m:t>
                              </m:r>
                            </m:sub>
                          </m:sSub>
                          <m:r>
                            <a:rPr lang="nb-NO" sz="1600">
                              <a:latin typeface="Cambria Math" panose="02040503050406030204" pitchFamily="18" charset="0"/>
                            </a:rPr>
                            <m:t>​+</m:t>
                          </m:r>
                          <m:sSub>
                            <m:sSubPr>
                              <m:ctrlPr>
                                <a:rPr lang="it-IT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nb-NO" sz="16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nb-NO" sz="1600">
                                  <a:latin typeface="Cambria Math" panose="02040503050406030204" pitchFamily="18" charset="0"/>
                                </a:rPr>
                                <m:t>g</m:t>
                              </m:r>
                            </m:sub>
                          </m:sSub>
                          <m:r>
                            <a:rPr lang="nb-NO" sz="1600">
                              <a:latin typeface="Cambria Math" panose="02040503050406030204" pitchFamily="18" charset="0"/>
                            </a:rPr>
                            <m:t>​</m:t>
                          </m:r>
                          <m:sSub>
                            <m:sSubPr>
                              <m:ctrlPr>
                                <a:rPr lang="it-IT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nb-NO" sz="1600">
                                  <a:latin typeface="Cambria Math" panose="02040503050406030204" pitchFamily="18" charset="0"/>
                                </a:rPr>
                                <m:t>l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nb-NO" sz="16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sub>
                          </m:sSub>
                        </m:num>
                        <m:den>
                          <m:r>
                            <a:rPr lang="nb-NO" sz="1600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it-IT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nb-NO" sz="16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nb-NO" sz="1600">
                                  <a:latin typeface="Cambria Math" panose="02040503050406030204" pitchFamily="18" charset="0"/>
                                </a:rPr>
                                <m:t>g</m:t>
                              </m:r>
                            </m:sub>
                          </m:sSub>
                          <m:r>
                            <a:rPr lang="nb-NO" sz="1600">
                              <a:latin typeface="Cambria Math" panose="02040503050406030204" pitchFamily="18" charset="0"/>
                            </a:rPr>
                            <m:t>​</m:t>
                          </m:r>
                          <m:sSub>
                            <m:sSubPr>
                              <m:ctrlPr>
                                <a:rPr lang="it-IT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nb-NO" sz="1600">
                                  <a:latin typeface="Cambria Math" panose="02040503050406030204" pitchFamily="18" charset="0"/>
                                </a:rPr>
                                <m:t>g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nb-NO" sz="16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sub>
                          </m:sSub>
                        </m:den>
                      </m:f>
                      <m:r>
                        <a:rPr lang="nb-NO" sz="1600">
                          <a:latin typeface="Cambria Math" panose="02040503050406030204" pitchFamily="18" charset="0"/>
                        </a:rPr>
                        <m:t>​​​</m:t>
                      </m:r>
                    </m:oMath>
                  </m:oMathPara>
                </a14:m>
                <a:endParaRPr lang="it-IT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endParaRPr lang="it-IT" sz="1650" i="1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endParaRPr lang="it-IT" sz="1650" i="1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endParaRPr lang="it-IT" sz="1650" i="1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B3234B25-8661-5710-C7B5-03BA177CE6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555" y="1148728"/>
                <a:ext cx="7886699" cy="3660426"/>
              </a:xfrm>
              <a:prstGeom prst="rect">
                <a:avLst/>
              </a:prstGeom>
              <a:blipFill>
                <a:blip r:embed="rId3"/>
                <a:stretch>
                  <a:fillRect l="-464" t="-499" b="-1331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hape 17">
            <a:extLst>
              <a:ext uri="{FF2B5EF4-FFF2-40B4-BE49-F238E27FC236}">
                <a16:creationId xmlns:a16="http://schemas.microsoft.com/office/drawing/2014/main" id="{CBBE213B-E637-887D-4082-170A9EA85555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18">
            <a:extLst>
              <a:ext uri="{FF2B5EF4-FFF2-40B4-BE49-F238E27FC236}">
                <a16:creationId xmlns:a16="http://schemas.microsoft.com/office/drawing/2014/main" id="{DA278A31-E07F-B100-5C7D-E8E2354C5254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6" name="Image 0" descr="preencoded.png">
            <a:extLst>
              <a:ext uri="{FF2B5EF4-FFF2-40B4-BE49-F238E27FC236}">
                <a16:creationId xmlns:a16="http://schemas.microsoft.com/office/drawing/2014/main" id="{3F57A2D0-55E7-0787-FC28-1327952E63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230C9E60-EFEB-0EA8-0C7F-FDD250965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54" y="205334"/>
            <a:ext cx="8566446" cy="516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2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Prezzi e ore lavoro incorporate</a:t>
            </a:r>
          </a:p>
        </p:txBody>
      </p:sp>
    </p:spTree>
    <p:extLst>
      <p:ext uri="{BB962C8B-B14F-4D97-AF65-F5344CB8AC3E}">
        <p14:creationId xmlns:p14="http://schemas.microsoft.com/office/powerpoint/2010/main" val="26121962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B0CF44-6159-A786-9149-280DF7897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4F230008-DDEA-2926-B963-FD47906D5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8660" y="472679"/>
            <a:ext cx="184731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675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508D11B9-4D66-6326-CB18-D738F022C09F}"/>
                  </a:ext>
                </a:extLst>
              </p:cNvPr>
              <p:cNvSpPr txBox="1"/>
              <p:nvPr/>
            </p:nvSpPr>
            <p:spPr>
              <a:xfrm>
                <a:off x="577555" y="1148728"/>
                <a:ext cx="7886699" cy="341837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r>
                  <a:rPr lang="it-IT" sz="16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Ore lavoro incorporate nella produzione di acciaio: </a:t>
                </a: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nb-NO" sz="1600" i="1" dirty="0" smtClean="0">
                          <a:latin typeface="Cambria Math" panose="02040503050406030204" pitchFamily="18" charset="0"/>
                        </a:rPr>
                        <m:t>​=(</m:t>
                      </m:r>
                      <m:sSub>
                        <m:sSub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nb-NO" sz="1600" i="1" dirty="0" smtClean="0">
                          <a:latin typeface="Cambria Math" panose="02040503050406030204" pitchFamily="18" charset="0"/>
                        </a:rPr>
                        <m:t>​+</m:t>
                      </m:r>
                      <m:sSub>
                        <m:sSub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nb-NO" sz="1600" i="1" dirty="0" smtClean="0">
                          <a:latin typeface="Cambria Math" panose="02040503050406030204" pitchFamily="18" charset="0"/>
                        </a:rPr>
                        <m:t>​</m:t>
                      </m:r>
                      <m:sSub>
                        <m:sSub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l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g</m:t>
                          </m:r>
                        </m:sub>
                      </m:sSub>
                      <m:r>
                        <a:rPr lang="nb-NO" sz="1600" i="1" dirty="0" smtClean="0">
                          <a:latin typeface="Cambria Math" panose="02040503050406030204" pitchFamily="18" charset="0"/>
                        </a:rPr>
                        <m:t>​)[1+(</m:t>
                      </m:r>
                      <m:sSub>
                        <m:sSub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nb-NO" sz="1600" i="1" dirty="0" smtClean="0">
                          <a:latin typeface="Cambria Math" panose="02040503050406030204" pitchFamily="18" charset="0"/>
                        </a:rPr>
                        <m:t>​</m:t>
                      </m:r>
                      <m:sSub>
                        <m:sSub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nb-NO" sz="1600" i="1" dirty="0" smtClean="0">
                          <a:latin typeface="Cambria Math" panose="02040503050406030204" pitchFamily="18" charset="0"/>
                        </a:rPr>
                        <m:t>​)+</m:t>
                      </m:r>
                      <m:sSup>
                        <m:sSup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nb-NO" sz="160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it-IT" sz="16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nb-NO" sz="1600" i="1" dirty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nb-NO" sz="1600" i="1" dirty="0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  <m:r>
                                <a:rPr lang="nb-NO" sz="1600" i="1" dirty="0" smtClean="0">
                                  <a:latin typeface="Cambria Math" panose="02040503050406030204" pitchFamily="18" charset="0"/>
                                </a:rPr>
                                <m:t>​</m:t>
                              </m:r>
                              <m:sSub>
                                <m:sSubPr>
                                  <m:ctrlPr>
                                    <a:rPr lang="it-IT" sz="16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nb-NO" sz="1600" i="1" dirty="0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it-IT" sz="1600" b="0" i="1" dirty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nb-NO" sz="1600" i="1" dirty="0" smtClean="0">
                                  <a:latin typeface="Cambria Math" panose="02040503050406030204" pitchFamily="18" charset="0"/>
                                </a:rPr>
                                <m:t>​</m:t>
                              </m:r>
                            </m:e>
                          </m:d>
                        </m:e>
                        <m:sup>
                          <m:r>
                            <a:rPr lang="nb-NO" sz="160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nb-NO" sz="1600" i="1" dirty="0" smtClean="0">
                          <a:latin typeface="Cambria Math" panose="02040503050406030204" pitchFamily="18" charset="0"/>
                        </a:rPr>
                        <m:t>+⋯]</m:t>
                      </m:r>
                    </m:oMath>
                  </m:oMathPara>
                </a14:m>
                <a:endParaRPr lang="it-IT" sz="16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endParaRPr lang="it-IT" sz="1600" i="1" dirty="0">
                  <a:latin typeface="Cambria Math" panose="020405030504060302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r>
                  <a:rPr lang="it-IT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6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b-NO" sz="1600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nb-NO" sz="1600" i="1" dirty="0"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  <m:r>
                      <a:rPr lang="nb-NO" sz="1600" i="1" dirty="0">
                        <a:latin typeface="Cambria Math" panose="02040503050406030204" pitchFamily="18" charset="0"/>
                      </a:rPr>
                      <m:t>​</m:t>
                    </m:r>
                    <m:sSub>
                      <m:sSubPr>
                        <m:ctrlPr>
                          <a:rPr lang="it-IT" sz="16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b-NO" sz="1600" i="1" dirty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nb-NO" sz="1600" i="1" dirty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nb-NO" sz="1600" i="1" dirty="0">
                        <a:latin typeface="Cambria Math" panose="02040503050406030204" pitchFamily="18" charset="0"/>
                      </a:rPr>
                      <m:t>​</m:t>
                    </m:r>
                    <m:r>
                      <a:rPr lang="it-IT" sz="1600" b="0" i="1" dirty="0" smtClean="0"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r>
                  <a:rPr lang="it-IT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 serie converge a :</a:t>
                </a: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b-NO" sz="1600">
                          <a:latin typeface="Cambria Math" panose="02040503050406030204" pitchFamily="18" charset="0"/>
                        </a:rPr>
                        <m:t>​​​</m:t>
                      </m:r>
                      <m:sSub>
                        <m:sSubPr>
                          <m:ctrlPr>
                            <a:rPr lang="it-IT" sz="16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1600" i="1" dirty="0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it-IT" sz="1600" i="1" dirty="0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it-IT" sz="1600" i="1" dirty="0" smtClean="0">
                          <a:latin typeface="Cambria Math" panose="02040503050406030204" pitchFamily="18" charset="0"/>
                        </a:rPr>
                        <m:t>​=</m:t>
                      </m:r>
                      <m:f>
                        <m:fPr>
                          <m:ctrlPr>
                            <a:rPr lang="it-IT" sz="16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600" i="1" dirty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it-IT" sz="1600" i="1" dirty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it-IT" sz="1600" i="1" dirty="0">
                              <a:latin typeface="Cambria Math" panose="02040503050406030204" pitchFamily="18" charset="0"/>
                            </a:rPr>
                            <m:t>​+</m:t>
                          </m:r>
                          <m:sSub>
                            <m:sSubPr>
                              <m:ctrlPr>
                                <a:rPr lang="it-IT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600" i="1" dirty="0" err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it-IT" sz="1600" i="1" dirty="0" err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it-IT" sz="1600" i="1" dirty="0">
                              <a:latin typeface="Cambria Math" panose="02040503050406030204" pitchFamily="18" charset="0"/>
                            </a:rPr>
                            <m:t>​</m:t>
                          </m:r>
                          <m:sSub>
                            <m:sSubPr>
                              <m:ctrlPr>
                                <a:rPr lang="it-IT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it-IT" sz="1600" i="1" dirty="0">
                                  <a:latin typeface="Cambria Math" panose="02040503050406030204" pitchFamily="18" charset="0"/>
                                </a:rPr>
                                <m:t>l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it-IT" sz="1600" i="1" dirty="0">
                                  <a:latin typeface="Cambria Math" panose="02040503050406030204" pitchFamily="18" charset="0"/>
                                </a:rPr>
                                <m:t>g</m:t>
                              </m:r>
                            </m:sub>
                          </m:sSub>
                        </m:num>
                        <m:den>
                          <m:r>
                            <a:rPr lang="it-IT" sz="1600" i="1" dirty="0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it-IT" sz="160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600" i="1" dirty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it-IT" sz="1600" i="1" dirty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  <m:r>
                            <a:rPr lang="it-IT" sz="1600" i="1" dirty="0">
                              <a:latin typeface="Cambria Math" panose="02040503050406030204" pitchFamily="18" charset="0"/>
                            </a:rPr>
                            <m:t>​</m:t>
                          </m:r>
                          <m:sSub>
                            <m:sSubPr>
                              <m:ctrlPr>
                                <a:rPr lang="it-IT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600" i="1" dirty="0" err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it-IT" sz="1600" i="1" dirty="0" err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den>
                      </m:f>
                      <m:r>
                        <a:rPr lang="it-IT" sz="1600" i="1" dirty="0">
                          <a:latin typeface="Cambria Math" panose="02040503050406030204" pitchFamily="18" charset="0"/>
                        </a:rPr>
                        <m:t>​​​​ </m:t>
                      </m:r>
                    </m:oMath>
                  </m:oMathPara>
                </a14:m>
                <a:endParaRPr lang="it-IT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endParaRPr lang="it-IT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endParaRPr lang="it-IT" sz="1650" i="1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endParaRPr lang="it-IT" sz="1650" i="1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endParaRPr lang="it-IT" sz="1650" i="1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508D11B9-4D66-6326-CB18-D738F022C0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555" y="1148728"/>
                <a:ext cx="7886699" cy="3418372"/>
              </a:xfrm>
              <a:prstGeom prst="rect">
                <a:avLst/>
              </a:prstGeom>
              <a:blipFill>
                <a:blip r:embed="rId3"/>
                <a:stretch>
                  <a:fillRect l="-464" t="-53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hape 17">
            <a:extLst>
              <a:ext uri="{FF2B5EF4-FFF2-40B4-BE49-F238E27FC236}">
                <a16:creationId xmlns:a16="http://schemas.microsoft.com/office/drawing/2014/main" id="{31DD60AF-DD56-30E1-2EE2-6E94BB6AB4A9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18">
            <a:extLst>
              <a:ext uri="{FF2B5EF4-FFF2-40B4-BE49-F238E27FC236}">
                <a16:creationId xmlns:a16="http://schemas.microsoft.com/office/drawing/2014/main" id="{1AEF6972-FE44-5766-62D1-06B3836A83D7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6" name="Image 0" descr="preencoded.png">
            <a:extLst>
              <a:ext uri="{FF2B5EF4-FFF2-40B4-BE49-F238E27FC236}">
                <a16:creationId xmlns:a16="http://schemas.microsoft.com/office/drawing/2014/main" id="{D17F950E-B73D-0E23-C5EE-7A41B9E828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92144E21-87CB-0DC8-140C-644751246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54" y="205334"/>
            <a:ext cx="8566446" cy="516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2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Prezzi e ore lavoro incorporate</a:t>
            </a:r>
          </a:p>
        </p:txBody>
      </p:sp>
    </p:spTree>
    <p:extLst>
      <p:ext uri="{BB962C8B-B14F-4D97-AF65-F5344CB8AC3E}">
        <p14:creationId xmlns:p14="http://schemas.microsoft.com/office/powerpoint/2010/main" val="3656251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Argomenti trattati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417320"/>
            <a:ext cx="397764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411480" y="1417320"/>
            <a:ext cx="530352" cy="62179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411480" y="1417320"/>
            <a:ext cx="53035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033272" y="1417320"/>
            <a:ext cx="326440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Determinazione del saggio del profitto e dei prezzi relativi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11480" y="2039112"/>
            <a:ext cx="397764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Shape 6"/>
          <p:cNvSpPr/>
          <p:nvPr/>
        </p:nvSpPr>
        <p:spPr>
          <a:xfrm>
            <a:off x="411480" y="2039112"/>
            <a:ext cx="530352" cy="62179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411480" y="2039112"/>
            <a:ext cx="53035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033272" y="2039112"/>
            <a:ext cx="326440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Relazione inversa salario–profitto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11480" y="2660904"/>
            <a:ext cx="397764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Shape 10"/>
          <p:cNvSpPr/>
          <p:nvPr/>
        </p:nvSpPr>
        <p:spPr>
          <a:xfrm>
            <a:off x="411480" y="2660904"/>
            <a:ext cx="530352" cy="62179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Text 11"/>
          <p:cNvSpPr/>
          <p:nvPr/>
        </p:nvSpPr>
        <p:spPr>
          <a:xfrm>
            <a:off x="411480" y="2660904"/>
            <a:ext cx="53035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VII.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33272" y="2660904"/>
            <a:ext cx="326440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problema del valore: Smith e il lavoro comandato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754880" y="1417320"/>
            <a:ext cx="397764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Shape 14"/>
          <p:cNvSpPr/>
          <p:nvPr/>
        </p:nvSpPr>
        <p:spPr>
          <a:xfrm>
            <a:off x="4754880" y="1417320"/>
            <a:ext cx="530352" cy="62179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7" name="Text 15"/>
          <p:cNvSpPr/>
          <p:nvPr/>
        </p:nvSpPr>
        <p:spPr>
          <a:xfrm>
            <a:off x="4754880" y="1417320"/>
            <a:ext cx="53035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VII.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376672" y="1417320"/>
            <a:ext cx="326440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Ricardo e la teoria del valore-lavoro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54880" y="2039112"/>
            <a:ext cx="397764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Shape 18"/>
          <p:cNvSpPr/>
          <p:nvPr/>
        </p:nvSpPr>
        <p:spPr>
          <a:xfrm>
            <a:off x="4754880" y="2039112"/>
            <a:ext cx="530352" cy="62179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1" name="Text 19"/>
          <p:cNvSpPr/>
          <p:nvPr/>
        </p:nvSpPr>
        <p:spPr>
          <a:xfrm>
            <a:off x="4754880" y="2039112"/>
            <a:ext cx="53035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VII.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376672" y="2039112"/>
            <a:ext cx="326440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Marx e la trasformazione dei valori in prezzi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754880" y="2660904"/>
            <a:ext cx="397764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4" name="Shape 22"/>
          <p:cNvSpPr/>
          <p:nvPr/>
        </p:nvSpPr>
        <p:spPr>
          <a:xfrm>
            <a:off x="4754880" y="2660904"/>
            <a:ext cx="530352" cy="62179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5" name="Text 23"/>
          <p:cNvSpPr/>
          <p:nvPr/>
        </p:nvSpPr>
        <p:spPr>
          <a:xfrm>
            <a:off x="4754880" y="2660904"/>
            <a:ext cx="53035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VII.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376672" y="2660904"/>
            <a:ext cx="326440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Perché il valore-lavoro è incompatibile con r uniforme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8" name="Shape 26"/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2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6570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21E737-38C7-8ED1-FC25-0A18F0F92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A0B10980-417A-0326-D192-5894F6951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8660" y="472679"/>
            <a:ext cx="184731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675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E16CAC7A-1CE0-FD7A-66D5-C85E2EAA9AF9}"/>
                  </a:ext>
                </a:extLst>
              </p:cNvPr>
              <p:cNvSpPr txBox="1"/>
              <p:nvPr/>
            </p:nvSpPr>
            <p:spPr>
              <a:xfrm>
                <a:off x="577555" y="1148728"/>
                <a:ext cx="7886699" cy="32551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r>
                  <a:rPr lang="it-IT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 imponiamo che il saggio di profitto sia zero, otteniamo il salario reale massimo: </a:t>
                </a: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endParaRPr lang="it-IT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it-IT" sz="1200" b="0" i="1" smtClean="0"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lang="it-IT" sz="1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12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it-IT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  <m:sSub>
                            <m:sSubPr>
                              <m:ctrlPr>
                                <a:rPr lang="it-IT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  <m:r>
                            <a:rPr lang="it-IT" sz="12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it-IT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  <m:sSub>
                            <m:sSubPr>
                              <m:ctrlPr>
                                <a:rPr lang="it-IT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it-IT" sz="1200" dirty="0"/>
              </a:p>
              <a:p>
                <a:r>
                  <a:rPr lang="en-GB" sz="1200" dirty="0"/>
                  <a:t> </a:t>
                </a:r>
                <a:endParaRPr lang="it-IT" sz="1200" dirty="0"/>
              </a:p>
              <a:p>
                <a:r>
                  <a:rPr lang="en-GB" sz="1200" dirty="0"/>
                  <a:t> </a:t>
                </a:r>
                <a:endParaRPr lang="it-IT" sz="12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1200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it-IT" sz="1200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it-IT" sz="1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it-IT" sz="12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it-IT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sSub>
                            <m:sSubPr>
                              <m:ctrlPr>
                                <a:rPr lang="it-IT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  <m:r>
                            <a:rPr lang="it-IT" sz="12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it-IT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  <m:sSub>
                            <m:sSubPr>
                              <m:ctrlPr>
                                <a:rPr lang="it-IT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it-IT" sz="12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it-IT" sz="1200" dirty="0"/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endParaRPr lang="it-IT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endParaRPr lang="it-IT" sz="1650" i="1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endParaRPr lang="it-IT" sz="1650" i="1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600"/>
                  </a:spcAft>
                </a:pPr>
                <a:endParaRPr lang="it-IT" sz="1650" i="1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E16CAC7A-1CE0-FD7A-66D5-C85E2EAA9A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555" y="1148728"/>
                <a:ext cx="7886699" cy="3255186"/>
              </a:xfrm>
              <a:prstGeom prst="rect">
                <a:avLst/>
              </a:prstGeom>
              <a:blipFill>
                <a:blip r:embed="rId3"/>
                <a:stretch>
                  <a:fillRect l="-464" t="-56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hape 17">
            <a:extLst>
              <a:ext uri="{FF2B5EF4-FFF2-40B4-BE49-F238E27FC236}">
                <a16:creationId xmlns:a16="http://schemas.microsoft.com/office/drawing/2014/main" id="{843D2F10-2322-46D9-5AC6-F8132B19DF8E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18">
            <a:extLst>
              <a:ext uri="{FF2B5EF4-FFF2-40B4-BE49-F238E27FC236}">
                <a16:creationId xmlns:a16="http://schemas.microsoft.com/office/drawing/2014/main" id="{BD66E36D-6497-220C-EF01-5929AAC50D70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6" name="Image 0" descr="preencoded.png">
            <a:extLst>
              <a:ext uri="{FF2B5EF4-FFF2-40B4-BE49-F238E27FC236}">
                <a16:creationId xmlns:a16="http://schemas.microsoft.com/office/drawing/2014/main" id="{E54A148A-8D3D-370C-0E98-3C83B6B3B3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42C4CEA9-6338-2D7B-33F9-28B9A703A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54" y="205334"/>
            <a:ext cx="8566446" cy="516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2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Prezzi e ore lavoro incorporate</a:t>
            </a:r>
          </a:p>
        </p:txBody>
      </p:sp>
    </p:spTree>
    <p:extLst>
      <p:ext uri="{BB962C8B-B14F-4D97-AF65-F5344CB8AC3E}">
        <p14:creationId xmlns:p14="http://schemas.microsoft.com/office/powerpoint/2010/main" val="19648836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 problema del valore negli economisti classici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005840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11480" y="1078992"/>
            <a:ext cx="8321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calcolare r come rapporto profitti/capitale servono misure di valore dei due aggregati → serve una teoria del valore.</a:t>
            </a:r>
            <a:endParaRPr lang="en-US" sz="1150" dirty="0"/>
          </a:p>
        </p:txBody>
      </p:sp>
      <p:sp>
        <p:nvSpPr>
          <p:cNvPr id="5" name="Shape 3"/>
          <p:cNvSpPr/>
          <p:nvPr/>
        </p:nvSpPr>
        <p:spPr>
          <a:xfrm>
            <a:off x="411480" y="1426464"/>
            <a:ext cx="8321040" cy="53035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548640" y="1426464"/>
            <a:ext cx="8046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 =  Valore del sovrappiù / Valore del capitale anticipato     [equazione A]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11480" y="2103120"/>
            <a:ext cx="83210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Shape 6"/>
          <p:cNvSpPr/>
          <p:nvPr/>
        </p:nvSpPr>
        <p:spPr>
          <a:xfrm>
            <a:off x="411480" y="2103120"/>
            <a:ext cx="1005840" cy="868680"/>
          </a:xfrm>
          <a:prstGeom prst="rect">
            <a:avLst/>
          </a:prstGeom>
          <a:solidFill>
            <a:srgbClr val="2E4270"/>
          </a:solidFill>
          <a:ln w="12700">
            <a:solidFill>
              <a:srgbClr val="2E427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411480" y="2103120"/>
            <a:ext cx="1005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Smith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508760" y="2157984"/>
            <a:ext cx="7086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Lavoro comandato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508760" y="2432304"/>
            <a:ext cx="7086600" cy="466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Valore di una merce = quantità di lavoro che essa può acquistare. Analiticamente corretta, ma i valori in 'lavoro comandato' dipendono da r → circolarità, non risolve il problema.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11480" y="3063240"/>
            <a:ext cx="83210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Shape 11"/>
          <p:cNvSpPr/>
          <p:nvPr/>
        </p:nvSpPr>
        <p:spPr>
          <a:xfrm>
            <a:off x="411480" y="3063240"/>
            <a:ext cx="1005840" cy="86868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4" name="Text 12"/>
          <p:cNvSpPr/>
          <p:nvPr/>
        </p:nvSpPr>
        <p:spPr>
          <a:xfrm>
            <a:off x="411480" y="3063240"/>
            <a:ext cx="1005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Ricardo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508760" y="3118104"/>
            <a:ext cx="7086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Valore-lavoro (parziale)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508760" y="3392424"/>
            <a:ext cx="7086600" cy="466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Prezzi proporzionali al lavoro 'incorporato'. Usata per calcolare r pur ammettendo eccezioni. Limite fondamentale: incompatibile con l'uniformità del saggio del profitto.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11480" y="4023360"/>
            <a:ext cx="83210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8" name="Shape 16"/>
          <p:cNvSpPr/>
          <p:nvPr/>
        </p:nvSpPr>
        <p:spPr>
          <a:xfrm>
            <a:off x="411480" y="4023360"/>
            <a:ext cx="1005840" cy="809244"/>
          </a:xfrm>
          <a:prstGeom prst="rect">
            <a:avLst/>
          </a:prstGeom>
          <a:solidFill>
            <a:srgbClr val="4A2080"/>
          </a:solidFill>
          <a:ln w="12700">
            <a:solidFill>
              <a:srgbClr val="4A20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9" name="Text 17"/>
          <p:cNvSpPr/>
          <p:nvPr/>
        </p:nvSpPr>
        <p:spPr>
          <a:xfrm>
            <a:off x="411480" y="4023360"/>
            <a:ext cx="1005840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Marx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508760" y="4078224"/>
            <a:ext cx="7086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Valore-lavoro con 'trasformazione'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508760" y="4352544"/>
            <a:ext cx="7086600" cy="466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deviazioni tra prezzi e 'valori' (lavoro incorporato) si compensano per gli aggregati. Anche questa proposizione risulta però erronea.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3" name="Shape 21"/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2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Smith: il lavoro comandato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005840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11480" y="1078992"/>
            <a:ext cx="8321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Smith misura il valore di una merce con la quantità di lavoro che essa può acquistare al salario vigente.</a:t>
            </a:r>
            <a:endParaRPr lang="en-US" sz="1150" dirty="0"/>
          </a:p>
        </p:txBody>
      </p:sp>
      <p:sp>
        <p:nvSpPr>
          <p:cNvPr id="5" name="Shape 3"/>
          <p:cNvSpPr/>
          <p:nvPr/>
        </p:nvSpPr>
        <p:spPr>
          <a:xfrm>
            <a:off x="411480" y="1435608"/>
            <a:ext cx="832104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548640" y="1435608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Esempio numerico: merce A (1L ⊕ 1G → 1A)  e  merce B (1L ⊕ 2G → 1B),  salario w = grano</a:t>
            </a:r>
            <a:endParaRPr lang="en-US" sz="1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/>
        </p:nvGraphicFramePr>
        <p:xfrm>
          <a:off x="411480" y="1847088"/>
          <a:ext cx="8321040" cy="1066800"/>
        </p:xfrm>
        <a:graphic>
          <a:graphicData uri="http://schemas.openxmlformats.org/drawingml/2006/table">
            <a:tbl>
              <a:tblPr/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Scenario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 (grano)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 (grano)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pb (grano)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 / w  (lav. com.)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pb / w  (lav. com.)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3,2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4,0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3,2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3,17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5,33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Shape 5"/>
          <p:cNvSpPr/>
          <p:nvPr/>
        </p:nvSpPr>
        <p:spPr>
          <a:xfrm>
            <a:off x="411480" y="2944368"/>
            <a:ext cx="54864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6"/>
          <p:cNvSpPr/>
          <p:nvPr/>
        </p:nvSpPr>
        <p:spPr>
          <a:xfrm>
            <a:off x="594360" y="2962656"/>
            <a:ext cx="21945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Prezzo di B in grano: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594360" y="3218688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pb = w + 2·(1+r) = 0,8 + 2·1,2 = 3,2  (invariato tra i due scenari)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11480" y="3566160"/>
            <a:ext cx="54864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9"/>
          <p:cNvSpPr/>
          <p:nvPr/>
        </p:nvSpPr>
        <p:spPr>
          <a:xfrm>
            <a:off x="594360" y="3584448"/>
            <a:ext cx="21945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Lavoro comandato di A: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594360" y="384048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pa/w cambia da 2,5 a 3,17 al variare di r → i valori in lavoro comandato dipendono da r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11480" y="4187952"/>
            <a:ext cx="54864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Text 12"/>
          <p:cNvSpPr/>
          <p:nvPr/>
        </p:nvSpPr>
        <p:spPr>
          <a:xfrm>
            <a:off x="594360" y="4206240"/>
            <a:ext cx="21945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Circolarità:</a:t>
            </a:r>
            <a:endParaRPr lang="en-US" sz="1150" dirty="0"/>
          </a:p>
        </p:txBody>
      </p:sp>
      <p:sp>
        <p:nvSpPr>
          <p:cNvPr id="16" name="Text 13"/>
          <p:cNvSpPr/>
          <p:nvPr/>
        </p:nvSpPr>
        <p:spPr>
          <a:xfrm>
            <a:off x="594360" y="4462272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i valori in 'lavoro comandato' dipendono da r, non possono essere usati per determinarlo → il tentativo di Smith fallisce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8" name="Shape 15"/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1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Ricardo e Marx: la teoria del valore-lavoro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005840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11480" y="1078992"/>
            <a:ext cx="8321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Secondo questa teoria i prezzi di produzione sarebbero proporzionali alle quantità di lavoro 'incorporato'.</a:t>
            </a:r>
            <a:endParaRPr lang="en-US" sz="1150" dirty="0"/>
          </a:p>
        </p:txBody>
      </p:sp>
      <p:sp>
        <p:nvSpPr>
          <p:cNvPr id="5" name="Shape 3"/>
          <p:cNvSpPr/>
          <p:nvPr/>
        </p:nvSpPr>
        <p:spPr>
          <a:xfrm>
            <a:off x="411480" y="1435608"/>
            <a:ext cx="832104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411480" y="1435608"/>
            <a:ext cx="54864" cy="1234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594360" y="1472184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Metodi produttivi: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94360" y="1737360"/>
            <a:ext cx="8046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L ⊕ 1 A  →  1 G          e          1/3 L ⊕ 1/3 A  →  1 A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94360" y="207568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Lavoro incorporato in 1G: 2 + 1/3 + 1/9 + 1/27 + ... = 2 + 1/2 = 2,5 unità di lavoro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94360" y="2331720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Lavoro incorporato in 1A: 1/3 + 1/9 + 1/27 + ... = 1/2 unità di lavoro   →   pa/pg = (1/2) / (5/2) = 1/5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11480" y="2788920"/>
            <a:ext cx="41605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Shape 10"/>
          <p:cNvSpPr/>
          <p:nvPr/>
        </p:nvSpPr>
        <p:spPr>
          <a:xfrm>
            <a:off x="411480" y="2788920"/>
            <a:ext cx="4160520" cy="384048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Text 11"/>
          <p:cNvSpPr/>
          <p:nvPr/>
        </p:nvSpPr>
        <p:spPr>
          <a:xfrm>
            <a:off x="521208" y="278892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Ricardo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48640" y="3236976"/>
            <a:ext cx="3886200" cy="1170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Adotta il valore-lavoro per i rapporti di scambio tra singole merci (pur con eccezioni). Calcola r applicando la [eq. A] con valori espressi in termini di lavoro incorporato.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754880" y="2788920"/>
            <a:ext cx="41605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Shape 14"/>
          <p:cNvSpPr/>
          <p:nvPr/>
        </p:nvSpPr>
        <p:spPr>
          <a:xfrm>
            <a:off x="4754880" y="2788920"/>
            <a:ext cx="4160520" cy="384048"/>
          </a:xfrm>
          <a:prstGeom prst="rect">
            <a:avLst/>
          </a:prstGeom>
          <a:solidFill>
            <a:srgbClr val="4A2080"/>
          </a:solidFill>
          <a:ln w="12700">
            <a:solidFill>
              <a:srgbClr val="4A20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7" name="Text 15"/>
          <p:cNvSpPr/>
          <p:nvPr/>
        </p:nvSpPr>
        <p:spPr>
          <a:xfrm>
            <a:off x="4864608" y="278892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Marx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892040" y="3236976"/>
            <a:ext cx="3886200" cy="1170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Riconosce che i prezzi delle singole merci non sono proporzionali al lavoro incorporato. Sostiene però che le deviazioni si compensano per gli aggregati (sovrappiù e capitale totale). Anche questa tesi risulta però erronea.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4333029"/>
            <a:ext cx="8321040" cy="411480"/>
          </a:xfrm>
          <a:prstGeom prst="rect">
            <a:avLst/>
          </a:prstGeom>
          <a:solidFill>
            <a:srgbClr val="F5E6C0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Text 18"/>
          <p:cNvSpPr/>
          <p:nvPr/>
        </p:nvSpPr>
        <p:spPr>
          <a:xfrm>
            <a:off x="548640" y="4319821"/>
            <a:ext cx="8138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Merito comune: permettevano di determinare r con una singola equazione, evitando il problema dell'interdipendenza con i prezzi (non ancora risolto).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0" y="4981025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2" name="Shape 20"/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2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120" y="4832266"/>
            <a:ext cx="10058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 valore-lavoro: incompatibile con r uniforme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005840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11480" y="1078992"/>
            <a:ext cx="8321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pa/pg = 1/5 (valore-lavoro) e w = 1/3 di grano (pagato ex post), calcoliamo i saggi di profitto:</a:t>
            </a:r>
            <a:endParaRPr lang="en-US" sz="1150" dirty="0"/>
          </a:p>
        </p:txBody>
      </p:sp>
      <p:sp>
        <p:nvSpPr>
          <p:cNvPr id="5" name="Shape 3"/>
          <p:cNvSpPr/>
          <p:nvPr/>
        </p:nvSpPr>
        <p:spPr>
          <a:xfrm>
            <a:off x="411480" y="1435608"/>
            <a:ext cx="4041648" cy="153619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411480" y="1435608"/>
            <a:ext cx="4041648" cy="36576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521208" y="1435608"/>
            <a:ext cx="382219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Produzione del grano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1847088"/>
            <a:ext cx="37947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Ricavo:  1 · pg = 1  (numerario)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Costi:   1·pa + 2·w = 1/5 + 2/3 = 13/15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Profitti = 1 − 13/15 = 2/15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Capitale = 1·pa = 1/5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11480" y="2834640"/>
            <a:ext cx="4041648" cy="384048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0" name="Text 8"/>
          <p:cNvSpPr/>
          <p:nvPr/>
        </p:nvSpPr>
        <p:spPr>
          <a:xfrm>
            <a:off x="548640" y="2834640"/>
            <a:ext cx="3794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rg  =  (2/15) / (1/5)  =  2/3  ≈ 67%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690872" y="1435608"/>
            <a:ext cx="4041648" cy="153619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Shape 10"/>
          <p:cNvSpPr/>
          <p:nvPr/>
        </p:nvSpPr>
        <p:spPr>
          <a:xfrm>
            <a:off x="4690872" y="1435608"/>
            <a:ext cx="4041648" cy="365760"/>
          </a:xfrm>
          <a:prstGeom prst="rect">
            <a:avLst/>
          </a:prstGeom>
          <a:solidFill>
            <a:srgbClr val="2E4270"/>
          </a:solidFill>
          <a:ln w="12700">
            <a:solidFill>
              <a:srgbClr val="2E427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Text 11"/>
          <p:cNvSpPr/>
          <p:nvPr/>
        </p:nvSpPr>
        <p:spPr>
          <a:xfrm>
            <a:off x="4800600" y="1435608"/>
            <a:ext cx="382219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Produzione dell'acciaio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828032" y="1847088"/>
            <a:ext cx="37947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Ricavo:  1 · pa = 1/5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Costi:   1/3·pa + 1/3·w = 1/15 + 1/9 = 4/45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Profitti = 1/5 − 4/45 = 9/45 − 4/45 = 1/9   ... = 1/45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Capitale = 1/3·pa = 1/15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90872" y="2834640"/>
            <a:ext cx="4041648" cy="384048"/>
          </a:xfrm>
          <a:prstGeom prst="rect">
            <a:avLst/>
          </a:prstGeom>
          <a:solidFill>
            <a:srgbClr val="2E4270"/>
          </a:solidFill>
          <a:ln w="12700">
            <a:solidFill>
              <a:srgbClr val="2E427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Text 14"/>
          <p:cNvSpPr/>
          <p:nvPr/>
        </p:nvSpPr>
        <p:spPr>
          <a:xfrm>
            <a:off x="4828032" y="2834640"/>
            <a:ext cx="3794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  =  (1/45) / (1/15)  =  1/3  ≈ 33%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11480" y="3337560"/>
            <a:ext cx="8321040" cy="566928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8" name="Text 16"/>
          <p:cNvSpPr/>
          <p:nvPr/>
        </p:nvSpPr>
        <p:spPr>
          <a:xfrm>
            <a:off x="548640" y="3337560"/>
            <a:ext cx="8046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rg ≈ 67%  ≠  ra ≈ 33%   →   i prezzi proporzionali al lavoro incorporato NON garantiscono l'uniformità di r. Non sono prezzi normali.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11480" y="4023360"/>
            <a:ext cx="8321040" cy="411480"/>
          </a:xfrm>
          <a:prstGeom prst="rect">
            <a:avLst/>
          </a:prstGeom>
          <a:solidFill>
            <a:srgbClr val="F5E6C0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Text 18"/>
          <p:cNvSpPr/>
          <p:nvPr/>
        </p:nvSpPr>
        <p:spPr>
          <a:xfrm>
            <a:off x="548640" y="4023360"/>
            <a:ext cx="8138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concorrenza farebbe divergere i prezzi effettivi dai 'valori' in lavoro incorporato, non convergere verso di essi.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2" name="Shape 20"/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2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Ricardo e Marx: analogie e differenze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005840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11480" y="1078992"/>
            <a:ext cx="8321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Entrambi usano il valore-lavoro per determinare r con una singola equazione — ma con approcci diversi.</a:t>
            </a:r>
            <a:endParaRPr lang="en-US" sz="115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/>
        </p:nvGraphicFramePr>
        <p:xfrm>
          <a:off x="411480" y="1444752"/>
          <a:ext cx="8321040" cy="2148840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4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976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Ricardo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Marx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76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Prezzi singole merci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Proporzionali al lavoro incorporato (con eccezioni ammesse)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 proporzionali: prezzi divergono dai 'valori'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76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Aggregati (sovrappiù, capitale)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Espressi in lavoro incorporato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 deviazioni individuali si compensano → aggregati esprimibili in lavoro incorporato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76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Calcolo di 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 = sovrappiù / capitale (in lavoro incorporato)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 = sovrappiù / capitale (idem, grazie alla compensazione)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976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CC33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Limite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CC33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Prezzi non uniformano 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CC33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 compensazione sugli aggregati è anch'essa erronea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411480" y="3703320"/>
            <a:ext cx="8321040" cy="438912"/>
          </a:xfrm>
          <a:prstGeom prst="rect">
            <a:avLst/>
          </a:prstGeom>
          <a:solidFill>
            <a:srgbClr val="F5E6C0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4"/>
          <p:cNvSpPr/>
          <p:nvPr/>
        </p:nvSpPr>
        <p:spPr>
          <a:xfrm>
            <a:off x="548640" y="3703320"/>
            <a:ext cx="8046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Merito: entrambi individuano la relazione inversa w–r e possono determinare r in modo trasparente, evitando la circolarità.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411480" y="4224528"/>
            <a:ext cx="8321040" cy="59436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6"/>
          <p:cNvSpPr/>
          <p:nvPr/>
        </p:nvSpPr>
        <p:spPr>
          <a:xfrm>
            <a:off x="548640" y="4224528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Soluzione corretta (Sraffa 1960): r e prezzi relativi si determinano simultaneamente tramite il sistema delle equazioni di prezzo, senza alcuna ipotesi sul valore-lavoro.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Shape 8"/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Sintesi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005840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411480" y="1133856"/>
            <a:ext cx="256032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411480" y="113385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777240" y="1133856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equazioni di prezzo esprimono che il valore della produzione copre salari e mezzi di produzione rivalutati al tasso (1 + r).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411480" y="1728216"/>
            <a:ext cx="256032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Text 6"/>
          <p:cNvSpPr/>
          <p:nvPr/>
        </p:nvSpPr>
        <p:spPr>
          <a:xfrm>
            <a:off x="411480" y="172821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777240" y="1728216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prezzo relativo pa/pg e il saggio del profitto r sono interdipendenti: si determinano simultaneamente — il sistema ha (n+1) equazioni in (n+1) incognite.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11480" y="2322576"/>
            <a:ext cx="256032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Text 9"/>
          <p:cNvSpPr/>
          <p:nvPr/>
        </p:nvSpPr>
        <p:spPr>
          <a:xfrm>
            <a:off x="411480" y="232257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77240" y="2322576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relazione inversa w–r è una proprietà generale: a tecnologia data, ↑ w → ↓ r. Vale con qualunque numero di merci.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11480" y="2916936"/>
            <a:ext cx="256032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4" name="Text 12"/>
          <p:cNvSpPr/>
          <p:nvPr/>
        </p:nvSpPr>
        <p:spPr>
          <a:xfrm>
            <a:off x="411480" y="291693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777240" y="2916936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Smith (lavoro comandato): i valori dipendono da r → circolarità. Ricardo e Marx (valore-lavoro): i prezzi proporzionali al lavoro incorporato non garantiscono r uniforme.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11480" y="3511296"/>
            <a:ext cx="256032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7" name="Text 15"/>
          <p:cNvSpPr/>
          <p:nvPr/>
        </p:nvSpPr>
        <p:spPr>
          <a:xfrm>
            <a:off x="411480" y="351129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777240" y="3511296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valore-lavoro era utile per arrivare a risultati definiti senza risolvere il problema dell'interdipendenza — problema che l'analisi dell'epoca non sapeva ancora affrontare.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11480" y="4105656"/>
            <a:ext cx="256032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Text 18"/>
          <p:cNvSpPr/>
          <p:nvPr/>
        </p:nvSpPr>
        <p:spPr>
          <a:xfrm>
            <a:off x="411480" y="410565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777240" y="4105656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soluzione rigorosa fu raggiunta da Piero Sraffa (1960) con il sistema delle equazioni di prezzo che determina simultaneamente r e i prezzi relativi.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3" name="Shape 21"/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2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Teoria del valore: Smith, Ricardo, Marx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115568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11480" y="1207008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Determinare r richiede misurare profitti e capitale in valore → serve una teoria del valore.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11480" y="1600200"/>
            <a:ext cx="832104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411480" y="1600200"/>
            <a:ext cx="1005840" cy="82296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411480" y="160020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Smith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508760" y="1655064"/>
            <a:ext cx="7086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Lavoro comandato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508760" y="1929384"/>
            <a:ext cx="7086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Valore = quantità di lavoro che la merce acquista. Corretta come misura, ma i valori in 'lavoro comandato' dipendono a loro volta da r → non risolve il problema.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11480" y="2532888"/>
            <a:ext cx="832104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Shape 9"/>
          <p:cNvSpPr/>
          <p:nvPr/>
        </p:nvSpPr>
        <p:spPr>
          <a:xfrm>
            <a:off x="411480" y="2532888"/>
            <a:ext cx="1005840" cy="82296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10"/>
          <p:cNvSpPr/>
          <p:nvPr/>
        </p:nvSpPr>
        <p:spPr>
          <a:xfrm>
            <a:off x="411480" y="2532888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Ricardo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508760" y="2587752"/>
            <a:ext cx="7086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Valore-lavoro (parziale)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508760" y="2862072"/>
            <a:ext cx="7086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Prezzi proporzionali al lavoro 'incorporato'. Usata per calcolare r pur ammettendo eccezioni. Limite: incompatibile con l'uniformità del saggio del profitto.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11480" y="3465576"/>
            <a:ext cx="832104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Shape 14"/>
          <p:cNvSpPr/>
          <p:nvPr/>
        </p:nvSpPr>
        <p:spPr>
          <a:xfrm>
            <a:off x="411480" y="3465576"/>
            <a:ext cx="1005840" cy="82296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7" name="Text 15"/>
          <p:cNvSpPr/>
          <p:nvPr/>
        </p:nvSpPr>
        <p:spPr>
          <a:xfrm>
            <a:off x="411480" y="3465576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Marx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508760" y="3520440"/>
            <a:ext cx="7086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Valore-lavoro con 'trasformazione'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508760" y="3794760"/>
            <a:ext cx="7086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deviazioni tra prezzi e valori si compensano per gli aggregati (sovrappiù, capitale). Anche questa tesi risulta però erronea.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11480" y="4572000"/>
            <a:ext cx="8321040" cy="384048"/>
          </a:xfrm>
          <a:prstGeom prst="rect">
            <a:avLst/>
          </a:prstGeom>
          <a:solidFill>
            <a:srgbClr val="F5E6C0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1" name="Text 19"/>
          <p:cNvSpPr/>
          <p:nvPr/>
        </p:nvSpPr>
        <p:spPr>
          <a:xfrm>
            <a:off x="548640" y="4572000"/>
            <a:ext cx="8138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La soluzione corretta (determinazione simultanea di r e prezzi relativi) fu raggiunta da Piero Sraffa nel 1960.</a:t>
            </a:r>
            <a:endParaRPr lang="en-US" sz="115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 valore-lavoro e il saggio del profitto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115568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11480" y="1207008"/>
            <a:ext cx="8321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Esempio numerico: grano G e acciaio A.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11480" y="1536192"/>
            <a:ext cx="832104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548640" y="1536192"/>
            <a:ext cx="8046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L  ⊕  1 A  →  1 G          e          1/3 L  ⊕  1/3 A  →  1 A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11480" y="2148840"/>
            <a:ext cx="8321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Lavoro incorporato: 1 G = 2,5 unità di lavoro;  1 A = 0,5 unità di lavoro  →  pa/pg = 1/5 (secondo il valore-lavoro)</a:t>
            </a:r>
            <a:endParaRPr lang="en-US" sz="1100" dirty="0"/>
          </a:p>
        </p:txBody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2514600"/>
          <a:ext cx="8321040" cy="914400"/>
        </p:xfrm>
        <a:graphic>
          <a:graphicData uri="http://schemas.openxmlformats.org/drawingml/2006/table">
            <a:tbl>
              <a:tblPr/>
              <a:tblGrid>
                <a:gridCol w="2080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0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0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02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Produzione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Profitti (in grano)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Capitale (in grano)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Saggio del profitto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Grano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2/15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1/5  (1 unità acciaio)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CC33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≈ 67%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Acciaio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1/45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1/15  (1/3 unità acciaio)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CC33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≈ 33%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411480" y="3547872"/>
            <a:ext cx="8321040" cy="566928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0" name="Text 7"/>
          <p:cNvSpPr/>
          <p:nvPr/>
        </p:nvSpPr>
        <p:spPr>
          <a:xfrm>
            <a:off x="548640" y="3547872"/>
            <a:ext cx="8046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rg ≠ ra  →  i prezzi proporzionali al lavoro incorporato NON sono prezzi normali. La concorrenza farebbe divergere — non convergere — i prezzi effettivi da quei valori.</a:t>
            </a:r>
            <a:endParaRPr lang="en-US" sz="115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App. A — La rendita in Ricardo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115568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11480" y="1207008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rendita dipende dalla diversa fertilità delle terre. A parità di prodotto, serve meno capitale sulle terre più fertili.</a:t>
            </a:r>
            <a:endParaRPr lang="en-US" sz="1200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1572768"/>
          <a:ext cx="8321040" cy="1078992"/>
        </p:xfrm>
        <a:graphic>
          <a:graphicData uri="http://schemas.openxmlformats.org/drawingml/2006/table">
            <a:tbl>
              <a:tblPr/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697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Terra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Fertilità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Capitale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Prod. lordo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Prod. netto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Profitti (40%)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Rendita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C9A8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C9A8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Bassa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5555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411480" y="2788920"/>
            <a:ext cx="397764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Shape 4"/>
          <p:cNvSpPr/>
          <p:nvPr/>
        </p:nvSpPr>
        <p:spPr>
          <a:xfrm>
            <a:off x="411480" y="2788920"/>
            <a:ext cx="3977640" cy="457200"/>
          </a:xfrm>
          <a:prstGeom prst="rect">
            <a:avLst/>
          </a:prstGeom>
          <a:solidFill>
            <a:srgbClr val="2E4270"/>
          </a:solidFill>
          <a:ln w="12700">
            <a:solidFill>
              <a:srgbClr val="2E427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Text 5"/>
          <p:cNvSpPr/>
          <p:nvPr/>
        </p:nvSpPr>
        <p:spPr>
          <a:xfrm>
            <a:off x="548640" y="278892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Rendita nulla sulle terre C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548640" y="3319272"/>
            <a:ext cx="374904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delle terre di qualità C resta incolta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Concorrenza tra proprietari (coltivate vs. incolte stessa qualità) → rendita → 0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4754880" y="2788920"/>
            <a:ext cx="397764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Shape 8"/>
          <p:cNvSpPr/>
          <p:nvPr/>
        </p:nvSpPr>
        <p:spPr>
          <a:xfrm>
            <a:off x="4754880" y="2788920"/>
            <a:ext cx="3977640" cy="45720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9"/>
          <p:cNvSpPr/>
          <p:nvPr/>
        </p:nvSpPr>
        <p:spPr>
          <a:xfrm>
            <a:off x="4892040" y="278892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Rendita positiva sulle terre A, B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4892040" y="3319272"/>
            <a:ext cx="374904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Concorrenza tra capitalisti per le terre più fertili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rendita sale fino ad assorbire il prodotto netto eccedente il saggio generale del profitto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411480" y="4443984"/>
            <a:ext cx="8321040" cy="457200"/>
          </a:xfrm>
          <a:prstGeom prst="rect">
            <a:avLst/>
          </a:prstGeom>
          <a:solidFill>
            <a:srgbClr val="F5E6C0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Text 12"/>
          <p:cNvSpPr/>
          <p:nvPr/>
        </p:nvSpPr>
        <p:spPr>
          <a:xfrm>
            <a:off x="548640" y="4443984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Rendita = residuo del prodotto netto delle terre fertili dopo che il capitale ha ricevuto il saggio generale del profitto.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teorie della distribuzione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417320"/>
            <a:ext cx="3977640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411480" y="1417320"/>
            <a:ext cx="3977640" cy="45720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548640" y="141732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Teoria Classica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947672"/>
            <a:ext cx="37490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Quesnay (1758)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Smith (1776)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Ricardo (1821)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Marx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Teoria del sovrappiù sociale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Il prodotto si divide in salari, profitti, rendite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4754880" y="1417320"/>
            <a:ext cx="3977640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Shape 6"/>
          <p:cNvSpPr/>
          <p:nvPr/>
        </p:nvSpPr>
        <p:spPr>
          <a:xfrm>
            <a:off x="4754880" y="1417320"/>
            <a:ext cx="3977640" cy="457200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4892040" y="141732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Teoria Neoclassica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892040" y="1947672"/>
            <a:ext cx="37490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 '800 in poi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Anche detta 'teoria marginale'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Utilità marginale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Prodotto marginale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Struttura radicalmente diversa dalla classica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11480" y="4133088"/>
            <a:ext cx="8321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teoria della distribuzione è parte essenziale di tutta l'analisi economica.</a:t>
            </a:r>
            <a:endParaRPr lang="en-US" sz="1100" dirty="0"/>
          </a:p>
        </p:txBody>
      </p:sp>
      <p:sp>
        <p:nvSpPr>
          <p:cNvPr id="15" name="Shape 17">
            <a:extLst>
              <a:ext uri="{FF2B5EF4-FFF2-40B4-BE49-F238E27FC236}">
                <a16:creationId xmlns:a16="http://schemas.microsoft.com/office/drawing/2014/main" id="{638616CE-3FC1-8BD3-2025-D5CA63D7BF97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Shape 18">
            <a:extLst>
              <a:ext uri="{FF2B5EF4-FFF2-40B4-BE49-F238E27FC236}">
                <a16:creationId xmlns:a16="http://schemas.microsoft.com/office/drawing/2014/main" id="{5010EAC5-E44A-8CE2-3A16-4710FF3A8612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17" name="Image 0" descr="preencoded.png">
            <a:extLst>
              <a:ext uri="{FF2B5EF4-FFF2-40B4-BE49-F238E27FC236}">
                <a16:creationId xmlns:a16="http://schemas.microsoft.com/office/drawing/2014/main" id="{E4E46874-E40C-AE86-39B5-996BBEC4BC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App. B — Settore integrato dei beni-salario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115568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411480" y="1207008"/>
            <a:ext cx="83210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548640" y="1207008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Definizione: produzione dei beni-salario + riproduzione di tutti i loro mezzi di produzione (diretti e indiretti).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411480" y="1801368"/>
            <a:ext cx="83210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548640" y="1801368"/>
            <a:ext cx="8046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Esempio:   Lg ⊕ Ag  →  Gw  (grano-salario)     e     La  →  Ag  (aratri)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11480" y="2377440"/>
            <a:ext cx="1097280" cy="34747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411480" y="2377440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600200" y="2404872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Lavoratori totali → valore (lavoro comandato) del prodotto netto del settore integrato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11480" y="2779776"/>
            <a:ext cx="1097280" cy="34747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10"/>
          <p:cNvSpPr/>
          <p:nvPr/>
        </p:nvSpPr>
        <p:spPr>
          <a:xfrm>
            <a:off x="411480" y="2779776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Lv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600200" y="2807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Lavoratori nel settore integrato (Lg + La) → valore dei salari pagati nel settore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11480" y="3182112"/>
            <a:ext cx="1097280" cy="34747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Text 13"/>
          <p:cNvSpPr/>
          <p:nvPr/>
        </p:nvSpPr>
        <p:spPr>
          <a:xfrm>
            <a:off x="411480" y="3182112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 − Lv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600200" y="3209544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Valore dei profitti del settore (in lavoro comandato)  =  Sv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11480" y="3703320"/>
            <a:ext cx="8321040" cy="62179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8" name="Text 16"/>
          <p:cNvSpPr/>
          <p:nvPr/>
        </p:nvSpPr>
        <p:spPr>
          <a:xfrm>
            <a:off x="548640" y="3703320"/>
            <a:ext cx="8046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 − Lv  =  Lg · r  +  La · 2r  +  La · r²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48640" y="4059936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è l'unica incognita — nessuna ipotesi sui prezzi relativi richiesta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11480" y="4407408"/>
            <a:ext cx="8321040" cy="457200"/>
          </a:xfrm>
          <a:prstGeom prst="rect">
            <a:avLst/>
          </a:prstGeom>
          <a:solidFill>
            <a:srgbClr val="F5E6C0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1" name="Text 19"/>
          <p:cNvSpPr/>
          <p:nvPr/>
        </p:nvSpPr>
        <p:spPr>
          <a:xfrm>
            <a:off x="548640" y="4407408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Vantaggio: r determinabile con una sola equazione, come Ricardo/Marx, ma senza assumere proporzionalità tra prezzi e lavoro incorporato.</a:t>
            </a:r>
            <a:endParaRPr lang="en-US" sz="115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Quadro d'insieme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1115568"/>
            <a:ext cx="832104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411480" y="1261872"/>
            <a:ext cx="2633472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411480" y="1261872"/>
            <a:ext cx="2633472" cy="402336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502920" y="1261872"/>
            <a:ext cx="245059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Salario reale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02920" y="1719072"/>
            <a:ext cx="2450592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Determinato da fattori storico-sociali (sussistenza + potere contrattuale), non da domanda/offerta.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227832" y="1261872"/>
            <a:ext cx="2633472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Shape 7"/>
          <p:cNvSpPr/>
          <p:nvPr/>
        </p:nvSpPr>
        <p:spPr>
          <a:xfrm>
            <a:off x="3227832" y="1261872"/>
            <a:ext cx="2633472" cy="402336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0" name="Text 8"/>
          <p:cNvSpPr/>
          <p:nvPr/>
        </p:nvSpPr>
        <p:spPr>
          <a:xfrm>
            <a:off x="3319272" y="1261872"/>
            <a:ext cx="245059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Nucleo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319272" y="1719072"/>
            <a:ext cx="2450592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Dati: w fisico, prodotto sociale, tecnologia. Da essi si </a:t>
            </a:r>
            <a:r>
              <a:rPr lang="en-US" sz="105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ricava</a:t>
            </a: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il </a:t>
            </a:r>
            <a:r>
              <a:rPr lang="en-US" sz="105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sovrappiù</a:t>
            </a: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in termini di </a:t>
            </a:r>
            <a:r>
              <a:rPr lang="en-US" sz="105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profitti</a:t>
            </a: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il </a:t>
            </a:r>
            <a:r>
              <a:rPr lang="en-US" sz="105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</a:t>
            </a: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</a:t>
            </a: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prezzi</a:t>
            </a: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relativi</a:t>
            </a: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044184" y="1261872"/>
            <a:ext cx="2633472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Shape 11"/>
          <p:cNvSpPr/>
          <p:nvPr/>
        </p:nvSpPr>
        <p:spPr>
          <a:xfrm>
            <a:off x="6044184" y="1261872"/>
            <a:ext cx="2633472" cy="402336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4" name="Text 12"/>
          <p:cNvSpPr/>
          <p:nvPr/>
        </p:nvSpPr>
        <p:spPr>
          <a:xfrm>
            <a:off x="6135624" y="1261872"/>
            <a:ext cx="245059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Sovrappiù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135624" y="1719072"/>
            <a:ext cx="2450592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Condizione necessaria dei profitti. Ripartito tra capitalisti in base al capitale impiegato.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11480" y="2980944"/>
            <a:ext cx="2633472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7" name="Shape 15"/>
          <p:cNvSpPr/>
          <p:nvPr/>
        </p:nvSpPr>
        <p:spPr>
          <a:xfrm>
            <a:off x="411480" y="2980944"/>
            <a:ext cx="2633472" cy="402336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8" name="Text 16"/>
          <p:cNvSpPr/>
          <p:nvPr/>
        </p:nvSpPr>
        <p:spPr>
          <a:xfrm>
            <a:off x="502920" y="2980944"/>
            <a:ext cx="245059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Prezzi relativi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02920" y="3438144"/>
            <a:ext cx="2450592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Interdipendenti con r. Determinati simultaneamente dal sistema delle equazioni di prezzo (Sraffa 1960).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227832" y="2980944"/>
            <a:ext cx="2633472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1" name="Shape 19"/>
          <p:cNvSpPr/>
          <p:nvPr/>
        </p:nvSpPr>
        <p:spPr>
          <a:xfrm>
            <a:off x="3227832" y="2980944"/>
            <a:ext cx="2633472" cy="402336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2" name="Text 20"/>
          <p:cNvSpPr/>
          <p:nvPr/>
        </p:nvSpPr>
        <p:spPr>
          <a:xfrm>
            <a:off x="3319272" y="2980944"/>
            <a:ext cx="245059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Rendita (Ricardo)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319272" y="3438144"/>
            <a:ext cx="2450592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Residuo del prodotto netto delle terre fertili dopo il saggio generale del profitto. Causata dalla scarsità relativa.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044184" y="2980944"/>
            <a:ext cx="2633472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5" name="Shape 23"/>
          <p:cNvSpPr/>
          <p:nvPr/>
        </p:nvSpPr>
        <p:spPr>
          <a:xfrm>
            <a:off x="6044184" y="2980944"/>
            <a:ext cx="2633472" cy="402336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6" name="Text 24"/>
          <p:cNvSpPr/>
          <p:nvPr/>
        </p:nvSpPr>
        <p:spPr>
          <a:xfrm>
            <a:off x="6135624" y="2980944"/>
            <a:ext cx="245059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Settore integrato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135624" y="3438144"/>
            <a:ext cx="2450592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determinabile da una sola equazione in r, senza ipotesi sui prezzi relativi, tramite il lavoro comandato.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8AD7D-BD65-1FE4-0990-2ED4CC574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FDF8CA3D-4B72-1EB7-D0D8-33406F3E4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8660" y="472679"/>
            <a:ext cx="184731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675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egnaposto testo 4">
            <a:extLst>
              <a:ext uri="{FF2B5EF4-FFF2-40B4-BE49-F238E27FC236}">
                <a16:creationId xmlns:a16="http://schemas.microsoft.com/office/drawing/2014/main" id="{83C09AAE-2AED-4E0B-A6D8-0F9665BF8C0D}"/>
              </a:ext>
            </a:extLst>
          </p:cNvPr>
          <p:cNvSpPr txBox="1">
            <a:spLocks/>
          </p:cNvSpPr>
          <p:nvPr/>
        </p:nvSpPr>
        <p:spPr bwMode="auto">
          <a:xfrm>
            <a:off x="670545" y="911474"/>
            <a:ext cx="6121641" cy="3796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Teoria classica dei prezzi e della distribuzione (Ricardo, Marx, Sraffa). La distribuzione (salari reali e profitto) è data da fattori socio-politici-istituzionali ed è la risultante del conflitto tra lavoro e capitale.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it-IT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“The value of a commodity, or the quantity of any other commodity for which it will exchange, depends on the relative quantity of </a:t>
            </a:r>
            <a:r>
              <a:rPr lang="en-US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labour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which is necessary for its production” (Ricardo, 1817)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it-IT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«Il valore di una merce è determinato dalla quantità di lavoro socialmente necessario per produrla» (Marx,1867)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"Surplus-value is the value produced by the laborer beyond what is necessary to reproduce his labor power, and which is appropriated by the capitalist without equivalent.(</a:t>
            </a:r>
            <a:r>
              <a:rPr lang="nl-NL" sz="12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Capital</a:t>
            </a:r>
            <a:r>
              <a:rPr lang="nl-NL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Vol. I, 1867, </a:t>
            </a:r>
            <a:r>
              <a:rPr lang="nl-NL" sz="12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Chapter</a:t>
            </a:r>
            <a:r>
              <a:rPr lang="nl-NL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</a:t>
            </a:r>
            <a:r>
              <a:rPr lang="en-US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not necessary to resort to a measure of value such as </a:t>
            </a:r>
            <a:r>
              <a:rPr lang="en-US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labour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order to determine the rate of profits or relative prices.</a:t>
            </a:r>
            <a:r>
              <a:rPr lang="en-US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(Sraffa, 1960)</a:t>
            </a:r>
            <a:endParaRPr lang="it-IT" sz="12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it-IT" sz="12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en-US" sz="12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it-IT" sz="12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it-IT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n 7">
            <a:extLst>
              <a:ext uri="{FF2B5EF4-FFF2-40B4-BE49-F238E27FC236}">
                <a16:creationId xmlns:a16="http://schemas.microsoft.com/office/drawing/2014/main" id="{F9093967-EEA0-1736-F395-971B158163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236750" y="3588257"/>
            <a:ext cx="911570" cy="1193069"/>
          </a:xfrm>
          <a:prstGeom prst="rect">
            <a:avLst/>
          </a:prstGeom>
        </p:spPr>
      </p:pic>
      <p:pic>
        <p:nvPicPr>
          <p:cNvPr id="7" name="Imagen 28">
            <a:extLst>
              <a:ext uri="{FF2B5EF4-FFF2-40B4-BE49-F238E27FC236}">
                <a16:creationId xmlns:a16="http://schemas.microsoft.com/office/drawing/2014/main" id="{94CA6AD2-A2FE-6475-7BA6-FC11C90224C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7236750" y="2295841"/>
            <a:ext cx="911570" cy="1155256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490C2158-953B-CEFE-3CE3-2DA687D59D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9176" y="929935"/>
            <a:ext cx="937098" cy="1177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FE2A8268-0674-BE46-839C-B210D971A2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54" y="205334"/>
            <a:ext cx="8566446" cy="516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2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teoria classica del valore e della distribuzione</a:t>
            </a:r>
          </a:p>
        </p:txBody>
      </p:sp>
      <p:sp>
        <p:nvSpPr>
          <p:cNvPr id="6" name="Shape 17">
            <a:extLst>
              <a:ext uri="{FF2B5EF4-FFF2-40B4-BE49-F238E27FC236}">
                <a16:creationId xmlns:a16="http://schemas.microsoft.com/office/drawing/2014/main" id="{B85D1213-9D2E-3791-2BEA-B404B18682A4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Shape 18">
            <a:extLst>
              <a:ext uri="{FF2B5EF4-FFF2-40B4-BE49-F238E27FC236}">
                <a16:creationId xmlns:a16="http://schemas.microsoft.com/office/drawing/2014/main" id="{81FBA97D-1C12-FB5A-CA3A-A11E1FD169D0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9" name="Image 0" descr="preencoded.png">
            <a:extLst>
              <a:ext uri="{FF2B5EF4-FFF2-40B4-BE49-F238E27FC236}">
                <a16:creationId xmlns:a16="http://schemas.microsoft.com/office/drawing/2014/main" id="{8CCBDFF9-8764-899C-2768-94FF4768311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79173" y="4781972"/>
            <a:ext cx="1005840" cy="32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963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5B197-FAC0-BC0B-505E-79FECDDB9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D05AC425-BA7B-CE3C-91B1-6FC45306D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8660" y="472679"/>
            <a:ext cx="184731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675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DC1768E-041C-52F3-37C0-7EE0F3808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54" y="205334"/>
            <a:ext cx="8566446" cy="516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2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Ripasso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testo 4">
                <a:extLst>
                  <a:ext uri="{FF2B5EF4-FFF2-40B4-BE49-F238E27FC236}">
                    <a16:creationId xmlns:a16="http://schemas.microsoft.com/office/drawing/2014/main" id="{4895EC2D-56EA-82B7-B23E-73263B8A3EC4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628650" y="880202"/>
                <a:ext cx="7886700" cy="40506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22433"/>
                  </a:buClr>
                  <a:buChar char="•"/>
                  <a:defRPr sz="2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6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3pPr>
                <a:lvl4pPr marL="15621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4pPr>
                <a:lvl5pPr marL="1981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it-IT" sz="1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Dati della Teoria: </a:t>
                </a: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FontTx/>
                  <a:buChar char="-"/>
                </a:pPr>
                <a:r>
                  <a:rPr lang="it-IT" sz="1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Condizioni tecniche di produzione;</a:t>
                </a: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FontTx/>
                  <a:buChar char="-"/>
                </a:pPr>
                <a:r>
                  <a:rPr lang="it-IT" sz="1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Una variabile distributiva (es. il saggio di profitto o markup);</a:t>
                </a: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FontTx/>
                  <a:buChar char="-"/>
                </a:pPr>
                <a:r>
                  <a:rPr lang="it-IT" sz="1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Il salario monetario (per determinare il livello monetario dei prezzi)</a:t>
                </a: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endParaRPr lang="it-IT" sz="1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it-IT" sz="1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Il reddito e il PIL in economia chiusa con </a:t>
                </a:r>
                <a:r>
                  <a:rPr lang="it-IT" sz="1200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un solo bene</a:t>
                </a:r>
                <a:r>
                  <a:rPr lang="it-IT" sz="1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1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𝑃𝐼𝐿</m:t>
                      </m:r>
                      <m:r>
                        <a:rPr lang="it-IT" sz="1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it-IT" sz="1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𝑌</m:t>
                      </m:r>
                      <m:r>
                        <a:rPr lang="it-IT" sz="1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it-IT" sz="1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𝐺</m:t>
                      </m:r>
                      <m:r>
                        <a:rPr lang="it-IT" sz="1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it-IT" sz="1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𝐶</m:t>
                      </m:r>
                      <m:r>
                        <a:rPr lang="it-IT" sz="1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it-IT" sz="1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𝑝𝑄</m:t>
                      </m:r>
                      <m:r>
                        <a:rPr lang="it-IT" sz="1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it-IT" sz="1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𝑊</m:t>
                      </m:r>
                      <m:r>
                        <a:rPr lang="it-IT" sz="1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it-IT" sz="1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𝑃</m:t>
                      </m:r>
                    </m:oMath>
                  </m:oMathPara>
                </a14:m>
                <a:endParaRPr lang="it-IT" sz="1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60747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it-IT" sz="1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 è l’ammontare totale dei salari e P è l’ammontare totale dei profitti;</a:t>
                </a:r>
              </a:p>
              <a:p>
                <a:pPr marL="260747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:endParaRPr lang="it-IT" sz="1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it-IT" sz="1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L’ammontare di ore lavorate nell’economia per produrre Q è: </a:t>
                </a: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1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𝐿</m:t>
                      </m:r>
                      <m:r>
                        <a:rPr lang="it-IT" sz="1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2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2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𝑄</m:t>
                          </m:r>
                        </m:num>
                        <m:den>
                          <m:r>
                            <a:rPr lang="it-IT" sz="12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𝜃</m:t>
                          </m:r>
                        </m:den>
                      </m:f>
                    </m:oMath>
                  </m:oMathPara>
                </a14:m>
                <a:endParaRPr lang="it-IT" sz="1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60747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it-IT" sz="1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dove </a:t>
                </a:r>
                <a14:m>
                  <m:oMath xmlns:m="http://schemas.openxmlformats.org/officeDocument/2006/math">
                    <m:r>
                      <a:rPr lang="it-IT" sz="1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𝜃</m:t>
                    </m:r>
                  </m:oMath>
                </a14:m>
                <a:r>
                  <a:rPr lang="it-IT" sz="1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è la produttività del lavoro.</a:t>
                </a:r>
              </a:p>
            </p:txBody>
          </p:sp>
        </mc:Choice>
        <mc:Fallback xmlns="">
          <p:sp>
            <p:nvSpPr>
              <p:cNvPr id="3" name="Segnaposto testo 4">
                <a:extLst>
                  <a:ext uri="{FF2B5EF4-FFF2-40B4-BE49-F238E27FC236}">
                    <a16:creationId xmlns:a16="http://schemas.microsoft.com/office/drawing/2014/main" id="{4895EC2D-56EA-82B7-B23E-73263B8A3E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8650" y="880202"/>
                <a:ext cx="7886700" cy="4050664"/>
              </a:xfrm>
              <a:prstGeom prst="rect">
                <a:avLst/>
              </a:prstGeom>
              <a:blipFill>
                <a:blip r:embed="rId3"/>
                <a:stretch>
                  <a:fillRect l="-232" t="-30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hape 17">
            <a:extLst>
              <a:ext uri="{FF2B5EF4-FFF2-40B4-BE49-F238E27FC236}">
                <a16:creationId xmlns:a16="http://schemas.microsoft.com/office/drawing/2014/main" id="{89B84189-146F-885D-8253-1A9F1D00DD2B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Shape 18">
            <a:extLst>
              <a:ext uri="{FF2B5EF4-FFF2-40B4-BE49-F238E27FC236}">
                <a16:creationId xmlns:a16="http://schemas.microsoft.com/office/drawing/2014/main" id="{EFE29FA3-599E-E8E2-3684-C9479E8A9320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6" name="Image 0" descr="preencoded.png">
            <a:extLst>
              <a:ext uri="{FF2B5EF4-FFF2-40B4-BE49-F238E27FC236}">
                <a16:creationId xmlns:a16="http://schemas.microsoft.com/office/drawing/2014/main" id="{E8878BB8-EEDE-E2E6-65D1-30B149426C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693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EDA0D-AFED-2BCC-44A9-E16062264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39C11158-0592-7602-8B20-1828E3775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8660" y="472679"/>
            <a:ext cx="184731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675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testo 4">
                <a:extLst>
                  <a:ext uri="{FF2B5EF4-FFF2-40B4-BE49-F238E27FC236}">
                    <a16:creationId xmlns:a16="http://schemas.microsoft.com/office/drawing/2014/main" id="{120429F6-67B3-A000-B6C4-16B049053619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628651" y="721361"/>
                <a:ext cx="7886700" cy="40506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22433"/>
                  </a:buClr>
                  <a:buChar char="•"/>
                  <a:defRPr sz="2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6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3pPr>
                <a:lvl4pPr marL="15621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4pPr>
                <a:lvl5pPr marL="1981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it-IT" sz="1125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Determinazione dei prezzi = determinazione della distribuzione del reddito tra capitale e lavoro</a:t>
                </a: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it-IT" sz="1125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Prezzo in un’economia con un solo bene:</a:t>
                </a: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𝑝</m:t>
                      </m:r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𝑤</m:t>
                          </m:r>
                        </m:num>
                        <m:den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𝜃</m:t>
                          </m:r>
                        </m:den>
                      </m:f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(1+</m:t>
                      </m:r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𝑚</m:t>
                      </m:r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it-IT" sz="1125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it-IT" sz="1125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Dove w è il salario monetario orario ed m è il markup. </a:t>
                </a:r>
              </a:p>
              <a:p>
                <a:pPr marL="214313" indent="-214313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it-IT" sz="1125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L’ammontare dei salari è: </a:t>
                </a: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𝑊</m:t>
                      </m:r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𝐿𝑤</m:t>
                      </m:r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𝑄</m:t>
                          </m:r>
                        </m:num>
                        <m:den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𝜃</m:t>
                          </m:r>
                        </m:den>
                      </m:f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𝑤</m:t>
                      </m:r>
                    </m:oMath>
                  </m:oMathPara>
                </a14:m>
                <a:endParaRPr lang="it-IT" sz="1125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it-IT" sz="1125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La quota salari sul PIL è: </a:t>
                </a: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𝑊</m:t>
                          </m:r>
                        </m:num>
                        <m:den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den>
                      </m:f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𝑄</m:t>
                              </m:r>
                            </m:num>
                            <m:den>
                              <m: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𝜃</m:t>
                              </m:r>
                            </m:den>
                          </m:f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𝑤</m:t>
                          </m:r>
                        </m:num>
                        <m:den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𝑝𝑄</m:t>
                          </m:r>
                        </m:den>
                      </m:f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𝑄</m:t>
                              </m:r>
                            </m:num>
                            <m:den>
                              <m: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𝜃</m:t>
                              </m:r>
                            </m:den>
                          </m:f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𝑤</m:t>
                          </m:r>
                        </m:num>
                        <m:den>
                          <m:f>
                            <m:fPr>
                              <m:ctrlP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𝑤</m:t>
                              </m:r>
                            </m:num>
                            <m:den>
                              <m: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𝜃</m:t>
                              </m:r>
                            </m:den>
                          </m:f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(1+</m:t>
                          </m:r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𝑚</m:t>
                          </m:r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it-IT" sz="1125" dirty="0"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𝑄</m:t>
                          </m:r>
                        </m:den>
                      </m:f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1+</m:t>
                          </m:r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it-IT" sz="1125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it-IT" sz="1125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L’ ammontare totale dei profitti è: </a:t>
                </a: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𝑃</m:t>
                      </m:r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𝑌</m:t>
                      </m:r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𝑊</m:t>
                      </m:r>
                    </m:oMath>
                  </m:oMathPara>
                </a14:m>
                <a:endParaRPr lang="it-IT" sz="1125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num>
                        <m:den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den>
                      </m:f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125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𝑊</m:t>
                          </m:r>
                        </m:num>
                        <m:den>
                          <m:r>
                            <a:rPr lang="it-IT" sz="1125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den>
                      </m:f>
                      <m:r>
                        <a:rPr lang="it-IT" sz="1125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=1−</m:t>
                      </m:r>
                      <m:f>
                        <m:fPr>
                          <m:ctrlPr>
                            <a:rPr lang="it-IT" sz="1125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125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𝑊</m:t>
                          </m:r>
                        </m:num>
                        <m:den>
                          <m:r>
                            <a:rPr lang="it-IT" sz="1125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den>
                      </m:f>
                      <m:r>
                        <a:rPr lang="it-IT" sz="1125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=1−</m:t>
                      </m:r>
                      <m:f>
                        <m:fPr>
                          <m:ctrlP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1+</m:t>
                          </m:r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den>
                      </m:f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1+</m:t>
                          </m:r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it-IT" sz="1125" i="1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it-IT" sz="1125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Il markup sui costi normali di produzione (che corrisponde al saggio di profitto normale) determina la distribuzione del reddito tra lavoro e capitale.</a:t>
                </a:r>
                <a14:m>
                  <m:oMath xmlns:m="http://schemas.openxmlformats.org/officeDocument/2006/math">
                    <m:r>
                      <a:rPr lang="it-IT" sz="1125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endParaRPr lang="it-IT" sz="1125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:endParaRPr lang="it-IT" sz="1125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Segnaposto testo 4">
                <a:extLst>
                  <a:ext uri="{FF2B5EF4-FFF2-40B4-BE49-F238E27FC236}">
                    <a16:creationId xmlns:a16="http://schemas.microsoft.com/office/drawing/2014/main" id="{120429F6-67B3-A000-B6C4-16B0490536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8651" y="721361"/>
                <a:ext cx="7886700" cy="4050664"/>
              </a:xfrm>
              <a:prstGeom prst="rect">
                <a:avLst/>
              </a:prstGeom>
              <a:blipFill>
                <a:blip r:embed="rId3"/>
                <a:stretch>
                  <a:fillRect l="-232" t="-150" r="-773" b="-330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hape 17">
            <a:extLst>
              <a:ext uri="{FF2B5EF4-FFF2-40B4-BE49-F238E27FC236}">
                <a16:creationId xmlns:a16="http://schemas.microsoft.com/office/drawing/2014/main" id="{970E8216-ABAE-9FBD-DE3C-0E0B0C324863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Shape 18">
            <a:extLst>
              <a:ext uri="{FF2B5EF4-FFF2-40B4-BE49-F238E27FC236}">
                <a16:creationId xmlns:a16="http://schemas.microsoft.com/office/drawing/2014/main" id="{9CDF81F2-C256-70F9-C98F-0CF3F2779D8A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7" name="Image 0" descr="preencoded.png">
            <a:extLst>
              <a:ext uri="{FF2B5EF4-FFF2-40B4-BE49-F238E27FC236}">
                <a16:creationId xmlns:a16="http://schemas.microsoft.com/office/drawing/2014/main" id="{B641C7D1-B150-C4AB-BDA9-6EE615658C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  <p:sp>
        <p:nvSpPr>
          <p:cNvPr id="8" name="Shape 17">
            <a:extLst>
              <a:ext uri="{FF2B5EF4-FFF2-40B4-BE49-F238E27FC236}">
                <a16:creationId xmlns:a16="http://schemas.microsoft.com/office/drawing/2014/main" id="{D8492FCA-DDE5-5E34-3B56-6E93B013AB12}"/>
              </a:ext>
            </a:extLst>
          </p:cNvPr>
          <p:cNvSpPr/>
          <p:nvPr/>
        </p:nvSpPr>
        <p:spPr>
          <a:xfrm>
            <a:off x="152400" y="50444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Shape 18">
            <a:extLst>
              <a:ext uri="{FF2B5EF4-FFF2-40B4-BE49-F238E27FC236}">
                <a16:creationId xmlns:a16="http://schemas.microsoft.com/office/drawing/2014/main" id="{4C0FB21E-B2C8-2C82-6356-625C9DDF98D8}"/>
              </a:ext>
            </a:extLst>
          </p:cNvPr>
          <p:cNvSpPr/>
          <p:nvPr/>
        </p:nvSpPr>
        <p:spPr>
          <a:xfrm>
            <a:off x="152400" y="50993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10" name="Image 0" descr="preencoded.png">
            <a:extLst>
              <a:ext uri="{FF2B5EF4-FFF2-40B4-BE49-F238E27FC236}">
                <a16:creationId xmlns:a16="http://schemas.microsoft.com/office/drawing/2014/main" id="{8CD40127-4B0F-15D2-61BE-50525F6327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4800" y="4907280"/>
            <a:ext cx="1005840" cy="320040"/>
          </a:xfrm>
          <a:prstGeom prst="rect">
            <a:avLst/>
          </a:prstGeom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id="{7FD63CC6-EFF5-9EDE-0C2C-95841901D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54" y="205334"/>
            <a:ext cx="8566446" cy="516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2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Ripasso</a:t>
            </a:r>
          </a:p>
        </p:txBody>
      </p:sp>
    </p:spTree>
    <p:extLst>
      <p:ext uri="{BB962C8B-B14F-4D97-AF65-F5344CB8AC3E}">
        <p14:creationId xmlns:p14="http://schemas.microsoft.com/office/powerpoint/2010/main" val="73586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1F217C-D3D3-2800-8C6C-DDCF9E801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2803BF9F-D20F-B040-A5CD-9EABCB943E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8660" y="472679"/>
            <a:ext cx="184731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675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testo 4">
                <a:extLst>
                  <a:ext uri="{FF2B5EF4-FFF2-40B4-BE49-F238E27FC236}">
                    <a16:creationId xmlns:a16="http://schemas.microsoft.com/office/drawing/2014/main" id="{D95BF277-BEEA-9D29-AA22-6AA1A2671F54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628651" y="721361"/>
                <a:ext cx="7886700" cy="40506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22433"/>
                  </a:buClr>
                  <a:buChar char="•"/>
                  <a:defRPr sz="2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6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3pPr>
                <a:lvl4pPr marL="15621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4pPr>
                <a:lvl5pPr marL="1981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14313" indent="-214313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it-IT" sz="1125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Il salario reale è: </a:t>
                </a: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sub>
                      </m:sSub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𝑤</m:t>
                          </m:r>
                        </m:num>
                        <m:den>
                          <m:sSub>
                            <m:sSubPr>
                              <m:ctrlP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</m:sub>
                          </m:sSub>
                        </m:den>
                      </m:f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𝑤</m:t>
                          </m:r>
                        </m:num>
                        <m:den>
                          <m:f>
                            <m:fPr>
                              <m:ctrlP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𝑤</m:t>
                              </m:r>
                            </m:num>
                            <m:den>
                              <m: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𝜃</m:t>
                              </m:r>
                            </m:den>
                          </m:f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(1+</m:t>
                          </m:r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𝑚</m:t>
                          </m:r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𝜃</m:t>
                          </m:r>
                        </m:num>
                        <m:den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1+</m:t>
                          </m:r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it-IT" sz="1125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it-IT" sz="1125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Il salario reale non dipende dal salario nominale. Date le condizioni tecniche di produzione (</a:t>
                </a:r>
                <a14:m>
                  <m:oMath xmlns:m="http://schemas.openxmlformats.org/officeDocument/2006/math">
                    <m:r>
                      <a:rPr lang="it-IT" sz="1125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𝜃</m:t>
                    </m:r>
                  </m:oMath>
                </a14:m>
                <a:r>
                  <a:rPr lang="it-IT" sz="1125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), il salario reale risulta essere inversamente proporzionale al markup. Un aumento del markup porta ad una diminuzione del salario reale. </a:t>
                </a: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:endParaRPr lang="it-IT" sz="1125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it-IT" sz="1125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Il saggio di profitto è il rapporto tra l’ammontare di profitti e i costi anticipati dalle imprese. Nell’economia con un solo bene di consumo prodotto a mezzo di solo lavoro, il saggio di profitto è:</a:t>
                </a: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𝑟</m:t>
                      </m:r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num>
                        <m:den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𝐶𝑜𝑠𝑡𝑖</m:t>
                          </m:r>
                        </m:den>
                      </m:f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𝑝𝑞</m:t>
                          </m:r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𝑊</m:t>
                          </m:r>
                        </m:num>
                        <m:den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𝑊</m:t>
                          </m:r>
                        </m:den>
                      </m:f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𝑝𝑞</m:t>
                          </m:r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𝑤𝐿</m:t>
                          </m:r>
                        </m:num>
                        <m:den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𝑤𝐿</m:t>
                          </m:r>
                        </m:den>
                      </m:f>
                      <m:r>
                        <a:rPr lang="it-IT" sz="1125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125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𝑤</m:t>
                              </m:r>
                            </m:num>
                            <m:den>
                              <m: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𝜃</m:t>
                              </m:r>
                            </m:den>
                          </m:f>
                          <m:d>
                            <m:dPr>
                              <m:ctrlP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1+</m:t>
                              </m:r>
                              <m: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</m:d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𝑞</m:t>
                          </m:r>
                          <m:r>
                            <m:rPr>
                              <m:nor/>
                            </m:rPr>
                            <a:rPr lang="it-IT" sz="1125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it-IT" sz="1125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𝑤</m:t>
                          </m:r>
                          <m:f>
                            <m:fPr>
                              <m:ctrlPr>
                                <a:rPr lang="it-IT" sz="1125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1125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𝑞</m:t>
                              </m:r>
                            </m:num>
                            <m:den>
                              <m:r>
                                <a:rPr lang="it-IT" sz="1125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𝜃</m:t>
                              </m:r>
                            </m:den>
                          </m:f>
                        </m:num>
                        <m:den>
                          <m:r>
                            <a:rPr lang="it-IT" sz="1125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𝑤</m:t>
                          </m:r>
                          <m:f>
                            <m:fPr>
                              <m:ctrlPr>
                                <a:rPr lang="it-IT" sz="1125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1125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𝑞</m:t>
                              </m:r>
                            </m:num>
                            <m:den>
                              <m:r>
                                <a:rPr lang="it-IT" sz="1125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𝜃</m:t>
                              </m:r>
                            </m:den>
                          </m:f>
                        </m:den>
                      </m:f>
                      <m:r>
                        <a:rPr lang="it-IT" sz="1125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125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𝑤</m:t>
                              </m:r>
                            </m:num>
                            <m:den>
                              <m:r>
                                <a:rPr lang="it-IT" sz="1125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𝜃</m:t>
                              </m:r>
                            </m:den>
                          </m:f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𝑞</m:t>
                          </m:r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(1+</m:t>
                          </m:r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𝑚</m:t>
                          </m:r>
                          <m:r>
                            <a:rPr lang="it-IT" sz="1125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−1) </m:t>
                          </m:r>
                        </m:num>
                        <m:den>
                          <m:r>
                            <a:rPr lang="it-IT" sz="1125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𝑤</m:t>
                          </m:r>
                          <m:f>
                            <m:fPr>
                              <m:ctrlPr>
                                <a:rPr lang="it-IT" sz="1125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1125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𝑞</m:t>
                              </m:r>
                            </m:num>
                            <m:den>
                              <m:r>
                                <a:rPr lang="it-IT" sz="1125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𝜃</m:t>
                              </m:r>
                            </m:den>
                          </m:f>
                        </m:den>
                      </m:f>
                      <m:r>
                        <a:rPr lang="it-IT" sz="1125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it-IT" sz="1125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𝑚</m:t>
                      </m:r>
                    </m:oMath>
                  </m:oMathPara>
                </a14:m>
                <a:endParaRPr lang="it-IT" sz="1125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it-IT" sz="1125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Dove P è l’ammontare dei profitti, p è il prezzo del bene, W è l’ammontare totale dei salari. </a:t>
                </a: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it-IT" sz="1125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Nell’economia con produzione di un solo bene e senza beni capitale fisso, il saggio di profitto corrisponde al markup. </a:t>
                </a: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:endParaRPr lang="it-IT" sz="1125" b="1" i="1" dirty="0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1125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it-IT" sz="1125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:endParaRPr lang="it-IT" sz="1125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Segnaposto testo 4">
                <a:extLst>
                  <a:ext uri="{FF2B5EF4-FFF2-40B4-BE49-F238E27FC236}">
                    <a16:creationId xmlns:a16="http://schemas.microsoft.com/office/drawing/2014/main" id="{D95BF277-BEEA-9D29-AA22-6AA1A2671F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8651" y="721361"/>
                <a:ext cx="7886700" cy="4050664"/>
              </a:xfrm>
              <a:prstGeom prst="rect">
                <a:avLst/>
              </a:prstGeom>
              <a:blipFill>
                <a:blip r:embed="rId3"/>
                <a:stretch>
                  <a:fillRect l="-232" t="-150" r="-23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hape 17">
            <a:extLst>
              <a:ext uri="{FF2B5EF4-FFF2-40B4-BE49-F238E27FC236}">
                <a16:creationId xmlns:a16="http://schemas.microsoft.com/office/drawing/2014/main" id="{5B86C613-2D69-36DA-FF84-35694EEE11E8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Shape 18">
            <a:extLst>
              <a:ext uri="{FF2B5EF4-FFF2-40B4-BE49-F238E27FC236}">
                <a16:creationId xmlns:a16="http://schemas.microsoft.com/office/drawing/2014/main" id="{A4067F43-D63F-108B-2719-AC519C53B291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6" name="Image 0" descr="preencoded.png">
            <a:extLst>
              <a:ext uri="{FF2B5EF4-FFF2-40B4-BE49-F238E27FC236}">
                <a16:creationId xmlns:a16="http://schemas.microsoft.com/office/drawing/2014/main" id="{8340FD85-6B20-B530-5F6C-5C102A7FBD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0E727525-306C-8DFB-490A-C6D56B210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54" y="205334"/>
            <a:ext cx="8566446" cy="516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2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Ripasso</a:t>
            </a:r>
          </a:p>
        </p:txBody>
      </p:sp>
    </p:spTree>
    <p:extLst>
      <p:ext uri="{BB962C8B-B14F-4D97-AF65-F5344CB8AC3E}">
        <p14:creationId xmlns:p14="http://schemas.microsoft.com/office/powerpoint/2010/main" val="2599253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2AD21-F35B-4B0D-DCB9-7F0360CC7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8">
            <a:extLst>
              <a:ext uri="{FF2B5EF4-FFF2-40B4-BE49-F238E27FC236}">
                <a16:creationId xmlns:a16="http://schemas.microsoft.com/office/drawing/2014/main" id="{BAF0837E-C8E5-B158-BF2C-B9E2AED2A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8660" y="472679"/>
            <a:ext cx="184731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sz="675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B384171-BD97-9A68-AD40-037F4EFDA4CD}"/>
              </a:ext>
            </a:extLst>
          </p:cNvPr>
          <p:cNvSpPr txBox="1"/>
          <p:nvPr/>
        </p:nvSpPr>
        <p:spPr>
          <a:xfrm>
            <a:off x="577555" y="1148728"/>
            <a:ext cx="7886699" cy="24398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it-IT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distribuzione del reddito dipende dal conflitto tra lavoro e capitale. La distribuzione dipende quindi da: </a:t>
            </a:r>
          </a:p>
          <a:p>
            <a:pPr marL="214313" indent="-214313" algn="just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Potere contrattuale della classe lavoratrice </a:t>
            </a:r>
            <a:r>
              <a:rPr lang="it-IT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(questo dipende dal tasso di occupazione, livello di sindacalizzazione e forza dei sindacati, istituzioni e livello di protezione del mercato del lavoro ecc.)</a:t>
            </a:r>
            <a:endParaRPr lang="it-IT" sz="12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4313" indent="-214313" algn="just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Livello di concorrenza dei mercati</a:t>
            </a: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it-IT" sz="12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it-IT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Il potere contrattuale dei lavoratori agisce sul salario nominale. Se i lavoratori hanno la forza di ottenere aumenti del salario nominale e i prezzi rimangono costanti, allora i markup (e il saggio di profitto) diminuiranno. Questo comporta un aumento dei salari reali e della quota salari sul PIL.</a:t>
            </a:r>
          </a:p>
          <a:p>
            <a:pPr algn="just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it-IT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Il livello dei prezzi (e quindi il valore del salario reale) dipende dal grado di libertà che hanno le imprese di fissare i markup sui costi di produzione, ossia dal livello di concorrenza dei mercati.    </a:t>
            </a:r>
          </a:p>
        </p:txBody>
      </p:sp>
      <p:sp>
        <p:nvSpPr>
          <p:cNvPr id="3" name="Shape 17">
            <a:extLst>
              <a:ext uri="{FF2B5EF4-FFF2-40B4-BE49-F238E27FC236}">
                <a16:creationId xmlns:a16="http://schemas.microsoft.com/office/drawing/2014/main" id="{F93363E1-A37D-8D11-CA37-83B54B68D238}"/>
              </a:ext>
            </a:extLst>
          </p:cNvPr>
          <p:cNvSpPr/>
          <p:nvPr/>
        </p:nvSpPr>
        <p:spPr>
          <a:xfrm>
            <a:off x="0" y="4892040"/>
            <a:ext cx="8686800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18">
            <a:extLst>
              <a:ext uri="{FF2B5EF4-FFF2-40B4-BE49-F238E27FC236}">
                <a16:creationId xmlns:a16="http://schemas.microsoft.com/office/drawing/2014/main" id="{0E2D58B4-EAB8-24C3-3CA5-3DAADABC0878}"/>
              </a:ext>
            </a:extLst>
          </p:cNvPr>
          <p:cNvSpPr/>
          <p:nvPr/>
        </p:nvSpPr>
        <p:spPr>
          <a:xfrm>
            <a:off x="0" y="4946904"/>
            <a:ext cx="8686800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6" name="Image 0" descr="preencoded.png">
            <a:extLst>
              <a:ext uri="{FF2B5EF4-FFF2-40B4-BE49-F238E27FC236}">
                <a16:creationId xmlns:a16="http://schemas.microsoft.com/office/drawing/2014/main" id="{AAF73A71-D1A3-6663-0D40-032391AB1C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754880"/>
            <a:ext cx="1005840" cy="320040"/>
          </a:xfrm>
          <a:prstGeom prst="rect">
            <a:avLst/>
          </a:prstGeom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8F07E1C8-675D-E225-2355-3F7D4B800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54" y="205334"/>
            <a:ext cx="8566446" cy="516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sz="2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Ripasso</a:t>
            </a:r>
          </a:p>
        </p:txBody>
      </p:sp>
    </p:spTree>
    <p:extLst>
      <p:ext uri="{BB962C8B-B14F-4D97-AF65-F5344CB8AC3E}">
        <p14:creationId xmlns:p14="http://schemas.microsoft.com/office/powerpoint/2010/main" val="3292249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4649</Words>
  <Application>Microsoft Office PowerPoint</Application>
  <PresentationFormat>Presentazione su schermo (16:9)</PresentationFormat>
  <Paragraphs>559</Paragraphs>
  <Slides>41</Slides>
  <Notes>41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41</vt:i4>
      </vt:variant>
    </vt:vector>
  </HeadingPairs>
  <TitlesOfParts>
    <vt:vector size="50" baseType="lpstr">
      <vt:lpstr>Aptos</vt:lpstr>
      <vt:lpstr>Arial</vt:lpstr>
      <vt:lpstr>Calibri</vt:lpstr>
      <vt:lpstr>Cambria Math</vt:lpstr>
      <vt:lpstr>Courier New</vt:lpstr>
      <vt:lpstr>Garamond</vt:lpstr>
      <vt:lpstr>Times New Roman</vt:lpstr>
      <vt:lpstr>Wingdings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Teoria Classica della Distribuzione e dei Prezzi Relativi</dc:title>
  <dc:subject>PptxGenJS Presentation</dc:subject>
  <dc:creator>PptxGenJS</dc:creator>
  <cp:lastModifiedBy>Lorenzo Di Domenico</cp:lastModifiedBy>
  <cp:revision>3</cp:revision>
  <dcterms:created xsi:type="dcterms:W3CDTF">2026-04-15T07:58:21Z</dcterms:created>
  <dcterms:modified xsi:type="dcterms:W3CDTF">2026-04-26T19:54:45Z</dcterms:modified>
</cp:coreProperties>
</file>