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77" r:id="rId2"/>
    <p:sldId id="448" r:id="rId3"/>
    <p:sldId id="449" r:id="rId4"/>
    <p:sldId id="450" r:id="rId5"/>
    <p:sldId id="451" r:id="rId6"/>
    <p:sldId id="452" r:id="rId7"/>
    <p:sldId id="453" r:id="rId8"/>
    <p:sldId id="454" r:id="rId9"/>
    <p:sldId id="455" r:id="rId10"/>
    <p:sldId id="456" r:id="rId11"/>
    <p:sldId id="457" r:id="rId12"/>
    <p:sldId id="458" r:id="rId13"/>
    <p:sldId id="459" r:id="rId14"/>
    <p:sldId id="460" r:id="rId15"/>
    <p:sldId id="461" r:id="rId16"/>
    <p:sldId id="462" r:id="rId17"/>
    <p:sldId id="463" r:id="rId18"/>
    <p:sldId id="464" r:id="rId19"/>
    <p:sldId id="465" r:id="rId20"/>
    <p:sldId id="466" r:id="rId21"/>
    <p:sldId id="467" r:id="rId22"/>
    <p:sldId id="468" r:id="rId23"/>
    <p:sldId id="469" r:id="rId24"/>
    <p:sldId id="434" r:id="rId25"/>
    <p:sldId id="470" r:id="rId26"/>
    <p:sldId id="471" r:id="rId27"/>
    <p:sldId id="472" r:id="rId28"/>
    <p:sldId id="473" r:id="rId29"/>
    <p:sldId id="474" r:id="rId30"/>
    <p:sldId id="475" r:id="rId31"/>
    <p:sldId id="476" r:id="rId32"/>
    <p:sldId id="477" r:id="rId33"/>
    <p:sldId id="478" r:id="rId34"/>
    <p:sldId id="479" r:id="rId35"/>
    <p:sldId id="480" r:id="rId36"/>
  </p:sldIdLst>
  <p:sldSz cx="16256000" cy="9144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22" autoAdjust="0"/>
  </p:normalViewPr>
  <p:slideViewPr>
    <p:cSldViewPr>
      <p:cViewPr varScale="1">
        <p:scale>
          <a:sx n="76" d="100"/>
          <a:sy n="76" d="100"/>
        </p:scale>
        <p:origin x="912"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renzo Di Domenico" userId="b92e3e10ad574af4" providerId="LiveId" clId="{5F2C6BB5-76BE-48E0-A92F-A18EAC1B191D}"/>
    <pc:docChg chg="delSld">
      <pc:chgData name="Lorenzo Di Domenico" userId="b92e3e10ad574af4" providerId="LiveId" clId="{5F2C6BB5-76BE-48E0-A92F-A18EAC1B191D}" dt="2026-04-26T20:06:06.335" v="0" actId="47"/>
      <pc:docMkLst>
        <pc:docMk/>
      </pc:docMkLst>
      <pc:sldChg chg="del">
        <pc:chgData name="Lorenzo Di Domenico" userId="b92e3e10ad574af4" providerId="LiveId" clId="{5F2C6BB5-76BE-48E0-A92F-A18EAC1B191D}" dt="2026-04-26T20:06:06.335" v="0" actId="47"/>
        <pc:sldMkLst>
          <pc:docMk/>
          <pc:sldMk cId="1919696085" sldId="371"/>
        </pc:sldMkLst>
      </pc:sldChg>
      <pc:sldChg chg="del">
        <pc:chgData name="Lorenzo Di Domenico" userId="b92e3e10ad574af4" providerId="LiveId" clId="{5F2C6BB5-76BE-48E0-A92F-A18EAC1B191D}" dt="2026-04-26T20:06:06.335" v="0" actId="47"/>
        <pc:sldMkLst>
          <pc:docMk/>
          <pc:sldMk cId="1922314716" sldId="372"/>
        </pc:sldMkLst>
      </pc:sldChg>
      <pc:sldChg chg="del">
        <pc:chgData name="Lorenzo Di Domenico" userId="b92e3e10ad574af4" providerId="LiveId" clId="{5F2C6BB5-76BE-48E0-A92F-A18EAC1B191D}" dt="2026-04-26T20:06:06.335" v="0" actId="47"/>
        <pc:sldMkLst>
          <pc:docMk/>
          <pc:sldMk cId="3697145007" sldId="373"/>
        </pc:sldMkLst>
      </pc:sldChg>
      <pc:sldChg chg="del">
        <pc:chgData name="Lorenzo Di Domenico" userId="b92e3e10ad574af4" providerId="LiveId" clId="{5F2C6BB5-76BE-48E0-A92F-A18EAC1B191D}" dt="2026-04-26T20:06:06.335" v="0" actId="47"/>
        <pc:sldMkLst>
          <pc:docMk/>
          <pc:sldMk cId="1534193896" sldId="374"/>
        </pc:sldMkLst>
      </pc:sldChg>
      <pc:sldChg chg="del">
        <pc:chgData name="Lorenzo Di Domenico" userId="b92e3e10ad574af4" providerId="LiveId" clId="{5F2C6BB5-76BE-48E0-A92F-A18EAC1B191D}" dt="2026-04-26T20:06:06.335" v="0" actId="47"/>
        <pc:sldMkLst>
          <pc:docMk/>
          <pc:sldMk cId="679139655" sldId="375"/>
        </pc:sldMkLst>
      </pc:sldChg>
      <pc:sldChg chg="del">
        <pc:chgData name="Lorenzo Di Domenico" userId="b92e3e10ad574af4" providerId="LiveId" clId="{5F2C6BB5-76BE-48E0-A92F-A18EAC1B191D}" dt="2026-04-26T20:06:06.335" v="0" actId="47"/>
        <pc:sldMkLst>
          <pc:docMk/>
          <pc:sldMk cId="3407581937" sldId="376"/>
        </pc:sldMkLst>
      </pc:sldChg>
      <pc:sldChg chg="del">
        <pc:chgData name="Lorenzo Di Domenico" userId="b92e3e10ad574af4" providerId="LiveId" clId="{5F2C6BB5-76BE-48E0-A92F-A18EAC1B191D}" dt="2026-04-26T20:06:06.335" v="0" actId="47"/>
        <pc:sldMkLst>
          <pc:docMk/>
          <pc:sldMk cId="218371804" sldId="377"/>
        </pc:sldMkLst>
      </pc:sldChg>
      <pc:sldChg chg="del">
        <pc:chgData name="Lorenzo Di Domenico" userId="b92e3e10ad574af4" providerId="LiveId" clId="{5F2C6BB5-76BE-48E0-A92F-A18EAC1B191D}" dt="2026-04-26T20:06:06.335" v="0" actId="47"/>
        <pc:sldMkLst>
          <pc:docMk/>
          <pc:sldMk cId="573037448" sldId="378"/>
        </pc:sldMkLst>
      </pc:sldChg>
      <pc:sldChg chg="del">
        <pc:chgData name="Lorenzo Di Domenico" userId="b92e3e10ad574af4" providerId="LiveId" clId="{5F2C6BB5-76BE-48E0-A92F-A18EAC1B191D}" dt="2026-04-26T20:06:06.335" v="0" actId="47"/>
        <pc:sldMkLst>
          <pc:docMk/>
          <pc:sldMk cId="2416649552" sldId="379"/>
        </pc:sldMkLst>
      </pc:sldChg>
      <pc:sldChg chg="del">
        <pc:chgData name="Lorenzo Di Domenico" userId="b92e3e10ad574af4" providerId="LiveId" clId="{5F2C6BB5-76BE-48E0-A92F-A18EAC1B191D}" dt="2026-04-26T20:06:06.335" v="0" actId="47"/>
        <pc:sldMkLst>
          <pc:docMk/>
          <pc:sldMk cId="3570133175" sldId="380"/>
        </pc:sldMkLst>
      </pc:sldChg>
      <pc:sldChg chg="del">
        <pc:chgData name="Lorenzo Di Domenico" userId="b92e3e10ad574af4" providerId="LiveId" clId="{5F2C6BB5-76BE-48E0-A92F-A18EAC1B191D}" dt="2026-04-26T20:06:06.335" v="0" actId="47"/>
        <pc:sldMkLst>
          <pc:docMk/>
          <pc:sldMk cId="823200728" sldId="381"/>
        </pc:sldMkLst>
      </pc:sldChg>
      <pc:sldChg chg="del">
        <pc:chgData name="Lorenzo Di Domenico" userId="b92e3e10ad574af4" providerId="LiveId" clId="{5F2C6BB5-76BE-48E0-A92F-A18EAC1B191D}" dt="2026-04-26T20:06:06.335" v="0" actId="47"/>
        <pc:sldMkLst>
          <pc:docMk/>
          <pc:sldMk cId="2257027878" sldId="382"/>
        </pc:sldMkLst>
      </pc:sldChg>
      <pc:sldChg chg="del">
        <pc:chgData name="Lorenzo Di Domenico" userId="b92e3e10ad574af4" providerId="LiveId" clId="{5F2C6BB5-76BE-48E0-A92F-A18EAC1B191D}" dt="2026-04-26T20:06:06.335" v="0" actId="47"/>
        <pc:sldMkLst>
          <pc:docMk/>
          <pc:sldMk cId="4182648833" sldId="383"/>
        </pc:sldMkLst>
      </pc:sldChg>
      <pc:sldChg chg="del">
        <pc:chgData name="Lorenzo Di Domenico" userId="b92e3e10ad574af4" providerId="LiveId" clId="{5F2C6BB5-76BE-48E0-A92F-A18EAC1B191D}" dt="2026-04-26T20:06:06.335" v="0" actId="47"/>
        <pc:sldMkLst>
          <pc:docMk/>
          <pc:sldMk cId="2717282406" sldId="384"/>
        </pc:sldMkLst>
      </pc:sldChg>
      <pc:sldChg chg="del">
        <pc:chgData name="Lorenzo Di Domenico" userId="b92e3e10ad574af4" providerId="LiveId" clId="{5F2C6BB5-76BE-48E0-A92F-A18EAC1B191D}" dt="2026-04-26T20:06:06.335" v="0" actId="47"/>
        <pc:sldMkLst>
          <pc:docMk/>
          <pc:sldMk cId="3877576175" sldId="385"/>
        </pc:sldMkLst>
      </pc:sldChg>
      <pc:sldChg chg="del">
        <pc:chgData name="Lorenzo Di Domenico" userId="b92e3e10ad574af4" providerId="LiveId" clId="{5F2C6BB5-76BE-48E0-A92F-A18EAC1B191D}" dt="2026-04-26T20:06:06.335" v="0" actId="47"/>
        <pc:sldMkLst>
          <pc:docMk/>
          <pc:sldMk cId="3131758986" sldId="386"/>
        </pc:sldMkLst>
      </pc:sldChg>
      <pc:sldChg chg="del">
        <pc:chgData name="Lorenzo Di Domenico" userId="b92e3e10ad574af4" providerId="LiveId" clId="{5F2C6BB5-76BE-48E0-A92F-A18EAC1B191D}" dt="2026-04-26T20:06:06.335" v="0" actId="47"/>
        <pc:sldMkLst>
          <pc:docMk/>
          <pc:sldMk cId="2485319264" sldId="389"/>
        </pc:sldMkLst>
      </pc:sldChg>
      <pc:sldChg chg="del">
        <pc:chgData name="Lorenzo Di Domenico" userId="b92e3e10ad574af4" providerId="LiveId" clId="{5F2C6BB5-76BE-48E0-A92F-A18EAC1B191D}" dt="2026-04-26T20:06:06.335" v="0" actId="47"/>
        <pc:sldMkLst>
          <pc:docMk/>
          <pc:sldMk cId="2970119275" sldId="390"/>
        </pc:sldMkLst>
      </pc:sldChg>
      <pc:sldChg chg="del">
        <pc:chgData name="Lorenzo Di Domenico" userId="b92e3e10ad574af4" providerId="LiveId" clId="{5F2C6BB5-76BE-48E0-A92F-A18EAC1B191D}" dt="2026-04-26T20:06:06.335" v="0" actId="47"/>
        <pc:sldMkLst>
          <pc:docMk/>
          <pc:sldMk cId="1706972539" sldId="391"/>
        </pc:sldMkLst>
      </pc:sldChg>
      <pc:sldChg chg="del">
        <pc:chgData name="Lorenzo Di Domenico" userId="b92e3e10ad574af4" providerId="LiveId" clId="{5F2C6BB5-76BE-48E0-A92F-A18EAC1B191D}" dt="2026-04-26T20:06:06.335" v="0" actId="47"/>
        <pc:sldMkLst>
          <pc:docMk/>
          <pc:sldMk cId="4149187361" sldId="392"/>
        </pc:sldMkLst>
      </pc:sldChg>
      <pc:sldChg chg="del">
        <pc:chgData name="Lorenzo Di Domenico" userId="b92e3e10ad574af4" providerId="LiveId" clId="{5F2C6BB5-76BE-48E0-A92F-A18EAC1B191D}" dt="2026-04-26T20:06:06.335" v="0" actId="47"/>
        <pc:sldMkLst>
          <pc:docMk/>
          <pc:sldMk cId="2607395858" sldId="393"/>
        </pc:sldMkLst>
      </pc:sldChg>
      <pc:sldChg chg="del">
        <pc:chgData name="Lorenzo Di Domenico" userId="b92e3e10ad574af4" providerId="LiveId" clId="{5F2C6BB5-76BE-48E0-A92F-A18EAC1B191D}" dt="2026-04-26T20:06:06.335" v="0" actId="47"/>
        <pc:sldMkLst>
          <pc:docMk/>
          <pc:sldMk cId="2794286598" sldId="394"/>
        </pc:sldMkLst>
      </pc:sldChg>
      <pc:sldChg chg="del">
        <pc:chgData name="Lorenzo Di Domenico" userId="b92e3e10ad574af4" providerId="LiveId" clId="{5F2C6BB5-76BE-48E0-A92F-A18EAC1B191D}" dt="2026-04-26T20:06:06.335" v="0" actId="47"/>
        <pc:sldMkLst>
          <pc:docMk/>
          <pc:sldMk cId="2101405164" sldId="395"/>
        </pc:sldMkLst>
      </pc:sldChg>
      <pc:sldChg chg="del">
        <pc:chgData name="Lorenzo Di Domenico" userId="b92e3e10ad574af4" providerId="LiveId" clId="{5F2C6BB5-76BE-48E0-A92F-A18EAC1B191D}" dt="2026-04-26T20:06:06.335" v="0" actId="47"/>
        <pc:sldMkLst>
          <pc:docMk/>
          <pc:sldMk cId="298870566" sldId="396"/>
        </pc:sldMkLst>
      </pc:sldChg>
      <pc:sldChg chg="del">
        <pc:chgData name="Lorenzo Di Domenico" userId="b92e3e10ad574af4" providerId="LiveId" clId="{5F2C6BB5-76BE-48E0-A92F-A18EAC1B191D}" dt="2026-04-26T20:06:06.335" v="0" actId="47"/>
        <pc:sldMkLst>
          <pc:docMk/>
          <pc:sldMk cId="3939724047" sldId="397"/>
        </pc:sldMkLst>
      </pc:sldChg>
      <pc:sldChg chg="del">
        <pc:chgData name="Lorenzo Di Domenico" userId="b92e3e10ad574af4" providerId="LiveId" clId="{5F2C6BB5-76BE-48E0-A92F-A18EAC1B191D}" dt="2026-04-26T20:06:06.335" v="0" actId="47"/>
        <pc:sldMkLst>
          <pc:docMk/>
          <pc:sldMk cId="1268830469" sldId="398"/>
        </pc:sldMkLst>
      </pc:sldChg>
      <pc:sldChg chg="del">
        <pc:chgData name="Lorenzo Di Domenico" userId="b92e3e10ad574af4" providerId="LiveId" clId="{5F2C6BB5-76BE-48E0-A92F-A18EAC1B191D}" dt="2026-04-26T20:06:06.335" v="0" actId="47"/>
        <pc:sldMkLst>
          <pc:docMk/>
          <pc:sldMk cId="1113171895" sldId="399"/>
        </pc:sldMkLst>
      </pc:sldChg>
      <pc:sldChg chg="del">
        <pc:chgData name="Lorenzo Di Domenico" userId="b92e3e10ad574af4" providerId="LiveId" clId="{5F2C6BB5-76BE-48E0-A92F-A18EAC1B191D}" dt="2026-04-26T20:06:06.335" v="0" actId="47"/>
        <pc:sldMkLst>
          <pc:docMk/>
          <pc:sldMk cId="2923502363" sldId="400"/>
        </pc:sldMkLst>
      </pc:sldChg>
      <pc:sldChg chg="del">
        <pc:chgData name="Lorenzo Di Domenico" userId="b92e3e10ad574af4" providerId="LiveId" clId="{5F2C6BB5-76BE-48E0-A92F-A18EAC1B191D}" dt="2026-04-26T20:06:06.335" v="0" actId="47"/>
        <pc:sldMkLst>
          <pc:docMk/>
          <pc:sldMk cId="1692500174" sldId="401"/>
        </pc:sldMkLst>
      </pc:sldChg>
      <pc:sldChg chg="del">
        <pc:chgData name="Lorenzo Di Domenico" userId="b92e3e10ad574af4" providerId="LiveId" clId="{5F2C6BB5-76BE-48E0-A92F-A18EAC1B191D}" dt="2026-04-26T20:06:06.335" v="0" actId="47"/>
        <pc:sldMkLst>
          <pc:docMk/>
          <pc:sldMk cId="1402274171" sldId="402"/>
        </pc:sldMkLst>
      </pc:sldChg>
      <pc:sldChg chg="del">
        <pc:chgData name="Lorenzo Di Domenico" userId="b92e3e10ad574af4" providerId="LiveId" clId="{5F2C6BB5-76BE-48E0-A92F-A18EAC1B191D}" dt="2026-04-26T20:06:06.335" v="0" actId="47"/>
        <pc:sldMkLst>
          <pc:docMk/>
          <pc:sldMk cId="2431169225" sldId="403"/>
        </pc:sldMkLst>
      </pc:sldChg>
      <pc:sldChg chg="del">
        <pc:chgData name="Lorenzo Di Domenico" userId="b92e3e10ad574af4" providerId="LiveId" clId="{5F2C6BB5-76BE-48E0-A92F-A18EAC1B191D}" dt="2026-04-26T20:06:06.335" v="0" actId="47"/>
        <pc:sldMkLst>
          <pc:docMk/>
          <pc:sldMk cId="3833512257" sldId="404"/>
        </pc:sldMkLst>
      </pc:sldChg>
      <pc:sldChg chg="del">
        <pc:chgData name="Lorenzo Di Domenico" userId="b92e3e10ad574af4" providerId="LiveId" clId="{5F2C6BB5-76BE-48E0-A92F-A18EAC1B191D}" dt="2026-04-26T20:06:06.335" v="0" actId="47"/>
        <pc:sldMkLst>
          <pc:docMk/>
          <pc:sldMk cId="2653007724" sldId="405"/>
        </pc:sldMkLst>
      </pc:sldChg>
      <pc:sldChg chg="del">
        <pc:chgData name="Lorenzo Di Domenico" userId="b92e3e10ad574af4" providerId="LiveId" clId="{5F2C6BB5-76BE-48E0-A92F-A18EAC1B191D}" dt="2026-04-26T20:06:06.335" v="0" actId="47"/>
        <pc:sldMkLst>
          <pc:docMk/>
          <pc:sldMk cId="2050991055" sldId="406"/>
        </pc:sldMkLst>
      </pc:sldChg>
      <pc:sldChg chg="del">
        <pc:chgData name="Lorenzo Di Domenico" userId="b92e3e10ad574af4" providerId="LiveId" clId="{5F2C6BB5-76BE-48E0-A92F-A18EAC1B191D}" dt="2026-04-26T20:06:06.335" v="0" actId="47"/>
        <pc:sldMkLst>
          <pc:docMk/>
          <pc:sldMk cId="3359480775" sldId="409"/>
        </pc:sldMkLst>
      </pc:sldChg>
      <pc:sldChg chg="del">
        <pc:chgData name="Lorenzo Di Domenico" userId="b92e3e10ad574af4" providerId="LiveId" clId="{5F2C6BB5-76BE-48E0-A92F-A18EAC1B191D}" dt="2026-04-26T20:06:06.335" v="0" actId="47"/>
        <pc:sldMkLst>
          <pc:docMk/>
          <pc:sldMk cId="3996762959" sldId="410"/>
        </pc:sldMkLst>
      </pc:sldChg>
      <pc:sldChg chg="del">
        <pc:chgData name="Lorenzo Di Domenico" userId="b92e3e10ad574af4" providerId="LiveId" clId="{5F2C6BB5-76BE-48E0-A92F-A18EAC1B191D}" dt="2026-04-26T20:06:06.335" v="0" actId="47"/>
        <pc:sldMkLst>
          <pc:docMk/>
          <pc:sldMk cId="3891711938" sldId="411"/>
        </pc:sldMkLst>
      </pc:sldChg>
      <pc:sldChg chg="del">
        <pc:chgData name="Lorenzo Di Domenico" userId="b92e3e10ad574af4" providerId="LiveId" clId="{5F2C6BB5-76BE-48E0-A92F-A18EAC1B191D}" dt="2026-04-26T20:06:06.335" v="0" actId="47"/>
        <pc:sldMkLst>
          <pc:docMk/>
          <pc:sldMk cId="776394605" sldId="412"/>
        </pc:sldMkLst>
      </pc:sldChg>
      <pc:sldChg chg="del">
        <pc:chgData name="Lorenzo Di Domenico" userId="b92e3e10ad574af4" providerId="LiveId" clId="{5F2C6BB5-76BE-48E0-A92F-A18EAC1B191D}" dt="2026-04-26T20:06:06.335" v="0" actId="47"/>
        <pc:sldMkLst>
          <pc:docMk/>
          <pc:sldMk cId="853811707" sldId="41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F155BC-6620-4F62-B3F9-A1A0B32D76F2}" type="datetimeFigureOut">
              <a:rPr lang="it-IT" smtClean="0"/>
              <a:t>23/05/2026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8CC9F3-F1E2-46CC-8F7F-37941C5D09F3}" type="slidenum">
              <a:rPr lang="it-IT" smtClean="0"/>
              <a:t>‹N›</a:t>
            </a:fld>
            <a:endParaRPr lang="it-IT"/>
          </a:p>
        </p:txBody>
      </p:sp>
    </p:spTree>
    <p:extLst>
      <p:ext uri="{BB962C8B-B14F-4D97-AF65-F5344CB8AC3E}">
        <p14:creationId xmlns:p14="http://schemas.microsoft.com/office/powerpoint/2010/main" val="27146761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E5430-EE92-39E6-2C44-51DCDD973D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126E24-F835-A4FC-2050-EA635A66CA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7FCB00-DDFA-1376-5F3D-523C9D2714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F72E9A-F5C3-395E-F39E-AC693FB4E74D}"/>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30946703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3F10C-EB30-3422-D8FD-6B35C59024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1ACE72-918D-58DD-499C-E4E31188AC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8E7C57-BFE7-0AE4-BAEE-57716DEB69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EF8C123-AD5B-BB33-DC9F-596C36B20156}"/>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5867688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EAE42-2943-334B-057E-BF41C757DE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1C2607-94C5-5875-5189-074C524DB4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E691C9-3386-B898-1F81-5EE433A371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4E72225-85FA-0E4D-5566-06CD64AC774B}"/>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3968931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9C19D-E490-A259-0E7B-4DCFAF45B5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7EC9F3-21A6-C771-0FFD-E2EE4CA25A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708BC5-50EF-B165-BF8C-123CED5485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E6BF5D-7229-5EEC-60EE-232CD6E63C4E}"/>
              </a:ext>
            </a:extLst>
          </p:cNvPr>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26580212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CD37A-FDC4-B56B-1972-B1E7C36E0F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E5F63E-8A4B-C3A2-DD67-00AFE89C43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B62693-0D38-6FB6-D532-B0DB31E3C3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D1E38F3-1518-BC58-F038-4A1CABE8B7E6}"/>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32592056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84582-76FC-20B8-84E4-AF0C9CBE3B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4EA8EF-C945-AA62-B9C5-78EB415E02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F7D9C4-30C1-3974-B477-D8065C6C0B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68FD24-577F-32F7-9D1F-C1D0BFF8D781}"/>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4086334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5648E-638D-13B2-1383-29CF98E899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3F18F4-B3EA-6BD7-4BCD-40323AA234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4D9A67-6AB2-FE81-2AE7-FEEB5A680F2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46142C1-B695-065D-0B72-39D650E30D25}"/>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29712701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78235-E880-FA6F-F27C-3FFBDD2CB3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FA649B-6790-F330-331B-C76A606423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9E8324-0BE4-ADAE-86F0-CEFD61E874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B844DA-1D16-0571-E4CB-CEBA1FCA721E}"/>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22690919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A5670-51F6-5AB2-FD0F-C107982DAF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9C24E1-6D5F-2EBD-567F-219429B8AB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03EEC8-8167-235B-433A-C265900F08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F342853-D361-21C4-0A30-98B9B792AF3C}"/>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40501663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41DB8-5BC4-FA0E-182F-6B64362811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63F2A0-3999-460B-C6CC-C7B42CA28B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D73702-390E-F0AB-3C0E-434C137CB1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97C34A-C97E-11F8-D85F-A1A7C2715867}"/>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009149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9A8CF-E7A6-0892-F3E7-9BEF84C1F3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470F8D-AACC-83B1-0FC1-EC1329973F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7FB4E8-9398-256A-C908-2975C7ACCDC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C616BE2-41D8-4D76-3A31-DDC6FF95DEFA}"/>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893941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3643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260.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png"/><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170.png"/></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png"/><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09601" y="1402080"/>
            <a:ext cx="15036393" cy="975360"/>
          </a:xfrm>
          <a:prstGeom prst="rect">
            <a:avLst/>
          </a:prstGeom>
          <a:noFill/>
          <a:ln/>
        </p:spPr>
        <p:txBody>
          <a:bodyPr wrap="square" rtlCol="0" anchor="ctr"/>
          <a:lstStyle/>
          <a:p>
            <a:pPr algn="ctr"/>
            <a:r>
              <a:rPr lang="en-US" sz="4800" dirty="0">
                <a:solidFill>
                  <a:srgbClr val="000000"/>
                </a:solidFill>
                <a:latin typeface="Calibri" pitchFamily="34" charset="0"/>
                <a:ea typeface="Calibri" pitchFamily="34" charset="-122"/>
                <a:cs typeface="Calibri" pitchFamily="34" charset="-120"/>
              </a:rPr>
              <a:t>Economia delle </a:t>
            </a:r>
            <a:r>
              <a:rPr lang="en-US" sz="4800" dirty="0" err="1">
                <a:solidFill>
                  <a:srgbClr val="000000"/>
                </a:solidFill>
                <a:latin typeface="Calibri" pitchFamily="34" charset="0"/>
                <a:ea typeface="Calibri" pitchFamily="34" charset="-122"/>
                <a:cs typeface="Calibri" pitchFamily="34" charset="-120"/>
              </a:rPr>
              <a:t>assicurazioni</a:t>
            </a:r>
            <a:r>
              <a:rPr lang="en-US" sz="4800" dirty="0">
                <a:solidFill>
                  <a:srgbClr val="000000"/>
                </a:solidFill>
                <a:latin typeface="Calibri" pitchFamily="34" charset="0"/>
                <a:ea typeface="Calibri" pitchFamily="34" charset="-122"/>
                <a:cs typeface="Calibri" pitchFamily="34" charset="-120"/>
              </a:rPr>
              <a:t> e </a:t>
            </a:r>
            <a:r>
              <a:rPr lang="en-US" sz="4800" dirty="0" err="1">
                <a:solidFill>
                  <a:srgbClr val="000000"/>
                </a:solidFill>
                <a:latin typeface="Calibri" pitchFamily="34" charset="0"/>
                <a:ea typeface="Calibri" pitchFamily="34" charset="-122"/>
                <a:cs typeface="Calibri" pitchFamily="34" charset="-120"/>
              </a:rPr>
              <a:t>politiche</a:t>
            </a:r>
            <a:r>
              <a:rPr lang="en-US" sz="4800" dirty="0">
                <a:solidFill>
                  <a:srgbClr val="000000"/>
                </a:solidFill>
                <a:latin typeface="Calibri" pitchFamily="34" charset="0"/>
                <a:ea typeface="Calibri" pitchFamily="34" charset="-122"/>
                <a:cs typeface="Calibri" pitchFamily="34" charset="-120"/>
              </a:rPr>
              <a:t> di welfare</a:t>
            </a:r>
          </a:p>
          <a:p>
            <a:pPr algn="ctr"/>
            <a:r>
              <a:rPr lang="en-US" sz="4800" dirty="0">
                <a:solidFill>
                  <a:srgbClr val="000000"/>
                </a:solidFill>
                <a:latin typeface="Calibri" pitchFamily="34" charset="0"/>
                <a:ea typeface="Calibri" pitchFamily="34" charset="-122"/>
                <a:cs typeface="Calibri" pitchFamily="34" charset="-120"/>
              </a:rPr>
              <a:t>Anno 2025/2026  </a:t>
            </a:r>
            <a:endParaRPr lang="en-US" sz="4800" dirty="0"/>
          </a:p>
        </p:txBody>
      </p:sp>
      <p:sp>
        <p:nvSpPr>
          <p:cNvPr id="3" name="Text 1"/>
          <p:cNvSpPr/>
          <p:nvPr/>
        </p:nvSpPr>
        <p:spPr>
          <a:xfrm>
            <a:off x="609601" y="2987040"/>
            <a:ext cx="15036393" cy="853440"/>
          </a:xfrm>
          <a:prstGeom prst="rect">
            <a:avLst/>
          </a:prstGeom>
          <a:noFill/>
          <a:ln/>
        </p:spPr>
        <p:txBody>
          <a:bodyPr wrap="square" rtlCol="0" anchor="ctr"/>
          <a:lstStyle/>
          <a:p>
            <a:pPr algn="ctr"/>
            <a:r>
              <a:rPr lang="en-US" sz="2933" dirty="0">
                <a:solidFill>
                  <a:srgbClr val="000000"/>
                </a:solidFill>
                <a:latin typeface="Calibri" pitchFamily="34" charset="0"/>
                <a:ea typeface="Calibri" pitchFamily="34" charset="-122"/>
                <a:cs typeface="Calibri" pitchFamily="34" charset="-120"/>
              </a:rPr>
              <a:t>Prof. Lorenzo Di Domenico</a:t>
            </a:r>
            <a:endParaRPr lang="en-US" sz="2933" dirty="0"/>
          </a:p>
        </p:txBody>
      </p:sp>
      <p:sp>
        <p:nvSpPr>
          <p:cNvPr id="4" name="Shape 2"/>
          <p:cNvSpPr/>
          <p:nvPr/>
        </p:nvSpPr>
        <p:spPr>
          <a:xfrm>
            <a:off x="670561" y="846734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6" name="Image 0" descr="/mnt/data/deams_logo.png"/>
          <p:cNvPicPr>
            <a:picLocks noChangeAspect="1"/>
          </p:cNvPicPr>
          <p:nvPr/>
        </p:nvPicPr>
        <p:blipFill>
          <a:blip r:embed="rId3"/>
          <a:stretch>
            <a:fillRect/>
          </a:stretch>
        </p:blipFill>
        <p:spPr>
          <a:xfrm>
            <a:off x="13241560" y="8595360"/>
            <a:ext cx="1402080" cy="548640"/>
          </a:xfrm>
          <a:prstGeom prst="rect">
            <a:avLst/>
          </a:prstGeom>
        </p:spPr>
      </p:pic>
      <p:sp>
        <p:nvSpPr>
          <p:cNvPr id="7" name="Text 4"/>
          <p:cNvSpPr/>
          <p:nvPr/>
        </p:nvSpPr>
        <p:spPr>
          <a:xfrm>
            <a:off x="14985613" y="8686800"/>
            <a:ext cx="487680" cy="365760"/>
          </a:xfrm>
          <a:prstGeom prst="rect">
            <a:avLst/>
          </a:prstGeom>
          <a:noFill/>
          <a:ln/>
        </p:spPr>
        <p:txBody>
          <a:bodyPr wrap="square" rtlCol="0" anchor="t"/>
          <a:lstStyle/>
          <a:p>
            <a:r>
              <a:rPr lang="en-US" sz="1600" dirty="0">
                <a:solidFill>
                  <a:srgbClr val="7F7F7F"/>
                </a:solidFill>
                <a:latin typeface="Calibri" pitchFamily="34" charset="0"/>
                <a:ea typeface="Calibri" pitchFamily="34" charset="-122"/>
                <a:cs typeface="Calibri" pitchFamily="34" charset="-120"/>
              </a:rPr>
              <a:t>1</a:t>
            </a:r>
            <a:endParaRPr lang="en-US"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9DFEA-3449-34F0-961A-6581B246465B}"/>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5BB4646B-E261-2826-32ED-9DEF9FA9CFC6}"/>
              </a:ext>
            </a:extLst>
          </p:cNvPr>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6" name="Image 0" descr="/mnt/data/deams_logo.png">
            <a:extLst>
              <a:ext uri="{FF2B5EF4-FFF2-40B4-BE49-F238E27FC236}">
                <a16:creationId xmlns:a16="http://schemas.microsoft.com/office/drawing/2014/main" id="{AAF08EE4-F3D3-EF39-8F3E-B114C2F2DC9F}"/>
              </a:ext>
            </a:extLst>
          </p:cNvPr>
          <p:cNvPicPr>
            <a:picLocks noChangeAspect="1"/>
          </p:cNvPicPr>
          <p:nvPr/>
        </p:nvPicPr>
        <p:blipFill>
          <a:blip r:embed="rId3"/>
          <a:stretch>
            <a:fillRect/>
          </a:stretch>
        </p:blipFill>
        <p:spPr>
          <a:xfrm>
            <a:off x="13241560" y="8595360"/>
            <a:ext cx="1402080" cy="548640"/>
          </a:xfrm>
          <a:prstGeom prst="rect">
            <a:avLst/>
          </a:prstGeom>
        </p:spPr>
      </p:pic>
      <p:sp>
        <p:nvSpPr>
          <p:cNvPr id="8" name="Text 1">
            <a:extLst>
              <a:ext uri="{FF2B5EF4-FFF2-40B4-BE49-F238E27FC236}">
                <a16:creationId xmlns:a16="http://schemas.microsoft.com/office/drawing/2014/main" id="{4B76C671-BAC7-C6BD-E41C-41974E433E12}"/>
              </a:ext>
            </a:extLst>
          </p:cNvPr>
          <p:cNvSpPr/>
          <p:nvPr/>
        </p:nvSpPr>
        <p:spPr>
          <a:xfrm>
            <a:off x="965200" y="3124200"/>
            <a:ext cx="15036393" cy="1142080"/>
          </a:xfrm>
          <a:prstGeom prst="rect">
            <a:avLst/>
          </a:prstGeom>
          <a:noFill/>
          <a:ln/>
        </p:spPr>
        <p:txBody>
          <a:bodyPr wrap="square" rtlCol="0" anchor="t"/>
          <a:lstStyle/>
          <a:p>
            <a:pPr>
              <a:spcAft>
                <a:spcPts val="800"/>
              </a:spcAft>
              <a:defRPr sz="2000">
                <a:solidFill>
                  <a:srgbClr val="282828"/>
                </a:solidFill>
                <a:latin typeface="Calibri"/>
              </a:defRPr>
            </a:pPr>
            <a:r>
              <a:rPr lang="it-IT" sz="3200" dirty="0"/>
              <a:t>  </a:t>
            </a:r>
          </a:p>
        </p:txBody>
      </p:sp>
      <mc:AlternateContent xmlns:mc="http://schemas.openxmlformats.org/markup-compatibility/2006" xmlns:a14="http://schemas.microsoft.com/office/drawing/2010/main">
        <mc:Choice Requires="a14">
          <p:sp>
            <p:nvSpPr>
              <p:cNvPr id="5" name="CasellaDiTesto 4">
                <a:extLst>
                  <a:ext uri="{FF2B5EF4-FFF2-40B4-BE49-F238E27FC236}">
                    <a16:creationId xmlns:a16="http://schemas.microsoft.com/office/drawing/2014/main" id="{3E2347C6-18DA-3D5B-3E30-38CE2347C445}"/>
                  </a:ext>
                </a:extLst>
              </p:cNvPr>
              <p:cNvSpPr txBox="1"/>
              <p:nvPr/>
            </p:nvSpPr>
            <p:spPr>
              <a:xfrm>
                <a:off x="965200" y="2207567"/>
                <a:ext cx="14897303" cy="4154984"/>
              </a:xfrm>
              <a:prstGeom prst="rect">
                <a:avLst/>
              </a:prstGeom>
              <a:noFill/>
            </p:spPr>
            <p:txBody>
              <a:bodyPr wrap="square">
                <a:spAutoFit/>
              </a:bodyPr>
              <a:lstStyle/>
              <a:p>
                <a:pPr marL="342900" indent="-342900">
                  <a:buFont typeface="Arial" panose="020B0604020202020204" pitchFamily="34" charset="0"/>
                  <a:buChar char="•"/>
                </a:pPr>
                <a:r>
                  <a:rPr lang="it-IT" sz="2400" dirty="0"/>
                  <a:t>Oltre alla condizione sulla pendenza della curva assicurativa, è necessario che la tangente della curva di indifferenza non sia maggiore della pendenza della retta assicurativa. </a:t>
                </a:r>
              </a:p>
              <a:p>
                <a:endParaRPr lang="it-IT" sz="2400" dirty="0"/>
              </a:p>
              <a:p>
                <a:pPr marL="342900" indent="-342900">
                  <a:buFont typeface="Arial" panose="020B0604020202020204" pitchFamily="34" charset="0"/>
                  <a:buChar char="•"/>
                </a:pPr>
                <a:r>
                  <a:rPr lang="it-IT" sz="2400" dirty="0"/>
                  <a:t>Quando la tangente della curva di indifferenza in A è maggiore della pendenza della retta assicurativa, non conviene assicurarsi:</a:t>
                </a:r>
              </a:p>
              <a:p>
                <a:endParaRPr lang="it-IT" sz="2400" dirty="0">
                  <a:latin typeface="+mj-lt"/>
                </a:endParaRPr>
              </a:p>
              <a:p>
                <a:pPr/>
                <a14:m>
                  <m:oMathPara xmlns:m="http://schemas.openxmlformats.org/officeDocument/2006/math">
                    <m:oMathParaPr>
                      <m:jc m:val="centerGroup"/>
                    </m:oMathParaPr>
                    <m:oMath xmlns:m="http://schemas.openxmlformats.org/officeDocument/2006/math">
                      <m:d>
                        <m:dPr>
                          <m:begChr m:val="|"/>
                          <m:endChr m:val="|"/>
                          <m:ctrlPr>
                            <a:rPr lang="it-IT" sz="2400" b="0" i="1" smtClean="0">
                              <a:latin typeface="Cambria Math" panose="02040503050406030204" pitchFamily="18" charset="0"/>
                            </a:rPr>
                          </m:ctrlPr>
                        </m:dPr>
                        <m:e>
                          <m:r>
                            <a:rPr lang="it-IT" sz="2400" b="0" i="1" smtClean="0">
                              <a:latin typeface="Cambria Math" panose="02040503050406030204" pitchFamily="18" charset="0"/>
                            </a:rPr>
                            <m:t>𝑠𝑙𝑜𝑝𝑒</m:t>
                          </m:r>
                          <m:r>
                            <a:rPr lang="it-IT" sz="2400" b="0" i="1" smtClean="0">
                              <a:latin typeface="Cambria Math" panose="02040503050406030204" pitchFamily="18" charset="0"/>
                            </a:rPr>
                            <m:t> </m:t>
                          </m:r>
                          <m:r>
                            <a:rPr lang="it-IT" sz="2400" b="0" i="1" smtClean="0">
                              <a:latin typeface="Cambria Math" panose="02040503050406030204" pitchFamily="18" charset="0"/>
                            </a:rPr>
                            <m:t>𝐼𝐶</m:t>
                          </m:r>
                        </m:e>
                      </m:d>
                      <m:r>
                        <a:rPr lang="it-IT" sz="2400" b="0" i="1" smtClean="0">
                          <a:latin typeface="Cambria Math" panose="02040503050406030204" pitchFamily="18" charset="0"/>
                        </a:rPr>
                        <m:t>&gt;</m:t>
                      </m:r>
                      <m:d>
                        <m:dPr>
                          <m:begChr m:val="|"/>
                          <m:endChr m:val="|"/>
                          <m:ctrlPr>
                            <a:rPr lang="it-IT" sz="2400" b="0" i="1" smtClean="0">
                              <a:latin typeface="Cambria Math" panose="02040503050406030204" pitchFamily="18" charset="0"/>
                            </a:rPr>
                          </m:ctrlPr>
                        </m:dPr>
                        <m:e>
                          <m:r>
                            <a:rPr lang="it-IT" sz="2400" b="0" i="1" smtClean="0">
                              <a:latin typeface="Cambria Math" panose="02040503050406030204" pitchFamily="18" charset="0"/>
                            </a:rPr>
                            <m:t>𝑆𝑙𝑜𝑝𝑎</m:t>
                          </m:r>
                          <m:r>
                            <a:rPr lang="it-IT" sz="2400" b="0" i="1" smtClean="0">
                              <a:latin typeface="Cambria Math" panose="02040503050406030204" pitchFamily="18" charset="0"/>
                            </a:rPr>
                            <m:t> </m:t>
                          </m:r>
                          <m:r>
                            <a:rPr lang="it-IT" sz="2400" b="0" i="1" smtClean="0">
                              <a:latin typeface="Cambria Math" panose="02040503050406030204" pitchFamily="18" charset="0"/>
                            </a:rPr>
                            <m:t>𝐼𝐿</m:t>
                          </m:r>
                        </m:e>
                      </m:d>
                    </m:oMath>
                  </m:oMathPara>
                </a14:m>
                <a:endParaRPr lang="it-IT" sz="2400" b="0" dirty="0"/>
              </a:p>
              <a:p>
                <a:pPr marL="342900" indent="-342900">
                  <a:buFont typeface="Arial" panose="020B0604020202020204" pitchFamily="34" charset="0"/>
                  <a:buChar char="•"/>
                </a:pPr>
                <a:r>
                  <a:rPr lang="it-IT" sz="2400" dirty="0"/>
                  <a:t>Conviene assicurarsi se: </a:t>
                </a:r>
                <a:endParaRPr lang="it-IT" sz="2400" b="0" dirty="0"/>
              </a:p>
              <a:p>
                <a:endParaRPr lang="it-IT" sz="2400" dirty="0"/>
              </a:p>
              <a:p>
                <a:pPr/>
                <a14:m>
                  <m:oMathPara xmlns:m="http://schemas.openxmlformats.org/officeDocument/2006/math">
                    <m:oMathParaPr>
                      <m:jc m:val="centerGroup"/>
                    </m:oMathParaPr>
                    <m:oMath xmlns:m="http://schemas.openxmlformats.org/officeDocument/2006/math">
                      <m:r>
                        <a:rPr lang="it-IT" sz="2400" b="0" i="1" smtClean="0">
                          <a:latin typeface="Cambria Math" panose="02040503050406030204" pitchFamily="18" charset="0"/>
                        </a:rPr>
                        <m:t>𝐸</m:t>
                      </m:r>
                      <m:sSup>
                        <m:sSupPr>
                          <m:ctrlPr>
                            <a:rPr lang="it-IT" sz="2400" b="0" i="1" smtClean="0">
                              <a:latin typeface="Cambria Math" panose="02040503050406030204" pitchFamily="18" charset="0"/>
                            </a:rPr>
                          </m:ctrlPr>
                        </m:sSupPr>
                        <m:e>
                          <m:r>
                            <a:rPr lang="it-IT" sz="2400" b="0" i="1" smtClean="0">
                              <a:latin typeface="Cambria Math" panose="02040503050406030204" pitchFamily="18" charset="0"/>
                            </a:rPr>
                            <m:t>𝑈</m:t>
                          </m:r>
                        </m:e>
                        <m:sup>
                          <m:r>
                            <a:rPr lang="it-IT" sz="2400" b="0" i="1" smtClean="0">
                              <a:latin typeface="Cambria Math" panose="02040503050406030204" pitchFamily="18" charset="0"/>
                            </a:rPr>
                            <m:t>′</m:t>
                          </m:r>
                        </m:sup>
                      </m:sSup>
                      <m:d>
                        <m:dPr>
                          <m:ctrlPr>
                            <a:rPr lang="it-IT" sz="2400" b="0" i="1" smtClean="0">
                              <a:latin typeface="Cambria Math" panose="02040503050406030204" pitchFamily="18" charset="0"/>
                            </a:rPr>
                          </m:ctrlPr>
                        </m:dPr>
                        <m:e>
                          <m:r>
                            <a:rPr lang="it-IT" sz="2400" b="0" i="1" smtClean="0">
                              <a:latin typeface="Cambria Math" panose="02040503050406030204" pitchFamily="18" charset="0"/>
                            </a:rPr>
                            <m:t>𝛼</m:t>
                          </m:r>
                          <m:r>
                            <a:rPr lang="it-IT" sz="2400" b="0" i="1" smtClean="0">
                              <a:latin typeface="Cambria Math" panose="02040503050406030204" pitchFamily="18" charset="0"/>
                            </a:rPr>
                            <m:t>=</m:t>
                          </m:r>
                          <m:r>
                            <a:rPr lang="it-IT" sz="2400" b="0" i="1" smtClean="0">
                              <a:latin typeface="Cambria Math" panose="02040503050406030204" pitchFamily="18" charset="0"/>
                            </a:rPr>
                            <m:t>0</m:t>
                          </m:r>
                        </m:e>
                      </m:d>
                      <m:r>
                        <a:rPr lang="it-IT" sz="2400" b="0" i="1" smtClean="0">
                          <a:latin typeface="Cambria Math" panose="02040503050406030204" pitchFamily="18" charset="0"/>
                        </a:rPr>
                        <m:t>&gt;</m:t>
                      </m:r>
                      <m:r>
                        <a:rPr lang="it-IT" sz="2400" b="0" i="1" smtClean="0">
                          <a:latin typeface="Cambria Math" panose="02040503050406030204" pitchFamily="18" charset="0"/>
                        </a:rPr>
                        <m:t>0</m:t>
                      </m:r>
                    </m:oMath>
                  </m:oMathPara>
                </a14:m>
                <a:endParaRPr lang="it-IT" sz="2400" b="0" dirty="0"/>
              </a:p>
              <a:p>
                <a:endParaRPr lang="it-IT" sz="2400" b="0" dirty="0"/>
              </a:p>
            </p:txBody>
          </p:sp>
        </mc:Choice>
        <mc:Fallback xmlns="">
          <p:sp>
            <p:nvSpPr>
              <p:cNvPr id="5" name="CasellaDiTesto 4">
                <a:extLst>
                  <a:ext uri="{FF2B5EF4-FFF2-40B4-BE49-F238E27FC236}">
                    <a16:creationId xmlns:a16="http://schemas.microsoft.com/office/drawing/2014/main" id="{3E2347C6-18DA-3D5B-3E30-38CE2347C445}"/>
                  </a:ext>
                </a:extLst>
              </p:cNvPr>
              <p:cNvSpPr txBox="1">
                <a:spLocks noRot="1" noChangeAspect="1" noMove="1" noResize="1" noEditPoints="1" noAdjustHandles="1" noChangeArrowheads="1" noChangeShapeType="1" noTextEdit="1"/>
              </p:cNvSpPr>
              <p:nvPr/>
            </p:nvSpPr>
            <p:spPr>
              <a:xfrm>
                <a:off x="965200" y="2207567"/>
                <a:ext cx="14897303" cy="4154984"/>
              </a:xfrm>
              <a:prstGeom prst="rect">
                <a:avLst/>
              </a:prstGeom>
              <a:blipFill>
                <a:blip r:embed="rId4"/>
                <a:stretch>
                  <a:fillRect l="-532" t="-1173" r="-450"/>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 name="Text 0">
                <a:extLst>
                  <a:ext uri="{FF2B5EF4-FFF2-40B4-BE49-F238E27FC236}">
                    <a16:creationId xmlns:a16="http://schemas.microsoft.com/office/drawing/2014/main" id="{DCC72EF5-8570-43A4-1999-44F400139479}"/>
                  </a:ext>
                </a:extLst>
              </p:cNvPr>
              <p:cNvSpPr/>
              <p:nvPr/>
            </p:nvSpPr>
            <p:spPr>
              <a:xfrm>
                <a:off x="965200" y="777240"/>
                <a:ext cx="15163800" cy="975360"/>
              </a:xfrm>
              <a:prstGeom prst="rect">
                <a:avLst/>
              </a:prstGeom>
              <a:noFill/>
              <a:ln/>
            </p:spPr>
            <p:txBody>
              <a:bodyPr wrap="square" rtlCol="0" anchor="ctr"/>
              <a:lstStyle/>
              <a:p>
                <a:r>
                  <a:rPr lang="it-IT" sz="4800" b="1" dirty="0"/>
                  <a:t>Condizione generale per avere </a:t>
                </a:r>
                <a14:m>
                  <m:oMath xmlns:m="http://schemas.openxmlformats.org/officeDocument/2006/math">
                    <m:r>
                      <a:rPr lang="it-IT" sz="4800" b="1" i="1" smtClean="0">
                        <a:latin typeface="Cambria Math" panose="02040503050406030204" pitchFamily="18" charset="0"/>
                      </a:rPr>
                      <m:t>𝜶</m:t>
                    </m:r>
                    <m:r>
                      <a:rPr lang="it-IT" sz="4800" b="1" i="1" smtClean="0">
                        <a:latin typeface="Cambria Math" panose="02040503050406030204" pitchFamily="18" charset="0"/>
                      </a:rPr>
                      <m:t>&gt;</m:t>
                    </m:r>
                    <m:r>
                      <a:rPr lang="it-IT" sz="4800" b="1" i="1" smtClean="0">
                        <a:latin typeface="Cambria Math" panose="02040503050406030204" pitchFamily="18" charset="0"/>
                      </a:rPr>
                      <m:t>𝟎</m:t>
                    </m:r>
                  </m:oMath>
                </a14:m>
                <a:endParaRPr lang="it-IT" sz="4800" b="1" dirty="0"/>
              </a:p>
            </p:txBody>
          </p:sp>
        </mc:Choice>
        <mc:Fallback xmlns="">
          <p:sp>
            <p:nvSpPr>
              <p:cNvPr id="3" name="Text 0">
                <a:extLst>
                  <a:ext uri="{FF2B5EF4-FFF2-40B4-BE49-F238E27FC236}">
                    <a16:creationId xmlns:a16="http://schemas.microsoft.com/office/drawing/2014/main" id="{DCC72EF5-8570-43A4-1999-44F400139479}"/>
                  </a:ext>
                </a:extLst>
              </p:cNvPr>
              <p:cNvSpPr>
                <a:spLocks noRot="1" noChangeAspect="1" noMove="1" noResize="1" noEditPoints="1" noAdjustHandles="1" noChangeArrowheads="1" noChangeShapeType="1" noTextEdit="1"/>
              </p:cNvSpPr>
              <p:nvPr/>
            </p:nvSpPr>
            <p:spPr>
              <a:xfrm>
                <a:off x="965200" y="777240"/>
                <a:ext cx="15163800" cy="975360"/>
              </a:xfrm>
              <a:prstGeom prst="rect">
                <a:avLst/>
              </a:prstGeom>
              <a:blipFill>
                <a:blip r:embed="rId5"/>
                <a:stretch>
                  <a:fillRect l="-1809" t="-6250" b="-25625"/>
                </a:stretch>
              </a:blipFill>
              <a:ln/>
            </p:spPr>
            <p:txBody>
              <a:bodyPr/>
              <a:lstStyle/>
              <a:p>
                <a:r>
                  <a:rPr lang="it-IT">
                    <a:noFill/>
                  </a:rPr>
                  <a:t> </a:t>
                </a:r>
              </a:p>
            </p:txBody>
          </p:sp>
        </mc:Fallback>
      </mc:AlternateContent>
    </p:spTree>
    <p:extLst>
      <p:ext uri="{BB962C8B-B14F-4D97-AF65-F5344CB8AC3E}">
        <p14:creationId xmlns:p14="http://schemas.microsoft.com/office/powerpoint/2010/main" val="3543905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3DF1D-646D-3A3D-156F-723C5CCA27EE}"/>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EAB640A5-63F9-40DF-3A09-14AB0C6D9D77}"/>
              </a:ext>
            </a:extLst>
          </p:cNvPr>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6" name="Image 0" descr="/mnt/data/deams_logo.png">
            <a:extLst>
              <a:ext uri="{FF2B5EF4-FFF2-40B4-BE49-F238E27FC236}">
                <a16:creationId xmlns:a16="http://schemas.microsoft.com/office/drawing/2014/main" id="{6F18FA93-ACD8-5A3A-5CC2-424481E12ABB}"/>
              </a:ext>
            </a:extLst>
          </p:cNvPr>
          <p:cNvPicPr>
            <a:picLocks noChangeAspect="1"/>
          </p:cNvPicPr>
          <p:nvPr/>
        </p:nvPicPr>
        <p:blipFill>
          <a:blip r:embed="rId3"/>
          <a:stretch>
            <a:fillRect/>
          </a:stretch>
        </p:blipFill>
        <p:spPr>
          <a:xfrm>
            <a:off x="13241560" y="8595360"/>
            <a:ext cx="1402080" cy="548640"/>
          </a:xfrm>
          <a:prstGeom prst="rect">
            <a:avLst/>
          </a:prstGeom>
        </p:spPr>
      </p:pic>
      <p:sp>
        <p:nvSpPr>
          <p:cNvPr id="8" name="Text 1">
            <a:extLst>
              <a:ext uri="{FF2B5EF4-FFF2-40B4-BE49-F238E27FC236}">
                <a16:creationId xmlns:a16="http://schemas.microsoft.com/office/drawing/2014/main" id="{214FB32C-2C5E-AD4D-B6BD-79CB7EA6EBB8}"/>
              </a:ext>
            </a:extLst>
          </p:cNvPr>
          <p:cNvSpPr/>
          <p:nvPr/>
        </p:nvSpPr>
        <p:spPr>
          <a:xfrm>
            <a:off x="965200" y="3124200"/>
            <a:ext cx="15036393" cy="1142080"/>
          </a:xfrm>
          <a:prstGeom prst="rect">
            <a:avLst/>
          </a:prstGeom>
          <a:noFill/>
          <a:ln/>
        </p:spPr>
        <p:txBody>
          <a:bodyPr wrap="square" rtlCol="0" anchor="t"/>
          <a:lstStyle/>
          <a:p>
            <a:pPr>
              <a:spcAft>
                <a:spcPts val="800"/>
              </a:spcAft>
              <a:defRPr sz="2000">
                <a:solidFill>
                  <a:srgbClr val="282828"/>
                </a:solidFill>
                <a:latin typeface="Calibri"/>
              </a:defRPr>
            </a:pPr>
            <a:r>
              <a:rPr lang="it-IT" sz="3200" dirty="0"/>
              <a:t>  </a:t>
            </a:r>
          </a:p>
        </p:txBody>
      </p:sp>
      <mc:AlternateContent xmlns:mc="http://schemas.openxmlformats.org/markup-compatibility/2006" xmlns:a14="http://schemas.microsoft.com/office/drawing/2010/main">
        <mc:Choice Requires="a14">
          <p:sp>
            <p:nvSpPr>
              <p:cNvPr id="5" name="CasellaDiTesto 4">
                <a:extLst>
                  <a:ext uri="{FF2B5EF4-FFF2-40B4-BE49-F238E27FC236}">
                    <a16:creationId xmlns:a16="http://schemas.microsoft.com/office/drawing/2014/main" id="{08A95B60-85D5-5DD2-C36C-65370C1C5A28}"/>
                  </a:ext>
                </a:extLst>
              </p:cNvPr>
              <p:cNvSpPr txBox="1"/>
              <p:nvPr/>
            </p:nvSpPr>
            <p:spPr>
              <a:xfrm>
                <a:off x="965200" y="2207567"/>
                <a:ext cx="14897303" cy="5018169"/>
              </a:xfrm>
              <a:prstGeom prst="rect">
                <a:avLst/>
              </a:prstGeom>
              <a:noFill/>
            </p:spPr>
            <p:txBody>
              <a:bodyPr wrap="square">
                <a:spAutoFit/>
              </a:bodyPr>
              <a:lstStyle/>
              <a:p>
                <a:endParaRPr lang="it-IT" sz="2400" b="0" dirty="0"/>
              </a:p>
              <a:p>
                <a:pPr marL="342900" indent="-342900">
                  <a:buFont typeface="Arial" panose="020B0604020202020204" pitchFamily="34" charset="0"/>
                  <a:buChar char="•"/>
                </a:pPr>
                <a:r>
                  <a:rPr lang="it-IT" sz="2400" dirty="0"/>
                  <a:t>Ad esempio, con una funzione logaritmica, la condizione diviene: </a:t>
                </a:r>
              </a:p>
              <a:p>
                <a:endParaRPr lang="it-IT" sz="2400" dirty="0"/>
              </a:p>
              <a:p>
                <a:pPr/>
                <a14:m>
                  <m:oMathPara xmlns:m="http://schemas.openxmlformats.org/officeDocument/2006/math">
                    <m:oMathParaPr>
                      <m:jc m:val="centerGroup"/>
                    </m:oMathParaPr>
                    <m:oMath xmlns:m="http://schemas.openxmlformats.org/officeDocument/2006/math">
                      <m:r>
                        <a:rPr lang="it-IT" sz="2400" i="1" smtClean="0">
                          <a:latin typeface="Cambria Math" panose="02040503050406030204" pitchFamily="18" charset="0"/>
                        </a:rPr>
                        <m:t>𝐸</m:t>
                      </m:r>
                      <m:sSup>
                        <m:sSupPr>
                          <m:ctrlPr>
                            <a:rPr lang="it-IT" sz="2400" i="1">
                              <a:latin typeface="Cambria Math" panose="02040503050406030204" pitchFamily="18" charset="0"/>
                            </a:rPr>
                          </m:ctrlPr>
                        </m:sSupPr>
                        <m:e>
                          <m:r>
                            <a:rPr lang="it-IT" sz="2400" i="1">
                              <a:latin typeface="Cambria Math" panose="02040503050406030204" pitchFamily="18" charset="0"/>
                            </a:rPr>
                            <m:t>𝑈</m:t>
                          </m:r>
                        </m:e>
                        <m:sup>
                          <m:r>
                            <a:rPr lang="it-IT" sz="2400" i="1">
                              <a:latin typeface="Cambria Math" panose="02040503050406030204" pitchFamily="18" charset="0"/>
                            </a:rPr>
                            <m:t>′</m:t>
                          </m:r>
                        </m:sup>
                      </m:sSup>
                      <m:r>
                        <a:rPr lang="it-IT" sz="2400" b="0" i="1" smtClean="0">
                          <a:latin typeface="Cambria Math" panose="02040503050406030204" pitchFamily="18" charset="0"/>
                        </a:rPr>
                        <m:t>=</m:t>
                      </m:r>
                      <m:sSup>
                        <m:sSupPr>
                          <m:ctrlPr>
                            <a:rPr lang="it-IT" sz="2400" i="1" dirty="0">
                              <a:latin typeface="Cambria Math" panose="02040503050406030204" pitchFamily="18" charset="0"/>
                            </a:rPr>
                          </m:ctrlPr>
                        </m:sSupPr>
                        <m:e>
                          <m:r>
                            <a:rPr lang="it-IT" sz="2400" i="1" dirty="0">
                              <a:latin typeface="Cambria Math" panose="02040503050406030204" pitchFamily="18" charset="0"/>
                            </a:rPr>
                            <m:t>𝑢</m:t>
                          </m:r>
                        </m:e>
                        <m:sup>
                          <m:r>
                            <a:rPr lang="it-IT" sz="2400" i="1" dirty="0">
                              <a:latin typeface="Cambria Math" panose="02040503050406030204" pitchFamily="18" charset="0"/>
                            </a:rPr>
                            <m:t>′</m:t>
                          </m:r>
                        </m:sup>
                      </m:sSup>
                      <m:d>
                        <m:dPr>
                          <m:ctrlPr>
                            <a:rPr lang="it-IT" sz="2400" i="1" dirty="0">
                              <a:latin typeface="Cambria Math" panose="02040503050406030204" pitchFamily="18" charset="0"/>
                            </a:rPr>
                          </m:ctrlPr>
                        </m:dPr>
                        <m:e>
                          <m:sSub>
                            <m:sSubPr>
                              <m:ctrlPr>
                                <a:rPr lang="it-IT" sz="2400" i="1" dirty="0">
                                  <a:latin typeface="Cambria Math" panose="02040503050406030204" pitchFamily="18" charset="0"/>
                                </a:rPr>
                              </m:ctrlPr>
                            </m:sSubPr>
                            <m:e>
                              <m:r>
                                <a:rPr lang="it-IT" sz="2400" i="1" dirty="0">
                                  <a:latin typeface="Cambria Math" panose="02040503050406030204" pitchFamily="18" charset="0"/>
                                </a:rPr>
                                <m:t>𝑊</m:t>
                              </m:r>
                            </m:e>
                            <m:sub>
                              <m:r>
                                <a:rPr lang="it-IT" sz="2400" i="1" dirty="0">
                                  <a:latin typeface="Cambria Math" panose="02040503050406030204" pitchFamily="18" charset="0"/>
                                </a:rPr>
                                <m:t>1</m:t>
                              </m:r>
                            </m:sub>
                          </m:sSub>
                        </m:e>
                      </m:d>
                      <m:r>
                        <a:rPr lang="it-IT" sz="2400" i="1" dirty="0">
                          <a:latin typeface="Cambria Math" panose="02040503050406030204" pitchFamily="18" charset="0"/>
                        </a:rPr>
                        <m:t>𝐿</m:t>
                      </m:r>
                      <m:d>
                        <m:dPr>
                          <m:begChr m:val="["/>
                          <m:endChr m:val="]"/>
                          <m:ctrlPr>
                            <a:rPr lang="it-IT" sz="2400" i="1" dirty="0">
                              <a:latin typeface="Cambria Math" panose="02040503050406030204" pitchFamily="18" charset="0"/>
                            </a:rPr>
                          </m:ctrlPr>
                        </m:dPr>
                        <m:e>
                          <m:r>
                            <a:rPr lang="it-IT" sz="2400" i="1" dirty="0">
                              <a:latin typeface="Cambria Math" panose="02040503050406030204" pitchFamily="18" charset="0"/>
                            </a:rPr>
                            <m:t>1</m:t>
                          </m:r>
                          <m:r>
                            <a:rPr lang="it-IT" sz="2400" i="1" dirty="0">
                              <a:latin typeface="Cambria Math" panose="02040503050406030204" pitchFamily="18" charset="0"/>
                            </a:rPr>
                            <m:t>−</m:t>
                          </m:r>
                          <m:r>
                            <a:rPr lang="it-IT" sz="2400" i="1" dirty="0">
                              <a:latin typeface="Cambria Math" panose="02040503050406030204" pitchFamily="18" charset="0"/>
                            </a:rPr>
                            <m:t>𝜋</m:t>
                          </m:r>
                          <m:d>
                            <m:dPr>
                              <m:ctrlPr>
                                <a:rPr lang="it-IT" sz="2400" i="1" dirty="0">
                                  <a:latin typeface="Cambria Math" panose="02040503050406030204" pitchFamily="18" charset="0"/>
                                </a:rPr>
                              </m:ctrlPr>
                            </m:dPr>
                            <m:e>
                              <m:r>
                                <a:rPr lang="it-IT" sz="2400" i="1" dirty="0">
                                  <a:latin typeface="Cambria Math" panose="02040503050406030204" pitchFamily="18" charset="0"/>
                                </a:rPr>
                                <m:t>1</m:t>
                              </m:r>
                              <m:r>
                                <a:rPr lang="it-IT" sz="2400" i="1" dirty="0">
                                  <a:latin typeface="Cambria Math" panose="02040503050406030204" pitchFamily="18" charset="0"/>
                                </a:rPr>
                                <m:t>+</m:t>
                              </m:r>
                              <m:r>
                                <a:rPr lang="it-IT" sz="2400" i="1" dirty="0">
                                  <a:latin typeface="Cambria Math" panose="02040503050406030204" pitchFamily="18" charset="0"/>
                                </a:rPr>
                                <m:t>𝜆</m:t>
                              </m:r>
                            </m:e>
                          </m:d>
                        </m:e>
                      </m:d>
                      <m:r>
                        <a:rPr lang="it-IT" sz="2400" i="1" dirty="0">
                          <a:latin typeface="Cambria Math" panose="02040503050406030204" pitchFamily="18" charset="0"/>
                        </a:rPr>
                        <m:t>−</m:t>
                      </m:r>
                      <m:d>
                        <m:dPr>
                          <m:ctrlPr>
                            <a:rPr lang="it-IT" sz="2400" i="1" dirty="0">
                              <a:latin typeface="Cambria Math" panose="02040503050406030204" pitchFamily="18" charset="0"/>
                            </a:rPr>
                          </m:ctrlPr>
                        </m:dPr>
                        <m:e>
                          <m:r>
                            <a:rPr lang="it-IT" sz="2400" i="1" dirty="0">
                              <a:latin typeface="Cambria Math" panose="02040503050406030204" pitchFamily="18" charset="0"/>
                            </a:rPr>
                            <m:t>1</m:t>
                          </m:r>
                          <m:r>
                            <a:rPr lang="it-IT" sz="2400" i="1" dirty="0">
                              <a:latin typeface="Cambria Math" panose="02040503050406030204" pitchFamily="18" charset="0"/>
                            </a:rPr>
                            <m:t>−</m:t>
                          </m:r>
                          <m:r>
                            <a:rPr lang="it-IT" sz="2400" i="1" dirty="0">
                              <a:latin typeface="Cambria Math" panose="02040503050406030204" pitchFamily="18" charset="0"/>
                            </a:rPr>
                            <m:t>𝜋</m:t>
                          </m:r>
                        </m:e>
                      </m:d>
                      <m:sSup>
                        <m:sSupPr>
                          <m:ctrlPr>
                            <a:rPr lang="it-IT" sz="2400" i="1" dirty="0">
                              <a:latin typeface="Cambria Math" panose="02040503050406030204" pitchFamily="18" charset="0"/>
                            </a:rPr>
                          </m:ctrlPr>
                        </m:sSupPr>
                        <m:e>
                          <m:r>
                            <a:rPr lang="it-IT" sz="2400" i="1" dirty="0">
                              <a:latin typeface="Cambria Math" panose="02040503050406030204" pitchFamily="18" charset="0"/>
                            </a:rPr>
                            <m:t>𝑢</m:t>
                          </m:r>
                        </m:e>
                        <m:sup>
                          <m:r>
                            <a:rPr lang="it-IT" sz="2400" i="1" dirty="0">
                              <a:latin typeface="Cambria Math" panose="02040503050406030204" pitchFamily="18" charset="0"/>
                            </a:rPr>
                            <m:t>′</m:t>
                          </m:r>
                        </m:sup>
                      </m:sSup>
                      <m:d>
                        <m:dPr>
                          <m:ctrlPr>
                            <a:rPr lang="it-IT" sz="2400" i="1" dirty="0">
                              <a:latin typeface="Cambria Math" panose="02040503050406030204" pitchFamily="18" charset="0"/>
                            </a:rPr>
                          </m:ctrlPr>
                        </m:dPr>
                        <m:e>
                          <m:sSub>
                            <m:sSubPr>
                              <m:ctrlPr>
                                <a:rPr lang="it-IT" sz="2400" i="1" dirty="0">
                                  <a:latin typeface="Cambria Math" panose="02040503050406030204" pitchFamily="18" charset="0"/>
                                </a:rPr>
                              </m:ctrlPr>
                            </m:sSubPr>
                            <m:e>
                              <m:r>
                                <a:rPr lang="it-IT" sz="2400" i="1" dirty="0">
                                  <a:latin typeface="Cambria Math" panose="02040503050406030204" pitchFamily="18" charset="0"/>
                                </a:rPr>
                                <m:t>𝑊</m:t>
                              </m:r>
                            </m:e>
                            <m:sub>
                              <m:r>
                                <a:rPr lang="it-IT" sz="2400" i="1" dirty="0">
                                  <a:latin typeface="Cambria Math" panose="02040503050406030204" pitchFamily="18" charset="0"/>
                                </a:rPr>
                                <m:t>2</m:t>
                              </m:r>
                            </m:sub>
                          </m:sSub>
                        </m:e>
                      </m:d>
                      <m:r>
                        <a:rPr lang="it-IT" sz="2400" i="1" dirty="0">
                          <a:latin typeface="Cambria Math" panose="02040503050406030204" pitchFamily="18" charset="0"/>
                        </a:rPr>
                        <m:t>𝐿</m:t>
                      </m:r>
                      <m:d>
                        <m:dPr>
                          <m:ctrlPr>
                            <a:rPr lang="it-IT" sz="2400" i="1" dirty="0">
                              <a:latin typeface="Cambria Math" panose="02040503050406030204" pitchFamily="18" charset="0"/>
                            </a:rPr>
                          </m:ctrlPr>
                        </m:dPr>
                        <m:e>
                          <m:r>
                            <a:rPr lang="it-IT" sz="2400" i="1" dirty="0">
                              <a:latin typeface="Cambria Math" panose="02040503050406030204" pitchFamily="18" charset="0"/>
                            </a:rPr>
                            <m:t>1</m:t>
                          </m:r>
                          <m:r>
                            <a:rPr lang="it-IT" sz="2400" i="1" dirty="0">
                              <a:latin typeface="Cambria Math" panose="02040503050406030204" pitchFamily="18" charset="0"/>
                            </a:rPr>
                            <m:t>+</m:t>
                          </m:r>
                          <m:r>
                            <a:rPr lang="it-IT" sz="2400" i="1" dirty="0">
                              <a:latin typeface="Cambria Math" panose="02040503050406030204" pitchFamily="18" charset="0"/>
                            </a:rPr>
                            <m:t>𝜆</m:t>
                          </m:r>
                        </m:e>
                      </m:d>
                      <m:r>
                        <a:rPr lang="it-IT" sz="2400" i="1" dirty="0">
                          <a:latin typeface="Cambria Math" panose="02040503050406030204" pitchFamily="18" charset="0"/>
                        </a:rPr>
                        <m:t>=</m:t>
                      </m:r>
                      <m:f>
                        <m:fPr>
                          <m:ctrlPr>
                            <a:rPr lang="it-IT" sz="2400" b="0" i="1" dirty="0" smtClean="0">
                              <a:latin typeface="Cambria Math" panose="02040503050406030204" pitchFamily="18" charset="0"/>
                            </a:rPr>
                          </m:ctrlPr>
                        </m:fPr>
                        <m:num>
                          <m:r>
                            <a:rPr lang="it-IT" sz="2400" i="1" dirty="0">
                              <a:latin typeface="Cambria Math" panose="02040503050406030204" pitchFamily="18" charset="0"/>
                            </a:rPr>
                            <m:t>𝐿</m:t>
                          </m:r>
                          <m:d>
                            <m:dPr>
                              <m:begChr m:val="["/>
                              <m:endChr m:val="]"/>
                              <m:ctrlPr>
                                <a:rPr lang="it-IT" sz="2400" i="1" dirty="0">
                                  <a:latin typeface="Cambria Math" panose="02040503050406030204" pitchFamily="18" charset="0"/>
                                </a:rPr>
                              </m:ctrlPr>
                            </m:dPr>
                            <m:e>
                              <m:r>
                                <a:rPr lang="it-IT" sz="2400" i="1" dirty="0">
                                  <a:latin typeface="Cambria Math" panose="02040503050406030204" pitchFamily="18" charset="0"/>
                                </a:rPr>
                                <m:t>1</m:t>
                              </m:r>
                              <m:r>
                                <a:rPr lang="it-IT" sz="2400" i="1" dirty="0">
                                  <a:latin typeface="Cambria Math" panose="02040503050406030204" pitchFamily="18" charset="0"/>
                                </a:rPr>
                                <m:t>−</m:t>
                              </m:r>
                              <m:r>
                                <a:rPr lang="it-IT" sz="2400" i="1" dirty="0">
                                  <a:latin typeface="Cambria Math" panose="02040503050406030204" pitchFamily="18" charset="0"/>
                                </a:rPr>
                                <m:t>𝜋</m:t>
                              </m:r>
                              <m:d>
                                <m:dPr>
                                  <m:ctrlPr>
                                    <a:rPr lang="it-IT" sz="2400" i="1" dirty="0">
                                      <a:latin typeface="Cambria Math" panose="02040503050406030204" pitchFamily="18" charset="0"/>
                                    </a:rPr>
                                  </m:ctrlPr>
                                </m:dPr>
                                <m:e>
                                  <m:r>
                                    <a:rPr lang="it-IT" sz="2400" i="1" dirty="0">
                                      <a:latin typeface="Cambria Math" panose="02040503050406030204" pitchFamily="18" charset="0"/>
                                    </a:rPr>
                                    <m:t>1</m:t>
                                  </m:r>
                                  <m:r>
                                    <a:rPr lang="it-IT" sz="2400" i="1" dirty="0">
                                      <a:latin typeface="Cambria Math" panose="02040503050406030204" pitchFamily="18" charset="0"/>
                                    </a:rPr>
                                    <m:t>+</m:t>
                                  </m:r>
                                  <m:r>
                                    <a:rPr lang="it-IT" sz="2400" i="1" dirty="0">
                                      <a:latin typeface="Cambria Math" panose="02040503050406030204" pitchFamily="18" charset="0"/>
                                    </a:rPr>
                                    <m:t>𝜆</m:t>
                                  </m:r>
                                </m:e>
                              </m:d>
                            </m:e>
                          </m:d>
                        </m:num>
                        <m:den>
                          <m:sSub>
                            <m:sSubPr>
                              <m:ctrlPr>
                                <a:rPr lang="it-IT" sz="2400" b="0" i="1" dirty="0" smtClean="0">
                                  <a:latin typeface="Cambria Math" panose="02040503050406030204" pitchFamily="18" charset="0"/>
                                </a:rPr>
                              </m:ctrlPr>
                            </m:sSubPr>
                            <m:e>
                              <m:r>
                                <a:rPr lang="it-IT" sz="2400" b="0" i="1" dirty="0" smtClean="0">
                                  <a:latin typeface="Cambria Math" panose="02040503050406030204" pitchFamily="18" charset="0"/>
                                </a:rPr>
                                <m:t>𝑊</m:t>
                              </m:r>
                            </m:e>
                            <m:sub>
                              <m:r>
                                <a:rPr lang="it-IT" sz="2400" b="0" i="1" dirty="0" smtClean="0">
                                  <a:latin typeface="Cambria Math" panose="02040503050406030204" pitchFamily="18" charset="0"/>
                                </a:rPr>
                                <m:t>1</m:t>
                              </m:r>
                            </m:sub>
                          </m:sSub>
                        </m:den>
                      </m:f>
                      <m:r>
                        <a:rPr lang="it-IT" sz="2400" i="1" dirty="0">
                          <a:latin typeface="Cambria Math" panose="02040503050406030204" pitchFamily="18" charset="0"/>
                        </a:rPr>
                        <m:t>−</m:t>
                      </m:r>
                      <m:f>
                        <m:fPr>
                          <m:ctrlPr>
                            <a:rPr lang="it-IT" sz="2400" i="1" dirty="0" smtClean="0">
                              <a:latin typeface="Cambria Math" panose="02040503050406030204" pitchFamily="18" charset="0"/>
                            </a:rPr>
                          </m:ctrlPr>
                        </m:fPr>
                        <m:num>
                          <m:d>
                            <m:dPr>
                              <m:ctrlPr>
                                <a:rPr lang="it-IT" sz="2400" i="1" dirty="0">
                                  <a:latin typeface="Cambria Math" panose="02040503050406030204" pitchFamily="18" charset="0"/>
                                </a:rPr>
                              </m:ctrlPr>
                            </m:dPr>
                            <m:e>
                              <m:r>
                                <a:rPr lang="it-IT" sz="2400" i="1" dirty="0">
                                  <a:latin typeface="Cambria Math" panose="02040503050406030204" pitchFamily="18" charset="0"/>
                                </a:rPr>
                                <m:t>1</m:t>
                              </m:r>
                              <m:r>
                                <a:rPr lang="it-IT" sz="2400" i="1" dirty="0">
                                  <a:latin typeface="Cambria Math" panose="02040503050406030204" pitchFamily="18" charset="0"/>
                                </a:rPr>
                                <m:t>−</m:t>
                              </m:r>
                              <m:r>
                                <a:rPr lang="it-IT" sz="2400" i="1" dirty="0">
                                  <a:latin typeface="Cambria Math" panose="02040503050406030204" pitchFamily="18" charset="0"/>
                                </a:rPr>
                                <m:t>𝜋</m:t>
                              </m:r>
                            </m:e>
                          </m:d>
                          <m:r>
                            <a:rPr lang="it-IT" sz="2400" i="1" dirty="0">
                              <a:latin typeface="Cambria Math" panose="02040503050406030204" pitchFamily="18" charset="0"/>
                            </a:rPr>
                            <m:t>𝐿</m:t>
                          </m:r>
                          <m:d>
                            <m:dPr>
                              <m:ctrlPr>
                                <a:rPr lang="it-IT" sz="2400" i="1" dirty="0">
                                  <a:latin typeface="Cambria Math" panose="02040503050406030204" pitchFamily="18" charset="0"/>
                                </a:rPr>
                              </m:ctrlPr>
                            </m:dPr>
                            <m:e>
                              <m:r>
                                <a:rPr lang="it-IT" sz="2400" i="1" dirty="0">
                                  <a:latin typeface="Cambria Math" panose="02040503050406030204" pitchFamily="18" charset="0"/>
                                </a:rPr>
                                <m:t>1</m:t>
                              </m:r>
                              <m:r>
                                <a:rPr lang="it-IT" sz="2400" i="1" dirty="0">
                                  <a:latin typeface="Cambria Math" panose="02040503050406030204" pitchFamily="18" charset="0"/>
                                </a:rPr>
                                <m:t>+</m:t>
                              </m:r>
                              <m:r>
                                <a:rPr lang="it-IT" sz="2400" i="1" dirty="0">
                                  <a:latin typeface="Cambria Math" panose="02040503050406030204" pitchFamily="18" charset="0"/>
                                </a:rPr>
                                <m:t>𝜆</m:t>
                              </m:r>
                            </m:e>
                          </m:d>
                        </m:num>
                        <m:den>
                          <m:sSub>
                            <m:sSubPr>
                              <m:ctrlPr>
                                <a:rPr lang="it-IT" sz="2400" b="0" i="1" dirty="0" smtClean="0">
                                  <a:latin typeface="Cambria Math" panose="02040503050406030204" pitchFamily="18" charset="0"/>
                                </a:rPr>
                              </m:ctrlPr>
                            </m:sSubPr>
                            <m:e>
                              <m:r>
                                <a:rPr lang="it-IT" sz="2400" b="0" i="1" dirty="0" smtClean="0">
                                  <a:latin typeface="Cambria Math" panose="02040503050406030204" pitchFamily="18" charset="0"/>
                                </a:rPr>
                                <m:t>𝑊</m:t>
                              </m:r>
                            </m:e>
                            <m:sub>
                              <m:r>
                                <a:rPr lang="it-IT" sz="2400" b="0" i="1" dirty="0" smtClean="0">
                                  <a:latin typeface="Cambria Math" panose="02040503050406030204" pitchFamily="18" charset="0"/>
                                </a:rPr>
                                <m:t>2</m:t>
                              </m:r>
                            </m:sub>
                          </m:sSub>
                        </m:den>
                      </m:f>
                    </m:oMath>
                  </m:oMathPara>
                </a14:m>
                <a:endParaRPr lang="it-IT" sz="2400" dirty="0"/>
              </a:p>
              <a:p>
                <a:endParaRPr lang="it-IT" sz="2400" dirty="0"/>
              </a:p>
              <a:p>
                <a:pPr marL="342900" indent="-342900">
                  <a:buFont typeface="Arial" panose="020B0604020202020204" pitchFamily="34" charset="0"/>
                  <a:buChar char="•"/>
                </a:pPr>
                <a:r>
                  <a:rPr lang="it-IT" sz="2400" dirty="0"/>
                  <a:t>Quando </a:t>
                </a:r>
                <a14:m>
                  <m:oMath xmlns:m="http://schemas.openxmlformats.org/officeDocument/2006/math">
                    <m:r>
                      <a:rPr lang="it-IT" sz="2400" b="0" i="1" dirty="0" smtClean="0">
                        <a:latin typeface="Cambria Math" panose="02040503050406030204" pitchFamily="18" charset="0"/>
                      </a:rPr>
                      <m:t>𝛼</m:t>
                    </m:r>
                    <m:r>
                      <a:rPr lang="it-IT" sz="2400" b="0" i="1" dirty="0" smtClean="0">
                        <a:latin typeface="Cambria Math" panose="02040503050406030204" pitchFamily="18" charset="0"/>
                      </a:rPr>
                      <m:t>=</m:t>
                    </m:r>
                    <m:r>
                      <a:rPr lang="it-IT" sz="2400" b="0" i="1" dirty="0" smtClean="0">
                        <a:latin typeface="Cambria Math" panose="02040503050406030204" pitchFamily="18" charset="0"/>
                      </a:rPr>
                      <m:t>0</m:t>
                    </m:r>
                    <m:r>
                      <a:rPr lang="it-IT" sz="2400" b="0" i="1" dirty="0" smtClean="0">
                        <a:latin typeface="Cambria Math" panose="02040503050406030204" pitchFamily="18" charset="0"/>
                      </a:rPr>
                      <m:t>:</m:t>
                    </m:r>
                    <m:sSub>
                      <m:sSubPr>
                        <m:ctrlPr>
                          <a:rPr lang="it-IT" sz="2400" b="0" i="1" dirty="0" smtClean="0">
                            <a:latin typeface="Cambria Math" panose="02040503050406030204" pitchFamily="18" charset="0"/>
                          </a:rPr>
                        </m:ctrlPr>
                      </m:sSubPr>
                      <m:e>
                        <m:r>
                          <a:rPr lang="it-IT" sz="2400" b="0" i="1" dirty="0" smtClean="0">
                            <a:latin typeface="Cambria Math" panose="02040503050406030204" pitchFamily="18" charset="0"/>
                          </a:rPr>
                          <m:t>𝑊</m:t>
                        </m:r>
                      </m:e>
                      <m:sub>
                        <m:r>
                          <a:rPr lang="it-IT" sz="2400" b="0" i="1" dirty="0" smtClean="0">
                            <a:latin typeface="Cambria Math" panose="02040503050406030204" pitchFamily="18" charset="0"/>
                          </a:rPr>
                          <m:t>1</m:t>
                        </m:r>
                      </m:sub>
                    </m:sSub>
                    <m:r>
                      <a:rPr lang="it-IT" sz="2400" b="0" i="1" dirty="0" smtClean="0">
                        <a:latin typeface="Cambria Math" panose="02040503050406030204" pitchFamily="18" charset="0"/>
                      </a:rPr>
                      <m:t>=</m:t>
                    </m:r>
                    <m:sSub>
                      <m:sSubPr>
                        <m:ctrlPr>
                          <a:rPr lang="it-IT" sz="2400" b="0" i="1" dirty="0" smtClean="0">
                            <a:latin typeface="Cambria Math" panose="02040503050406030204" pitchFamily="18" charset="0"/>
                          </a:rPr>
                        </m:ctrlPr>
                      </m:sSubPr>
                      <m:e>
                        <m:r>
                          <a:rPr lang="it-IT" sz="2400" b="0" i="1" dirty="0" smtClean="0">
                            <a:latin typeface="Cambria Math" panose="02040503050406030204" pitchFamily="18" charset="0"/>
                          </a:rPr>
                          <m:t>𝑊</m:t>
                        </m:r>
                      </m:e>
                      <m:sub>
                        <m:r>
                          <a:rPr lang="it-IT" sz="2400" b="0" i="1" dirty="0" smtClean="0">
                            <a:latin typeface="Cambria Math" panose="02040503050406030204" pitchFamily="18" charset="0"/>
                          </a:rPr>
                          <m:t>𝑜</m:t>
                        </m:r>
                      </m:sub>
                    </m:sSub>
                    <m:r>
                      <a:rPr lang="it-IT" sz="2400" b="0" i="1" dirty="0" smtClean="0">
                        <a:latin typeface="Cambria Math" panose="02040503050406030204" pitchFamily="18" charset="0"/>
                      </a:rPr>
                      <m:t>−</m:t>
                    </m:r>
                    <m:r>
                      <a:rPr lang="it-IT" sz="2400" b="0" i="1" dirty="0" smtClean="0">
                        <a:latin typeface="Cambria Math" panose="02040503050406030204" pitchFamily="18" charset="0"/>
                      </a:rPr>
                      <m:t>𝐿</m:t>
                    </m:r>
                    <m:r>
                      <a:rPr lang="it-IT" sz="2400" b="0" i="1" dirty="0" smtClean="0">
                        <a:latin typeface="Cambria Math" panose="02040503050406030204" pitchFamily="18" charset="0"/>
                      </a:rPr>
                      <m:t> ;</m:t>
                    </m:r>
                    <m:sSub>
                      <m:sSubPr>
                        <m:ctrlPr>
                          <a:rPr lang="it-IT" sz="2400" b="0" i="1" dirty="0" smtClean="0">
                            <a:latin typeface="Cambria Math" panose="02040503050406030204" pitchFamily="18" charset="0"/>
                          </a:rPr>
                        </m:ctrlPr>
                      </m:sSubPr>
                      <m:e>
                        <m:r>
                          <a:rPr lang="it-IT" sz="2400" b="0" i="1" dirty="0" smtClean="0">
                            <a:latin typeface="Cambria Math" panose="02040503050406030204" pitchFamily="18" charset="0"/>
                          </a:rPr>
                          <m:t>𝑊</m:t>
                        </m:r>
                      </m:e>
                      <m:sub>
                        <m:r>
                          <a:rPr lang="it-IT" sz="2400" b="0" i="1" dirty="0" smtClean="0">
                            <a:latin typeface="Cambria Math" panose="02040503050406030204" pitchFamily="18" charset="0"/>
                          </a:rPr>
                          <m:t>2</m:t>
                        </m:r>
                      </m:sub>
                    </m:sSub>
                    <m:r>
                      <a:rPr lang="it-IT" sz="2400" b="0" i="1" dirty="0" smtClean="0">
                        <a:latin typeface="Cambria Math" panose="02040503050406030204" pitchFamily="18" charset="0"/>
                      </a:rPr>
                      <m:t>=</m:t>
                    </m:r>
                    <m:sSub>
                      <m:sSubPr>
                        <m:ctrlPr>
                          <a:rPr lang="it-IT" sz="2400" b="0" i="1" dirty="0" smtClean="0">
                            <a:latin typeface="Cambria Math" panose="02040503050406030204" pitchFamily="18" charset="0"/>
                          </a:rPr>
                        </m:ctrlPr>
                      </m:sSubPr>
                      <m:e>
                        <m:r>
                          <a:rPr lang="it-IT" sz="2400" b="0" i="1" dirty="0" smtClean="0">
                            <a:latin typeface="Cambria Math" panose="02040503050406030204" pitchFamily="18" charset="0"/>
                          </a:rPr>
                          <m:t>𝑊</m:t>
                        </m:r>
                      </m:e>
                      <m:sub>
                        <m:r>
                          <a:rPr lang="it-IT" sz="2400" b="0" i="1" dirty="0" smtClean="0">
                            <a:latin typeface="Cambria Math" panose="02040503050406030204" pitchFamily="18" charset="0"/>
                          </a:rPr>
                          <m:t>0</m:t>
                        </m:r>
                      </m:sub>
                    </m:sSub>
                  </m:oMath>
                </a14:m>
                <a:r>
                  <a:rPr lang="it-IT" sz="2400" dirty="0"/>
                  <a:t>:</a:t>
                </a:r>
              </a:p>
              <a:p>
                <a:endParaRPr lang="it-IT" sz="2400" dirty="0"/>
              </a:p>
              <a:p>
                <a:pPr/>
                <a14:m>
                  <m:oMathPara xmlns:m="http://schemas.openxmlformats.org/officeDocument/2006/math">
                    <m:oMathParaPr>
                      <m:jc m:val="centerGroup"/>
                    </m:oMathParaPr>
                    <m:oMath xmlns:m="http://schemas.openxmlformats.org/officeDocument/2006/math">
                      <m:r>
                        <a:rPr lang="it-IT" sz="2400" i="1">
                          <a:latin typeface="Cambria Math" panose="02040503050406030204" pitchFamily="18" charset="0"/>
                        </a:rPr>
                        <m:t>𝐸</m:t>
                      </m:r>
                      <m:sSup>
                        <m:sSupPr>
                          <m:ctrlPr>
                            <a:rPr lang="it-IT" sz="2400" i="1">
                              <a:latin typeface="Cambria Math" panose="02040503050406030204" pitchFamily="18" charset="0"/>
                            </a:rPr>
                          </m:ctrlPr>
                        </m:sSupPr>
                        <m:e>
                          <m:r>
                            <a:rPr lang="it-IT" sz="2400" i="1">
                              <a:latin typeface="Cambria Math" panose="02040503050406030204" pitchFamily="18" charset="0"/>
                            </a:rPr>
                            <m:t>𝑈</m:t>
                          </m:r>
                        </m:e>
                        <m:sup>
                          <m:r>
                            <a:rPr lang="it-IT" sz="2400" i="1">
                              <a:latin typeface="Cambria Math" panose="02040503050406030204" pitchFamily="18" charset="0"/>
                            </a:rPr>
                            <m:t>′</m:t>
                          </m:r>
                        </m:sup>
                      </m:sSup>
                      <m:r>
                        <a:rPr lang="it-IT" sz="2400" b="0" i="1" smtClean="0">
                          <a:latin typeface="Cambria Math" panose="02040503050406030204" pitchFamily="18" charset="0"/>
                        </a:rPr>
                        <m:t>&gt;</m:t>
                      </m:r>
                      <m:r>
                        <a:rPr lang="it-IT" sz="2400" b="0" i="1" smtClean="0">
                          <a:latin typeface="Cambria Math" panose="02040503050406030204" pitchFamily="18" charset="0"/>
                        </a:rPr>
                        <m:t>0</m:t>
                      </m:r>
                      <m:r>
                        <a:rPr lang="it-IT" sz="2400" b="0" i="1" smtClean="0">
                          <a:latin typeface="Cambria Math" panose="02040503050406030204" pitchFamily="18" charset="0"/>
                        </a:rPr>
                        <m:t> →</m:t>
                      </m:r>
                      <m:f>
                        <m:fPr>
                          <m:ctrlPr>
                            <a:rPr lang="it-IT" sz="2400" i="1" dirty="0">
                              <a:latin typeface="Cambria Math" panose="02040503050406030204" pitchFamily="18" charset="0"/>
                            </a:rPr>
                          </m:ctrlPr>
                        </m:fPr>
                        <m:num>
                          <m:r>
                            <a:rPr lang="it-IT" sz="2400" i="1" dirty="0">
                              <a:latin typeface="Cambria Math" panose="02040503050406030204" pitchFamily="18" charset="0"/>
                            </a:rPr>
                            <m:t>𝐿</m:t>
                          </m:r>
                          <m:d>
                            <m:dPr>
                              <m:begChr m:val="["/>
                              <m:endChr m:val="]"/>
                              <m:ctrlPr>
                                <a:rPr lang="it-IT" sz="2400" i="1" dirty="0">
                                  <a:latin typeface="Cambria Math" panose="02040503050406030204" pitchFamily="18" charset="0"/>
                                </a:rPr>
                              </m:ctrlPr>
                            </m:dPr>
                            <m:e>
                              <m:r>
                                <a:rPr lang="it-IT" sz="2400" i="1" dirty="0">
                                  <a:latin typeface="Cambria Math" panose="02040503050406030204" pitchFamily="18" charset="0"/>
                                </a:rPr>
                                <m:t>1</m:t>
                              </m:r>
                              <m:r>
                                <a:rPr lang="it-IT" sz="2400" i="1" dirty="0">
                                  <a:latin typeface="Cambria Math" panose="02040503050406030204" pitchFamily="18" charset="0"/>
                                </a:rPr>
                                <m:t>−</m:t>
                              </m:r>
                              <m:r>
                                <a:rPr lang="it-IT" sz="2400" i="1" dirty="0">
                                  <a:latin typeface="Cambria Math" panose="02040503050406030204" pitchFamily="18" charset="0"/>
                                </a:rPr>
                                <m:t>𝜋</m:t>
                              </m:r>
                              <m:d>
                                <m:dPr>
                                  <m:ctrlPr>
                                    <a:rPr lang="it-IT" sz="2400" i="1" dirty="0">
                                      <a:latin typeface="Cambria Math" panose="02040503050406030204" pitchFamily="18" charset="0"/>
                                    </a:rPr>
                                  </m:ctrlPr>
                                </m:dPr>
                                <m:e>
                                  <m:r>
                                    <a:rPr lang="it-IT" sz="2400" i="1" dirty="0">
                                      <a:latin typeface="Cambria Math" panose="02040503050406030204" pitchFamily="18" charset="0"/>
                                    </a:rPr>
                                    <m:t>1</m:t>
                                  </m:r>
                                  <m:r>
                                    <a:rPr lang="it-IT" sz="2400" i="1" dirty="0">
                                      <a:latin typeface="Cambria Math" panose="02040503050406030204" pitchFamily="18" charset="0"/>
                                    </a:rPr>
                                    <m:t>+</m:t>
                                  </m:r>
                                  <m:r>
                                    <a:rPr lang="it-IT" sz="2400" i="1" dirty="0">
                                      <a:latin typeface="Cambria Math" panose="02040503050406030204" pitchFamily="18" charset="0"/>
                                    </a:rPr>
                                    <m:t>𝜆</m:t>
                                  </m:r>
                                </m:e>
                              </m:d>
                            </m:e>
                          </m:d>
                        </m:num>
                        <m:den>
                          <m:sSub>
                            <m:sSubPr>
                              <m:ctrlPr>
                                <a:rPr lang="it-IT" sz="2400" i="1" dirty="0">
                                  <a:latin typeface="Cambria Math" panose="02040503050406030204" pitchFamily="18" charset="0"/>
                                </a:rPr>
                              </m:ctrlPr>
                            </m:sSubPr>
                            <m:e>
                              <m:r>
                                <a:rPr lang="it-IT" sz="2400" i="1" dirty="0">
                                  <a:latin typeface="Cambria Math" panose="02040503050406030204" pitchFamily="18" charset="0"/>
                                </a:rPr>
                                <m:t>𝑊</m:t>
                              </m:r>
                            </m:e>
                            <m:sub>
                              <m:r>
                                <a:rPr lang="it-IT" sz="2400" i="1" dirty="0">
                                  <a:latin typeface="Cambria Math" panose="02040503050406030204" pitchFamily="18" charset="0"/>
                                </a:rPr>
                                <m:t>𝑜</m:t>
                              </m:r>
                            </m:sub>
                          </m:sSub>
                          <m:r>
                            <a:rPr lang="it-IT" sz="2400" i="1" dirty="0">
                              <a:latin typeface="Cambria Math" panose="02040503050406030204" pitchFamily="18" charset="0"/>
                            </a:rPr>
                            <m:t>−</m:t>
                          </m:r>
                          <m:r>
                            <a:rPr lang="it-IT" sz="2400" i="1" dirty="0">
                              <a:latin typeface="Cambria Math" panose="02040503050406030204" pitchFamily="18" charset="0"/>
                            </a:rPr>
                            <m:t>𝐿</m:t>
                          </m:r>
                        </m:den>
                      </m:f>
                      <m:r>
                        <a:rPr lang="it-IT" sz="2400" i="1" dirty="0">
                          <a:latin typeface="Cambria Math" panose="02040503050406030204" pitchFamily="18" charset="0"/>
                        </a:rPr>
                        <m:t>−</m:t>
                      </m:r>
                      <m:f>
                        <m:fPr>
                          <m:ctrlPr>
                            <a:rPr lang="it-IT" sz="2400" i="1" dirty="0">
                              <a:latin typeface="Cambria Math" panose="02040503050406030204" pitchFamily="18" charset="0"/>
                            </a:rPr>
                          </m:ctrlPr>
                        </m:fPr>
                        <m:num>
                          <m:d>
                            <m:dPr>
                              <m:ctrlPr>
                                <a:rPr lang="it-IT" sz="2400" i="1" dirty="0">
                                  <a:latin typeface="Cambria Math" panose="02040503050406030204" pitchFamily="18" charset="0"/>
                                </a:rPr>
                              </m:ctrlPr>
                            </m:dPr>
                            <m:e>
                              <m:r>
                                <a:rPr lang="it-IT" sz="2400" i="1" dirty="0">
                                  <a:latin typeface="Cambria Math" panose="02040503050406030204" pitchFamily="18" charset="0"/>
                                </a:rPr>
                                <m:t>1</m:t>
                              </m:r>
                              <m:r>
                                <a:rPr lang="it-IT" sz="2400" i="1" dirty="0">
                                  <a:latin typeface="Cambria Math" panose="02040503050406030204" pitchFamily="18" charset="0"/>
                                </a:rPr>
                                <m:t>−</m:t>
                              </m:r>
                              <m:r>
                                <a:rPr lang="it-IT" sz="2400" i="1" dirty="0">
                                  <a:latin typeface="Cambria Math" panose="02040503050406030204" pitchFamily="18" charset="0"/>
                                </a:rPr>
                                <m:t>𝜋</m:t>
                              </m:r>
                            </m:e>
                          </m:d>
                          <m:r>
                            <a:rPr lang="it-IT" sz="2400" i="1" dirty="0">
                              <a:latin typeface="Cambria Math" panose="02040503050406030204" pitchFamily="18" charset="0"/>
                            </a:rPr>
                            <m:t>𝐿</m:t>
                          </m:r>
                          <m:d>
                            <m:dPr>
                              <m:ctrlPr>
                                <a:rPr lang="it-IT" sz="2400" i="1" dirty="0">
                                  <a:latin typeface="Cambria Math" panose="02040503050406030204" pitchFamily="18" charset="0"/>
                                </a:rPr>
                              </m:ctrlPr>
                            </m:dPr>
                            <m:e>
                              <m:r>
                                <a:rPr lang="it-IT" sz="2400" i="1" dirty="0">
                                  <a:latin typeface="Cambria Math" panose="02040503050406030204" pitchFamily="18" charset="0"/>
                                </a:rPr>
                                <m:t>1</m:t>
                              </m:r>
                              <m:r>
                                <a:rPr lang="it-IT" sz="2400" i="1" dirty="0">
                                  <a:latin typeface="Cambria Math" panose="02040503050406030204" pitchFamily="18" charset="0"/>
                                </a:rPr>
                                <m:t>+</m:t>
                              </m:r>
                              <m:r>
                                <a:rPr lang="it-IT" sz="2400" i="1" dirty="0">
                                  <a:latin typeface="Cambria Math" panose="02040503050406030204" pitchFamily="18" charset="0"/>
                                </a:rPr>
                                <m:t>𝜆</m:t>
                              </m:r>
                            </m:e>
                          </m:d>
                        </m:num>
                        <m:den>
                          <m:sSub>
                            <m:sSubPr>
                              <m:ctrlPr>
                                <a:rPr lang="it-IT" sz="2400" i="1" dirty="0">
                                  <a:latin typeface="Cambria Math" panose="02040503050406030204" pitchFamily="18" charset="0"/>
                                </a:rPr>
                              </m:ctrlPr>
                            </m:sSubPr>
                            <m:e>
                              <m:r>
                                <a:rPr lang="it-IT" sz="2400" i="1" dirty="0">
                                  <a:latin typeface="Cambria Math" panose="02040503050406030204" pitchFamily="18" charset="0"/>
                                </a:rPr>
                                <m:t>𝑊</m:t>
                              </m:r>
                            </m:e>
                            <m:sub>
                              <m:r>
                                <a:rPr lang="it-IT" sz="2400" i="1" dirty="0">
                                  <a:latin typeface="Cambria Math" panose="02040503050406030204" pitchFamily="18" charset="0"/>
                                </a:rPr>
                                <m:t>0</m:t>
                              </m:r>
                            </m:sub>
                          </m:sSub>
                        </m:den>
                      </m:f>
                      <m:r>
                        <a:rPr lang="it-IT" sz="2400" b="0" i="1" dirty="0" smtClean="0">
                          <a:latin typeface="Cambria Math" panose="02040503050406030204" pitchFamily="18" charset="0"/>
                        </a:rPr>
                        <m:t>&gt;</m:t>
                      </m:r>
                      <m:r>
                        <a:rPr lang="it-IT" sz="2400" b="0" i="1" dirty="0" smtClean="0">
                          <a:latin typeface="Cambria Math" panose="02040503050406030204" pitchFamily="18" charset="0"/>
                        </a:rPr>
                        <m:t>0</m:t>
                      </m:r>
                    </m:oMath>
                  </m:oMathPara>
                </a14:m>
                <a:endParaRPr lang="it-IT" sz="2400" b="0" dirty="0"/>
              </a:p>
              <a:p>
                <a:endParaRPr lang="it-IT" sz="2400" dirty="0"/>
              </a:p>
              <a:p>
                <a:pPr/>
                <a14:m>
                  <m:oMathPara xmlns:m="http://schemas.openxmlformats.org/officeDocument/2006/math">
                    <m:oMathParaPr>
                      <m:jc m:val="centerGroup"/>
                    </m:oMathParaPr>
                    <m:oMath xmlns:m="http://schemas.openxmlformats.org/officeDocument/2006/math">
                      <m:r>
                        <a:rPr lang="pl-PL" sz="2400" i="1" dirty="0" smtClean="0">
                          <a:latin typeface="Cambria Math" panose="02040503050406030204" pitchFamily="18" charset="0"/>
                        </a:rPr>
                        <m:t>𝜆</m:t>
                      </m:r>
                      <m:r>
                        <a:rPr lang="pl-PL" sz="2400" i="1" dirty="0" smtClean="0">
                          <a:latin typeface="Cambria Math" panose="02040503050406030204" pitchFamily="18" charset="0"/>
                        </a:rPr>
                        <m:t>&lt;</m:t>
                      </m:r>
                      <m:f>
                        <m:fPr>
                          <m:ctrlPr>
                            <a:rPr lang="it-IT" sz="2400" b="0" i="1" dirty="0" smtClean="0">
                              <a:latin typeface="Cambria Math" panose="02040503050406030204" pitchFamily="18" charset="0"/>
                            </a:rPr>
                          </m:ctrlPr>
                        </m:fPr>
                        <m:num>
                          <m:r>
                            <a:rPr lang="pl-PL" sz="2400" i="1" dirty="0" smtClean="0">
                              <a:latin typeface="Cambria Math" panose="02040503050406030204" pitchFamily="18" charset="0"/>
                            </a:rPr>
                            <m:t>𝐿</m:t>
                          </m:r>
                          <m:d>
                            <m:dPr>
                              <m:ctrlPr>
                                <a:rPr lang="pl-PL" sz="2400" i="1" dirty="0" smtClean="0">
                                  <a:latin typeface="Cambria Math" panose="02040503050406030204" pitchFamily="18" charset="0"/>
                                </a:rPr>
                              </m:ctrlPr>
                            </m:dPr>
                            <m:e>
                              <m:r>
                                <a:rPr lang="pl-PL" sz="2400" i="1" dirty="0" smtClean="0">
                                  <a:latin typeface="Cambria Math" panose="02040503050406030204" pitchFamily="18" charset="0"/>
                                </a:rPr>
                                <m:t>1</m:t>
                              </m:r>
                              <m:r>
                                <a:rPr lang="pl-PL" sz="2400" i="1" dirty="0" smtClean="0">
                                  <a:latin typeface="Cambria Math" panose="02040503050406030204" pitchFamily="18" charset="0"/>
                                </a:rPr>
                                <m:t>−</m:t>
                              </m:r>
                              <m:r>
                                <a:rPr lang="pl-PL" sz="2400" i="1" dirty="0" smtClean="0">
                                  <a:latin typeface="Cambria Math" panose="02040503050406030204" pitchFamily="18" charset="0"/>
                                </a:rPr>
                                <m:t>𝜋</m:t>
                              </m:r>
                            </m:e>
                          </m:d>
                        </m:num>
                        <m:den>
                          <m:sSub>
                            <m:sSubPr>
                              <m:ctrlPr>
                                <a:rPr lang="it-IT" sz="2400" i="1" dirty="0">
                                  <a:latin typeface="Cambria Math" panose="02040503050406030204" pitchFamily="18" charset="0"/>
                                </a:rPr>
                              </m:ctrlPr>
                            </m:sSubPr>
                            <m:e>
                              <m:r>
                                <a:rPr lang="pl-PL" sz="2400" i="1" dirty="0">
                                  <a:latin typeface="Cambria Math" panose="02040503050406030204" pitchFamily="18" charset="0"/>
                                </a:rPr>
                                <m:t>𝑊</m:t>
                              </m:r>
                            </m:e>
                            <m:sub>
                              <m:r>
                                <a:rPr lang="pl-PL" sz="2400" i="1" dirty="0">
                                  <a:latin typeface="Cambria Math" panose="02040503050406030204" pitchFamily="18" charset="0"/>
                                </a:rPr>
                                <m:t>0</m:t>
                              </m:r>
                            </m:sub>
                          </m:sSub>
                          <m:r>
                            <a:rPr lang="pl-PL" sz="2400" i="1" dirty="0">
                              <a:latin typeface="Cambria Math" panose="02040503050406030204" pitchFamily="18" charset="0"/>
                            </a:rPr>
                            <m:t>​−</m:t>
                          </m:r>
                          <m:r>
                            <a:rPr lang="pl-PL" sz="2400" i="1" dirty="0">
                              <a:latin typeface="Cambria Math" panose="02040503050406030204" pitchFamily="18" charset="0"/>
                            </a:rPr>
                            <m:t>𝐿</m:t>
                          </m:r>
                          <m:r>
                            <a:rPr lang="pl-PL" sz="2400" i="1" dirty="0">
                              <a:latin typeface="Cambria Math" panose="02040503050406030204" pitchFamily="18" charset="0"/>
                            </a:rPr>
                            <m:t>(</m:t>
                          </m:r>
                          <m:r>
                            <a:rPr lang="pl-PL" sz="2400" i="1" dirty="0">
                              <a:latin typeface="Cambria Math" panose="02040503050406030204" pitchFamily="18" charset="0"/>
                            </a:rPr>
                            <m:t>1</m:t>
                          </m:r>
                          <m:r>
                            <a:rPr lang="pl-PL" sz="2400" i="1" dirty="0">
                              <a:latin typeface="Cambria Math" panose="02040503050406030204" pitchFamily="18" charset="0"/>
                            </a:rPr>
                            <m:t>−</m:t>
                          </m:r>
                          <m:r>
                            <a:rPr lang="pl-PL" sz="2400" i="1" dirty="0">
                              <a:latin typeface="Cambria Math" panose="02040503050406030204" pitchFamily="18" charset="0"/>
                            </a:rPr>
                            <m:t>𝜋</m:t>
                          </m:r>
                          <m:r>
                            <a:rPr lang="pl-PL" sz="2400" i="1" dirty="0">
                              <a:latin typeface="Cambria Math" panose="02040503050406030204" pitchFamily="18" charset="0"/>
                            </a:rPr>
                            <m:t>)</m:t>
                          </m:r>
                        </m:den>
                      </m:f>
                      <m:r>
                        <a:rPr lang="pl-PL" sz="2400" i="1" dirty="0" smtClean="0">
                          <a:latin typeface="Cambria Math" panose="02040503050406030204" pitchFamily="18" charset="0"/>
                        </a:rPr>
                        <m:t>​</m:t>
                      </m:r>
                    </m:oMath>
                  </m:oMathPara>
                </a14:m>
                <a:endParaRPr lang="it-IT" sz="2400" dirty="0"/>
              </a:p>
            </p:txBody>
          </p:sp>
        </mc:Choice>
        <mc:Fallback xmlns="">
          <p:sp>
            <p:nvSpPr>
              <p:cNvPr id="5" name="CasellaDiTesto 4">
                <a:extLst>
                  <a:ext uri="{FF2B5EF4-FFF2-40B4-BE49-F238E27FC236}">
                    <a16:creationId xmlns:a16="http://schemas.microsoft.com/office/drawing/2014/main" id="{08A95B60-85D5-5DD2-C36C-65370C1C5A28}"/>
                  </a:ext>
                </a:extLst>
              </p:cNvPr>
              <p:cNvSpPr txBox="1">
                <a:spLocks noRot="1" noChangeAspect="1" noMove="1" noResize="1" noEditPoints="1" noAdjustHandles="1" noChangeArrowheads="1" noChangeShapeType="1" noTextEdit="1"/>
              </p:cNvSpPr>
              <p:nvPr/>
            </p:nvSpPr>
            <p:spPr>
              <a:xfrm>
                <a:off x="965200" y="2207567"/>
                <a:ext cx="14897303" cy="5018169"/>
              </a:xfrm>
              <a:prstGeom prst="rect">
                <a:avLst/>
              </a:prstGeom>
              <a:blipFill>
                <a:blip r:embed="rId4"/>
                <a:stretch>
                  <a:fillRect l="-532"/>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 name="Text 0">
                <a:extLst>
                  <a:ext uri="{FF2B5EF4-FFF2-40B4-BE49-F238E27FC236}">
                    <a16:creationId xmlns:a16="http://schemas.microsoft.com/office/drawing/2014/main" id="{74327D5F-CC04-B8F2-C9C6-762F5102F5AC}"/>
                  </a:ext>
                </a:extLst>
              </p:cNvPr>
              <p:cNvSpPr/>
              <p:nvPr/>
            </p:nvSpPr>
            <p:spPr>
              <a:xfrm>
                <a:off x="965200" y="777240"/>
                <a:ext cx="15163800" cy="975360"/>
              </a:xfrm>
              <a:prstGeom prst="rect">
                <a:avLst/>
              </a:prstGeom>
              <a:noFill/>
              <a:ln/>
            </p:spPr>
            <p:txBody>
              <a:bodyPr wrap="square" rtlCol="0" anchor="ctr"/>
              <a:lstStyle/>
              <a:p>
                <a:r>
                  <a:rPr lang="it-IT" sz="4800" b="1" dirty="0"/>
                  <a:t>Condizione generale per avere </a:t>
                </a:r>
                <a14:m>
                  <m:oMath xmlns:m="http://schemas.openxmlformats.org/officeDocument/2006/math">
                    <m:r>
                      <a:rPr lang="it-IT" sz="4800" b="1" i="1" smtClean="0">
                        <a:latin typeface="Cambria Math" panose="02040503050406030204" pitchFamily="18" charset="0"/>
                      </a:rPr>
                      <m:t>𝜶</m:t>
                    </m:r>
                    <m:r>
                      <a:rPr lang="it-IT" sz="4800" b="1" i="1" smtClean="0">
                        <a:latin typeface="Cambria Math" panose="02040503050406030204" pitchFamily="18" charset="0"/>
                      </a:rPr>
                      <m:t>&gt;</m:t>
                    </m:r>
                    <m:r>
                      <a:rPr lang="it-IT" sz="4800" b="1" i="1" smtClean="0">
                        <a:latin typeface="Cambria Math" panose="02040503050406030204" pitchFamily="18" charset="0"/>
                      </a:rPr>
                      <m:t>𝟎</m:t>
                    </m:r>
                  </m:oMath>
                </a14:m>
                <a:endParaRPr lang="it-IT" sz="4800" b="1" dirty="0"/>
              </a:p>
            </p:txBody>
          </p:sp>
        </mc:Choice>
        <mc:Fallback xmlns="">
          <p:sp>
            <p:nvSpPr>
              <p:cNvPr id="3" name="Text 0">
                <a:extLst>
                  <a:ext uri="{FF2B5EF4-FFF2-40B4-BE49-F238E27FC236}">
                    <a16:creationId xmlns:a16="http://schemas.microsoft.com/office/drawing/2014/main" id="{74327D5F-CC04-B8F2-C9C6-762F5102F5AC}"/>
                  </a:ext>
                </a:extLst>
              </p:cNvPr>
              <p:cNvSpPr>
                <a:spLocks noRot="1" noChangeAspect="1" noMove="1" noResize="1" noEditPoints="1" noAdjustHandles="1" noChangeArrowheads="1" noChangeShapeType="1" noTextEdit="1"/>
              </p:cNvSpPr>
              <p:nvPr/>
            </p:nvSpPr>
            <p:spPr>
              <a:xfrm>
                <a:off x="965200" y="777240"/>
                <a:ext cx="15163800" cy="975360"/>
              </a:xfrm>
              <a:prstGeom prst="rect">
                <a:avLst/>
              </a:prstGeom>
              <a:blipFill>
                <a:blip r:embed="rId5"/>
                <a:stretch>
                  <a:fillRect l="-1809" t="-6250" b="-25625"/>
                </a:stretch>
              </a:blipFill>
              <a:ln/>
            </p:spPr>
            <p:txBody>
              <a:bodyPr/>
              <a:lstStyle/>
              <a:p>
                <a:r>
                  <a:rPr lang="it-IT">
                    <a:noFill/>
                  </a:rPr>
                  <a:t> </a:t>
                </a:r>
              </a:p>
            </p:txBody>
          </p:sp>
        </mc:Fallback>
      </mc:AlternateContent>
    </p:spTree>
    <p:extLst>
      <p:ext uri="{BB962C8B-B14F-4D97-AF65-F5344CB8AC3E}">
        <p14:creationId xmlns:p14="http://schemas.microsoft.com/office/powerpoint/2010/main" val="2080088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882A4-8014-B1A3-57DE-2219C7D69EE0}"/>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0EC2A811-EEDC-F252-C2B7-56D1212196E8}"/>
              </a:ext>
            </a:extLst>
          </p:cNvPr>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6" name="Image 0" descr="/mnt/data/deams_logo.png">
            <a:extLst>
              <a:ext uri="{FF2B5EF4-FFF2-40B4-BE49-F238E27FC236}">
                <a16:creationId xmlns:a16="http://schemas.microsoft.com/office/drawing/2014/main" id="{FF716CB3-37EC-C987-D999-EB3CFABADB1B}"/>
              </a:ext>
            </a:extLst>
          </p:cNvPr>
          <p:cNvPicPr>
            <a:picLocks noChangeAspect="1"/>
          </p:cNvPicPr>
          <p:nvPr/>
        </p:nvPicPr>
        <p:blipFill>
          <a:blip r:embed="rId3"/>
          <a:stretch>
            <a:fillRect/>
          </a:stretch>
        </p:blipFill>
        <p:spPr>
          <a:xfrm>
            <a:off x="13241560" y="8595360"/>
            <a:ext cx="1402080" cy="548640"/>
          </a:xfrm>
          <a:prstGeom prst="rect">
            <a:avLst/>
          </a:prstGeom>
        </p:spPr>
      </p:pic>
      <p:sp>
        <p:nvSpPr>
          <p:cNvPr id="8" name="Text 1">
            <a:extLst>
              <a:ext uri="{FF2B5EF4-FFF2-40B4-BE49-F238E27FC236}">
                <a16:creationId xmlns:a16="http://schemas.microsoft.com/office/drawing/2014/main" id="{B7DE714C-2C7D-B0C0-8E33-BA1065FAC15A}"/>
              </a:ext>
            </a:extLst>
          </p:cNvPr>
          <p:cNvSpPr/>
          <p:nvPr/>
        </p:nvSpPr>
        <p:spPr>
          <a:xfrm>
            <a:off x="965200" y="3124200"/>
            <a:ext cx="15036393" cy="1142080"/>
          </a:xfrm>
          <a:prstGeom prst="rect">
            <a:avLst/>
          </a:prstGeom>
          <a:noFill/>
          <a:ln/>
        </p:spPr>
        <p:txBody>
          <a:bodyPr wrap="square" rtlCol="0" anchor="t"/>
          <a:lstStyle/>
          <a:p>
            <a:pPr>
              <a:spcAft>
                <a:spcPts val="800"/>
              </a:spcAft>
              <a:defRPr sz="2000">
                <a:solidFill>
                  <a:srgbClr val="282828"/>
                </a:solidFill>
                <a:latin typeface="Calibri"/>
              </a:defRPr>
            </a:pPr>
            <a:r>
              <a:rPr lang="it-IT" sz="3200" dirty="0"/>
              <a:t>  </a:t>
            </a:r>
          </a:p>
        </p:txBody>
      </p:sp>
      <mc:AlternateContent xmlns:mc="http://schemas.openxmlformats.org/markup-compatibility/2006" xmlns:a14="http://schemas.microsoft.com/office/drawing/2010/main">
        <mc:Choice Requires="a14">
          <p:sp>
            <p:nvSpPr>
              <p:cNvPr id="5" name="CasellaDiTesto 4">
                <a:extLst>
                  <a:ext uri="{FF2B5EF4-FFF2-40B4-BE49-F238E27FC236}">
                    <a16:creationId xmlns:a16="http://schemas.microsoft.com/office/drawing/2014/main" id="{AC964FBF-EAF5-B79C-DE4D-5DFC668E15DB}"/>
                  </a:ext>
                </a:extLst>
              </p:cNvPr>
              <p:cNvSpPr txBox="1"/>
              <p:nvPr/>
            </p:nvSpPr>
            <p:spPr>
              <a:xfrm>
                <a:off x="965200" y="2207567"/>
                <a:ext cx="14897303" cy="2677656"/>
              </a:xfrm>
              <a:prstGeom prst="rect">
                <a:avLst/>
              </a:prstGeom>
              <a:noFill/>
            </p:spPr>
            <p:txBody>
              <a:bodyPr wrap="square">
                <a:spAutoFit/>
              </a:bodyPr>
              <a:lstStyle/>
              <a:p>
                <a:pPr marL="342900" indent="-342900">
                  <a:buFont typeface="Arial" panose="020B0604020202020204" pitchFamily="34" charset="0"/>
                  <a:buChar char="•"/>
                </a:pPr>
                <a:r>
                  <a:rPr lang="it-IT" sz="2400" dirty="0"/>
                  <a:t>Esempio. La ricchezza iniziale di un individuo è 100, il danno potenziale è 20 e la sua probabilità è 0.2. La sua funzione di utilità è </a:t>
                </a:r>
                <a14:m>
                  <m:oMath xmlns:m="http://schemas.openxmlformats.org/officeDocument/2006/math">
                    <m:r>
                      <a:rPr lang="it-IT" sz="2400" b="0" i="1" smtClean="0">
                        <a:latin typeface="Cambria Math" panose="02040503050406030204" pitchFamily="18" charset="0"/>
                      </a:rPr>
                      <m:t>𝑈</m:t>
                    </m:r>
                    <m:r>
                      <a:rPr lang="it-IT" sz="2400" b="0" i="1" smtClean="0">
                        <a:latin typeface="Cambria Math" panose="02040503050406030204" pitchFamily="18" charset="0"/>
                      </a:rPr>
                      <m:t>=</m:t>
                    </m:r>
                    <m:func>
                      <m:funcPr>
                        <m:ctrlPr>
                          <a:rPr lang="it-IT" sz="2400" b="0" i="1" smtClean="0">
                            <a:latin typeface="Cambria Math" panose="02040503050406030204" pitchFamily="18" charset="0"/>
                          </a:rPr>
                        </m:ctrlPr>
                      </m:funcPr>
                      <m:fName>
                        <m:r>
                          <m:rPr>
                            <m:sty m:val="p"/>
                          </m:rPr>
                          <a:rPr lang="it-IT" sz="2400" b="0" i="0" smtClean="0">
                            <a:latin typeface="Cambria Math" panose="02040503050406030204" pitchFamily="18" charset="0"/>
                          </a:rPr>
                          <m:t>log</m:t>
                        </m:r>
                      </m:fName>
                      <m:e>
                        <m:d>
                          <m:dPr>
                            <m:ctrlPr>
                              <a:rPr lang="it-IT" sz="2400" b="0" i="1" smtClean="0">
                                <a:latin typeface="Cambria Math" panose="02040503050406030204" pitchFamily="18" charset="0"/>
                              </a:rPr>
                            </m:ctrlPr>
                          </m:dPr>
                          <m:e>
                            <m:r>
                              <a:rPr lang="it-IT" sz="2400" b="0" i="1" smtClean="0">
                                <a:latin typeface="Cambria Math" panose="02040503050406030204" pitchFamily="18" charset="0"/>
                              </a:rPr>
                              <m:t>𝑊</m:t>
                            </m:r>
                          </m:e>
                        </m:d>
                      </m:e>
                    </m:func>
                    <m:r>
                      <a:rPr lang="it-IT" sz="2400" b="0" i="1" smtClean="0">
                        <a:latin typeface="Cambria Math" panose="02040503050406030204" pitchFamily="18" charset="0"/>
                      </a:rPr>
                      <m:t>. </m:t>
                    </m:r>
                  </m:oMath>
                </a14:m>
                <a:r>
                  <a:rPr lang="it-IT" sz="2400" dirty="0"/>
                  <a:t> Considerando un premio non equo con </a:t>
                </a:r>
                <a14:m>
                  <m:oMath xmlns:m="http://schemas.openxmlformats.org/officeDocument/2006/math">
                    <m:r>
                      <a:rPr lang="it-IT" sz="2400" b="0" i="1" smtClean="0">
                        <a:latin typeface="Cambria Math" panose="02040503050406030204" pitchFamily="18" charset="0"/>
                      </a:rPr>
                      <m:t>𝜆</m:t>
                    </m:r>
                    <m:r>
                      <a:rPr lang="it-IT" sz="2400" b="0" i="1" smtClean="0">
                        <a:latin typeface="Cambria Math" panose="02040503050406030204" pitchFamily="18" charset="0"/>
                      </a:rPr>
                      <m:t>=</m:t>
                    </m:r>
                    <m:r>
                      <a:rPr lang="it-IT" sz="2400" b="0" i="1" smtClean="0">
                        <a:latin typeface="Cambria Math" panose="02040503050406030204" pitchFamily="18" charset="0"/>
                      </a:rPr>
                      <m:t>0</m:t>
                    </m:r>
                    <m:r>
                      <a:rPr lang="it-IT" sz="2400" b="0" i="1" smtClean="0">
                        <a:latin typeface="Cambria Math" panose="02040503050406030204" pitchFamily="18" charset="0"/>
                      </a:rPr>
                      <m:t>.</m:t>
                    </m:r>
                    <m:r>
                      <a:rPr lang="it-IT" sz="2400" b="0" i="1" smtClean="0">
                        <a:latin typeface="Cambria Math" panose="02040503050406030204" pitchFamily="18" charset="0"/>
                      </a:rPr>
                      <m:t>1</m:t>
                    </m:r>
                    <m:r>
                      <a:rPr lang="it-IT" sz="2400" b="0" i="1" smtClean="0">
                        <a:latin typeface="Cambria Math" panose="02040503050406030204" pitchFamily="18" charset="0"/>
                      </a:rPr>
                      <m:t> </m:t>
                    </m:r>
                  </m:oMath>
                </a14:m>
                <a:r>
                  <a:rPr lang="it-IT" sz="2400" dirty="0"/>
                  <a:t>quanto sarà il valore del premio (e dell’indennizzo) scelto dall’individuo? </a:t>
                </a:r>
              </a:p>
              <a:p>
                <a:pPr marL="342900" indent="-342900">
                  <a:buFont typeface="Arial" panose="020B0604020202020204" pitchFamily="34" charset="0"/>
                  <a:buChar char="•"/>
                </a:pPr>
                <a:r>
                  <a:rPr lang="it-IT" sz="2400" b="0" dirty="0"/>
                  <a:t>Verificare che, in corrispondenza di combinazioni diverse di indennizzo, l’individuo effettivamente non si trovi in una situazione di ottimo (massimizzazione dell’utilità). </a:t>
                </a:r>
              </a:p>
              <a:p>
                <a:endParaRPr lang="it-IT" sz="2400" dirty="0"/>
              </a:p>
              <a:p>
                <a:endParaRPr lang="ar-AE" sz="2400" dirty="0"/>
              </a:p>
            </p:txBody>
          </p:sp>
        </mc:Choice>
        <mc:Fallback xmlns="">
          <p:sp>
            <p:nvSpPr>
              <p:cNvPr id="5" name="CasellaDiTesto 4">
                <a:extLst>
                  <a:ext uri="{FF2B5EF4-FFF2-40B4-BE49-F238E27FC236}">
                    <a16:creationId xmlns:a16="http://schemas.microsoft.com/office/drawing/2014/main" id="{AC964FBF-EAF5-B79C-DE4D-5DFC668E15DB}"/>
                  </a:ext>
                </a:extLst>
              </p:cNvPr>
              <p:cNvSpPr txBox="1">
                <a:spLocks noRot="1" noChangeAspect="1" noMove="1" noResize="1" noEditPoints="1" noAdjustHandles="1" noChangeArrowheads="1" noChangeShapeType="1" noTextEdit="1"/>
              </p:cNvSpPr>
              <p:nvPr/>
            </p:nvSpPr>
            <p:spPr>
              <a:xfrm>
                <a:off x="965200" y="2207567"/>
                <a:ext cx="14897303" cy="2677656"/>
              </a:xfrm>
              <a:prstGeom prst="rect">
                <a:avLst/>
              </a:prstGeom>
              <a:blipFill>
                <a:blip r:embed="rId4"/>
                <a:stretch>
                  <a:fillRect l="-532" t="-1822" r="-696"/>
                </a:stretch>
              </a:blipFill>
            </p:spPr>
            <p:txBody>
              <a:bodyPr/>
              <a:lstStyle/>
              <a:p>
                <a:r>
                  <a:rPr lang="it-IT">
                    <a:noFill/>
                  </a:rPr>
                  <a:t> </a:t>
                </a:r>
              </a:p>
            </p:txBody>
          </p:sp>
        </mc:Fallback>
      </mc:AlternateContent>
      <p:sp>
        <p:nvSpPr>
          <p:cNvPr id="3" name="Text 0">
            <a:extLst>
              <a:ext uri="{FF2B5EF4-FFF2-40B4-BE49-F238E27FC236}">
                <a16:creationId xmlns:a16="http://schemas.microsoft.com/office/drawing/2014/main" id="{45A4F09D-6A71-1D80-3119-4A9E2D534778}"/>
              </a:ext>
            </a:extLst>
          </p:cNvPr>
          <p:cNvSpPr/>
          <p:nvPr/>
        </p:nvSpPr>
        <p:spPr>
          <a:xfrm>
            <a:off x="965200" y="777240"/>
            <a:ext cx="15163800" cy="975360"/>
          </a:xfrm>
          <a:prstGeom prst="rect">
            <a:avLst/>
          </a:prstGeom>
          <a:noFill/>
          <a:ln/>
        </p:spPr>
        <p:txBody>
          <a:bodyPr wrap="square" rtlCol="0" anchor="ctr"/>
          <a:lstStyle/>
          <a:p>
            <a:r>
              <a:rPr lang="it-IT" sz="4800" b="1" dirty="0"/>
              <a:t>La domanda di assicurazioni con premio non equo</a:t>
            </a:r>
          </a:p>
        </p:txBody>
      </p:sp>
    </p:spTree>
    <p:extLst>
      <p:ext uri="{BB962C8B-B14F-4D97-AF65-F5344CB8AC3E}">
        <p14:creationId xmlns:p14="http://schemas.microsoft.com/office/powerpoint/2010/main" val="3976996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3" name="Image 0" descr="/mnt/data/deams_logo.png"/>
          <p:cNvPicPr>
            <a:picLocks noChangeAspect="1"/>
          </p:cNvPicPr>
          <p:nvPr/>
        </p:nvPicPr>
        <p:blipFill>
          <a:blip r:embed="rId2"/>
          <a:stretch>
            <a:fillRect/>
          </a:stretch>
        </p:blipFill>
        <p:spPr>
          <a:xfrm>
            <a:off x="13241560" y="8595360"/>
            <a:ext cx="1402080" cy="548640"/>
          </a:xfrm>
          <a:prstGeom prst="rect">
            <a:avLst/>
          </a:prstGeom>
        </p:spPr>
      </p:pic>
      <p:sp>
        <p:nvSpPr>
          <p:cNvPr id="4" name="Title"/>
          <p:cNvSpPr/>
          <p:nvPr/>
        </p:nvSpPr>
        <p:spPr>
          <a:xfrm>
            <a:off x="965200" y="777240"/>
            <a:ext cx="15163800" cy="975360"/>
          </a:xfrm>
          <a:prstGeom prst="rect">
            <a:avLst/>
          </a:prstGeom>
          <a:noFill/>
          <a:ln/>
        </p:spPr>
        <p:txBody>
          <a:bodyPr wrap="square" rtlCol="0" anchor="ctr"/>
          <a:lstStyle/>
          <a:p>
            <a:r>
              <a:rPr lang="it-IT" sz="4800" b="1" dirty="0"/>
              <a:t>Avversione al rischio e domanda di assicurazione</a:t>
            </a:r>
          </a:p>
        </p:txBody>
      </p:sp>
      <mc:AlternateContent xmlns:mc="http://schemas.openxmlformats.org/markup-compatibility/2006" xmlns:a14="http://schemas.microsoft.com/office/drawing/2010/main">
        <mc:Choice Requires="a14">
          <p:sp>
            <p:nvSpPr>
              <p:cNvPr id="5" name="Body"/>
              <p:cNvSpPr txBox="1"/>
              <p:nvPr/>
            </p:nvSpPr>
            <p:spPr>
              <a:xfrm>
                <a:off x="965200" y="2207567"/>
                <a:ext cx="14897303" cy="2922082"/>
              </a:xfrm>
              <a:prstGeom prst="rect">
                <a:avLst/>
              </a:prstGeom>
              <a:noFill/>
            </p:spPr>
            <p:txBody>
              <a:bodyPr wrap="square">
                <a:spAutoFit/>
              </a:bodyPr>
              <a:lstStyle/>
              <a:p>
                <a:pPr marL="342900" indent="-342900">
                  <a:buFont typeface="Arial" panose="020B0604020202020204" pitchFamily="34" charset="0"/>
                  <a:buChar char="•"/>
                </a:pPr>
                <a:r>
                  <a:rPr lang="it-IT" sz="2400" dirty="0"/>
                  <a:t>La curvatura della curva di indifferenza riflette il coefficiente di avversione assoluta al rischio </a:t>
                </a:r>
                <a14:m>
                  <m:oMath xmlns:m="http://schemas.openxmlformats.org/officeDocument/2006/math">
                    <m:sSub>
                      <m:sSubPr>
                        <m:ctrlPr>
                          <a:rPr lang="it-IT" sz="2400" i="1" dirty="0" smtClean="0">
                            <a:latin typeface="Cambria Math" panose="02040503050406030204" pitchFamily="18" charset="0"/>
                          </a:rPr>
                        </m:ctrlPr>
                      </m:sSubPr>
                      <m:e>
                        <m:r>
                          <a:rPr lang="it-IT" sz="2400" i="1" dirty="0" smtClean="0">
                            <a:latin typeface="Cambria Math" panose="02040503050406030204" pitchFamily="18" charset="0"/>
                          </a:rPr>
                          <m:t>𝑅</m:t>
                        </m:r>
                      </m:e>
                      <m:sub>
                        <m:r>
                          <a:rPr lang="it-IT" sz="2400" i="1" dirty="0" smtClean="0">
                            <a:latin typeface="Cambria Math" panose="02040503050406030204" pitchFamily="18" charset="0"/>
                          </a:rPr>
                          <m:t>𝐴</m:t>
                        </m:r>
                      </m:sub>
                    </m:sSub>
                    <m:r>
                      <a:rPr lang="it-IT" sz="2400" i="1" dirty="0" smtClean="0">
                        <a:latin typeface="Cambria Math" panose="02040503050406030204" pitchFamily="18" charset="0"/>
                      </a:rPr>
                      <m:t>(</m:t>
                    </m:r>
                    <m:r>
                      <a:rPr lang="it-IT" sz="2400" i="1" dirty="0" smtClean="0">
                        <a:latin typeface="Cambria Math" panose="02040503050406030204" pitchFamily="18" charset="0"/>
                      </a:rPr>
                      <m:t>𝑊</m:t>
                    </m:r>
                    <m:r>
                      <a:rPr lang="it-IT" sz="2400" i="1" dirty="0" smtClean="0">
                        <a:latin typeface="Cambria Math" panose="02040503050406030204" pitchFamily="18" charset="0"/>
                      </a:rPr>
                      <m:t>) = −</m:t>
                    </m:r>
                    <m:f>
                      <m:fPr>
                        <m:ctrlPr>
                          <a:rPr lang="it-IT" sz="2400" i="1" dirty="0" smtClean="0">
                            <a:latin typeface="Cambria Math" panose="02040503050406030204" pitchFamily="18" charset="0"/>
                          </a:rPr>
                        </m:ctrlPr>
                      </m:fPr>
                      <m:num>
                        <m:sSup>
                          <m:sSupPr>
                            <m:ctrlPr>
                              <a:rPr lang="it-IT" sz="2400" i="1" dirty="0" smtClean="0">
                                <a:latin typeface="Cambria Math" panose="02040503050406030204" pitchFamily="18" charset="0"/>
                              </a:rPr>
                            </m:ctrlPr>
                          </m:sSupPr>
                          <m:e>
                            <m:r>
                              <a:rPr lang="it-IT" sz="2400" i="1" dirty="0" smtClean="0">
                                <a:latin typeface="Cambria Math" panose="02040503050406030204" pitchFamily="18" charset="0"/>
                              </a:rPr>
                              <m:t>𝑢</m:t>
                            </m:r>
                          </m:e>
                          <m:sup>
                            <m:r>
                              <a:rPr lang="it-IT" sz="2400" i="1" dirty="0" smtClean="0">
                                <a:latin typeface="Cambria Math" panose="02040503050406030204" pitchFamily="18" charset="0"/>
                              </a:rPr>
                              <m:t>′′</m:t>
                            </m:r>
                          </m:sup>
                        </m:sSup>
                        <m:d>
                          <m:dPr>
                            <m:ctrlPr>
                              <a:rPr lang="it-IT" sz="2400" i="1" dirty="0" smtClean="0">
                                <a:latin typeface="Cambria Math" panose="02040503050406030204" pitchFamily="18" charset="0"/>
                              </a:rPr>
                            </m:ctrlPr>
                          </m:dPr>
                          <m:e>
                            <m:r>
                              <a:rPr lang="it-IT" sz="2400" i="1" dirty="0" smtClean="0">
                                <a:latin typeface="Cambria Math" panose="02040503050406030204" pitchFamily="18" charset="0"/>
                              </a:rPr>
                              <m:t>𝑊</m:t>
                            </m:r>
                          </m:e>
                        </m:d>
                      </m:num>
                      <m:den>
                        <m:sSup>
                          <m:sSupPr>
                            <m:ctrlPr>
                              <a:rPr lang="it-IT" sz="2400" i="1" dirty="0" smtClean="0">
                                <a:latin typeface="Cambria Math" panose="02040503050406030204" pitchFamily="18" charset="0"/>
                              </a:rPr>
                            </m:ctrlPr>
                          </m:sSupPr>
                          <m:e>
                            <m:r>
                              <a:rPr lang="it-IT" sz="2400" i="1" dirty="0" smtClean="0">
                                <a:latin typeface="Cambria Math" panose="02040503050406030204" pitchFamily="18" charset="0"/>
                              </a:rPr>
                              <m:t>𝑢</m:t>
                            </m:r>
                          </m:e>
                          <m:sup>
                            <m:r>
                              <a:rPr lang="it-IT" sz="2400" i="1" dirty="0" smtClean="0">
                                <a:latin typeface="Cambria Math" panose="02040503050406030204" pitchFamily="18" charset="0"/>
                              </a:rPr>
                              <m:t>′</m:t>
                            </m:r>
                          </m:sup>
                        </m:sSup>
                        <m:d>
                          <m:dPr>
                            <m:ctrlPr>
                              <a:rPr lang="it-IT" sz="2400" i="1" dirty="0" smtClean="0">
                                <a:latin typeface="Cambria Math" panose="02040503050406030204" pitchFamily="18" charset="0"/>
                              </a:rPr>
                            </m:ctrlPr>
                          </m:dPr>
                          <m:e>
                            <m:r>
                              <a:rPr lang="it-IT" sz="2400" i="1" dirty="0" smtClean="0">
                                <a:latin typeface="Cambria Math" panose="02040503050406030204" pitchFamily="18" charset="0"/>
                              </a:rPr>
                              <m:t>𝑊</m:t>
                            </m:r>
                          </m:e>
                        </m:d>
                      </m:den>
                    </m:f>
                  </m:oMath>
                </a14:m>
                <a:endParaRPr lang="it-IT" sz="2400" dirty="0"/>
              </a:p>
              <a:p>
                <a:pPr marL="342900" indent="-342900">
                  <a:buFont typeface="Arial" panose="020B0604020202020204" pitchFamily="34" charset="0"/>
                  <a:buChar char="•"/>
                </a:pPr>
                <a:r>
                  <a:rPr lang="it-IT" sz="2400" dirty="0"/>
                  <a:t>Se la pendenza della IC dipende dal rapporto delle utilità marginali u'[2]/u'[1], allora la curvatura contiene almeno un termine u''[1] o u''[2]</a:t>
                </a:r>
              </a:p>
              <a:p>
                <a:pPr marL="342900" indent="-342900">
                  <a:buFont typeface="Arial" panose="020B0604020202020204" pitchFamily="34" charset="0"/>
                  <a:buChar char="•"/>
                </a:pPr>
                <a:r>
                  <a:rPr lang="it-IT" sz="2400" dirty="0"/>
                  <a:t>Con premio equo (λ = 0): il punto ottimale C* è la copertura totale per qualsiasi individuo avverso al rischio, indipendentemente dal grado di avversione</a:t>
                </a:r>
              </a:p>
              <a:p>
                <a:pPr marL="342900" indent="-342900">
                  <a:buFont typeface="Arial" panose="020B0604020202020204" pitchFamily="34" charset="0"/>
                  <a:buChar char="•"/>
                </a:pPr>
                <a:r>
                  <a:rPr lang="it-IT" sz="2400" dirty="0"/>
                  <a:t>Con λ = 0 il punto C* è determinato solo dall'uguaglianza delle pendenze della IC e della retta assicurativa; la curvatura della IC è irrilevante</a:t>
                </a:r>
              </a:p>
            </p:txBody>
          </p:sp>
        </mc:Choice>
        <mc:Fallback xmlns="">
          <p:sp>
            <p:nvSpPr>
              <p:cNvPr id="5" name="Body"/>
              <p:cNvSpPr txBox="1">
                <a:spLocks noRot="1" noChangeAspect="1" noMove="1" noResize="1" noEditPoints="1" noAdjustHandles="1" noChangeArrowheads="1" noChangeShapeType="1" noTextEdit="1"/>
              </p:cNvSpPr>
              <p:nvPr/>
            </p:nvSpPr>
            <p:spPr>
              <a:xfrm>
                <a:off x="965200" y="2207567"/>
                <a:ext cx="14897303" cy="2922082"/>
              </a:xfrm>
              <a:prstGeom prst="rect">
                <a:avLst/>
              </a:prstGeom>
              <a:blipFill>
                <a:blip r:embed="rId3"/>
                <a:stretch>
                  <a:fillRect l="-532" b="-3967"/>
                </a:stretch>
              </a:blipFill>
            </p:spPr>
            <p:txBody>
              <a:bodyPr/>
              <a:lstStyle/>
              <a:p>
                <a:r>
                  <a:rPr lang="it-IT">
                    <a:noFill/>
                  </a:rPr>
                  <a:t> </a:t>
                </a:r>
              </a:p>
            </p:txBody>
          </p:sp>
        </mc:Fallback>
      </mc:AlternateContent>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A1780-AB5A-844D-ADD4-D6D6406A3A9A}"/>
            </a:ext>
          </a:extLst>
        </p:cNvPr>
        <p:cNvGrpSpPr/>
        <p:nvPr/>
      </p:nvGrpSpPr>
      <p:grpSpPr>
        <a:xfrm>
          <a:off x="0" y="0"/>
          <a:ext cx="0" cy="0"/>
          <a:chOff x="0" y="0"/>
          <a:chExt cx="0" cy="0"/>
        </a:xfrm>
      </p:grpSpPr>
      <p:sp>
        <p:nvSpPr>
          <p:cNvPr id="2" name="Shape 2">
            <a:extLst>
              <a:ext uri="{FF2B5EF4-FFF2-40B4-BE49-F238E27FC236}">
                <a16:creationId xmlns:a16="http://schemas.microsoft.com/office/drawing/2014/main" id="{248A5E28-2773-BECE-CB12-A21A83BDE72A}"/>
              </a:ext>
            </a:extLst>
          </p:cNvPr>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3" name="Image 0" descr="/mnt/data/deams_logo.png">
            <a:extLst>
              <a:ext uri="{FF2B5EF4-FFF2-40B4-BE49-F238E27FC236}">
                <a16:creationId xmlns:a16="http://schemas.microsoft.com/office/drawing/2014/main" id="{3006B9B9-F1FA-B9E7-2F30-B7973D651220}"/>
              </a:ext>
            </a:extLst>
          </p:cNvPr>
          <p:cNvPicPr>
            <a:picLocks noChangeAspect="1"/>
          </p:cNvPicPr>
          <p:nvPr/>
        </p:nvPicPr>
        <p:blipFill>
          <a:blip r:embed="rId2"/>
          <a:stretch>
            <a:fillRect/>
          </a:stretch>
        </p:blipFill>
        <p:spPr>
          <a:xfrm>
            <a:off x="13241560" y="8595360"/>
            <a:ext cx="1402080" cy="548640"/>
          </a:xfrm>
          <a:prstGeom prst="rect">
            <a:avLst/>
          </a:prstGeom>
        </p:spPr>
      </p:pic>
      <p:sp>
        <p:nvSpPr>
          <p:cNvPr id="4" name="Title">
            <a:extLst>
              <a:ext uri="{FF2B5EF4-FFF2-40B4-BE49-F238E27FC236}">
                <a16:creationId xmlns:a16="http://schemas.microsoft.com/office/drawing/2014/main" id="{AF4F28C3-FADE-EA41-884D-CFED8320EC4D}"/>
              </a:ext>
            </a:extLst>
          </p:cNvPr>
          <p:cNvSpPr/>
          <p:nvPr/>
        </p:nvSpPr>
        <p:spPr>
          <a:xfrm>
            <a:off x="965200" y="777240"/>
            <a:ext cx="15163800" cy="975360"/>
          </a:xfrm>
          <a:prstGeom prst="rect">
            <a:avLst/>
          </a:prstGeom>
          <a:noFill/>
          <a:ln/>
        </p:spPr>
        <p:txBody>
          <a:bodyPr wrap="square" rtlCol="0" anchor="ctr"/>
          <a:lstStyle/>
          <a:p>
            <a:r>
              <a:rPr lang="it-IT" sz="4800" b="1" dirty="0"/>
              <a:t>Avversione al rischio e domanda di assicurazione</a:t>
            </a:r>
          </a:p>
        </p:txBody>
      </p:sp>
      <p:pic>
        <p:nvPicPr>
          <p:cNvPr id="7" name="Immagine 6">
            <a:extLst>
              <a:ext uri="{FF2B5EF4-FFF2-40B4-BE49-F238E27FC236}">
                <a16:creationId xmlns:a16="http://schemas.microsoft.com/office/drawing/2014/main" id="{D902AE60-15CB-AC34-9092-85E8F76C132C}"/>
              </a:ext>
            </a:extLst>
          </p:cNvPr>
          <p:cNvPicPr>
            <a:picLocks noChangeAspect="1"/>
          </p:cNvPicPr>
          <p:nvPr/>
        </p:nvPicPr>
        <p:blipFill>
          <a:blip r:embed="rId3"/>
          <a:stretch>
            <a:fillRect/>
          </a:stretch>
        </p:blipFill>
        <p:spPr>
          <a:xfrm>
            <a:off x="3632200" y="2286000"/>
            <a:ext cx="7153603" cy="5357962"/>
          </a:xfrm>
          <a:prstGeom prst="rect">
            <a:avLst/>
          </a:prstGeom>
        </p:spPr>
      </p:pic>
    </p:spTree>
    <p:extLst>
      <p:ext uri="{BB962C8B-B14F-4D97-AF65-F5344CB8AC3E}">
        <p14:creationId xmlns:p14="http://schemas.microsoft.com/office/powerpoint/2010/main" val="483525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3" name="Image 0" descr="/mnt/data/deams_logo.png"/>
          <p:cNvPicPr>
            <a:picLocks noChangeAspect="1"/>
          </p:cNvPicPr>
          <p:nvPr/>
        </p:nvPicPr>
        <p:blipFill>
          <a:blip r:embed="rId2"/>
          <a:stretch>
            <a:fillRect/>
          </a:stretch>
        </p:blipFill>
        <p:spPr>
          <a:xfrm>
            <a:off x="13241560" y="8595360"/>
            <a:ext cx="1402080" cy="548640"/>
          </a:xfrm>
          <a:prstGeom prst="rect">
            <a:avLst/>
          </a:prstGeom>
        </p:spPr>
      </p:pic>
      <p:sp>
        <p:nvSpPr>
          <p:cNvPr id="4" name="Title"/>
          <p:cNvSpPr/>
          <p:nvPr/>
        </p:nvSpPr>
        <p:spPr>
          <a:xfrm>
            <a:off x="965200" y="777240"/>
            <a:ext cx="15163800" cy="975360"/>
          </a:xfrm>
          <a:prstGeom prst="rect">
            <a:avLst/>
          </a:prstGeom>
          <a:noFill/>
          <a:ln/>
        </p:spPr>
        <p:txBody>
          <a:bodyPr wrap="square" rtlCol="0" anchor="ctr"/>
          <a:lstStyle/>
          <a:p>
            <a:r>
              <a:rPr lang="it-IT" sz="4800" b="1" dirty="0"/>
              <a:t>Avversione al rischio con premio non equo (λ &gt; 0)</a:t>
            </a:r>
          </a:p>
        </p:txBody>
      </p:sp>
      <p:sp>
        <p:nvSpPr>
          <p:cNvPr id="5" name="Body"/>
          <p:cNvSpPr txBox="1"/>
          <p:nvPr/>
        </p:nvSpPr>
        <p:spPr>
          <a:xfrm>
            <a:off x="965200" y="2207567"/>
            <a:ext cx="14897303" cy="3416320"/>
          </a:xfrm>
          <a:prstGeom prst="rect">
            <a:avLst/>
          </a:prstGeom>
          <a:noFill/>
        </p:spPr>
        <p:txBody>
          <a:bodyPr wrap="square">
            <a:spAutoFit/>
          </a:bodyPr>
          <a:lstStyle/>
          <a:p>
            <a:pPr marL="342900" indent="-342900" algn="just">
              <a:buFont typeface="Arial" panose="020B0604020202020204" pitchFamily="34" charset="0"/>
              <a:buChar char="•"/>
            </a:pPr>
            <a:r>
              <a:rPr lang="it-IT" sz="2400" dirty="0"/>
              <a:t>Con premio non equo (λ &gt; 0), il grado di avversione al rischio diventa determinante per la scelta di copertura ottimale</a:t>
            </a:r>
          </a:p>
          <a:p>
            <a:pPr marL="342900" indent="-342900" algn="just">
              <a:buFont typeface="Arial" panose="020B0604020202020204" pitchFamily="34" charset="0"/>
              <a:buChar char="•"/>
            </a:pPr>
            <a:r>
              <a:rPr lang="it-IT" sz="2400" dirty="0"/>
              <a:t>Individuo 1 (poco avverso al rischio): IC poco curva → la tangenza con la retta assicurativa avviene lontano dalla certainty line → ottimo C** con poca copertura</a:t>
            </a:r>
          </a:p>
          <a:p>
            <a:pPr marL="342900" indent="-342900" algn="just">
              <a:buFont typeface="Arial" panose="020B0604020202020204" pitchFamily="34" charset="0"/>
              <a:buChar char="•"/>
            </a:pPr>
            <a:r>
              <a:rPr lang="it-IT" sz="2400" dirty="0"/>
              <a:t>Individuo 2 (molto avverso al rischio): IC molto curva → si appiattisce rapidamente verso il punto A → la tangenza avviene più vicino alla certainty line → ottimo C*** con più copertura</a:t>
            </a:r>
          </a:p>
          <a:p>
            <a:pPr marL="342900" indent="-342900" algn="just">
              <a:buFont typeface="Arial" panose="020B0604020202020204" pitchFamily="34" charset="0"/>
              <a:buChar char="•"/>
            </a:pPr>
            <a:r>
              <a:rPr lang="it-IT" sz="2400" dirty="0"/>
              <a:t>Intuizione: una IC più curva significa maggiore disponibilità a pagare per ridurre il rischio, quindi si acquista più copertura anche con un premio costoso</a:t>
            </a:r>
          </a:p>
          <a:p>
            <a:pPr marL="342900" indent="-342900" algn="just">
              <a:buFont typeface="Arial" panose="020B0604020202020204" pitchFamily="34" charset="0"/>
              <a:buChar char="•"/>
            </a:pPr>
            <a:r>
              <a:rPr lang="it-IT" sz="2400" b="1" dirty="0"/>
              <a:t>L'individuo con IC più curva (più avverso al rischio) ha sempre un ottimo con copertura maggiore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3" name="Image 0" descr="/mnt/data/deams_logo.png"/>
          <p:cNvPicPr>
            <a:picLocks noChangeAspect="1"/>
          </p:cNvPicPr>
          <p:nvPr/>
        </p:nvPicPr>
        <p:blipFill>
          <a:blip r:embed="rId2"/>
          <a:stretch>
            <a:fillRect/>
          </a:stretch>
        </p:blipFill>
        <p:spPr>
          <a:xfrm>
            <a:off x="13241560" y="8595360"/>
            <a:ext cx="1402080" cy="548640"/>
          </a:xfrm>
          <a:prstGeom prst="rect">
            <a:avLst/>
          </a:prstGeom>
        </p:spPr>
      </p:pic>
      <p:sp>
        <p:nvSpPr>
          <p:cNvPr id="4" name="Title"/>
          <p:cNvSpPr/>
          <p:nvPr/>
        </p:nvSpPr>
        <p:spPr>
          <a:xfrm>
            <a:off x="965200" y="777240"/>
            <a:ext cx="15163800" cy="975360"/>
          </a:xfrm>
          <a:prstGeom prst="rect">
            <a:avLst/>
          </a:prstGeom>
          <a:noFill/>
          <a:ln/>
        </p:spPr>
        <p:txBody>
          <a:bodyPr wrap="square" rtlCol="0" anchor="ctr"/>
          <a:lstStyle/>
          <a:p>
            <a:r>
              <a:rPr lang="it-IT" sz="4800" b="1" dirty="0"/>
              <a:t>Conclusione – Avversione al rischio e copertura</a:t>
            </a:r>
          </a:p>
        </p:txBody>
      </p:sp>
      <p:sp>
        <p:nvSpPr>
          <p:cNvPr id="5" name="Body"/>
          <p:cNvSpPr txBox="1"/>
          <p:nvPr/>
        </p:nvSpPr>
        <p:spPr>
          <a:xfrm>
            <a:off x="965200" y="2207567"/>
            <a:ext cx="14897303" cy="3693319"/>
          </a:xfrm>
          <a:prstGeom prst="rect">
            <a:avLst/>
          </a:prstGeom>
          <a:noFill/>
        </p:spPr>
        <p:txBody>
          <a:bodyPr wrap="square">
            <a:spAutoFit/>
          </a:bodyPr>
          <a:lstStyle/>
          <a:p>
            <a:pPr marL="342900" indent="-342900" algn="just">
              <a:buFont typeface="Arial" panose="020B0604020202020204" pitchFamily="34" charset="0"/>
              <a:buChar char="•"/>
            </a:pPr>
            <a:r>
              <a:rPr lang="it-IT" sz="2600" dirty="0"/>
              <a:t>In presenza di un ricarico sul premio (λ &gt; 0), i consumatori con maggiore avversione al rischio scelgono una copertura assicurativa più elevata, a parità di tutte le altre condizioni</a:t>
            </a:r>
          </a:p>
          <a:p>
            <a:pPr marL="342900" indent="-342900" algn="just">
              <a:buFont typeface="Arial" panose="020B0604020202020204" pitchFamily="34" charset="0"/>
              <a:buChar char="•"/>
            </a:pPr>
            <a:r>
              <a:rPr lang="it-IT" sz="2600" dirty="0"/>
              <a:t>Il risultato vale per qualsiasi forma funzionale di u(W) purché u'' &lt; 0 (avversione al rischio)</a:t>
            </a:r>
          </a:p>
          <a:p>
            <a:pPr marL="342900" indent="-342900" algn="just">
              <a:buFont typeface="Arial" panose="020B0604020202020204" pitchFamily="34" charset="0"/>
              <a:buChar char="•"/>
            </a:pPr>
            <a:r>
              <a:rPr lang="it-IT" sz="2600" dirty="0"/>
              <a:t>Con premio equo (λ = 0) tutti gli individui avversi al rischio scelgono la copertura totale: il grado di avversione al rischio non cambia la scelta ottimale</a:t>
            </a:r>
          </a:p>
          <a:p>
            <a:pPr marL="342900" indent="-342900" algn="just">
              <a:buFont typeface="Arial" panose="020B0604020202020204" pitchFamily="34" charset="0"/>
              <a:buChar char="•"/>
            </a:pPr>
            <a:r>
              <a:rPr lang="it-IT" sz="2600" dirty="0"/>
              <a:t>Con premio non equo la copertura ottimale α* &lt; 1 e dipende positivamente dall'avversione al rischio: maggiore R_A implica maggiore α*</a:t>
            </a:r>
          </a:p>
          <a:p>
            <a:pPr marL="342900" indent="-342900" algn="just">
              <a:buFont typeface="Arial" panose="020B0604020202020204" pitchFamily="34" charset="0"/>
              <a:buChar char="•"/>
            </a:pPr>
            <a:r>
              <a:rPr lang="it-IT" sz="2600" dirty="0"/>
              <a:t>Implicazione empirica: ci aspettiamo che individui più avversi al rischio abbiano una maggiore domanda di assicurazione, ceteris paribus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r"/>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3" name="Logo"/>
          <p:cNvPicPr>
            <a:picLocks noChangeAspect="1"/>
          </p:cNvPicPr>
          <p:nvPr/>
        </p:nvPicPr>
        <p:blipFill>
          <a:blip r:embed="rId2"/>
          <a:stretch>
            <a:fillRect/>
          </a:stretch>
        </p:blipFill>
        <p:spPr>
          <a:xfrm>
            <a:off x="13241560" y="8595360"/>
            <a:ext cx="1402080" cy="548640"/>
          </a:xfrm>
          <a:prstGeom prst="rect">
            <a:avLst/>
          </a:prstGeom>
        </p:spPr>
      </p:pic>
      <p:sp>
        <p:nvSpPr>
          <p:cNvPr id="4" name="Title"/>
          <p:cNvSpPr/>
          <p:nvPr/>
        </p:nvSpPr>
        <p:spPr>
          <a:xfrm>
            <a:off x="965200" y="777240"/>
            <a:ext cx="15163800" cy="975360"/>
          </a:xfrm>
          <a:prstGeom prst="rect">
            <a:avLst/>
          </a:prstGeom>
          <a:noFill/>
          <a:ln/>
        </p:spPr>
        <p:txBody>
          <a:bodyPr wrap="square" rtlCol="0" anchor="ctr"/>
          <a:lstStyle/>
          <a:p>
            <a:r>
              <a:rPr lang="it-IT" sz="4400" b="1" dirty="0"/>
              <a:t>La copertura assicurativa in funzione del premio e della ricchezza</a:t>
            </a:r>
          </a:p>
        </p:txBody>
      </p:sp>
      <mc:AlternateContent xmlns:mc="http://schemas.openxmlformats.org/markup-compatibility/2006" xmlns:a14="http://schemas.microsoft.com/office/drawing/2010/main">
        <mc:Choice Requires="a14">
          <p:sp>
            <p:nvSpPr>
              <p:cNvPr id="5" name="Body"/>
              <p:cNvSpPr txBox="1"/>
              <p:nvPr/>
            </p:nvSpPr>
            <p:spPr>
              <a:xfrm>
                <a:off x="965200" y="1900000"/>
                <a:ext cx="14897303" cy="5693866"/>
              </a:xfrm>
              <a:prstGeom prst="rect">
                <a:avLst/>
              </a:prstGeom>
              <a:noFill/>
            </p:spPr>
            <p:txBody>
              <a:bodyPr wrap="square">
                <a:spAutoFit/>
              </a:bodyPr>
              <a:lstStyle/>
              <a:p>
                <a:pPr marL="342900" indent="-342900">
                  <a:buFont typeface="Arial" panose="020B0604020202020204" pitchFamily="34" charset="0"/>
                  <a:buChar char="•"/>
                </a:pPr>
                <a:r>
                  <a:rPr lang="it-IT" sz="2600" dirty="0"/>
                  <a:t>Obiettivo: studiare come la domanda di copertura α* reagisce a variazioni del tasso di premio p e della ricchezza </a:t>
                </a:r>
                <a14:m>
                  <m:oMath xmlns:m="http://schemas.openxmlformats.org/officeDocument/2006/math">
                    <m:sSub>
                      <m:sSubPr>
                        <m:ctrlPr>
                          <a:rPr lang="it-IT" sz="2600" i="1" dirty="0" smtClean="0">
                            <a:latin typeface="Cambria Math" panose="02040503050406030204" pitchFamily="18" charset="0"/>
                          </a:rPr>
                        </m:ctrlPr>
                      </m:sSubPr>
                      <m:e>
                        <m:r>
                          <a:rPr lang="it-IT" sz="2600" i="1" dirty="0" smtClean="0">
                            <a:latin typeface="Cambria Math" panose="02040503050406030204" pitchFamily="18" charset="0"/>
                          </a:rPr>
                          <m:t>𝑊</m:t>
                        </m:r>
                      </m:e>
                      <m:sub>
                        <m:r>
                          <a:rPr lang="it-IT" sz="2600" i="1" dirty="0" smtClean="0">
                            <a:latin typeface="Cambria Math" panose="02040503050406030204" pitchFamily="18" charset="0"/>
                          </a:rPr>
                          <m:t>𝐴</m:t>
                        </m:r>
                      </m:sub>
                    </m:sSub>
                  </m:oMath>
                </a14:m>
                <a:endParaRPr lang="it-IT" sz="2600" dirty="0"/>
              </a:p>
              <a:p>
                <a:endParaRPr lang="it-IT" sz="2600" dirty="0"/>
              </a:p>
              <a:p>
                <a:pPr marL="342900" indent="-342900">
                  <a:buFont typeface="Arial" panose="020B0604020202020204" pitchFamily="34" charset="0"/>
                  <a:buChar char="•"/>
                </a:pPr>
                <a:r>
                  <a:rPr lang="it-IT" sz="2600" dirty="0"/>
                  <a:t>La ricchezza totale è </a:t>
                </a:r>
                <a14:m>
                  <m:oMath xmlns:m="http://schemas.openxmlformats.org/officeDocument/2006/math">
                    <m:r>
                      <a:rPr lang="it-IT" sz="2600" i="1" dirty="0" smtClean="0">
                        <a:latin typeface="Cambria Math" panose="02040503050406030204" pitchFamily="18" charset="0"/>
                      </a:rPr>
                      <m:t>𝑊</m:t>
                    </m:r>
                    <m:r>
                      <a:rPr lang="it-IT" sz="2600" i="1" dirty="0" smtClean="0">
                        <a:latin typeface="Cambria Math" panose="02040503050406030204" pitchFamily="18" charset="0"/>
                      </a:rPr>
                      <m:t> = </m:t>
                    </m:r>
                    <m:sSub>
                      <m:sSubPr>
                        <m:ctrlPr>
                          <a:rPr lang="it-IT" sz="2600" i="1" dirty="0" smtClean="0">
                            <a:latin typeface="Cambria Math" panose="02040503050406030204" pitchFamily="18" charset="0"/>
                          </a:rPr>
                        </m:ctrlPr>
                      </m:sSubPr>
                      <m:e>
                        <m:r>
                          <a:rPr lang="it-IT" sz="2600" i="1" dirty="0" smtClean="0">
                            <a:latin typeface="Cambria Math" panose="02040503050406030204" pitchFamily="18" charset="0"/>
                          </a:rPr>
                          <m:t>𝑊</m:t>
                        </m:r>
                      </m:e>
                      <m:sub>
                        <m:r>
                          <a:rPr lang="it-IT" sz="2600" i="1" dirty="0" smtClean="0">
                            <a:latin typeface="Cambria Math" panose="02040503050406030204" pitchFamily="18" charset="0"/>
                          </a:rPr>
                          <m:t>𝐴</m:t>
                        </m:r>
                      </m:sub>
                    </m:sSub>
                    <m:r>
                      <a:rPr lang="it-IT" sz="2600" i="1" dirty="0" smtClean="0">
                        <a:latin typeface="Cambria Math" panose="02040503050406030204" pitchFamily="18" charset="0"/>
                      </a:rPr>
                      <m:t> + </m:t>
                    </m:r>
                    <m:sSub>
                      <m:sSubPr>
                        <m:ctrlPr>
                          <a:rPr lang="it-IT" sz="2600" i="1" dirty="0" smtClean="0">
                            <a:latin typeface="Cambria Math" panose="02040503050406030204" pitchFamily="18" charset="0"/>
                          </a:rPr>
                        </m:ctrlPr>
                      </m:sSubPr>
                      <m:e>
                        <m:r>
                          <a:rPr lang="it-IT" sz="2600" i="1" dirty="0" smtClean="0">
                            <a:latin typeface="Cambria Math" panose="02040503050406030204" pitchFamily="18" charset="0"/>
                          </a:rPr>
                          <m:t>𝑊</m:t>
                        </m:r>
                      </m:e>
                      <m:sub>
                        <m:r>
                          <a:rPr lang="it-IT" sz="2600" i="1" dirty="0" smtClean="0">
                            <a:latin typeface="Cambria Math" panose="02040503050406030204" pitchFamily="18" charset="0"/>
                          </a:rPr>
                          <m:t>𝐼</m:t>
                        </m:r>
                      </m:sub>
                    </m:sSub>
                    <m:r>
                      <a:rPr lang="it-IT" sz="2600" i="1" dirty="0" smtClean="0">
                        <a:latin typeface="Cambria Math" panose="02040503050406030204" pitchFamily="18" charset="0"/>
                      </a:rPr>
                      <m:t>: </m:t>
                    </m:r>
                    <m:sSub>
                      <m:sSubPr>
                        <m:ctrlPr>
                          <a:rPr lang="it-IT" sz="2600" i="1" dirty="0" smtClean="0">
                            <a:latin typeface="Cambria Math" panose="02040503050406030204" pitchFamily="18" charset="0"/>
                          </a:rPr>
                        </m:ctrlPr>
                      </m:sSubPr>
                      <m:e>
                        <m:r>
                          <a:rPr lang="it-IT" sz="2600" i="1" dirty="0" smtClean="0">
                            <a:latin typeface="Cambria Math" panose="02040503050406030204" pitchFamily="18" charset="0"/>
                          </a:rPr>
                          <m:t>𝑊</m:t>
                        </m:r>
                      </m:e>
                      <m:sub>
                        <m:r>
                          <a:rPr lang="it-IT" sz="2600" i="1" dirty="0" smtClean="0">
                            <a:latin typeface="Cambria Math" panose="02040503050406030204" pitchFamily="18" charset="0"/>
                          </a:rPr>
                          <m:t>𝐴</m:t>
                        </m:r>
                      </m:sub>
                    </m:sSub>
                    <m:r>
                      <a:rPr lang="it-IT" sz="2600" i="1" dirty="0" smtClean="0">
                        <a:latin typeface="Cambria Math" panose="02040503050406030204" pitchFamily="18" charset="0"/>
                      </a:rPr>
                      <m:t> </m:t>
                    </m:r>
                  </m:oMath>
                </a14:m>
                <a:r>
                  <a:rPr lang="it-IT" sz="2600" dirty="0"/>
                  <a:t>è ricchezza sicura non assicurabile (es. obbligazioni in banca); </a:t>
                </a:r>
                <a14:m>
                  <m:oMath xmlns:m="http://schemas.openxmlformats.org/officeDocument/2006/math">
                    <m:sSub>
                      <m:sSubPr>
                        <m:ctrlPr>
                          <a:rPr lang="it-IT" sz="2600" i="1" dirty="0" smtClean="0">
                            <a:latin typeface="Cambria Math" panose="02040503050406030204" pitchFamily="18" charset="0"/>
                          </a:rPr>
                        </m:ctrlPr>
                      </m:sSubPr>
                      <m:e>
                        <m:r>
                          <a:rPr lang="it-IT" sz="2600" i="1" dirty="0" smtClean="0">
                            <a:latin typeface="Cambria Math" panose="02040503050406030204" pitchFamily="18" charset="0"/>
                          </a:rPr>
                          <m:t>𝑊</m:t>
                        </m:r>
                      </m:e>
                      <m:sub>
                        <m:r>
                          <a:rPr lang="it-IT" sz="2600" i="1" dirty="0" smtClean="0">
                            <a:latin typeface="Cambria Math" panose="02040503050406030204" pitchFamily="18" charset="0"/>
                          </a:rPr>
                          <m:t>𝐼</m:t>
                        </m:r>
                      </m:sub>
                    </m:sSub>
                    <m:r>
                      <a:rPr lang="it-IT" sz="2600" i="1" dirty="0" smtClean="0">
                        <a:latin typeface="Cambria Math" panose="02040503050406030204" pitchFamily="18" charset="0"/>
                      </a:rPr>
                      <m:t> </m:t>
                    </m:r>
                  </m:oMath>
                </a14:m>
                <a:r>
                  <a:rPr lang="it-IT" sz="2600" dirty="0"/>
                  <a:t>è ricchezza rischiosa assicurabile (es. la casa)</a:t>
                </a:r>
              </a:p>
              <a:p>
                <a:endParaRPr lang="it-IT" sz="2600" dirty="0"/>
              </a:p>
              <a:p>
                <a:pPr marL="342900" indent="-342900">
                  <a:buFont typeface="Arial" panose="020B0604020202020204" pitchFamily="34" charset="0"/>
                  <a:buChar char="•"/>
                </a:pPr>
                <a:r>
                  <a:rPr lang="it-IT" sz="2600" dirty="0"/>
                  <a:t>La perdita </a:t>
                </a:r>
                <a14:m>
                  <m:oMath xmlns:m="http://schemas.openxmlformats.org/officeDocument/2006/math">
                    <m:r>
                      <a:rPr lang="it-IT" sz="2600" i="1" dirty="0" smtClean="0">
                        <a:latin typeface="Cambria Math" panose="02040503050406030204" pitchFamily="18" charset="0"/>
                      </a:rPr>
                      <m:t>𝐿</m:t>
                    </m:r>
                    <m:r>
                      <a:rPr lang="it-IT" sz="2600" i="1" dirty="0" smtClean="0">
                        <a:latin typeface="Cambria Math" panose="02040503050406030204" pitchFamily="18" charset="0"/>
                      </a:rPr>
                      <m:t> ≤ </m:t>
                    </m:r>
                    <m:sSub>
                      <m:sSubPr>
                        <m:ctrlPr>
                          <a:rPr lang="it-IT" sz="2600" i="1" dirty="0" smtClean="0">
                            <a:latin typeface="Cambria Math" panose="02040503050406030204" pitchFamily="18" charset="0"/>
                          </a:rPr>
                        </m:ctrlPr>
                      </m:sSubPr>
                      <m:e>
                        <m:r>
                          <a:rPr lang="it-IT" sz="2600" i="1" dirty="0" smtClean="0">
                            <a:latin typeface="Cambria Math" panose="02040503050406030204" pitchFamily="18" charset="0"/>
                          </a:rPr>
                          <m:t>𝑊</m:t>
                        </m:r>
                      </m:e>
                      <m:sub>
                        <m:r>
                          <a:rPr lang="it-IT" sz="2600" i="1" dirty="0" smtClean="0">
                            <a:latin typeface="Cambria Math" panose="02040503050406030204" pitchFamily="18" charset="0"/>
                          </a:rPr>
                          <m:t>𝐼</m:t>
                        </m:r>
                      </m:sub>
                    </m:sSub>
                    <m:r>
                      <a:rPr lang="it-IT" sz="2600" i="1" dirty="0" smtClean="0">
                        <a:latin typeface="Cambria Math" panose="02040503050406030204" pitchFamily="18" charset="0"/>
                      </a:rPr>
                      <m:t> </m:t>
                    </m:r>
                  </m:oMath>
                </a14:m>
                <a:r>
                  <a:rPr lang="it-IT" sz="2600" dirty="0"/>
                  <a:t>colpisce solo </a:t>
                </a:r>
                <a14:m>
                  <m:oMath xmlns:m="http://schemas.openxmlformats.org/officeDocument/2006/math">
                    <m:sSub>
                      <m:sSubPr>
                        <m:ctrlPr>
                          <a:rPr lang="it-IT" sz="2600" i="1" dirty="0" smtClean="0">
                            <a:latin typeface="Cambria Math" panose="02040503050406030204" pitchFamily="18" charset="0"/>
                          </a:rPr>
                        </m:ctrlPr>
                      </m:sSubPr>
                      <m:e>
                        <m:r>
                          <a:rPr lang="it-IT" sz="2600" i="1" dirty="0" smtClean="0">
                            <a:latin typeface="Cambria Math" panose="02040503050406030204" pitchFamily="18" charset="0"/>
                          </a:rPr>
                          <m:t>𝑊</m:t>
                        </m:r>
                      </m:e>
                      <m:sub>
                        <m:r>
                          <a:rPr lang="it-IT" sz="2600" i="1" dirty="0" smtClean="0">
                            <a:latin typeface="Cambria Math" panose="02040503050406030204" pitchFamily="18" charset="0"/>
                          </a:rPr>
                          <m:t>𝐼</m:t>
                        </m:r>
                      </m:sub>
                    </m:sSub>
                  </m:oMath>
                </a14:m>
                <a:r>
                  <a:rPr lang="it-IT" sz="2600" dirty="0"/>
                  <a:t>. Il premio è </a:t>
                </a:r>
                <a14:m>
                  <m:oMath xmlns:m="http://schemas.openxmlformats.org/officeDocument/2006/math">
                    <m:r>
                      <a:rPr lang="it-IT" sz="2600" i="1" dirty="0" smtClean="0">
                        <a:latin typeface="Cambria Math" panose="02040503050406030204" pitchFamily="18" charset="0"/>
                      </a:rPr>
                      <m:t>𝑃</m:t>
                    </m:r>
                    <m:r>
                      <a:rPr lang="it-IT" sz="2600" i="1" dirty="0" smtClean="0">
                        <a:latin typeface="Cambria Math" panose="02040503050406030204" pitchFamily="18" charset="0"/>
                      </a:rPr>
                      <m:t>₀</m:t>
                    </m:r>
                    <m:r>
                      <a:rPr lang="it-IT" sz="2600" i="1" dirty="0" smtClean="0">
                        <a:latin typeface="Cambria Math" panose="02040503050406030204" pitchFamily="18" charset="0"/>
                      </a:rPr>
                      <m:t> = </m:t>
                    </m:r>
                    <m:r>
                      <a:rPr lang="it-IT" sz="2600" i="1" dirty="0" smtClean="0">
                        <a:latin typeface="Cambria Math" panose="02040503050406030204" pitchFamily="18" charset="0"/>
                      </a:rPr>
                      <m:t>𝑝</m:t>
                    </m:r>
                    <m:r>
                      <a:rPr lang="it-IT" sz="2600" i="1" dirty="0" smtClean="0">
                        <a:latin typeface="Cambria Math" panose="02040503050406030204" pitchFamily="18" charset="0"/>
                      </a:rPr>
                      <m:t>·</m:t>
                    </m:r>
                    <m:sSub>
                      <m:sSubPr>
                        <m:ctrlPr>
                          <a:rPr lang="it-IT" sz="2600" i="1" dirty="0" smtClean="0">
                            <a:latin typeface="Cambria Math" panose="02040503050406030204" pitchFamily="18" charset="0"/>
                          </a:rPr>
                        </m:ctrlPr>
                      </m:sSubPr>
                      <m:e>
                        <m:r>
                          <a:rPr lang="it-IT" sz="2600" i="1" dirty="0" smtClean="0">
                            <a:latin typeface="Cambria Math" panose="02040503050406030204" pitchFamily="18" charset="0"/>
                          </a:rPr>
                          <m:t>𝑊</m:t>
                        </m:r>
                      </m:e>
                      <m:sub>
                        <m:r>
                          <a:rPr lang="it-IT" sz="2600" i="1" dirty="0" smtClean="0">
                            <a:latin typeface="Cambria Math" panose="02040503050406030204" pitchFamily="18" charset="0"/>
                          </a:rPr>
                          <m:t>𝐼</m:t>
                        </m:r>
                      </m:sub>
                    </m:sSub>
                  </m:oMath>
                </a14:m>
                <a:r>
                  <a:rPr lang="it-IT" sz="2600" dirty="0"/>
                  <a:t>, dove p è il tasso di premio</a:t>
                </a:r>
              </a:p>
              <a:p>
                <a:endParaRPr lang="it-IT" sz="2600" dirty="0"/>
              </a:p>
              <a:p>
                <a:pPr marL="342900" indent="-342900">
                  <a:buFont typeface="Arial" panose="020B0604020202020204" pitchFamily="34" charset="0"/>
                  <a:buChar char="•"/>
                </a:pPr>
                <a:r>
                  <a:rPr lang="it-IT" sz="2600" dirty="0"/>
                  <a:t>Ricchezze nei due stati: </a:t>
                </a:r>
                <a14:m>
                  <m:oMath xmlns:m="http://schemas.openxmlformats.org/officeDocument/2006/math">
                    <m:r>
                      <a:rPr lang="it-IT" sz="2600" i="1" dirty="0" smtClean="0">
                        <a:latin typeface="Cambria Math" panose="02040503050406030204" pitchFamily="18" charset="0"/>
                      </a:rPr>
                      <m:t>𝑊</m:t>
                    </m:r>
                    <m:r>
                      <a:rPr lang="it-IT" sz="2600" i="1" dirty="0" smtClean="0">
                        <a:latin typeface="Cambria Math" panose="02040503050406030204" pitchFamily="18" charset="0"/>
                      </a:rPr>
                      <m:t>₁</m:t>
                    </m:r>
                    <m:r>
                      <a:rPr lang="it-IT" sz="2600" i="1" dirty="0" smtClean="0">
                        <a:latin typeface="Cambria Math" panose="02040503050406030204" pitchFamily="18" charset="0"/>
                      </a:rPr>
                      <m:t> = </m:t>
                    </m:r>
                    <m:sSub>
                      <m:sSubPr>
                        <m:ctrlPr>
                          <a:rPr lang="it-IT" sz="2600" i="1" dirty="0" smtClean="0">
                            <a:latin typeface="Cambria Math" panose="02040503050406030204" pitchFamily="18" charset="0"/>
                          </a:rPr>
                        </m:ctrlPr>
                      </m:sSubPr>
                      <m:e>
                        <m:r>
                          <a:rPr lang="it-IT" sz="2600" i="1" dirty="0" smtClean="0">
                            <a:latin typeface="Cambria Math" panose="02040503050406030204" pitchFamily="18" charset="0"/>
                          </a:rPr>
                          <m:t>𝑊</m:t>
                        </m:r>
                      </m:e>
                      <m:sub>
                        <m:r>
                          <a:rPr lang="it-IT" sz="2600" i="1" dirty="0" smtClean="0">
                            <a:latin typeface="Cambria Math" panose="02040503050406030204" pitchFamily="18" charset="0"/>
                          </a:rPr>
                          <m:t>𝐴</m:t>
                        </m:r>
                      </m:sub>
                    </m:sSub>
                    <m:r>
                      <a:rPr lang="it-IT" sz="2600" i="1" dirty="0" smtClean="0">
                        <a:latin typeface="Cambria Math" panose="02040503050406030204" pitchFamily="18" charset="0"/>
                      </a:rPr>
                      <m:t> + </m:t>
                    </m:r>
                    <m:sSub>
                      <m:sSubPr>
                        <m:ctrlPr>
                          <a:rPr lang="it-IT" sz="2600" i="1" dirty="0" smtClean="0">
                            <a:latin typeface="Cambria Math" panose="02040503050406030204" pitchFamily="18" charset="0"/>
                          </a:rPr>
                        </m:ctrlPr>
                      </m:sSubPr>
                      <m:e>
                        <m:r>
                          <a:rPr lang="it-IT" sz="2600" i="1" dirty="0" smtClean="0">
                            <a:latin typeface="Cambria Math" panose="02040503050406030204" pitchFamily="18" charset="0"/>
                          </a:rPr>
                          <m:t>𝑊</m:t>
                        </m:r>
                      </m:e>
                      <m:sub>
                        <m:r>
                          <a:rPr lang="it-IT" sz="2600" i="1" dirty="0" smtClean="0">
                            <a:latin typeface="Cambria Math" panose="02040503050406030204" pitchFamily="18" charset="0"/>
                          </a:rPr>
                          <m:t>𝐼</m:t>
                        </m:r>
                      </m:sub>
                    </m:sSub>
                    <m:r>
                      <a:rPr lang="it-IT" sz="2600" i="1" dirty="0" smtClean="0">
                        <a:latin typeface="Cambria Math" panose="02040503050406030204" pitchFamily="18" charset="0"/>
                      </a:rPr>
                      <m:t> − </m:t>
                    </m:r>
                    <m:r>
                      <a:rPr lang="it-IT" sz="2600" i="1" dirty="0" smtClean="0">
                        <a:latin typeface="Cambria Math" panose="02040503050406030204" pitchFamily="18" charset="0"/>
                      </a:rPr>
                      <m:t>𝛼</m:t>
                    </m:r>
                    <m:r>
                      <a:rPr lang="it-IT" sz="2600" i="1" dirty="0" smtClean="0">
                        <a:latin typeface="Cambria Math" panose="02040503050406030204" pitchFamily="18" charset="0"/>
                      </a:rPr>
                      <m:t>𝑝</m:t>
                    </m:r>
                    <m:sSub>
                      <m:sSubPr>
                        <m:ctrlPr>
                          <a:rPr lang="it-IT" sz="2600" i="1" dirty="0" smtClean="0">
                            <a:latin typeface="Cambria Math" panose="02040503050406030204" pitchFamily="18" charset="0"/>
                          </a:rPr>
                        </m:ctrlPr>
                      </m:sSubPr>
                      <m:e>
                        <m:r>
                          <a:rPr lang="it-IT" sz="2600" i="1" dirty="0" smtClean="0">
                            <a:latin typeface="Cambria Math" panose="02040503050406030204" pitchFamily="18" charset="0"/>
                          </a:rPr>
                          <m:t>𝑊</m:t>
                        </m:r>
                      </m:e>
                      <m:sub>
                        <m:r>
                          <a:rPr lang="it-IT" sz="2600" i="1" dirty="0" smtClean="0">
                            <a:latin typeface="Cambria Math" panose="02040503050406030204" pitchFamily="18" charset="0"/>
                          </a:rPr>
                          <m:t>𝐼</m:t>
                        </m:r>
                      </m:sub>
                    </m:sSub>
                    <m:r>
                      <a:rPr lang="it-IT" sz="2600" i="1" dirty="0" smtClean="0">
                        <a:latin typeface="Cambria Math" panose="02040503050406030204" pitchFamily="18" charset="0"/>
                      </a:rPr>
                      <m:t> − </m:t>
                    </m:r>
                    <m:r>
                      <a:rPr lang="it-IT" sz="2600" i="1" dirty="0" smtClean="0">
                        <a:latin typeface="Cambria Math" panose="02040503050406030204" pitchFamily="18" charset="0"/>
                      </a:rPr>
                      <m:t>𝐿</m:t>
                    </m:r>
                    <m:r>
                      <a:rPr lang="it-IT" sz="2600" i="1" dirty="0" smtClean="0">
                        <a:latin typeface="Cambria Math" panose="02040503050406030204" pitchFamily="18" charset="0"/>
                      </a:rPr>
                      <m:t> + </m:t>
                    </m:r>
                    <m:r>
                      <a:rPr lang="it-IT" sz="2600" i="1" dirty="0" smtClean="0">
                        <a:latin typeface="Cambria Math" panose="02040503050406030204" pitchFamily="18" charset="0"/>
                      </a:rPr>
                      <m:t>𝛼</m:t>
                    </m:r>
                    <m:r>
                      <a:rPr lang="it-IT" sz="2600" i="1" dirty="0" smtClean="0">
                        <a:latin typeface="Cambria Math" panose="02040503050406030204" pitchFamily="18" charset="0"/>
                      </a:rPr>
                      <m:t>𝐿</m:t>
                    </m:r>
                  </m:oMath>
                </a14:m>
                <a:r>
                  <a:rPr lang="it-IT" sz="2600" dirty="0"/>
                  <a:t> (stato sinistro);  </a:t>
                </a:r>
                <a14:m>
                  <m:oMath xmlns:m="http://schemas.openxmlformats.org/officeDocument/2006/math">
                    <m:r>
                      <a:rPr lang="it-IT" sz="2600" i="1" dirty="0" smtClean="0">
                        <a:latin typeface="Cambria Math" panose="02040503050406030204" pitchFamily="18" charset="0"/>
                      </a:rPr>
                      <m:t>𝑊</m:t>
                    </m:r>
                    <m:r>
                      <a:rPr lang="it-IT" sz="2600" i="1" dirty="0" smtClean="0">
                        <a:latin typeface="Cambria Math" panose="02040503050406030204" pitchFamily="18" charset="0"/>
                      </a:rPr>
                      <m:t>₂</m:t>
                    </m:r>
                    <m:r>
                      <a:rPr lang="it-IT" sz="2600" i="1" dirty="0" smtClean="0">
                        <a:latin typeface="Cambria Math" panose="02040503050406030204" pitchFamily="18" charset="0"/>
                      </a:rPr>
                      <m:t> = </m:t>
                    </m:r>
                    <m:sSub>
                      <m:sSubPr>
                        <m:ctrlPr>
                          <a:rPr lang="it-IT" sz="2600" i="1" dirty="0" smtClean="0">
                            <a:latin typeface="Cambria Math" panose="02040503050406030204" pitchFamily="18" charset="0"/>
                          </a:rPr>
                        </m:ctrlPr>
                      </m:sSubPr>
                      <m:e>
                        <m:r>
                          <a:rPr lang="it-IT" sz="2600" i="1" dirty="0" smtClean="0">
                            <a:latin typeface="Cambria Math" panose="02040503050406030204" pitchFamily="18" charset="0"/>
                          </a:rPr>
                          <m:t>𝑊</m:t>
                        </m:r>
                      </m:e>
                      <m:sub>
                        <m:r>
                          <a:rPr lang="it-IT" sz="2600" i="1" dirty="0" smtClean="0">
                            <a:latin typeface="Cambria Math" panose="02040503050406030204" pitchFamily="18" charset="0"/>
                          </a:rPr>
                          <m:t>𝐴</m:t>
                        </m:r>
                      </m:sub>
                    </m:sSub>
                    <m:r>
                      <a:rPr lang="it-IT" sz="2600" i="1" dirty="0" smtClean="0">
                        <a:latin typeface="Cambria Math" panose="02040503050406030204" pitchFamily="18" charset="0"/>
                      </a:rPr>
                      <m:t> + </m:t>
                    </m:r>
                    <m:sSub>
                      <m:sSubPr>
                        <m:ctrlPr>
                          <a:rPr lang="it-IT" sz="2600" i="1" dirty="0" smtClean="0">
                            <a:latin typeface="Cambria Math" panose="02040503050406030204" pitchFamily="18" charset="0"/>
                          </a:rPr>
                        </m:ctrlPr>
                      </m:sSubPr>
                      <m:e>
                        <m:r>
                          <a:rPr lang="it-IT" sz="2600" i="1" dirty="0" smtClean="0">
                            <a:latin typeface="Cambria Math" panose="02040503050406030204" pitchFamily="18" charset="0"/>
                          </a:rPr>
                          <m:t>𝑊</m:t>
                        </m:r>
                      </m:e>
                      <m:sub>
                        <m:r>
                          <a:rPr lang="it-IT" sz="2600" i="1" dirty="0" smtClean="0">
                            <a:latin typeface="Cambria Math" panose="02040503050406030204" pitchFamily="18" charset="0"/>
                          </a:rPr>
                          <m:t>𝐼</m:t>
                        </m:r>
                      </m:sub>
                    </m:sSub>
                    <m:r>
                      <a:rPr lang="it-IT" sz="2600" i="1" dirty="0" smtClean="0">
                        <a:latin typeface="Cambria Math" panose="02040503050406030204" pitchFamily="18" charset="0"/>
                      </a:rPr>
                      <m:t> − </m:t>
                    </m:r>
                    <m:r>
                      <a:rPr lang="it-IT" sz="2600" i="1" dirty="0" smtClean="0">
                        <a:latin typeface="Cambria Math" panose="02040503050406030204" pitchFamily="18" charset="0"/>
                      </a:rPr>
                      <m:t>𝛼</m:t>
                    </m:r>
                    <m:r>
                      <a:rPr lang="it-IT" sz="2600" i="1" dirty="0" smtClean="0">
                        <a:latin typeface="Cambria Math" panose="02040503050406030204" pitchFamily="18" charset="0"/>
                      </a:rPr>
                      <m:t>𝑝</m:t>
                    </m:r>
                    <m:sSub>
                      <m:sSubPr>
                        <m:ctrlPr>
                          <a:rPr lang="it-IT" sz="2600" i="1" dirty="0" smtClean="0">
                            <a:latin typeface="Cambria Math" panose="02040503050406030204" pitchFamily="18" charset="0"/>
                          </a:rPr>
                        </m:ctrlPr>
                      </m:sSubPr>
                      <m:e>
                        <m:r>
                          <a:rPr lang="it-IT" sz="2600" i="1" dirty="0" smtClean="0">
                            <a:latin typeface="Cambria Math" panose="02040503050406030204" pitchFamily="18" charset="0"/>
                          </a:rPr>
                          <m:t>𝑊</m:t>
                        </m:r>
                      </m:e>
                      <m:sub>
                        <m:r>
                          <a:rPr lang="it-IT" sz="2600" i="1" dirty="0" smtClean="0">
                            <a:latin typeface="Cambria Math" panose="02040503050406030204" pitchFamily="18" charset="0"/>
                          </a:rPr>
                          <m:t>𝐼</m:t>
                        </m:r>
                      </m:sub>
                    </m:sSub>
                    <m:r>
                      <a:rPr lang="it-IT" sz="2600" i="1" dirty="0" smtClean="0">
                        <a:latin typeface="Cambria Math" panose="02040503050406030204" pitchFamily="18" charset="0"/>
                      </a:rPr>
                      <m:t> </m:t>
                    </m:r>
                  </m:oMath>
                </a14:m>
                <a:r>
                  <a:rPr lang="it-IT" sz="2600" dirty="0"/>
                  <a:t>(stato no sinistro)</a:t>
                </a:r>
              </a:p>
              <a:p>
                <a:endParaRPr lang="it-IT" sz="2600" dirty="0"/>
              </a:p>
              <a:p>
                <a:pPr marL="342900" indent="-342900">
                  <a:buFont typeface="Arial" panose="020B0604020202020204" pitchFamily="34" charset="0"/>
                  <a:buChar char="•"/>
                </a:pPr>
                <a:r>
                  <a:rPr lang="it-IT" sz="2600" dirty="0"/>
                  <a:t>L'utilità attesa è: </a:t>
                </a:r>
                <a14:m>
                  <m:oMath xmlns:m="http://schemas.openxmlformats.org/officeDocument/2006/math">
                    <m:r>
                      <a:rPr lang="it-IT" sz="2600" i="1" dirty="0" smtClean="0">
                        <a:latin typeface="Cambria Math" panose="02040503050406030204" pitchFamily="18" charset="0"/>
                      </a:rPr>
                      <m:t>𝐸𝑈</m:t>
                    </m:r>
                    <m:r>
                      <a:rPr lang="it-IT" sz="2600" i="1" dirty="0" smtClean="0">
                        <a:latin typeface="Cambria Math" panose="02040503050406030204" pitchFamily="18" charset="0"/>
                      </a:rPr>
                      <m:t> = </m:t>
                    </m:r>
                    <m:r>
                      <a:rPr lang="it-IT" sz="2600" i="1" dirty="0" smtClean="0">
                        <a:latin typeface="Cambria Math" panose="02040503050406030204" pitchFamily="18" charset="0"/>
                      </a:rPr>
                      <m:t>𝜋</m:t>
                    </m:r>
                    <m:r>
                      <a:rPr lang="it-IT" sz="2600" i="1" dirty="0" smtClean="0">
                        <a:latin typeface="Cambria Math" panose="02040503050406030204" pitchFamily="18" charset="0"/>
                      </a:rPr>
                      <m:t>·</m:t>
                    </m:r>
                    <m:r>
                      <a:rPr lang="it-IT" sz="2600" i="1" dirty="0" smtClean="0">
                        <a:latin typeface="Cambria Math" panose="02040503050406030204" pitchFamily="18" charset="0"/>
                      </a:rPr>
                      <m:t>𝜐</m:t>
                    </m:r>
                    <m:r>
                      <a:rPr lang="it-IT" sz="2600" i="1" dirty="0" smtClean="0">
                        <a:latin typeface="Cambria Math" panose="02040503050406030204" pitchFamily="18" charset="0"/>
                      </a:rPr>
                      <m:t>[</m:t>
                    </m:r>
                    <m:r>
                      <a:rPr lang="it-IT" sz="2600" i="1" dirty="0" smtClean="0">
                        <a:latin typeface="Cambria Math" panose="02040503050406030204" pitchFamily="18" charset="0"/>
                      </a:rPr>
                      <m:t>𝑊</m:t>
                    </m:r>
                    <m:r>
                      <a:rPr lang="it-IT" sz="2600" i="1" dirty="0" smtClean="0">
                        <a:latin typeface="Cambria Math" panose="02040503050406030204" pitchFamily="18" charset="0"/>
                      </a:rPr>
                      <m:t>₁</m:t>
                    </m:r>
                    <m:r>
                      <a:rPr lang="it-IT" sz="2600" i="1" dirty="0" smtClean="0">
                        <a:latin typeface="Cambria Math" panose="02040503050406030204" pitchFamily="18" charset="0"/>
                      </a:rPr>
                      <m:t>] + (</m:t>
                    </m:r>
                    <m:r>
                      <a:rPr lang="it-IT" sz="2600" i="1" dirty="0" smtClean="0">
                        <a:latin typeface="Cambria Math" panose="02040503050406030204" pitchFamily="18" charset="0"/>
                      </a:rPr>
                      <m:t>1</m:t>
                    </m:r>
                    <m:r>
                      <a:rPr lang="it-IT" sz="2600" i="1" dirty="0" smtClean="0">
                        <a:latin typeface="Cambria Math" panose="02040503050406030204" pitchFamily="18" charset="0"/>
                      </a:rPr>
                      <m:t>−</m:t>
                    </m:r>
                    <m:r>
                      <a:rPr lang="it-IT" sz="2600" i="1" dirty="0" smtClean="0">
                        <a:latin typeface="Cambria Math" panose="02040503050406030204" pitchFamily="18" charset="0"/>
                      </a:rPr>
                      <m:t>𝜋</m:t>
                    </m:r>
                    <m:r>
                      <a:rPr lang="it-IT" sz="2600" i="1" dirty="0" smtClean="0">
                        <a:latin typeface="Cambria Math" panose="02040503050406030204" pitchFamily="18" charset="0"/>
                      </a:rPr>
                      <m:t>)·</m:t>
                    </m:r>
                    <m:r>
                      <a:rPr lang="it-IT" sz="2600" i="1" dirty="0" smtClean="0">
                        <a:latin typeface="Cambria Math" panose="02040503050406030204" pitchFamily="18" charset="0"/>
                      </a:rPr>
                      <m:t>𝜐</m:t>
                    </m:r>
                    <m:r>
                      <a:rPr lang="it-IT" sz="2600" i="1" dirty="0" smtClean="0">
                        <a:latin typeface="Cambria Math" panose="02040503050406030204" pitchFamily="18" charset="0"/>
                      </a:rPr>
                      <m:t>[</m:t>
                    </m:r>
                    <m:r>
                      <a:rPr lang="it-IT" sz="2600" i="1" dirty="0" smtClean="0">
                        <a:latin typeface="Cambria Math" panose="02040503050406030204" pitchFamily="18" charset="0"/>
                      </a:rPr>
                      <m:t>𝑊</m:t>
                    </m:r>
                    <m:r>
                      <a:rPr lang="it-IT" sz="2600" i="1" dirty="0" smtClean="0">
                        <a:latin typeface="Cambria Math" panose="02040503050406030204" pitchFamily="18" charset="0"/>
                      </a:rPr>
                      <m:t>₂</m:t>
                    </m:r>
                    <m:r>
                      <a:rPr lang="it-IT" sz="2600" i="1" dirty="0" smtClean="0">
                        <a:latin typeface="Cambria Math" panose="02040503050406030204" pitchFamily="18" charset="0"/>
                      </a:rPr>
                      <m:t>], </m:t>
                    </m:r>
                  </m:oMath>
                </a14:m>
                <a:r>
                  <a:rPr lang="it-IT" sz="2600" dirty="0"/>
                  <a:t>e la FOC rispetto ad α è:</a:t>
                </a:r>
              </a:p>
              <a:p>
                <a:endParaRPr lang="it-IT" sz="2600" dirty="0"/>
              </a:p>
              <a:p>
                <a:pPr algn="ctr"/>
                <a:r>
                  <a:rPr lang="it-IT" sz="2600" dirty="0"/>
                  <a:t> </a:t>
                </a:r>
                <a14:m>
                  <m:oMath xmlns:m="http://schemas.openxmlformats.org/officeDocument/2006/math">
                    <m:r>
                      <a:rPr lang="it-IT" sz="2600" i="1" dirty="0" smtClean="0">
                        <a:latin typeface="Cambria Math" panose="02040503050406030204" pitchFamily="18" charset="0"/>
                      </a:rPr>
                      <m:t>𝜋</m:t>
                    </m:r>
                    <m:r>
                      <a:rPr lang="it-IT" sz="2600" i="1" dirty="0" smtClean="0">
                        <a:latin typeface="Cambria Math" panose="02040503050406030204" pitchFamily="18" charset="0"/>
                      </a:rPr>
                      <m:t>·</m:t>
                    </m:r>
                    <m:r>
                      <a:rPr lang="it-IT" sz="2600" i="1" dirty="0" smtClean="0">
                        <a:latin typeface="Cambria Math" panose="02040503050406030204" pitchFamily="18" charset="0"/>
                      </a:rPr>
                      <m:t>𝜐</m:t>
                    </m:r>
                    <m:r>
                      <a:rPr lang="it-IT" sz="2600" i="1" dirty="0" smtClean="0">
                        <a:latin typeface="Cambria Math" panose="02040503050406030204" pitchFamily="18" charset="0"/>
                      </a:rPr>
                      <m:t>′</m:t>
                    </m:r>
                    <m:r>
                      <a:rPr lang="it-IT" sz="2600" i="1" dirty="0" smtClean="0">
                        <a:latin typeface="Cambria Math" panose="02040503050406030204" pitchFamily="18" charset="0"/>
                      </a:rPr>
                      <m:t>[</m:t>
                    </m:r>
                    <m:r>
                      <a:rPr lang="it-IT" sz="2600" i="1" dirty="0" smtClean="0">
                        <a:latin typeface="Cambria Math" panose="02040503050406030204" pitchFamily="18" charset="0"/>
                      </a:rPr>
                      <m:t>1</m:t>
                    </m:r>
                    <m:r>
                      <a:rPr lang="it-IT" sz="2600" i="1" dirty="0" smtClean="0">
                        <a:latin typeface="Cambria Math" panose="02040503050406030204" pitchFamily="18" charset="0"/>
                      </a:rPr>
                      <m:t>]·(</m:t>
                    </m:r>
                    <m:r>
                      <a:rPr lang="it-IT" sz="2600" i="1" dirty="0" smtClean="0">
                        <a:latin typeface="Cambria Math" panose="02040503050406030204" pitchFamily="18" charset="0"/>
                      </a:rPr>
                      <m:t>𝐿</m:t>
                    </m:r>
                    <m:r>
                      <a:rPr lang="it-IT" sz="2600" i="1" dirty="0" smtClean="0">
                        <a:latin typeface="Cambria Math" panose="02040503050406030204" pitchFamily="18" charset="0"/>
                      </a:rPr>
                      <m:t> − </m:t>
                    </m:r>
                    <m:r>
                      <a:rPr lang="it-IT" sz="2600" i="1" dirty="0" smtClean="0">
                        <a:latin typeface="Cambria Math" panose="02040503050406030204" pitchFamily="18" charset="0"/>
                      </a:rPr>
                      <m:t>𝑝</m:t>
                    </m:r>
                    <m:sSub>
                      <m:sSubPr>
                        <m:ctrlPr>
                          <a:rPr lang="it-IT" sz="2600" i="1" dirty="0" smtClean="0">
                            <a:latin typeface="Cambria Math" panose="02040503050406030204" pitchFamily="18" charset="0"/>
                          </a:rPr>
                        </m:ctrlPr>
                      </m:sSubPr>
                      <m:e>
                        <m:r>
                          <a:rPr lang="it-IT" sz="2600" i="1" dirty="0" smtClean="0">
                            <a:latin typeface="Cambria Math" panose="02040503050406030204" pitchFamily="18" charset="0"/>
                          </a:rPr>
                          <m:t>𝑊</m:t>
                        </m:r>
                      </m:e>
                      <m:sub>
                        <m:r>
                          <a:rPr lang="it-IT" sz="2600" i="1" dirty="0" smtClean="0">
                            <a:latin typeface="Cambria Math" panose="02040503050406030204" pitchFamily="18" charset="0"/>
                          </a:rPr>
                          <m:t>𝐼</m:t>
                        </m:r>
                      </m:sub>
                    </m:sSub>
                    <m:r>
                      <a:rPr lang="it-IT" sz="2600" i="1" dirty="0" smtClean="0">
                        <a:latin typeface="Cambria Math" panose="02040503050406030204" pitchFamily="18" charset="0"/>
                      </a:rPr>
                      <m:t>) + (</m:t>
                    </m:r>
                    <m:r>
                      <a:rPr lang="it-IT" sz="2600" i="1" dirty="0" smtClean="0">
                        <a:latin typeface="Cambria Math" panose="02040503050406030204" pitchFamily="18" charset="0"/>
                      </a:rPr>
                      <m:t>1</m:t>
                    </m:r>
                    <m:r>
                      <a:rPr lang="it-IT" sz="2600" i="1" dirty="0" smtClean="0">
                        <a:latin typeface="Cambria Math" panose="02040503050406030204" pitchFamily="18" charset="0"/>
                      </a:rPr>
                      <m:t>−</m:t>
                    </m:r>
                    <m:r>
                      <a:rPr lang="it-IT" sz="2600" i="1" dirty="0" smtClean="0">
                        <a:latin typeface="Cambria Math" panose="02040503050406030204" pitchFamily="18" charset="0"/>
                      </a:rPr>
                      <m:t>𝜋</m:t>
                    </m:r>
                    <m:r>
                      <a:rPr lang="it-IT" sz="2600" i="1" dirty="0" smtClean="0">
                        <a:latin typeface="Cambria Math" panose="02040503050406030204" pitchFamily="18" charset="0"/>
                      </a:rPr>
                      <m:t>)·</m:t>
                    </m:r>
                    <m:r>
                      <a:rPr lang="it-IT" sz="2600" i="1" dirty="0" smtClean="0">
                        <a:latin typeface="Cambria Math" panose="02040503050406030204" pitchFamily="18" charset="0"/>
                      </a:rPr>
                      <m:t>𝜐</m:t>
                    </m:r>
                    <m:r>
                      <a:rPr lang="it-IT" sz="2600" i="1" dirty="0" smtClean="0">
                        <a:latin typeface="Cambria Math" panose="02040503050406030204" pitchFamily="18" charset="0"/>
                      </a:rPr>
                      <m:t>′</m:t>
                    </m:r>
                    <m:r>
                      <a:rPr lang="it-IT" sz="2600" i="1" dirty="0" smtClean="0">
                        <a:latin typeface="Cambria Math" panose="02040503050406030204" pitchFamily="18" charset="0"/>
                      </a:rPr>
                      <m:t>[</m:t>
                    </m:r>
                    <m:r>
                      <a:rPr lang="it-IT" sz="2600" i="1" dirty="0" smtClean="0">
                        <a:latin typeface="Cambria Math" panose="02040503050406030204" pitchFamily="18" charset="0"/>
                      </a:rPr>
                      <m:t>2</m:t>
                    </m:r>
                    <m:r>
                      <a:rPr lang="it-IT" sz="2600" i="1" dirty="0" smtClean="0">
                        <a:latin typeface="Cambria Math" panose="02040503050406030204" pitchFamily="18" charset="0"/>
                      </a:rPr>
                      <m:t>]·(−</m:t>
                    </m:r>
                    <m:r>
                      <a:rPr lang="it-IT" sz="2600" i="1" dirty="0" smtClean="0">
                        <a:latin typeface="Cambria Math" panose="02040503050406030204" pitchFamily="18" charset="0"/>
                      </a:rPr>
                      <m:t>𝑝</m:t>
                    </m:r>
                    <m:sSub>
                      <m:sSubPr>
                        <m:ctrlPr>
                          <a:rPr lang="it-IT" sz="2600" i="1" dirty="0" smtClean="0">
                            <a:latin typeface="Cambria Math" panose="02040503050406030204" pitchFamily="18" charset="0"/>
                          </a:rPr>
                        </m:ctrlPr>
                      </m:sSubPr>
                      <m:e>
                        <m:r>
                          <a:rPr lang="it-IT" sz="2600" i="1" dirty="0" smtClean="0">
                            <a:latin typeface="Cambria Math" panose="02040503050406030204" pitchFamily="18" charset="0"/>
                          </a:rPr>
                          <m:t>𝑊</m:t>
                        </m:r>
                      </m:e>
                      <m:sub>
                        <m:r>
                          <a:rPr lang="it-IT" sz="2600" i="1" dirty="0" smtClean="0">
                            <a:latin typeface="Cambria Math" panose="02040503050406030204" pitchFamily="18" charset="0"/>
                          </a:rPr>
                          <m:t>𝐼</m:t>
                        </m:r>
                      </m:sub>
                    </m:sSub>
                    <m:r>
                      <a:rPr lang="it-IT" sz="2600" i="1" dirty="0" smtClean="0">
                        <a:latin typeface="Cambria Math" panose="02040503050406030204" pitchFamily="18" charset="0"/>
                      </a:rPr>
                      <m:t>)=</m:t>
                    </m:r>
                    <m:r>
                      <a:rPr lang="it-IT" sz="2600" i="1" dirty="0" smtClean="0">
                        <a:latin typeface="Cambria Math" panose="02040503050406030204" pitchFamily="18" charset="0"/>
                      </a:rPr>
                      <m:t>0</m:t>
                    </m:r>
                  </m:oMath>
                </a14:m>
                <a:endParaRPr lang="it-IT" sz="2600" dirty="0"/>
              </a:p>
            </p:txBody>
          </p:sp>
        </mc:Choice>
        <mc:Fallback xmlns="">
          <p:sp>
            <p:nvSpPr>
              <p:cNvPr id="5" name="Body"/>
              <p:cNvSpPr txBox="1">
                <a:spLocks noRot="1" noChangeAspect="1" noMove="1" noResize="1" noEditPoints="1" noAdjustHandles="1" noChangeArrowheads="1" noChangeShapeType="1" noTextEdit="1"/>
              </p:cNvSpPr>
              <p:nvPr/>
            </p:nvSpPr>
            <p:spPr>
              <a:xfrm>
                <a:off x="965200" y="1900000"/>
                <a:ext cx="14897303" cy="5693866"/>
              </a:xfrm>
              <a:prstGeom prst="rect">
                <a:avLst/>
              </a:prstGeom>
              <a:blipFill>
                <a:blip r:embed="rId3"/>
                <a:stretch>
                  <a:fillRect l="-614" t="-964"/>
                </a:stretch>
              </a:blipFill>
            </p:spPr>
            <p:txBody>
              <a:bodyPr/>
              <a:lstStyle/>
              <a:p>
                <a:r>
                  <a:rPr lang="it-IT">
                    <a:noFill/>
                  </a:rPr>
                  <a:t> </a:t>
                </a:r>
              </a:p>
            </p:txBody>
          </p:sp>
        </mc:Fallback>
      </mc:AlternateContent>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r"/>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3" name="Logo"/>
          <p:cNvPicPr>
            <a:picLocks noChangeAspect="1"/>
          </p:cNvPicPr>
          <p:nvPr/>
        </p:nvPicPr>
        <p:blipFill>
          <a:blip r:embed="rId2"/>
          <a:stretch>
            <a:fillRect/>
          </a:stretch>
        </p:blipFill>
        <p:spPr>
          <a:xfrm>
            <a:off x="13241560" y="8595360"/>
            <a:ext cx="1402080" cy="548640"/>
          </a:xfrm>
          <a:prstGeom prst="rect">
            <a:avLst/>
          </a:prstGeom>
        </p:spPr>
      </p:pic>
      <p:sp>
        <p:nvSpPr>
          <p:cNvPr id="4" name="Title"/>
          <p:cNvSpPr/>
          <p:nvPr/>
        </p:nvSpPr>
        <p:spPr>
          <a:xfrm>
            <a:off x="965200" y="777240"/>
            <a:ext cx="15163800" cy="975360"/>
          </a:xfrm>
          <a:prstGeom prst="rect">
            <a:avLst/>
          </a:prstGeom>
          <a:noFill/>
          <a:ln/>
        </p:spPr>
        <p:txBody>
          <a:bodyPr wrap="square" rtlCol="0" anchor="ctr"/>
          <a:lstStyle/>
          <a:p>
            <a:r>
              <a:rPr lang="it-IT" sz="4400" b="1" dirty="0"/>
              <a:t>Statica comparativa: l’impatto di un aumento del premio sulla domanda di assicurazione</a:t>
            </a:r>
          </a:p>
        </p:txBody>
      </p:sp>
      <mc:AlternateContent xmlns:mc="http://schemas.openxmlformats.org/markup-compatibility/2006" xmlns:a14="http://schemas.microsoft.com/office/drawing/2010/main">
        <mc:Choice Requires="a14">
          <p:sp>
            <p:nvSpPr>
              <p:cNvPr id="5" name="Body"/>
              <p:cNvSpPr txBox="1"/>
              <p:nvPr/>
            </p:nvSpPr>
            <p:spPr>
              <a:xfrm>
                <a:off x="1098448" y="2362200"/>
                <a:ext cx="14897303" cy="5133585"/>
              </a:xfrm>
              <a:prstGeom prst="rect">
                <a:avLst/>
              </a:prstGeom>
              <a:noFill/>
            </p:spPr>
            <p:txBody>
              <a:bodyPr wrap="square">
                <a:spAutoFit/>
              </a:bodyPr>
              <a:lstStyle/>
              <a:p>
                <a:pPr marL="342900" indent="-342900" algn="just">
                  <a:buFont typeface="Arial" panose="020B0604020202020204" pitchFamily="34" charset="0"/>
                  <a:buChar char="•"/>
                </a:pPr>
                <a:r>
                  <a:rPr lang="it-IT" sz="2200" dirty="0">
                    <a:latin typeface="Times New Roman" panose="02020603050405020304" pitchFamily="18" charset="0"/>
                    <a:cs typeface="Times New Roman" panose="02020603050405020304" pitchFamily="18" charset="0"/>
                  </a:rPr>
                  <a:t>La FOC definisce implicitamente α* come funzione di p e </a:t>
                </a:r>
                <a14:m>
                  <m:oMath xmlns:m="http://schemas.openxmlformats.org/officeDocument/2006/math">
                    <m:sSub>
                      <m:sSubPr>
                        <m:ctrlPr>
                          <a:rPr lang="it-IT" sz="2200" i="1" dirty="0" smtClean="0">
                            <a:latin typeface="Cambria Math" panose="02040503050406030204" pitchFamily="18" charset="0"/>
                          </a:rPr>
                        </m:ctrlPr>
                      </m:sSubPr>
                      <m:e>
                        <m:r>
                          <a:rPr lang="it-IT" sz="2200" i="1" dirty="0" smtClean="0">
                            <a:latin typeface="Cambria Math" panose="02040503050406030204" pitchFamily="18" charset="0"/>
                          </a:rPr>
                          <m:t>𝑊</m:t>
                        </m:r>
                      </m:e>
                      <m:sub>
                        <m:r>
                          <a:rPr lang="it-IT" sz="2200" i="1" dirty="0" smtClean="0">
                            <a:latin typeface="Cambria Math" panose="02040503050406030204" pitchFamily="18" charset="0"/>
                          </a:rPr>
                          <m:t>𝐴</m:t>
                        </m:r>
                      </m:sub>
                    </m:sSub>
                  </m:oMath>
                </a14:m>
                <a:r>
                  <a:rPr lang="it-IT" sz="2200" dirty="0">
                    <a:latin typeface="Times New Roman" panose="02020603050405020304" pitchFamily="18" charset="0"/>
                    <a:cs typeface="Times New Roman" panose="02020603050405020304" pitchFamily="18" charset="0"/>
                  </a:rPr>
                  <a:t>. Per trovare </a:t>
                </a:r>
                <a14:m>
                  <m:oMath xmlns:m="http://schemas.openxmlformats.org/officeDocument/2006/math">
                    <m:f>
                      <m:fPr>
                        <m:ctrlPr>
                          <a:rPr lang="it-IT" sz="2200" i="1" dirty="0" smtClean="0">
                            <a:latin typeface="Cambria Math" panose="02040503050406030204" pitchFamily="18" charset="0"/>
                          </a:rPr>
                        </m:ctrlPr>
                      </m:fPr>
                      <m:num>
                        <m:r>
                          <a:rPr lang="it-IT" sz="2200" i="1" dirty="0" smtClean="0">
                            <a:latin typeface="Cambria Math" panose="02040503050406030204" pitchFamily="18" charset="0"/>
                          </a:rPr>
                          <m:t>𝑑</m:t>
                        </m:r>
                        <m:sSup>
                          <m:sSupPr>
                            <m:ctrlPr>
                              <a:rPr lang="it-IT" sz="2200" b="0" i="1" dirty="0" smtClean="0">
                                <a:latin typeface="Cambria Math" panose="02040503050406030204" pitchFamily="18" charset="0"/>
                              </a:rPr>
                            </m:ctrlPr>
                          </m:sSupPr>
                          <m:e>
                            <m:r>
                              <a:rPr lang="it-IT" sz="2200" i="1" dirty="0" smtClean="0">
                                <a:latin typeface="Cambria Math" panose="02040503050406030204" pitchFamily="18" charset="0"/>
                              </a:rPr>
                              <m:t>𝛼</m:t>
                            </m:r>
                          </m:e>
                          <m:sup>
                            <m:r>
                              <a:rPr lang="it-IT" sz="2200" i="1" dirty="0" smtClean="0">
                                <a:latin typeface="Cambria Math" panose="02040503050406030204" pitchFamily="18" charset="0"/>
                              </a:rPr>
                              <m:t>∗</m:t>
                            </m:r>
                          </m:sup>
                        </m:sSup>
                      </m:num>
                      <m:den>
                        <m:r>
                          <a:rPr lang="it-IT" sz="2200" i="1" dirty="0" smtClean="0">
                            <a:latin typeface="Cambria Math" panose="02040503050406030204" pitchFamily="18" charset="0"/>
                          </a:rPr>
                          <m:t>𝑑𝑝</m:t>
                        </m:r>
                      </m:den>
                    </m:f>
                    <m:r>
                      <a:rPr lang="it-IT" sz="2200" i="1" dirty="0" smtClean="0">
                        <a:latin typeface="Cambria Math" panose="02040503050406030204" pitchFamily="18" charset="0"/>
                      </a:rPr>
                      <m:t> </m:t>
                    </m:r>
                  </m:oMath>
                </a14:m>
                <a:r>
                  <a:rPr lang="it-IT" sz="2200" dirty="0">
                    <a:latin typeface="Times New Roman" panose="02020603050405020304" pitchFamily="18" charset="0"/>
                    <a:cs typeface="Times New Roman" panose="02020603050405020304" pitchFamily="18" charset="0"/>
                  </a:rPr>
                  <a:t>si differenzia la FOC rispetto a p e α (p ha un impatto diretto su EU e un impatto indiretto tramite la variazione di α)</a:t>
                </a:r>
              </a:p>
              <a:p>
                <a:pPr marL="342900" indent="-342900" algn="just">
                  <a:buFont typeface="Arial" panose="020B0604020202020204" pitchFamily="34" charset="0"/>
                  <a:buChar char="•"/>
                </a:pPr>
                <a:r>
                  <a:rPr lang="it-IT" sz="2200" dirty="0">
                    <a:latin typeface="Times New Roman" panose="02020603050405020304" pitchFamily="18" charset="0"/>
                    <a:cs typeface="Times New Roman" panose="02020603050405020304" pitchFamily="18" charset="0"/>
                  </a:rPr>
                  <a:t>Questo dà l'equazione di statica comparativa: </a:t>
                </a:r>
                <a14:m>
                  <m:oMath xmlns:m="http://schemas.openxmlformats.org/officeDocument/2006/math">
                    <m:r>
                      <a:rPr lang="it-IT" sz="2200" i="1" dirty="0" smtClean="0">
                        <a:latin typeface="Cambria Math" panose="02040503050406030204" pitchFamily="18" charset="0"/>
                      </a:rPr>
                      <m:t>(</m:t>
                    </m:r>
                    <m:f>
                      <m:fPr>
                        <m:ctrlPr>
                          <a:rPr lang="it-IT" sz="2200" i="1" dirty="0" smtClean="0">
                            <a:latin typeface="Cambria Math" panose="02040503050406030204" pitchFamily="18" charset="0"/>
                          </a:rPr>
                        </m:ctrlPr>
                      </m:fPr>
                      <m:num>
                        <m:sSup>
                          <m:sSupPr>
                            <m:ctrlPr>
                              <a:rPr lang="it-IT" sz="2200" i="1" dirty="0" smtClean="0">
                                <a:latin typeface="Cambria Math" panose="02040503050406030204" pitchFamily="18" charset="0"/>
                              </a:rPr>
                            </m:ctrlPr>
                          </m:sSupPr>
                          <m:e>
                            <m:r>
                              <a:rPr lang="it-IT" sz="2200" i="1" dirty="0" smtClean="0">
                                <a:latin typeface="Cambria Math" panose="02040503050406030204" pitchFamily="18" charset="0"/>
                              </a:rPr>
                              <m:t>𝜕</m:t>
                            </m:r>
                          </m:e>
                          <m:sup>
                            <m:r>
                              <a:rPr lang="it-IT" sz="2200" i="1" dirty="0" smtClean="0">
                                <a:latin typeface="Cambria Math" panose="02040503050406030204" pitchFamily="18" charset="0"/>
                              </a:rPr>
                              <m:t>2</m:t>
                            </m:r>
                          </m:sup>
                        </m:sSup>
                        <m:r>
                          <a:rPr lang="it-IT" sz="2200" i="1" dirty="0" smtClean="0">
                            <a:latin typeface="Cambria Math" panose="02040503050406030204" pitchFamily="18" charset="0"/>
                          </a:rPr>
                          <m:t>𝐸𝑈</m:t>
                        </m:r>
                      </m:num>
                      <m:den>
                        <m:r>
                          <a:rPr lang="it-IT" sz="2200" i="1" dirty="0" smtClean="0">
                            <a:latin typeface="Cambria Math" panose="02040503050406030204" pitchFamily="18" charset="0"/>
                          </a:rPr>
                          <m:t>𝜕</m:t>
                        </m:r>
                        <m:sSup>
                          <m:sSupPr>
                            <m:ctrlPr>
                              <a:rPr lang="it-IT" sz="2200" i="1" dirty="0" smtClean="0">
                                <a:latin typeface="Cambria Math" panose="02040503050406030204" pitchFamily="18" charset="0"/>
                              </a:rPr>
                            </m:ctrlPr>
                          </m:sSupPr>
                          <m:e>
                            <m:r>
                              <a:rPr lang="it-IT" sz="2200" i="1" dirty="0" smtClean="0">
                                <a:latin typeface="Cambria Math" panose="02040503050406030204" pitchFamily="18" charset="0"/>
                              </a:rPr>
                              <m:t>𝛼</m:t>
                            </m:r>
                          </m:e>
                          <m:sup>
                            <m:r>
                              <a:rPr lang="it-IT" sz="2200" i="1" dirty="0" smtClean="0">
                                <a:latin typeface="Cambria Math" panose="02040503050406030204" pitchFamily="18" charset="0"/>
                              </a:rPr>
                              <m:t>2</m:t>
                            </m:r>
                          </m:sup>
                        </m:sSup>
                      </m:den>
                    </m:f>
                    <m:r>
                      <a:rPr lang="it-IT" sz="2200" i="1" dirty="0" smtClean="0">
                        <a:latin typeface="Cambria Math" panose="02040503050406030204" pitchFamily="18" charset="0"/>
                      </a:rPr>
                      <m:t>)·</m:t>
                    </m:r>
                    <m:r>
                      <a:rPr lang="it-IT" sz="2200" i="1" dirty="0" smtClean="0">
                        <a:latin typeface="Cambria Math" panose="02040503050406030204" pitchFamily="18" charset="0"/>
                      </a:rPr>
                      <m:t>𝑑</m:t>
                    </m:r>
                    <m:r>
                      <a:rPr lang="it-IT" sz="2200" i="1" dirty="0" smtClean="0">
                        <a:latin typeface="Cambria Math" panose="02040503050406030204" pitchFamily="18" charset="0"/>
                      </a:rPr>
                      <m:t>𝛼</m:t>
                    </m:r>
                    <m:r>
                      <a:rPr lang="it-IT" sz="2200" i="1" dirty="0" smtClean="0">
                        <a:latin typeface="Cambria Math" panose="02040503050406030204" pitchFamily="18" charset="0"/>
                      </a:rPr>
                      <m:t> + (</m:t>
                    </m:r>
                    <m:f>
                      <m:fPr>
                        <m:ctrlPr>
                          <a:rPr lang="it-IT" sz="2200" i="1" dirty="0" smtClean="0">
                            <a:latin typeface="Cambria Math" panose="02040503050406030204" pitchFamily="18" charset="0"/>
                          </a:rPr>
                        </m:ctrlPr>
                      </m:fPr>
                      <m:num>
                        <m:sSup>
                          <m:sSupPr>
                            <m:ctrlPr>
                              <a:rPr lang="it-IT" sz="2200" i="1" dirty="0" smtClean="0">
                                <a:latin typeface="Cambria Math" panose="02040503050406030204" pitchFamily="18" charset="0"/>
                              </a:rPr>
                            </m:ctrlPr>
                          </m:sSupPr>
                          <m:e>
                            <m:r>
                              <a:rPr lang="it-IT" sz="2200" i="1" dirty="0" smtClean="0">
                                <a:latin typeface="Cambria Math" panose="02040503050406030204" pitchFamily="18" charset="0"/>
                              </a:rPr>
                              <m:t>𝜕</m:t>
                            </m:r>
                          </m:e>
                          <m:sup>
                            <m:r>
                              <a:rPr lang="it-IT" sz="2200" i="1" dirty="0" smtClean="0">
                                <a:latin typeface="Cambria Math" panose="02040503050406030204" pitchFamily="18" charset="0"/>
                              </a:rPr>
                              <m:t>2</m:t>
                            </m:r>
                          </m:sup>
                        </m:sSup>
                        <m:r>
                          <a:rPr lang="it-IT" sz="2200" i="1" dirty="0" smtClean="0">
                            <a:latin typeface="Cambria Math" panose="02040503050406030204" pitchFamily="18" charset="0"/>
                          </a:rPr>
                          <m:t>𝐸𝑈</m:t>
                        </m:r>
                      </m:num>
                      <m:den>
                        <m:r>
                          <a:rPr lang="it-IT" sz="2200" i="1" dirty="0" smtClean="0">
                            <a:latin typeface="Cambria Math" panose="02040503050406030204" pitchFamily="18" charset="0"/>
                          </a:rPr>
                          <m:t>𝜕𝛼𝜕</m:t>
                        </m:r>
                        <m:r>
                          <a:rPr lang="it-IT" sz="2200" i="1" dirty="0" smtClean="0">
                            <a:latin typeface="Cambria Math" panose="02040503050406030204" pitchFamily="18" charset="0"/>
                          </a:rPr>
                          <m:t>𝑝</m:t>
                        </m:r>
                      </m:den>
                    </m:f>
                    <m:r>
                      <a:rPr lang="it-IT" sz="2200" i="1" dirty="0" smtClean="0">
                        <a:latin typeface="Cambria Math" panose="02040503050406030204" pitchFamily="18" charset="0"/>
                      </a:rPr>
                      <m:t>)·</m:t>
                    </m:r>
                    <m:r>
                      <a:rPr lang="it-IT" sz="2200" i="1" dirty="0" smtClean="0">
                        <a:latin typeface="Cambria Math" panose="02040503050406030204" pitchFamily="18" charset="0"/>
                      </a:rPr>
                      <m:t>𝑑𝑝</m:t>
                    </m:r>
                    <m:r>
                      <a:rPr lang="it-IT" sz="2200" i="1" dirty="0" smtClean="0">
                        <a:latin typeface="Cambria Math" panose="02040503050406030204" pitchFamily="18" charset="0"/>
                      </a:rPr>
                      <m:t> = </m:t>
                    </m:r>
                    <m:r>
                      <a:rPr lang="it-IT" sz="2200" i="1" dirty="0" smtClean="0">
                        <a:latin typeface="Cambria Math" panose="02040503050406030204" pitchFamily="18" charset="0"/>
                      </a:rPr>
                      <m:t>0</m:t>
                    </m:r>
                  </m:oMath>
                </a14:m>
                <a:endParaRPr lang="it-IT" sz="22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it-IT" sz="2200" dirty="0">
                    <a:latin typeface="Times New Roman" panose="02020603050405020304" pitchFamily="18" charset="0"/>
                    <a:cs typeface="Times New Roman" panose="02020603050405020304" pitchFamily="18" charset="0"/>
                  </a:rPr>
                  <a:t>Soluzione:</a:t>
                </a:r>
              </a:p>
              <a:p>
                <a:pPr algn="ctr"/>
                <a14:m>
                  <m:oMathPara xmlns:m="http://schemas.openxmlformats.org/officeDocument/2006/math">
                    <m:oMathParaPr>
                      <m:jc m:val="centerGroup"/>
                    </m:oMathParaPr>
                    <m:oMath xmlns:m="http://schemas.openxmlformats.org/officeDocument/2006/math">
                      <m:f>
                        <m:fPr>
                          <m:ctrlPr>
                            <a:rPr lang="it-IT" sz="2200" i="1" dirty="0" smtClean="0">
                              <a:latin typeface="Cambria Math" panose="02040503050406030204" pitchFamily="18" charset="0"/>
                            </a:rPr>
                          </m:ctrlPr>
                        </m:fPr>
                        <m:num>
                          <m:r>
                            <a:rPr lang="it-IT" sz="2200" i="1" dirty="0" smtClean="0">
                              <a:latin typeface="Cambria Math" panose="02040503050406030204" pitchFamily="18" charset="0"/>
                            </a:rPr>
                            <m:t>𝑑</m:t>
                          </m:r>
                          <m:sSup>
                            <m:sSupPr>
                              <m:ctrlPr>
                                <a:rPr lang="it-IT" sz="2200" b="0" i="1" dirty="0" smtClean="0">
                                  <a:latin typeface="Cambria Math" panose="02040503050406030204" pitchFamily="18" charset="0"/>
                                </a:rPr>
                              </m:ctrlPr>
                            </m:sSupPr>
                            <m:e>
                              <m:r>
                                <a:rPr lang="it-IT" sz="2200" i="1" dirty="0" smtClean="0">
                                  <a:latin typeface="Cambria Math" panose="02040503050406030204" pitchFamily="18" charset="0"/>
                                </a:rPr>
                                <m:t>𝛼</m:t>
                              </m:r>
                            </m:e>
                            <m:sup>
                              <m:r>
                                <a:rPr lang="it-IT" sz="2200" i="1" dirty="0" smtClean="0">
                                  <a:latin typeface="Cambria Math" panose="02040503050406030204" pitchFamily="18" charset="0"/>
                                </a:rPr>
                                <m:t>∗</m:t>
                              </m:r>
                            </m:sup>
                          </m:sSup>
                        </m:num>
                        <m:den>
                          <m:r>
                            <a:rPr lang="it-IT" sz="2200" i="1" dirty="0" smtClean="0">
                              <a:latin typeface="Cambria Math" panose="02040503050406030204" pitchFamily="18" charset="0"/>
                            </a:rPr>
                            <m:t>𝑑𝑝</m:t>
                          </m:r>
                        </m:den>
                      </m:f>
                      <m:r>
                        <a:rPr lang="it-IT" sz="2200" i="1" dirty="0" smtClean="0">
                          <a:latin typeface="Cambria Math" panose="02040503050406030204" pitchFamily="18" charset="0"/>
                        </a:rPr>
                        <m:t> = −</m:t>
                      </m:r>
                      <m:f>
                        <m:fPr>
                          <m:ctrlPr>
                            <a:rPr lang="it-IT" sz="2200" i="1" dirty="0" smtClean="0">
                              <a:latin typeface="Cambria Math" panose="02040503050406030204" pitchFamily="18" charset="0"/>
                            </a:rPr>
                          </m:ctrlPr>
                        </m:fPr>
                        <m:num>
                          <m:d>
                            <m:dPr>
                              <m:ctrlPr>
                                <a:rPr lang="it-IT" sz="2200" i="1" dirty="0" smtClean="0">
                                  <a:latin typeface="Cambria Math" panose="02040503050406030204" pitchFamily="18" charset="0"/>
                                </a:rPr>
                              </m:ctrlPr>
                            </m:dPr>
                            <m:e>
                              <m:f>
                                <m:fPr>
                                  <m:ctrlPr>
                                    <a:rPr lang="it-IT" sz="2200" i="1" dirty="0" smtClean="0">
                                      <a:latin typeface="Cambria Math" panose="02040503050406030204" pitchFamily="18" charset="0"/>
                                    </a:rPr>
                                  </m:ctrlPr>
                                </m:fPr>
                                <m:num>
                                  <m:sSup>
                                    <m:sSupPr>
                                      <m:ctrlPr>
                                        <a:rPr lang="it-IT" sz="2200" i="1" dirty="0" smtClean="0">
                                          <a:latin typeface="Cambria Math" panose="02040503050406030204" pitchFamily="18" charset="0"/>
                                        </a:rPr>
                                      </m:ctrlPr>
                                    </m:sSupPr>
                                    <m:e>
                                      <m:r>
                                        <a:rPr lang="it-IT" sz="2200" i="1" dirty="0" smtClean="0">
                                          <a:latin typeface="Cambria Math" panose="02040503050406030204" pitchFamily="18" charset="0"/>
                                        </a:rPr>
                                        <m:t>𝜕</m:t>
                                      </m:r>
                                    </m:e>
                                    <m:sup>
                                      <m:r>
                                        <a:rPr lang="it-IT" sz="2200" i="1" dirty="0" smtClean="0">
                                          <a:latin typeface="Cambria Math" panose="02040503050406030204" pitchFamily="18" charset="0"/>
                                        </a:rPr>
                                        <m:t>2</m:t>
                                      </m:r>
                                    </m:sup>
                                  </m:sSup>
                                  <m:r>
                                    <a:rPr lang="it-IT" sz="2200" i="1" dirty="0" smtClean="0">
                                      <a:latin typeface="Cambria Math" panose="02040503050406030204" pitchFamily="18" charset="0"/>
                                    </a:rPr>
                                    <m:t>𝐸𝑈</m:t>
                                  </m:r>
                                </m:num>
                                <m:den>
                                  <m:r>
                                    <a:rPr lang="it-IT" sz="2200" i="1" dirty="0" smtClean="0">
                                      <a:latin typeface="Cambria Math" panose="02040503050406030204" pitchFamily="18" charset="0"/>
                                    </a:rPr>
                                    <m:t>𝜕𝛼𝜕</m:t>
                                  </m:r>
                                  <m:r>
                                    <a:rPr lang="it-IT" sz="2200" i="1" dirty="0" smtClean="0">
                                      <a:latin typeface="Cambria Math" panose="02040503050406030204" pitchFamily="18" charset="0"/>
                                    </a:rPr>
                                    <m:t>𝑝</m:t>
                                  </m:r>
                                </m:den>
                              </m:f>
                            </m:e>
                          </m:d>
                        </m:num>
                        <m:den>
                          <m:f>
                            <m:fPr>
                              <m:ctrlPr>
                                <a:rPr lang="it-IT" sz="2200" i="1" dirty="0">
                                  <a:latin typeface="Cambria Math" panose="02040503050406030204" pitchFamily="18" charset="0"/>
                                </a:rPr>
                              </m:ctrlPr>
                            </m:fPr>
                            <m:num>
                              <m:sSup>
                                <m:sSupPr>
                                  <m:ctrlPr>
                                    <a:rPr lang="it-IT" sz="2200" i="1" dirty="0">
                                      <a:latin typeface="Cambria Math" panose="02040503050406030204" pitchFamily="18" charset="0"/>
                                    </a:rPr>
                                  </m:ctrlPr>
                                </m:sSupPr>
                                <m:e>
                                  <m:r>
                                    <a:rPr lang="it-IT" sz="2200" i="1" dirty="0">
                                      <a:latin typeface="Cambria Math" panose="02040503050406030204" pitchFamily="18" charset="0"/>
                                    </a:rPr>
                                    <m:t>𝜕</m:t>
                                  </m:r>
                                </m:e>
                                <m:sup>
                                  <m:r>
                                    <a:rPr lang="it-IT" sz="2200" i="1" dirty="0">
                                      <a:latin typeface="Cambria Math" panose="02040503050406030204" pitchFamily="18" charset="0"/>
                                    </a:rPr>
                                    <m:t>2</m:t>
                                  </m:r>
                                </m:sup>
                              </m:sSup>
                              <m:r>
                                <a:rPr lang="it-IT" sz="2200" i="1" dirty="0">
                                  <a:latin typeface="Cambria Math" panose="02040503050406030204" pitchFamily="18" charset="0"/>
                                </a:rPr>
                                <m:t>𝐸𝑈</m:t>
                              </m:r>
                            </m:num>
                            <m:den>
                              <m:r>
                                <a:rPr lang="it-IT" sz="2200" i="1" dirty="0">
                                  <a:latin typeface="Cambria Math" panose="02040503050406030204" pitchFamily="18" charset="0"/>
                                </a:rPr>
                                <m:t>𝜕</m:t>
                              </m:r>
                              <m:sSup>
                                <m:sSupPr>
                                  <m:ctrlPr>
                                    <a:rPr lang="it-IT" sz="2200" i="1" dirty="0">
                                      <a:latin typeface="Cambria Math" panose="02040503050406030204" pitchFamily="18" charset="0"/>
                                    </a:rPr>
                                  </m:ctrlPr>
                                </m:sSupPr>
                                <m:e>
                                  <m:r>
                                    <a:rPr lang="it-IT" sz="2200" i="1" dirty="0">
                                      <a:latin typeface="Cambria Math" panose="02040503050406030204" pitchFamily="18" charset="0"/>
                                    </a:rPr>
                                    <m:t>𝛼</m:t>
                                  </m:r>
                                </m:e>
                                <m:sup>
                                  <m:r>
                                    <a:rPr lang="it-IT" sz="2200" i="1" dirty="0">
                                      <a:latin typeface="Cambria Math" panose="02040503050406030204" pitchFamily="18" charset="0"/>
                                    </a:rPr>
                                    <m:t>2</m:t>
                                  </m:r>
                                </m:sup>
                              </m:sSup>
                            </m:den>
                          </m:f>
                        </m:den>
                      </m:f>
                    </m:oMath>
                  </m:oMathPara>
                </a14:m>
                <a:endParaRPr lang="it-IT" sz="2200" dirty="0">
                  <a:latin typeface="Times New Roman" panose="02020603050405020304" pitchFamily="18" charset="0"/>
                  <a:cs typeface="Times New Roman" panose="02020603050405020304" pitchFamily="18" charset="0"/>
                </a:endParaRPr>
              </a:p>
              <a:p>
                <a:pPr algn="just"/>
                <a:endParaRPr lang="it-IT" sz="22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it-IT" sz="2200" dirty="0">
                    <a:latin typeface="Times New Roman" panose="02020603050405020304" pitchFamily="18" charset="0"/>
                    <a:cs typeface="Times New Roman" panose="02020603050405020304" pitchFamily="18" charset="0"/>
                  </a:rPr>
                  <a:t>Il denominatore </a:t>
                </a:r>
                <a14:m>
                  <m:oMath xmlns:m="http://schemas.openxmlformats.org/officeDocument/2006/math">
                    <m:f>
                      <m:fPr>
                        <m:ctrlPr>
                          <a:rPr lang="it-IT" sz="2200" i="1" dirty="0" smtClean="0">
                            <a:latin typeface="Cambria Math" panose="02040503050406030204" pitchFamily="18" charset="0"/>
                          </a:rPr>
                        </m:ctrlPr>
                      </m:fPr>
                      <m:num>
                        <m:sSup>
                          <m:sSupPr>
                            <m:ctrlPr>
                              <a:rPr lang="it-IT" sz="2200" i="1" dirty="0" smtClean="0">
                                <a:latin typeface="Cambria Math" panose="02040503050406030204" pitchFamily="18" charset="0"/>
                              </a:rPr>
                            </m:ctrlPr>
                          </m:sSupPr>
                          <m:e>
                            <m:r>
                              <a:rPr lang="it-IT" sz="2200" i="1" dirty="0" smtClean="0">
                                <a:latin typeface="Cambria Math" panose="02040503050406030204" pitchFamily="18" charset="0"/>
                              </a:rPr>
                              <m:t>𝜕</m:t>
                            </m:r>
                          </m:e>
                          <m:sup>
                            <m:r>
                              <a:rPr lang="it-IT" sz="2200" i="1" dirty="0" smtClean="0">
                                <a:latin typeface="Cambria Math" panose="02040503050406030204" pitchFamily="18" charset="0"/>
                              </a:rPr>
                              <m:t>2</m:t>
                            </m:r>
                          </m:sup>
                        </m:sSup>
                        <m:r>
                          <a:rPr lang="it-IT" sz="2200" i="1" dirty="0" smtClean="0">
                            <a:latin typeface="Cambria Math" panose="02040503050406030204" pitchFamily="18" charset="0"/>
                          </a:rPr>
                          <m:t>𝐸𝑈</m:t>
                        </m:r>
                      </m:num>
                      <m:den>
                        <m:r>
                          <a:rPr lang="it-IT" sz="2200" i="1" dirty="0" smtClean="0">
                            <a:latin typeface="Cambria Math" panose="02040503050406030204" pitchFamily="18" charset="0"/>
                          </a:rPr>
                          <m:t>𝜕</m:t>
                        </m:r>
                        <m:sSup>
                          <m:sSupPr>
                            <m:ctrlPr>
                              <a:rPr lang="it-IT" sz="2200" i="1" dirty="0" smtClean="0">
                                <a:latin typeface="Cambria Math" panose="02040503050406030204" pitchFamily="18" charset="0"/>
                              </a:rPr>
                            </m:ctrlPr>
                          </m:sSupPr>
                          <m:e>
                            <m:r>
                              <a:rPr lang="it-IT" sz="2200" i="1" dirty="0" smtClean="0">
                                <a:latin typeface="Cambria Math" panose="02040503050406030204" pitchFamily="18" charset="0"/>
                              </a:rPr>
                              <m:t>𝛼</m:t>
                            </m:r>
                          </m:e>
                          <m:sup>
                            <m:r>
                              <a:rPr lang="it-IT" sz="2200" i="1" dirty="0" smtClean="0">
                                <a:latin typeface="Cambria Math" panose="02040503050406030204" pitchFamily="18" charset="0"/>
                              </a:rPr>
                              <m:t>2</m:t>
                            </m:r>
                          </m:sup>
                        </m:sSup>
                      </m:den>
                    </m:f>
                    <m:r>
                      <a:rPr lang="it-IT" sz="2200" i="1" dirty="0" smtClean="0">
                        <a:latin typeface="Cambria Math" panose="02040503050406030204" pitchFamily="18" charset="0"/>
                      </a:rPr>
                      <m:t> </m:t>
                    </m:r>
                  </m:oMath>
                </a14:m>
                <a:r>
                  <a:rPr lang="it-IT" sz="2200" dirty="0">
                    <a:latin typeface="Times New Roman" panose="02020603050405020304" pitchFamily="18" charset="0"/>
                    <a:cs typeface="Times New Roman" panose="02020603050405020304" pitchFamily="18" charset="0"/>
                  </a:rPr>
                  <a:t>è sempre negativo (condizione del secondo ordine per un massimo, dato υ'' &lt; 0)</a:t>
                </a:r>
              </a:p>
              <a:p>
                <a:pPr marL="342900" indent="-342900" algn="just">
                  <a:buFont typeface="Arial" panose="020B0604020202020204" pitchFamily="34" charset="0"/>
                  <a:buChar char="•"/>
                </a:pPr>
                <a:r>
                  <a:rPr lang="it-IT" sz="2200" dirty="0">
                    <a:latin typeface="Times New Roman" panose="02020603050405020304" pitchFamily="18" charset="0"/>
                    <a:cs typeface="Times New Roman" panose="02020603050405020304" pitchFamily="18" charset="0"/>
                  </a:rPr>
                  <a:t>Quindi il segno di dα*/dp dipende interamente dal segno del numeratore </a:t>
                </a:r>
                <a14:m>
                  <m:oMath xmlns:m="http://schemas.openxmlformats.org/officeDocument/2006/math">
                    <m:f>
                      <m:fPr>
                        <m:ctrlPr>
                          <a:rPr lang="it-IT" sz="2200" i="1" dirty="0" smtClean="0">
                            <a:latin typeface="Cambria Math" panose="02040503050406030204" pitchFamily="18" charset="0"/>
                          </a:rPr>
                        </m:ctrlPr>
                      </m:fPr>
                      <m:num>
                        <m:sSup>
                          <m:sSupPr>
                            <m:ctrlPr>
                              <a:rPr lang="it-IT" sz="2200" i="1" dirty="0" smtClean="0">
                                <a:latin typeface="Cambria Math" panose="02040503050406030204" pitchFamily="18" charset="0"/>
                              </a:rPr>
                            </m:ctrlPr>
                          </m:sSupPr>
                          <m:e>
                            <m:r>
                              <a:rPr lang="it-IT" sz="2200" i="1" dirty="0" smtClean="0">
                                <a:latin typeface="Cambria Math" panose="02040503050406030204" pitchFamily="18" charset="0"/>
                              </a:rPr>
                              <m:t>𝜕</m:t>
                            </m:r>
                          </m:e>
                          <m:sup>
                            <m:r>
                              <a:rPr lang="it-IT" sz="2200" i="1" dirty="0" smtClean="0">
                                <a:latin typeface="Cambria Math" panose="02040503050406030204" pitchFamily="18" charset="0"/>
                              </a:rPr>
                              <m:t>2</m:t>
                            </m:r>
                          </m:sup>
                        </m:sSup>
                        <m:r>
                          <a:rPr lang="it-IT" sz="2200" i="1" dirty="0" smtClean="0">
                            <a:latin typeface="Cambria Math" panose="02040503050406030204" pitchFamily="18" charset="0"/>
                          </a:rPr>
                          <m:t>𝐸𝑈</m:t>
                        </m:r>
                      </m:num>
                      <m:den>
                        <m:r>
                          <a:rPr lang="it-IT" sz="2200" i="1" dirty="0" smtClean="0">
                            <a:latin typeface="Cambria Math" panose="02040503050406030204" pitchFamily="18" charset="0"/>
                          </a:rPr>
                          <m:t>𝜕𝛼𝜕</m:t>
                        </m:r>
                        <m:r>
                          <a:rPr lang="it-IT" sz="2200" i="1" dirty="0" smtClean="0">
                            <a:latin typeface="Cambria Math" panose="02040503050406030204" pitchFamily="18" charset="0"/>
                          </a:rPr>
                          <m:t>𝑝</m:t>
                        </m:r>
                      </m:den>
                    </m:f>
                  </m:oMath>
                </a14:m>
                <a:endParaRPr lang="it-IT" sz="22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it-IT" sz="2200" dirty="0">
                    <a:latin typeface="Times New Roman" panose="02020603050405020304" pitchFamily="18" charset="0"/>
                    <a:cs typeface="Times New Roman" panose="02020603050405020304" pitchFamily="18" charset="0"/>
                  </a:rPr>
                  <a:t>Stessa logica si applica per trovare </a:t>
                </a:r>
                <a14:m>
                  <m:oMath xmlns:m="http://schemas.openxmlformats.org/officeDocument/2006/math">
                    <m:f>
                      <m:fPr>
                        <m:ctrlPr>
                          <a:rPr lang="it-IT" sz="2200" i="1" dirty="0" smtClean="0">
                            <a:latin typeface="Cambria Math" panose="02040503050406030204" pitchFamily="18" charset="0"/>
                          </a:rPr>
                        </m:ctrlPr>
                      </m:fPr>
                      <m:num>
                        <m:r>
                          <a:rPr lang="it-IT" sz="2200" i="1" dirty="0">
                            <a:latin typeface="Cambria Math" panose="02040503050406030204" pitchFamily="18" charset="0"/>
                          </a:rPr>
                          <m:t>𝑑</m:t>
                        </m:r>
                        <m:sSup>
                          <m:sSupPr>
                            <m:ctrlPr>
                              <a:rPr lang="it-IT" sz="2200" i="1" dirty="0">
                                <a:latin typeface="Cambria Math" panose="02040503050406030204" pitchFamily="18" charset="0"/>
                              </a:rPr>
                            </m:ctrlPr>
                          </m:sSupPr>
                          <m:e>
                            <m:r>
                              <a:rPr lang="it-IT" sz="2200" i="1" dirty="0">
                                <a:latin typeface="Cambria Math" panose="02040503050406030204" pitchFamily="18" charset="0"/>
                              </a:rPr>
                              <m:t>𝛼</m:t>
                            </m:r>
                          </m:e>
                          <m:sup>
                            <m:r>
                              <a:rPr lang="it-IT" sz="2200" i="1" dirty="0">
                                <a:latin typeface="Cambria Math" panose="02040503050406030204" pitchFamily="18" charset="0"/>
                              </a:rPr>
                              <m:t>∗</m:t>
                            </m:r>
                          </m:sup>
                        </m:sSup>
                      </m:num>
                      <m:den>
                        <m:r>
                          <a:rPr lang="it-IT" sz="2200" i="1" dirty="0" smtClean="0">
                            <a:latin typeface="Cambria Math" panose="02040503050406030204" pitchFamily="18" charset="0"/>
                          </a:rPr>
                          <m:t>𝑑</m:t>
                        </m:r>
                        <m:sSub>
                          <m:sSubPr>
                            <m:ctrlPr>
                              <a:rPr lang="it-IT" sz="2200" i="1" dirty="0" smtClean="0">
                                <a:latin typeface="Cambria Math" panose="02040503050406030204" pitchFamily="18" charset="0"/>
                              </a:rPr>
                            </m:ctrlPr>
                          </m:sSubPr>
                          <m:e>
                            <m:r>
                              <a:rPr lang="it-IT" sz="2200" i="1" dirty="0" smtClean="0">
                                <a:latin typeface="Cambria Math" panose="02040503050406030204" pitchFamily="18" charset="0"/>
                              </a:rPr>
                              <m:t>𝑊</m:t>
                            </m:r>
                          </m:e>
                          <m:sub>
                            <m:r>
                              <a:rPr lang="it-IT" sz="2200" i="1" dirty="0" smtClean="0">
                                <a:latin typeface="Cambria Math" panose="02040503050406030204" pitchFamily="18" charset="0"/>
                              </a:rPr>
                              <m:t>𝐴</m:t>
                            </m:r>
                          </m:sub>
                        </m:sSub>
                      </m:den>
                    </m:f>
                    <m:r>
                      <a:rPr lang="it-IT" sz="2200" i="1" dirty="0" smtClean="0">
                        <a:latin typeface="Cambria Math" panose="02040503050406030204" pitchFamily="18" charset="0"/>
                      </a:rPr>
                      <m:t> </m:t>
                    </m:r>
                  </m:oMath>
                </a14:m>
                <a:r>
                  <a:rPr lang="it-IT" sz="2200" dirty="0">
                    <a:latin typeface="Times New Roman" panose="02020603050405020304" pitchFamily="18" charset="0"/>
                    <a:cs typeface="Times New Roman" panose="02020603050405020304" pitchFamily="18" charset="0"/>
                  </a:rPr>
                  <a:t>differenziando la FOC rispetto a </a:t>
                </a:r>
                <a14:m>
                  <m:oMath xmlns:m="http://schemas.openxmlformats.org/officeDocument/2006/math">
                    <m:sSub>
                      <m:sSubPr>
                        <m:ctrlPr>
                          <a:rPr lang="it-IT" sz="2200" i="1" dirty="0" smtClean="0">
                            <a:latin typeface="Cambria Math" panose="02040503050406030204" pitchFamily="18" charset="0"/>
                          </a:rPr>
                        </m:ctrlPr>
                      </m:sSubPr>
                      <m:e>
                        <m:r>
                          <a:rPr lang="it-IT" sz="2200" i="1" dirty="0" smtClean="0">
                            <a:latin typeface="Cambria Math" panose="02040503050406030204" pitchFamily="18" charset="0"/>
                          </a:rPr>
                          <m:t>𝑊</m:t>
                        </m:r>
                      </m:e>
                      <m:sub>
                        <m:r>
                          <a:rPr lang="it-IT" sz="2200" i="1" dirty="0" smtClean="0">
                            <a:latin typeface="Cambria Math" panose="02040503050406030204" pitchFamily="18" charset="0"/>
                          </a:rPr>
                          <m:t>𝐴</m:t>
                        </m:r>
                      </m:sub>
                    </m:sSub>
                  </m:oMath>
                </a14:m>
                <a:endParaRPr lang="it-IT" sz="2200" dirty="0">
                  <a:latin typeface="Times New Roman" panose="02020603050405020304" pitchFamily="18" charset="0"/>
                  <a:cs typeface="Times New Roman" panose="02020603050405020304" pitchFamily="18" charset="0"/>
                </a:endParaRPr>
              </a:p>
            </p:txBody>
          </p:sp>
        </mc:Choice>
        <mc:Fallback xmlns="">
          <p:sp>
            <p:nvSpPr>
              <p:cNvPr id="5" name="Body"/>
              <p:cNvSpPr txBox="1">
                <a:spLocks noRot="1" noChangeAspect="1" noMove="1" noResize="1" noEditPoints="1" noAdjustHandles="1" noChangeArrowheads="1" noChangeShapeType="1" noTextEdit="1"/>
              </p:cNvSpPr>
              <p:nvPr/>
            </p:nvSpPr>
            <p:spPr>
              <a:xfrm>
                <a:off x="1098448" y="2362200"/>
                <a:ext cx="14897303" cy="5133585"/>
              </a:xfrm>
              <a:prstGeom prst="rect">
                <a:avLst/>
              </a:prstGeom>
              <a:blipFill>
                <a:blip r:embed="rId3"/>
                <a:stretch>
                  <a:fillRect l="-450" r="-532"/>
                </a:stretch>
              </a:blipFill>
            </p:spPr>
            <p:txBody>
              <a:bodyPr/>
              <a:lstStyle/>
              <a:p>
                <a:r>
                  <a:rPr lang="it-IT">
                    <a:noFill/>
                  </a:rPr>
                  <a:t> </a:t>
                </a:r>
              </a:p>
            </p:txBody>
          </p:sp>
        </mc:Fallback>
      </mc:AlternateContent>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0703E-26F7-5CCE-8A15-71AEA7E0FACB}"/>
            </a:ext>
          </a:extLst>
        </p:cNvPr>
        <p:cNvGrpSpPr/>
        <p:nvPr/>
      </p:nvGrpSpPr>
      <p:grpSpPr>
        <a:xfrm>
          <a:off x="0" y="0"/>
          <a:ext cx="0" cy="0"/>
          <a:chOff x="0" y="0"/>
          <a:chExt cx="0" cy="0"/>
        </a:xfrm>
      </p:grpSpPr>
      <p:sp>
        <p:nvSpPr>
          <p:cNvPr id="2" name="Bar">
            <a:extLst>
              <a:ext uri="{FF2B5EF4-FFF2-40B4-BE49-F238E27FC236}">
                <a16:creationId xmlns:a16="http://schemas.microsoft.com/office/drawing/2014/main" id="{AE454D22-7C9E-9C16-7498-891C1ABFB895}"/>
              </a:ext>
            </a:extLst>
          </p:cNvPr>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3" name="Logo">
            <a:extLst>
              <a:ext uri="{FF2B5EF4-FFF2-40B4-BE49-F238E27FC236}">
                <a16:creationId xmlns:a16="http://schemas.microsoft.com/office/drawing/2014/main" id="{C3C01B57-7934-E7F2-0AB8-1C35B14B9178}"/>
              </a:ext>
            </a:extLst>
          </p:cNvPr>
          <p:cNvPicPr>
            <a:picLocks noChangeAspect="1"/>
          </p:cNvPicPr>
          <p:nvPr/>
        </p:nvPicPr>
        <p:blipFill>
          <a:blip r:embed="rId2"/>
          <a:stretch>
            <a:fillRect/>
          </a:stretch>
        </p:blipFill>
        <p:spPr>
          <a:xfrm>
            <a:off x="13241560" y="8595360"/>
            <a:ext cx="1402080" cy="548640"/>
          </a:xfrm>
          <a:prstGeom prst="rect">
            <a:avLst/>
          </a:prstGeom>
        </p:spPr>
      </p:pic>
      <p:sp>
        <p:nvSpPr>
          <p:cNvPr id="4" name="Title">
            <a:extLst>
              <a:ext uri="{FF2B5EF4-FFF2-40B4-BE49-F238E27FC236}">
                <a16:creationId xmlns:a16="http://schemas.microsoft.com/office/drawing/2014/main" id="{B88E36E1-0B8D-FF1E-27A4-2CF9CFA1EB42}"/>
              </a:ext>
            </a:extLst>
          </p:cNvPr>
          <p:cNvSpPr/>
          <p:nvPr/>
        </p:nvSpPr>
        <p:spPr>
          <a:xfrm>
            <a:off x="965200" y="777240"/>
            <a:ext cx="15163800" cy="975360"/>
          </a:xfrm>
          <a:prstGeom prst="rect">
            <a:avLst/>
          </a:prstGeom>
          <a:noFill/>
          <a:ln/>
        </p:spPr>
        <p:txBody>
          <a:bodyPr wrap="square" rtlCol="0" anchor="ctr"/>
          <a:lstStyle/>
          <a:p>
            <a:r>
              <a:rPr lang="it-IT" sz="4400" b="1" dirty="0"/>
              <a:t>Impatto di un aumento del premio sulla domanda di assicurazione</a:t>
            </a:r>
          </a:p>
        </p:txBody>
      </p:sp>
      <mc:AlternateContent xmlns:mc="http://schemas.openxmlformats.org/markup-compatibility/2006" xmlns:a14="http://schemas.microsoft.com/office/drawing/2010/main">
        <mc:Choice Requires="a14">
          <p:sp>
            <p:nvSpPr>
              <p:cNvPr id="5" name="Body">
                <a:extLst>
                  <a:ext uri="{FF2B5EF4-FFF2-40B4-BE49-F238E27FC236}">
                    <a16:creationId xmlns:a16="http://schemas.microsoft.com/office/drawing/2014/main" id="{36ABC7DA-8A05-D6D1-A989-16197E093E5E}"/>
                  </a:ext>
                </a:extLst>
              </p:cNvPr>
              <p:cNvSpPr txBox="1"/>
              <p:nvPr/>
            </p:nvSpPr>
            <p:spPr>
              <a:xfrm>
                <a:off x="1206297" y="2645442"/>
                <a:ext cx="14897303" cy="4990020"/>
              </a:xfrm>
              <a:prstGeom prst="rect">
                <a:avLst/>
              </a:prstGeom>
              <a:noFill/>
            </p:spPr>
            <p:txBody>
              <a:bodyPr wrap="square">
                <a:spAutoFit/>
              </a:bodyPr>
              <a:lstStyle/>
              <a:p>
                <a:pPr algn="just"/>
                <a14:m>
                  <m:oMathPara xmlns:m="http://schemas.openxmlformats.org/officeDocument/2006/math">
                    <m:oMathParaPr>
                      <m:jc m:val="centerGroup"/>
                    </m:oMathParaPr>
                    <m:oMath xmlns:m="http://schemas.openxmlformats.org/officeDocument/2006/math">
                      <m:f>
                        <m:fPr>
                          <m:ctrlPr>
                            <a:rPr lang="it-IT" sz="2200" i="1" dirty="0" smtClean="0">
                              <a:latin typeface="Cambria Math" panose="02040503050406030204" pitchFamily="18" charset="0"/>
                            </a:rPr>
                          </m:ctrlPr>
                        </m:fPr>
                        <m:num>
                          <m:sSup>
                            <m:sSupPr>
                              <m:ctrlPr>
                                <a:rPr lang="it-IT" sz="2200" i="1" dirty="0">
                                  <a:latin typeface="Cambria Math" panose="02040503050406030204" pitchFamily="18" charset="0"/>
                                </a:rPr>
                              </m:ctrlPr>
                            </m:sSupPr>
                            <m:e>
                              <m:r>
                                <a:rPr lang="it-IT" sz="2200" i="1" dirty="0">
                                  <a:latin typeface="Cambria Math" panose="02040503050406030204" pitchFamily="18" charset="0"/>
                                </a:rPr>
                                <m:t>𝜕</m:t>
                              </m:r>
                            </m:e>
                            <m:sup>
                              <m:r>
                                <a:rPr lang="it-IT" sz="2200" i="1" dirty="0">
                                  <a:latin typeface="Cambria Math" panose="02040503050406030204" pitchFamily="18" charset="0"/>
                                </a:rPr>
                                <m:t>2</m:t>
                              </m:r>
                            </m:sup>
                          </m:sSup>
                          <m:r>
                            <a:rPr lang="it-IT" sz="2200" i="1" dirty="0">
                              <a:latin typeface="Cambria Math" panose="02040503050406030204" pitchFamily="18" charset="0"/>
                            </a:rPr>
                            <m:t>𝐸𝑈</m:t>
                          </m:r>
                        </m:num>
                        <m:den>
                          <m:r>
                            <a:rPr lang="it-IT" sz="2200" i="1" dirty="0">
                              <a:latin typeface="Cambria Math" panose="02040503050406030204" pitchFamily="18" charset="0"/>
                            </a:rPr>
                            <m:t>𝜕𝛼𝜕</m:t>
                          </m:r>
                          <m:r>
                            <a:rPr lang="it-IT" sz="2200" i="1" dirty="0">
                              <a:latin typeface="Cambria Math" panose="02040503050406030204" pitchFamily="18" charset="0"/>
                            </a:rPr>
                            <m:t>𝑝</m:t>
                          </m:r>
                        </m:den>
                      </m:f>
                      <m:r>
                        <a:rPr lang="it-IT" sz="2200" b="0" i="1" dirty="0" smtClean="0">
                          <a:latin typeface="Cambria Math" panose="02040503050406030204" pitchFamily="18" charset="0"/>
                        </a:rPr>
                        <m:t>=</m:t>
                      </m:r>
                      <m:r>
                        <a:rPr lang="el-GR" sz="2200" i="1" dirty="0" smtClean="0">
                          <a:latin typeface="Cambria Math" panose="02040503050406030204" pitchFamily="18" charset="0"/>
                        </a:rPr>
                        <m:t>𝜋</m:t>
                      </m:r>
                      <m:d>
                        <m:dPr>
                          <m:begChr m:val="{"/>
                          <m:endChr m:val="}"/>
                          <m:ctrlPr>
                            <a:rPr lang="el-GR" sz="2200" i="1" dirty="0" smtClean="0">
                              <a:latin typeface="Cambria Math" panose="02040503050406030204" pitchFamily="18" charset="0"/>
                            </a:rPr>
                          </m:ctrlPr>
                        </m:dPr>
                        <m:e>
                          <m:sSup>
                            <m:sSupPr>
                              <m:ctrlPr>
                                <a:rPr lang="it-IT" sz="2200" b="0" i="1" dirty="0" smtClean="0">
                                  <a:latin typeface="Cambria Math" panose="02040503050406030204" pitchFamily="18" charset="0"/>
                                </a:rPr>
                              </m:ctrlPr>
                            </m:sSupPr>
                            <m:e>
                              <m:r>
                                <a:rPr lang="el-GR" sz="2200" i="1" dirty="0" smtClean="0">
                                  <a:latin typeface="Cambria Math" panose="02040503050406030204" pitchFamily="18" charset="0"/>
                                </a:rPr>
                                <m:t>𝜐</m:t>
                              </m:r>
                            </m:e>
                            <m:sup>
                              <m:r>
                                <a:rPr lang="it-IT" sz="2200" b="0" i="1" dirty="0" smtClean="0">
                                  <a:latin typeface="Cambria Math" panose="02040503050406030204" pitchFamily="18" charset="0"/>
                                </a:rPr>
                                <m:t>′′</m:t>
                              </m:r>
                            </m:sup>
                          </m:sSup>
                          <m:r>
                            <a:rPr lang="el-GR" sz="2200" i="1" dirty="0" smtClean="0">
                              <a:latin typeface="Cambria Math" panose="02040503050406030204" pitchFamily="18" charset="0"/>
                            </a:rPr>
                            <m:t> </m:t>
                          </m:r>
                          <m:d>
                            <m:dPr>
                              <m:begChr m:val="["/>
                              <m:endChr m:val="]"/>
                              <m:ctrlPr>
                                <a:rPr lang="el-GR" sz="2200" i="1" dirty="0" smtClean="0">
                                  <a:latin typeface="Cambria Math" panose="02040503050406030204" pitchFamily="18" charset="0"/>
                                </a:rPr>
                              </m:ctrlPr>
                            </m:dPr>
                            <m:e>
                              <m:r>
                                <a:rPr lang="el-GR" sz="2200" i="1" dirty="0" smtClean="0">
                                  <a:latin typeface="Cambria Math" panose="02040503050406030204" pitchFamily="18" charset="0"/>
                                </a:rPr>
                                <m:t>1</m:t>
                              </m:r>
                            </m:e>
                          </m:d>
                          <m:d>
                            <m:dPr>
                              <m:ctrlPr>
                                <a:rPr lang="el-GR" sz="2200" i="1" dirty="0" smtClean="0">
                                  <a:latin typeface="Cambria Math" panose="02040503050406030204" pitchFamily="18" charset="0"/>
                                </a:rPr>
                              </m:ctrlPr>
                            </m:dPr>
                            <m:e>
                              <m:r>
                                <a:rPr lang="it-IT" sz="2200" i="1" dirty="0">
                                  <a:latin typeface="Cambria Math" panose="02040503050406030204" pitchFamily="18" charset="0"/>
                                </a:rPr>
                                <m:t>𝐿</m:t>
                              </m:r>
                              <m:r>
                                <a:rPr lang="it-IT" sz="2200" i="1" dirty="0">
                                  <a:latin typeface="Cambria Math" panose="02040503050406030204" pitchFamily="18" charset="0"/>
                                </a:rPr>
                                <m:t> − </m:t>
                              </m:r>
                              <m:r>
                                <a:rPr lang="it-IT" sz="2200" i="1" dirty="0" err="1">
                                  <a:latin typeface="Cambria Math" panose="02040503050406030204" pitchFamily="18" charset="0"/>
                                </a:rPr>
                                <m:t>𝑝</m:t>
                              </m:r>
                              <m:sSub>
                                <m:sSubPr>
                                  <m:ctrlPr>
                                    <a:rPr lang="it-IT" sz="2200" b="0" i="1" dirty="0" smtClean="0">
                                      <a:latin typeface="Cambria Math" panose="02040503050406030204" pitchFamily="18" charset="0"/>
                                    </a:rPr>
                                  </m:ctrlPr>
                                </m:sSubPr>
                                <m:e>
                                  <m:r>
                                    <a:rPr lang="it-IT" sz="2200" i="1" dirty="0" err="1">
                                      <a:latin typeface="Cambria Math" panose="02040503050406030204" pitchFamily="18" charset="0"/>
                                    </a:rPr>
                                    <m:t>𝑊</m:t>
                                  </m:r>
                                </m:e>
                                <m:sub>
                                  <m:r>
                                    <a:rPr lang="it-IT" sz="2200" i="1" dirty="0" err="1">
                                      <a:latin typeface="Cambria Math" panose="02040503050406030204" pitchFamily="18" charset="0"/>
                                    </a:rPr>
                                    <m:t>𝐼</m:t>
                                  </m:r>
                                </m:sub>
                              </m:sSub>
                            </m:e>
                          </m:d>
                          <m:d>
                            <m:dPr>
                              <m:ctrlPr>
                                <a:rPr lang="it-IT" sz="2200" b="0" i="1" dirty="0" smtClean="0">
                                  <a:latin typeface="Cambria Math" panose="02040503050406030204" pitchFamily="18" charset="0"/>
                                </a:rPr>
                              </m:ctrlPr>
                            </m:dPr>
                            <m:e>
                              <m:r>
                                <a:rPr lang="it-IT" sz="2200" i="1" dirty="0">
                                  <a:latin typeface="Cambria Math" panose="02040503050406030204" pitchFamily="18" charset="0"/>
                                </a:rPr>
                                <m:t>−</m:t>
                              </m:r>
                              <m:r>
                                <a:rPr lang="el-GR" sz="2200" i="1" dirty="0">
                                  <a:latin typeface="Cambria Math" panose="02040503050406030204" pitchFamily="18" charset="0"/>
                                </a:rPr>
                                <m:t>𝛼</m:t>
                              </m:r>
                              <m:sSub>
                                <m:sSubPr>
                                  <m:ctrlPr>
                                    <a:rPr lang="it-IT" sz="2200" b="0" i="1" dirty="0" smtClean="0">
                                      <a:latin typeface="Cambria Math" panose="02040503050406030204" pitchFamily="18" charset="0"/>
                                    </a:rPr>
                                  </m:ctrlPr>
                                </m:sSubPr>
                                <m:e>
                                  <m:r>
                                    <a:rPr lang="it-IT" sz="2200" i="1" dirty="0">
                                      <a:latin typeface="Cambria Math" panose="02040503050406030204" pitchFamily="18" charset="0"/>
                                    </a:rPr>
                                    <m:t>𝑊</m:t>
                                  </m:r>
                                </m:e>
                                <m:sub>
                                  <m:r>
                                    <a:rPr lang="it-IT" sz="2200" i="1" dirty="0">
                                      <a:latin typeface="Cambria Math" panose="02040503050406030204" pitchFamily="18" charset="0"/>
                                    </a:rPr>
                                    <m:t>𝐼</m:t>
                                  </m:r>
                                </m:sub>
                              </m:sSub>
                            </m:e>
                          </m:d>
                          <m:r>
                            <a:rPr lang="it-IT" sz="2200" i="1" dirty="0">
                              <a:latin typeface="Cambria Math" panose="02040503050406030204" pitchFamily="18" charset="0"/>
                            </a:rPr>
                            <m:t>−</m:t>
                          </m:r>
                          <m:sSup>
                            <m:sSupPr>
                              <m:ctrlPr>
                                <a:rPr lang="it-IT" sz="2200" b="0" i="1" dirty="0" smtClean="0">
                                  <a:latin typeface="Cambria Math" panose="02040503050406030204" pitchFamily="18" charset="0"/>
                                </a:rPr>
                              </m:ctrlPr>
                            </m:sSupPr>
                            <m:e>
                              <m:r>
                                <a:rPr lang="el-GR" sz="2200" i="1" dirty="0">
                                  <a:latin typeface="Cambria Math" panose="02040503050406030204" pitchFamily="18" charset="0"/>
                                </a:rPr>
                                <m:t>𝜐</m:t>
                              </m:r>
                            </m:e>
                            <m:sup>
                              <m:r>
                                <a:rPr lang="it-IT" sz="2200" b="0" i="1" dirty="0" smtClean="0">
                                  <a:latin typeface="Cambria Math" panose="02040503050406030204" pitchFamily="18" charset="0"/>
                                </a:rPr>
                                <m:t>′</m:t>
                              </m:r>
                            </m:sup>
                          </m:sSup>
                          <m:d>
                            <m:dPr>
                              <m:begChr m:val="["/>
                              <m:endChr m:val="]"/>
                              <m:ctrlPr>
                                <a:rPr lang="el-GR" sz="2200" i="1" dirty="0">
                                  <a:latin typeface="Cambria Math" panose="02040503050406030204" pitchFamily="18" charset="0"/>
                                </a:rPr>
                              </m:ctrlPr>
                            </m:dPr>
                            <m:e>
                              <m:r>
                                <a:rPr lang="el-GR" sz="2200" i="1" dirty="0">
                                  <a:latin typeface="Cambria Math" panose="02040503050406030204" pitchFamily="18" charset="0"/>
                                </a:rPr>
                                <m:t>1</m:t>
                              </m:r>
                            </m:e>
                          </m:d>
                          <m:sSub>
                            <m:sSubPr>
                              <m:ctrlPr>
                                <a:rPr lang="it-IT" sz="2200" b="0" i="1" dirty="0" smtClean="0">
                                  <a:latin typeface="Cambria Math" panose="02040503050406030204" pitchFamily="18" charset="0"/>
                                </a:rPr>
                              </m:ctrlPr>
                            </m:sSubPr>
                            <m:e>
                              <m:r>
                                <a:rPr lang="it-IT" sz="2200" i="1" dirty="0">
                                  <a:latin typeface="Cambria Math" panose="02040503050406030204" pitchFamily="18" charset="0"/>
                                </a:rPr>
                                <m:t>𝑊</m:t>
                              </m:r>
                            </m:e>
                            <m:sub>
                              <m:r>
                                <a:rPr lang="it-IT" sz="2200" i="1" dirty="0">
                                  <a:latin typeface="Cambria Math" panose="02040503050406030204" pitchFamily="18" charset="0"/>
                                </a:rPr>
                                <m:t>𝐼</m:t>
                              </m:r>
                            </m:sub>
                          </m:sSub>
                        </m:e>
                      </m:d>
                      <m:r>
                        <a:rPr lang="it-IT" sz="2200" i="1" dirty="0">
                          <a:latin typeface="Cambria Math" panose="02040503050406030204" pitchFamily="18" charset="0"/>
                        </a:rPr>
                        <m:t>+</m:t>
                      </m:r>
                      <m:d>
                        <m:dPr>
                          <m:ctrlPr>
                            <a:rPr lang="it-IT" sz="2200" b="0" i="1" dirty="0" smtClean="0">
                              <a:latin typeface="Cambria Math" panose="02040503050406030204" pitchFamily="18" charset="0"/>
                            </a:rPr>
                          </m:ctrlPr>
                        </m:dPr>
                        <m:e>
                          <m:r>
                            <a:rPr lang="it-IT" sz="2200" i="1" dirty="0">
                              <a:latin typeface="Cambria Math" panose="02040503050406030204" pitchFamily="18" charset="0"/>
                            </a:rPr>
                            <m:t>1</m:t>
                          </m:r>
                          <m:r>
                            <a:rPr lang="it-IT" sz="2200" i="1" dirty="0">
                              <a:latin typeface="Cambria Math" panose="02040503050406030204" pitchFamily="18" charset="0"/>
                            </a:rPr>
                            <m:t>−</m:t>
                          </m:r>
                          <m:r>
                            <a:rPr lang="el-GR" sz="2200" i="1" dirty="0">
                              <a:latin typeface="Cambria Math" panose="02040503050406030204" pitchFamily="18" charset="0"/>
                            </a:rPr>
                            <m:t>𝜋</m:t>
                          </m:r>
                        </m:e>
                      </m:d>
                      <m:d>
                        <m:dPr>
                          <m:begChr m:val="{"/>
                          <m:endChr m:val="}"/>
                          <m:ctrlPr>
                            <a:rPr lang="el-GR" sz="2200" i="1" dirty="0">
                              <a:latin typeface="Cambria Math" panose="02040503050406030204" pitchFamily="18" charset="0"/>
                            </a:rPr>
                          </m:ctrlPr>
                        </m:dPr>
                        <m:e>
                          <m:sSup>
                            <m:sSupPr>
                              <m:ctrlPr>
                                <a:rPr lang="it-IT" sz="2200" b="0" i="1" dirty="0" smtClean="0">
                                  <a:latin typeface="Cambria Math" panose="02040503050406030204" pitchFamily="18" charset="0"/>
                                </a:rPr>
                              </m:ctrlPr>
                            </m:sSupPr>
                            <m:e>
                              <m:r>
                                <a:rPr lang="el-GR" sz="2200" i="1" dirty="0">
                                  <a:latin typeface="Cambria Math" panose="02040503050406030204" pitchFamily="18" charset="0"/>
                                </a:rPr>
                                <m:t>𝜐</m:t>
                              </m:r>
                            </m:e>
                            <m:sup>
                              <m:r>
                                <a:rPr lang="it-IT" sz="2200" b="0" i="1" dirty="0" smtClean="0">
                                  <a:latin typeface="Cambria Math" panose="02040503050406030204" pitchFamily="18" charset="0"/>
                                </a:rPr>
                                <m:t>′′</m:t>
                              </m:r>
                            </m:sup>
                          </m:sSup>
                          <m:r>
                            <a:rPr lang="el-GR" sz="2200" i="1" dirty="0">
                              <a:latin typeface="Cambria Math" panose="02040503050406030204" pitchFamily="18" charset="0"/>
                            </a:rPr>
                            <m:t> </m:t>
                          </m:r>
                          <m:d>
                            <m:dPr>
                              <m:begChr m:val="["/>
                              <m:endChr m:val="]"/>
                              <m:ctrlPr>
                                <a:rPr lang="el-GR" sz="2200" i="1" dirty="0">
                                  <a:latin typeface="Cambria Math" panose="02040503050406030204" pitchFamily="18" charset="0"/>
                                </a:rPr>
                              </m:ctrlPr>
                            </m:dPr>
                            <m:e>
                              <m:r>
                                <a:rPr lang="el-GR" sz="2200" i="1" dirty="0">
                                  <a:latin typeface="Cambria Math" panose="02040503050406030204" pitchFamily="18" charset="0"/>
                                </a:rPr>
                                <m:t>2</m:t>
                              </m:r>
                            </m:e>
                          </m:d>
                          <m:d>
                            <m:dPr>
                              <m:ctrlPr>
                                <a:rPr lang="el-GR" sz="2200" i="1" dirty="0">
                                  <a:latin typeface="Cambria Math" panose="02040503050406030204" pitchFamily="18" charset="0"/>
                                </a:rPr>
                              </m:ctrlPr>
                            </m:dPr>
                            <m:e>
                              <m:r>
                                <a:rPr lang="el-GR" sz="2200" i="1" dirty="0">
                                  <a:latin typeface="Cambria Math" panose="02040503050406030204" pitchFamily="18" charset="0"/>
                                </a:rPr>
                                <m:t>−</m:t>
                              </m:r>
                              <m:r>
                                <a:rPr lang="it-IT" sz="2200" i="1" dirty="0" err="1">
                                  <a:latin typeface="Cambria Math" panose="02040503050406030204" pitchFamily="18" charset="0"/>
                                </a:rPr>
                                <m:t>𝑝</m:t>
                              </m:r>
                              <m:sSub>
                                <m:sSubPr>
                                  <m:ctrlPr>
                                    <a:rPr lang="it-IT" sz="2200" b="0" i="1" dirty="0" smtClean="0">
                                      <a:latin typeface="Cambria Math" panose="02040503050406030204" pitchFamily="18" charset="0"/>
                                    </a:rPr>
                                  </m:ctrlPr>
                                </m:sSubPr>
                                <m:e>
                                  <m:r>
                                    <a:rPr lang="it-IT" sz="2200" i="1" dirty="0" err="1">
                                      <a:latin typeface="Cambria Math" panose="02040503050406030204" pitchFamily="18" charset="0"/>
                                    </a:rPr>
                                    <m:t>𝑊</m:t>
                                  </m:r>
                                </m:e>
                                <m:sub>
                                  <m:r>
                                    <a:rPr lang="it-IT" sz="2200" i="1" dirty="0" err="1">
                                      <a:latin typeface="Cambria Math" panose="02040503050406030204" pitchFamily="18" charset="0"/>
                                    </a:rPr>
                                    <m:t>𝐼</m:t>
                                  </m:r>
                                </m:sub>
                              </m:sSub>
                            </m:e>
                          </m:d>
                          <m:d>
                            <m:dPr>
                              <m:ctrlPr>
                                <a:rPr lang="it-IT" sz="2200" b="0" i="1" dirty="0" smtClean="0">
                                  <a:latin typeface="Cambria Math" panose="02040503050406030204" pitchFamily="18" charset="0"/>
                                </a:rPr>
                              </m:ctrlPr>
                            </m:dPr>
                            <m:e>
                              <m:r>
                                <a:rPr lang="it-IT" sz="2200" i="1" dirty="0">
                                  <a:latin typeface="Cambria Math" panose="02040503050406030204" pitchFamily="18" charset="0"/>
                                </a:rPr>
                                <m:t>−</m:t>
                              </m:r>
                              <m:r>
                                <a:rPr lang="el-GR" sz="2200" i="1" dirty="0">
                                  <a:latin typeface="Cambria Math" panose="02040503050406030204" pitchFamily="18" charset="0"/>
                                </a:rPr>
                                <m:t>𝛼</m:t>
                              </m:r>
                              <m:sSub>
                                <m:sSubPr>
                                  <m:ctrlPr>
                                    <a:rPr lang="it-IT" sz="2200" b="0" i="1" dirty="0" smtClean="0">
                                      <a:latin typeface="Cambria Math" panose="02040503050406030204" pitchFamily="18" charset="0"/>
                                    </a:rPr>
                                  </m:ctrlPr>
                                </m:sSubPr>
                                <m:e>
                                  <m:r>
                                    <a:rPr lang="it-IT" sz="2200" i="1" dirty="0">
                                      <a:latin typeface="Cambria Math" panose="02040503050406030204" pitchFamily="18" charset="0"/>
                                    </a:rPr>
                                    <m:t>𝑊</m:t>
                                  </m:r>
                                </m:e>
                                <m:sub>
                                  <m:r>
                                    <a:rPr lang="it-IT" sz="2200" i="1" dirty="0">
                                      <a:latin typeface="Cambria Math" panose="02040503050406030204" pitchFamily="18" charset="0"/>
                                    </a:rPr>
                                    <m:t>𝐼</m:t>
                                  </m:r>
                                </m:sub>
                              </m:sSub>
                            </m:e>
                          </m:d>
                          <m:r>
                            <a:rPr lang="it-IT" sz="2200" i="1" dirty="0">
                              <a:latin typeface="Cambria Math" panose="02040503050406030204" pitchFamily="18" charset="0"/>
                            </a:rPr>
                            <m:t>−</m:t>
                          </m:r>
                          <m:sSup>
                            <m:sSupPr>
                              <m:ctrlPr>
                                <a:rPr lang="it-IT" sz="2200" b="0" i="1" dirty="0" smtClean="0">
                                  <a:latin typeface="Cambria Math" panose="02040503050406030204" pitchFamily="18" charset="0"/>
                                </a:rPr>
                              </m:ctrlPr>
                            </m:sSupPr>
                            <m:e>
                              <m:r>
                                <a:rPr lang="el-GR" sz="2200" i="1" dirty="0">
                                  <a:latin typeface="Cambria Math" panose="02040503050406030204" pitchFamily="18" charset="0"/>
                                </a:rPr>
                                <m:t>𝜐</m:t>
                              </m:r>
                            </m:e>
                            <m:sup>
                              <m:r>
                                <a:rPr lang="it-IT" sz="2200" b="0" i="1" dirty="0" smtClean="0">
                                  <a:latin typeface="Cambria Math" panose="02040503050406030204" pitchFamily="18" charset="0"/>
                                </a:rPr>
                                <m:t>′</m:t>
                              </m:r>
                            </m:sup>
                          </m:sSup>
                          <m:d>
                            <m:dPr>
                              <m:begChr m:val="["/>
                              <m:endChr m:val="]"/>
                              <m:ctrlPr>
                                <a:rPr lang="el-GR" sz="2200" i="1" dirty="0">
                                  <a:latin typeface="Cambria Math" panose="02040503050406030204" pitchFamily="18" charset="0"/>
                                </a:rPr>
                              </m:ctrlPr>
                            </m:dPr>
                            <m:e>
                              <m:r>
                                <a:rPr lang="el-GR" sz="2200" i="1" dirty="0">
                                  <a:latin typeface="Cambria Math" panose="02040503050406030204" pitchFamily="18" charset="0"/>
                                </a:rPr>
                                <m:t>2</m:t>
                              </m:r>
                            </m:e>
                          </m:d>
                          <m:sSub>
                            <m:sSubPr>
                              <m:ctrlPr>
                                <a:rPr lang="it-IT" sz="2200" b="0" i="1" dirty="0" smtClean="0">
                                  <a:latin typeface="Cambria Math" panose="02040503050406030204" pitchFamily="18" charset="0"/>
                                </a:rPr>
                              </m:ctrlPr>
                            </m:sSubPr>
                            <m:e>
                              <m:r>
                                <a:rPr lang="it-IT" sz="2200" i="1" dirty="0">
                                  <a:latin typeface="Cambria Math" panose="02040503050406030204" pitchFamily="18" charset="0"/>
                                </a:rPr>
                                <m:t>𝑊</m:t>
                              </m:r>
                            </m:e>
                            <m:sub>
                              <m:r>
                                <a:rPr lang="it-IT" sz="2200" i="1" dirty="0">
                                  <a:latin typeface="Cambria Math" panose="02040503050406030204" pitchFamily="18" charset="0"/>
                                </a:rPr>
                                <m:t>𝐼</m:t>
                              </m:r>
                            </m:sub>
                          </m:sSub>
                        </m:e>
                      </m:d>
                    </m:oMath>
                  </m:oMathPara>
                </a14:m>
                <a:endParaRPr lang="it-IT" sz="2200" b="0" i="1" dirty="0">
                  <a:latin typeface="Cambria Math" panose="02040503050406030204" pitchFamily="18" charset="0"/>
                </a:endParaRPr>
              </a:p>
              <a:p>
                <a:pPr algn="just"/>
                <a:endParaRPr lang="it-IT" sz="2200" b="0" i="1" dirty="0">
                  <a:latin typeface="Cambria Math" panose="02040503050406030204" pitchFamily="18" charset="0"/>
                </a:endParaRPr>
              </a:p>
              <a:p>
                <a:pPr marL="457200" indent="-457200" algn="just">
                  <a:buFont typeface="Arial" panose="020B0604020202020204" pitchFamily="34" charset="0"/>
                  <a:buChar char="•"/>
                </a:pPr>
                <a:r>
                  <a:rPr lang="it-IT" sz="2200" dirty="0">
                    <a:latin typeface="Times New Roman" panose="02020603050405020304" pitchFamily="18" charset="0"/>
                    <a:cs typeface="Times New Roman" panose="02020603050405020304" pitchFamily="18" charset="0"/>
                  </a:rPr>
                  <a:t>Considerando che: </a:t>
                </a:r>
              </a:p>
              <a:p>
                <a:pPr algn="just"/>
                <a14:m>
                  <m:oMathPara xmlns:m="http://schemas.openxmlformats.org/officeDocument/2006/math">
                    <m:oMathParaPr>
                      <m:jc m:val="centerGroup"/>
                    </m:oMathParaPr>
                    <m:oMath xmlns:m="http://schemas.openxmlformats.org/officeDocument/2006/math">
                      <m:r>
                        <a:rPr lang="it-IT" sz="2200" i="1" dirty="0">
                          <a:latin typeface="Cambria Math" panose="02040503050406030204" pitchFamily="18" charset="0"/>
                        </a:rPr>
                        <m:t>𝐸</m:t>
                      </m:r>
                      <m:sSup>
                        <m:sSupPr>
                          <m:ctrlPr>
                            <a:rPr lang="it-IT" sz="2200" i="1" dirty="0">
                              <a:latin typeface="Cambria Math" panose="02040503050406030204" pitchFamily="18" charset="0"/>
                            </a:rPr>
                          </m:ctrlPr>
                        </m:sSupPr>
                        <m:e>
                          <m:r>
                            <a:rPr lang="el-GR" sz="2200" i="1" dirty="0">
                              <a:latin typeface="Cambria Math" panose="02040503050406030204" pitchFamily="18" charset="0"/>
                            </a:rPr>
                            <m:t>𝜐</m:t>
                          </m:r>
                        </m:e>
                        <m:sup>
                          <m:r>
                            <a:rPr lang="it-IT" sz="2200" i="1" dirty="0">
                              <a:latin typeface="Cambria Math" panose="02040503050406030204" pitchFamily="18" charset="0"/>
                            </a:rPr>
                            <m:t>′</m:t>
                          </m:r>
                        </m:sup>
                      </m:sSup>
                      <m:r>
                        <a:rPr lang="it-IT" sz="2200" i="1" dirty="0">
                          <a:latin typeface="Cambria Math" panose="02040503050406030204" pitchFamily="18" charset="0"/>
                        </a:rPr>
                        <m:t>=</m:t>
                      </m:r>
                      <m:r>
                        <m:rPr>
                          <m:sty m:val="p"/>
                        </m:rPr>
                        <a:rPr lang="it-IT" sz="2200" i="1" dirty="0">
                          <a:latin typeface="Cambria Math" panose="02040503050406030204" pitchFamily="18" charset="0"/>
                        </a:rPr>
                        <m:t>π</m:t>
                      </m:r>
                      <m:sSup>
                        <m:sSupPr>
                          <m:ctrlPr>
                            <a:rPr lang="it-IT" sz="2200" i="1" dirty="0">
                              <a:latin typeface="Cambria Math" panose="02040503050406030204" pitchFamily="18" charset="0"/>
                            </a:rPr>
                          </m:ctrlPr>
                        </m:sSupPr>
                        <m:e>
                          <m:r>
                            <a:rPr lang="it-IT" sz="2200" i="1" dirty="0">
                              <a:latin typeface="Cambria Math" panose="02040503050406030204" pitchFamily="18" charset="0"/>
                            </a:rPr>
                            <m:t>𝑢</m:t>
                          </m:r>
                        </m:e>
                        <m:sup>
                          <m:r>
                            <a:rPr lang="it-IT" sz="2200" i="1" dirty="0">
                              <a:latin typeface="Cambria Math" panose="02040503050406030204" pitchFamily="18" charset="0"/>
                            </a:rPr>
                            <m:t>′</m:t>
                          </m:r>
                        </m:sup>
                      </m:sSup>
                      <m:d>
                        <m:dPr>
                          <m:begChr m:val="["/>
                          <m:endChr m:val="]"/>
                          <m:ctrlPr>
                            <a:rPr lang="it-IT" sz="2200" i="1" dirty="0">
                              <a:latin typeface="Cambria Math" panose="02040503050406030204" pitchFamily="18" charset="0"/>
                            </a:rPr>
                          </m:ctrlPr>
                        </m:dPr>
                        <m:e>
                          <m:r>
                            <a:rPr lang="it-IT" sz="2200" i="1" dirty="0">
                              <a:latin typeface="Cambria Math" panose="02040503050406030204" pitchFamily="18" charset="0"/>
                            </a:rPr>
                            <m:t>1</m:t>
                          </m:r>
                        </m:e>
                      </m:d>
                      <m:r>
                        <a:rPr lang="it-IT" sz="2200" i="1" dirty="0">
                          <a:latin typeface="Cambria Math" panose="02040503050406030204" pitchFamily="18" charset="0"/>
                        </a:rPr>
                        <m:t>+</m:t>
                      </m:r>
                      <m:d>
                        <m:dPr>
                          <m:ctrlPr>
                            <a:rPr lang="it-IT" sz="2200" i="1" dirty="0">
                              <a:latin typeface="Cambria Math" panose="02040503050406030204" pitchFamily="18" charset="0"/>
                            </a:rPr>
                          </m:ctrlPr>
                        </m:dPr>
                        <m:e>
                          <m:r>
                            <a:rPr lang="it-IT" sz="2200" i="1" dirty="0">
                              <a:latin typeface="Cambria Math" panose="02040503050406030204" pitchFamily="18" charset="0"/>
                            </a:rPr>
                            <m:t>1</m:t>
                          </m:r>
                          <m:r>
                            <a:rPr lang="it-IT" sz="2200" i="1" dirty="0">
                              <a:latin typeface="Cambria Math" panose="02040503050406030204" pitchFamily="18" charset="0"/>
                            </a:rPr>
                            <m:t>−</m:t>
                          </m:r>
                          <m:r>
                            <a:rPr lang="it-IT" sz="2200" i="1" dirty="0">
                              <a:latin typeface="Cambria Math" panose="02040503050406030204" pitchFamily="18" charset="0"/>
                            </a:rPr>
                            <m:t>𝜋</m:t>
                          </m:r>
                        </m:e>
                      </m:d>
                      <m:sSup>
                        <m:sSupPr>
                          <m:ctrlPr>
                            <a:rPr lang="it-IT" sz="2200" i="1" dirty="0">
                              <a:latin typeface="Cambria Math" panose="02040503050406030204" pitchFamily="18" charset="0"/>
                            </a:rPr>
                          </m:ctrlPr>
                        </m:sSupPr>
                        <m:e>
                          <m:r>
                            <a:rPr lang="it-IT" sz="2200" i="1" dirty="0">
                              <a:latin typeface="Cambria Math" panose="02040503050406030204" pitchFamily="18" charset="0"/>
                            </a:rPr>
                            <m:t>𝑢</m:t>
                          </m:r>
                        </m:e>
                        <m:sup>
                          <m:r>
                            <a:rPr lang="it-IT" sz="2200" i="1" dirty="0">
                              <a:latin typeface="Cambria Math" panose="02040503050406030204" pitchFamily="18" charset="0"/>
                            </a:rPr>
                            <m:t>′</m:t>
                          </m:r>
                        </m:sup>
                      </m:sSup>
                      <m:r>
                        <a:rPr lang="it-IT" sz="2200" i="1" dirty="0">
                          <a:latin typeface="Cambria Math" panose="02040503050406030204" pitchFamily="18" charset="0"/>
                        </a:rPr>
                        <m:t>[</m:t>
                      </m:r>
                      <m:r>
                        <a:rPr lang="it-IT" sz="2200" i="1" dirty="0">
                          <a:latin typeface="Cambria Math" panose="02040503050406030204" pitchFamily="18" charset="0"/>
                        </a:rPr>
                        <m:t>2</m:t>
                      </m:r>
                      <m:r>
                        <a:rPr lang="it-IT" sz="2200" i="1" dirty="0">
                          <a:latin typeface="Cambria Math" panose="02040503050406030204" pitchFamily="18" charset="0"/>
                        </a:rPr>
                        <m:t>]</m:t>
                      </m:r>
                    </m:oMath>
                  </m:oMathPara>
                </a14:m>
                <a:endParaRPr lang="it-IT" sz="2200" dirty="0"/>
              </a:p>
              <a:p>
                <a:pPr algn="just"/>
                <a:endParaRPr lang="it-IT" sz="2200" b="0" i="1" dirty="0">
                  <a:latin typeface="Cambria Math" panose="02040503050406030204" pitchFamily="18" charset="0"/>
                </a:endParaRPr>
              </a:p>
              <a:p>
                <a:pPr marL="457200" indent="-457200" algn="just">
                  <a:buFont typeface="Arial" panose="020B0604020202020204" pitchFamily="34" charset="0"/>
                  <a:buChar char="•"/>
                </a:pPr>
                <a:r>
                  <a:rPr lang="it-IT" sz="2200" dirty="0">
                    <a:latin typeface="Times New Roman" panose="02020603050405020304" pitchFamily="18" charset="0"/>
                    <a:cs typeface="Times New Roman" panose="02020603050405020304" pitchFamily="18" charset="0"/>
                  </a:rPr>
                  <a:t>Otteniamo: </a:t>
                </a:r>
              </a:p>
              <a:p>
                <a:pPr algn="just"/>
                <a14:m>
                  <m:oMathPara xmlns:m="http://schemas.openxmlformats.org/officeDocument/2006/math">
                    <m:oMathParaPr>
                      <m:jc m:val="centerGroup"/>
                    </m:oMathParaPr>
                    <m:oMath xmlns:m="http://schemas.openxmlformats.org/officeDocument/2006/math">
                      <m:f>
                        <m:fPr>
                          <m:ctrlPr>
                            <a:rPr lang="it-IT" sz="2200" i="1" dirty="0">
                              <a:latin typeface="Cambria Math" panose="02040503050406030204" pitchFamily="18" charset="0"/>
                            </a:rPr>
                          </m:ctrlPr>
                        </m:fPr>
                        <m:num>
                          <m:sSup>
                            <m:sSupPr>
                              <m:ctrlPr>
                                <a:rPr lang="it-IT" sz="2200" i="1" dirty="0">
                                  <a:latin typeface="Cambria Math" panose="02040503050406030204" pitchFamily="18" charset="0"/>
                                </a:rPr>
                              </m:ctrlPr>
                            </m:sSupPr>
                            <m:e>
                              <m:r>
                                <a:rPr lang="it-IT" sz="2200" i="1" dirty="0">
                                  <a:latin typeface="Cambria Math" panose="02040503050406030204" pitchFamily="18" charset="0"/>
                                </a:rPr>
                                <m:t>𝜕</m:t>
                              </m:r>
                            </m:e>
                            <m:sup>
                              <m:r>
                                <a:rPr lang="it-IT" sz="2200" i="1" dirty="0">
                                  <a:latin typeface="Cambria Math" panose="02040503050406030204" pitchFamily="18" charset="0"/>
                                </a:rPr>
                                <m:t>2</m:t>
                              </m:r>
                            </m:sup>
                          </m:sSup>
                          <m:r>
                            <a:rPr lang="it-IT" sz="2200" i="1" dirty="0">
                              <a:latin typeface="Cambria Math" panose="02040503050406030204" pitchFamily="18" charset="0"/>
                            </a:rPr>
                            <m:t>𝐸𝑈</m:t>
                          </m:r>
                        </m:num>
                        <m:den>
                          <m:r>
                            <a:rPr lang="it-IT" sz="2200" i="1" dirty="0">
                              <a:latin typeface="Cambria Math" panose="02040503050406030204" pitchFamily="18" charset="0"/>
                            </a:rPr>
                            <m:t>𝜕𝛼𝜕</m:t>
                          </m:r>
                          <m:r>
                            <a:rPr lang="it-IT" sz="2200" i="1" dirty="0">
                              <a:latin typeface="Cambria Math" panose="02040503050406030204" pitchFamily="18" charset="0"/>
                            </a:rPr>
                            <m:t>𝑝</m:t>
                          </m:r>
                        </m:den>
                      </m:f>
                      <m:r>
                        <a:rPr lang="it-IT" sz="2200" b="0" i="1" dirty="0" smtClean="0">
                          <a:latin typeface="Cambria Math" panose="02040503050406030204" pitchFamily="18" charset="0"/>
                        </a:rPr>
                        <m:t>=</m:t>
                      </m:r>
                      <m:sSup>
                        <m:sSupPr>
                          <m:ctrlPr>
                            <a:rPr lang="it-IT" sz="2200" i="1" dirty="0">
                              <a:latin typeface="Cambria Math" panose="02040503050406030204" pitchFamily="18" charset="0"/>
                            </a:rPr>
                          </m:ctrlPr>
                        </m:sSupPr>
                        <m:e>
                          <m:r>
                            <a:rPr lang="it-IT" sz="2200" b="0" i="1" dirty="0" smtClean="0">
                              <a:latin typeface="Cambria Math" panose="02040503050406030204" pitchFamily="18" charset="0"/>
                            </a:rPr>
                            <m:t>−</m:t>
                          </m:r>
                          <m:r>
                            <a:rPr lang="it-IT" sz="2200" b="0" i="1" dirty="0" smtClean="0">
                              <a:latin typeface="Cambria Math" panose="02040503050406030204" pitchFamily="18" charset="0"/>
                            </a:rPr>
                            <m:t>𝜋𝜐</m:t>
                          </m:r>
                        </m:e>
                        <m:sup>
                          <m:r>
                            <a:rPr lang="it-IT" sz="2200" i="1" dirty="0">
                              <a:latin typeface="Cambria Math" panose="02040503050406030204" pitchFamily="18" charset="0"/>
                            </a:rPr>
                            <m:t>′′</m:t>
                          </m:r>
                        </m:sup>
                      </m:sSup>
                      <m:r>
                        <a:rPr lang="el-GR" sz="2200" i="1" dirty="0">
                          <a:latin typeface="Cambria Math" panose="02040503050406030204" pitchFamily="18" charset="0"/>
                        </a:rPr>
                        <m:t> </m:t>
                      </m:r>
                      <m:d>
                        <m:dPr>
                          <m:begChr m:val="["/>
                          <m:endChr m:val="]"/>
                          <m:ctrlPr>
                            <a:rPr lang="el-GR" sz="2200" i="1" dirty="0">
                              <a:latin typeface="Cambria Math" panose="02040503050406030204" pitchFamily="18" charset="0"/>
                            </a:rPr>
                          </m:ctrlPr>
                        </m:dPr>
                        <m:e>
                          <m:r>
                            <a:rPr lang="el-GR" sz="2200" i="1" dirty="0">
                              <a:latin typeface="Cambria Math" panose="02040503050406030204" pitchFamily="18" charset="0"/>
                            </a:rPr>
                            <m:t>1</m:t>
                          </m:r>
                        </m:e>
                      </m:d>
                      <m:d>
                        <m:dPr>
                          <m:ctrlPr>
                            <a:rPr lang="el-GR" sz="2200" i="1" dirty="0">
                              <a:latin typeface="Cambria Math" panose="02040503050406030204" pitchFamily="18" charset="0"/>
                            </a:rPr>
                          </m:ctrlPr>
                        </m:dPr>
                        <m:e>
                          <m:r>
                            <a:rPr lang="it-IT" sz="2200" i="1" dirty="0">
                              <a:latin typeface="Cambria Math" panose="02040503050406030204" pitchFamily="18" charset="0"/>
                            </a:rPr>
                            <m:t>𝐿</m:t>
                          </m:r>
                          <m:r>
                            <a:rPr lang="it-IT" sz="2200" i="1" dirty="0">
                              <a:latin typeface="Cambria Math" panose="02040503050406030204" pitchFamily="18" charset="0"/>
                            </a:rPr>
                            <m:t> − </m:t>
                          </m:r>
                          <m:r>
                            <a:rPr lang="it-IT" sz="2200" i="1" dirty="0" err="1">
                              <a:latin typeface="Cambria Math" panose="02040503050406030204" pitchFamily="18" charset="0"/>
                            </a:rPr>
                            <m:t>𝑝</m:t>
                          </m:r>
                          <m:sSub>
                            <m:sSubPr>
                              <m:ctrlPr>
                                <a:rPr lang="it-IT" sz="2200" i="1" dirty="0">
                                  <a:latin typeface="Cambria Math" panose="02040503050406030204" pitchFamily="18" charset="0"/>
                                </a:rPr>
                              </m:ctrlPr>
                            </m:sSubPr>
                            <m:e>
                              <m:r>
                                <a:rPr lang="it-IT" sz="2200" i="1" dirty="0" err="1">
                                  <a:latin typeface="Cambria Math" panose="02040503050406030204" pitchFamily="18" charset="0"/>
                                </a:rPr>
                                <m:t>𝑊</m:t>
                              </m:r>
                            </m:e>
                            <m:sub>
                              <m:r>
                                <a:rPr lang="it-IT" sz="2200" i="1" dirty="0" err="1">
                                  <a:latin typeface="Cambria Math" panose="02040503050406030204" pitchFamily="18" charset="0"/>
                                </a:rPr>
                                <m:t>𝐼</m:t>
                              </m:r>
                            </m:sub>
                          </m:sSub>
                        </m:e>
                      </m:d>
                      <m:d>
                        <m:dPr>
                          <m:ctrlPr>
                            <a:rPr lang="it-IT" sz="2200" i="1" dirty="0">
                              <a:latin typeface="Cambria Math" panose="02040503050406030204" pitchFamily="18" charset="0"/>
                            </a:rPr>
                          </m:ctrlPr>
                        </m:dPr>
                        <m:e>
                          <m:r>
                            <a:rPr lang="el-GR" sz="2200" i="1" dirty="0">
                              <a:latin typeface="Cambria Math" panose="02040503050406030204" pitchFamily="18" charset="0"/>
                            </a:rPr>
                            <m:t>𝛼</m:t>
                          </m:r>
                          <m:sSub>
                            <m:sSubPr>
                              <m:ctrlPr>
                                <a:rPr lang="it-IT" sz="2200" i="1" dirty="0">
                                  <a:latin typeface="Cambria Math" panose="02040503050406030204" pitchFamily="18" charset="0"/>
                                </a:rPr>
                              </m:ctrlPr>
                            </m:sSubPr>
                            <m:e>
                              <m:r>
                                <a:rPr lang="it-IT" sz="2200" i="1" dirty="0">
                                  <a:latin typeface="Cambria Math" panose="02040503050406030204" pitchFamily="18" charset="0"/>
                                </a:rPr>
                                <m:t>𝑊</m:t>
                              </m:r>
                            </m:e>
                            <m:sub>
                              <m:r>
                                <a:rPr lang="it-IT" sz="2200" i="1" dirty="0">
                                  <a:latin typeface="Cambria Math" panose="02040503050406030204" pitchFamily="18" charset="0"/>
                                </a:rPr>
                                <m:t>𝐼</m:t>
                              </m:r>
                            </m:sub>
                          </m:sSub>
                        </m:e>
                      </m:d>
                      <m:r>
                        <a:rPr lang="it-IT" sz="2200" i="1" dirty="0">
                          <a:latin typeface="Cambria Math" panose="02040503050406030204" pitchFamily="18" charset="0"/>
                        </a:rPr>
                        <m:t>+</m:t>
                      </m:r>
                      <m:d>
                        <m:dPr>
                          <m:ctrlPr>
                            <a:rPr lang="it-IT" sz="2200" b="0" i="1" dirty="0" smtClean="0">
                              <a:latin typeface="Cambria Math" panose="02040503050406030204" pitchFamily="18" charset="0"/>
                            </a:rPr>
                          </m:ctrlPr>
                        </m:dPr>
                        <m:e>
                          <m:r>
                            <a:rPr lang="it-IT" sz="2200" i="1" dirty="0">
                              <a:latin typeface="Cambria Math" panose="02040503050406030204" pitchFamily="18" charset="0"/>
                            </a:rPr>
                            <m:t>1</m:t>
                          </m:r>
                          <m:r>
                            <a:rPr lang="it-IT" sz="2200" i="1" dirty="0">
                              <a:latin typeface="Cambria Math" panose="02040503050406030204" pitchFamily="18" charset="0"/>
                            </a:rPr>
                            <m:t>−</m:t>
                          </m:r>
                          <m:r>
                            <a:rPr lang="el-GR" sz="2200" i="1" dirty="0">
                              <a:latin typeface="Cambria Math" panose="02040503050406030204" pitchFamily="18" charset="0"/>
                            </a:rPr>
                            <m:t>𝜋</m:t>
                          </m:r>
                        </m:e>
                      </m:d>
                      <m:sSup>
                        <m:sSupPr>
                          <m:ctrlPr>
                            <a:rPr lang="it-IT" sz="2200" b="0" i="1" dirty="0" smtClean="0">
                              <a:latin typeface="Cambria Math" panose="02040503050406030204" pitchFamily="18" charset="0"/>
                            </a:rPr>
                          </m:ctrlPr>
                        </m:sSupPr>
                        <m:e>
                          <m:r>
                            <a:rPr lang="el-GR" sz="2200" i="1" dirty="0">
                              <a:latin typeface="Cambria Math" panose="02040503050406030204" pitchFamily="18" charset="0"/>
                            </a:rPr>
                            <m:t>𝜐</m:t>
                          </m:r>
                        </m:e>
                        <m:sup>
                          <m:r>
                            <a:rPr lang="it-IT" sz="2200" b="0" i="1" dirty="0" smtClean="0">
                              <a:latin typeface="Cambria Math" panose="02040503050406030204" pitchFamily="18" charset="0"/>
                            </a:rPr>
                            <m:t>′′</m:t>
                          </m:r>
                        </m:sup>
                      </m:sSup>
                      <m:r>
                        <a:rPr lang="el-GR" sz="2200" i="1" dirty="0">
                          <a:latin typeface="Cambria Math" panose="02040503050406030204" pitchFamily="18" charset="0"/>
                        </a:rPr>
                        <m:t> </m:t>
                      </m:r>
                      <m:d>
                        <m:dPr>
                          <m:begChr m:val="["/>
                          <m:endChr m:val="]"/>
                          <m:ctrlPr>
                            <a:rPr lang="el-GR" sz="2200" i="1" dirty="0">
                              <a:latin typeface="Cambria Math" panose="02040503050406030204" pitchFamily="18" charset="0"/>
                            </a:rPr>
                          </m:ctrlPr>
                        </m:dPr>
                        <m:e>
                          <m:r>
                            <a:rPr lang="el-GR" sz="2200" i="1" dirty="0">
                              <a:latin typeface="Cambria Math" panose="02040503050406030204" pitchFamily="18" charset="0"/>
                            </a:rPr>
                            <m:t>2</m:t>
                          </m:r>
                        </m:e>
                      </m:d>
                      <m:d>
                        <m:dPr>
                          <m:ctrlPr>
                            <a:rPr lang="el-GR" sz="2200" i="1" dirty="0">
                              <a:latin typeface="Cambria Math" panose="02040503050406030204" pitchFamily="18" charset="0"/>
                            </a:rPr>
                          </m:ctrlPr>
                        </m:dPr>
                        <m:e>
                          <m:r>
                            <a:rPr lang="el-GR" sz="2200" i="1" dirty="0">
                              <a:latin typeface="Cambria Math" panose="02040503050406030204" pitchFamily="18" charset="0"/>
                            </a:rPr>
                            <m:t>𝛼</m:t>
                          </m:r>
                          <m:r>
                            <a:rPr lang="it-IT" sz="2200" i="1" dirty="0">
                              <a:latin typeface="Cambria Math" panose="02040503050406030204" pitchFamily="18" charset="0"/>
                            </a:rPr>
                            <m:t>𝑝</m:t>
                          </m:r>
                          <m:r>
                            <a:rPr lang="it-IT" sz="2200" i="1" dirty="0">
                              <a:latin typeface="Cambria Math" panose="02040503050406030204" pitchFamily="18" charset="0"/>
                            </a:rPr>
                            <m:t> </m:t>
                          </m:r>
                          <m:sSubSup>
                            <m:sSubSupPr>
                              <m:ctrlPr>
                                <a:rPr lang="it-IT" sz="2200" b="0" i="1" dirty="0" smtClean="0">
                                  <a:latin typeface="Cambria Math" panose="02040503050406030204" pitchFamily="18" charset="0"/>
                                </a:rPr>
                              </m:ctrlPr>
                            </m:sSubSupPr>
                            <m:e>
                              <m:r>
                                <a:rPr lang="it-IT" sz="2200" b="0" i="1" dirty="0" smtClean="0">
                                  <a:latin typeface="Cambria Math" panose="02040503050406030204" pitchFamily="18" charset="0"/>
                                </a:rPr>
                                <m:t>𝑊</m:t>
                              </m:r>
                            </m:e>
                            <m:sub>
                              <m:r>
                                <a:rPr lang="it-IT" sz="2200" i="1" dirty="0">
                                  <a:latin typeface="Cambria Math" panose="02040503050406030204" pitchFamily="18" charset="0"/>
                                </a:rPr>
                                <m:t>𝐼</m:t>
                              </m:r>
                            </m:sub>
                            <m:sup>
                              <m:r>
                                <a:rPr lang="it-IT" sz="2200" b="0" i="1" dirty="0" smtClean="0">
                                  <a:latin typeface="Cambria Math" panose="02040503050406030204" pitchFamily="18" charset="0"/>
                                </a:rPr>
                                <m:t>2</m:t>
                              </m:r>
                            </m:sup>
                          </m:sSubSup>
                          <m:r>
                            <a:rPr lang="it-IT" sz="2200" i="1" dirty="0">
                              <a:latin typeface="Cambria Math" panose="02040503050406030204" pitchFamily="18" charset="0"/>
                            </a:rPr>
                            <m:t> </m:t>
                          </m:r>
                        </m:e>
                      </m:d>
                      <m:r>
                        <a:rPr lang="it-IT" sz="2200" i="1" dirty="0">
                          <a:latin typeface="Cambria Math" panose="02040503050406030204" pitchFamily="18" charset="0"/>
                        </a:rPr>
                        <m:t>− </m:t>
                      </m:r>
                      <m:sSub>
                        <m:sSubPr>
                          <m:ctrlPr>
                            <a:rPr lang="it-IT" sz="2200" b="0" i="1" dirty="0" smtClean="0">
                              <a:latin typeface="Cambria Math" panose="02040503050406030204" pitchFamily="18" charset="0"/>
                            </a:rPr>
                          </m:ctrlPr>
                        </m:sSubPr>
                        <m:e>
                          <m:r>
                            <a:rPr lang="it-IT" sz="2200" i="1" dirty="0">
                              <a:latin typeface="Cambria Math" panose="02040503050406030204" pitchFamily="18" charset="0"/>
                            </a:rPr>
                            <m:t>𝑊</m:t>
                          </m:r>
                        </m:e>
                        <m:sub>
                          <m:r>
                            <a:rPr lang="it-IT" sz="2200" i="1" dirty="0">
                              <a:latin typeface="Cambria Math" panose="02040503050406030204" pitchFamily="18" charset="0"/>
                            </a:rPr>
                            <m:t>𝐼</m:t>
                          </m:r>
                        </m:sub>
                      </m:sSub>
                      <m:r>
                        <a:rPr lang="it-IT" sz="2200" i="1" dirty="0">
                          <a:latin typeface="Cambria Math" panose="02040503050406030204" pitchFamily="18" charset="0"/>
                        </a:rPr>
                        <m:t>𝐸</m:t>
                      </m:r>
                      <m:sSup>
                        <m:sSupPr>
                          <m:ctrlPr>
                            <a:rPr lang="it-IT" sz="2200" b="0" i="1" dirty="0" smtClean="0">
                              <a:latin typeface="Cambria Math" panose="02040503050406030204" pitchFamily="18" charset="0"/>
                            </a:rPr>
                          </m:ctrlPr>
                        </m:sSupPr>
                        <m:e>
                          <m:r>
                            <a:rPr lang="el-GR" sz="2200" i="1" dirty="0">
                              <a:latin typeface="Cambria Math" panose="02040503050406030204" pitchFamily="18" charset="0"/>
                            </a:rPr>
                            <m:t>𝜐</m:t>
                          </m:r>
                        </m:e>
                        <m:sup>
                          <m:r>
                            <a:rPr lang="it-IT" sz="2200" b="0" i="1" dirty="0" smtClean="0">
                              <a:latin typeface="Cambria Math" panose="02040503050406030204" pitchFamily="18" charset="0"/>
                            </a:rPr>
                            <m:t>′</m:t>
                          </m:r>
                        </m:sup>
                      </m:sSup>
                      <m:r>
                        <a:rPr lang="el-GR" sz="2200" i="1" dirty="0">
                          <a:latin typeface="Cambria Math" panose="02040503050406030204" pitchFamily="18" charset="0"/>
                        </a:rPr>
                        <m:t>≶ </m:t>
                      </m:r>
                      <m:r>
                        <a:rPr lang="el-GR" sz="2200" i="1" dirty="0">
                          <a:latin typeface="Cambria Math" panose="02040503050406030204" pitchFamily="18" charset="0"/>
                        </a:rPr>
                        <m:t>0</m:t>
                      </m:r>
                    </m:oMath>
                  </m:oMathPara>
                </a14:m>
                <a:endParaRPr lang="it-IT" sz="2200" i="1" dirty="0">
                  <a:latin typeface="Cambria Math" panose="02040503050406030204" pitchFamily="18" charset="0"/>
                </a:endParaRPr>
              </a:p>
              <a:p>
                <a:pPr algn="just"/>
                <a:endParaRPr lang="it-IT" sz="2200" i="1" dirty="0">
                  <a:latin typeface="Cambria Math" panose="02040503050406030204" pitchFamily="18" charset="0"/>
                </a:endParaRPr>
              </a:p>
              <a:p>
                <a:pPr marL="457200" indent="-457200" algn="just">
                  <a:buFont typeface="Arial" panose="020B0604020202020204" pitchFamily="34" charset="0"/>
                  <a:buChar char="•"/>
                </a:pPr>
                <a:r>
                  <a:rPr lang="it-IT" sz="2200" dirty="0">
                    <a:latin typeface="Times New Roman" panose="02020603050405020304" pitchFamily="18" charset="0"/>
                    <a:cs typeface="Times New Roman" panose="02020603050405020304" pitchFamily="18" charset="0"/>
                  </a:rPr>
                  <a:t>Sapendo che: </a:t>
                </a:r>
              </a:p>
              <a:p>
                <a:pPr algn="just"/>
                <a:endParaRPr lang="it-IT" sz="2200" dirty="0">
                  <a:latin typeface="Times New Roman" panose="02020603050405020304" pitchFamily="18" charset="0"/>
                  <a:cs typeface="Times New Roman" panose="02020603050405020304" pitchFamily="18" charset="0"/>
                </a:endParaRPr>
              </a:p>
              <a:p>
                <a:pPr algn="just"/>
                <a14:m>
                  <m:oMathPara xmlns:m="http://schemas.openxmlformats.org/officeDocument/2006/math">
                    <m:oMathParaPr>
                      <m:jc m:val="centerGroup"/>
                    </m:oMathParaPr>
                    <m:oMath xmlns:m="http://schemas.openxmlformats.org/officeDocument/2006/math">
                      <m:sSub>
                        <m:sSubPr>
                          <m:ctrlPr>
                            <a:rPr lang="it-IT" sz="2200" b="0" i="1" smtClean="0">
                              <a:latin typeface="Cambria Math" panose="02040503050406030204" pitchFamily="18" charset="0"/>
                              <a:cs typeface="Times New Roman" panose="02020603050405020304" pitchFamily="18" charset="0"/>
                            </a:rPr>
                          </m:ctrlPr>
                        </m:sSubPr>
                        <m:e>
                          <m:r>
                            <a:rPr lang="it-IT" sz="2200" b="0" i="1" smtClean="0">
                              <a:latin typeface="Cambria Math" panose="02040503050406030204" pitchFamily="18" charset="0"/>
                              <a:cs typeface="Times New Roman" panose="02020603050405020304" pitchFamily="18" charset="0"/>
                            </a:rPr>
                            <m:t>𝑅</m:t>
                          </m:r>
                        </m:e>
                        <m:sub>
                          <m:r>
                            <a:rPr lang="it-IT" sz="2200" b="0" i="1" smtClean="0">
                              <a:latin typeface="Cambria Math" panose="02040503050406030204" pitchFamily="18" charset="0"/>
                              <a:cs typeface="Times New Roman" panose="02020603050405020304" pitchFamily="18" charset="0"/>
                            </a:rPr>
                            <m:t>𝐴</m:t>
                          </m:r>
                        </m:sub>
                      </m:sSub>
                      <m:r>
                        <a:rPr lang="it-IT" sz="2200" b="0" i="1" smtClean="0">
                          <a:latin typeface="Cambria Math" panose="02040503050406030204" pitchFamily="18" charset="0"/>
                          <a:cs typeface="Times New Roman" panose="02020603050405020304" pitchFamily="18" charset="0"/>
                        </a:rPr>
                        <m:t>=−</m:t>
                      </m:r>
                      <m:f>
                        <m:fPr>
                          <m:ctrlPr>
                            <a:rPr lang="it-IT" sz="2200" b="0" i="1" smtClean="0">
                              <a:latin typeface="Cambria Math" panose="02040503050406030204" pitchFamily="18" charset="0"/>
                              <a:cs typeface="Times New Roman" panose="02020603050405020304" pitchFamily="18" charset="0"/>
                            </a:rPr>
                          </m:ctrlPr>
                        </m:fPr>
                        <m:num>
                          <m:sSup>
                            <m:sSupPr>
                              <m:ctrlPr>
                                <a:rPr lang="it-IT" sz="2200" b="0" i="1" smtClean="0">
                                  <a:latin typeface="Cambria Math" panose="02040503050406030204" pitchFamily="18" charset="0"/>
                                  <a:cs typeface="Times New Roman" panose="02020603050405020304" pitchFamily="18" charset="0"/>
                                </a:rPr>
                              </m:ctrlPr>
                            </m:sSupPr>
                            <m:e>
                              <m:r>
                                <a:rPr lang="it-IT" sz="2200" b="0" i="1" smtClean="0">
                                  <a:latin typeface="Cambria Math" panose="02040503050406030204" pitchFamily="18" charset="0"/>
                                  <a:cs typeface="Times New Roman" panose="02020603050405020304" pitchFamily="18" charset="0"/>
                                </a:rPr>
                                <m:t>𝑢</m:t>
                              </m:r>
                            </m:e>
                            <m:sup>
                              <m:r>
                                <a:rPr lang="it-IT" sz="2200" b="0" i="1" smtClean="0">
                                  <a:latin typeface="Cambria Math" panose="02040503050406030204" pitchFamily="18" charset="0"/>
                                  <a:cs typeface="Times New Roman" panose="02020603050405020304" pitchFamily="18" charset="0"/>
                                </a:rPr>
                                <m:t>′′</m:t>
                              </m:r>
                            </m:sup>
                          </m:sSup>
                          <m:r>
                            <a:rPr lang="it-IT" sz="2200" b="0" i="1" smtClean="0">
                              <a:latin typeface="Cambria Math" panose="02040503050406030204" pitchFamily="18" charset="0"/>
                              <a:cs typeface="Times New Roman" panose="02020603050405020304" pitchFamily="18" charset="0"/>
                            </a:rPr>
                            <m:t>[.]</m:t>
                          </m:r>
                        </m:num>
                        <m:den>
                          <m:sSup>
                            <m:sSupPr>
                              <m:ctrlPr>
                                <a:rPr lang="it-IT" sz="2200" b="0" i="1" smtClean="0">
                                  <a:latin typeface="Cambria Math" panose="02040503050406030204" pitchFamily="18" charset="0"/>
                                  <a:cs typeface="Times New Roman" panose="02020603050405020304" pitchFamily="18" charset="0"/>
                                </a:rPr>
                              </m:ctrlPr>
                            </m:sSupPr>
                            <m:e>
                              <m:r>
                                <a:rPr lang="it-IT" sz="2200" b="0" i="1" smtClean="0">
                                  <a:latin typeface="Cambria Math" panose="02040503050406030204" pitchFamily="18" charset="0"/>
                                  <a:cs typeface="Times New Roman" panose="02020603050405020304" pitchFamily="18" charset="0"/>
                                </a:rPr>
                                <m:t>𝑢</m:t>
                              </m:r>
                            </m:e>
                            <m:sup>
                              <m:r>
                                <a:rPr lang="it-IT" sz="2200" b="0" i="1" smtClean="0">
                                  <a:latin typeface="Cambria Math" panose="02040503050406030204" pitchFamily="18" charset="0"/>
                                  <a:cs typeface="Times New Roman" panose="02020603050405020304" pitchFamily="18" charset="0"/>
                                </a:rPr>
                                <m:t>′</m:t>
                              </m:r>
                            </m:sup>
                          </m:sSup>
                          <m:r>
                            <a:rPr lang="it-IT" sz="2200" b="0" i="1" smtClean="0">
                              <a:latin typeface="Cambria Math" panose="02040503050406030204" pitchFamily="18" charset="0"/>
                              <a:cs typeface="Times New Roman" panose="02020603050405020304" pitchFamily="18" charset="0"/>
                            </a:rPr>
                            <m:t>[.]</m:t>
                          </m:r>
                        </m:den>
                      </m:f>
                      <m:r>
                        <a:rPr lang="it-IT" sz="2200" b="0" i="1" smtClean="0">
                          <a:latin typeface="Cambria Math" panose="02040503050406030204" pitchFamily="18" charset="0"/>
                          <a:cs typeface="Times New Roman" panose="02020603050405020304" pitchFamily="18" charset="0"/>
                        </a:rPr>
                        <m:t>→−</m:t>
                      </m:r>
                      <m:sSup>
                        <m:sSupPr>
                          <m:ctrlPr>
                            <a:rPr lang="it-IT" sz="2200" i="1">
                              <a:latin typeface="Cambria Math" panose="02040503050406030204" pitchFamily="18" charset="0"/>
                              <a:cs typeface="Times New Roman" panose="02020603050405020304" pitchFamily="18" charset="0"/>
                            </a:rPr>
                          </m:ctrlPr>
                        </m:sSupPr>
                        <m:e>
                          <m:r>
                            <a:rPr lang="it-IT" sz="2200" i="1">
                              <a:latin typeface="Cambria Math" panose="02040503050406030204" pitchFamily="18" charset="0"/>
                              <a:cs typeface="Times New Roman" panose="02020603050405020304" pitchFamily="18" charset="0"/>
                            </a:rPr>
                            <m:t>𝑢</m:t>
                          </m:r>
                        </m:e>
                        <m:sup>
                          <m:r>
                            <a:rPr lang="it-IT" sz="2200" i="1">
                              <a:latin typeface="Cambria Math" panose="02040503050406030204" pitchFamily="18" charset="0"/>
                              <a:cs typeface="Times New Roman" panose="02020603050405020304" pitchFamily="18" charset="0"/>
                            </a:rPr>
                            <m:t>′′</m:t>
                          </m:r>
                        </m:sup>
                      </m:sSup>
                      <m:r>
                        <a:rPr lang="it-IT" sz="2200" i="1">
                          <a:latin typeface="Cambria Math" panose="02040503050406030204" pitchFamily="18" charset="0"/>
                          <a:cs typeface="Times New Roman" panose="02020603050405020304" pitchFamily="18" charset="0"/>
                        </a:rPr>
                        <m:t>[.]</m:t>
                      </m:r>
                      <m:r>
                        <a:rPr lang="it-IT" sz="2200" b="0" i="1" smtClean="0">
                          <a:latin typeface="Cambria Math" panose="02040503050406030204" pitchFamily="18" charset="0"/>
                          <a:cs typeface="Times New Roman" panose="02020603050405020304" pitchFamily="18" charset="0"/>
                        </a:rPr>
                        <m:t>=</m:t>
                      </m:r>
                      <m:sSub>
                        <m:sSubPr>
                          <m:ctrlPr>
                            <a:rPr lang="it-IT" sz="2200" i="1">
                              <a:latin typeface="Cambria Math" panose="02040503050406030204" pitchFamily="18" charset="0"/>
                              <a:cs typeface="Times New Roman" panose="02020603050405020304" pitchFamily="18" charset="0"/>
                            </a:rPr>
                          </m:ctrlPr>
                        </m:sSubPr>
                        <m:e>
                          <m:r>
                            <a:rPr lang="it-IT" sz="2200" i="1">
                              <a:latin typeface="Cambria Math" panose="02040503050406030204" pitchFamily="18" charset="0"/>
                              <a:cs typeface="Times New Roman" panose="02020603050405020304" pitchFamily="18" charset="0"/>
                            </a:rPr>
                            <m:t>𝑅</m:t>
                          </m:r>
                        </m:e>
                        <m:sub>
                          <m:r>
                            <a:rPr lang="it-IT" sz="2200" i="1">
                              <a:latin typeface="Cambria Math" panose="02040503050406030204" pitchFamily="18" charset="0"/>
                              <a:cs typeface="Times New Roman" panose="02020603050405020304" pitchFamily="18" charset="0"/>
                            </a:rPr>
                            <m:t>𝐴</m:t>
                          </m:r>
                        </m:sub>
                      </m:sSub>
                      <m:sSup>
                        <m:sSupPr>
                          <m:ctrlPr>
                            <a:rPr lang="it-IT" sz="2200" i="1">
                              <a:latin typeface="Cambria Math" panose="02040503050406030204" pitchFamily="18" charset="0"/>
                              <a:cs typeface="Times New Roman" panose="02020603050405020304" pitchFamily="18" charset="0"/>
                            </a:rPr>
                          </m:ctrlPr>
                        </m:sSupPr>
                        <m:e>
                          <m:r>
                            <a:rPr lang="it-IT" sz="2200" i="1">
                              <a:latin typeface="Cambria Math" panose="02040503050406030204" pitchFamily="18" charset="0"/>
                              <a:cs typeface="Times New Roman" panose="02020603050405020304" pitchFamily="18" charset="0"/>
                            </a:rPr>
                            <m:t>𝑢</m:t>
                          </m:r>
                        </m:e>
                        <m:sup>
                          <m:r>
                            <a:rPr lang="it-IT" sz="2200" i="1">
                              <a:latin typeface="Cambria Math" panose="02040503050406030204" pitchFamily="18" charset="0"/>
                              <a:cs typeface="Times New Roman" panose="02020603050405020304" pitchFamily="18" charset="0"/>
                            </a:rPr>
                            <m:t>′</m:t>
                          </m:r>
                        </m:sup>
                      </m:sSup>
                      <m:r>
                        <a:rPr lang="it-IT" sz="2200" i="1">
                          <a:latin typeface="Cambria Math" panose="02040503050406030204" pitchFamily="18" charset="0"/>
                          <a:cs typeface="Times New Roman" panose="02020603050405020304" pitchFamily="18" charset="0"/>
                        </a:rPr>
                        <m:t>[.]</m:t>
                      </m:r>
                    </m:oMath>
                  </m:oMathPara>
                </a14:m>
                <a:endParaRPr lang="it-IT" sz="2200" dirty="0">
                  <a:latin typeface="Times New Roman" panose="02020603050405020304" pitchFamily="18" charset="0"/>
                  <a:cs typeface="Times New Roman" panose="02020603050405020304" pitchFamily="18" charset="0"/>
                </a:endParaRPr>
              </a:p>
            </p:txBody>
          </p:sp>
        </mc:Choice>
        <mc:Fallback xmlns="">
          <p:sp>
            <p:nvSpPr>
              <p:cNvPr id="5" name="Body">
                <a:extLst>
                  <a:ext uri="{FF2B5EF4-FFF2-40B4-BE49-F238E27FC236}">
                    <a16:creationId xmlns:a16="http://schemas.microsoft.com/office/drawing/2014/main" id="{36ABC7DA-8A05-D6D1-A989-16197E093E5E}"/>
                  </a:ext>
                </a:extLst>
              </p:cNvPr>
              <p:cNvSpPr txBox="1">
                <a:spLocks noRot="1" noChangeAspect="1" noMove="1" noResize="1" noEditPoints="1" noAdjustHandles="1" noChangeArrowheads="1" noChangeShapeType="1" noTextEdit="1"/>
              </p:cNvSpPr>
              <p:nvPr/>
            </p:nvSpPr>
            <p:spPr>
              <a:xfrm>
                <a:off x="1206297" y="2645442"/>
                <a:ext cx="14897303" cy="4990020"/>
              </a:xfrm>
              <a:prstGeom prst="rect">
                <a:avLst/>
              </a:prstGeom>
              <a:blipFill>
                <a:blip r:embed="rId3"/>
                <a:stretch>
                  <a:fillRect l="-491"/>
                </a:stretch>
              </a:blipFill>
            </p:spPr>
            <p:txBody>
              <a:bodyPr/>
              <a:lstStyle/>
              <a:p>
                <a:r>
                  <a:rPr lang="it-IT">
                    <a:noFill/>
                  </a:rPr>
                  <a:t> </a:t>
                </a:r>
              </a:p>
            </p:txBody>
          </p:sp>
        </mc:Fallback>
      </mc:AlternateContent>
    </p:spTree>
    <p:extLst>
      <p:ext uri="{BB962C8B-B14F-4D97-AF65-F5344CB8AC3E}">
        <p14:creationId xmlns:p14="http://schemas.microsoft.com/office/powerpoint/2010/main" val="34020537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FC7EB-E882-7857-FEDC-E87F57C31B6F}"/>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D0A19141-939F-C91C-9362-236484C0AC35}"/>
              </a:ext>
            </a:extLst>
          </p:cNvPr>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6" name="Image 0" descr="/mnt/data/deams_logo.png">
            <a:extLst>
              <a:ext uri="{FF2B5EF4-FFF2-40B4-BE49-F238E27FC236}">
                <a16:creationId xmlns:a16="http://schemas.microsoft.com/office/drawing/2014/main" id="{3468D497-4ED7-74CC-4675-9B9BADF0515D}"/>
              </a:ext>
            </a:extLst>
          </p:cNvPr>
          <p:cNvPicPr>
            <a:picLocks noChangeAspect="1"/>
          </p:cNvPicPr>
          <p:nvPr/>
        </p:nvPicPr>
        <p:blipFill>
          <a:blip r:embed="rId3"/>
          <a:stretch>
            <a:fillRect/>
          </a:stretch>
        </p:blipFill>
        <p:spPr>
          <a:xfrm>
            <a:off x="13241560" y="8595360"/>
            <a:ext cx="1402080" cy="548640"/>
          </a:xfrm>
          <a:prstGeom prst="rect">
            <a:avLst/>
          </a:prstGeom>
        </p:spPr>
      </p:pic>
      <p:sp>
        <p:nvSpPr>
          <p:cNvPr id="8" name="Text 1">
            <a:extLst>
              <a:ext uri="{FF2B5EF4-FFF2-40B4-BE49-F238E27FC236}">
                <a16:creationId xmlns:a16="http://schemas.microsoft.com/office/drawing/2014/main" id="{EAB459F1-3CD0-0BE2-C1BE-97E459502F46}"/>
              </a:ext>
            </a:extLst>
          </p:cNvPr>
          <p:cNvSpPr/>
          <p:nvPr/>
        </p:nvSpPr>
        <p:spPr>
          <a:xfrm>
            <a:off x="965200" y="3124200"/>
            <a:ext cx="15036393" cy="1142080"/>
          </a:xfrm>
          <a:prstGeom prst="rect">
            <a:avLst/>
          </a:prstGeom>
          <a:noFill/>
          <a:ln/>
        </p:spPr>
        <p:txBody>
          <a:bodyPr wrap="square" rtlCol="0" anchor="t"/>
          <a:lstStyle/>
          <a:p>
            <a:pPr>
              <a:spcAft>
                <a:spcPts val="800"/>
              </a:spcAft>
              <a:defRPr sz="2000">
                <a:solidFill>
                  <a:srgbClr val="282828"/>
                </a:solidFill>
                <a:latin typeface="Calibri"/>
              </a:defRPr>
            </a:pPr>
            <a:r>
              <a:rPr lang="it-IT" sz="3200" dirty="0"/>
              <a:t>  </a:t>
            </a:r>
          </a:p>
        </p:txBody>
      </p:sp>
      <mc:AlternateContent xmlns:mc="http://schemas.openxmlformats.org/markup-compatibility/2006" xmlns:a14="http://schemas.microsoft.com/office/drawing/2010/main">
        <mc:Choice Requires="a14">
          <p:sp>
            <p:nvSpPr>
              <p:cNvPr id="5" name="CasellaDiTesto 4">
                <a:extLst>
                  <a:ext uri="{FF2B5EF4-FFF2-40B4-BE49-F238E27FC236}">
                    <a16:creationId xmlns:a16="http://schemas.microsoft.com/office/drawing/2014/main" id="{7CF14A45-3C2C-3361-F6AF-57D4F867722D}"/>
                  </a:ext>
                </a:extLst>
              </p:cNvPr>
              <p:cNvSpPr txBox="1"/>
              <p:nvPr/>
            </p:nvSpPr>
            <p:spPr>
              <a:xfrm>
                <a:off x="965200" y="2207567"/>
                <a:ext cx="14897303" cy="5980868"/>
              </a:xfrm>
              <a:prstGeom prst="rect">
                <a:avLst/>
              </a:prstGeom>
              <a:noFill/>
            </p:spPr>
            <p:txBody>
              <a:bodyPr wrap="square">
                <a:spAutoFit/>
              </a:bodyPr>
              <a:lstStyle/>
              <a:p>
                <a:pPr marL="342900" indent="-342900">
                  <a:buFont typeface="Arial" panose="020B0604020202020204" pitchFamily="34" charset="0"/>
                  <a:buChar char="•"/>
                </a:pPr>
                <a:r>
                  <a:rPr lang="it-IT" sz="2400" dirty="0"/>
                  <a:t>Data la ricchezza iniziale, il valore del danno e la probabilità di quest’ultimo e un premio equo, abbiamo trovato:</a:t>
                </a:r>
              </a:p>
              <a:p>
                <a:endParaRPr lang="it-IT" sz="2400" b="0" dirty="0"/>
              </a:p>
              <a:p>
                <a:pPr marL="342900" indent="-342900">
                  <a:buFont typeface="Arial" panose="020B0604020202020204" pitchFamily="34" charset="0"/>
                  <a:buChar char="•"/>
                </a:pPr>
                <a:r>
                  <a:rPr lang="it-IT" sz="2400" dirty="0"/>
                  <a:t>Retta assicurazione e pendenza:</a:t>
                </a:r>
              </a:p>
              <a:p>
                <a:pPr marL="342900" indent="-342900">
                  <a:buFont typeface="Arial" panose="020B0604020202020204" pitchFamily="34" charset="0"/>
                  <a:buChar char="•"/>
                </a:pPr>
                <a:endParaRPr lang="it-IT" sz="2400" dirty="0"/>
              </a:p>
              <a:p>
                <a:pPr/>
                <a14:m>
                  <m:oMathPara xmlns:m="http://schemas.openxmlformats.org/officeDocument/2006/math">
                    <m:oMathParaPr>
                      <m:jc m:val="centerGroup"/>
                    </m:oMathParaPr>
                    <m:oMath xmlns:m="http://schemas.openxmlformats.org/officeDocument/2006/math">
                      <m:sSub>
                        <m:sSubPr>
                          <m:ctrlPr>
                            <a:rPr lang="it-IT" sz="2400" i="1" dirty="0">
                              <a:latin typeface="Cambria Math" panose="02040503050406030204" pitchFamily="18" charset="0"/>
                            </a:rPr>
                          </m:ctrlPr>
                        </m:sSubPr>
                        <m:e>
                          <m:r>
                            <a:rPr lang="it-IT" sz="2400" i="1" dirty="0">
                              <a:latin typeface="Cambria Math" panose="02040503050406030204" pitchFamily="18" charset="0"/>
                            </a:rPr>
                            <m:t>𝑊</m:t>
                          </m:r>
                        </m:e>
                        <m:sub>
                          <m:r>
                            <a:rPr lang="it-IT" sz="2400" i="1" dirty="0">
                              <a:latin typeface="Cambria Math" panose="02040503050406030204" pitchFamily="18" charset="0"/>
                            </a:rPr>
                            <m:t>1</m:t>
                          </m:r>
                        </m:sub>
                      </m:sSub>
                      <m:r>
                        <a:rPr lang="it-IT" sz="2400" i="1" dirty="0">
                          <a:latin typeface="Cambria Math" panose="02040503050406030204" pitchFamily="18" charset="0"/>
                        </a:rPr>
                        <m:t>=</m:t>
                      </m:r>
                      <m:f>
                        <m:fPr>
                          <m:ctrlPr>
                            <a:rPr lang="it-IT" sz="2400" i="1" dirty="0">
                              <a:latin typeface="Cambria Math" panose="02040503050406030204" pitchFamily="18" charset="0"/>
                            </a:rPr>
                          </m:ctrlPr>
                        </m:fPr>
                        <m:num>
                          <m:sSub>
                            <m:sSubPr>
                              <m:ctrlPr>
                                <a:rPr lang="it-IT" sz="2400" i="1" dirty="0">
                                  <a:latin typeface="Cambria Math" panose="02040503050406030204" pitchFamily="18" charset="0"/>
                                </a:rPr>
                              </m:ctrlPr>
                            </m:sSubPr>
                            <m:e>
                              <m:r>
                                <a:rPr lang="it-IT" sz="2400" i="1" dirty="0">
                                  <a:latin typeface="Cambria Math" panose="02040503050406030204" pitchFamily="18" charset="0"/>
                                </a:rPr>
                                <m:t>𝑊</m:t>
                              </m:r>
                            </m:e>
                            <m:sub>
                              <m:r>
                                <a:rPr lang="it-IT" sz="2400" i="1" dirty="0">
                                  <a:latin typeface="Cambria Math" panose="02040503050406030204" pitchFamily="18" charset="0"/>
                                </a:rPr>
                                <m:t>0</m:t>
                              </m:r>
                            </m:sub>
                          </m:sSub>
                        </m:num>
                        <m:den>
                          <m:r>
                            <a:rPr lang="it-IT" sz="2400" i="1" dirty="0">
                              <a:latin typeface="Cambria Math" panose="02040503050406030204" pitchFamily="18" charset="0"/>
                            </a:rPr>
                            <m:t>𝜋</m:t>
                          </m:r>
                        </m:den>
                      </m:f>
                      <m:r>
                        <a:rPr lang="it-IT" sz="2400" i="1" dirty="0">
                          <a:latin typeface="Cambria Math" panose="02040503050406030204" pitchFamily="18" charset="0"/>
                        </a:rPr>
                        <m:t>−</m:t>
                      </m:r>
                      <m:r>
                        <a:rPr lang="it-IT" sz="2400" i="1" dirty="0">
                          <a:latin typeface="Cambria Math" panose="02040503050406030204" pitchFamily="18" charset="0"/>
                        </a:rPr>
                        <m:t>𝐿</m:t>
                      </m:r>
                      <m:r>
                        <a:rPr lang="it-IT" sz="2400" i="1" dirty="0">
                          <a:latin typeface="Cambria Math" panose="02040503050406030204" pitchFamily="18" charset="0"/>
                        </a:rPr>
                        <m:t>−</m:t>
                      </m:r>
                      <m:f>
                        <m:fPr>
                          <m:ctrlPr>
                            <a:rPr lang="it-IT" sz="2400" i="1" dirty="0">
                              <a:latin typeface="Cambria Math" panose="02040503050406030204" pitchFamily="18" charset="0"/>
                            </a:rPr>
                          </m:ctrlPr>
                        </m:fPr>
                        <m:num>
                          <m:r>
                            <a:rPr lang="it-IT" sz="2400" i="1" dirty="0">
                              <a:latin typeface="Cambria Math" panose="02040503050406030204" pitchFamily="18" charset="0"/>
                            </a:rPr>
                            <m:t>1</m:t>
                          </m:r>
                          <m:r>
                            <a:rPr lang="it-IT" sz="2400" i="1" dirty="0">
                              <a:latin typeface="Cambria Math" panose="02040503050406030204" pitchFamily="18" charset="0"/>
                            </a:rPr>
                            <m:t>−</m:t>
                          </m:r>
                          <m:r>
                            <a:rPr lang="it-IT" sz="2400" i="1" dirty="0">
                              <a:latin typeface="Cambria Math" panose="02040503050406030204" pitchFamily="18" charset="0"/>
                            </a:rPr>
                            <m:t>𝜋</m:t>
                          </m:r>
                        </m:num>
                        <m:den>
                          <m:r>
                            <a:rPr lang="it-IT" sz="2400" i="1" dirty="0">
                              <a:latin typeface="Cambria Math" panose="02040503050406030204" pitchFamily="18" charset="0"/>
                            </a:rPr>
                            <m:t>𝜋</m:t>
                          </m:r>
                        </m:den>
                      </m:f>
                      <m:sSub>
                        <m:sSubPr>
                          <m:ctrlPr>
                            <a:rPr lang="it-IT" sz="2400" i="1" dirty="0">
                              <a:latin typeface="Cambria Math" panose="02040503050406030204" pitchFamily="18" charset="0"/>
                            </a:rPr>
                          </m:ctrlPr>
                        </m:sSubPr>
                        <m:e>
                          <m:r>
                            <a:rPr lang="it-IT" sz="2400" i="1" dirty="0">
                              <a:latin typeface="Cambria Math" panose="02040503050406030204" pitchFamily="18" charset="0"/>
                            </a:rPr>
                            <m:t>𝑊</m:t>
                          </m:r>
                        </m:e>
                        <m:sub>
                          <m:r>
                            <a:rPr lang="it-IT" sz="2400" i="1" dirty="0">
                              <a:latin typeface="Cambria Math" panose="02040503050406030204" pitchFamily="18" charset="0"/>
                            </a:rPr>
                            <m:t>2</m:t>
                          </m:r>
                        </m:sub>
                      </m:sSub>
                    </m:oMath>
                  </m:oMathPara>
                </a14:m>
                <a:endParaRPr lang="it-IT" sz="2400" dirty="0"/>
              </a:p>
              <a:p>
                <a:r>
                  <a:rPr lang="it-IT" sz="2400" dirty="0"/>
                  <a:t> </a:t>
                </a:r>
              </a:p>
              <a:p>
                <a:pPr/>
                <a14:m>
                  <m:oMathPara xmlns:m="http://schemas.openxmlformats.org/officeDocument/2006/math">
                    <m:oMathParaPr>
                      <m:jc m:val="centerGroup"/>
                    </m:oMathParaPr>
                    <m:oMath xmlns:m="http://schemas.openxmlformats.org/officeDocument/2006/math">
                      <m:f>
                        <m:fPr>
                          <m:ctrlPr>
                            <a:rPr lang="it-IT" sz="2400" i="1" dirty="0">
                              <a:latin typeface="Cambria Math" panose="02040503050406030204" pitchFamily="18" charset="0"/>
                              <a:ea typeface="Cambria Math" panose="02040503050406030204" pitchFamily="18" charset="0"/>
                            </a:rPr>
                          </m:ctrlPr>
                        </m:fPr>
                        <m:num>
                          <m:r>
                            <a:rPr lang="it-IT" sz="2400" i="1" dirty="0">
                              <a:latin typeface="Cambria Math" panose="02040503050406030204" pitchFamily="18" charset="0"/>
                              <a:ea typeface="Cambria Math" panose="02040503050406030204" pitchFamily="18" charset="0"/>
                            </a:rPr>
                            <m:t>𝜕</m:t>
                          </m:r>
                          <m:sSub>
                            <m:sSubPr>
                              <m:ctrlPr>
                                <a:rPr lang="it-IT" sz="2400" i="1" dirty="0">
                                  <a:latin typeface="Cambria Math" panose="02040503050406030204" pitchFamily="18" charset="0"/>
                                </a:rPr>
                              </m:ctrlPr>
                            </m:sSubPr>
                            <m:e>
                              <m:r>
                                <a:rPr lang="it-IT" sz="2400" i="1" dirty="0">
                                  <a:latin typeface="Cambria Math" panose="02040503050406030204" pitchFamily="18" charset="0"/>
                                </a:rPr>
                                <m:t>𝑊</m:t>
                              </m:r>
                            </m:e>
                            <m:sub>
                              <m:r>
                                <a:rPr lang="it-IT" sz="2400" i="1" dirty="0">
                                  <a:latin typeface="Cambria Math" panose="02040503050406030204" pitchFamily="18" charset="0"/>
                                </a:rPr>
                                <m:t>1</m:t>
                              </m:r>
                            </m:sub>
                          </m:sSub>
                        </m:num>
                        <m:den>
                          <m:r>
                            <a:rPr lang="it-IT" sz="2400" i="1" dirty="0">
                              <a:latin typeface="Cambria Math" panose="02040503050406030204" pitchFamily="18" charset="0"/>
                              <a:ea typeface="Cambria Math" panose="02040503050406030204" pitchFamily="18" charset="0"/>
                            </a:rPr>
                            <m:t>𝜕</m:t>
                          </m:r>
                          <m:sSub>
                            <m:sSubPr>
                              <m:ctrlPr>
                                <a:rPr lang="it-IT" sz="2400" i="1" dirty="0">
                                  <a:latin typeface="Cambria Math" panose="02040503050406030204" pitchFamily="18" charset="0"/>
                                  <a:ea typeface="Cambria Math" panose="02040503050406030204" pitchFamily="18" charset="0"/>
                                </a:rPr>
                              </m:ctrlPr>
                            </m:sSubPr>
                            <m:e>
                              <m:r>
                                <a:rPr lang="it-IT" sz="2400" i="1" dirty="0">
                                  <a:latin typeface="Cambria Math" panose="02040503050406030204" pitchFamily="18" charset="0"/>
                                  <a:ea typeface="Cambria Math" panose="02040503050406030204" pitchFamily="18" charset="0"/>
                                </a:rPr>
                                <m:t>𝑊</m:t>
                              </m:r>
                            </m:e>
                            <m:sub>
                              <m:r>
                                <a:rPr lang="it-IT" sz="2400" i="1" dirty="0">
                                  <a:latin typeface="Cambria Math" panose="02040503050406030204" pitchFamily="18" charset="0"/>
                                  <a:ea typeface="Cambria Math" panose="02040503050406030204" pitchFamily="18" charset="0"/>
                                </a:rPr>
                                <m:t>2</m:t>
                              </m:r>
                            </m:sub>
                          </m:sSub>
                        </m:den>
                      </m:f>
                      <m:r>
                        <a:rPr lang="it-IT" sz="2400" i="1" dirty="0">
                          <a:latin typeface="Cambria Math" panose="02040503050406030204" pitchFamily="18" charset="0"/>
                        </a:rPr>
                        <m:t>=−</m:t>
                      </m:r>
                      <m:f>
                        <m:fPr>
                          <m:ctrlPr>
                            <a:rPr lang="it-IT" sz="2400" i="1" dirty="0">
                              <a:latin typeface="Cambria Math" panose="02040503050406030204" pitchFamily="18" charset="0"/>
                            </a:rPr>
                          </m:ctrlPr>
                        </m:fPr>
                        <m:num>
                          <m:r>
                            <a:rPr lang="it-IT" sz="2400" i="1" dirty="0">
                              <a:latin typeface="Cambria Math" panose="02040503050406030204" pitchFamily="18" charset="0"/>
                            </a:rPr>
                            <m:t>1</m:t>
                          </m:r>
                          <m:r>
                            <a:rPr lang="it-IT" sz="2400" i="1" dirty="0">
                              <a:latin typeface="Cambria Math" panose="02040503050406030204" pitchFamily="18" charset="0"/>
                            </a:rPr>
                            <m:t>−</m:t>
                          </m:r>
                          <m:r>
                            <a:rPr lang="it-IT" sz="2400" i="1" dirty="0">
                              <a:latin typeface="Cambria Math" panose="02040503050406030204" pitchFamily="18" charset="0"/>
                            </a:rPr>
                            <m:t>𝜋</m:t>
                          </m:r>
                        </m:num>
                        <m:den>
                          <m:r>
                            <a:rPr lang="it-IT" sz="2400" i="1" dirty="0">
                              <a:latin typeface="Cambria Math" panose="02040503050406030204" pitchFamily="18" charset="0"/>
                            </a:rPr>
                            <m:t>𝜋</m:t>
                          </m:r>
                        </m:den>
                      </m:f>
                    </m:oMath>
                  </m:oMathPara>
                </a14:m>
                <a:endParaRPr lang="it-IT" sz="2400" dirty="0"/>
              </a:p>
              <a:p>
                <a:pPr marL="342900" indent="-342900">
                  <a:buFont typeface="Arial" panose="020B0604020202020204" pitchFamily="34" charset="0"/>
                  <a:buChar char="•"/>
                </a:pPr>
                <a:endParaRPr lang="it-IT" sz="2400" b="0" dirty="0"/>
              </a:p>
              <a:p>
                <a:pPr marL="342900" indent="-342900">
                  <a:buFont typeface="Arial" panose="020B0604020202020204" pitchFamily="34" charset="0"/>
                  <a:buChar char="•"/>
                </a:pPr>
                <a:r>
                  <a:rPr lang="it-IT" sz="2400" b="0" dirty="0"/>
                  <a:t>Il valore dell’indennizzo e del primo che massimizzano l’utilità attesa:</a:t>
                </a:r>
              </a:p>
              <a:p>
                <a:pPr marL="342900" indent="-342900">
                  <a:buFont typeface="Arial" panose="020B0604020202020204" pitchFamily="34" charset="0"/>
                  <a:buChar char="•"/>
                </a:pPr>
                <a:endParaRPr lang="it-IT" sz="2400" dirty="0"/>
              </a:p>
              <a:p>
                <a:pPr/>
                <a14:m>
                  <m:oMathPara xmlns:m="http://schemas.openxmlformats.org/officeDocument/2006/math">
                    <m:oMathParaPr>
                      <m:jc m:val="centerGroup"/>
                    </m:oMathParaPr>
                    <m:oMath xmlns:m="http://schemas.openxmlformats.org/officeDocument/2006/math">
                      <m:func>
                        <m:funcPr>
                          <m:ctrlPr>
                            <a:rPr lang="it-IT" sz="2400" i="1" dirty="0">
                              <a:latin typeface="Cambria Math" panose="02040503050406030204" pitchFamily="18" charset="0"/>
                            </a:rPr>
                          </m:ctrlPr>
                        </m:funcPr>
                        <m:fName>
                          <m:r>
                            <m:rPr>
                              <m:sty m:val="p"/>
                            </m:rPr>
                            <a:rPr lang="pl-PL" sz="2400" dirty="0">
                              <a:latin typeface="Cambria Math" panose="02040503050406030204" pitchFamily="18" charset="0"/>
                            </a:rPr>
                            <m:t>max</m:t>
                          </m:r>
                        </m:fName>
                        <m:e>
                          <m:r>
                            <a:rPr lang="it-IT" sz="2400" i="1" dirty="0">
                              <a:latin typeface="Cambria Math" panose="02040503050406030204" pitchFamily="18" charset="0"/>
                            </a:rPr>
                            <m:t>𝐸𝑈</m:t>
                          </m:r>
                          <m:r>
                            <a:rPr lang="it-IT" sz="2400" i="1" dirty="0">
                              <a:latin typeface="Cambria Math" panose="02040503050406030204" pitchFamily="18" charset="0"/>
                            </a:rPr>
                            <m:t> </m:t>
                          </m:r>
                        </m:e>
                      </m:func>
                      <m:r>
                        <a:rPr lang="pl-PL" sz="2400" i="1" dirty="0">
                          <a:latin typeface="Cambria Math" panose="02040503050406030204" pitchFamily="18" charset="0"/>
                        </a:rPr>
                        <m:t>​=</m:t>
                      </m:r>
                      <m:r>
                        <a:rPr lang="pl-PL" sz="2400" i="1" dirty="0">
                          <a:latin typeface="Cambria Math" panose="02040503050406030204" pitchFamily="18" charset="0"/>
                        </a:rPr>
                        <m:t>𝜋</m:t>
                      </m:r>
                      <m:r>
                        <a:rPr lang="pl-PL" sz="2400" i="1" dirty="0">
                          <a:latin typeface="Cambria Math" panose="02040503050406030204" pitchFamily="18" charset="0"/>
                        </a:rPr>
                        <m:t>𝑢</m:t>
                      </m:r>
                      <m:d>
                        <m:dPr>
                          <m:begChr m:val="["/>
                          <m:endChr m:val="]"/>
                          <m:ctrlPr>
                            <a:rPr lang="pl-PL" sz="2400" i="1" dirty="0">
                              <a:latin typeface="Cambria Math" panose="02040503050406030204" pitchFamily="18" charset="0"/>
                            </a:rPr>
                          </m:ctrlPr>
                        </m:dPr>
                        <m:e>
                          <m:sSub>
                            <m:sSubPr>
                              <m:ctrlPr>
                                <a:rPr lang="it-IT" sz="2400" i="1" dirty="0">
                                  <a:latin typeface="Cambria Math" panose="02040503050406030204" pitchFamily="18" charset="0"/>
                                </a:rPr>
                              </m:ctrlPr>
                            </m:sSubPr>
                            <m:e>
                              <m:r>
                                <a:rPr lang="pl-PL" sz="2400" i="1" dirty="0">
                                  <a:latin typeface="Cambria Math" panose="02040503050406030204" pitchFamily="18" charset="0"/>
                                </a:rPr>
                                <m:t>𝑊</m:t>
                              </m:r>
                            </m:e>
                            <m:sub>
                              <m:r>
                                <a:rPr lang="pl-PL" sz="2400" i="1" dirty="0">
                                  <a:latin typeface="Cambria Math" panose="02040503050406030204" pitchFamily="18" charset="0"/>
                                </a:rPr>
                                <m:t>0</m:t>
                              </m:r>
                            </m:sub>
                          </m:sSub>
                          <m:r>
                            <a:rPr lang="pl-PL" sz="2400" i="1" dirty="0">
                              <a:latin typeface="Cambria Math" panose="02040503050406030204" pitchFamily="18" charset="0"/>
                            </a:rPr>
                            <m:t>​−</m:t>
                          </m:r>
                          <m:r>
                            <a:rPr lang="pl-PL" sz="2400" i="1" dirty="0">
                              <a:latin typeface="Cambria Math" panose="02040503050406030204" pitchFamily="18" charset="0"/>
                            </a:rPr>
                            <m:t>𝐿</m:t>
                          </m:r>
                          <m:r>
                            <a:rPr lang="pl-PL" sz="2400" i="1" dirty="0">
                              <a:latin typeface="Cambria Math" panose="02040503050406030204" pitchFamily="18" charset="0"/>
                            </a:rPr>
                            <m:t>+</m:t>
                          </m:r>
                          <m:r>
                            <a:rPr lang="pl-PL" sz="2400" i="1" dirty="0">
                              <a:latin typeface="Cambria Math" panose="02040503050406030204" pitchFamily="18" charset="0"/>
                            </a:rPr>
                            <m:t>𝐼</m:t>
                          </m:r>
                          <m:r>
                            <a:rPr lang="pl-PL" sz="2400" i="1" dirty="0">
                              <a:latin typeface="Cambria Math" panose="02040503050406030204" pitchFamily="18" charset="0"/>
                            </a:rPr>
                            <m:t>−</m:t>
                          </m:r>
                          <m:r>
                            <a:rPr lang="pl-PL" sz="2400" i="1" dirty="0">
                              <a:latin typeface="Cambria Math" panose="02040503050406030204" pitchFamily="18" charset="0"/>
                            </a:rPr>
                            <m:t>𝑃</m:t>
                          </m:r>
                          <m:d>
                            <m:dPr>
                              <m:ctrlPr>
                                <a:rPr lang="pl-PL" sz="2400" i="1" dirty="0">
                                  <a:latin typeface="Cambria Math" panose="02040503050406030204" pitchFamily="18" charset="0"/>
                                </a:rPr>
                              </m:ctrlPr>
                            </m:dPr>
                            <m:e>
                              <m:r>
                                <a:rPr lang="pl-PL" sz="2400" i="1" dirty="0">
                                  <a:latin typeface="Cambria Math" panose="02040503050406030204" pitchFamily="18" charset="0"/>
                                </a:rPr>
                                <m:t>𝐼</m:t>
                              </m:r>
                            </m:e>
                          </m:d>
                        </m:e>
                      </m:d>
                      <m:r>
                        <a:rPr lang="pl-PL" sz="2400" i="1" dirty="0">
                          <a:latin typeface="Cambria Math" panose="02040503050406030204" pitchFamily="18" charset="0"/>
                        </a:rPr>
                        <m:t>+</m:t>
                      </m:r>
                      <m:d>
                        <m:dPr>
                          <m:ctrlPr>
                            <a:rPr lang="pl-PL" sz="2400" i="1" dirty="0">
                              <a:latin typeface="Cambria Math" panose="02040503050406030204" pitchFamily="18" charset="0"/>
                            </a:rPr>
                          </m:ctrlPr>
                        </m:dPr>
                        <m:e>
                          <m:r>
                            <a:rPr lang="pl-PL" sz="2400" i="1" dirty="0">
                              <a:latin typeface="Cambria Math" panose="02040503050406030204" pitchFamily="18" charset="0"/>
                            </a:rPr>
                            <m:t>1</m:t>
                          </m:r>
                          <m:r>
                            <a:rPr lang="pl-PL" sz="2400" i="1" dirty="0">
                              <a:latin typeface="Cambria Math" panose="02040503050406030204" pitchFamily="18" charset="0"/>
                            </a:rPr>
                            <m:t>−</m:t>
                          </m:r>
                          <m:r>
                            <a:rPr lang="pl-PL" sz="2400" i="1" dirty="0">
                              <a:latin typeface="Cambria Math" panose="02040503050406030204" pitchFamily="18" charset="0"/>
                            </a:rPr>
                            <m:t>𝜋</m:t>
                          </m:r>
                        </m:e>
                      </m:d>
                      <m:r>
                        <a:rPr lang="pl-PL" sz="2400" i="1" dirty="0">
                          <a:latin typeface="Cambria Math" panose="02040503050406030204" pitchFamily="18" charset="0"/>
                        </a:rPr>
                        <m:t>𝑢</m:t>
                      </m:r>
                      <m:d>
                        <m:dPr>
                          <m:begChr m:val="["/>
                          <m:endChr m:val="]"/>
                          <m:ctrlPr>
                            <a:rPr lang="pl-PL" sz="2400" i="1" dirty="0">
                              <a:latin typeface="Cambria Math" panose="02040503050406030204" pitchFamily="18" charset="0"/>
                            </a:rPr>
                          </m:ctrlPr>
                        </m:dPr>
                        <m:e>
                          <m:sSub>
                            <m:sSubPr>
                              <m:ctrlPr>
                                <a:rPr lang="it-IT" sz="2400" i="1" dirty="0">
                                  <a:latin typeface="Cambria Math" panose="02040503050406030204" pitchFamily="18" charset="0"/>
                                </a:rPr>
                              </m:ctrlPr>
                            </m:sSubPr>
                            <m:e>
                              <m:r>
                                <a:rPr lang="pl-PL" sz="2400" i="1" dirty="0">
                                  <a:latin typeface="Cambria Math" panose="02040503050406030204" pitchFamily="18" charset="0"/>
                                </a:rPr>
                                <m:t>𝑊</m:t>
                              </m:r>
                            </m:e>
                            <m:sub>
                              <m:r>
                                <a:rPr lang="pl-PL" sz="2400" i="1" dirty="0">
                                  <a:latin typeface="Cambria Math" panose="02040503050406030204" pitchFamily="18" charset="0"/>
                                </a:rPr>
                                <m:t>0</m:t>
                              </m:r>
                            </m:sub>
                          </m:sSub>
                          <m:r>
                            <a:rPr lang="pl-PL" sz="2400" i="1" dirty="0">
                              <a:latin typeface="Cambria Math" panose="02040503050406030204" pitchFamily="18" charset="0"/>
                            </a:rPr>
                            <m:t>​−</m:t>
                          </m:r>
                          <m:r>
                            <a:rPr lang="pl-PL" sz="2400" i="1" dirty="0">
                              <a:latin typeface="Cambria Math" panose="02040503050406030204" pitchFamily="18" charset="0"/>
                            </a:rPr>
                            <m:t>𝑃</m:t>
                          </m:r>
                          <m:d>
                            <m:dPr>
                              <m:ctrlPr>
                                <a:rPr lang="pl-PL" sz="2400" i="1" dirty="0">
                                  <a:latin typeface="Cambria Math" panose="02040503050406030204" pitchFamily="18" charset="0"/>
                                </a:rPr>
                              </m:ctrlPr>
                            </m:dPr>
                            <m:e>
                              <m:r>
                                <a:rPr lang="pl-PL" sz="2400" i="1" dirty="0">
                                  <a:latin typeface="Cambria Math" panose="02040503050406030204" pitchFamily="18" charset="0"/>
                                </a:rPr>
                                <m:t>𝐼</m:t>
                              </m:r>
                            </m:e>
                          </m:d>
                        </m:e>
                      </m:d>
                    </m:oMath>
                  </m:oMathPara>
                </a14:m>
                <a:endParaRPr lang="it-IT" sz="2400" i="1" dirty="0">
                  <a:latin typeface="Cambria Math" panose="02040503050406030204" pitchFamily="18" charset="0"/>
                </a:endParaRPr>
              </a:p>
              <a:p>
                <a:endParaRPr lang="it-IT" sz="2400" b="0" dirty="0"/>
              </a:p>
              <a:p>
                <a:pPr/>
                <a14:m>
                  <m:oMathPara xmlns:m="http://schemas.openxmlformats.org/officeDocument/2006/math">
                    <m:oMathParaPr>
                      <m:jc m:val="centerGroup"/>
                    </m:oMathParaPr>
                    <m:oMath xmlns:m="http://schemas.openxmlformats.org/officeDocument/2006/math">
                      <m:r>
                        <a:rPr lang="it-IT" sz="2400" b="0" i="1" dirty="0" smtClean="0">
                          <a:latin typeface="Cambria Math" panose="02040503050406030204" pitchFamily="18" charset="0"/>
                        </a:rPr>
                        <m:t>𝑃</m:t>
                      </m:r>
                      <m:r>
                        <a:rPr lang="it-IT" sz="2400" b="0" i="1" dirty="0" smtClean="0">
                          <a:latin typeface="Cambria Math" panose="02040503050406030204" pitchFamily="18" charset="0"/>
                        </a:rPr>
                        <m:t>=</m:t>
                      </m:r>
                      <m:r>
                        <a:rPr lang="pl-PL" sz="2400" i="1" dirty="0">
                          <a:latin typeface="Cambria Math" panose="02040503050406030204" pitchFamily="18" charset="0"/>
                        </a:rPr>
                        <m:t>𝜋</m:t>
                      </m:r>
                      <m:r>
                        <a:rPr lang="it-IT" sz="2400" b="0" i="1" dirty="0" smtClean="0">
                          <a:latin typeface="Cambria Math" panose="02040503050406030204" pitchFamily="18" charset="0"/>
                        </a:rPr>
                        <m:t>𝐼</m:t>
                      </m:r>
                    </m:oMath>
                  </m:oMathPara>
                </a14:m>
                <a:endParaRPr lang="it-IT" sz="2400" dirty="0"/>
              </a:p>
              <a:p>
                <a:endParaRPr lang="ar-AE" sz="2400" dirty="0"/>
              </a:p>
            </p:txBody>
          </p:sp>
        </mc:Choice>
        <mc:Fallback xmlns="">
          <p:sp>
            <p:nvSpPr>
              <p:cNvPr id="5" name="CasellaDiTesto 4">
                <a:extLst>
                  <a:ext uri="{FF2B5EF4-FFF2-40B4-BE49-F238E27FC236}">
                    <a16:creationId xmlns:a16="http://schemas.microsoft.com/office/drawing/2014/main" id="{7CF14A45-3C2C-3361-F6AF-57D4F867722D}"/>
                  </a:ext>
                </a:extLst>
              </p:cNvPr>
              <p:cNvSpPr txBox="1">
                <a:spLocks noRot="1" noChangeAspect="1" noMove="1" noResize="1" noEditPoints="1" noAdjustHandles="1" noChangeArrowheads="1" noChangeShapeType="1" noTextEdit="1"/>
              </p:cNvSpPr>
              <p:nvPr/>
            </p:nvSpPr>
            <p:spPr>
              <a:xfrm>
                <a:off x="965200" y="2207567"/>
                <a:ext cx="14897303" cy="5980868"/>
              </a:xfrm>
              <a:prstGeom prst="rect">
                <a:avLst/>
              </a:prstGeom>
              <a:blipFill>
                <a:blip r:embed="rId4"/>
                <a:stretch>
                  <a:fillRect l="-532" t="-815"/>
                </a:stretch>
              </a:blipFill>
            </p:spPr>
            <p:txBody>
              <a:bodyPr/>
              <a:lstStyle/>
              <a:p>
                <a:r>
                  <a:rPr lang="it-IT">
                    <a:noFill/>
                  </a:rPr>
                  <a:t> </a:t>
                </a:r>
              </a:p>
            </p:txBody>
          </p:sp>
        </mc:Fallback>
      </mc:AlternateContent>
      <p:sp>
        <p:nvSpPr>
          <p:cNvPr id="3" name="Text 0">
            <a:extLst>
              <a:ext uri="{FF2B5EF4-FFF2-40B4-BE49-F238E27FC236}">
                <a16:creationId xmlns:a16="http://schemas.microsoft.com/office/drawing/2014/main" id="{964F94DA-E73A-125B-E034-55D583AD9764}"/>
              </a:ext>
            </a:extLst>
          </p:cNvPr>
          <p:cNvSpPr/>
          <p:nvPr/>
        </p:nvSpPr>
        <p:spPr>
          <a:xfrm>
            <a:off x="965200" y="777240"/>
            <a:ext cx="15163800" cy="975360"/>
          </a:xfrm>
          <a:prstGeom prst="rect">
            <a:avLst/>
          </a:prstGeom>
          <a:noFill/>
          <a:ln/>
        </p:spPr>
        <p:txBody>
          <a:bodyPr wrap="square" rtlCol="0" anchor="ctr"/>
          <a:lstStyle/>
          <a:p>
            <a:r>
              <a:rPr lang="it-IT" sz="4800" b="1" dirty="0"/>
              <a:t>La domanda di assicurazioni: massimizzazione dell’utilità attesa</a:t>
            </a:r>
          </a:p>
        </p:txBody>
      </p:sp>
    </p:spTree>
    <p:extLst>
      <p:ext uri="{BB962C8B-B14F-4D97-AF65-F5344CB8AC3E}">
        <p14:creationId xmlns:p14="http://schemas.microsoft.com/office/powerpoint/2010/main" val="36853617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9B6CD-2A58-58CE-AAD5-B093DF7781D5}"/>
            </a:ext>
          </a:extLst>
        </p:cNvPr>
        <p:cNvGrpSpPr/>
        <p:nvPr/>
      </p:nvGrpSpPr>
      <p:grpSpPr>
        <a:xfrm>
          <a:off x="0" y="0"/>
          <a:ext cx="0" cy="0"/>
          <a:chOff x="0" y="0"/>
          <a:chExt cx="0" cy="0"/>
        </a:xfrm>
      </p:grpSpPr>
      <p:sp>
        <p:nvSpPr>
          <p:cNvPr id="2" name="Bar">
            <a:extLst>
              <a:ext uri="{FF2B5EF4-FFF2-40B4-BE49-F238E27FC236}">
                <a16:creationId xmlns:a16="http://schemas.microsoft.com/office/drawing/2014/main" id="{D6A2AAEC-F6AF-816B-BA4F-4320BDCC847A}"/>
              </a:ext>
            </a:extLst>
          </p:cNvPr>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3" name="Logo">
            <a:extLst>
              <a:ext uri="{FF2B5EF4-FFF2-40B4-BE49-F238E27FC236}">
                <a16:creationId xmlns:a16="http://schemas.microsoft.com/office/drawing/2014/main" id="{655F28C1-0AE6-8DCD-B023-4C3396538D4C}"/>
              </a:ext>
            </a:extLst>
          </p:cNvPr>
          <p:cNvPicPr>
            <a:picLocks noChangeAspect="1"/>
          </p:cNvPicPr>
          <p:nvPr/>
        </p:nvPicPr>
        <p:blipFill>
          <a:blip r:embed="rId2"/>
          <a:stretch>
            <a:fillRect/>
          </a:stretch>
        </p:blipFill>
        <p:spPr>
          <a:xfrm>
            <a:off x="13241560" y="8595360"/>
            <a:ext cx="1402080" cy="548640"/>
          </a:xfrm>
          <a:prstGeom prst="rect">
            <a:avLst/>
          </a:prstGeom>
        </p:spPr>
      </p:pic>
      <mc:AlternateContent xmlns:mc="http://schemas.openxmlformats.org/markup-compatibility/2006" xmlns:a14="http://schemas.microsoft.com/office/drawing/2010/main">
        <mc:Choice Requires="a14">
          <p:sp>
            <p:nvSpPr>
              <p:cNvPr id="5" name="Body">
                <a:extLst>
                  <a:ext uri="{FF2B5EF4-FFF2-40B4-BE49-F238E27FC236}">
                    <a16:creationId xmlns:a16="http://schemas.microsoft.com/office/drawing/2014/main" id="{6D990FDF-6EF5-CC96-5593-2E4BB53B821B}"/>
                  </a:ext>
                </a:extLst>
              </p:cNvPr>
              <p:cNvSpPr txBox="1"/>
              <p:nvPr/>
            </p:nvSpPr>
            <p:spPr>
              <a:xfrm>
                <a:off x="965200" y="1900000"/>
                <a:ext cx="14897303" cy="4291881"/>
              </a:xfrm>
              <a:prstGeom prst="rect">
                <a:avLst/>
              </a:prstGeom>
              <a:noFill/>
            </p:spPr>
            <p:txBody>
              <a:bodyPr wrap="square">
                <a:spAutoFit/>
              </a:bodyPr>
              <a:lstStyle/>
              <a:p>
                <a:pPr algn="just"/>
                <a:endParaRPr lang="it-IT" sz="2800" b="0" i="1" dirty="0">
                  <a:latin typeface="Cambria Math" panose="02040503050406030204" pitchFamily="18" charset="0"/>
                </a:endParaRPr>
              </a:p>
              <a:p>
                <a:pPr marL="457200" indent="-457200" algn="just">
                  <a:buFont typeface="Arial" panose="020B0604020202020204" pitchFamily="34" charset="0"/>
                  <a:buChar char="•"/>
                </a:pPr>
                <a:r>
                  <a:rPr lang="it-IT" sz="2400" dirty="0">
                    <a:latin typeface="Times New Roman" panose="02020603050405020304" pitchFamily="18" charset="0"/>
                    <a:cs typeface="Times New Roman" panose="02020603050405020304" pitchFamily="18" charset="0"/>
                  </a:rPr>
                  <a:t>Possiamo riscrivere l’equazione come:</a:t>
                </a:r>
              </a:p>
              <a:p>
                <a:pPr algn="just"/>
                <a14:m>
                  <m:oMathPara xmlns:m="http://schemas.openxmlformats.org/officeDocument/2006/math">
                    <m:oMathParaPr>
                      <m:jc m:val="centerGroup"/>
                    </m:oMathParaPr>
                    <m:oMath xmlns:m="http://schemas.openxmlformats.org/officeDocument/2006/math">
                      <m:f>
                        <m:fPr>
                          <m:ctrlPr>
                            <a:rPr lang="it-IT" sz="2800" i="1" dirty="0">
                              <a:latin typeface="Cambria Math" panose="02040503050406030204" pitchFamily="18" charset="0"/>
                            </a:rPr>
                          </m:ctrlPr>
                        </m:fPr>
                        <m:num>
                          <m:sSup>
                            <m:sSupPr>
                              <m:ctrlPr>
                                <a:rPr lang="it-IT" sz="2800" i="1" dirty="0">
                                  <a:latin typeface="Cambria Math" panose="02040503050406030204" pitchFamily="18" charset="0"/>
                                </a:rPr>
                              </m:ctrlPr>
                            </m:sSupPr>
                            <m:e>
                              <m:r>
                                <a:rPr lang="it-IT" sz="2800" i="1" dirty="0">
                                  <a:latin typeface="Cambria Math" panose="02040503050406030204" pitchFamily="18" charset="0"/>
                                </a:rPr>
                                <m:t>𝜕</m:t>
                              </m:r>
                            </m:e>
                            <m:sup>
                              <m:r>
                                <a:rPr lang="it-IT" sz="2800" i="1" dirty="0">
                                  <a:latin typeface="Cambria Math" panose="02040503050406030204" pitchFamily="18" charset="0"/>
                                </a:rPr>
                                <m:t>2</m:t>
                              </m:r>
                            </m:sup>
                          </m:sSup>
                          <m:r>
                            <a:rPr lang="it-IT" sz="2800" i="1" dirty="0">
                              <a:latin typeface="Cambria Math" panose="02040503050406030204" pitchFamily="18" charset="0"/>
                            </a:rPr>
                            <m:t>𝐸𝑈</m:t>
                          </m:r>
                        </m:num>
                        <m:den>
                          <m:r>
                            <a:rPr lang="it-IT" sz="2800" i="1" dirty="0">
                              <a:latin typeface="Cambria Math" panose="02040503050406030204" pitchFamily="18" charset="0"/>
                            </a:rPr>
                            <m:t>𝜕𝛼𝜕</m:t>
                          </m:r>
                          <m:r>
                            <a:rPr lang="it-IT" sz="2800" i="1" dirty="0">
                              <a:latin typeface="Cambria Math" panose="02040503050406030204" pitchFamily="18" charset="0"/>
                            </a:rPr>
                            <m:t>𝑝</m:t>
                          </m:r>
                        </m:den>
                      </m:f>
                      <m:r>
                        <a:rPr lang="it-IT" sz="2800" b="0" i="1" dirty="0" smtClean="0">
                          <a:latin typeface="Cambria Math" panose="02040503050406030204" pitchFamily="18" charset="0"/>
                        </a:rPr>
                        <m:t>=</m:t>
                      </m:r>
                      <m:r>
                        <a:rPr lang="it-IT" sz="2800" b="0" i="1" dirty="0" smtClean="0">
                          <a:latin typeface="Cambria Math" panose="02040503050406030204" pitchFamily="18" charset="0"/>
                        </a:rPr>
                        <m:t>𝜋</m:t>
                      </m:r>
                      <m:sSup>
                        <m:sSupPr>
                          <m:ctrlPr>
                            <a:rPr lang="it-IT" sz="2800" i="1" dirty="0">
                              <a:latin typeface="Cambria Math" panose="02040503050406030204" pitchFamily="18" charset="0"/>
                            </a:rPr>
                          </m:ctrlPr>
                        </m:sSupPr>
                        <m:e>
                          <m:r>
                            <a:rPr lang="el-GR" sz="2800" i="1" dirty="0">
                              <a:latin typeface="Cambria Math" panose="02040503050406030204" pitchFamily="18" charset="0"/>
                            </a:rPr>
                            <m:t>𝜐</m:t>
                          </m:r>
                        </m:e>
                        <m:sup>
                          <m:r>
                            <a:rPr lang="it-IT" sz="2800" i="1" dirty="0">
                              <a:latin typeface="Cambria Math" panose="02040503050406030204" pitchFamily="18" charset="0"/>
                            </a:rPr>
                            <m:t>′</m:t>
                          </m:r>
                        </m:sup>
                      </m:sSup>
                      <m:d>
                        <m:dPr>
                          <m:begChr m:val="["/>
                          <m:endChr m:val="]"/>
                          <m:ctrlPr>
                            <a:rPr lang="it-IT" sz="2800" b="0" i="1" dirty="0" smtClean="0">
                              <a:latin typeface="Cambria Math" panose="02040503050406030204" pitchFamily="18" charset="0"/>
                            </a:rPr>
                          </m:ctrlPr>
                        </m:dPr>
                        <m:e>
                          <m:r>
                            <a:rPr lang="it-IT" sz="2800" b="0" i="1" dirty="0" smtClean="0">
                              <a:latin typeface="Cambria Math" panose="02040503050406030204" pitchFamily="18" charset="0"/>
                            </a:rPr>
                            <m:t>1</m:t>
                          </m:r>
                        </m:e>
                      </m:d>
                      <m:sSub>
                        <m:sSubPr>
                          <m:ctrlPr>
                            <a:rPr lang="it-IT" sz="2800" b="0" i="1" dirty="0" smtClean="0">
                              <a:latin typeface="Cambria Math" panose="02040503050406030204" pitchFamily="18" charset="0"/>
                            </a:rPr>
                          </m:ctrlPr>
                        </m:sSubPr>
                        <m:e>
                          <m:r>
                            <a:rPr lang="it-IT" sz="2800" b="0" i="1" dirty="0" smtClean="0">
                              <a:latin typeface="Cambria Math" panose="02040503050406030204" pitchFamily="18" charset="0"/>
                            </a:rPr>
                            <m:t>𝑅</m:t>
                          </m:r>
                        </m:e>
                        <m:sub>
                          <m:r>
                            <a:rPr lang="it-IT" sz="2800" b="0" i="1" dirty="0" smtClean="0">
                              <a:latin typeface="Cambria Math" panose="02040503050406030204" pitchFamily="18" charset="0"/>
                            </a:rPr>
                            <m:t>𝐴</m:t>
                          </m:r>
                        </m:sub>
                      </m:sSub>
                      <m:r>
                        <a:rPr lang="el-GR" sz="2800" i="1" dirty="0">
                          <a:latin typeface="Cambria Math" panose="02040503050406030204" pitchFamily="18" charset="0"/>
                        </a:rPr>
                        <m:t> </m:t>
                      </m:r>
                      <m:d>
                        <m:dPr>
                          <m:begChr m:val="["/>
                          <m:endChr m:val="]"/>
                          <m:ctrlPr>
                            <a:rPr lang="el-GR" sz="2800" i="1" dirty="0">
                              <a:latin typeface="Cambria Math" panose="02040503050406030204" pitchFamily="18" charset="0"/>
                            </a:rPr>
                          </m:ctrlPr>
                        </m:dPr>
                        <m:e>
                          <m:r>
                            <a:rPr lang="el-GR" sz="2800" i="1" dirty="0">
                              <a:latin typeface="Cambria Math" panose="02040503050406030204" pitchFamily="18" charset="0"/>
                            </a:rPr>
                            <m:t>1</m:t>
                          </m:r>
                        </m:e>
                      </m:d>
                      <m:d>
                        <m:dPr>
                          <m:ctrlPr>
                            <a:rPr lang="el-GR" sz="2800" i="1" dirty="0">
                              <a:latin typeface="Cambria Math" panose="02040503050406030204" pitchFamily="18" charset="0"/>
                            </a:rPr>
                          </m:ctrlPr>
                        </m:dPr>
                        <m:e>
                          <m:r>
                            <a:rPr lang="it-IT" sz="2800" i="1" dirty="0">
                              <a:latin typeface="Cambria Math" panose="02040503050406030204" pitchFamily="18" charset="0"/>
                            </a:rPr>
                            <m:t>𝐿</m:t>
                          </m:r>
                          <m:r>
                            <a:rPr lang="it-IT" sz="2800" i="1" dirty="0">
                              <a:latin typeface="Cambria Math" panose="02040503050406030204" pitchFamily="18" charset="0"/>
                            </a:rPr>
                            <m:t> − </m:t>
                          </m:r>
                          <m:r>
                            <a:rPr lang="it-IT" sz="2800" i="1" dirty="0" err="1">
                              <a:latin typeface="Cambria Math" panose="02040503050406030204" pitchFamily="18" charset="0"/>
                            </a:rPr>
                            <m:t>𝑝</m:t>
                          </m:r>
                          <m:sSub>
                            <m:sSubPr>
                              <m:ctrlPr>
                                <a:rPr lang="it-IT" sz="2800" i="1" dirty="0">
                                  <a:latin typeface="Cambria Math" panose="02040503050406030204" pitchFamily="18" charset="0"/>
                                </a:rPr>
                              </m:ctrlPr>
                            </m:sSubPr>
                            <m:e>
                              <m:r>
                                <a:rPr lang="it-IT" sz="2800" i="1" dirty="0" err="1">
                                  <a:latin typeface="Cambria Math" panose="02040503050406030204" pitchFamily="18" charset="0"/>
                                </a:rPr>
                                <m:t>𝑊</m:t>
                              </m:r>
                            </m:e>
                            <m:sub>
                              <m:r>
                                <a:rPr lang="it-IT" sz="2800" i="1" dirty="0" err="1">
                                  <a:latin typeface="Cambria Math" panose="02040503050406030204" pitchFamily="18" charset="0"/>
                                </a:rPr>
                                <m:t>𝐼</m:t>
                              </m:r>
                            </m:sub>
                          </m:sSub>
                        </m:e>
                      </m:d>
                      <m:d>
                        <m:dPr>
                          <m:ctrlPr>
                            <a:rPr lang="it-IT" sz="2800" i="1" dirty="0">
                              <a:latin typeface="Cambria Math" panose="02040503050406030204" pitchFamily="18" charset="0"/>
                            </a:rPr>
                          </m:ctrlPr>
                        </m:dPr>
                        <m:e>
                          <m:r>
                            <a:rPr lang="el-GR" sz="2800" i="1" dirty="0">
                              <a:latin typeface="Cambria Math" panose="02040503050406030204" pitchFamily="18" charset="0"/>
                            </a:rPr>
                            <m:t>𝛼</m:t>
                          </m:r>
                          <m:sSub>
                            <m:sSubPr>
                              <m:ctrlPr>
                                <a:rPr lang="it-IT" sz="2800" i="1" dirty="0">
                                  <a:latin typeface="Cambria Math" panose="02040503050406030204" pitchFamily="18" charset="0"/>
                                </a:rPr>
                              </m:ctrlPr>
                            </m:sSubPr>
                            <m:e>
                              <m:r>
                                <a:rPr lang="it-IT" sz="2800" i="1" dirty="0">
                                  <a:latin typeface="Cambria Math" panose="02040503050406030204" pitchFamily="18" charset="0"/>
                                </a:rPr>
                                <m:t>𝑊</m:t>
                              </m:r>
                            </m:e>
                            <m:sub>
                              <m:r>
                                <a:rPr lang="it-IT" sz="2800" i="1" dirty="0">
                                  <a:latin typeface="Cambria Math" panose="02040503050406030204" pitchFamily="18" charset="0"/>
                                </a:rPr>
                                <m:t>𝐼</m:t>
                              </m:r>
                            </m:sub>
                          </m:sSub>
                        </m:e>
                      </m:d>
                      <m:r>
                        <a:rPr lang="it-IT" sz="2800" i="1" dirty="0">
                          <a:latin typeface="Cambria Math" panose="02040503050406030204" pitchFamily="18" charset="0"/>
                        </a:rPr>
                        <m:t>−</m:t>
                      </m:r>
                      <m:d>
                        <m:dPr>
                          <m:ctrlPr>
                            <a:rPr lang="it-IT" sz="2800" b="0" i="1" dirty="0" smtClean="0">
                              <a:latin typeface="Cambria Math" panose="02040503050406030204" pitchFamily="18" charset="0"/>
                            </a:rPr>
                          </m:ctrlPr>
                        </m:dPr>
                        <m:e>
                          <m:r>
                            <a:rPr lang="it-IT" sz="2800" i="1" dirty="0">
                              <a:latin typeface="Cambria Math" panose="02040503050406030204" pitchFamily="18" charset="0"/>
                            </a:rPr>
                            <m:t>1</m:t>
                          </m:r>
                          <m:r>
                            <a:rPr lang="it-IT" sz="2800" i="1" dirty="0">
                              <a:latin typeface="Cambria Math" panose="02040503050406030204" pitchFamily="18" charset="0"/>
                            </a:rPr>
                            <m:t>−</m:t>
                          </m:r>
                          <m:r>
                            <a:rPr lang="el-GR" sz="2800" i="1" dirty="0">
                              <a:latin typeface="Cambria Math" panose="02040503050406030204" pitchFamily="18" charset="0"/>
                            </a:rPr>
                            <m:t>𝜋</m:t>
                          </m:r>
                        </m:e>
                      </m:d>
                      <m:sSup>
                        <m:sSupPr>
                          <m:ctrlPr>
                            <a:rPr lang="it-IT" sz="2800" i="1" dirty="0">
                              <a:latin typeface="Cambria Math" panose="02040503050406030204" pitchFamily="18" charset="0"/>
                            </a:rPr>
                          </m:ctrlPr>
                        </m:sSupPr>
                        <m:e>
                          <m:r>
                            <a:rPr lang="el-GR" sz="2800" i="1" dirty="0">
                              <a:latin typeface="Cambria Math" panose="02040503050406030204" pitchFamily="18" charset="0"/>
                            </a:rPr>
                            <m:t>𝜐</m:t>
                          </m:r>
                        </m:e>
                        <m:sup>
                          <m:r>
                            <a:rPr lang="it-IT" sz="2800" i="1" dirty="0">
                              <a:latin typeface="Cambria Math" panose="02040503050406030204" pitchFamily="18" charset="0"/>
                            </a:rPr>
                            <m:t>′</m:t>
                          </m:r>
                        </m:sup>
                      </m:sSup>
                      <m:d>
                        <m:dPr>
                          <m:begChr m:val="["/>
                          <m:endChr m:val="]"/>
                          <m:ctrlPr>
                            <a:rPr lang="it-IT" sz="2800" i="1" dirty="0">
                              <a:latin typeface="Cambria Math" panose="02040503050406030204" pitchFamily="18" charset="0"/>
                            </a:rPr>
                          </m:ctrlPr>
                        </m:dPr>
                        <m:e>
                          <m:r>
                            <a:rPr lang="it-IT" sz="2800" b="0" i="1" dirty="0" smtClean="0">
                              <a:latin typeface="Cambria Math" panose="02040503050406030204" pitchFamily="18" charset="0"/>
                            </a:rPr>
                            <m:t>2</m:t>
                          </m:r>
                        </m:e>
                      </m:d>
                      <m:sSub>
                        <m:sSubPr>
                          <m:ctrlPr>
                            <a:rPr lang="it-IT" sz="2800" i="1" dirty="0">
                              <a:latin typeface="Cambria Math" panose="02040503050406030204" pitchFamily="18" charset="0"/>
                            </a:rPr>
                          </m:ctrlPr>
                        </m:sSubPr>
                        <m:e>
                          <m:r>
                            <a:rPr lang="it-IT" sz="2800" i="1" dirty="0">
                              <a:latin typeface="Cambria Math" panose="02040503050406030204" pitchFamily="18" charset="0"/>
                            </a:rPr>
                            <m:t>𝑅</m:t>
                          </m:r>
                        </m:e>
                        <m:sub>
                          <m:r>
                            <a:rPr lang="it-IT" sz="2800" i="1" dirty="0">
                              <a:latin typeface="Cambria Math" panose="02040503050406030204" pitchFamily="18" charset="0"/>
                            </a:rPr>
                            <m:t>𝐴</m:t>
                          </m:r>
                        </m:sub>
                      </m:sSub>
                      <m:r>
                        <a:rPr lang="el-GR" sz="2800" i="1" dirty="0">
                          <a:latin typeface="Cambria Math" panose="02040503050406030204" pitchFamily="18" charset="0"/>
                        </a:rPr>
                        <m:t> </m:t>
                      </m:r>
                      <m:d>
                        <m:dPr>
                          <m:begChr m:val="["/>
                          <m:endChr m:val="]"/>
                          <m:ctrlPr>
                            <a:rPr lang="el-GR" sz="2800" i="1" dirty="0">
                              <a:latin typeface="Cambria Math" panose="02040503050406030204" pitchFamily="18" charset="0"/>
                            </a:rPr>
                          </m:ctrlPr>
                        </m:dPr>
                        <m:e>
                          <m:r>
                            <a:rPr lang="it-IT" sz="2800" b="0" i="1" dirty="0" smtClean="0">
                              <a:latin typeface="Cambria Math" panose="02040503050406030204" pitchFamily="18" charset="0"/>
                            </a:rPr>
                            <m:t>2</m:t>
                          </m:r>
                        </m:e>
                      </m:d>
                      <m:d>
                        <m:dPr>
                          <m:ctrlPr>
                            <a:rPr lang="el-GR" sz="2800" i="1" dirty="0">
                              <a:latin typeface="Cambria Math" panose="02040503050406030204" pitchFamily="18" charset="0"/>
                            </a:rPr>
                          </m:ctrlPr>
                        </m:dPr>
                        <m:e>
                          <m:r>
                            <a:rPr lang="el-GR" sz="2800" i="1" dirty="0">
                              <a:latin typeface="Cambria Math" panose="02040503050406030204" pitchFamily="18" charset="0"/>
                            </a:rPr>
                            <m:t>𝛼</m:t>
                          </m:r>
                          <m:r>
                            <a:rPr lang="it-IT" sz="2800" i="1" dirty="0">
                              <a:latin typeface="Cambria Math" panose="02040503050406030204" pitchFamily="18" charset="0"/>
                            </a:rPr>
                            <m:t>𝑝</m:t>
                          </m:r>
                          <m:r>
                            <a:rPr lang="it-IT" sz="2800" i="1" dirty="0">
                              <a:latin typeface="Cambria Math" panose="02040503050406030204" pitchFamily="18" charset="0"/>
                            </a:rPr>
                            <m:t> </m:t>
                          </m:r>
                          <m:sSubSup>
                            <m:sSubSupPr>
                              <m:ctrlPr>
                                <a:rPr lang="it-IT" sz="2800" b="0" i="1" dirty="0" smtClean="0">
                                  <a:latin typeface="Cambria Math" panose="02040503050406030204" pitchFamily="18" charset="0"/>
                                </a:rPr>
                              </m:ctrlPr>
                            </m:sSubSupPr>
                            <m:e>
                              <m:r>
                                <a:rPr lang="it-IT" sz="2800" b="0" i="1" dirty="0" smtClean="0">
                                  <a:latin typeface="Cambria Math" panose="02040503050406030204" pitchFamily="18" charset="0"/>
                                </a:rPr>
                                <m:t>𝑊</m:t>
                              </m:r>
                            </m:e>
                            <m:sub>
                              <m:r>
                                <a:rPr lang="it-IT" sz="2800" i="1" dirty="0">
                                  <a:latin typeface="Cambria Math" panose="02040503050406030204" pitchFamily="18" charset="0"/>
                                </a:rPr>
                                <m:t>𝐼</m:t>
                              </m:r>
                            </m:sub>
                            <m:sup>
                              <m:r>
                                <a:rPr lang="it-IT" sz="2800" b="0" i="1" dirty="0" smtClean="0">
                                  <a:latin typeface="Cambria Math" panose="02040503050406030204" pitchFamily="18" charset="0"/>
                                </a:rPr>
                                <m:t>2</m:t>
                              </m:r>
                            </m:sup>
                          </m:sSubSup>
                          <m:r>
                            <a:rPr lang="it-IT" sz="2800" i="1" dirty="0">
                              <a:latin typeface="Cambria Math" panose="02040503050406030204" pitchFamily="18" charset="0"/>
                            </a:rPr>
                            <m:t> </m:t>
                          </m:r>
                        </m:e>
                      </m:d>
                      <m:r>
                        <a:rPr lang="it-IT" sz="2800" i="1" dirty="0">
                          <a:latin typeface="Cambria Math" panose="02040503050406030204" pitchFamily="18" charset="0"/>
                        </a:rPr>
                        <m:t>− </m:t>
                      </m:r>
                      <m:sSub>
                        <m:sSubPr>
                          <m:ctrlPr>
                            <a:rPr lang="it-IT" sz="2800" b="0" i="1" dirty="0" smtClean="0">
                              <a:latin typeface="Cambria Math" panose="02040503050406030204" pitchFamily="18" charset="0"/>
                            </a:rPr>
                          </m:ctrlPr>
                        </m:sSubPr>
                        <m:e>
                          <m:r>
                            <a:rPr lang="it-IT" sz="2800" i="1" dirty="0">
                              <a:latin typeface="Cambria Math" panose="02040503050406030204" pitchFamily="18" charset="0"/>
                            </a:rPr>
                            <m:t>𝑊</m:t>
                          </m:r>
                        </m:e>
                        <m:sub>
                          <m:r>
                            <a:rPr lang="it-IT" sz="2800" i="1" dirty="0">
                              <a:latin typeface="Cambria Math" panose="02040503050406030204" pitchFamily="18" charset="0"/>
                            </a:rPr>
                            <m:t>𝐼</m:t>
                          </m:r>
                        </m:sub>
                      </m:sSub>
                      <m:r>
                        <a:rPr lang="it-IT" sz="2800" i="1" dirty="0">
                          <a:latin typeface="Cambria Math" panose="02040503050406030204" pitchFamily="18" charset="0"/>
                        </a:rPr>
                        <m:t>𝐸</m:t>
                      </m:r>
                      <m:sSup>
                        <m:sSupPr>
                          <m:ctrlPr>
                            <a:rPr lang="it-IT" sz="2800" b="0" i="1" dirty="0" smtClean="0">
                              <a:latin typeface="Cambria Math" panose="02040503050406030204" pitchFamily="18" charset="0"/>
                            </a:rPr>
                          </m:ctrlPr>
                        </m:sSupPr>
                        <m:e>
                          <m:r>
                            <a:rPr lang="el-GR" sz="2800" i="1" dirty="0">
                              <a:latin typeface="Cambria Math" panose="02040503050406030204" pitchFamily="18" charset="0"/>
                            </a:rPr>
                            <m:t>𝜐</m:t>
                          </m:r>
                        </m:e>
                        <m:sup>
                          <m:r>
                            <a:rPr lang="it-IT" sz="2800" b="0" i="1" dirty="0" smtClean="0">
                              <a:latin typeface="Cambria Math" panose="02040503050406030204" pitchFamily="18" charset="0"/>
                            </a:rPr>
                            <m:t>′</m:t>
                          </m:r>
                        </m:sup>
                      </m:sSup>
                      <m:r>
                        <a:rPr lang="it-IT" sz="2800" b="0" i="1" dirty="0" smtClean="0">
                          <a:latin typeface="Cambria Math" panose="02040503050406030204" pitchFamily="18" charset="0"/>
                        </a:rPr>
                        <m:t>=</m:t>
                      </m:r>
                    </m:oMath>
                  </m:oMathPara>
                </a14:m>
                <a:endParaRPr lang="it-IT" sz="2800" b="0" i="1" dirty="0">
                  <a:latin typeface="Cambria Math" panose="02040503050406030204" pitchFamily="18" charset="0"/>
                </a:endParaRPr>
              </a:p>
              <a:p>
                <a:pPr algn="ctr"/>
                <a14:m>
                  <m:oMath xmlns:m="http://schemas.openxmlformats.org/officeDocument/2006/math">
                    <m:r>
                      <a:rPr lang="it-IT" sz="2800" b="0" i="1" smtClean="0">
                        <a:latin typeface="Cambria Math" panose="02040503050406030204" pitchFamily="18" charset="0"/>
                      </a:rPr>
                      <m:t>=</m:t>
                    </m:r>
                  </m:oMath>
                </a14:m>
                <a:r>
                  <a:rPr lang="el-GR" sz="2800" dirty="0"/>
                  <a:t> </a:t>
                </a:r>
                <a14:m>
                  <m:oMath xmlns:m="http://schemas.openxmlformats.org/officeDocument/2006/math">
                    <m:r>
                      <a:rPr lang="el-GR" sz="2800" i="1" dirty="0">
                        <a:latin typeface="Cambria Math" panose="02040503050406030204" pitchFamily="18" charset="0"/>
                      </a:rPr>
                      <m:t>𝛼</m:t>
                    </m:r>
                    <m:sSub>
                      <m:sSubPr>
                        <m:ctrlPr>
                          <a:rPr lang="it-IT" sz="2800" i="1" dirty="0">
                            <a:latin typeface="Cambria Math" panose="02040503050406030204" pitchFamily="18" charset="0"/>
                          </a:rPr>
                        </m:ctrlPr>
                      </m:sSubPr>
                      <m:e>
                        <m:r>
                          <a:rPr lang="it-IT" sz="2800" i="1" dirty="0">
                            <a:latin typeface="Cambria Math" panose="02040503050406030204" pitchFamily="18" charset="0"/>
                          </a:rPr>
                          <m:t>𝑊</m:t>
                        </m:r>
                      </m:e>
                      <m:sub>
                        <m:r>
                          <a:rPr lang="it-IT" sz="2800" i="1" dirty="0">
                            <a:latin typeface="Cambria Math" panose="02040503050406030204" pitchFamily="18" charset="0"/>
                          </a:rPr>
                          <m:t>𝐼</m:t>
                        </m:r>
                      </m:sub>
                    </m:sSub>
                    <m:d>
                      <m:dPr>
                        <m:begChr m:val="["/>
                        <m:endChr m:val="]"/>
                        <m:ctrlPr>
                          <a:rPr lang="it-IT" sz="2800" b="0" i="1" dirty="0" smtClean="0">
                            <a:latin typeface="Cambria Math" panose="02040503050406030204" pitchFamily="18" charset="0"/>
                          </a:rPr>
                        </m:ctrlPr>
                      </m:dPr>
                      <m:e>
                        <m:r>
                          <a:rPr lang="it-IT" sz="2800" b="0" i="1" dirty="0" smtClean="0">
                            <a:latin typeface="Cambria Math" panose="02040503050406030204" pitchFamily="18" charset="0"/>
                          </a:rPr>
                          <m:t>𝜋</m:t>
                        </m:r>
                        <m:sSup>
                          <m:sSupPr>
                            <m:ctrlPr>
                              <a:rPr lang="it-IT" sz="2800" i="1" dirty="0">
                                <a:latin typeface="Cambria Math" panose="02040503050406030204" pitchFamily="18" charset="0"/>
                              </a:rPr>
                            </m:ctrlPr>
                          </m:sSupPr>
                          <m:e>
                            <m:r>
                              <a:rPr lang="el-GR" sz="2800" i="1" dirty="0">
                                <a:latin typeface="Cambria Math" panose="02040503050406030204" pitchFamily="18" charset="0"/>
                              </a:rPr>
                              <m:t>𝜐</m:t>
                            </m:r>
                          </m:e>
                          <m:sup>
                            <m:r>
                              <a:rPr lang="it-IT" sz="2800" i="1" dirty="0">
                                <a:latin typeface="Cambria Math" panose="02040503050406030204" pitchFamily="18" charset="0"/>
                              </a:rPr>
                              <m:t>′</m:t>
                            </m:r>
                          </m:sup>
                        </m:sSup>
                        <m:d>
                          <m:dPr>
                            <m:begChr m:val="["/>
                            <m:endChr m:val="]"/>
                            <m:ctrlPr>
                              <a:rPr lang="it-IT" sz="2800" i="1" dirty="0">
                                <a:latin typeface="Cambria Math" panose="02040503050406030204" pitchFamily="18" charset="0"/>
                              </a:rPr>
                            </m:ctrlPr>
                          </m:dPr>
                          <m:e>
                            <m:r>
                              <a:rPr lang="it-IT" sz="2800" i="1" dirty="0">
                                <a:latin typeface="Cambria Math" panose="02040503050406030204" pitchFamily="18" charset="0"/>
                              </a:rPr>
                              <m:t>1</m:t>
                            </m:r>
                          </m:e>
                        </m:d>
                        <m:sSub>
                          <m:sSubPr>
                            <m:ctrlPr>
                              <a:rPr lang="it-IT" sz="2800" i="1" dirty="0">
                                <a:latin typeface="Cambria Math" panose="02040503050406030204" pitchFamily="18" charset="0"/>
                              </a:rPr>
                            </m:ctrlPr>
                          </m:sSubPr>
                          <m:e>
                            <m:r>
                              <a:rPr lang="it-IT" sz="2800" i="1" dirty="0">
                                <a:latin typeface="Cambria Math" panose="02040503050406030204" pitchFamily="18" charset="0"/>
                              </a:rPr>
                              <m:t>𝑅</m:t>
                            </m:r>
                          </m:e>
                          <m:sub>
                            <m:r>
                              <a:rPr lang="it-IT" sz="2800" i="1" dirty="0">
                                <a:latin typeface="Cambria Math" panose="02040503050406030204" pitchFamily="18" charset="0"/>
                              </a:rPr>
                              <m:t>𝐴</m:t>
                            </m:r>
                          </m:sub>
                        </m:sSub>
                        <m:r>
                          <a:rPr lang="el-GR" sz="2800" i="1" dirty="0">
                            <a:latin typeface="Cambria Math" panose="02040503050406030204" pitchFamily="18" charset="0"/>
                          </a:rPr>
                          <m:t> </m:t>
                        </m:r>
                        <m:d>
                          <m:dPr>
                            <m:begChr m:val="["/>
                            <m:endChr m:val="]"/>
                            <m:ctrlPr>
                              <a:rPr lang="el-GR" sz="2800" i="1" dirty="0">
                                <a:latin typeface="Cambria Math" panose="02040503050406030204" pitchFamily="18" charset="0"/>
                              </a:rPr>
                            </m:ctrlPr>
                          </m:dPr>
                          <m:e>
                            <m:r>
                              <a:rPr lang="el-GR" sz="2800" i="1" dirty="0">
                                <a:latin typeface="Cambria Math" panose="02040503050406030204" pitchFamily="18" charset="0"/>
                              </a:rPr>
                              <m:t>1</m:t>
                            </m:r>
                          </m:e>
                        </m:d>
                        <m:d>
                          <m:dPr>
                            <m:ctrlPr>
                              <a:rPr lang="el-GR" sz="2800" i="1" dirty="0">
                                <a:latin typeface="Cambria Math" panose="02040503050406030204" pitchFamily="18" charset="0"/>
                              </a:rPr>
                            </m:ctrlPr>
                          </m:dPr>
                          <m:e>
                            <m:r>
                              <a:rPr lang="it-IT" sz="2800" i="1" dirty="0">
                                <a:latin typeface="Cambria Math" panose="02040503050406030204" pitchFamily="18" charset="0"/>
                              </a:rPr>
                              <m:t>𝐿</m:t>
                            </m:r>
                            <m:r>
                              <a:rPr lang="it-IT" sz="2800" i="1" dirty="0">
                                <a:latin typeface="Cambria Math" panose="02040503050406030204" pitchFamily="18" charset="0"/>
                              </a:rPr>
                              <m:t> − </m:t>
                            </m:r>
                            <m:r>
                              <a:rPr lang="it-IT" sz="2800" i="1" dirty="0" err="1">
                                <a:latin typeface="Cambria Math" panose="02040503050406030204" pitchFamily="18" charset="0"/>
                              </a:rPr>
                              <m:t>𝑝</m:t>
                            </m:r>
                            <m:sSub>
                              <m:sSubPr>
                                <m:ctrlPr>
                                  <a:rPr lang="it-IT" sz="2800" i="1" dirty="0">
                                    <a:latin typeface="Cambria Math" panose="02040503050406030204" pitchFamily="18" charset="0"/>
                                  </a:rPr>
                                </m:ctrlPr>
                              </m:sSubPr>
                              <m:e>
                                <m:r>
                                  <a:rPr lang="it-IT" sz="2800" i="1" dirty="0" err="1">
                                    <a:latin typeface="Cambria Math" panose="02040503050406030204" pitchFamily="18" charset="0"/>
                                  </a:rPr>
                                  <m:t>𝑊</m:t>
                                </m:r>
                              </m:e>
                              <m:sub>
                                <m:r>
                                  <a:rPr lang="it-IT" sz="2800" i="1" dirty="0" err="1">
                                    <a:latin typeface="Cambria Math" panose="02040503050406030204" pitchFamily="18" charset="0"/>
                                  </a:rPr>
                                  <m:t>𝐼</m:t>
                                </m:r>
                              </m:sub>
                            </m:sSub>
                          </m:e>
                        </m:d>
                        <m:r>
                          <a:rPr lang="it-IT" sz="2800" i="1" dirty="0">
                            <a:latin typeface="Cambria Math" panose="02040503050406030204" pitchFamily="18" charset="0"/>
                          </a:rPr>
                          <m:t>−</m:t>
                        </m:r>
                        <m:d>
                          <m:dPr>
                            <m:ctrlPr>
                              <a:rPr lang="it-IT" sz="2800" i="1" dirty="0">
                                <a:latin typeface="Cambria Math" panose="02040503050406030204" pitchFamily="18" charset="0"/>
                              </a:rPr>
                            </m:ctrlPr>
                          </m:dPr>
                          <m:e>
                            <m:r>
                              <a:rPr lang="it-IT" sz="2800" i="1" dirty="0">
                                <a:latin typeface="Cambria Math" panose="02040503050406030204" pitchFamily="18" charset="0"/>
                              </a:rPr>
                              <m:t>1</m:t>
                            </m:r>
                            <m:r>
                              <a:rPr lang="it-IT" sz="2800" i="1" dirty="0">
                                <a:latin typeface="Cambria Math" panose="02040503050406030204" pitchFamily="18" charset="0"/>
                              </a:rPr>
                              <m:t>−</m:t>
                            </m:r>
                            <m:r>
                              <a:rPr lang="el-GR" sz="2800" i="1" dirty="0">
                                <a:latin typeface="Cambria Math" panose="02040503050406030204" pitchFamily="18" charset="0"/>
                              </a:rPr>
                              <m:t>𝜋</m:t>
                            </m:r>
                          </m:e>
                        </m:d>
                        <m:sSup>
                          <m:sSupPr>
                            <m:ctrlPr>
                              <a:rPr lang="it-IT" sz="2800" i="1" dirty="0">
                                <a:latin typeface="Cambria Math" panose="02040503050406030204" pitchFamily="18" charset="0"/>
                              </a:rPr>
                            </m:ctrlPr>
                          </m:sSupPr>
                          <m:e>
                            <m:r>
                              <a:rPr lang="el-GR" sz="2800" i="1" dirty="0">
                                <a:latin typeface="Cambria Math" panose="02040503050406030204" pitchFamily="18" charset="0"/>
                              </a:rPr>
                              <m:t>𝜐</m:t>
                            </m:r>
                          </m:e>
                          <m:sup>
                            <m:r>
                              <a:rPr lang="it-IT" sz="2800" i="1" dirty="0">
                                <a:latin typeface="Cambria Math" panose="02040503050406030204" pitchFamily="18" charset="0"/>
                              </a:rPr>
                              <m:t>′</m:t>
                            </m:r>
                          </m:sup>
                        </m:sSup>
                        <m:d>
                          <m:dPr>
                            <m:begChr m:val="["/>
                            <m:endChr m:val="]"/>
                            <m:ctrlPr>
                              <a:rPr lang="it-IT" sz="2800" i="1" dirty="0">
                                <a:latin typeface="Cambria Math" panose="02040503050406030204" pitchFamily="18" charset="0"/>
                              </a:rPr>
                            </m:ctrlPr>
                          </m:dPr>
                          <m:e>
                            <m:r>
                              <a:rPr lang="it-IT" sz="2800" i="1" dirty="0">
                                <a:latin typeface="Cambria Math" panose="02040503050406030204" pitchFamily="18" charset="0"/>
                              </a:rPr>
                              <m:t>2</m:t>
                            </m:r>
                          </m:e>
                        </m:d>
                        <m:sSub>
                          <m:sSubPr>
                            <m:ctrlPr>
                              <a:rPr lang="it-IT" sz="2800" i="1" dirty="0">
                                <a:latin typeface="Cambria Math" panose="02040503050406030204" pitchFamily="18" charset="0"/>
                              </a:rPr>
                            </m:ctrlPr>
                          </m:sSubPr>
                          <m:e>
                            <m:r>
                              <a:rPr lang="it-IT" sz="2800" i="1" dirty="0">
                                <a:latin typeface="Cambria Math" panose="02040503050406030204" pitchFamily="18" charset="0"/>
                              </a:rPr>
                              <m:t>𝑅</m:t>
                            </m:r>
                          </m:e>
                          <m:sub>
                            <m:r>
                              <a:rPr lang="it-IT" sz="2800" i="1" dirty="0">
                                <a:latin typeface="Cambria Math" panose="02040503050406030204" pitchFamily="18" charset="0"/>
                              </a:rPr>
                              <m:t>𝐴</m:t>
                            </m:r>
                          </m:sub>
                        </m:sSub>
                        <m:r>
                          <a:rPr lang="el-GR" sz="2800" i="1" dirty="0">
                            <a:latin typeface="Cambria Math" panose="02040503050406030204" pitchFamily="18" charset="0"/>
                          </a:rPr>
                          <m:t> </m:t>
                        </m:r>
                        <m:d>
                          <m:dPr>
                            <m:begChr m:val="["/>
                            <m:endChr m:val="]"/>
                            <m:ctrlPr>
                              <a:rPr lang="el-GR" sz="2800" i="1" dirty="0">
                                <a:latin typeface="Cambria Math" panose="02040503050406030204" pitchFamily="18" charset="0"/>
                              </a:rPr>
                            </m:ctrlPr>
                          </m:dPr>
                          <m:e>
                            <m:r>
                              <a:rPr lang="it-IT" sz="2800" i="1" dirty="0">
                                <a:latin typeface="Cambria Math" panose="02040503050406030204" pitchFamily="18" charset="0"/>
                              </a:rPr>
                              <m:t>2</m:t>
                            </m:r>
                          </m:e>
                        </m:d>
                        <m:r>
                          <a:rPr lang="it-IT" sz="2800" b="0" i="1" dirty="0" smtClean="0">
                            <a:latin typeface="Cambria Math" panose="02040503050406030204" pitchFamily="18" charset="0"/>
                          </a:rPr>
                          <m:t>𝑝</m:t>
                        </m:r>
                        <m:sSub>
                          <m:sSubPr>
                            <m:ctrlPr>
                              <a:rPr lang="it-IT" sz="2800" b="0" i="1" dirty="0" smtClean="0">
                                <a:latin typeface="Cambria Math" panose="02040503050406030204" pitchFamily="18" charset="0"/>
                              </a:rPr>
                            </m:ctrlPr>
                          </m:sSubPr>
                          <m:e>
                            <m:r>
                              <a:rPr lang="it-IT" sz="2800" b="0" i="1" dirty="0" smtClean="0">
                                <a:latin typeface="Cambria Math" panose="02040503050406030204" pitchFamily="18" charset="0"/>
                              </a:rPr>
                              <m:t>𝑊</m:t>
                            </m:r>
                          </m:e>
                          <m:sub>
                            <m:r>
                              <a:rPr lang="it-IT" sz="2800" b="0" i="1" dirty="0" smtClean="0">
                                <a:latin typeface="Cambria Math" panose="02040503050406030204" pitchFamily="18" charset="0"/>
                              </a:rPr>
                              <m:t>𝐼</m:t>
                            </m:r>
                          </m:sub>
                        </m:sSub>
                      </m:e>
                    </m:d>
                    <m:r>
                      <a:rPr lang="it-IT" sz="2800" b="0" i="1" dirty="0" smtClean="0">
                        <a:latin typeface="Cambria Math" panose="02040503050406030204" pitchFamily="18" charset="0"/>
                      </a:rPr>
                      <m:t>−</m:t>
                    </m:r>
                    <m:r>
                      <a:rPr lang="it-IT" sz="2800" i="1" dirty="0">
                        <a:latin typeface="Cambria Math" panose="02040503050406030204" pitchFamily="18" charset="0"/>
                      </a:rPr>
                      <m:t> </m:t>
                    </m:r>
                    <m:sSub>
                      <m:sSubPr>
                        <m:ctrlPr>
                          <a:rPr lang="it-IT" sz="2800" i="1" dirty="0">
                            <a:latin typeface="Cambria Math" panose="02040503050406030204" pitchFamily="18" charset="0"/>
                          </a:rPr>
                        </m:ctrlPr>
                      </m:sSubPr>
                      <m:e>
                        <m:r>
                          <a:rPr lang="it-IT" sz="2800" i="1" dirty="0">
                            <a:latin typeface="Cambria Math" panose="02040503050406030204" pitchFamily="18" charset="0"/>
                          </a:rPr>
                          <m:t>𝑊</m:t>
                        </m:r>
                      </m:e>
                      <m:sub>
                        <m:r>
                          <a:rPr lang="it-IT" sz="2800" i="1" dirty="0">
                            <a:latin typeface="Cambria Math" panose="02040503050406030204" pitchFamily="18" charset="0"/>
                          </a:rPr>
                          <m:t>𝐼</m:t>
                        </m:r>
                      </m:sub>
                    </m:sSub>
                    <m:r>
                      <a:rPr lang="it-IT" sz="2800" i="1" dirty="0">
                        <a:latin typeface="Cambria Math" panose="02040503050406030204" pitchFamily="18" charset="0"/>
                      </a:rPr>
                      <m:t>𝐸</m:t>
                    </m:r>
                    <m:sSup>
                      <m:sSupPr>
                        <m:ctrlPr>
                          <a:rPr lang="it-IT" sz="2800" i="1" dirty="0">
                            <a:latin typeface="Cambria Math" panose="02040503050406030204" pitchFamily="18" charset="0"/>
                          </a:rPr>
                        </m:ctrlPr>
                      </m:sSupPr>
                      <m:e>
                        <m:r>
                          <a:rPr lang="el-GR" sz="2800" i="1" dirty="0">
                            <a:latin typeface="Cambria Math" panose="02040503050406030204" pitchFamily="18" charset="0"/>
                          </a:rPr>
                          <m:t>𝜐</m:t>
                        </m:r>
                      </m:e>
                      <m:sup>
                        <m:r>
                          <a:rPr lang="it-IT" sz="2800" i="1" dirty="0">
                            <a:latin typeface="Cambria Math" panose="02040503050406030204" pitchFamily="18" charset="0"/>
                          </a:rPr>
                          <m:t>′</m:t>
                        </m:r>
                      </m:sup>
                    </m:sSup>
                    <m:r>
                      <a:rPr lang="el-GR" sz="2800" i="1" dirty="0">
                        <a:latin typeface="Cambria Math" panose="02040503050406030204" pitchFamily="18" charset="0"/>
                      </a:rPr>
                      <m:t>≶</m:t>
                    </m:r>
                    <m:r>
                      <a:rPr lang="it-IT" sz="2800" b="0" i="1" dirty="0" smtClean="0">
                        <a:latin typeface="Cambria Math" panose="02040503050406030204" pitchFamily="18" charset="0"/>
                      </a:rPr>
                      <m:t>0</m:t>
                    </m:r>
                  </m:oMath>
                </a14:m>
                <a:endParaRPr lang="it-IT" sz="2800" i="1" dirty="0">
                  <a:latin typeface="Cambria Math" panose="02040503050406030204" pitchFamily="18" charset="0"/>
                </a:endParaRPr>
              </a:p>
              <a:p>
                <a:pPr algn="ctr"/>
                <a:endParaRPr lang="it-IT" sz="2800" i="1" dirty="0">
                  <a:latin typeface="Cambria Math" panose="02040503050406030204" pitchFamily="18" charset="0"/>
                </a:endParaRPr>
              </a:p>
              <a:p>
                <a:pPr marL="457200" indent="-457200" algn="just">
                  <a:buFont typeface="Arial" panose="020B0604020202020204" pitchFamily="34" charset="0"/>
                  <a:buChar char="•"/>
                </a:pPr>
                <a:r>
                  <a:rPr lang="it-IT" sz="2400" dirty="0">
                    <a:latin typeface="Times New Roman" panose="02020603050405020304" pitchFamily="18" charset="0"/>
                    <a:cs typeface="Times New Roman" panose="02020603050405020304" pitchFamily="18" charset="0"/>
                  </a:rPr>
                  <a:t>Dove:</a:t>
                </a:r>
              </a:p>
              <a:p>
                <a:pPr algn="ctr"/>
                <a14:m>
                  <m:oMath xmlns:m="http://schemas.openxmlformats.org/officeDocument/2006/math">
                    <m:sSub>
                      <m:sSubPr>
                        <m:ctrlPr>
                          <a:rPr lang="it-IT" sz="2400" i="1" dirty="0">
                            <a:latin typeface="Cambria Math" panose="02040503050406030204" pitchFamily="18" charset="0"/>
                          </a:rPr>
                        </m:ctrlPr>
                      </m:sSubPr>
                      <m:e>
                        <m:r>
                          <a:rPr lang="it-IT" sz="2400" i="1" dirty="0">
                            <a:latin typeface="Cambria Math" panose="02040503050406030204" pitchFamily="18" charset="0"/>
                          </a:rPr>
                          <m:t>𝑊</m:t>
                        </m:r>
                      </m:e>
                      <m:sub>
                        <m:r>
                          <a:rPr lang="it-IT" sz="2400" i="1" dirty="0">
                            <a:latin typeface="Cambria Math" panose="02040503050406030204" pitchFamily="18" charset="0"/>
                          </a:rPr>
                          <m:t>𝐼</m:t>
                        </m:r>
                      </m:sub>
                    </m:sSub>
                    <m:r>
                      <a:rPr lang="it-IT" sz="2400" i="1" dirty="0">
                        <a:latin typeface="Cambria Math" panose="02040503050406030204" pitchFamily="18" charset="0"/>
                      </a:rPr>
                      <m:t>𝐸</m:t>
                    </m:r>
                    <m:sSup>
                      <m:sSupPr>
                        <m:ctrlPr>
                          <a:rPr lang="it-IT" sz="2400" i="1" dirty="0">
                            <a:latin typeface="Cambria Math" panose="02040503050406030204" pitchFamily="18" charset="0"/>
                          </a:rPr>
                        </m:ctrlPr>
                      </m:sSupPr>
                      <m:e>
                        <m:r>
                          <a:rPr lang="el-GR" sz="2400" i="1" dirty="0">
                            <a:latin typeface="Cambria Math" panose="02040503050406030204" pitchFamily="18" charset="0"/>
                          </a:rPr>
                          <m:t>𝜐</m:t>
                        </m:r>
                      </m:e>
                      <m:sup>
                        <m:r>
                          <a:rPr lang="it-IT" sz="2400" i="1" dirty="0">
                            <a:latin typeface="Cambria Math" panose="02040503050406030204" pitchFamily="18" charset="0"/>
                          </a:rPr>
                          <m:t>′</m:t>
                        </m:r>
                      </m:sup>
                    </m:sSup>
                    <m:r>
                      <a:rPr lang="it-IT" sz="2400" b="0" i="1" dirty="0" smtClean="0">
                        <a:latin typeface="Cambria Math" panose="02040503050406030204" pitchFamily="18" charset="0"/>
                      </a:rPr>
                      <m:t>&gt;</m:t>
                    </m:r>
                    <m:r>
                      <a:rPr lang="it-IT" sz="2400" b="0" i="1" dirty="0" smtClean="0">
                        <a:latin typeface="Cambria Math" panose="02040503050406030204" pitchFamily="18" charset="0"/>
                      </a:rPr>
                      <m:t>0</m:t>
                    </m:r>
                    <m:r>
                      <a:rPr lang="it-IT" sz="2400" b="0" i="0" dirty="0" smtClean="0">
                        <a:latin typeface="Cambria Math" panose="02040503050406030204" pitchFamily="18" charset="0"/>
                      </a:rPr>
                      <m:t>→</m:t>
                    </m:r>
                  </m:oMath>
                </a14:m>
                <a:r>
                  <a:rPr lang="it-IT" sz="2400" dirty="0">
                    <a:latin typeface="Times New Roman" panose="02020603050405020304" pitchFamily="18" charset="0"/>
                    <a:cs typeface="Times New Roman" panose="02020603050405020304" pitchFamily="18" charset="0"/>
                  </a:rPr>
                  <a:t> Effetto sostituzione</a:t>
                </a:r>
              </a:p>
              <a:p>
                <a:pPr algn="just"/>
                <a:endParaRPr lang="it-IT" sz="2800" i="1" dirty="0">
                  <a:latin typeface="Cambria Math" panose="02040503050406030204" pitchFamily="18" charset="0"/>
                </a:endParaRPr>
              </a:p>
              <a:p>
                <a:pPr algn="ctr"/>
                <a14:m>
                  <m:oMath xmlns:m="http://schemas.openxmlformats.org/officeDocument/2006/math">
                    <m:r>
                      <a:rPr lang="it-IT" sz="2400" i="1" dirty="0">
                        <a:latin typeface="Cambria Math" panose="02040503050406030204" pitchFamily="18" charset="0"/>
                      </a:rPr>
                      <m:t>𝜋</m:t>
                    </m:r>
                    <m:sSup>
                      <m:sSupPr>
                        <m:ctrlPr>
                          <a:rPr lang="it-IT" sz="2400" i="1" dirty="0">
                            <a:latin typeface="Cambria Math" panose="02040503050406030204" pitchFamily="18" charset="0"/>
                          </a:rPr>
                        </m:ctrlPr>
                      </m:sSupPr>
                      <m:e>
                        <m:r>
                          <a:rPr lang="el-GR" sz="2400" i="1" dirty="0">
                            <a:latin typeface="Cambria Math" panose="02040503050406030204" pitchFamily="18" charset="0"/>
                          </a:rPr>
                          <m:t>𝜐</m:t>
                        </m:r>
                      </m:e>
                      <m:sup>
                        <m:r>
                          <a:rPr lang="it-IT" sz="2400" i="1" dirty="0">
                            <a:latin typeface="Cambria Math" panose="02040503050406030204" pitchFamily="18" charset="0"/>
                          </a:rPr>
                          <m:t>′</m:t>
                        </m:r>
                      </m:sup>
                    </m:sSup>
                    <m:d>
                      <m:dPr>
                        <m:begChr m:val="["/>
                        <m:endChr m:val="]"/>
                        <m:ctrlPr>
                          <a:rPr lang="it-IT" sz="2400" i="1" dirty="0">
                            <a:latin typeface="Cambria Math" panose="02040503050406030204" pitchFamily="18" charset="0"/>
                          </a:rPr>
                        </m:ctrlPr>
                      </m:dPr>
                      <m:e>
                        <m:r>
                          <a:rPr lang="it-IT" sz="2400" i="1" dirty="0">
                            <a:latin typeface="Cambria Math" panose="02040503050406030204" pitchFamily="18" charset="0"/>
                          </a:rPr>
                          <m:t>1</m:t>
                        </m:r>
                      </m:e>
                    </m:d>
                    <m:sSub>
                      <m:sSubPr>
                        <m:ctrlPr>
                          <a:rPr lang="it-IT" sz="2400" i="1" dirty="0">
                            <a:latin typeface="Cambria Math" panose="02040503050406030204" pitchFamily="18" charset="0"/>
                          </a:rPr>
                        </m:ctrlPr>
                      </m:sSubPr>
                      <m:e>
                        <m:r>
                          <a:rPr lang="it-IT" sz="2400" i="1" dirty="0">
                            <a:latin typeface="Cambria Math" panose="02040503050406030204" pitchFamily="18" charset="0"/>
                          </a:rPr>
                          <m:t>𝑅</m:t>
                        </m:r>
                      </m:e>
                      <m:sub>
                        <m:r>
                          <a:rPr lang="it-IT" sz="2400" i="1" dirty="0">
                            <a:latin typeface="Cambria Math" panose="02040503050406030204" pitchFamily="18" charset="0"/>
                          </a:rPr>
                          <m:t>𝐴</m:t>
                        </m:r>
                      </m:sub>
                    </m:sSub>
                    <m:r>
                      <a:rPr lang="el-GR" sz="2400" i="1" dirty="0">
                        <a:latin typeface="Cambria Math" panose="02040503050406030204" pitchFamily="18" charset="0"/>
                      </a:rPr>
                      <m:t> </m:t>
                    </m:r>
                    <m:d>
                      <m:dPr>
                        <m:begChr m:val="["/>
                        <m:endChr m:val="]"/>
                        <m:ctrlPr>
                          <a:rPr lang="el-GR" sz="2400" i="1" dirty="0">
                            <a:latin typeface="Cambria Math" panose="02040503050406030204" pitchFamily="18" charset="0"/>
                          </a:rPr>
                        </m:ctrlPr>
                      </m:dPr>
                      <m:e>
                        <m:r>
                          <a:rPr lang="el-GR" sz="2400" i="1" dirty="0">
                            <a:latin typeface="Cambria Math" panose="02040503050406030204" pitchFamily="18" charset="0"/>
                          </a:rPr>
                          <m:t>1</m:t>
                        </m:r>
                      </m:e>
                    </m:d>
                    <m:d>
                      <m:dPr>
                        <m:ctrlPr>
                          <a:rPr lang="el-GR" sz="2400" i="1" dirty="0">
                            <a:latin typeface="Cambria Math" panose="02040503050406030204" pitchFamily="18" charset="0"/>
                          </a:rPr>
                        </m:ctrlPr>
                      </m:dPr>
                      <m:e>
                        <m:r>
                          <a:rPr lang="it-IT" sz="2400" i="1" dirty="0">
                            <a:latin typeface="Cambria Math" panose="02040503050406030204" pitchFamily="18" charset="0"/>
                          </a:rPr>
                          <m:t>𝐿</m:t>
                        </m:r>
                        <m:r>
                          <a:rPr lang="it-IT" sz="2400" i="1" dirty="0">
                            <a:latin typeface="Cambria Math" panose="02040503050406030204" pitchFamily="18" charset="0"/>
                          </a:rPr>
                          <m:t> − </m:t>
                        </m:r>
                        <m:r>
                          <a:rPr lang="it-IT" sz="2400" i="1" dirty="0" err="1">
                            <a:latin typeface="Cambria Math" panose="02040503050406030204" pitchFamily="18" charset="0"/>
                          </a:rPr>
                          <m:t>𝑝</m:t>
                        </m:r>
                        <m:sSub>
                          <m:sSubPr>
                            <m:ctrlPr>
                              <a:rPr lang="it-IT" sz="2400" i="1" dirty="0">
                                <a:latin typeface="Cambria Math" panose="02040503050406030204" pitchFamily="18" charset="0"/>
                              </a:rPr>
                            </m:ctrlPr>
                          </m:sSubPr>
                          <m:e>
                            <m:r>
                              <a:rPr lang="it-IT" sz="2400" i="1" dirty="0" err="1">
                                <a:latin typeface="Cambria Math" panose="02040503050406030204" pitchFamily="18" charset="0"/>
                              </a:rPr>
                              <m:t>𝑊</m:t>
                            </m:r>
                          </m:e>
                          <m:sub>
                            <m:r>
                              <a:rPr lang="it-IT" sz="2400" i="1" dirty="0" err="1">
                                <a:latin typeface="Cambria Math" panose="02040503050406030204" pitchFamily="18" charset="0"/>
                              </a:rPr>
                              <m:t>𝐼</m:t>
                            </m:r>
                          </m:sub>
                        </m:sSub>
                      </m:e>
                    </m:d>
                    <m:r>
                      <a:rPr lang="it-IT" sz="2400" i="1" dirty="0">
                        <a:latin typeface="Cambria Math" panose="02040503050406030204" pitchFamily="18" charset="0"/>
                      </a:rPr>
                      <m:t>−</m:t>
                    </m:r>
                    <m:d>
                      <m:dPr>
                        <m:ctrlPr>
                          <a:rPr lang="it-IT" sz="2400" i="1" dirty="0">
                            <a:latin typeface="Cambria Math" panose="02040503050406030204" pitchFamily="18" charset="0"/>
                          </a:rPr>
                        </m:ctrlPr>
                      </m:dPr>
                      <m:e>
                        <m:r>
                          <a:rPr lang="it-IT" sz="2400" i="1" dirty="0">
                            <a:latin typeface="Cambria Math" panose="02040503050406030204" pitchFamily="18" charset="0"/>
                          </a:rPr>
                          <m:t>1</m:t>
                        </m:r>
                        <m:r>
                          <a:rPr lang="it-IT" sz="2400" i="1" dirty="0">
                            <a:latin typeface="Cambria Math" panose="02040503050406030204" pitchFamily="18" charset="0"/>
                          </a:rPr>
                          <m:t>−</m:t>
                        </m:r>
                        <m:r>
                          <a:rPr lang="el-GR" sz="2400" i="1" dirty="0">
                            <a:latin typeface="Cambria Math" panose="02040503050406030204" pitchFamily="18" charset="0"/>
                          </a:rPr>
                          <m:t>𝜋</m:t>
                        </m:r>
                      </m:e>
                    </m:d>
                    <m:sSup>
                      <m:sSupPr>
                        <m:ctrlPr>
                          <a:rPr lang="it-IT" sz="2400" i="1" dirty="0">
                            <a:latin typeface="Cambria Math" panose="02040503050406030204" pitchFamily="18" charset="0"/>
                          </a:rPr>
                        </m:ctrlPr>
                      </m:sSupPr>
                      <m:e>
                        <m:r>
                          <a:rPr lang="el-GR" sz="2400" i="1" dirty="0">
                            <a:latin typeface="Cambria Math" panose="02040503050406030204" pitchFamily="18" charset="0"/>
                          </a:rPr>
                          <m:t>𝜐</m:t>
                        </m:r>
                      </m:e>
                      <m:sup>
                        <m:r>
                          <a:rPr lang="it-IT" sz="2400" i="1" dirty="0">
                            <a:latin typeface="Cambria Math" panose="02040503050406030204" pitchFamily="18" charset="0"/>
                          </a:rPr>
                          <m:t>′</m:t>
                        </m:r>
                      </m:sup>
                    </m:sSup>
                    <m:d>
                      <m:dPr>
                        <m:begChr m:val="["/>
                        <m:endChr m:val="]"/>
                        <m:ctrlPr>
                          <a:rPr lang="it-IT" sz="2400" i="1" dirty="0">
                            <a:latin typeface="Cambria Math" panose="02040503050406030204" pitchFamily="18" charset="0"/>
                          </a:rPr>
                        </m:ctrlPr>
                      </m:dPr>
                      <m:e>
                        <m:r>
                          <a:rPr lang="it-IT" sz="2400" i="1" dirty="0">
                            <a:latin typeface="Cambria Math" panose="02040503050406030204" pitchFamily="18" charset="0"/>
                          </a:rPr>
                          <m:t>2</m:t>
                        </m:r>
                      </m:e>
                    </m:d>
                    <m:sSub>
                      <m:sSubPr>
                        <m:ctrlPr>
                          <a:rPr lang="it-IT" sz="2400" i="1" dirty="0">
                            <a:latin typeface="Cambria Math" panose="02040503050406030204" pitchFamily="18" charset="0"/>
                          </a:rPr>
                        </m:ctrlPr>
                      </m:sSubPr>
                      <m:e>
                        <m:r>
                          <a:rPr lang="it-IT" sz="2400" i="1" dirty="0">
                            <a:latin typeface="Cambria Math" panose="02040503050406030204" pitchFamily="18" charset="0"/>
                          </a:rPr>
                          <m:t>𝑅</m:t>
                        </m:r>
                      </m:e>
                      <m:sub>
                        <m:r>
                          <a:rPr lang="it-IT" sz="2400" i="1" dirty="0">
                            <a:latin typeface="Cambria Math" panose="02040503050406030204" pitchFamily="18" charset="0"/>
                          </a:rPr>
                          <m:t>𝐴</m:t>
                        </m:r>
                      </m:sub>
                    </m:sSub>
                    <m:r>
                      <a:rPr lang="el-GR" sz="2400" i="1" dirty="0">
                        <a:latin typeface="Cambria Math" panose="02040503050406030204" pitchFamily="18" charset="0"/>
                      </a:rPr>
                      <m:t> </m:t>
                    </m:r>
                    <m:d>
                      <m:dPr>
                        <m:begChr m:val="["/>
                        <m:endChr m:val="]"/>
                        <m:ctrlPr>
                          <a:rPr lang="el-GR" sz="2400" i="1" dirty="0">
                            <a:latin typeface="Cambria Math" panose="02040503050406030204" pitchFamily="18" charset="0"/>
                          </a:rPr>
                        </m:ctrlPr>
                      </m:dPr>
                      <m:e>
                        <m:r>
                          <a:rPr lang="it-IT" sz="2400" i="1" dirty="0">
                            <a:latin typeface="Cambria Math" panose="02040503050406030204" pitchFamily="18" charset="0"/>
                          </a:rPr>
                          <m:t>2</m:t>
                        </m:r>
                      </m:e>
                    </m:d>
                    <m:r>
                      <a:rPr lang="it-IT" sz="2400" i="1" dirty="0">
                        <a:latin typeface="Cambria Math" panose="02040503050406030204" pitchFamily="18" charset="0"/>
                      </a:rPr>
                      <m:t>𝑝</m:t>
                    </m:r>
                    <m:sSub>
                      <m:sSubPr>
                        <m:ctrlPr>
                          <a:rPr lang="it-IT" sz="2400" i="1" dirty="0">
                            <a:latin typeface="Cambria Math" panose="02040503050406030204" pitchFamily="18" charset="0"/>
                          </a:rPr>
                        </m:ctrlPr>
                      </m:sSubPr>
                      <m:e>
                        <m:r>
                          <a:rPr lang="it-IT" sz="2400" i="1" dirty="0">
                            <a:latin typeface="Cambria Math" panose="02040503050406030204" pitchFamily="18" charset="0"/>
                          </a:rPr>
                          <m:t>𝑊</m:t>
                        </m:r>
                      </m:e>
                      <m:sub>
                        <m:r>
                          <a:rPr lang="it-IT" sz="2400" i="1" dirty="0">
                            <a:latin typeface="Cambria Math" panose="02040503050406030204" pitchFamily="18" charset="0"/>
                          </a:rPr>
                          <m:t>𝐼</m:t>
                        </m:r>
                      </m:sub>
                    </m:sSub>
                    <m:r>
                      <a:rPr lang="el-GR" sz="2400" i="1" dirty="0">
                        <a:latin typeface="Cambria Math" panose="02040503050406030204" pitchFamily="18" charset="0"/>
                      </a:rPr>
                      <m:t>≶</m:t>
                    </m:r>
                    <m:r>
                      <a:rPr lang="it-IT" sz="2400" b="0" i="1" dirty="0" smtClean="0">
                        <a:latin typeface="Cambria Math" panose="02040503050406030204" pitchFamily="18" charset="0"/>
                      </a:rPr>
                      <m:t>0</m:t>
                    </m:r>
                    <m:r>
                      <a:rPr lang="it-IT" sz="2400" b="0" i="1" dirty="0" smtClean="0">
                        <a:latin typeface="Cambria Math" panose="02040503050406030204" pitchFamily="18" charset="0"/>
                      </a:rPr>
                      <m:t> →</m:t>
                    </m:r>
                  </m:oMath>
                </a14:m>
                <a:r>
                  <a:rPr lang="it-IT" sz="2400" i="1" dirty="0">
                    <a:latin typeface="Cambria Math" panose="02040503050406030204" pitchFamily="18" charset="0"/>
                  </a:rPr>
                  <a:t> </a:t>
                </a:r>
                <a:r>
                  <a:rPr lang="it-IT" sz="2400" dirty="0">
                    <a:latin typeface="Times New Roman" panose="02020603050405020304" pitchFamily="18" charset="0"/>
                    <a:cs typeface="Times New Roman" panose="02020603050405020304" pitchFamily="18" charset="0"/>
                  </a:rPr>
                  <a:t>Effetto ricchezza</a:t>
                </a:r>
              </a:p>
            </p:txBody>
          </p:sp>
        </mc:Choice>
        <mc:Fallback xmlns="">
          <p:sp>
            <p:nvSpPr>
              <p:cNvPr id="5" name="Body">
                <a:extLst>
                  <a:ext uri="{FF2B5EF4-FFF2-40B4-BE49-F238E27FC236}">
                    <a16:creationId xmlns:a16="http://schemas.microsoft.com/office/drawing/2014/main" id="{6D990FDF-6EF5-CC96-5593-2E4BB53B821B}"/>
                  </a:ext>
                </a:extLst>
              </p:cNvPr>
              <p:cNvSpPr txBox="1">
                <a:spLocks noRot="1" noChangeAspect="1" noMove="1" noResize="1" noEditPoints="1" noAdjustHandles="1" noChangeArrowheads="1" noChangeShapeType="1" noTextEdit="1"/>
              </p:cNvSpPr>
              <p:nvPr/>
            </p:nvSpPr>
            <p:spPr>
              <a:xfrm>
                <a:off x="965200" y="1900000"/>
                <a:ext cx="14897303" cy="4291881"/>
              </a:xfrm>
              <a:prstGeom prst="rect">
                <a:avLst/>
              </a:prstGeom>
              <a:blipFill>
                <a:blip r:embed="rId3"/>
                <a:stretch>
                  <a:fillRect l="-532" b="-994"/>
                </a:stretch>
              </a:blipFill>
            </p:spPr>
            <p:txBody>
              <a:bodyPr/>
              <a:lstStyle/>
              <a:p>
                <a:r>
                  <a:rPr lang="it-IT">
                    <a:noFill/>
                  </a:rPr>
                  <a:t> </a:t>
                </a:r>
              </a:p>
            </p:txBody>
          </p:sp>
        </mc:Fallback>
      </mc:AlternateContent>
      <p:sp>
        <p:nvSpPr>
          <p:cNvPr id="6" name="Title">
            <a:extLst>
              <a:ext uri="{FF2B5EF4-FFF2-40B4-BE49-F238E27FC236}">
                <a16:creationId xmlns:a16="http://schemas.microsoft.com/office/drawing/2014/main" id="{4ED3C0A9-A54E-77EF-16B7-A57BEC8808F3}"/>
              </a:ext>
            </a:extLst>
          </p:cNvPr>
          <p:cNvSpPr/>
          <p:nvPr/>
        </p:nvSpPr>
        <p:spPr>
          <a:xfrm>
            <a:off x="965200" y="777240"/>
            <a:ext cx="15163800" cy="975360"/>
          </a:xfrm>
          <a:prstGeom prst="rect">
            <a:avLst/>
          </a:prstGeom>
          <a:noFill/>
          <a:ln/>
        </p:spPr>
        <p:txBody>
          <a:bodyPr wrap="square" rtlCol="0" anchor="ctr"/>
          <a:lstStyle/>
          <a:p>
            <a:r>
              <a:rPr lang="it-IT" sz="4400" b="1" dirty="0"/>
              <a:t>Impatto di un aumento del premio sulla domanda di assicurazione</a:t>
            </a:r>
          </a:p>
        </p:txBody>
      </p:sp>
    </p:spTree>
    <p:extLst>
      <p:ext uri="{BB962C8B-B14F-4D97-AF65-F5344CB8AC3E}">
        <p14:creationId xmlns:p14="http://schemas.microsoft.com/office/powerpoint/2010/main" val="11021979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90321-5899-E68F-E796-7A08E889E05F}"/>
            </a:ext>
          </a:extLst>
        </p:cNvPr>
        <p:cNvGrpSpPr/>
        <p:nvPr/>
      </p:nvGrpSpPr>
      <p:grpSpPr>
        <a:xfrm>
          <a:off x="0" y="0"/>
          <a:ext cx="0" cy="0"/>
          <a:chOff x="0" y="0"/>
          <a:chExt cx="0" cy="0"/>
        </a:xfrm>
      </p:grpSpPr>
      <p:sp>
        <p:nvSpPr>
          <p:cNvPr id="2" name="Bar">
            <a:extLst>
              <a:ext uri="{FF2B5EF4-FFF2-40B4-BE49-F238E27FC236}">
                <a16:creationId xmlns:a16="http://schemas.microsoft.com/office/drawing/2014/main" id="{BE60F9B1-174B-EA63-73DB-42857B568C7F}"/>
              </a:ext>
            </a:extLst>
          </p:cNvPr>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3" name="Logo">
            <a:extLst>
              <a:ext uri="{FF2B5EF4-FFF2-40B4-BE49-F238E27FC236}">
                <a16:creationId xmlns:a16="http://schemas.microsoft.com/office/drawing/2014/main" id="{F501033B-1D3D-9742-E387-228F0DC8D2F2}"/>
              </a:ext>
            </a:extLst>
          </p:cNvPr>
          <p:cNvPicPr>
            <a:picLocks noChangeAspect="1"/>
          </p:cNvPicPr>
          <p:nvPr/>
        </p:nvPicPr>
        <p:blipFill>
          <a:blip r:embed="rId2"/>
          <a:stretch>
            <a:fillRect/>
          </a:stretch>
        </p:blipFill>
        <p:spPr>
          <a:xfrm>
            <a:off x="13241560" y="8595360"/>
            <a:ext cx="1402080" cy="548640"/>
          </a:xfrm>
          <a:prstGeom prst="rect">
            <a:avLst/>
          </a:prstGeom>
        </p:spPr>
      </p:pic>
      <p:sp>
        <p:nvSpPr>
          <p:cNvPr id="4" name="Title">
            <a:extLst>
              <a:ext uri="{FF2B5EF4-FFF2-40B4-BE49-F238E27FC236}">
                <a16:creationId xmlns:a16="http://schemas.microsoft.com/office/drawing/2014/main" id="{46358F4D-EFF2-2D03-7C7C-6CFE6DECC1C2}"/>
              </a:ext>
            </a:extLst>
          </p:cNvPr>
          <p:cNvSpPr/>
          <p:nvPr/>
        </p:nvSpPr>
        <p:spPr>
          <a:xfrm>
            <a:off x="965200" y="777240"/>
            <a:ext cx="15163800" cy="975360"/>
          </a:xfrm>
          <a:prstGeom prst="rect">
            <a:avLst/>
          </a:prstGeom>
          <a:noFill/>
          <a:ln/>
        </p:spPr>
        <p:txBody>
          <a:bodyPr wrap="square" rtlCol="0" anchor="ctr"/>
          <a:lstStyle/>
          <a:p>
            <a:r>
              <a:rPr lang="it-IT" sz="4400" b="1" dirty="0"/>
              <a:t>Effetto del premio p sulla copertura: decomposizione</a:t>
            </a:r>
          </a:p>
        </p:txBody>
      </p:sp>
      <mc:AlternateContent xmlns:mc="http://schemas.openxmlformats.org/markup-compatibility/2006" xmlns:a14="http://schemas.microsoft.com/office/drawing/2010/main">
        <mc:Choice Requires="a14">
          <p:sp>
            <p:nvSpPr>
              <p:cNvPr id="5" name="Body">
                <a:extLst>
                  <a:ext uri="{FF2B5EF4-FFF2-40B4-BE49-F238E27FC236}">
                    <a16:creationId xmlns:a16="http://schemas.microsoft.com/office/drawing/2014/main" id="{735F3EA0-9A07-CD44-1561-4780798823FE}"/>
                  </a:ext>
                </a:extLst>
              </p:cNvPr>
              <p:cNvSpPr txBox="1"/>
              <p:nvPr/>
            </p:nvSpPr>
            <p:spPr>
              <a:xfrm>
                <a:off x="965200" y="1900000"/>
                <a:ext cx="14897303" cy="2357568"/>
              </a:xfrm>
              <a:prstGeom prst="rect">
                <a:avLst/>
              </a:prstGeom>
              <a:noFill/>
            </p:spPr>
            <p:txBody>
              <a:bodyPr wrap="square">
                <a:spAutoFit/>
              </a:bodyPr>
              <a:lstStyle/>
              <a:p>
                <a:endParaRPr lang="it-IT" sz="26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it-IT" sz="2600" dirty="0">
                    <a:latin typeface="Times New Roman" panose="02020603050405020304" pitchFamily="18" charset="0"/>
                    <a:cs typeface="Times New Roman" panose="02020603050405020304" pitchFamily="18" charset="0"/>
                  </a:rPr>
                  <a:t>Effetto sostituzione: </a:t>
                </a:r>
                <a14:m>
                  <m:oMath xmlns:m="http://schemas.openxmlformats.org/officeDocument/2006/math">
                    <m:r>
                      <a:rPr lang="it-IT" sz="2600" i="1" dirty="0" smtClean="0">
                        <a:latin typeface="Cambria Math" panose="02040503050406030204" pitchFamily="18" charset="0"/>
                      </a:rPr>
                      <m:t>−</m:t>
                    </m:r>
                    <m:sSub>
                      <m:sSubPr>
                        <m:ctrlPr>
                          <a:rPr lang="it-IT" sz="2600" i="1" dirty="0" smtClean="0">
                            <a:latin typeface="Cambria Math" panose="02040503050406030204" pitchFamily="18" charset="0"/>
                          </a:rPr>
                        </m:ctrlPr>
                      </m:sSubPr>
                      <m:e>
                        <m:r>
                          <a:rPr lang="it-IT" sz="2600" i="1" dirty="0" smtClean="0">
                            <a:latin typeface="Cambria Math" panose="02040503050406030204" pitchFamily="18" charset="0"/>
                          </a:rPr>
                          <m:t>𝑊</m:t>
                        </m:r>
                      </m:e>
                      <m:sub>
                        <m:r>
                          <a:rPr lang="it-IT" sz="2600" i="1" dirty="0" smtClean="0">
                            <a:latin typeface="Cambria Math" panose="02040503050406030204" pitchFamily="18" charset="0"/>
                          </a:rPr>
                          <m:t>𝐼</m:t>
                        </m:r>
                      </m:sub>
                    </m:sSub>
                    <m:r>
                      <a:rPr lang="it-IT" sz="2600" i="1" dirty="0" smtClean="0">
                        <a:latin typeface="Cambria Math" panose="02040503050406030204" pitchFamily="18" charset="0"/>
                      </a:rPr>
                      <m:t> · </m:t>
                    </m:r>
                    <m:r>
                      <a:rPr lang="it-IT" sz="2600" i="1" dirty="0" smtClean="0">
                        <a:latin typeface="Cambria Math" panose="02040503050406030204" pitchFamily="18" charset="0"/>
                      </a:rPr>
                      <m:t>𝐸</m:t>
                    </m:r>
                    <m:r>
                      <a:rPr lang="it-IT" sz="2600" i="1" dirty="0" smtClean="0">
                        <a:latin typeface="Cambria Math" panose="02040503050406030204" pitchFamily="18" charset="0"/>
                      </a:rPr>
                      <m:t>[</m:t>
                    </m:r>
                    <m:r>
                      <a:rPr lang="it-IT" sz="2600" i="1" dirty="0" smtClean="0">
                        <a:latin typeface="Cambria Math" panose="02040503050406030204" pitchFamily="18" charset="0"/>
                      </a:rPr>
                      <m:t>𝜐</m:t>
                    </m:r>
                    <m:r>
                      <a:rPr lang="it-IT" sz="2600" i="1" dirty="0" smtClean="0">
                        <a:latin typeface="Cambria Math" panose="02040503050406030204" pitchFamily="18" charset="0"/>
                      </a:rPr>
                      <m:t>′</m:t>
                    </m:r>
                    <m:r>
                      <a:rPr lang="it-IT" sz="2600" i="1" dirty="0" smtClean="0">
                        <a:latin typeface="Cambria Math" panose="02040503050406030204" pitchFamily="18" charset="0"/>
                      </a:rPr>
                      <m:t>] &lt; </m:t>
                    </m:r>
                    <m:r>
                      <a:rPr lang="it-IT" sz="2600" i="1" dirty="0" smtClean="0">
                        <a:latin typeface="Cambria Math" panose="02040503050406030204" pitchFamily="18" charset="0"/>
                      </a:rPr>
                      <m:t>0</m:t>
                    </m:r>
                  </m:oMath>
                </a14:m>
                <a:r>
                  <a:rPr lang="it-IT" sz="2600" dirty="0">
                    <a:latin typeface="Times New Roman" panose="02020603050405020304" pitchFamily="18" charset="0"/>
                    <a:cs typeface="Times New Roman" panose="02020603050405020304" pitchFamily="18" charset="0"/>
                  </a:rPr>
                  <a:t>. Il premio più alto riduce la ricchezza in entrambi gli stati → meno attrattiva l'assicurazione</a:t>
                </a:r>
              </a:p>
              <a:p>
                <a:pPr marL="342900" indent="-342900">
                  <a:buFont typeface="Arial" panose="020B0604020202020204" pitchFamily="34" charset="0"/>
                  <a:buChar char="•"/>
                </a:pPr>
                <a:r>
                  <a:rPr lang="it-IT" sz="2600" dirty="0">
                    <a:latin typeface="Times New Roman" panose="02020603050405020304" pitchFamily="18" charset="0"/>
                    <a:cs typeface="Times New Roman" panose="02020603050405020304" pitchFamily="18" charset="0"/>
                  </a:rPr>
                  <a:t>Effetto ricchezza: dipende da come varia </a:t>
                </a:r>
                <a14:m>
                  <m:oMath xmlns:m="http://schemas.openxmlformats.org/officeDocument/2006/math">
                    <m:sSub>
                      <m:sSubPr>
                        <m:ctrlPr>
                          <a:rPr lang="it-IT" sz="2600" i="1" dirty="0" smtClean="0">
                            <a:latin typeface="Cambria Math" panose="02040503050406030204" pitchFamily="18" charset="0"/>
                          </a:rPr>
                        </m:ctrlPr>
                      </m:sSubPr>
                      <m:e>
                        <m:r>
                          <a:rPr lang="it-IT" sz="2600" i="1" dirty="0" smtClean="0">
                            <a:latin typeface="Cambria Math" panose="02040503050406030204" pitchFamily="18" charset="0"/>
                          </a:rPr>
                          <m:t>𝑅</m:t>
                        </m:r>
                      </m:e>
                      <m:sub>
                        <m:r>
                          <a:rPr lang="it-IT" sz="2600" i="1" dirty="0" smtClean="0">
                            <a:latin typeface="Cambria Math" panose="02040503050406030204" pitchFamily="18" charset="0"/>
                          </a:rPr>
                          <m:t>𝐴</m:t>
                        </m:r>
                      </m:sub>
                    </m:sSub>
                    <m:r>
                      <a:rPr lang="it-IT" sz="2600" i="1" dirty="0" smtClean="0">
                        <a:latin typeface="Cambria Math" panose="02040503050406030204" pitchFamily="18" charset="0"/>
                      </a:rPr>
                      <m:t>(</m:t>
                    </m:r>
                    <m:r>
                      <a:rPr lang="it-IT" sz="2600" i="1" dirty="0" smtClean="0">
                        <a:latin typeface="Cambria Math" panose="02040503050406030204" pitchFamily="18" charset="0"/>
                      </a:rPr>
                      <m:t>𝑊</m:t>
                    </m:r>
                    <m:r>
                      <a:rPr lang="it-IT" sz="2600" i="1" dirty="0" smtClean="0">
                        <a:latin typeface="Cambria Math" panose="02040503050406030204" pitchFamily="18" charset="0"/>
                      </a:rPr>
                      <m:t>) = −</m:t>
                    </m:r>
                    <m:f>
                      <m:fPr>
                        <m:ctrlPr>
                          <a:rPr lang="it-IT" sz="2600" i="1" dirty="0" smtClean="0">
                            <a:latin typeface="Cambria Math" panose="02040503050406030204" pitchFamily="18" charset="0"/>
                          </a:rPr>
                        </m:ctrlPr>
                      </m:fPr>
                      <m:num>
                        <m:sSup>
                          <m:sSupPr>
                            <m:ctrlPr>
                              <a:rPr lang="it-IT" sz="2600" i="1" dirty="0" smtClean="0">
                                <a:latin typeface="Cambria Math" panose="02040503050406030204" pitchFamily="18" charset="0"/>
                              </a:rPr>
                            </m:ctrlPr>
                          </m:sSupPr>
                          <m:e>
                            <m:r>
                              <a:rPr lang="it-IT" sz="2600" i="1" dirty="0" smtClean="0">
                                <a:latin typeface="Cambria Math" panose="02040503050406030204" pitchFamily="18" charset="0"/>
                              </a:rPr>
                              <m:t>𝜐</m:t>
                            </m:r>
                          </m:e>
                          <m:sup>
                            <m:r>
                              <a:rPr lang="it-IT" sz="2600" i="1" dirty="0" smtClean="0">
                                <a:latin typeface="Cambria Math" panose="02040503050406030204" pitchFamily="18" charset="0"/>
                              </a:rPr>
                              <m:t>′′</m:t>
                            </m:r>
                          </m:sup>
                        </m:sSup>
                        <m:d>
                          <m:dPr>
                            <m:ctrlPr>
                              <a:rPr lang="it-IT" sz="2600" i="1" dirty="0" smtClean="0">
                                <a:latin typeface="Cambria Math" panose="02040503050406030204" pitchFamily="18" charset="0"/>
                              </a:rPr>
                            </m:ctrlPr>
                          </m:dPr>
                          <m:e>
                            <m:r>
                              <a:rPr lang="it-IT" sz="2600" i="1" dirty="0" smtClean="0">
                                <a:latin typeface="Cambria Math" panose="02040503050406030204" pitchFamily="18" charset="0"/>
                              </a:rPr>
                              <m:t>𝑊</m:t>
                            </m:r>
                          </m:e>
                        </m:d>
                      </m:num>
                      <m:den>
                        <m:sSup>
                          <m:sSupPr>
                            <m:ctrlPr>
                              <a:rPr lang="it-IT" sz="2600" i="1" dirty="0" smtClean="0">
                                <a:latin typeface="Cambria Math" panose="02040503050406030204" pitchFamily="18" charset="0"/>
                              </a:rPr>
                            </m:ctrlPr>
                          </m:sSupPr>
                          <m:e>
                            <m:r>
                              <a:rPr lang="it-IT" sz="2600" i="1" dirty="0" smtClean="0">
                                <a:latin typeface="Cambria Math" panose="02040503050406030204" pitchFamily="18" charset="0"/>
                              </a:rPr>
                              <m:t>𝜐</m:t>
                            </m:r>
                          </m:e>
                          <m:sup>
                            <m:r>
                              <a:rPr lang="it-IT" sz="2600" i="1" dirty="0" smtClean="0">
                                <a:latin typeface="Cambria Math" panose="02040503050406030204" pitchFamily="18" charset="0"/>
                              </a:rPr>
                              <m:t>′</m:t>
                            </m:r>
                          </m:sup>
                        </m:sSup>
                        <m:d>
                          <m:dPr>
                            <m:ctrlPr>
                              <a:rPr lang="it-IT" sz="2600" i="1" dirty="0" smtClean="0">
                                <a:latin typeface="Cambria Math" panose="02040503050406030204" pitchFamily="18" charset="0"/>
                              </a:rPr>
                            </m:ctrlPr>
                          </m:dPr>
                          <m:e>
                            <m:r>
                              <a:rPr lang="it-IT" sz="2600" i="1" dirty="0" smtClean="0">
                                <a:latin typeface="Cambria Math" panose="02040503050406030204" pitchFamily="18" charset="0"/>
                              </a:rPr>
                              <m:t>𝑊</m:t>
                            </m:r>
                          </m:e>
                        </m:d>
                      </m:den>
                    </m:f>
                  </m:oMath>
                </a14:m>
                <a:r>
                  <a:rPr lang="it-IT" sz="2600" dirty="0">
                    <a:latin typeface="Times New Roman" panose="02020603050405020304" pitchFamily="18" charset="0"/>
                    <a:cs typeface="Times New Roman" panose="02020603050405020304" pitchFamily="18" charset="0"/>
                  </a:rPr>
                  <a:t> con la ricchezza. Coinvolge i termini </a:t>
                </a:r>
                <a14:m>
                  <m:oMath xmlns:m="http://schemas.openxmlformats.org/officeDocument/2006/math">
                    <m:sSub>
                      <m:sSubPr>
                        <m:ctrlPr>
                          <a:rPr lang="it-IT" sz="2600" i="1" dirty="0" smtClean="0">
                            <a:latin typeface="Cambria Math" panose="02040503050406030204" pitchFamily="18" charset="0"/>
                          </a:rPr>
                        </m:ctrlPr>
                      </m:sSubPr>
                      <m:e>
                        <m:r>
                          <a:rPr lang="it-IT" sz="2600" i="1" dirty="0" smtClean="0">
                            <a:latin typeface="Cambria Math" panose="02040503050406030204" pitchFamily="18" charset="0"/>
                          </a:rPr>
                          <m:t>𝑅</m:t>
                        </m:r>
                      </m:e>
                      <m:sub>
                        <m:r>
                          <a:rPr lang="it-IT" sz="2600" i="1" dirty="0" smtClean="0">
                            <a:latin typeface="Cambria Math" panose="02040503050406030204" pitchFamily="18" charset="0"/>
                          </a:rPr>
                          <m:t>𝐴</m:t>
                        </m:r>
                      </m:sub>
                    </m:sSub>
                    <m:r>
                      <a:rPr lang="it-IT" sz="2600" i="1" dirty="0" smtClean="0">
                        <a:latin typeface="Cambria Math" panose="02040503050406030204" pitchFamily="18" charset="0"/>
                      </a:rPr>
                      <m:t>[</m:t>
                    </m:r>
                    <m:r>
                      <a:rPr lang="it-IT" sz="2600" i="1" dirty="0" smtClean="0">
                        <a:latin typeface="Cambria Math" panose="02040503050406030204" pitchFamily="18" charset="0"/>
                      </a:rPr>
                      <m:t>1</m:t>
                    </m:r>
                    <m:r>
                      <a:rPr lang="it-IT" sz="2600" i="1" dirty="0" smtClean="0">
                        <a:latin typeface="Cambria Math" panose="02040503050406030204" pitchFamily="18" charset="0"/>
                      </a:rPr>
                      <m:t>]·</m:t>
                    </m:r>
                    <m:r>
                      <a:rPr lang="it-IT" sz="2600" i="1" dirty="0" smtClean="0">
                        <a:latin typeface="Cambria Math" panose="02040503050406030204" pitchFamily="18" charset="0"/>
                      </a:rPr>
                      <m:t>𝜐</m:t>
                    </m:r>
                    <m:r>
                      <a:rPr lang="it-IT" sz="2600" i="1" dirty="0" smtClean="0">
                        <a:latin typeface="Cambria Math" panose="02040503050406030204" pitchFamily="18" charset="0"/>
                      </a:rPr>
                      <m:t>′</m:t>
                    </m:r>
                    <m:r>
                      <a:rPr lang="it-IT" sz="2600" i="1" dirty="0" smtClean="0">
                        <a:latin typeface="Cambria Math" panose="02040503050406030204" pitchFamily="18" charset="0"/>
                      </a:rPr>
                      <m:t>[</m:t>
                    </m:r>
                    <m:r>
                      <a:rPr lang="it-IT" sz="2600" i="1" dirty="0" smtClean="0">
                        <a:latin typeface="Cambria Math" panose="02040503050406030204" pitchFamily="18" charset="0"/>
                      </a:rPr>
                      <m:t>1</m:t>
                    </m:r>
                    <m:r>
                      <a:rPr lang="it-IT" sz="2600" i="1" dirty="0" smtClean="0">
                        <a:latin typeface="Cambria Math" panose="02040503050406030204" pitchFamily="18" charset="0"/>
                      </a:rPr>
                      <m:t>] </m:t>
                    </m:r>
                    <m:r>
                      <a:rPr lang="it-IT" sz="2600" i="1" dirty="0" smtClean="0">
                        <a:latin typeface="Cambria Math" panose="02040503050406030204" pitchFamily="18" charset="0"/>
                      </a:rPr>
                      <m:t>𝑒</m:t>
                    </m:r>
                    <m:r>
                      <a:rPr lang="it-IT" sz="2600" i="1" dirty="0" smtClean="0">
                        <a:latin typeface="Cambria Math" panose="02040503050406030204" pitchFamily="18" charset="0"/>
                      </a:rPr>
                      <m:t> </m:t>
                    </m:r>
                    <m:sSub>
                      <m:sSubPr>
                        <m:ctrlPr>
                          <a:rPr lang="it-IT" sz="2600" i="1" dirty="0" smtClean="0">
                            <a:latin typeface="Cambria Math" panose="02040503050406030204" pitchFamily="18" charset="0"/>
                          </a:rPr>
                        </m:ctrlPr>
                      </m:sSubPr>
                      <m:e>
                        <m:r>
                          <a:rPr lang="it-IT" sz="2600" i="1" dirty="0" smtClean="0">
                            <a:latin typeface="Cambria Math" panose="02040503050406030204" pitchFamily="18" charset="0"/>
                          </a:rPr>
                          <m:t>𝑅</m:t>
                        </m:r>
                      </m:e>
                      <m:sub>
                        <m:r>
                          <a:rPr lang="it-IT" sz="2600" i="1" dirty="0" smtClean="0">
                            <a:latin typeface="Cambria Math" panose="02040503050406030204" pitchFamily="18" charset="0"/>
                          </a:rPr>
                          <m:t>𝐴</m:t>
                        </m:r>
                      </m:sub>
                    </m:sSub>
                    <m:r>
                      <a:rPr lang="it-IT" sz="2600" i="1" dirty="0" smtClean="0">
                        <a:latin typeface="Cambria Math" panose="02040503050406030204" pitchFamily="18" charset="0"/>
                      </a:rPr>
                      <m:t>[</m:t>
                    </m:r>
                    <m:r>
                      <a:rPr lang="it-IT" sz="2600" i="1" dirty="0" smtClean="0">
                        <a:latin typeface="Cambria Math" panose="02040503050406030204" pitchFamily="18" charset="0"/>
                      </a:rPr>
                      <m:t>2</m:t>
                    </m:r>
                    <m:r>
                      <a:rPr lang="it-IT" sz="2600" i="1" dirty="0" smtClean="0">
                        <a:latin typeface="Cambria Math" panose="02040503050406030204" pitchFamily="18" charset="0"/>
                      </a:rPr>
                      <m:t>]·</m:t>
                    </m:r>
                    <m:r>
                      <a:rPr lang="it-IT" sz="2600" i="1" dirty="0" smtClean="0">
                        <a:latin typeface="Cambria Math" panose="02040503050406030204" pitchFamily="18" charset="0"/>
                      </a:rPr>
                      <m:t>𝜐</m:t>
                    </m:r>
                    <m:r>
                      <a:rPr lang="it-IT" sz="2600" i="1" dirty="0" smtClean="0">
                        <a:latin typeface="Cambria Math" panose="02040503050406030204" pitchFamily="18" charset="0"/>
                      </a:rPr>
                      <m:t>′</m:t>
                    </m:r>
                    <m:r>
                      <a:rPr lang="it-IT" sz="2600" i="1" dirty="0" smtClean="0">
                        <a:latin typeface="Cambria Math" panose="02040503050406030204" pitchFamily="18" charset="0"/>
                      </a:rPr>
                      <m:t>[</m:t>
                    </m:r>
                    <m:r>
                      <a:rPr lang="it-IT" sz="2600" i="1" dirty="0" smtClean="0">
                        <a:latin typeface="Cambria Math" panose="02040503050406030204" pitchFamily="18" charset="0"/>
                      </a:rPr>
                      <m:t>2</m:t>
                    </m:r>
                    <m:r>
                      <a:rPr lang="it-IT" sz="2600" i="1" dirty="0" smtClean="0">
                        <a:latin typeface="Cambria Math" panose="02040503050406030204" pitchFamily="18" charset="0"/>
                      </a:rPr>
                      <m:t>]</m:t>
                    </m:r>
                  </m:oMath>
                </a14:m>
                <a:endParaRPr lang="it-IT" sz="2600" dirty="0">
                  <a:latin typeface="Times New Roman" panose="02020603050405020304" pitchFamily="18" charset="0"/>
                  <a:cs typeface="Times New Roman" panose="02020603050405020304" pitchFamily="18" charset="0"/>
                </a:endParaRPr>
              </a:p>
            </p:txBody>
          </p:sp>
        </mc:Choice>
        <mc:Fallback xmlns="">
          <p:sp>
            <p:nvSpPr>
              <p:cNvPr id="5" name="Body">
                <a:extLst>
                  <a:ext uri="{FF2B5EF4-FFF2-40B4-BE49-F238E27FC236}">
                    <a16:creationId xmlns:a16="http://schemas.microsoft.com/office/drawing/2014/main" id="{735F3EA0-9A07-CD44-1561-4780798823FE}"/>
                  </a:ext>
                </a:extLst>
              </p:cNvPr>
              <p:cNvSpPr txBox="1">
                <a:spLocks noRot="1" noChangeAspect="1" noMove="1" noResize="1" noEditPoints="1" noAdjustHandles="1" noChangeArrowheads="1" noChangeShapeType="1" noTextEdit="1"/>
              </p:cNvSpPr>
              <p:nvPr/>
            </p:nvSpPr>
            <p:spPr>
              <a:xfrm>
                <a:off x="965200" y="1900000"/>
                <a:ext cx="14897303" cy="2357568"/>
              </a:xfrm>
              <a:prstGeom prst="rect">
                <a:avLst/>
              </a:prstGeom>
              <a:blipFill>
                <a:blip r:embed="rId3"/>
                <a:stretch>
                  <a:fillRect l="-614"/>
                </a:stretch>
              </a:blipFill>
            </p:spPr>
            <p:txBody>
              <a:bodyPr/>
              <a:lstStyle/>
              <a:p>
                <a:r>
                  <a:rPr lang="it-IT">
                    <a:noFill/>
                  </a:rPr>
                  <a:t> </a:t>
                </a:r>
              </a:p>
            </p:txBody>
          </p:sp>
        </mc:Fallback>
      </mc:AlternateContent>
      <p:pic>
        <p:nvPicPr>
          <p:cNvPr id="9" name="Immagine 8">
            <a:extLst>
              <a:ext uri="{FF2B5EF4-FFF2-40B4-BE49-F238E27FC236}">
                <a16:creationId xmlns:a16="http://schemas.microsoft.com/office/drawing/2014/main" id="{CF86F674-8455-2C77-B1E6-E37A7CA23392}"/>
              </a:ext>
            </a:extLst>
          </p:cNvPr>
          <p:cNvPicPr>
            <a:picLocks noChangeAspect="1"/>
          </p:cNvPicPr>
          <p:nvPr/>
        </p:nvPicPr>
        <p:blipFill>
          <a:blip r:embed="rId4"/>
          <a:stretch>
            <a:fillRect/>
          </a:stretch>
        </p:blipFill>
        <p:spPr>
          <a:xfrm>
            <a:off x="1727200" y="4977393"/>
            <a:ext cx="13525500" cy="2292007"/>
          </a:xfrm>
          <a:prstGeom prst="rect">
            <a:avLst/>
          </a:prstGeom>
        </p:spPr>
      </p:pic>
    </p:spTree>
    <p:extLst>
      <p:ext uri="{BB962C8B-B14F-4D97-AF65-F5344CB8AC3E}">
        <p14:creationId xmlns:p14="http://schemas.microsoft.com/office/powerpoint/2010/main" val="32269249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D8B75-E5B6-A96B-B979-99015E6DD8E0}"/>
            </a:ext>
          </a:extLst>
        </p:cNvPr>
        <p:cNvGrpSpPr/>
        <p:nvPr/>
      </p:nvGrpSpPr>
      <p:grpSpPr>
        <a:xfrm>
          <a:off x="0" y="0"/>
          <a:ext cx="0" cy="0"/>
          <a:chOff x="0" y="0"/>
          <a:chExt cx="0" cy="0"/>
        </a:xfrm>
      </p:grpSpPr>
      <p:sp>
        <p:nvSpPr>
          <p:cNvPr id="2" name="Bar">
            <a:extLst>
              <a:ext uri="{FF2B5EF4-FFF2-40B4-BE49-F238E27FC236}">
                <a16:creationId xmlns:a16="http://schemas.microsoft.com/office/drawing/2014/main" id="{F5198DBF-0F81-6D62-746D-EBC5AA5DFF17}"/>
              </a:ext>
            </a:extLst>
          </p:cNvPr>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3" name="Logo">
            <a:extLst>
              <a:ext uri="{FF2B5EF4-FFF2-40B4-BE49-F238E27FC236}">
                <a16:creationId xmlns:a16="http://schemas.microsoft.com/office/drawing/2014/main" id="{96C45FCA-870A-A7A1-9D18-DE15491FA9CF}"/>
              </a:ext>
            </a:extLst>
          </p:cNvPr>
          <p:cNvPicPr>
            <a:picLocks noChangeAspect="1"/>
          </p:cNvPicPr>
          <p:nvPr/>
        </p:nvPicPr>
        <p:blipFill>
          <a:blip r:embed="rId2"/>
          <a:stretch>
            <a:fillRect/>
          </a:stretch>
        </p:blipFill>
        <p:spPr>
          <a:xfrm>
            <a:off x="13241560" y="8595360"/>
            <a:ext cx="1402080" cy="548640"/>
          </a:xfrm>
          <a:prstGeom prst="rect">
            <a:avLst/>
          </a:prstGeom>
        </p:spPr>
      </p:pic>
      <p:sp>
        <p:nvSpPr>
          <p:cNvPr id="4" name="Title">
            <a:extLst>
              <a:ext uri="{FF2B5EF4-FFF2-40B4-BE49-F238E27FC236}">
                <a16:creationId xmlns:a16="http://schemas.microsoft.com/office/drawing/2014/main" id="{C92B1541-DF0C-B6CA-FE2B-03B13336F85F}"/>
              </a:ext>
            </a:extLst>
          </p:cNvPr>
          <p:cNvSpPr/>
          <p:nvPr/>
        </p:nvSpPr>
        <p:spPr>
          <a:xfrm>
            <a:off x="965200" y="777240"/>
            <a:ext cx="15163800" cy="975360"/>
          </a:xfrm>
          <a:prstGeom prst="rect">
            <a:avLst/>
          </a:prstGeom>
          <a:noFill/>
          <a:ln/>
        </p:spPr>
        <p:txBody>
          <a:bodyPr wrap="square" rtlCol="0" anchor="ctr"/>
          <a:lstStyle/>
          <a:p>
            <a:r>
              <a:rPr lang="it-IT" sz="4400" b="1" dirty="0"/>
              <a:t>Effetto del premio p sulla copertura: decomposizione</a:t>
            </a:r>
          </a:p>
        </p:txBody>
      </p:sp>
      <mc:AlternateContent xmlns:mc="http://schemas.openxmlformats.org/markup-compatibility/2006" xmlns:a14="http://schemas.microsoft.com/office/drawing/2010/main">
        <mc:Choice Requires="a14">
          <p:sp>
            <p:nvSpPr>
              <p:cNvPr id="5" name="Body">
                <a:extLst>
                  <a:ext uri="{FF2B5EF4-FFF2-40B4-BE49-F238E27FC236}">
                    <a16:creationId xmlns:a16="http://schemas.microsoft.com/office/drawing/2014/main" id="{6EC2BF56-2E53-32CF-0B4D-DBE1531259F9}"/>
                  </a:ext>
                </a:extLst>
              </p:cNvPr>
              <p:cNvSpPr txBox="1"/>
              <p:nvPr/>
            </p:nvSpPr>
            <p:spPr>
              <a:xfrm>
                <a:off x="965200" y="1752600"/>
                <a:ext cx="14897303" cy="7516801"/>
              </a:xfrm>
              <a:prstGeom prst="rect">
                <a:avLst/>
              </a:prstGeom>
              <a:noFill/>
            </p:spPr>
            <p:txBody>
              <a:bodyPr wrap="square">
                <a:spAutoFit/>
              </a:bodyPr>
              <a:lstStyle/>
              <a:p>
                <a:pPr marL="342900" indent="-342900">
                  <a:buFont typeface="Wingdings" panose="05000000000000000000" pitchFamily="2" charset="2"/>
                  <a:buChar char="Ø"/>
                </a:pPr>
                <a:r>
                  <a:rPr lang="it-IT" sz="2400" dirty="0">
                    <a:latin typeface="Times New Roman" panose="02020603050405020304" pitchFamily="18" charset="0"/>
                    <a:cs typeface="Times New Roman" panose="02020603050405020304" pitchFamily="18" charset="0"/>
                  </a:rPr>
                  <a:t>Con CARA (</a:t>
                </a:r>
                <a14:m>
                  <m:oMath xmlns:m="http://schemas.openxmlformats.org/officeDocument/2006/math">
                    <m:sSub>
                      <m:sSubPr>
                        <m:ctrlPr>
                          <a:rPr lang="it-IT" sz="2400" i="1" dirty="0" smtClean="0">
                            <a:latin typeface="Cambria Math" panose="02040503050406030204" pitchFamily="18" charset="0"/>
                          </a:rPr>
                        </m:ctrlPr>
                      </m:sSubPr>
                      <m:e>
                        <m:r>
                          <a:rPr lang="it-IT" sz="2400" i="1" dirty="0" smtClean="0">
                            <a:latin typeface="Cambria Math" panose="02040503050406030204" pitchFamily="18" charset="0"/>
                          </a:rPr>
                          <m:t>𝑅</m:t>
                        </m:r>
                      </m:e>
                      <m:sub>
                        <m:r>
                          <a:rPr lang="it-IT" sz="2400" i="1" dirty="0" smtClean="0">
                            <a:latin typeface="Cambria Math" panose="02040503050406030204" pitchFamily="18" charset="0"/>
                          </a:rPr>
                          <m:t>𝐴</m:t>
                        </m:r>
                      </m:sub>
                    </m:sSub>
                  </m:oMath>
                </a14:m>
                <a:r>
                  <a:rPr lang="it-IT" sz="2400" dirty="0">
                    <a:latin typeface="Times New Roman" panose="02020603050405020304" pitchFamily="18" charset="0"/>
                    <a:cs typeface="Times New Roman" panose="02020603050405020304" pitchFamily="18" charset="0"/>
                  </a:rPr>
                  <a:t> costante): l'effetto ricchezza si azzera (si usa la FOC per semplificare) → rimane solo l'effetto sostituzione → dα*/dp &lt; 0 (risposta normale)</a:t>
                </a:r>
              </a:p>
              <a:p>
                <a:endParaRPr lang="it-IT" sz="2600"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it-IT" sz="2400" dirty="0">
                    <a:latin typeface="Times New Roman" panose="02020603050405020304" pitchFamily="18" charset="0"/>
                    <a:cs typeface="Times New Roman" panose="02020603050405020304" pitchFamily="18" charset="0"/>
                  </a:rPr>
                  <a:t>Con DARA (</a:t>
                </a:r>
                <a14:m>
                  <m:oMath xmlns:m="http://schemas.openxmlformats.org/officeDocument/2006/math">
                    <m:sSub>
                      <m:sSubPr>
                        <m:ctrlPr>
                          <a:rPr lang="it-IT" sz="2400" i="1" dirty="0">
                            <a:latin typeface="Cambria Math" panose="02040503050406030204" pitchFamily="18" charset="0"/>
                          </a:rPr>
                        </m:ctrlPr>
                      </m:sSubPr>
                      <m:e>
                        <m:r>
                          <a:rPr lang="it-IT" sz="2400" i="1" dirty="0">
                            <a:latin typeface="Cambria Math" panose="02040503050406030204" pitchFamily="18" charset="0"/>
                          </a:rPr>
                          <m:t>𝑅</m:t>
                        </m:r>
                      </m:e>
                      <m:sub>
                        <m:r>
                          <a:rPr lang="it-IT" sz="2400" i="1" dirty="0">
                            <a:latin typeface="Cambria Math" panose="02040503050406030204" pitchFamily="18" charset="0"/>
                          </a:rPr>
                          <m:t>𝐴</m:t>
                        </m:r>
                      </m:sub>
                    </m:sSub>
                  </m:oMath>
                </a14:m>
                <a:r>
                  <a:rPr lang="it-IT" sz="2400" dirty="0">
                    <a:latin typeface="Times New Roman" panose="02020603050405020304" pitchFamily="18" charset="0"/>
                    <a:cs typeface="Times New Roman" panose="02020603050405020304" pitchFamily="18" charset="0"/>
                  </a:rPr>
                  <a:t> decrescente): </a:t>
                </a:r>
                <a14:m>
                  <m:oMath xmlns:m="http://schemas.openxmlformats.org/officeDocument/2006/math">
                    <m:sSub>
                      <m:sSubPr>
                        <m:ctrlPr>
                          <a:rPr lang="it-IT" sz="2400" i="1" dirty="0" smtClean="0">
                            <a:latin typeface="Cambria Math" panose="02040503050406030204" pitchFamily="18" charset="0"/>
                          </a:rPr>
                        </m:ctrlPr>
                      </m:sSubPr>
                      <m:e>
                        <m:r>
                          <a:rPr lang="it-IT" sz="2400" i="1" dirty="0" smtClean="0">
                            <a:latin typeface="Cambria Math" panose="02040503050406030204" pitchFamily="18" charset="0"/>
                          </a:rPr>
                          <m:t>𝑅</m:t>
                        </m:r>
                      </m:e>
                      <m:sub>
                        <m:r>
                          <a:rPr lang="it-IT" sz="2400" i="1" dirty="0" smtClean="0">
                            <a:latin typeface="Cambria Math" panose="02040503050406030204" pitchFamily="18" charset="0"/>
                          </a:rPr>
                          <m:t>𝐴</m:t>
                        </m:r>
                      </m:sub>
                    </m:sSub>
                    <m:r>
                      <a:rPr lang="it-IT" sz="2400" i="1" dirty="0" smtClean="0">
                        <a:latin typeface="Cambria Math" panose="02040503050406030204" pitchFamily="18" charset="0"/>
                      </a:rPr>
                      <m:t>[</m:t>
                    </m:r>
                    <m:r>
                      <a:rPr lang="it-IT" sz="2400" i="1" dirty="0" smtClean="0">
                        <a:latin typeface="Cambria Math" panose="02040503050406030204" pitchFamily="18" charset="0"/>
                      </a:rPr>
                      <m:t>1</m:t>
                    </m:r>
                    <m:r>
                      <a:rPr lang="it-IT" sz="2400" i="1" dirty="0" smtClean="0">
                        <a:latin typeface="Cambria Math" panose="02040503050406030204" pitchFamily="18" charset="0"/>
                      </a:rPr>
                      <m:t>] &gt; </m:t>
                    </m:r>
                    <m:sSub>
                      <m:sSubPr>
                        <m:ctrlPr>
                          <a:rPr lang="it-IT" sz="2400" i="1" dirty="0" smtClean="0">
                            <a:latin typeface="Cambria Math" panose="02040503050406030204" pitchFamily="18" charset="0"/>
                          </a:rPr>
                        </m:ctrlPr>
                      </m:sSubPr>
                      <m:e>
                        <m:r>
                          <a:rPr lang="it-IT" sz="2400" i="1" dirty="0" smtClean="0">
                            <a:latin typeface="Cambria Math" panose="02040503050406030204" pitchFamily="18" charset="0"/>
                          </a:rPr>
                          <m:t>𝑅</m:t>
                        </m:r>
                      </m:e>
                      <m:sub>
                        <m:r>
                          <a:rPr lang="it-IT" sz="2400" i="1" dirty="0" smtClean="0">
                            <a:latin typeface="Cambria Math" panose="02040503050406030204" pitchFamily="18" charset="0"/>
                          </a:rPr>
                          <m:t>𝐴</m:t>
                        </m:r>
                      </m:sub>
                    </m:sSub>
                    <m:r>
                      <a:rPr lang="it-IT" sz="2400" i="1" dirty="0" smtClean="0">
                        <a:latin typeface="Cambria Math" panose="02040503050406030204" pitchFamily="18" charset="0"/>
                      </a:rPr>
                      <m:t>[</m:t>
                    </m:r>
                    <m:r>
                      <a:rPr lang="it-IT" sz="2400" i="1" dirty="0" smtClean="0">
                        <a:latin typeface="Cambria Math" panose="02040503050406030204" pitchFamily="18" charset="0"/>
                      </a:rPr>
                      <m:t>2</m:t>
                    </m:r>
                    <m:r>
                      <a:rPr lang="it-IT" sz="2400" i="1" dirty="0" smtClean="0">
                        <a:latin typeface="Cambria Math" panose="02040503050406030204" pitchFamily="18" charset="0"/>
                      </a:rPr>
                      <m:t>] </m:t>
                    </m:r>
                  </m:oMath>
                </a14:m>
                <a:r>
                  <a:rPr lang="it-IT" sz="2400" dirty="0">
                    <a:latin typeface="Times New Roman" panose="02020603050405020304" pitchFamily="18" charset="0"/>
                    <a:cs typeface="Times New Roman" panose="02020603050405020304" pitchFamily="18" charset="0"/>
                  </a:rPr>
                  <a:t>perché W₁ &lt; W₂. L'effetto ricchezza può essere positivo e dominante → possibile anomalia </a:t>
                </a:r>
                <a14:m>
                  <m:oMath xmlns:m="http://schemas.openxmlformats.org/officeDocument/2006/math">
                    <m:f>
                      <m:fPr>
                        <m:ctrlPr>
                          <a:rPr lang="it-IT" sz="2400" i="1" dirty="0" smtClean="0">
                            <a:latin typeface="Cambria Math" panose="02040503050406030204" pitchFamily="18" charset="0"/>
                          </a:rPr>
                        </m:ctrlPr>
                      </m:fPr>
                      <m:num>
                        <m:r>
                          <a:rPr lang="it-IT" sz="2400" i="1" dirty="0" smtClean="0">
                            <a:latin typeface="Cambria Math" panose="02040503050406030204" pitchFamily="18" charset="0"/>
                          </a:rPr>
                          <m:t>𝑑</m:t>
                        </m:r>
                        <m:sSup>
                          <m:sSupPr>
                            <m:ctrlPr>
                              <a:rPr lang="it-IT" sz="2400" b="0" i="1" dirty="0" smtClean="0">
                                <a:latin typeface="Cambria Math" panose="02040503050406030204" pitchFamily="18" charset="0"/>
                              </a:rPr>
                            </m:ctrlPr>
                          </m:sSupPr>
                          <m:e>
                            <m:r>
                              <a:rPr lang="it-IT" sz="2400" b="0" i="1" dirty="0" smtClean="0">
                                <a:latin typeface="Cambria Math" panose="02040503050406030204" pitchFamily="18" charset="0"/>
                              </a:rPr>
                              <m:t>𝛼</m:t>
                            </m:r>
                          </m:e>
                          <m:sup>
                            <m:r>
                              <a:rPr lang="it-IT" sz="2400" b="0" i="1" dirty="0" smtClean="0">
                                <a:latin typeface="Cambria Math" panose="02040503050406030204" pitchFamily="18" charset="0"/>
                              </a:rPr>
                              <m:t>∗</m:t>
                            </m:r>
                          </m:sup>
                        </m:sSup>
                      </m:num>
                      <m:den>
                        <m:r>
                          <a:rPr lang="it-IT" sz="2400" i="1" dirty="0" smtClean="0">
                            <a:latin typeface="Cambria Math" panose="02040503050406030204" pitchFamily="18" charset="0"/>
                          </a:rPr>
                          <m:t>𝑑𝑝</m:t>
                        </m:r>
                      </m:den>
                    </m:f>
                    <m:r>
                      <a:rPr lang="it-IT" sz="2400" i="1" dirty="0" smtClean="0">
                        <a:latin typeface="Cambria Math" panose="02040503050406030204" pitchFamily="18" charset="0"/>
                      </a:rPr>
                      <m:t> &gt; </m:t>
                    </m:r>
                    <m:r>
                      <a:rPr lang="it-IT" sz="2400" i="1" dirty="0" smtClean="0">
                        <a:latin typeface="Cambria Math" panose="02040503050406030204" pitchFamily="18" charset="0"/>
                      </a:rPr>
                      <m:t>0</m:t>
                    </m:r>
                  </m:oMath>
                </a14:m>
                <a:r>
                  <a:rPr lang="it-IT" sz="2400" dirty="0">
                    <a:latin typeface="Times New Roman" panose="02020603050405020304" pitchFamily="18" charset="0"/>
                    <a:cs typeface="Times New Roman" panose="02020603050405020304" pitchFamily="18" charset="0"/>
                  </a:rPr>
                  <a:t>. «Se diventare più povero ti fa avere più paura del rischio (DARA), allora potresti voler più assicurazione anche se costa di più». </a:t>
                </a:r>
              </a:p>
              <a:p>
                <a:pPr algn="just"/>
                <a:endParaRPr lang="it-IT" sz="2400" dirty="0">
                  <a:latin typeface="Times New Roman" panose="02020603050405020304" pitchFamily="18" charset="0"/>
                  <a:cs typeface="Times New Roman" panose="02020603050405020304" pitchFamily="18" charset="0"/>
                </a:endParaRPr>
              </a:p>
              <a:p>
                <a:pPr marL="355600" algn="just"/>
                <a:r>
                  <a:rPr lang="it-IT" sz="2400" dirty="0">
                    <a:latin typeface="Times New Roman" panose="02020603050405020304" pitchFamily="18" charset="0"/>
                    <a:cs typeface="Times New Roman" panose="02020603050405020304" pitchFamily="18" charset="0"/>
                  </a:rPr>
                  <a:t>Quando p aumenta, diminuisce la ricchezza in entrambi i due stati, ma sotto le condizioni di cui sopra, nello stato con perdita l’individuo era già povero (per via della perdita 𝐿), ora paga anche un premio più alto e quindi diventa ancora più povero, per cui l’utilità marginale della ricchezza W1 diventa altissima. Mentre nello stato senza danno l’individuo era già relativamente ricco, per cui perdere un po’ di ricchezza aumenta di pochissimo l’utilità marginale di W2. L’aumento di p, non solo riduce la ricchezza, ma aumenta molto la differenza tra i due stati. Lo stato “cattivo” diventa ancora più doloroso, quindi trasferire soldi verso quello stato (cioè assicurarsi) diventa più importante.</a:t>
                </a:r>
              </a:p>
              <a:p>
                <a:pPr marL="355600" algn="just"/>
                <a:endParaRPr lang="it-IT" sz="2400" dirty="0">
                  <a:latin typeface="Times New Roman" panose="02020603050405020304" pitchFamily="18" charset="0"/>
                  <a:cs typeface="Times New Roman" panose="02020603050405020304" pitchFamily="18" charset="0"/>
                </a:endParaRPr>
              </a:p>
              <a:p>
                <a:pPr marL="355600" algn="just"/>
                <a:r>
                  <a:rPr lang="it-IT" sz="2400" dirty="0">
                    <a:latin typeface="Times New Roman" panose="02020603050405020304" pitchFamily="18" charset="0"/>
                    <a:cs typeface="Times New Roman" panose="02020603050405020304" pitchFamily="18" charset="0"/>
                  </a:rPr>
                  <a:t>L’aumento del premio riduce la ricchezza in entrambi gli stati, ma con DARA questo aumenta molto l’utilità marginale nello stato di perdita, rendendo l’assicurazione più desiderabile</a:t>
                </a:r>
                <a:r>
                  <a:rPr lang="it-IT" sz="2800" dirty="0">
                    <a:latin typeface="Times New Roman" panose="02020603050405020304" pitchFamily="18" charset="0"/>
                    <a:cs typeface="Times New Roman" panose="02020603050405020304" pitchFamily="18" charset="0"/>
                  </a:rPr>
                  <a:t>.</a:t>
                </a:r>
              </a:p>
              <a:p>
                <a:pPr marL="457200" indent="-457200">
                  <a:buFont typeface="Arial" panose="020B0604020202020204" pitchFamily="34" charset="0"/>
                  <a:buChar char="•"/>
                </a:pPr>
                <a:endParaRPr lang="it-IT" sz="2600" dirty="0"/>
              </a:p>
              <a:p>
                <a:endParaRPr lang="it-IT" sz="2600" dirty="0"/>
              </a:p>
              <a:p>
                <a:r>
                  <a:rPr lang="it-IT" sz="2600" dirty="0"/>
                  <a:t> </a:t>
                </a:r>
              </a:p>
            </p:txBody>
          </p:sp>
        </mc:Choice>
        <mc:Fallback xmlns="">
          <p:sp>
            <p:nvSpPr>
              <p:cNvPr id="5" name="Body">
                <a:extLst>
                  <a:ext uri="{FF2B5EF4-FFF2-40B4-BE49-F238E27FC236}">
                    <a16:creationId xmlns:a16="http://schemas.microsoft.com/office/drawing/2014/main" id="{6EC2BF56-2E53-32CF-0B4D-DBE1531259F9}"/>
                  </a:ext>
                </a:extLst>
              </p:cNvPr>
              <p:cNvSpPr txBox="1">
                <a:spLocks noRot="1" noChangeAspect="1" noMove="1" noResize="1" noEditPoints="1" noAdjustHandles="1" noChangeArrowheads="1" noChangeShapeType="1" noTextEdit="1"/>
              </p:cNvSpPr>
              <p:nvPr/>
            </p:nvSpPr>
            <p:spPr>
              <a:xfrm>
                <a:off x="965200" y="1752600"/>
                <a:ext cx="14897303" cy="7516801"/>
              </a:xfrm>
              <a:prstGeom prst="rect">
                <a:avLst/>
              </a:prstGeom>
              <a:blipFill>
                <a:blip r:embed="rId3"/>
                <a:stretch>
                  <a:fillRect l="-532" t="-649" r="-655"/>
                </a:stretch>
              </a:blipFill>
            </p:spPr>
            <p:txBody>
              <a:bodyPr/>
              <a:lstStyle/>
              <a:p>
                <a:r>
                  <a:rPr lang="it-IT">
                    <a:noFill/>
                  </a:rPr>
                  <a:t> </a:t>
                </a:r>
              </a:p>
            </p:txBody>
          </p:sp>
        </mc:Fallback>
      </mc:AlternateContent>
    </p:spTree>
    <p:extLst>
      <p:ext uri="{BB962C8B-B14F-4D97-AF65-F5344CB8AC3E}">
        <p14:creationId xmlns:p14="http://schemas.microsoft.com/office/powerpoint/2010/main" val="23774784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r"/>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3" name="Logo"/>
          <p:cNvPicPr>
            <a:picLocks noChangeAspect="1"/>
          </p:cNvPicPr>
          <p:nvPr/>
        </p:nvPicPr>
        <p:blipFill>
          <a:blip r:embed="rId2"/>
          <a:stretch>
            <a:fillRect/>
          </a:stretch>
        </p:blipFill>
        <p:spPr>
          <a:xfrm>
            <a:off x="13241560" y="8595360"/>
            <a:ext cx="1402080" cy="548640"/>
          </a:xfrm>
          <a:prstGeom prst="rect">
            <a:avLst/>
          </a:prstGeom>
        </p:spPr>
      </p:pic>
      <p:sp>
        <p:nvSpPr>
          <p:cNvPr id="4" name="Title"/>
          <p:cNvSpPr/>
          <p:nvPr/>
        </p:nvSpPr>
        <p:spPr>
          <a:xfrm>
            <a:off x="965200" y="777240"/>
            <a:ext cx="15163800" cy="975360"/>
          </a:xfrm>
          <a:prstGeom prst="rect">
            <a:avLst/>
          </a:prstGeom>
          <a:noFill/>
          <a:ln/>
        </p:spPr>
        <p:txBody>
          <a:bodyPr wrap="square" rtlCol="0" anchor="ctr"/>
          <a:lstStyle/>
          <a:p>
            <a:r>
              <a:rPr lang="it-IT" sz="4400" b="1" dirty="0"/>
              <a:t>Effetto del premio p: i quattro sottocasi DARA</a:t>
            </a:r>
          </a:p>
        </p:txBody>
      </p:sp>
      <mc:AlternateContent xmlns:mc="http://schemas.openxmlformats.org/markup-compatibility/2006" xmlns:a14="http://schemas.microsoft.com/office/drawing/2010/main">
        <mc:Choice Requires="a14">
          <p:sp>
            <p:nvSpPr>
              <p:cNvPr id="5" name="Body"/>
              <p:cNvSpPr txBox="1"/>
              <p:nvPr/>
            </p:nvSpPr>
            <p:spPr>
              <a:xfrm>
                <a:off x="965200" y="1900000"/>
                <a:ext cx="14897303" cy="4093428"/>
              </a:xfrm>
              <a:prstGeom prst="rect">
                <a:avLst/>
              </a:prstGeom>
              <a:noFill/>
            </p:spPr>
            <p:txBody>
              <a:bodyPr wrap="square">
                <a:spAutoFit/>
              </a:bodyPr>
              <a:lstStyle/>
              <a:p>
                <a:pPr marL="342900" indent="-342900">
                  <a:buFont typeface="Arial" panose="020B0604020202020204" pitchFamily="34" charset="0"/>
                  <a:buChar char="•"/>
                </a:pPr>
                <a:r>
                  <a:rPr lang="it-IT" sz="2600" dirty="0">
                    <a:latin typeface="Times New Roman" panose="02020603050405020304" pitchFamily="18" charset="0"/>
                    <a:cs typeface="Times New Roman" panose="02020603050405020304" pitchFamily="18" charset="0"/>
                  </a:rPr>
                  <a:t>Perdita L grande rispetto al premio </a:t>
                </a:r>
                <a14:m>
                  <m:oMath xmlns:m="http://schemas.openxmlformats.org/officeDocument/2006/math">
                    <m:r>
                      <a:rPr lang="it-IT" sz="2600" i="1" dirty="0" smtClean="0">
                        <a:latin typeface="Cambria Math" panose="02040503050406030204" pitchFamily="18" charset="0"/>
                      </a:rPr>
                      <m:t>𝑝</m:t>
                    </m:r>
                    <m:sSub>
                      <m:sSubPr>
                        <m:ctrlPr>
                          <a:rPr lang="it-IT" sz="2600" i="1" dirty="0" smtClean="0">
                            <a:latin typeface="Cambria Math" panose="02040503050406030204" pitchFamily="18" charset="0"/>
                          </a:rPr>
                        </m:ctrlPr>
                      </m:sSubPr>
                      <m:e>
                        <m:r>
                          <a:rPr lang="it-IT" sz="2600" i="1" dirty="0" smtClean="0">
                            <a:latin typeface="Cambria Math" panose="02040503050406030204" pitchFamily="18" charset="0"/>
                          </a:rPr>
                          <m:t>𝑊</m:t>
                        </m:r>
                      </m:e>
                      <m:sub>
                        <m:r>
                          <a:rPr lang="it-IT" sz="2600" i="1" dirty="0" smtClean="0">
                            <a:latin typeface="Cambria Math" panose="02040503050406030204" pitchFamily="18" charset="0"/>
                          </a:rPr>
                          <m:t>𝐼</m:t>
                        </m:r>
                      </m:sub>
                    </m:sSub>
                  </m:oMath>
                </a14:m>
                <a:r>
                  <a:rPr lang="it-IT" sz="2600" dirty="0">
                    <a:latin typeface="Times New Roman" panose="02020603050405020304" pitchFamily="18" charset="0"/>
                    <a:cs typeface="Times New Roman" panose="02020603050405020304" pitchFamily="18" charset="0"/>
                  </a:rPr>
                  <a:t>: l'effetto ricchezza diventa positivo e dominante → dα*/dp &gt; 0 (anomalia: copertura aumenta col prezzo, come un bene di Giffen)</a:t>
                </a:r>
              </a:p>
              <a:p>
                <a:pPr marL="342900" indent="-342900">
                  <a:buFont typeface="Arial" panose="020B0604020202020204" pitchFamily="34" charset="0"/>
                  <a:buChar char="•"/>
                </a:pPr>
                <a14:m>
                  <m:oMath xmlns:m="http://schemas.openxmlformats.org/officeDocument/2006/math">
                    <m:sSub>
                      <m:sSubPr>
                        <m:ctrlPr>
                          <a:rPr lang="it-IT" sz="2600" i="1" dirty="0">
                            <a:latin typeface="Cambria Math" panose="02040503050406030204" pitchFamily="18" charset="0"/>
                          </a:rPr>
                        </m:ctrlPr>
                      </m:sSubPr>
                      <m:e>
                        <m:r>
                          <a:rPr lang="it-IT" sz="2600" i="1" dirty="0">
                            <a:latin typeface="Cambria Math" panose="02040503050406030204" pitchFamily="18" charset="0"/>
                          </a:rPr>
                          <m:t>𝑊</m:t>
                        </m:r>
                      </m:e>
                      <m:sub>
                        <m:r>
                          <a:rPr lang="it-IT" sz="2600" i="1" dirty="0">
                            <a:latin typeface="Cambria Math" panose="02040503050406030204" pitchFamily="18" charset="0"/>
                          </a:rPr>
                          <m:t>𝐼</m:t>
                        </m:r>
                      </m:sub>
                    </m:sSub>
                  </m:oMath>
                </a14:m>
                <a:r>
                  <a:rPr lang="it-IT" sz="2600" dirty="0">
                    <a:latin typeface="Times New Roman" panose="02020603050405020304" pitchFamily="18" charset="0"/>
                    <a:cs typeface="Times New Roman" panose="02020603050405020304" pitchFamily="18" charset="0"/>
                  </a:rPr>
                  <a:t> elevato: la differenza </a:t>
                </a:r>
                <a14:m>
                  <m:oMath xmlns:m="http://schemas.openxmlformats.org/officeDocument/2006/math">
                    <m:r>
                      <a:rPr lang="it-IT" sz="2600" i="1" dirty="0" smtClean="0">
                        <a:latin typeface="Cambria Math" panose="02040503050406030204" pitchFamily="18" charset="0"/>
                      </a:rPr>
                      <m:t>(</m:t>
                    </m:r>
                    <m:r>
                      <a:rPr lang="it-IT" sz="2600" i="1" dirty="0" smtClean="0">
                        <a:latin typeface="Cambria Math" panose="02040503050406030204" pitchFamily="18" charset="0"/>
                      </a:rPr>
                      <m:t>𝐿</m:t>
                    </m:r>
                    <m:r>
                      <a:rPr lang="it-IT" sz="2600" i="1" dirty="0" smtClean="0">
                        <a:latin typeface="Cambria Math" panose="02040503050406030204" pitchFamily="18" charset="0"/>
                      </a:rPr>
                      <m:t> − </m:t>
                    </m:r>
                    <m:r>
                      <a:rPr lang="it-IT" sz="2600" i="1" dirty="0" smtClean="0">
                        <a:latin typeface="Cambria Math" panose="02040503050406030204" pitchFamily="18" charset="0"/>
                      </a:rPr>
                      <m:t>𝑝</m:t>
                    </m:r>
                    <m:sSub>
                      <m:sSubPr>
                        <m:ctrlPr>
                          <a:rPr lang="it-IT" sz="2600" i="1" dirty="0" smtClean="0">
                            <a:latin typeface="Cambria Math" panose="02040503050406030204" pitchFamily="18" charset="0"/>
                          </a:rPr>
                        </m:ctrlPr>
                      </m:sSubPr>
                      <m:e>
                        <m:r>
                          <a:rPr lang="it-IT" sz="2600" i="1" dirty="0" smtClean="0">
                            <a:latin typeface="Cambria Math" panose="02040503050406030204" pitchFamily="18" charset="0"/>
                          </a:rPr>
                          <m:t>𝑊</m:t>
                        </m:r>
                      </m:e>
                      <m:sub>
                        <m:r>
                          <a:rPr lang="it-IT" sz="2600" i="1" dirty="0" smtClean="0">
                            <a:latin typeface="Cambria Math" panose="02040503050406030204" pitchFamily="18" charset="0"/>
                          </a:rPr>
                          <m:t>𝐼</m:t>
                        </m:r>
                      </m:sub>
                    </m:sSub>
                    <m:r>
                      <a:rPr lang="it-IT" sz="2600" i="1" dirty="0" smtClean="0">
                        <a:latin typeface="Cambria Math" panose="02040503050406030204" pitchFamily="18" charset="0"/>
                      </a:rPr>
                      <m:t>) </m:t>
                    </m:r>
                  </m:oMath>
                </a14:m>
                <a:r>
                  <a:rPr lang="it-IT" sz="2600" dirty="0">
                    <a:latin typeface="Times New Roman" panose="02020603050405020304" pitchFamily="18" charset="0"/>
                    <a:cs typeface="Times New Roman" panose="02020603050405020304" pitchFamily="18" charset="0"/>
                  </a:rPr>
                  <a:t>tende a zero, i termini negativi dominano → dα*/dp &lt; 0 (risposta normale)</a:t>
                </a:r>
              </a:p>
              <a:p>
                <a:pPr marL="342900" indent="-342900">
                  <a:buFont typeface="Arial" panose="020B0604020202020204" pitchFamily="34" charset="0"/>
                  <a:buChar char="•"/>
                </a:pPr>
                <a:r>
                  <a:rPr lang="it-IT" sz="2600" dirty="0">
                    <a:latin typeface="Times New Roman" panose="02020603050405020304" pitchFamily="18" charset="0"/>
                    <a:cs typeface="Times New Roman" panose="02020603050405020304" pitchFamily="18" charset="0"/>
                  </a:rPr>
                  <a:t>Probabilità π piccola: il primo termine dell'effetto ricchezza è piccolo, domina il secondo negativo → dα*/dp &lt; 0 (risposta normale)</a:t>
                </a:r>
              </a:p>
              <a:p>
                <a:pPr marL="342900" indent="-342900">
                  <a:buFont typeface="Arial" panose="020B0604020202020204" pitchFamily="34" charset="0"/>
                  <a:buChar char="•"/>
                </a:pPr>
                <a:r>
                  <a:rPr lang="it-IT" sz="2600" dirty="0">
                    <a:latin typeface="Times New Roman" panose="02020603050405020304" pitchFamily="18" charset="0"/>
                    <a:cs typeface="Times New Roman" panose="02020603050405020304" pitchFamily="18" charset="0"/>
                  </a:rPr>
                  <a:t>Tasso di premio p elevato: riduce </a:t>
                </a:r>
                <a14:m>
                  <m:oMath xmlns:m="http://schemas.openxmlformats.org/officeDocument/2006/math">
                    <m:r>
                      <a:rPr lang="it-IT" sz="2600" i="1" dirty="0">
                        <a:latin typeface="Cambria Math" panose="02040503050406030204" pitchFamily="18" charset="0"/>
                      </a:rPr>
                      <m:t>(</m:t>
                    </m:r>
                    <m:r>
                      <a:rPr lang="it-IT" sz="2600" i="1" dirty="0">
                        <a:latin typeface="Cambria Math" panose="02040503050406030204" pitchFamily="18" charset="0"/>
                      </a:rPr>
                      <m:t>𝐿</m:t>
                    </m:r>
                    <m:r>
                      <a:rPr lang="it-IT" sz="2600" i="1" dirty="0">
                        <a:latin typeface="Cambria Math" panose="02040503050406030204" pitchFamily="18" charset="0"/>
                      </a:rPr>
                      <m:t> − </m:t>
                    </m:r>
                    <m:r>
                      <a:rPr lang="it-IT" sz="2600" i="1" dirty="0">
                        <a:latin typeface="Cambria Math" panose="02040503050406030204" pitchFamily="18" charset="0"/>
                      </a:rPr>
                      <m:t>𝑝</m:t>
                    </m:r>
                    <m:sSub>
                      <m:sSubPr>
                        <m:ctrlPr>
                          <a:rPr lang="it-IT" sz="2600" i="1" dirty="0">
                            <a:latin typeface="Cambria Math" panose="02040503050406030204" pitchFamily="18" charset="0"/>
                          </a:rPr>
                        </m:ctrlPr>
                      </m:sSubPr>
                      <m:e>
                        <m:r>
                          <a:rPr lang="it-IT" sz="2600" i="1" dirty="0">
                            <a:latin typeface="Cambria Math" panose="02040503050406030204" pitchFamily="18" charset="0"/>
                          </a:rPr>
                          <m:t>𝑊</m:t>
                        </m:r>
                      </m:e>
                      <m:sub>
                        <m:r>
                          <a:rPr lang="it-IT" sz="2600" i="1" dirty="0">
                            <a:latin typeface="Cambria Math" panose="02040503050406030204" pitchFamily="18" charset="0"/>
                          </a:rPr>
                          <m:t>𝐼</m:t>
                        </m:r>
                      </m:sub>
                    </m:sSub>
                    <m:r>
                      <a:rPr lang="it-IT" sz="2600" i="1" dirty="0">
                        <a:latin typeface="Cambria Math" panose="02040503050406030204" pitchFamily="18" charset="0"/>
                      </a:rPr>
                      <m:t>) </m:t>
                    </m:r>
                  </m:oMath>
                </a14:m>
                <a:r>
                  <a:rPr lang="it-IT" sz="2600" dirty="0">
                    <a:latin typeface="Times New Roman" panose="02020603050405020304" pitchFamily="18" charset="0"/>
                    <a:cs typeface="Times New Roman" panose="02020603050405020304" pitchFamily="18" charset="0"/>
                  </a:rPr>
                  <a:t>e aumenta il termine negativo → dα*/dp &lt; 0 (risposta normale)</a:t>
                </a:r>
              </a:p>
              <a:p>
                <a:pPr marL="342900" indent="-342900">
                  <a:buFont typeface="Arial" panose="020B0604020202020204" pitchFamily="34" charset="0"/>
                  <a:buChar char="•"/>
                </a:pPr>
                <a:r>
                  <a:rPr lang="it-IT" sz="2600" dirty="0">
                    <a:latin typeface="Times New Roman" panose="02020603050405020304" pitchFamily="18" charset="0"/>
                    <a:cs typeface="Times New Roman" panose="02020603050405020304" pitchFamily="18" charset="0"/>
                  </a:rPr>
                  <a:t>Conclusione: la copertura ottimale diminuisce con p se l'individuo ha CARA, oppure, con DARA, ha </a:t>
                </a:r>
                <a14:m>
                  <m:oMath xmlns:m="http://schemas.openxmlformats.org/officeDocument/2006/math">
                    <m:sSub>
                      <m:sSubPr>
                        <m:ctrlPr>
                          <a:rPr lang="it-IT" sz="2600" i="1" dirty="0">
                            <a:latin typeface="Cambria Math" panose="02040503050406030204" pitchFamily="18" charset="0"/>
                          </a:rPr>
                        </m:ctrlPr>
                      </m:sSubPr>
                      <m:e>
                        <m:r>
                          <a:rPr lang="it-IT" sz="2600" i="1" dirty="0">
                            <a:latin typeface="Cambria Math" panose="02040503050406030204" pitchFamily="18" charset="0"/>
                          </a:rPr>
                          <m:t>𝑊</m:t>
                        </m:r>
                      </m:e>
                      <m:sub>
                        <m:r>
                          <a:rPr lang="it-IT" sz="2600" i="1" dirty="0">
                            <a:latin typeface="Cambria Math" panose="02040503050406030204" pitchFamily="18" charset="0"/>
                          </a:rPr>
                          <m:t>𝐼</m:t>
                        </m:r>
                      </m:sub>
                    </m:sSub>
                  </m:oMath>
                </a14:m>
                <a:r>
                  <a:rPr lang="it-IT" sz="2600" dirty="0">
                    <a:latin typeface="Times New Roman" panose="02020603050405020304" pitchFamily="18" charset="0"/>
                    <a:cs typeface="Times New Roman" panose="02020603050405020304" pitchFamily="18" charset="0"/>
                  </a:rPr>
                  <a:t> alta, π bassa, o p già alta</a:t>
                </a:r>
              </a:p>
            </p:txBody>
          </p:sp>
        </mc:Choice>
        <mc:Fallback xmlns="">
          <p:sp>
            <p:nvSpPr>
              <p:cNvPr id="5" name="Body"/>
              <p:cNvSpPr txBox="1">
                <a:spLocks noRot="1" noChangeAspect="1" noMove="1" noResize="1" noEditPoints="1" noAdjustHandles="1" noChangeArrowheads="1" noChangeShapeType="1" noTextEdit="1"/>
              </p:cNvSpPr>
              <p:nvPr/>
            </p:nvSpPr>
            <p:spPr>
              <a:xfrm>
                <a:off x="965200" y="1900000"/>
                <a:ext cx="14897303" cy="4093428"/>
              </a:xfrm>
              <a:prstGeom prst="rect">
                <a:avLst/>
              </a:prstGeom>
              <a:blipFill>
                <a:blip r:embed="rId3"/>
                <a:stretch>
                  <a:fillRect l="-614" t="-1490" b="-2832"/>
                </a:stretch>
              </a:blipFill>
            </p:spPr>
            <p:txBody>
              <a:bodyPr/>
              <a:lstStyle/>
              <a:p>
                <a:r>
                  <a:rPr lang="it-IT">
                    <a:noFill/>
                  </a:rPr>
                  <a:t> </a:t>
                </a:r>
              </a:p>
            </p:txBody>
          </p:sp>
        </mc:Fallback>
      </mc:AlternateContent>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r"/>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3" name="Logo"/>
          <p:cNvPicPr>
            <a:picLocks noChangeAspect="1"/>
          </p:cNvPicPr>
          <p:nvPr/>
        </p:nvPicPr>
        <p:blipFill>
          <a:blip r:embed="rId2"/>
          <a:stretch>
            <a:fillRect/>
          </a:stretch>
        </p:blipFill>
        <p:spPr>
          <a:xfrm>
            <a:off x="13241560" y="8595360"/>
            <a:ext cx="1402080" cy="548640"/>
          </a:xfrm>
          <a:prstGeom prst="rect">
            <a:avLst/>
          </a:prstGeom>
        </p:spPr>
      </p:pic>
      <p:sp>
        <p:nvSpPr>
          <p:cNvPr id="4" name="Title"/>
          <p:cNvSpPr/>
          <p:nvPr/>
        </p:nvSpPr>
        <p:spPr>
          <a:xfrm>
            <a:off x="965200" y="777240"/>
            <a:ext cx="15163800" cy="975360"/>
          </a:xfrm>
          <a:prstGeom prst="rect">
            <a:avLst/>
          </a:prstGeom>
          <a:noFill/>
          <a:ln/>
        </p:spPr>
        <p:txBody>
          <a:bodyPr wrap="square" rtlCol="0" anchor="ctr"/>
          <a:lstStyle/>
          <a:p>
            <a:r>
              <a:rPr lang="it-IT" sz="4400" b="1" dirty="0"/>
              <a:t>Effetto della ricchezza W_A sulla copertura</a:t>
            </a:r>
          </a:p>
        </p:txBody>
      </p:sp>
      <p:sp>
        <p:nvSpPr>
          <p:cNvPr id="5" name="Body"/>
          <p:cNvSpPr txBox="1"/>
          <p:nvPr/>
        </p:nvSpPr>
        <p:spPr>
          <a:xfrm>
            <a:off x="965200" y="1900000"/>
            <a:ext cx="14897303" cy="6200000"/>
          </a:xfrm>
          <a:prstGeom prst="rect">
            <a:avLst/>
          </a:prstGeom>
          <a:noFill/>
        </p:spPr>
        <p:txBody>
          <a:bodyPr wrap="square">
            <a:spAutoFit/>
          </a:bodyPr>
          <a:lstStyle/>
          <a:p>
            <a:pPr marL="342900" indent="-342900">
              <a:buFont typeface="Arial" panose="020B0604020202020204" pitchFamily="34" charset="0"/>
              <a:buChar char="•"/>
            </a:pPr>
            <a:r>
              <a:rPr lang="it-IT" sz="2200" dirty="0"/>
              <a:t>Stessa procedura: si differenzia la FOC rispetto a W_A → dα*/dW_A = −(∂²EU/∂α∂W_A) / (∂²EU/∂α²)</a:t>
            </a:r>
          </a:p>
          <a:p>
            <a:pPr marL="342900" indent="-342900">
              <a:buFont typeface="Arial" panose="020B0604020202020204" pitchFamily="34" charset="0"/>
              <a:buChar char="•"/>
            </a:pPr>
            <a:r>
              <a:rPr lang="it-IT" sz="2200" dirty="0"/>
              <a:t>Il numeratore ∂²EU/∂α∂W_A = π·R_A[1]·υ'[1]·(L − pW_I) − (1−π)·R_A[2]·υ'[2]·pW_I (i due termini hanno segno opposto)</a:t>
            </a:r>
          </a:p>
          <a:p>
            <a:pPr marL="342900" indent="-342900">
              <a:buFont typeface="Arial" panose="020B0604020202020204" pitchFamily="34" charset="0"/>
              <a:buChar char="•"/>
            </a:pPr>
            <a:r>
              <a:rPr lang="it-IT" sz="2200" dirty="0"/>
              <a:t>Con CARA: i due termini si cancellano esattamente (usando la FOC) → dα*/dW_A = 0: la ricchezza non incide sulla domanda di assicurazione</a:t>
            </a:r>
          </a:p>
          <a:p>
            <a:pPr marL="342900" indent="-342900">
              <a:buFont typeface="Arial" panose="020B0604020202020204" pitchFamily="34" charset="0"/>
              <a:buChar char="•"/>
            </a:pPr>
            <a:r>
              <a:rPr lang="it-IT" sz="2200" dirty="0"/>
              <a:t>Con DARA (R_A[1] &gt; R_A[2]) e perdita L grande: il primo termine negativo domina → dα*/dW_A &lt; 0 (anomalia: l'assicurazione è un bene inferiore)</a:t>
            </a:r>
          </a:p>
          <a:p>
            <a:pPr marL="342900" indent="-342900">
              <a:buFont typeface="Arial" panose="020B0604020202020204" pitchFamily="34" charset="0"/>
              <a:buChar char="•"/>
            </a:pPr>
            <a:r>
              <a:rPr lang="it-IT" sz="2200" dirty="0"/>
              <a:t>Con DARA e W_I alta, π piccola, o p alta: il secondo termine positivo domina → dα*/dW_A &gt; 0 (risposta normale: più ricchi, più si assicurano)</a:t>
            </a:r>
          </a:p>
          <a:p>
            <a:pPr marL="342900" indent="-342900">
              <a:buFont typeface="Arial" panose="020B0604020202020204" pitchFamily="34" charset="0"/>
              <a:buChar char="•"/>
            </a:pPr>
            <a:r>
              <a:rPr lang="it-IT" sz="2200" dirty="0"/>
              <a:t>Conclusione 3.7: con DARA e perdite grandi rispetto alla ricchezza, l'assicurazione può essere un bene inferiore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42EF1-FBE1-D870-7944-067A8982C2E3}"/>
            </a:ext>
          </a:extLst>
        </p:cNvPr>
        <p:cNvGrpSpPr/>
        <p:nvPr/>
      </p:nvGrpSpPr>
      <p:grpSpPr>
        <a:xfrm>
          <a:off x="0" y="0"/>
          <a:ext cx="0" cy="0"/>
          <a:chOff x="0" y="0"/>
          <a:chExt cx="0" cy="0"/>
        </a:xfrm>
      </p:grpSpPr>
      <p:sp>
        <p:nvSpPr>
          <p:cNvPr id="2" name="Bar">
            <a:extLst>
              <a:ext uri="{FF2B5EF4-FFF2-40B4-BE49-F238E27FC236}">
                <a16:creationId xmlns:a16="http://schemas.microsoft.com/office/drawing/2014/main" id="{2B099213-F947-D517-8CD9-CB554AB4ABD2}"/>
              </a:ext>
            </a:extLst>
          </p:cNvPr>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3" name="Logo">
            <a:extLst>
              <a:ext uri="{FF2B5EF4-FFF2-40B4-BE49-F238E27FC236}">
                <a16:creationId xmlns:a16="http://schemas.microsoft.com/office/drawing/2014/main" id="{2A53681D-4160-B0A0-A544-E23D59B40659}"/>
              </a:ext>
            </a:extLst>
          </p:cNvPr>
          <p:cNvPicPr>
            <a:picLocks noChangeAspect="1"/>
          </p:cNvPicPr>
          <p:nvPr/>
        </p:nvPicPr>
        <p:blipFill>
          <a:blip r:embed="rId2"/>
          <a:stretch>
            <a:fillRect/>
          </a:stretch>
        </p:blipFill>
        <p:spPr>
          <a:xfrm>
            <a:off x="13241560" y="8595360"/>
            <a:ext cx="1402080" cy="548640"/>
          </a:xfrm>
          <a:prstGeom prst="rect">
            <a:avLst/>
          </a:prstGeom>
        </p:spPr>
      </p:pic>
      <p:sp>
        <p:nvSpPr>
          <p:cNvPr id="4" name="Title">
            <a:extLst>
              <a:ext uri="{FF2B5EF4-FFF2-40B4-BE49-F238E27FC236}">
                <a16:creationId xmlns:a16="http://schemas.microsoft.com/office/drawing/2014/main" id="{9E87C358-91D9-E881-B4AB-691996793E0B}"/>
              </a:ext>
            </a:extLst>
          </p:cNvPr>
          <p:cNvSpPr/>
          <p:nvPr/>
        </p:nvSpPr>
        <p:spPr>
          <a:xfrm>
            <a:off x="965200" y="777240"/>
            <a:ext cx="15163800" cy="975360"/>
          </a:xfrm>
          <a:prstGeom prst="rect">
            <a:avLst/>
          </a:prstGeom>
          <a:noFill/>
          <a:ln/>
        </p:spPr>
        <p:txBody>
          <a:bodyPr wrap="square" rtlCol="0" anchor="ctr"/>
          <a:lstStyle/>
          <a:p>
            <a:r>
              <a:rPr lang="it-IT" sz="4400" b="1" dirty="0"/>
              <a:t>Statica comparata: l’impatto di un aumento della ricchezza sulla domanda di assicurazione</a:t>
            </a:r>
          </a:p>
        </p:txBody>
      </p:sp>
      <mc:AlternateContent xmlns:mc="http://schemas.openxmlformats.org/markup-compatibility/2006" xmlns:a14="http://schemas.microsoft.com/office/drawing/2010/main">
        <mc:Choice Requires="a14">
          <p:sp>
            <p:nvSpPr>
              <p:cNvPr id="5" name="Body">
                <a:extLst>
                  <a:ext uri="{FF2B5EF4-FFF2-40B4-BE49-F238E27FC236}">
                    <a16:creationId xmlns:a16="http://schemas.microsoft.com/office/drawing/2014/main" id="{F816A019-17DD-8895-6A35-1E646733DF2D}"/>
                  </a:ext>
                </a:extLst>
              </p:cNvPr>
              <p:cNvSpPr txBox="1"/>
              <p:nvPr/>
            </p:nvSpPr>
            <p:spPr>
              <a:xfrm>
                <a:off x="1003300" y="2362200"/>
                <a:ext cx="14897303" cy="4769126"/>
              </a:xfrm>
              <a:prstGeom prst="rect">
                <a:avLst/>
              </a:prstGeom>
              <a:noFill/>
            </p:spPr>
            <p:txBody>
              <a:bodyPr wrap="square">
                <a:spAutoFit/>
              </a:bodyPr>
              <a:lstStyle/>
              <a:p>
                <a:pPr marL="342900" indent="-342900">
                  <a:buFont typeface="Arial" panose="020B0604020202020204" pitchFamily="34" charset="0"/>
                  <a:buChar char="•"/>
                </a:pPr>
                <a:r>
                  <a:rPr lang="it-IT" sz="2200" dirty="0">
                    <a:latin typeface="Times New Roman" panose="02020603050405020304" pitchFamily="18" charset="0"/>
                    <a:cs typeface="Times New Roman" panose="02020603050405020304" pitchFamily="18" charset="0"/>
                  </a:rPr>
                  <a:t>Ricchezze nei due stati: </a:t>
                </a:r>
                <a14:m>
                  <m:oMath xmlns:m="http://schemas.openxmlformats.org/officeDocument/2006/math">
                    <m:r>
                      <a:rPr lang="it-IT" sz="2200" i="1" dirty="0">
                        <a:latin typeface="Cambria Math" panose="02040503050406030204" pitchFamily="18" charset="0"/>
                      </a:rPr>
                      <m:t>𝑊</m:t>
                    </m:r>
                    <m:r>
                      <a:rPr lang="it-IT" sz="2200" i="1" dirty="0">
                        <a:latin typeface="Cambria Math" panose="02040503050406030204" pitchFamily="18" charset="0"/>
                      </a:rPr>
                      <m:t>₁</m:t>
                    </m:r>
                    <m:r>
                      <a:rPr lang="it-IT" sz="2200" i="1" dirty="0">
                        <a:latin typeface="Cambria Math" panose="02040503050406030204" pitchFamily="18" charset="0"/>
                      </a:rPr>
                      <m:t> = </m:t>
                    </m:r>
                    <m:sSub>
                      <m:sSubPr>
                        <m:ctrlPr>
                          <a:rPr lang="it-IT" sz="2200" i="1" dirty="0">
                            <a:latin typeface="Cambria Math" panose="02040503050406030204" pitchFamily="18" charset="0"/>
                          </a:rPr>
                        </m:ctrlPr>
                      </m:sSubPr>
                      <m:e>
                        <m:r>
                          <a:rPr lang="it-IT" sz="2200" i="1" dirty="0">
                            <a:latin typeface="Cambria Math" panose="02040503050406030204" pitchFamily="18" charset="0"/>
                          </a:rPr>
                          <m:t>𝑊</m:t>
                        </m:r>
                      </m:e>
                      <m:sub>
                        <m:r>
                          <a:rPr lang="it-IT" sz="2200" i="1" dirty="0">
                            <a:latin typeface="Cambria Math" panose="02040503050406030204" pitchFamily="18" charset="0"/>
                          </a:rPr>
                          <m:t>𝐴</m:t>
                        </m:r>
                      </m:sub>
                    </m:sSub>
                    <m:r>
                      <a:rPr lang="it-IT" sz="2200" i="1" dirty="0">
                        <a:latin typeface="Cambria Math" panose="02040503050406030204" pitchFamily="18" charset="0"/>
                      </a:rPr>
                      <m:t> + </m:t>
                    </m:r>
                    <m:sSub>
                      <m:sSubPr>
                        <m:ctrlPr>
                          <a:rPr lang="it-IT" sz="2200" i="1" dirty="0">
                            <a:latin typeface="Cambria Math" panose="02040503050406030204" pitchFamily="18" charset="0"/>
                          </a:rPr>
                        </m:ctrlPr>
                      </m:sSubPr>
                      <m:e>
                        <m:r>
                          <a:rPr lang="it-IT" sz="2200" i="1" dirty="0">
                            <a:latin typeface="Cambria Math" panose="02040503050406030204" pitchFamily="18" charset="0"/>
                          </a:rPr>
                          <m:t>𝑊</m:t>
                        </m:r>
                      </m:e>
                      <m:sub>
                        <m:r>
                          <a:rPr lang="it-IT" sz="2200" i="1" dirty="0">
                            <a:latin typeface="Cambria Math" panose="02040503050406030204" pitchFamily="18" charset="0"/>
                          </a:rPr>
                          <m:t>𝐼</m:t>
                        </m:r>
                      </m:sub>
                    </m:sSub>
                    <m:r>
                      <a:rPr lang="it-IT" sz="2200" i="1" dirty="0">
                        <a:latin typeface="Cambria Math" panose="02040503050406030204" pitchFamily="18" charset="0"/>
                      </a:rPr>
                      <m:t> − </m:t>
                    </m:r>
                    <m:r>
                      <a:rPr lang="it-IT" sz="2200" i="1" dirty="0">
                        <a:latin typeface="Cambria Math" panose="02040503050406030204" pitchFamily="18" charset="0"/>
                      </a:rPr>
                      <m:t>𝛼</m:t>
                    </m:r>
                    <m:r>
                      <a:rPr lang="it-IT" sz="2200" i="1" dirty="0">
                        <a:latin typeface="Cambria Math" panose="02040503050406030204" pitchFamily="18" charset="0"/>
                      </a:rPr>
                      <m:t>𝑝</m:t>
                    </m:r>
                    <m:sSub>
                      <m:sSubPr>
                        <m:ctrlPr>
                          <a:rPr lang="it-IT" sz="2200" i="1" dirty="0">
                            <a:latin typeface="Cambria Math" panose="02040503050406030204" pitchFamily="18" charset="0"/>
                          </a:rPr>
                        </m:ctrlPr>
                      </m:sSubPr>
                      <m:e>
                        <m:r>
                          <a:rPr lang="it-IT" sz="2200" i="1" dirty="0">
                            <a:latin typeface="Cambria Math" panose="02040503050406030204" pitchFamily="18" charset="0"/>
                          </a:rPr>
                          <m:t>𝑊</m:t>
                        </m:r>
                      </m:e>
                      <m:sub>
                        <m:r>
                          <a:rPr lang="it-IT" sz="2200" i="1" dirty="0">
                            <a:latin typeface="Cambria Math" panose="02040503050406030204" pitchFamily="18" charset="0"/>
                          </a:rPr>
                          <m:t>𝐼</m:t>
                        </m:r>
                      </m:sub>
                    </m:sSub>
                    <m:r>
                      <a:rPr lang="it-IT" sz="2200" i="1" dirty="0">
                        <a:latin typeface="Cambria Math" panose="02040503050406030204" pitchFamily="18" charset="0"/>
                      </a:rPr>
                      <m:t> − </m:t>
                    </m:r>
                    <m:r>
                      <a:rPr lang="it-IT" sz="2200" i="1" dirty="0">
                        <a:latin typeface="Cambria Math" panose="02040503050406030204" pitchFamily="18" charset="0"/>
                      </a:rPr>
                      <m:t>𝐿</m:t>
                    </m:r>
                    <m:r>
                      <a:rPr lang="it-IT" sz="2200" i="1" dirty="0">
                        <a:latin typeface="Cambria Math" panose="02040503050406030204" pitchFamily="18" charset="0"/>
                      </a:rPr>
                      <m:t> + </m:t>
                    </m:r>
                    <m:r>
                      <a:rPr lang="it-IT" sz="2200" i="1" dirty="0">
                        <a:latin typeface="Cambria Math" panose="02040503050406030204" pitchFamily="18" charset="0"/>
                      </a:rPr>
                      <m:t>𝛼</m:t>
                    </m:r>
                    <m:r>
                      <a:rPr lang="it-IT" sz="2200" i="1" dirty="0">
                        <a:latin typeface="Cambria Math" panose="02040503050406030204" pitchFamily="18" charset="0"/>
                      </a:rPr>
                      <m:t>𝐿</m:t>
                    </m:r>
                  </m:oMath>
                </a14:m>
                <a:r>
                  <a:rPr lang="it-IT" sz="2200" dirty="0">
                    <a:latin typeface="Times New Roman" panose="02020603050405020304" pitchFamily="18" charset="0"/>
                    <a:cs typeface="Times New Roman" panose="02020603050405020304" pitchFamily="18" charset="0"/>
                  </a:rPr>
                  <a:t> (stato sinistro);  </a:t>
                </a:r>
                <a14:m>
                  <m:oMath xmlns:m="http://schemas.openxmlformats.org/officeDocument/2006/math">
                    <m:r>
                      <a:rPr lang="it-IT" sz="2200" i="1" dirty="0">
                        <a:latin typeface="Cambria Math" panose="02040503050406030204" pitchFamily="18" charset="0"/>
                      </a:rPr>
                      <m:t>𝑊</m:t>
                    </m:r>
                    <m:r>
                      <a:rPr lang="it-IT" sz="2200" i="1" dirty="0">
                        <a:latin typeface="Cambria Math" panose="02040503050406030204" pitchFamily="18" charset="0"/>
                      </a:rPr>
                      <m:t>₂</m:t>
                    </m:r>
                    <m:r>
                      <a:rPr lang="it-IT" sz="2200" i="1" dirty="0">
                        <a:latin typeface="Cambria Math" panose="02040503050406030204" pitchFamily="18" charset="0"/>
                      </a:rPr>
                      <m:t> = </m:t>
                    </m:r>
                    <m:sSub>
                      <m:sSubPr>
                        <m:ctrlPr>
                          <a:rPr lang="it-IT" sz="2200" i="1" dirty="0">
                            <a:latin typeface="Cambria Math" panose="02040503050406030204" pitchFamily="18" charset="0"/>
                          </a:rPr>
                        </m:ctrlPr>
                      </m:sSubPr>
                      <m:e>
                        <m:r>
                          <a:rPr lang="it-IT" sz="2200" i="1" dirty="0">
                            <a:latin typeface="Cambria Math" panose="02040503050406030204" pitchFamily="18" charset="0"/>
                          </a:rPr>
                          <m:t>𝑊</m:t>
                        </m:r>
                      </m:e>
                      <m:sub>
                        <m:r>
                          <a:rPr lang="it-IT" sz="2200" i="1" dirty="0">
                            <a:latin typeface="Cambria Math" panose="02040503050406030204" pitchFamily="18" charset="0"/>
                          </a:rPr>
                          <m:t>𝐴</m:t>
                        </m:r>
                      </m:sub>
                    </m:sSub>
                    <m:r>
                      <a:rPr lang="it-IT" sz="2200" i="1" dirty="0">
                        <a:latin typeface="Cambria Math" panose="02040503050406030204" pitchFamily="18" charset="0"/>
                      </a:rPr>
                      <m:t> + </m:t>
                    </m:r>
                    <m:sSub>
                      <m:sSubPr>
                        <m:ctrlPr>
                          <a:rPr lang="it-IT" sz="2200" i="1" dirty="0">
                            <a:latin typeface="Cambria Math" panose="02040503050406030204" pitchFamily="18" charset="0"/>
                          </a:rPr>
                        </m:ctrlPr>
                      </m:sSubPr>
                      <m:e>
                        <m:r>
                          <a:rPr lang="it-IT" sz="2200" i="1" dirty="0">
                            <a:latin typeface="Cambria Math" panose="02040503050406030204" pitchFamily="18" charset="0"/>
                          </a:rPr>
                          <m:t>𝑊</m:t>
                        </m:r>
                      </m:e>
                      <m:sub>
                        <m:r>
                          <a:rPr lang="it-IT" sz="2200" i="1" dirty="0">
                            <a:latin typeface="Cambria Math" panose="02040503050406030204" pitchFamily="18" charset="0"/>
                          </a:rPr>
                          <m:t>𝐼</m:t>
                        </m:r>
                      </m:sub>
                    </m:sSub>
                    <m:r>
                      <a:rPr lang="it-IT" sz="2200" i="1" dirty="0">
                        <a:latin typeface="Cambria Math" panose="02040503050406030204" pitchFamily="18" charset="0"/>
                      </a:rPr>
                      <m:t> − </m:t>
                    </m:r>
                    <m:r>
                      <a:rPr lang="it-IT" sz="2200" i="1" dirty="0">
                        <a:latin typeface="Cambria Math" panose="02040503050406030204" pitchFamily="18" charset="0"/>
                      </a:rPr>
                      <m:t>𝛼</m:t>
                    </m:r>
                    <m:r>
                      <a:rPr lang="it-IT" sz="2200" i="1" dirty="0">
                        <a:latin typeface="Cambria Math" panose="02040503050406030204" pitchFamily="18" charset="0"/>
                      </a:rPr>
                      <m:t>𝑝</m:t>
                    </m:r>
                    <m:sSub>
                      <m:sSubPr>
                        <m:ctrlPr>
                          <a:rPr lang="it-IT" sz="2200" i="1" dirty="0">
                            <a:latin typeface="Cambria Math" panose="02040503050406030204" pitchFamily="18" charset="0"/>
                          </a:rPr>
                        </m:ctrlPr>
                      </m:sSubPr>
                      <m:e>
                        <m:r>
                          <a:rPr lang="it-IT" sz="2200" i="1" dirty="0">
                            <a:latin typeface="Cambria Math" panose="02040503050406030204" pitchFamily="18" charset="0"/>
                          </a:rPr>
                          <m:t>𝑊</m:t>
                        </m:r>
                      </m:e>
                      <m:sub>
                        <m:r>
                          <a:rPr lang="it-IT" sz="2200" i="1" dirty="0">
                            <a:latin typeface="Cambria Math" panose="02040503050406030204" pitchFamily="18" charset="0"/>
                          </a:rPr>
                          <m:t>𝐼</m:t>
                        </m:r>
                      </m:sub>
                    </m:sSub>
                    <m:r>
                      <a:rPr lang="it-IT" sz="2200" i="1" dirty="0">
                        <a:latin typeface="Cambria Math" panose="02040503050406030204" pitchFamily="18" charset="0"/>
                      </a:rPr>
                      <m:t> </m:t>
                    </m:r>
                  </m:oMath>
                </a14:m>
                <a:r>
                  <a:rPr lang="it-IT" sz="2200" dirty="0">
                    <a:latin typeface="Times New Roman" panose="02020603050405020304" pitchFamily="18" charset="0"/>
                    <a:cs typeface="Times New Roman" panose="02020603050405020304" pitchFamily="18" charset="0"/>
                  </a:rPr>
                  <a:t>(stato no sinistro)</a:t>
                </a:r>
              </a:p>
              <a:p>
                <a:endParaRPr lang="it-IT" sz="22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it-IT" sz="2200" dirty="0">
                    <a:latin typeface="Times New Roman" panose="02020603050405020304" pitchFamily="18" charset="0"/>
                    <a:cs typeface="Times New Roman" panose="02020603050405020304" pitchFamily="18" charset="0"/>
                  </a:rPr>
                  <a:t>L'utilità attesa è: </a:t>
                </a:r>
                <a14:m>
                  <m:oMath xmlns:m="http://schemas.openxmlformats.org/officeDocument/2006/math">
                    <m:r>
                      <a:rPr lang="it-IT" sz="2200" i="1" dirty="0">
                        <a:latin typeface="Cambria Math" panose="02040503050406030204" pitchFamily="18" charset="0"/>
                      </a:rPr>
                      <m:t>𝐸𝑈</m:t>
                    </m:r>
                    <m:r>
                      <a:rPr lang="it-IT" sz="2200" i="1" dirty="0">
                        <a:latin typeface="Cambria Math" panose="02040503050406030204" pitchFamily="18" charset="0"/>
                      </a:rPr>
                      <m:t> = </m:t>
                    </m:r>
                    <m:r>
                      <a:rPr lang="it-IT" sz="2200" i="1" dirty="0">
                        <a:latin typeface="Cambria Math" panose="02040503050406030204" pitchFamily="18" charset="0"/>
                      </a:rPr>
                      <m:t>𝜋</m:t>
                    </m:r>
                    <m:r>
                      <a:rPr lang="it-IT" sz="2200" i="1" dirty="0">
                        <a:latin typeface="Cambria Math" panose="02040503050406030204" pitchFamily="18" charset="0"/>
                      </a:rPr>
                      <m:t>·</m:t>
                    </m:r>
                    <m:r>
                      <a:rPr lang="it-IT" sz="2200" i="1" dirty="0">
                        <a:latin typeface="Cambria Math" panose="02040503050406030204" pitchFamily="18" charset="0"/>
                      </a:rPr>
                      <m:t>𝜐</m:t>
                    </m:r>
                    <m:r>
                      <a:rPr lang="it-IT" sz="2200" i="1" dirty="0">
                        <a:latin typeface="Cambria Math" panose="02040503050406030204" pitchFamily="18" charset="0"/>
                      </a:rPr>
                      <m:t>[</m:t>
                    </m:r>
                    <m:r>
                      <a:rPr lang="it-IT" sz="2200" i="1" dirty="0">
                        <a:latin typeface="Cambria Math" panose="02040503050406030204" pitchFamily="18" charset="0"/>
                      </a:rPr>
                      <m:t>𝑊</m:t>
                    </m:r>
                    <m:r>
                      <a:rPr lang="it-IT" sz="2200" i="1" dirty="0">
                        <a:latin typeface="Cambria Math" panose="02040503050406030204" pitchFamily="18" charset="0"/>
                      </a:rPr>
                      <m:t>₁</m:t>
                    </m:r>
                    <m:r>
                      <a:rPr lang="it-IT" sz="2200" i="1" dirty="0">
                        <a:latin typeface="Cambria Math" panose="02040503050406030204" pitchFamily="18" charset="0"/>
                      </a:rPr>
                      <m:t>] + (</m:t>
                    </m:r>
                    <m:r>
                      <a:rPr lang="it-IT" sz="2200" i="1" dirty="0">
                        <a:latin typeface="Cambria Math" panose="02040503050406030204" pitchFamily="18" charset="0"/>
                      </a:rPr>
                      <m:t>1</m:t>
                    </m:r>
                    <m:r>
                      <a:rPr lang="it-IT" sz="2200" i="1" dirty="0">
                        <a:latin typeface="Cambria Math" panose="02040503050406030204" pitchFamily="18" charset="0"/>
                      </a:rPr>
                      <m:t>−</m:t>
                    </m:r>
                    <m:r>
                      <a:rPr lang="it-IT" sz="2200" i="1" dirty="0">
                        <a:latin typeface="Cambria Math" panose="02040503050406030204" pitchFamily="18" charset="0"/>
                      </a:rPr>
                      <m:t>𝜋</m:t>
                    </m:r>
                    <m:r>
                      <a:rPr lang="it-IT" sz="2200" i="1" dirty="0">
                        <a:latin typeface="Cambria Math" panose="02040503050406030204" pitchFamily="18" charset="0"/>
                      </a:rPr>
                      <m:t>)·</m:t>
                    </m:r>
                    <m:r>
                      <a:rPr lang="it-IT" sz="2200" i="1" dirty="0">
                        <a:latin typeface="Cambria Math" panose="02040503050406030204" pitchFamily="18" charset="0"/>
                      </a:rPr>
                      <m:t>𝜐</m:t>
                    </m:r>
                    <m:r>
                      <a:rPr lang="it-IT" sz="2200" i="1" dirty="0">
                        <a:latin typeface="Cambria Math" panose="02040503050406030204" pitchFamily="18" charset="0"/>
                      </a:rPr>
                      <m:t>[</m:t>
                    </m:r>
                    <m:r>
                      <a:rPr lang="it-IT" sz="2200" i="1" dirty="0">
                        <a:latin typeface="Cambria Math" panose="02040503050406030204" pitchFamily="18" charset="0"/>
                      </a:rPr>
                      <m:t>𝑊</m:t>
                    </m:r>
                    <m:r>
                      <a:rPr lang="it-IT" sz="2200" i="1" dirty="0">
                        <a:latin typeface="Cambria Math" panose="02040503050406030204" pitchFamily="18" charset="0"/>
                      </a:rPr>
                      <m:t>₂</m:t>
                    </m:r>
                    <m:r>
                      <a:rPr lang="it-IT" sz="2200" i="1" dirty="0">
                        <a:latin typeface="Cambria Math" panose="02040503050406030204" pitchFamily="18" charset="0"/>
                      </a:rPr>
                      <m:t>], </m:t>
                    </m:r>
                  </m:oMath>
                </a14:m>
                <a:r>
                  <a:rPr lang="it-IT" sz="2200" dirty="0">
                    <a:latin typeface="Times New Roman" panose="02020603050405020304" pitchFamily="18" charset="0"/>
                    <a:cs typeface="Times New Roman" panose="02020603050405020304" pitchFamily="18" charset="0"/>
                  </a:rPr>
                  <a:t>e la FOC rispetto ad </a:t>
                </a:r>
                <a14:m>
                  <m:oMath xmlns:m="http://schemas.openxmlformats.org/officeDocument/2006/math">
                    <m:r>
                      <m:rPr>
                        <m:sty m:val="p"/>
                      </m:rPr>
                      <a:rPr lang="it-IT" sz="2200" b="0" i="1" dirty="0" smtClean="0">
                        <a:latin typeface="Cambria Math" panose="02040503050406030204" pitchFamily="18" charset="0"/>
                      </a:rPr>
                      <m:t>α</m:t>
                    </m:r>
                    <m:r>
                      <a:rPr lang="it-IT" sz="2200" b="0" i="1" dirty="0" smtClean="0">
                        <a:latin typeface="Cambria Math" panose="02040503050406030204" pitchFamily="18" charset="0"/>
                      </a:rPr>
                      <m:t> </m:t>
                    </m:r>
                  </m:oMath>
                </a14:m>
                <a:r>
                  <a:rPr lang="it-IT" sz="2200" dirty="0">
                    <a:latin typeface="Times New Roman" panose="02020603050405020304" pitchFamily="18" charset="0"/>
                    <a:cs typeface="Times New Roman" panose="02020603050405020304" pitchFamily="18" charset="0"/>
                  </a:rPr>
                  <a:t>è:</a:t>
                </a:r>
              </a:p>
              <a:p>
                <a:endParaRPr lang="it-IT" sz="2200" dirty="0">
                  <a:latin typeface="Times New Roman" panose="02020603050405020304" pitchFamily="18" charset="0"/>
                  <a:cs typeface="Times New Roman" panose="02020603050405020304" pitchFamily="18" charset="0"/>
                </a:endParaRPr>
              </a:p>
              <a:p>
                <a:pPr algn="ctr"/>
                <a:r>
                  <a:rPr lang="it-IT" sz="2200" dirty="0">
                    <a:latin typeface="Times New Roman" panose="02020603050405020304" pitchFamily="18" charset="0"/>
                    <a:cs typeface="Times New Roman" panose="02020603050405020304" pitchFamily="18" charset="0"/>
                  </a:rPr>
                  <a:t> </a:t>
                </a:r>
                <a:r>
                  <a:rPr lang="it-IT" sz="2200" dirty="0"/>
                  <a:t> </a:t>
                </a:r>
                <a14:m>
                  <m:oMath xmlns:m="http://schemas.openxmlformats.org/officeDocument/2006/math">
                    <m:r>
                      <a:rPr lang="it-IT" sz="2200" i="1" dirty="0">
                        <a:latin typeface="Cambria Math" panose="02040503050406030204" pitchFamily="18" charset="0"/>
                      </a:rPr>
                      <m:t>𝜋</m:t>
                    </m:r>
                    <m:r>
                      <a:rPr lang="it-IT" sz="2200" i="1" dirty="0">
                        <a:latin typeface="Cambria Math" panose="02040503050406030204" pitchFamily="18" charset="0"/>
                      </a:rPr>
                      <m:t>·</m:t>
                    </m:r>
                    <m:r>
                      <a:rPr lang="it-IT" sz="2200" i="1" dirty="0">
                        <a:latin typeface="Cambria Math" panose="02040503050406030204" pitchFamily="18" charset="0"/>
                      </a:rPr>
                      <m:t>𝜐</m:t>
                    </m:r>
                    <m:r>
                      <a:rPr lang="it-IT" sz="2200" i="1" dirty="0">
                        <a:latin typeface="Cambria Math" panose="02040503050406030204" pitchFamily="18" charset="0"/>
                      </a:rPr>
                      <m:t>′</m:t>
                    </m:r>
                    <m:r>
                      <a:rPr lang="it-IT" sz="2200" i="1" dirty="0">
                        <a:latin typeface="Cambria Math" panose="02040503050406030204" pitchFamily="18" charset="0"/>
                      </a:rPr>
                      <m:t>[</m:t>
                    </m:r>
                    <m:r>
                      <a:rPr lang="it-IT" sz="2200" i="1" dirty="0">
                        <a:latin typeface="Cambria Math" panose="02040503050406030204" pitchFamily="18" charset="0"/>
                      </a:rPr>
                      <m:t>1</m:t>
                    </m:r>
                    <m:r>
                      <a:rPr lang="it-IT" sz="2200" i="1" dirty="0">
                        <a:latin typeface="Cambria Math" panose="02040503050406030204" pitchFamily="18" charset="0"/>
                      </a:rPr>
                      <m:t>]·(</m:t>
                    </m:r>
                    <m:r>
                      <a:rPr lang="it-IT" sz="2200" i="1" dirty="0">
                        <a:latin typeface="Cambria Math" panose="02040503050406030204" pitchFamily="18" charset="0"/>
                      </a:rPr>
                      <m:t>𝐿</m:t>
                    </m:r>
                    <m:r>
                      <a:rPr lang="it-IT" sz="2200" i="1" dirty="0">
                        <a:latin typeface="Cambria Math" panose="02040503050406030204" pitchFamily="18" charset="0"/>
                      </a:rPr>
                      <m:t> − </m:t>
                    </m:r>
                    <m:r>
                      <a:rPr lang="it-IT" sz="2200" i="1" dirty="0">
                        <a:latin typeface="Cambria Math" panose="02040503050406030204" pitchFamily="18" charset="0"/>
                      </a:rPr>
                      <m:t>𝑝</m:t>
                    </m:r>
                    <m:sSub>
                      <m:sSubPr>
                        <m:ctrlPr>
                          <a:rPr lang="it-IT" sz="2200" i="1" dirty="0">
                            <a:latin typeface="Cambria Math" panose="02040503050406030204" pitchFamily="18" charset="0"/>
                          </a:rPr>
                        </m:ctrlPr>
                      </m:sSubPr>
                      <m:e>
                        <m:r>
                          <a:rPr lang="it-IT" sz="2200" i="1" dirty="0">
                            <a:latin typeface="Cambria Math" panose="02040503050406030204" pitchFamily="18" charset="0"/>
                          </a:rPr>
                          <m:t>𝑊</m:t>
                        </m:r>
                      </m:e>
                      <m:sub>
                        <m:r>
                          <a:rPr lang="it-IT" sz="2200" i="1" dirty="0">
                            <a:latin typeface="Cambria Math" panose="02040503050406030204" pitchFamily="18" charset="0"/>
                          </a:rPr>
                          <m:t>𝐼</m:t>
                        </m:r>
                      </m:sub>
                    </m:sSub>
                    <m:r>
                      <a:rPr lang="it-IT" sz="2200" i="1" dirty="0">
                        <a:latin typeface="Cambria Math" panose="02040503050406030204" pitchFamily="18" charset="0"/>
                      </a:rPr>
                      <m:t>) + (</m:t>
                    </m:r>
                    <m:r>
                      <a:rPr lang="it-IT" sz="2200" i="1" dirty="0">
                        <a:latin typeface="Cambria Math" panose="02040503050406030204" pitchFamily="18" charset="0"/>
                      </a:rPr>
                      <m:t>1</m:t>
                    </m:r>
                    <m:r>
                      <a:rPr lang="it-IT" sz="2200" i="1" dirty="0">
                        <a:latin typeface="Cambria Math" panose="02040503050406030204" pitchFamily="18" charset="0"/>
                      </a:rPr>
                      <m:t>−</m:t>
                    </m:r>
                    <m:r>
                      <a:rPr lang="it-IT" sz="2200" i="1" dirty="0">
                        <a:latin typeface="Cambria Math" panose="02040503050406030204" pitchFamily="18" charset="0"/>
                      </a:rPr>
                      <m:t>𝜋</m:t>
                    </m:r>
                    <m:r>
                      <a:rPr lang="it-IT" sz="2200" i="1" dirty="0">
                        <a:latin typeface="Cambria Math" panose="02040503050406030204" pitchFamily="18" charset="0"/>
                      </a:rPr>
                      <m:t>)·</m:t>
                    </m:r>
                    <m:r>
                      <a:rPr lang="it-IT" sz="2200" i="1" dirty="0">
                        <a:latin typeface="Cambria Math" panose="02040503050406030204" pitchFamily="18" charset="0"/>
                      </a:rPr>
                      <m:t>𝜐</m:t>
                    </m:r>
                    <m:r>
                      <a:rPr lang="it-IT" sz="2200" i="1" dirty="0">
                        <a:latin typeface="Cambria Math" panose="02040503050406030204" pitchFamily="18" charset="0"/>
                      </a:rPr>
                      <m:t>′</m:t>
                    </m:r>
                    <m:r>
                      <a:rPr lang="it-IT" sz="2200" i="1" dirty="0">
                        <a:latin typeface="Cambria Math" panose="02040503050406030204" pitchFamily="18" charset="0"/>
                      </a:rPr>
                      <m:t>[</m:t>
                    </m:r>
                    <m:r>
                      <a:rPr lang="it-IT" sz="2200" i="1" dirty="0">
                        <a:latin typeface="Cambria Math" panose="02040503050406030204" pitchFamily="18" charset="0"/>
                      </a:rPr>
                      <m:t>2</m:t>
                    </m:r>
                    <m:r>
                      <a:rPr lang="it-IT" sz="2200" i="1" dirty="0">
                        <a:latin typeface="Cambria Math" panose="02040503050406030204" pitchFamily="18" charset="0"/>
                      </a:rPr>
                      <m:t>]·(−</m:t>
                    </m:r>
                    <m:r>
                      <a:rPr lang="it-IT" sz="2200" i="1" dirty="0">
                        <a:latin typeface="Cambria Math" panose="02040503050406030204" pitchFamily="18" charset="0"/>
                      </a:rPr>
                      <m:t>𝑝</m:t>
                    </m:r>
                    <m:sSub>
                      <m:sSubPr>
                        <m:ctrlPr>
                          <a:rPr lang="it-IT" sz="2200" i="1" dirty="0">
                            <a:latin typeface="Cambria Math" panose="02040503050406030204" pitchFamily="18" charset="0"/>
                          </a:rPr>
                        </m:ctrlPr>
                      </m:sSubPr>
                      <m:e>
                        <m:r>
                          <a:rPr lang="it-IT" sz="2200" i="1" dirty="0">
                            <a:latin typeface="Cambria Math" panose="02040503050406030204" pitchFamily="18" charset="0"/>
                          </a:rPr>
                          <m:t>𝑊</m:t>
                        </m:r>
                      </m:e>
                      <m:sub>
                        <m:r>
                          <a:rPr lang="it-IT" sz="2200" i="1" dirty="0">
                            <a:latin typeface="Cambria Math" panose="02040503050406030204" pitchFamily="18" charset="0"/>
                          </a:rPr>
                          <m:t>𝐼</m:t>
                        </m:r>
                      </m:sub>
                    </m:sSub>
                    <m:r>
                      <a:rPr lang="it-IT" sz="2200" i="1" dirty="0">
                        <a:latin typeface="Cambria Math" panose="02040503050406030204" pitchFamily="18" charset="0"/>
                      </a:rPr>
                      <m:t>)=</m:t>
                    </m:r>
                    <m:r>
                      <a:rPr lang="it-IT" sz="2200" i="1" dirty="0">
                        <a:latin typeface="Cambria Math" panose="02040503050406030204" pitchFamily="18" charset="0"/>
                      </a:rPr>
                      <m:t>0</m:t>
                    </m:r>
                  </m:oMath>
                </a14:m>
                <a:endParaRPr lang="it-IT" sz="2200" dirty="0"/>
              </a:p>
              <a:p>
                <a:pPr algn="ctr"/>
                <a:endParaRPr lang="it-IT" sz="22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it-IT" sz="2200" dirty="0">
                    <a:latin typeface="Times New Roman" panose="02020603050405020304" pitchFamily="18" charset="0"/>
                    <a:cs typeface="Times New Roman" panose="02020603050405020304" pitchFamily="18" charset="0"/>
                  </a:rPr>
                  <a:t>L'equazione di statica comparata: </a:t>
                </a:r>
                <a14:m>
                  <m:oMath xmlns:m="http://schemas.openxmlformats.org/officeDocument/2006/math">
                    <m:r>
                      <a:rPr lang="it-IT" sz="2200" i="1" dirty="0">
                        <a:latin typeface="Cambria Math" panose="02040503050406030204" pitchFamily="18" charset="0"/>
                      </a:rPr>
                      <m:t>(</m:t>
                    </m:r>
                    <m:f>
                      <m:fPr>
                        <m:ctrlPr>
                          <a:rPr lang="it-IT" sz="2200" i="1" dirty="0">
                            <a:latin typeface="Cambria Math" panose="02040503050406030204" pitchFamily="18" charset="0"/>
                          </a:rPr>
                        </m:ctrlPr>
                      </m:fPr>
                      <m:num>
                        <m:sSup>
                          <m:sSupPr>
                            <m:ctrlPr>
                              <a:rPr lang="it-IT" sz="2200" i="1" dirty="0">
                                <a:latin typeface="Cambria Math" panose="02040503050406030204" pitchFamily="18" charset="0"/>
                              </a:rPr>
                            </m:ctrlPr>
                          </m:sSupPr>
                          <m:e>
                            <m:r>
                              <a:rPr lang="it-IT" sz="2200" i="1" dirty="0">
                                <a:latin typeface="Cambria Math" panose="02040503050406030204" pitchFamily="18" charset="0"/>
                              </a:rPr>
                              <m:t>𝜕</m:t>
                            </m:r>
                          </m:e>
                          <m:sup>
                            <m:r>
                              <a:rPr lang="it-IT" sz="2200" i="1" dirty="0">
                                <a:latin typeface="Cambria Math" panose="02040503050406030204" pitchFamily="18" charset="0"/>
                              </a:rPr>
                              <m:t>2</m:t>
                            </m:r>
                          </m:sup>
                        </m:sSup>
                        <m:r>
                          <a:rPr lang="it-IT" sz="2200" i="1" dirty="0">
                            <a:latin typeface="Cambria Math" panose="02040503050406030204" pitchFamily="18" charset="0"/>
                          </a:rPr>
                          <m:t>𝐸𝑈</m:t>
                        </m:r>
                      </m:num>
                      <m:den>
                        <m:r>
                          <a:rPr lang="it-IT" sz="2200" i="1" dirty="0">
                            <a:latin typeface="Cambria Math" panose="02040503050406030204" pitchFamily="18" charset="0"/>
                          </a:rPr>
                          <m:t>𝜕</m:t>
                        </m:r>
                        <m:sSup>
                          <m:sSupPr>
                            <m:ctrlPr>
                              <a:rPr lang="it-IT" sz="2200" i="1" dirty="0">
                                <a:latin typeface="Cambria Math" panose="02040503050406030204" pitchFamily="18" charset="0"/>
                              </a:rPr>
                            </m:ctrlPr>
                          </m:sSupPr>
                          <m:e>
                            <m:r>
                              <m:rPr>
                                <m:sty m:val="p"/>
                              </m:rPr>
                              <a:rPr lang="it-IT" sz="2200" b="0" i="1" dirty="0" smtClean="0">
                                <a:latin typeface="Cambria Math" panose="02040503050406030204" pitchFamily="18" charset="0"/>
                              </a:rPr>
                              <m:t>α</m:t>
                            </m:r>
                          </m:e>
                          <m:sup>
                            <m:r>
                              <a:rPr lang="it-IT" sz="2200" i="1" dirty="0">
                                <a:latin typeface="Cambria Math" panose="02040503050406030204" pitchFamily="18" charset="0"/>
                              </a:rPr>
                              <m:t>2</m:t>
                            </m:r>
                          </m:sup>
                        </m:sSup>
                      </m:den>
                    </m:f>
                    <m:r>
                      <a:rPr lang="it-IT" sz="2200" i="1" dirty="0">
                        <a:latin typeface="Cambria Math" panose="02040503050406030204" pitchFamily="18" charset="0"/>
                      </a:rPr>
                      <m:t>)·</m:t>
                    </m:r>
                    <m:r>
                      <a:rPr lang="it-IT" sz="2200" i="1" dirty="0">
                        <a:latin typeface="Cambria Math" panose="02040503050406030204" pitchFamily="18" charset="0"/>
                      </a:rPr>
                      <m:t>𝑑</m:t>
                    </m:r>
                    <m:r>
                      <a:rPr lang="it-IT" sz="2200" i="1" dirty="0">
                        <a:latin typeface="Cambria Math" panose="02040503050406030204" pitchFamily="18" charset="0"/>
                      </a:rPr>
                      <m:t>𝛼</m:t>
                    </m:r>
                    <m:r>
                      <a:rPr lang="it-IT" sz="2200" i="1" dirty="0">
                        <a:latin typeface="Cambria Math" panose="02040503050406030204" pitchFamily="18" charset="0"/>
                      </a:rPr>
                      <m:t> + (</m:t>
                    </m:r>
                    <m:f>
                      <m:fPr>
                        <m:ctrlPr>
                          <a:rPr lang="it-IT" sz="2200" i="1" dirty="0">
                            <a:latin typeface="Cambria Math" panose="02040503050406030204" pitchFamily="18" charset="0"/>
                          </a:rPr>
                        </m:ctrlPr>
                      </m:fPr>
                      <m:num>
                        <m:sSup>
                          <m:sSupPr>
                            <m:ctrlPr>
                              <a:rPr lang="it-IT" sz="2200" i="1" dirty="0">
                                <a:latin typeface="Cambria Math" panose="02040503050406030204" pitchFamily="18" charset="0"/>
                              </a:rPr>
                            </m:ctrlPr>
                          </m:sSupPr>
                          <m:e>
                            <m:r>
                              <a:rPr lang="it-IT" sz="2200" i="1" dirty="0">
                                <a:latin typeface="Cambria Math" panose="02040503050406030204" pitchFamily="18" charset="0"/>
                              </a:rPr>
                              <m:t>𝜕</m:t>
                            </m:r>
                          </m:e>
                          <m:sup>
                            <m:r>
                              <a:rPr lang="it-IT" sz="2200" i="1" dirty="0">
                                <a:latin typeface="Cambria Math" panose="02040503050406030204" pitchFamily="18" charset="0"/>
                              </a:rPr>
                              <m:t>2</m:t>
                            </m:r>
                          </m:sup>
                        </m:sSup>
                        <m:r>
                          <a:rPr lang="it-IT" sz="2200" i="1" dirty="0">
                            <a:latin typeface="Cambria Math" panose="02040503050406030204" pitchFamily="18" charset="0"/>
                          </a:rPr>
                          <m:t>𝐸𝑈</m:t>
                        </m:r>
                      </m:num>
                      <m:den>
                        <m:r>
                          <a:rPr lang="it-IT" sz="2200" i="1" dirty="0">
                            <a:latin typeface="Cambria Math" panose="02040503050406030204" pitchFamily="18" charset="0"/>
                          </a:rPr>
                          <m:t>𝜕𝛼𝜕</m:t>
                        </m:r>
                        <m:sSub>
                          <m:sSubPr>
                            <m:ctrlPr>
                              <a:rPr lang="it-IT" sz="2200" i="1" dirty="0">
                                <a:latin typeface="Cambria Math" panose="02040503050406030204" pitchFamily="18" charset="0"/>
                              </a:rPr>
                            </m:ctrlPr>
                          </m:sSubPr>
                          <m:e>
                            <m:r>
                              <a:rPr lang="it-IT" sz="2200" i="1" dirty="0">
                                <a:latin typeface="Cambria Math" panose="02040503050406030204" pitchFamily="18" charset="0"/>
                              </a:rPr>
                              <m:t>𝑊</m:t>
                            </m:r>
                          </m:e>
                          <m:sub>
                            <m:r>
                              <a:rPr lang="it-IT" sz="2200" i="1" dirty="0">
                                <a:latin typeface="Cambria Math" panose="02040503050406030204" pitchFamily="18" charset="0"/>
                              </a:rPr>
                              <m:t>𝐴</m:t>
                            </m:r>
                          </m:sub>
                        </m:sSub>
                      </m:den>
                    </m:f>
                    <m:r>
                      <a:rPr lang="it-IT" sz="2200" i="1" dirty="0">
                        <a:latin typeface="Cambria Math" panose="02040503050406030204" pitchFamily="18" charset="0"/>
                      </a:rPr>
                      <m:t>)·</m:t>
                    </m:r>
                    <m:r>
                      <a:rPr lang="it-IT" sz="2200" i="1" dirty="0">
                        <a:latin typeface="Cambria Math" panose="02040503050406030204" pitchFamily="18" charset="0"/>
                      </a:rPr>
                      <m:t>𝑑</m:t>
                    </m:r>
                    <m:sSub>
                      <m:sSubPr>
                        <m:ctrlPr>
                          <a:rPr lang="it-IT" sz="2200" i="1" dirty="0">
                            <a:latin typeface="Cambria Math" panose="02040503050406030204" pitchFamily="18" charset="0"/>
                          </a:rPr>
                        </m:ctrlPr>
                      </m:sSubPr>
                      <m:e>
                        <m:r>
                          <a:rPr lang="it-IT" sz="2200" i="1" dirty="0">
                            <a:latin typeface="Cambria Math" panose="02040503050406030204" pitchFamily="18" charset="0"/>
                          </a:rPr>
                          <m:t>𝑊</m:t>
                        </m:r>
                      </m:e>
                      <m:sub>
                        <m:r>
                          <a:rPr lang="it-IT" sz="2200" i="1" dirty="0">
                            <a:latin typeface="Cambria Math" panose="02040503050406030204" pitchFamily="18" charset="0"/>
                          </a:rPr>
                          <m:t>𝐴</m:t>
                        </m:r>
                      </m:sub>
                    </m:sSub>
                    <m:r>
                      <a:rPr lang="it-IT" sz="2200" i="1" dirty="0">
                        <a:latin typeface="Cambria Math" panose="02040503050406030204" pitchFamily="18" charset="0"/>
                      </a:rPr>
                      <m:t>= </m:t>
                    </m:r>
                    <m:r>
                      <a:rPr lang="it-IT" sz="2200" i="1" dirty="0">
                        <a:latin typeface="Cambria Math" panose="02040503050406030204" pitchFamily="18" charset="0"/>
                      </a:rPr>
                      <m:t>0</m:t>
                    </m:r>
                  </m:oMath>
                </a14:m>
                <a:endParaRPr lang="it-IT" sz="22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it-IT" sz="2200" dirty="0">
                    <a:latin typeface="Times New Roman" panose="02020603050405020304" pitchFamily="18" charset="0"/>
                    <a:cs typeface="Times New Roman" panose="02020603050405020304" pitchFamily="18" charset="0"/>
                  </a:rPr>
                  <a:t>Soluzione:</a:t>
                </a:r>
              </a:p>
              <a:p>
                <a:pPr algn="just"/>
                <a14:m>
                  <m:oMathPara xmlns:m="http://schemas.openxmlformats.org/officeDocument/2006/math">
                    <m:oMathParaPr>
                      <m:jc m:val="centerGroup"/>
                    </m:oMathParaPr>
                    <m:oMath xmlns:m="http://schemas.openxmlformats.org/officeDocument/2006/math">
                      <m:f>
                        <m:fPr>
                          <m:ctrlPr>
                            <a:rPr lang="it-IT" sz="2200" i="1" dirty="0">
                              <a:latin typeface="Cambria Math" panose="02040503050406030204" pitchFamily="18" charset="0"/>
                            </a:rPr>
                          </m:ctrlPr>
                        </m:fPr>
                        <m:num>
                          <m:r>
                            <a:rPr lang="it-IT" sz="2200" i="1" dirty="0">
                              <a:latin typeface="Cambria Math" panose="02040503050406030204" pitchFamily="18" charset="0"/>
                            </a:rPr>
                            <m:t>𝑑</m:t>
                          </m:r>
                          <m:sSup>
                            <m:sSupPr>
                              <m:ctrlPr>
                                <a:rPr lang="it-IT" sz="2200" i="1" dirty="0">
                                  <a:latin typeface="Cambria Math" panose="02040503050406030204" pitchFamily="18" charset="0"/>
                                </a:rPr>
                              </m:ctrlPr>
                            </m:sSupPr>
                            <m:e>
                              <m:r>
                                <a:rPr lang="it-IT" sz="2200" i="1" dirty="0">
                                  <a:latin typeface="Cambria Math" panose="02040503050406030204" pitchFamily="18" charset="0"/>
                                </a:rPr>
                                <m:t>𝛼</m:t>
                              </m:r>
                            </m:e>
                            <m:sup>
                              <m:r>
                                <a:rPr lang="it-IT" sz="2200" i="1" dirty="0">
                                  <a:latin typeface="Cambria Math" panose="02040503050406030204" pitchFamily="18" charset="0"/>
                                </a:rPr>
                                <m:t>∗</m:t>
                              </m:r>
                            </m:sup>
                          </m:sSup>
                        </m:num>
                        <m:den>
                          <m:r>
                            <a:rPr lang="it-IT" sz="2200" i="1" dirty="0">
                              <a:latin typeface="Cambria Math" panose="02040503050406030204" pitchFamily="18" charset="0"/>
                            </a:rPr>
                            <m:t>𝑑</m:t>
                          </m:r>
                          <m:sSub>
                            <m:sSubPr>
                              <m:ctrlPr>
                                <a:rPr lang="it-IT" sz="2200" i="1" dirty="0">
                                  <a:latin typeface="Cambria Math" panose="02040503050406030204" pitchFamily="18" charset="0"/>
                                </a:rPr>
                              </m:ctrlPr>
                            </m:sSubPr>
                            <m:e>
                              <m:r>
                                <a:rPr lang="it-IT" sz="2200" i="1" dirty="0">
                                  <a:latin typeface="Cambria Math" panose="02040503050406030204" pitchFamily="18" charset="0"/>
                                </a:rPr>
                                <m:t>𝑊</m:t>
                              </m:r>
                            </m:e>
                            <m:sub>
                              <m:r>
                                <a:rPr lang="it-IT" sz="2200" i="1" dirty="0">
                                  <a:latin typeface="Cambria Math" panose="02040503050406030204" pitchFamily="18" charset="0"/>
                                </a:rPr>
                                <m:t>𝐴</m:t>
                              </m:r>
                            </m:sub>
                          </m:sSub>
                        </m:den>
                      </m:f>
                      <m:r>
                        <a:rPr lang="it-IT" sz="2200" i="1" dirty="0" smtClean="0">
                          <a:latin typeface="Cambria Math" panose="02040503050406030204" pitchFamily="18" charset="0"/>
                        </a:rPr>
                        <m:t> = −</m:t>
                      </m:r>
                      <m:f>
                        <m:fPr>
                          <m:ctrlPr>
                            <a:rPr lang="it-IT" sz="2200" i="1" dirty="0">
                              <a:latin typeface="Cambria Math" panose="02040503050406030204" pitchFamily="18" charset="0"/>
                            </a:rPr>
                          </m:ctrlPr>
                        </m:fPr>
                        <m:num>
                          <m:d>
                            <m:dPr>
                              <m:ctrlPr>
                                <a:rPr lang="it-IT" sz="2200" i="1" dirty="0">
                                  <a:latin typeface="Cambria Math" panose="02040503050406030204" pitchFamily="18" charset="0"/>
                                </a:rPr>
                              </m:ctrlPr>
                            </m:dPr>
                            <m:e>
                              <m:f>
                                <m:fPr>
                                  <m:ctrlPr>
                                    <a:rPr lang="it-IT" sz="2200" i="1" dirty="0">
                                      <a:latin typeface="Cambria Math" panose="02040503050406030204" pitchFamily="18" charset="0"/>
                                    </a:rPr>
                                  </m:ctrlPr>
                                </m:fPr>
                                <m:num>
                                  <m:sSup>
                                    <m:sSupPr>
                                      <m:ctrlPr>
                                        <a:rPr lang="it-IT" sz="2200" i="1" dirty="0">
                                          <a:latin typeface="Cambria Math" panose="02040503050406030204" pitchFamily="18" charset="0"/>
                                        </a:rPr>
                                      </m:ctrlPr>
                                    </m:sSupPr>
                                    <m:e>
                                      <m:r>
                                        <a:rPr lang="it-IT" sz="2200" i="1" dirty="0">
                                          <a:latin typeface="Cambria Math" panose="02040503050406030204" pitchFamily="18" charset="0"/>
                                        </a:rPr>
                                        <m:t>𝜕</m:t>
                                      </m:r>
                                    </m:e>
                                    <m:sup>
                                      <m:r>
                                        <a:rPr lang="it-IT" sz="2200" i="1" dirty="0">
                                          <a:latin typeface="Cambria Math" panose="02040503050406030204" pitchFamily="18" charset="0"/>
                                        </a:rPr>
                                        <m:t>2</m:t>
                                      </m:r>
                                    </m:sup>
                                  </m:sSup>
                                  <m:r>
                                    <a:rPr lang="it-IT" sz="2200" i="1" dirty="0">
                                      <a:latin typeface="Cambria Math" panose="02040503050406030204" pitchFamily="18" charset="0"/>
                                    </a:rPr>
                                    <m:t>𝐸𝑈</m:t>
                                  </m:r>
                                </m:num>
                                <m:den>
                                  <m:r>
                                    <a:rPr lang="it-IT" sz="2200" i="1" dirty="0">
                                      <a:latin typeface="Cambria Math" panose="02040503050406030204" pitchFamily="18" charset="0"/>
                                    </a:rPr>
                                    <m:t>𝜕𝛼</m:t>
                                  </m:r>
                                  <m:sSub>
                                    <m:sSubPr>
                                      <m:ctrlPr>
                                        <a:rPr lang="it-IT" sz="2200" i="1" dirty="0">
                                          <a:latin typeface="Cambria Math" panose="02040503050406030204" pitchFamily="18" charset="0"/>
                                        </a:rPr>
                                      </m:ctrlPr>
                                    </m:sSubPr>
                                    <m:e>
                                      <m:r>
                                        <a:rPr lang="it-IT" sz="2200" i="1" dirty="0">
                                          <a:latin typeface="Cambria Math" panose="02040503050406030204" pitchFamily="18" charset="0"/>
                                        </a:rPr>
                                        <m:t>𝜕</m:t>
                                      </m:r>
                                      <m:r>
                                        <a:rPr lang="it-IT" sz="2200" i="1" dirty="0">
                                          <a:latin typeface="Cambria Math" panose="02040503050406030204" pitchFamily="18" charset="0"/>
                                        </a:rPr>
                                        <m:t>𝑊</m:t>
                                      </m:r>
                                    </m:e>
                                    <m:sub>
                                      <m:r>
                                        <a:rPr lang="it-IT" sz="2200" i="1" dirty="0">
                                          <a:latin typeface="Cambria Math" panose="02040503050406030204" pitchFamily="18" charset="0"/>
                                        </a:rPr>
                                        <m:t>𝐴</m:t>
                                      </m:r>
                                    </m:sub>
                                  </m:sSub>
                                </m:den>
                              </m:f>
                            </m:e>
                          </m:d>
                        </m:num>
                        <m:den>
                          <m:f>
                            <m:fPr>
                              <m:ctrlPr>
                                <a:rPr lang="it-IT" sz="2200" i="1" dirty="0">
                                  <a:latin typeface="Cambria Math" panose="02040503050406030204" pitchFamily="18" charset="0"/>
                                </a:rPr>
                              </m:ctrlPr>
                            </m:fPr>
                            <m:num>
                              <m:sSup>
                                <m:sSupPr>
                                  <m:ctrlPr>
                                    <a:rPr lang="it-IT" sz="2200" i="1" dirty="0">
                                      <a:latin typeface="Cambria Math" panose="02040503050406030204" pitchFamily="18" charset="0"/>
                                    </a:rPr>
                                  </m:ctrlPr>
                                </m:sSupPr>
                                <m:e>
                                  <m:r>
                                    <a:rPr lang="it-IT" sz="2200" i="1" dirty="0">
                                      <a:latin typeface="Cambria Math" panose="02040503050406030204" pitchFamily="18" charset="0"/>
                                    </a:rPr>
                                    <m:t>𝜕</m:t>
                                  </m:r>
                                </m:e>
                                <m:sup>
                                  <m:r>
                                    <a:rPr lang="it-IT" sz="2200" i="1" dirty="0">
                                      <a:latin typeface="Cambria Math" panose="02040503050406030204" pitchFamily="18" charset="0"/>
                                    </a:rPr>
                                    <m:t>2</m:t>
                                  </m:r>
                                </m:sup>
                              </m:sSup>
                              <m:r>
                                <a:rPr lang="it-IT" sz="2200" i="1" dirty="0">
                                  <a:latin typeface="Cambria Math" panose="02040503050406030204" pitchFamily="18" charset="0"/>
                                </a:rPr>
                                <m:t>𝐸𝑈</m:t>
                              </m:r>
                            </m:num>
                            <m:den>
                              <m:r>
                                <a:rPr lang="it-IT" sz="2200" i="1" dirty="0">
                                  <a:latin typeface="Cambria Math" panose="02040503050406030204" pitchFamily="18" charset="0"/>
                                </a:rPr>
                                <m:t>𝜕</m:t>
                              </m:r>
                              <m:sSup>
                                <m:sSupPr>
                                  <m:ctrlPr>
                                    <a:rPr lang="it-IT" sz="2200" i="1" dirty="0">
                                      <a:latin typeface="Cambria Math" panose="02040503050406030204" pitchFamily="18" charset="0"/>
                                    </a:rPr>
                                  </m:ctrlPr>
                                </m:sSupPr>
                                <m:e>
                                  <m:r>
                                    <a:rPr lang="it-IT" sz="2200" i="1" dirty="0">
                                      <a:latin typeface="Cambria Math" panose="02040503050406030204" pitchFamily="18" charset="0"/>
                                    </a:rPr>
                                    <m:t>𝛼</m:t>
                                  </m:r>
                                </m:e>
                                <m:sup>
                                  <m:r>
                                    <a:rPr lang="it-IT" sz="2200" i="1" dirty="0">
                                      <a:latin typeface="Cambria Math" panose="02040503050406030204" pitchFamily="18" charset="0"/>
                                    </a:rPr>
                                    <m:t>2</m:t>
                                  </m:r>
                                </m:sup>
                              </m:sSup>
                            </m:den>
                          </m:f>
                        </m:den>
                      </m:f>
                    </m:oMath>
                  </m:oMathPara>
                </a14:m>
                <a:endParaRPr lang="it-IT" sz="22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endParaRPr lang="it-IT" sz="2600" dirty="0"/>
              </a:p>
            </p:txBody>
          </p:sp>
        </mc:Choice>
        <mc:Fallback xmlns="">
          <p:sp>
            <p:nvSpPr>
              <p:cNvPr id="5" name="Body">
                <a:extLst>
                  <a:ext uri="{FF2B5EF4-FFF2-40B4-BE49-F238E27FC236}">
                    <a16:creationId xmlns:a16="http://schemas.microsoft.com/office/drawing/2014/main" id="{F816A019-17DD-8895-6A35-1E646733DF2D}"/>
                  </a:ext>
                </a:extLst>
              </p:cNvPr>
              <p:cNvSpPr txBox="1">
                <a:spLocks noRot="1" noChangeAspect="1" noMove="1" noResize="1" noEditPoints="1" noAdjustHandles="1" noChangeArrowheads="1" noChangeShapeType="1" noTextEdit="1"/>
              </p:cNvSpPr>
              <p:nvPr/>
            </p:nvSpPr>
            <p:spPr>
              <a:xfrm>
                <a:off x="1003300" y="2362200"/>
                <a:ext cx="14897303" cy="4769126"/>
              </a:xfrm>
              <a:prstGeom prst="rect">
                <a:avLst/>
              </a:prstGeom>
              <a:blipFill>
                <a:blip r:embed="rId3"/>
                <a:stretch>
                  <a:fillRect l="-491" t="-895"/>
                </a:stretch>
              </a:blipFill>
            </p:spPr>
            <p:txBody>
              <a:bodyPr/>
              <a:lstStyle/>
              <a:p>
                <a:r>
                  <a:rPr lang="it-IT">
                    <a:noFill/>
                  </a:rPr>
                  <a:t> </a:t>
                </a:r>
              </a:p>
            </p:txBody>
          </p:sp>
        </mc:Fallback>
      </mc:AlternateContent>
    </p:spTree>
    <p:extLst>
      <p:ext uri="{BB962C8B-B14F-4D97-AF65-F5344CB8AC3E}">
        <p14:creationId xmlns:p14="http://schemas.microsoft.com/office/powerpoint/2010/main" val="18013645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FF36C-C2E1-BE78-41F0-E87805F0029E}"/>
            </a:ext>
          </a:extLst>
        </p:cNvPr>
        <p:cNvGrpSpPr/>
        <p:nvPr/>
      </p:nvGrpSpPr>
      <p:grpSpPr>
        <a:xfrm>
          <a:off x="0" y="0"/>
          <a:ext cx="0" cy="0"/>
          <a:chOff x="0" y="0"/>
          <a:chExt cx="0" cy="0"/>
        </a:xfrm>
      </p:grpSpPr>
      <p:sp>
        <p:nvSpPr>
          <p:cNvPr id="2" name="Bar">
            <a:extLst>
              <a:ext uri="{FF2B5EF4-FFF2-40B4-BE49-F238E27FC236}">
                <a16:creationId xmlns:a16="http://schemas.microsoft.com/office/drawing/2014/main" id="{650A6D63-13D6-9E55-3AC0-CD966B0DE5CC}"/>
              </a:ext>
            </a:extLst>
          </p:cNvPr>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3" name="Logo">
            <a:extLst>
              <a:ext uri="{FF2B5EF4-FFF2-40B4-BE49-F238E27FC236}">
                <a16:creationId xmlns:a16="http://schemas.microsoft.com/office/drawing/2014/main" id="{D48E88E8-9CB9-ACB4-5776-6A8856207C09}"/>
              </a:ext>
            </a:extLst>
          </p:cNvPr>
          <p:cNvPicPr>
            <a:picLocks noChangeAspect="1"/>
          </p:cNvPicPr>
          <p:nvPr/>
        </p:nvPicPr>
        <p:blipFill>
          <a:blip r:embed="rId2"/>
          <a:stretch>
            <a:fillRect/>
          </a:stretch>
        </p:blipFill>
        <p:spPr>
          <a:xfrm>
            <a:off x="13241560" y="8595360"/>
            <a:ext cx="1402080" cy="548640"/>
          </a:xfrm>
          <a:prstGeom prst="rect">
            <a:avLst/>
          </a:prstGeom>
        </p:spPr>
      </p:pic>
      <p:sp>
        <p:nvSpPr>
          <p:cNvPr id="4" name="Title">
            <a:extLst>
              <a:ext uri="{FF2B5EF4-FFF2-40B4-BE49-F238E27FC236}">
                <a16:creationId xmlns:a16="http://schemas.microsoft.com/office/drawing/2014/main" id="{3FE98A88-6F74-4D58-D441-C678C754837E}"/>
              </a:ext>
            </a:extLst>
          </p:cNvPr>
          <p:cNvSpPr/>
          <p:nvPr/>
        </p:nvSpPr>
        <p:spPr>
          <a:xfrm>
            <a:off x="965200" y="777240"/>
            <a:ext cx="15163800" cy="975360"/>
          </a:xfrm>
          <a:prstGeom prst="rect">
            <a:avLst/>
          </a:prstGeom>
          <a:noFill/>
          <a:ln/>
        </p:spPr>
        <p:txBody>
          <a:bodyPr wrap="square" rtlCol="0" anchor="ctr"/>
          <a:lstStyle/>
          <a:p>
            <a:r>
              <a:rPr lang="it-IT" sz="4400" b="1" dirty="0"/>
              <a:t>Statica comparativa: l’impatto di un aumento della ricchezza sulla domanda di assicurazione</a:t>
            </a:r>
          </a:p>
        </p:txBody>
      </p:sp>
      <p:sp>
        <p:nvSpPr>
          <p:cNvPr id="5" name="Body">
            <a:extLst>
              <a:ext uri="{FF2B5EF4-FFF2-40B4-BE49-F238E27FC236}">
                <a16:creationId xmlns:a16="http://schemas.microsoft.com/office/drawing/2014/main" id="{ED3B6A1D-5D9B-965E-2D96-27121567D556}"/>
              </a:ext>
            </a:extLst>
          </p:cNvPr>
          <p:cNvSpPr txBox="1"/>
          <p:nvPr/>
        </p:nvSpPr>
        <p:spPr>
          <a:xfrm>
            <a:off x="965200" y="1900000"/>
            <a:ext cx="14897303" cy="1292662"/>
          </a:xfrm>
          <a:prstGeom prst="rect">
            <a:avLst/>
          </a:prstGeom>
          <a:noFill/>
        </p:spPr>
        <p:txBody>
          <a:bodyPr wrap="square">
            <a:spAutoFit/>
          </a:bodyPr>
          <a:lstStyle/>
          <a:p>
            <a:pPr marL="342900" indent="-342900" algn="just">
              <a:buFont typeface="Arial" panose="020B0604020202020204" pitchFamily="34" charset="0"/>
              <a:buChar char="•"/>
            </a:pPr>
            <a:endParaRPr lang="it-IT" sz="2600" dirty="0"/>
          </a:p>
          <a:p>
            <a:pPr algn="just"/>
            <a:endParaRPr lang="it-IT" sz="2600" dirty="0"/>
          </a:p>
          <a:p>
            <a:pPr algn="just"/>
            <a:endParaRPr lang="it-IT" sz="2600" dirty="0"/>
          </a:p>
        </p:txBody>
      </p:sp>
      <mc:AlternateContent xmlns:mc="http://schemas.openxmlformats.org/markup-compatibility/2006" xmlns:a14="http://schemas.microsoft.com/office/drawing/2010/main">
        <mc:Choice Requires="a14">
          <p:sp>
            <p:nvSpPr>
              <p:cNvPr id="7" name="CasellaDiTesto 6">
                <a:extLst>
                  <a:ext uri="{FF2B5EF4-FFF2-40B4-BE49-F238E27FC236}">
                    <a16:creationId xmlns:a16="http://schemas.microsoft.com/office/drawing/2014/main" id="{D5D4E87D-2F6A-8E63-628D-E35A60C226CA}"/>
                  </a:ext>
                </a:extLst>
              </p:cNvPr>
              <p:cNvSpPr txBox="1"/>
              <p:nvPr/>
            </p:nvSpPr>
            <p:spPr>
              <a:xfrm>
                <a:off x="4064000" y="2608514"/>
                <a:ext cx="9550400" cy="4619726"/>
              </a:xfrm>
              <a:prstGeom prst="rect">
                <a:avLst/>
              </a:prstGeom>
              <a:noFill/>
            </p:spPr>
            <p:txBody>
              <a:bodyPr wrap="square">
                <a:spAutoFit/>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f>
                        <m:fPr>
                          <m:ctrlPr>
                            <a:rPr lang="it-IT" sz="2200" i="1" kern="100" smtClean="0">
                              <a:effectLst/>
                              <a:latin typeface="Cambria Math" panose="02040503050406030204" pitchFamily="18" charset="0"/>
                              <a:ea typeface="Aptos" panose="020B0004020202020204" pitchFamily="34" charset="0"/>
                              <a:cs typeface="Times New Roman" panose="02020603050405020304" pitchFamily="18" charset="0"/>
                            </a:rPr>
                          </m:ctrlPr>
                        </m:fPr>
                        <m:num>
                          <m:r>
                            <a:rPr lang="it-IT" sz="2200" i="1" kern="100">
                              <a:effectLst/>
                              <a:latin typeface="Cambria Math" panose="02040503050406030204" pitchFamily="18" charset="0"/>
                              <a:ea typeface="Aptos" panose="020B0004020202020204" pitchFamily="34" charset="0"/>
                              <a:cs typeface="Times New Roman" panose="02020603050405020304" pitchFamily="18" charset="0"/>
                            </a:rPr>
                            <m:t>𝑑</m:t>
                          </m:r>
                          <m:sSup>
                            <m:sSupPr>
                              <m:ctrlPr>
                                <a:rPr lang="it-IT" sz="2200" i="1" kern="100">
                                  <a:effectLst/>
                                  <a:latin typeface="Cambria Math" panose="02040503050406030204" pitchFamily="18" charset="0"/>
                                  <a:ea typeface="Aptos" panose="020B0004020202020204" pitchFamily="34" charset="0"/>
                                  <a:cs typeface="Times New Roman" panose="02020603050405020304" pitchFamily="18" charset="0"/>
                                </a:rPr>
                              </m:ctrlPr>
                            </m:sSupPr>
                            <m:e>
                              <m:r>
                                <m:rPr>
                                  <m:sty m:val="p"/>
                                </m:rPr>
                                <a:rPr lang="it-IT" sz="2200" kern="100">
                                  <a:effectLst/>
                                  <a:latin typeface="Cambria Math" panose="02040503050406030204" pitchFamily="18" charset="0"/>
                                  <a:ea typeface="Aptos" panose="020B0004020202020204" pitchFamily="34" charset="0"/>
                                  <a:cs typeface="Times New Roman" panose="02020603050405020304" pitchFamily="18" charset="0"/>
                                </a:rPr>
                                <m:t>α</m:t>
                              </m:r>
                            </m:e>
                            <m:sup>
                              <m:r>
                                <a:rPr lang="it-IT" sz="2200" i="1" kern="100">
                                  <a:effectLst/>
                                  <a:latin typeface="Cambria Math" panose="02040503050406030204" pitchFamily="18" charset="0"/>
                                  <a:ea typeface="Aptos" panose="020B0004020202020204" pitchFamily="34" charset="0"/>
                                  <a:cs typeface="Times New Roman" panose="02020603050405020304" pitchFamily="18" charset="0"/>
                                </a:rPr>
                                <m:t>∗</m:t>
                              </m:r>
                            </m:sup>
                          </m:sSup>
                        </m:num>
                        <m:den>
                          <m:r>
                            <a:rPr lang="it-IT" sz="2200" i="1" kern="100">
                              <a:effectLst/>
                              <a:latin typeface="Cambria Math" panose="02040503050406030204" pitchFamily="18" charset="0"/>
                              <a:ea typeface="Aptos" panose="020B0004020202020204" pitchFamily="34" charset="0"/>
                              <a:cs typeface="Times New Roman" panose="02020603050405020304" pitchFamily="18" charset="0"/>
                            </a:rPr>
                            <m:t>𝑑</m:t>
                          </m:r>
                          <m:sSub>
                            <m:sSubPr>
                              <m:ctrlPr>
                                <a:rPr lang="it-IT" sz="2200" i="1" kern="100">
                                  <a:effectLst/>
                                  <a:latin typeface="Cambria Math" panose="02040503050406030204" pitchFamily="18" charset="0"/>
                                  <a:ea typeface="Aptos" panose="020B0004020202020204" pitchFamily="34" charset="0"/>
                                  <a:cs typeface="Times New Roman" panose="02020603050405020304" pitchFamily="18" charset="0"/>
                                </a:rPr>
                              </m:ctrlPr>
                            </m:sSubPr>
                            <m:e>
                              <m:r>
                                <a:rPr lang="it-IT" sz="2200" i="1" kern="100">
                                  <a:effectLst/>
                                  <a:latin typeface="Cambria Math" panose="02040503050406030204" pitchFamily="18" charset="0"/>
                                  <a:ea typeface="Aptos" panose="020B0004020202020204" pitchFamily="34" charset="0"/>
                                  <a:cs typeface="Times New Roman" panose="02020603050405020304" pitchFamily="18" charset="0"/>
                                </a:rPr>
                                <m:t>𝑊</m:t>
                              </m:r>
                            </m:e>
                            <m:sub>
                              <m:r>
                                <a:rPr lang="it-IT" sz="2200" i="1" kern="100">
                                  <a:effectLst/>
                                  <a:latin typeface="Cambria Math" panose="02040503050406030204" pitchFamily="18" charset="0"/>
                                  <a:ea typeface="Aptos" panose="020B0004020202020204" pitchFamily="34" charset="0"/>
                                  <a:cs typeface="Times New Roman" panose="02020603050405020304" pitchFamily="18" charset="0"/>
                                </a:rPr>
                                <m:t>𝐴</m:t>
                              </m:r>
                            </m:sub>
                          </m:sSub>
                        </m:den>
                      </m:f>
                      <m:r>
                        <a:rPr lang="it-IT" sz="2200" i="1" kern="100">
                          <a:effectLst/>
                          <a:latin typeface="Cambria Math" panose="02040503050406030204" pitchFamily="18" charset="0"/>
                          <a:ea typeface="Aptos" panose="020B0004020202020204" pitchFamily="34" charset="0"/>
                          <a:cs typeface="Times New Roman" panose="02020603050405020304" pitchFamily="18" charset="0"/>
                        </a:rPr>
                        <m:t>=</m:t>
                      </m:r>
                      <m:r>
                        <a:rPr lang="fr-FR" sz="2200" i="1" kern="100">
                          <a:effectLst/>
                          <a:latin typeface="Cambria Math" panose="02040503050406030204" pitchFamily="18" charset="0"/>
                          <a:ea typeface="Aptos" panose="020B0004020202020204" pitchFamily="34" charset="0"/>
                          <a:cs typeface="Times New Roman" panose="02020603050405020304" pitchFamily="18" charset="0"/>
                        </a:rPr>
                        <m:t>−</m:t>
                      </m:r>
                      <m:f>
                        <m:fPr>
                          <m:ctrlPr>
                            <a:rPr lang="it-IT" sz="2200" i="1" kern="100">
                              <a:effectLst/>
                              <a:latin typeface="Cambria Math" panose="02040503050406030204" pitchFamily="18" charset="0"/>
                              <a:ea typeface="Aptos" panose="020B0004020202020204" pitchFamily="34" charset="0"/>
                              <a:cs typeface="Times New Roman" panose="02020603050405020304" pitchFamily="18" charset="0"/>
                            </a:rPr>
                          </m:ctrlPr>
                        </m:fPr>
                        <m:num>
                          <m:sSup>
                            <m:sSupPr>
                              <m:ctrlPr>
                                <a:rPr lang="it-IT" sz="2200" i="1" kern="100">
                                  <a:effectLst/>
                                  <a:latin typeface="Cambria Math" panose="02040503050406030204" pitchFamily="18" charset="0"/>
                                  <a:ea typeface="Aptos" panose="020B0004020202020204" pitchFamily="34" charset="0"/>
                                  <a:cs typeface="Times New Roman" panose="02020603050405020304" pitchFamily="18" charset="0"/>
                                </a:rPr>
                              </m:ctrlPr>
                            </m:sSupPr>
                            <m:e>
                              <m:r>
                                <a:rPr lang="fr-FR" sz="2200" kern="100">
                                  <a:effectLst/>
                                  <a:latin typeface="Cambria Math" panose="02040503050406030204" pitchFamily="18" charset="0"/>
                                  <a:ea typeface="Aptos" panose="020B0004020202020204" pitchFamily="34" charset="0"/>
                                  <a:cs typeface="Times New Roman" panose="02020603050405020304" pitchFamily="18" charset="0"/>
                                </a:rPr>
                                <m:t>𝜕</m:t>
                              </m:r>
                            </m:e>
                            <m:sup>
                              <m:r>
                                <a:rPr lang="fr-FR" sz="2200" i="1" kern="100">
                                  <a:effectLst/>
                                  <a:latin typeface="Cambria Math" panose="02040503050406030204" pitchFamily="18" charset="0"/>
                                  <a:ea typeface="Aptos" panose="020B0004020202020204" pitchFamily="34" charset="0"/>
                                  <a:cs typeface="Times New Roman" panose="02020603050405020304" pitchFamily="18" charset="0"/>
                                </a:rPr>
                                <m:t>2</m:t>
                              </m:r>
                            </m:sup>
                          </m:sSup>
                          <m:r>
                            <a:rPr lang="fr-FR" sz="2200" i="1" kern="100">
                              <a:effectLst/>
                              <a:latin typeface="Cambria Math" panose="02040503050406030204" pitchFamily="18" charset="0"/>
                              <a:ea typeface="Aptos" panose="020B0004020202020204" pitchFamily="34" charset="0"/>
                              <a:cs typeface="Times New Roman" panose="02020603050405020304" pitchFamily="18" charset="0"/>
                            </a:rPr>
                            <m:t>𝐸𝑈</m:t>
                          </m:r>
                          <m:r>
                            <m:rPr>
                              <m:lit/>
                            </m:rPr>
                            <a:rPr lang="fr-FR" sz="2200" i="1" kern="100">
                              <a:effectLst/>
                              <a:latin typeface="Cambria Math" panose="02040503050406030204" pitchFamily="18" charset="0"/>
                              <a:ea typeface="Aptos" panose="020B0004020202020204" pitchFamily="34" charset="0"/>
                              <a:cs typeface="Times New Roman" panose="02020603050405020304" pitchFamily="18" charset="0"/>
                            </a:rPr>
                            <m:t>/</m:t>
                          </m:r>
                          <m:r>
                            <a:rPr lang="fr-FR" sz="2200" kern="100">
                              <a:effectLst/>
                              <a:latin typeface="Cambria Math" panose="02040503050406030204" pitchFamily="18" charset="0"/>
                              <a:ea typeface="Aptos" panose="020B0004020202020204" pitchFamily="34" charset="0"/>
                              <a:cs typeface="Times New Roman" panose="02020603050405020304" pitchFamily="18" charset="0"/>
                            </a:rPr>
                            <m:t>𝜕</m:t>
                          </m:r>
                          <m:r>
                            <m:rPr>
                              <m:sty m:val="p"/>
                            </m:rPr>
                            <a:rPr lang="fr-FR" sz="2200" kern="100">
                              <a:effectLst/>
                              <a:latin typeface="Cambria Math" panose="02040503050406030204" pitchFamily="18" charset="0"/>
                              <a:ea typeface="Aptos" panose="020B0004020202020204" pitchFamily="34" charset="0"/>
                              <a:cs typeface="Times New Roman" panose="02020603050405020304" pitchFamily="18" charset="0"/>
                            </a:rPr>
                            <m:t>α</m:t>
                          </m:r>
                          <m:r>
                            <a:rPr lang="fr-FR" sz="2200" kern="100">
                              <a:effectLst/>
                              <a:latin typeface="Cambria Math" panose="02040503050406030204" pitchFamily="18" charset="0"/>
                              <a:ea typeface="Aptos" panose="020B0004020202020204" pitchFamily="34" charset="0"/>
                              <a:cs typeface="Times New Roman" panose="02020603050405020304" pitchFamily="18" charset="0"/>
                            </a:rPr>
                            <m:t>𝜕</m:t>
                          </m:r>
                          <m:sSub>
                            <m:sSubPr>
                              <m:ctrlPr>
                                <a:rPr lang="it-IT" sz="2200" i="1" kern="100">
                                  <a:effectLst/>
                                  <a:latin typeface="Cambria Math" panose="02040503050406030204" pitchFamily="18" charset="0"/>
                                  <a:ea typeface="Aptos" panose="020B0004020202020204" pitchFamily="34" charset="0"/>
                                  <a:cs typeface="Times New Roman" panose="02020603050405020304" pitchFamily="18" charset="0"/>
                                </a:rPr>
                              </m:ctrlPr>
                            </m:sSubPr>
                            <m:e>
                              <m:r>
                                <a:rPr lang="fr-FR" sz="2200" i="1" kern="100">
                                  <a:effectLst/>
                                  <a:latin typeface="Cambria Math" panose="02040503050406030204" pitchFamily="18" charset="0"/>
                                  <a:ea typeface="Aptos" panose="020B0004020202020204" pitchFamily="34" charset="0"/>
                                  <a:cs typeface="Times New Roman" panose="02020603050405020304" pitchFamily="18" charset="0"/>
                                </a:rPr>
                                <m:t>𝑊</m:t>
                              </m:r>
                            </m:e>
                            <m:sub>
                              <m:r>
                                <a:rPr lang="fr-FR" sz="2200" i="1" kern="100">
                                  <a:effectLst/>
                                  <a:latin typeface="Cambria Math" panose="02040503050406030204" pitchFamily="18" charset="0"/>
                                  <a:ea typeface="Aptos" panose="020B0004020202020204" pitchFamily="34" charset="0"/>
                                  <a:cs typeface="Times New Roman" panose="02020603050405020304" pitchFamily="18" charset="0"/>
                                </a:rPr>
                                <m:t>𝐴</m:t>
                              </m:r>
                            </m:sub>
                          </m:sSub>
                        </m:num>
                        <m:den>
                          <m:sSup>
                            <m:sSupPr>
                              <m:ctrlPr>
                                <a:rPr lang="it-IT" sz="2200" i="1" kern="100">
                                  <a:effectLst/>
                                  <a:latin typeface="Cambria Math" panose="02040503050406030204" pitchFamily="18" charset="0"/>
                                  <a:ea typeface="Aptos" panose="020B0004020202020204" pitchFamily="34" charset="0"/>
                                  <a:cs typeface="Times New Roman" panose="02020603050405020304" pitchFamily="18" charset="0"/>
                                </a:rPr>
                              </m:ctrlPr>
                            </m:sSupPr>
                            <m:e>
                              <m:r>
                                <a:rPr lang="fr-FR" sz="2200" kern="100">
                                  <a:effectLst/>
                                  <a:latin typeface="Cambria Math" panose="02040503050406030204" pitchFamily="18" charset="0"/>
                                  <a:ea typeface="Aptos" panose="020B0004020202020204" pitchFamily="34" charset="0"/>
                                  <a:cs typeface="Times New Roman" panose="02020603050405020304" pitchFamily="18" charset="0"/>
                                </a:rPr>
                                <m:t>𝜕</m:t>
                              </m:r>
                            </m:e>
                            <m:sup>
                              <m:r>
                                <a:rPr lang="fr-FR" sz="2200" i="1" kern="100">
                                  <a:effectLst/>
                                  <a:latin typeface="Cambria Math" panose="02040503050406030204" pitchFamily="18" charset="0"/>
                                  <a:ea typeface="Aptos" panose="020B0004020202020204" pitchFamily="34" charset="0"/>
                                  <a:cs typeface="Times New Roman" panose="02020603050405020304" pitchFamily="18" charset="0"/>
                                </a:rPr>
                                <m:t>2</m:t>
                              </m:r>
                            </m:sup>
                          </m:sSup>
                          <m:r>
                            <a:rPr lang="fr-FR" sz="2200" i="1" kern="100">
                              <a:effectLst/>
                              <a:latin typeface="Cambria Math" panose="02040503050406030204" pitchFamily="18" charset="0"/>
                              <a:ea typeface="Aptos" panose="020B0004020202020204" pitchFamily="34" charset="0"/>
                              <a:cs typeface="Times New Roman" panose="02020603050405020304" pitchFamily="18" charset="0"/>
                            </a:rPr>
                            <m:t>𝐸𝑈</m:t>
                          </m:r>
                          <m:r>
                            <m:rPr>
                              <m:lit/>
                            </m:rPr>
                            <a:rPr lang="fr-FR" sz="2200" i="1" kern="100">
                              <a:effectLst/>
                              <a:latin typeface="Cambria Math" panose="02040503050406030204" pitchFamily="18" charset="0"/>
                              <a:ea typeface="Aptos" panose="020B0004020202020204" pitchFamily="34" charset="0"/>
                              <a:cs typeface="Times New Roman" panose="02020603050405020304" pitchFamily="18" charset="0"/>
                            </a:rPr>
                            <m:t>/</m:t>
                          </m:r>
                          <m:r>
                            <a:rPr lang="fr-FR" sz="2200" kern="100">
                              <a:effectLst/>
                              <a:latin typeface="Cambria Math" panose="02040503050406030204" pitchFamily="18" charset="0"/>
                              <a:ea typeface="Aptos" panose="020B0004020202020204" pitchFamily="34" charset="0"/>
                              <a:cs typeface="Times New Roman" panose="02020603050405020304" pitchFamily="18" charset="0"/>
                            </a:rPr>
                            <m:t>𝜕</m:t>
                          </m:r>
                          <m:sSup>
                            <m:sSupPr>
                              <m:ctrlPr>
                                <a:rPr lang="it-IT" sz="2200" i="1" kern="100">
                                  <a:effectLst/>
                                  <a:latin typeface="Cambria Math" panose="02040503050406030204" pitchFamily="18" charset="0"/>
                                  <a:ea typeface="Aptos" panose="020B0004020202020204" pitchFamily="34" charset="0"/>
                                  <a:cs typeface="Times New Roman" panose="02020603050405020304" pitchFamily="18" charset="0"/>
                                </a:rPr>
                              </m:ctrlPr>
                            </m:sSupPr>
                            <m:e>
                              <m:r>
                                <m:rPr>
                                  <m:sty m:val="p"/>
                                </m:rPr>
                                <a:rPr lang="fr-FR" sz="2200" kern="100">
                                  <a:effectLst/>
                                  <a:latin typeface="Cambria Math" panose="02040503050406030204" pitchFamily="18" charset="0"/>
                                  <a:ea typeface="Aptos" panose="020B0004020202020204" pitchFamily="34" charset="0"/>
                                  <a:cs typeface="Times New Roman" panose="02020603050405020304" pitchFamily="18" charset="0"/>
                                </a:rPr>
                                <m:t>α</m:t>
                              </m:r>
                            </m:e>
                            <m:sup>
                              <m:r>
                                <a:rPr lang="fr-FR" sz="2200" i="1" kern="100">
                                  <a:effectLst/>
                                  <a:latin typeface="Cambria Math" panose="02040503050406030204" pitchFamily="18" charset="0"/>
                                  <a:ea typeface="Aptos" panose="020B0004020202020204" pitchFamily="34" charset="0"/>
                                  <a:cs typeface="Times New Roman" panose="02020603050405020304" pitchFamily="18" charset="0"/>
                                </a:rPr>
                                <m:t>2</m:t>
                              </m:r>
                            </m:sup>
                          </m:sSup>
                        </m:den>
                      </m:f>
                      <m:r>
                        <a:rPr lang="it-IT" sz="2200" i="1" kern="100">
                          <a:effectLst/>
                          <a:latin typeface="Cambria Math" panose="02040503050406030204" pitchFamily="18" charset="0"/>
                          <a:ea typeface="Aptos" panose="020B0004020202020204" pitchFamily="34" charset="0"/>
                          <a:cs typeface="Times New Roman" panose="02020603050405020304" pitchFamily="18" charset="0"/>
                        </a:rPr>
                        <m:t>&gt; </m:t>
                      </m:r>
                      <m:r>
                        <a:rPr lang="it-IT" sz="2200" i="1" kern="100">
                          <a:effectLst/>
                          <a:latin typeface="Cambria Math" panose="02040503050406030204" pitchFamily="18" charset="0"/>
                          <a:ea typeface="Aptos" panose="020B0004020202020204" pitchFamily="34" charset="0"/>
                          <a:cs typeface="Times New Roman" panose="02020603050405020304" pitchFamily="18" charset="0"/>
                        </a:rPr>
                        <m:t>0</m:t>
                      </m:r>
                      <m:r>
                        <a:rPr lang="it-IT" sz="2200" i="1" kern="100">
                          <a:effectLst/>
                          <a:latin typeface="Cambria Math" panose="02040503050406030204" pitchFamily="18" charset="0"/>
                          <a:ea typeface="Aptos" panose="020B0004020202020204" pitchFamily="34" charset="0"/>
                          <a:cs typeface="Times New Roman" panose="02020603050405020304" pitchFamily="18" charset="0"/>
                        </a:rPr>
                        <m:t>, </m:t>
                      </m:r>
                      <m:r>
                        <a:rPr lang="it-IT" sz="2200" i="1" kern="100">
                          <a:effectLst/>
                          <a:latin typeface="Cambria Math" panose="02040503050406030204" pitchFamily="18" charset="0"/>
                          <a:ea typeface="Aptos" panose="020B0004020202020204" pitchFamily="34" charset="0"/>
                          <a:cs typeface="Times New Roman" panose="02020603050405020304" pitchFamily="18" charset="0"/>
                        </a:rPr>
                        <m:t>𝑠𝑒</m:t>
                      </m:r>
                      <m:r>
                        <a:rPr lang="it-IT" sz="2200" i="1" kern="100">
                          <a:effectLst/>
                          <a:latin typeface="Cambria Math" panose="02040503050406030204" pitchFamily="18" charset="0"/>
                          <a:ea typeface="Aptos" panose="020B0004020202020204" pitchFamily="34" charset="0"/>
                          <a:cs typeface="Times New Roman" panose="02020603050405020304" pitchFamily="18" charset="0"/>
                        </a:rPr>
                        <m:t> </m:t>
                      </m:r>
                      <m:f>
                        <m:fPr>
                          <m:ctrlPr>
                            <a:rPr lang="it-IT" sz="2200" i="1" kern="100">
                              <a:effectLst/>
                              <a:latin typeface="Cambria Math" panose="02040503050406030204" pitchFamily="18" charset="0"/>
                              <a:ea typeface="Aptos" panose="020B0004020202020204" pitchFamily="34" charset="0"/>
                              <a:cs typeface="Times New Roman" panose="02020603050405020304" pitchFamily="18" charset="0"/>
                            </a:rPr>
                          </m:ctrlPr>
                        </m:fPr>
                        <m:num>
                          <m:sSup>
                            <m:sSupPr>
                              <m:ctrlPr>
                                <a:rPr lang="it-IT" sz="2200" i="1" kern="100">
                                  <a:effectLst/>
                                  <a:latin typeface="Cambria Math" panose="02040503050406030204" pitchFamily="18" charset="0"/>
                                  <a:ea typeface="Aptos" panose="020B0004020202020204" pitchFamily="34" charset="0"/>
                                  <a:cs typeface="Times New Roman" panose="02020603050405020304" pitchFamily="18" charset="0"/>
                                </a:rPr>
                              </m:ctrlPr>
                            </m:sSupPr>
                            <m:e>
                              <m:r>
                                <a:rPr lang="it-IT" sz="2200" kern="100">
                                  <a:effectLst/>
                                  <a:latin typeface="Cambria Math" panose="02040503050406030204" pitchFamily="18" charset="0"/>
                                  <a:ea typeface="Aptos" panose="020B0004020202020204" pitchFamily="34" charset="0"/>
                                  <a:cs typeface="Times New Roman" panose="02020603050405020304" pitchFamily="18" charset="0"/>
                                </a:rPr>
                                <m:t>𝜕</m:t>
                              </m:r>
                            </m:e>
                            <m:sup>
                              <m:r>
                                <a:rPr lang="it-IT" sz="2200" i="1" kern="100">
                                  <a:effectLst/>
                                  <a:latin typeface="Cambria Math" panose="02040503050406030204" pitchFamily="18" charset="0"/>
                                  <a:ea typeface="Aptos" panose="020B0004020202020204" pitchFamily="34" charset="0"/>
                                  <a:cs typeface="Times New Roman" panose="02020603050405020304" pitchFamily="18" charset="0"/>
                                </a:rPr>
                                <m:t>2</m:t>
                              </m:r>
                            </m:sup>
                          </m:sSup>
                          <m:r>
                            <a:rPr lang="it-IT" sz="2200" i="1" kern="100">
                              <a:effectLst/>
                              <a:latin typeface="Cambria Math" panose="02040503050406030204" pitchFamily="18" charset="0"/>
                              <a:ea typeface="Aptos" panose="020B0004020202020204" pitchFamily="34" charset="0"/>
                              <a:cs typeface="Times New Roman" panose="02020603050405020304" pitchFamily="18" charset="0"/>
                            </a:rPr>
                            <m:t>𝐸𝑈</m:t>
                          </m:r>
                        </m:num>
                        <m:den>
                          <m:r>
                            <a:rPr lang="it-IT" sz="2200" kern="100">
                              <a:effectLst/>
                              <a:latin typeface="Cambria Math" panose="02040503050406030204" pitchFamily="18" charset="0"/>
                              <a:ea typeface="Aptos" panose="020B0004020202020204" pitchFamily="34" charset="0"/>
                              <a:cs typeface="Times New Roman" panose="02020603050405020304" pitchFamily="18" charset="0"/>
                            </a:rPr>
                            <m:t>𝜕</m:t>
                          </m:r>
                          <m:r>
                            <m:rPr>
                              <m:sty m:val="p"/>
                            </m:rPr>
                            <a:rPr lang="it-IT" sz="2200" kern="100">
                              <a:effectLst/>
                              <a:latin typeface="Cambria Math" panose="02040503050406030204" pitchFamily="18" charset="0"/>
                              <a:ea typeface="Aptos" panose="020B0004020202020204" pitchFamily="34" charset="0"/>
                              <a:cs typeface="Times New Roman" panose="02020603050405020304" pitchFamily="18" charset="0"/>
                            </a:rPr>
                            <m:t>α</m:t>
                          </m:r>
                          <m:r>
                            <a:rPr lang="it-IT" sz="2200" kern="100">
                              <a:effectLst/>
                              <a:latin typeface="Cambria Math" panose="02040503050406030204" pitchFamily="18" charset="0"/>
                              <a:ea typeface="Aptos" panose="020B0004020202020204" pitchFamily="34" charset="0"/>
                              <a:cs typeface="Times New Roman" panose="02020603050405020304" pitchFamily="18" charset="0"/>
                            </a:rPr>
                            <m:t>𝜕</m:t>
                          </m:r>
                          <m:sSub>
                            <m:sSubPr>
                              <m:ctrlPr>
                                <a:rPr lang="it-IT" sz="2200" i="1" kern="100">
                                  <a:effectLst/>
                                  <a:latin typeface="Cambria Math" panose="02040503050406030204" pitchFamily="18" charset="0"/>
                                  <a:ea typeface="Aptos" panose="020B0004020202020204" pitchFamily="34" charset="0"/>
                                  <a:cs typeface="Times New Roman" panose="02020603050405020304" pitchFamily="18" charset="0"/>
                                </a:rPr>
                              </m:ctrlPr>
                            </m:sSubPr>
                            <m:e>
                              <m:r>
                                <a:rPr lang="it-IT" sz="2200" i="1" kern="100">
                                  <a:effectLst/>
                                  <a:latin typeface="Cambria Math" panose="02040503050406030204" pitchFamily="18" charset="0"/>
                                  <a:ea typeface="Aptos" panose="020B0004020202020204" pitchFamily="34" charset="0"/>
                                  <a:cs typeface="Times New Roman" panose="02020603050405020304" pitchFamily="18" charset="0"/>
                                </a:rPr>
                                <m:t>𝑊</m:t>
                              </m:r>
                            </m:e>
                            <m:sub>
                              <m:r>
                                <a:rPr lang="it-IT" sz="2200" i="1" kern="100">
                                  <a:effectLst/>
                                  <a:latin typeface="Cambria Math" panose="02040503050406030204" pitchFamily="18" charset="0"/>
                                  <a:ea typeface="Aptos" panose="020B0004020202020204" pitchFamily="34" charset="0"/>
                                  <a:cs typeface="Times New Roman" panose="02020603050405020304" pitchFamily="18" charset="0"/>
                                </a:rPr>
                                <m:t>𝐴</m:t>
                              </m:r>
                            </m:sub>
                          </m:sSub>
                        </m:den>
                      </m:f>
                      <m:r>
                        <a:rPr lang="it-IT" sz="2200" i="1" kern="100">
                          <a:effectLst/>
                          <a:latin typeface="Cambria Math" panose="02040503050406030204" pitchFamily="18" charset="0"/>
                          <a:ea typeface="Aptos" panose="020B0004020202020204" pitchFamily="34" charset="0"/>
                          <a:cs typeface="Times New Roman" panose="02020603050405020304" pitchFamily="18" charset="0"/>
                        </a:rPr>
                        <m:t>&gt;</m:t>
                      </m:r>
                      <m:r>
                        <a:rPr lang="it-IT" sz="2200" i="1" kern="100">
                          <a:effectLst/>
                          <a:latin typeface="Cambria Math" panose="02040503050406030204" pitchFamily="18" charset="0"/>
                          <a:ea typeface="Aptos" panose="020B0004020202020204" pitchFamily="34" charset="0"/>
                          <a:cs typeface="Times New Roman" panose="02020603050405020304" pitchFamily="18" charset="0"/>
                        </a:rPr>
                        <m:t>0</m:t>
                      </m:r>
                      <m:r>
                        <a:rPr lang="it-IT" sz="2200" i="1" kern="100">
                          <a:effectLst/>
                          <a:latin typeface="Cambria Math" panose="02040503050406030204" pitchFamily="18" charset="0"/>
                          <a:ea typeface="Aptos" panose="020B0004020202020204" pitchFamily="34" charset="0"/>
                          <a:cs typeface="Times New Roman" panose="02020603050405020304" pitchFamily="18" charset="0"/>
                        </a:rPr>
                        <m:t>.</m:t>
                      </m:r>
                    </m:oMath>
                  </m:oMathPara>
                </a14:m>
                <a:endParaRPr lang="it-IT" sz="2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it-IT" sz="2200" kern="100" dirty="0">
                    <a:effectLst/>
                    <a:latin typeface="Aptos" panose="020B0004020202020204" pitchFamily="34" charset="0"/>
                    <a:ea typeface="Times New Roman" panose="02020603050405020304" pitchFamily="18" charset="0"/>
                    <a:cs typeface="Times New Roman" panose="02020603050405020304" pitchFamily="18" charset="0"/>
                  </a:rPr>
                  <a:t> </a:t>
                </a:r>
                <a:endParaRPr lang="it-IT" sz="2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it-IT" sz="2200" kern="100" dirty="0">
                    <a:effectLst/>
                    <a:latin typeface="Aptos" panose="020B0004020202020204" pitchFamily="34" charset="0"/>
                    <a:ea typeface="Times New Roman" panose="02020603050405020304" pitchFamily="18" charset="0"/>
                    <a:cs typeface="Times New Roman" panose="02020603050405020304" pitchFamily="18" charset="0"/>
                  </a:rPr>
                  <a:t> </a:t>
                </a:r>
                <a:endParaRPr lang="it-IT" sz="2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14:m>
                  <m:oMathPara xmlns:m="http://schemas.openxmlformats.org/officeDocument/2006/math">
                    <m:oMathParaPr>
                      <m:jc m:val="centerGroup"/>
                    </m:oMathParaPr>
                    <m:oMath xmlns:m="http://schemas.openxmlformats.org/officeDocument/2006/math">
                      <m:f>
                        <m:fPr>
                          <m:ctrlP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it-IT" sz="2200" kern="100">
                                  <a:effectLst/>
                                  <a:latin typeface="Cambria Math" panose="02040503050406030204" pitchFamily="18" charset="0"/>
                                  <a:ea typeface="Times New Roman" panose="02020603050405020304" pitchFamily="18" charset="0"/>
                                  <a:cs typeface="Times New Roman" panose="02020603050405020304" pitchFamily="18" charset="0"/>
                                </a:rPr>
                                <m:t>𝜕</m:t>
                              </m:r>
                            </m:e>
                            <m:sup>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𝐸𝑈</m:t>
                          </m:r>
                        </m:num>
                        <m:den>
                          <m:r>
                            <a:rPr lang="it-IT" sz="2200" kern="100">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it-IT" sz="2200" kern="100">
                              <a:effectLst/>
                              <a:latin typeface="Cambria Math" panose="02040503050406030204" pitchFamily="18" charset="0"/>
                              <a:ea typeface="Times New Roman" panose="02020603050405020304" pitchFamily="18" charset="0"/>
                              <a:cs typeface="Times New Roman" panose="02020603050405020304" pitchFamily="18" charset="0"/>
                            </a:rPr>
                            <m:t>α</m:t>
                          </m:r>
                          <m:r>
                            <a:rPr lang="it-IT" sz="2200" kern="100">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𝑊</m:t>
                              </m:r>
                            </m:e>
                            <m:sub>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𝐴</m:t>
                              </m:r>
                            </m:sub>
                          </m:sSub>
                        </m:den>
                      </m:f>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it-IT" sz="2200" kern="100">
                          <a:effectLst/>
                          <a:latin typeface="Cambria Math" panose="02040503050406030204" pitchFamily="18" charset="0"/>
                          <a:ea typeface="Times New Roman" panose="02020603050405020304" pitchFamily="18" charset="0"/>
                          <a:cs typeface="Times New Roman" panose="02020603050405020304" pitchFamily="18" charset="0"/>
                        </a:rPr>
                        <m:t>π</m:t>
                      </m:r>
                      <m:sSup>
                        <m:sSupPr>
                          <m:ctrlP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𝑢</m:t>
                          </m:r>
                        </m:e>
                        <m:sup>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m:t>
                          </m:r>
                        </m:sup>
                      </m:sSup>
                      <m:d>
                        <m:dPr>
                          <m:begChr m:val="["/>
                          <m:endChr m:val="]"/>
                          <m:ctrlP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1</m:t>
                          </m:r>
                        </m:e>
                      </m:d>
                      <m:d>
                        <m:dPr>
                          <m:ctrlP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𝐿</m:t>
                          </m:r>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𝑝</m:t>
                          </m:r>
                          <m:sSub>
                            <m:sSubPr>
                              <m:ctrlP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𝑊</m:t>
                              </m:r>
                            </m:e>
                            <m:sub>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𝐼</m:t>
                              </m:r>
                            </m:sub>
                          </m:sSub>
                        </m:e>
                      </m:d>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1</m:t>
                          </m:r>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it-IT" sz="2200" kern="100">
                              <a:effectLst/>
                              <a:latin typeface="Cambria Math" panose="02040503050406030204" pitchFamily="18" charset="0"/>
                              <a:ea typeface="Times New Roman" panose="02020603050405020304" pitchFamily="18" charset="0"/>
                              <a:cs typeface="Times New Roman" panose="02020603050405020304" pitchFamily="18" charset="0"/>
                            </a:rPr>
                            <m:t>π</m:t>
                          </m:r>
                        </m:e>
                      </m:d>
                      <m:sSup>
                        <m:sSupPr>
                          <m:ctrlP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𝑢</m:t>
                          </m:r>
                        </m:e>
                        <m:sup>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m:t>
                          </m:r>
                        </m:sup>
                      </m:sSup>
                      <m:d>
                        <m:dPr>
                          <m:begChr m:val="["/>
                          <m:endChr m:val="]"/>
                          <m:ctrlP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2</m:t>
                          </m:r>
                        </m:e>
                      </m:d>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𝑝</m:t>
                      </m:r>
                      <m:sSub>
                        <m:sSubPr>
                          <m:ctrlP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𝑊</m:t>
                          </m:r>
                        </m:e>
                        <m:sub>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𝐼</m:t>
                          </m:r>
                        </m:sub>
                      </m:sSub>
                    </m:oMath>
                  </m:oMathPara>
                </a14:m>
                <a:endParaRPr lang="it-IT" sz="2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it-IT" sz="2200" kern="100" dirty="0">
                    <a:effectLst/>
                    <a:latin typeface="Aptos" panose="020B0004020202020204" pitchFamily="34" charset="0"/>
                    <a:ea typeface="Times New Roman" panose="02020603050405020304" pitchFamily="18" charset="0"/>
                    <a:cs typeface="Times New Roman" panose="02020603050405020304" pitchFamily="18" charset="0"/>
                  </a:rPr>
                  <a:t> </a:t>
                </a:r>
                <a:endParaRPr lang="it-IT" sz="2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it-IT" sz="2200" kern="100" dirty="0">
                    <a:effectLst/>
                    <a:latin typeface="Aptos" panose="020B0004020202020204" pitchFamily="34" charset="0"/>
                    <a:ea typeface="Times New Roman" panose="02020603050405020304" pitchFamily="18" charset="0"/>
                    <a:cs typeface="Times New Roman" panose="02020603050405020304" pitchFamily="18" charset="0"/>
                  </a:rPr>
                  <a:t> </a:t>
                </a:r>
                <a:endParaRPr lang="it-IT" sz="2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14:m>
                  <m:oMathPara xmlns:m="http://schemas.openxmlformats.org/officeDocument/2006/math">
                    <m:oMathParaPr>
                      <m:jc m:val="centerGroup"/>
                    </m:oMathParaPr>
                    <m:oMath xmlns:m="http://schemas.openxmlformats.org/officeDocument/2006/math">
                      <m:f>
                        <m:fPr>
                          <m:ctrlP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it-IT" sz="2200" kern="100">
                                  <a:effectLst/>
                                  <a:latin typeface="Cambria Math" panose="02040503050406030204" pitchFamily="18" charset="0"/>
                                  <a:ea typeface="Times New Roman" panose="02020603050405020304" pitchFamily="18" charset="0"/>
                                  <a:cs typeface="Times New Roman" panose="02020603050405020304" pitchFamily="18" charset="0"/>
                                </a:rPr>
                                <m:t>𝜕</m:t>
                              </m:r>
                            </m:e>
                            <m:sup>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𝐸𝑈</m:t>
                          </m:r>
                        </m:num>
                        <m:den>
                          <m:r>
                            <a:rPr lang="it-IT" sz="2200" kern="100">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it-IT" sz="2200" kern="100">
                              <a:effectLst/>
                              <a:latin typeface="Cambria Math" panose="02040503050406030204" pitchFamily="18" charset="0"/>
                              <a:ea typeface="Times New Roman" panose="02020603050405020304" pitchFamily="18" charset="0"/>
                              <a:cs typeface="Times New Roman" panose="02020603050405020304" pitchFamily="18" charset="0"/>
                            </a:rPr>
                            <m:t>α</m:t>
                          </m:r>
                          <m:r>
                            <a:rPr lang="it-IT" sz="2200" kern="100">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𝑊</m:t>
                              </m:r>
                            </m:e>
                            <m:sub>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𝐴</m:t>
                              </m:r>
                            </m:sub>
                          </m:sSub>
                        </m:den>
                      </m:f>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it-IT" sz="2200" b="0" i="0" kern="100" smtClean="0">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it-IT" sz="2200" kern="100">
                          <a:effectLst/>
                          <a:latin typeface="Cambria Math" panose="02040503050406030204" pitchFamily="18" charset="0"/>
                          <a:ea typeface="Times New Roman" panose="02020603050405020304" pitchFamily="18" charset="0"/>
                          <a:cs typeface="Times New Roman" panose="02020603050405020304" pitchFamily="18" charset="0"/>
                        </a:rPr>
                        <m:t>π</m:t>
                      </m:r>
                      <m:sSub>
                        <m:sSubPr>
                          <m:ctrlP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𝑅</m:t>
                          </m:r>
                        </m:e>
                        <m:sub>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𝐴</m:t>
                          </m:r>
                        </m:sub>
                      </m:sSub>
                      <m:d>
                        <m:dPr>
                          <m:begChr m:val="["/>
                          <m:endChr m:val="]"/>
                          <m:ctrlP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1</m:t>
                          </m:r>
                        </m:e>
                      </m:d>
                      <m:r>
                        <a:rPr lang="it-IT" sz="2200" kern="100">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𝑢</m:t>
                          </m:r>
                        </m:e>
                        <m:sup>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m:t>
                          </m:r>
                        </m:sup>
                      </m:sSup>
                      <m:d>
                        <m:dPr>
                          <m:begChr m:val="["/>
                          <m:endChr m:val="]"/>
                          <m:ctrlP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1</m:t>
                          </m:r>
                        </m:e>
                      </m:d>
                      <m:d>
                        <m:dPr>
                          <m:ctrlP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𝐿</m:t>
                          </m:r>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𝑝</m:t>
                          </m:r>
                          <m:sSub>
                            <m:sSubPr>
                              <m:ctrlP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𝑊</m:t>
                              </m:r>
                            </m:e>
                            <m:sub>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𝐼</m:t>
                              </m:r>
                            </m:sub>
                          </m:sSub>
                        </m:e>
                      </m:d>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1</m:t>
                          </m:r>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it-IT" sz="2200" kern="100">
                              <a:effectLst/>
                              <a:latin typeface="Cambria Math" panose="02040503050406030204" pitchFamily="18" charset="0"/>
                              <a:ea typeface="Times New Roman" panose="02020603050405020304" pitchFamily="18" charset="0"/>
                              <a:cs typeface="Times New Roman" panose="02020603050405020304" pitchFamily="18" charset="0"/>
                            </a:rPr>
                            <m:t>π</m:t>
                          </m:r>
                        </m:e>
                      </m:d>
                      <m:sSub>
                        <m:sSubPr>
                          <m:ctrlP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𝑅</m:t>
                          </m:r>
                        </m:e>
                        <m:sub>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𝐴</m:t>
                          </m:r>
                        </m:sub>
                      </m:sSub>
                      <m:d>
                        <m:dPr>
                          <m:begChr m:val="["/>
                          <m:endChr m:val="]"/>
                          <m:ctrlP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2</m:t>
                          </m:r>
                        </m:e>
                      </m:d>
                      <m:r>
                        <a:rPr lang="it-IT" sz="2200" kern="100">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𝑢</m:t>
                          </m:r>
                        </m:e>
                        <m:sup>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m:t>
                          </m:r>
                        </m:sup>
                      </m:sSup>
                      <m:d>
                        <m:dPr>
                          <m:begChr m:val="["/>
                          <m:endChr m:val="]"/>
                          <m:ctrlP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2</m:t>
                          </m:r>
                        </m:e>
                      </m:d>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𝑝</m:t>
                      </m:r>
                      <m:sSub>
                        <m:sSubPr>
                          <m:ctrlP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𝑊</m:t>
                          </m:r>
                        </m:e>
                        <m:sub>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𝐼</m:t>
                          </m:r>
                        </m:sub>
                      </m:sSub>
                      <m:r>
                        <a:rPr lang="it-IT" sz="2200" b="0" i="0" kern="100" smtClean="0">
                          <a:effectLst/>
                          <a:latin typeface="Cambria Math" panose="02040503050406030204" pitchFamily="18" charset="0"/>
                          <a:ea typeface="Times New Roman" panose="02020603050405020304" pitchFamily="18" charset="0"/>
                          <a:cs typeface="Times New Roman" panose="02020603050405020304" pitchFamily="18" charset="0"/>
                        </a:rPr>
                        <m:t>&gt;&lt; </m:t>
                      </m:r>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0</m:t>
                      </m:r>
                      <m:r>
                        <a:rPr lang="it-IT" sz="2200" i="1" kern="100">
                          <a:effectLst/>
                          <a:latin typeface="Cambria Math" panose="02040503050406030204" pitchFamily="18" charset="0"/>
                          <a:ea typeface="Times New Roman" panose="02020603050405020304" pitchFamily="18" charset="0"/>
                          <a:cs typeface="Times New Roman" panose="02020603050405020304" pitchFamily="18" charset="0"/>
                        </a:rPr>
                        <m:t>.</m:t>
                      </m:r>
                    </m:oMath>
                  </m:oMathPara>
                </a14:m>
                <a:endParaRPr lang="it-IT" sz="2200" kern="100" dirty="0">
                  <a:effectLst/>
                  <a:latin typeface="Aptos" panose="020B0004020202020204" pitchFamily="34" charset="0"/>
                  <a:ea typeface="Aptos" panose="020B0004020202020204" pitchFamily="34" charset="0"/>
                  <a:cs typeface="Times New Roman" panose="02020603050405020304" pitchFamily="18" charset="0"/>
                </a:endParaRPr>
              </a:p>
            </p:txBody>
          </p:sp>
        </mc:Choice>
        <mc:Fallback xmlns="">
          <p:sp>
            <p:nvSpPr>
              <p:cNvPr id="7" name="CasellaDiTesto 6">
                <a:extLst>
                  <a:ext uri="{FF2B5EF4-FFF2-40B4-BE49-F238E27FC236}">
                    <a16:creationId xmlns:a16="http://schemas.microsoft.com/office/drawing/2014/main" id="{D5D4E87D-2F6A-8E63-628D-E35A60C226CA}"/>
                  </a:ext>
                </a:extLst>
              </p:cNvPr>
              <p:cNvSpPr txBox="1">
                <a:spLocks noRot="1" noChangeAspect="1" noMove="1" noResize="1" noEditPoints="1" noAdjustHandles="1" noChangeArrowheads="1" noChangeShapeType="1" noTextEdit="1"/>
              </p:cNvSpPr>
              <p:nvPr/>
            </p:nvSpPr>
            <p:spPr>
              <a:xfrm>
                <a:off x="4064000" y="2608514"/>
                <a:ext cx="9550400" cy="4619726"/>
              </a:xfrm>
              <a:prstGeom prst="rect">
                <a:avLst/>
              </a:prstGeom>
              <a:blipFill>
                <a:blip r:embed="rId3"/>
                <a:stretch>
                  <a:fillRect/>
                </a:stretch>
              </a:blipFill>
            </p:spPr>
            <p:txBody>
              <a:bodyPr/>
              <a:lstStyle/>
              <a:p>
                <a:r>
                  <a:rPr lang="it-IT">
                    <a:noFill/>
                  </a:rPr>
                  <a:t> </a:t>
                </a:r>
              </a:p>
            </p:txBody>
          </p:sp>
        </mc:Fallback>
      </mc:AlternateContent>
    </p:spTree>
    <p:extLst>
      <p:ext uri="{BB962C8B-B14F-4D97-AF65-F5344CB8AC3E}">
        <p14:creationId xmlns:p14="http://schemas.microsoft.com/office/powerpoint/2010/main" val="27484831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r"/>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3" name="Logo"/>
          <p:cNvPicPr>
            <a:picLocks noChangeAspect="1"/>
          </p:cNvPicPr>
          <p:nvPr/>
        </p:nvPicPr>
        <p:blipFill>
          <a:blip r:embed="rId2"/>
          <a:stretch>
            <a:fillRect/>
          </a:stretch>
        </p:blipFill>
        <p:spPr>
          <a:xfrm>
            <a:off x="13241560" y="8595360"/>
            <a:ext cx="1402080" cy="548640"/>
          </a:xfrm>
          <a:prstGeom prst="rect">
            <a:avLst/>
          </a:prstGeom>
        </p:spPr>
      </p:pic>
      <p:sp>
        <p:nvSpPr>
          <p:cNvPr id="4" name="Title"/>
          <p:cNvSpPr/>
          <p:nvPr/>
        </p:nvSpPr>
        <p:spPr>
          <a:xfrm>
            <a:off x="965200" y="777240"/>
            <a:ext cx="15163800" cy="975360"/>
          </a:xfrm>
          <a:prstGeom prst="rect">
            <a:avLst/>
          </a:prstGeom>
          <a:noFill/>
          <a:ln/>
        </p:spPr>
        <p:txBody>
          <a:bodyPr wrap="square" rtlCol="0" anchor="ctr"/>
          <a:lstStyle/>
          <a:p>
            <a:r>
              <a:rPr lang="it-IT" sz="4400" b="1" dirty="0"/>
              <a:t>Sintesi copertura e ricchezza</a:t>
            </a:r>
          </a:p>
        </p:txBody>
      </p:sp>
      <mc:AlternateContent xmlns:mc="http://schemas.openxmlformats.org/markup-compatibility/2006" xmlns:a14="http://schemas.microsoft.com/office/drawing/2010/main">
        <mc:Choice Requires="a14">
          <p:sp>
            <p:nvSpPr>
              <p:cNvPr id="5" name="Body"/>
              <p:cNvSpPr txBox="1"/>
              <p:nvPr/>
            </p:nvSpPr>
            <p:spPr>
              <a:xfrm>
                <a:off x="965200" y="1900000"/>
                <a:ext cx="14897303" cy="6370975"/>
              </a:xfrm>
              <a:prstGeom prst="rect">
                <a:avLst/>
              </a:prstGeom>
              <a:noFill/>
            </p:spPr>
            <p:txBody>
              <a:bodyPr wrap="square">
                <a:spAutoFit/>
              </a:bodyPr>
              <a:lstStyle/>
              <a:p>
                <a:pPr marL="342900" indent="-342900">
                  <a:buFont typeface="Wingdings" panose="05000000000000000000" pitchFamily="2" charset="2"/>
                  <a:buChar char="Ø"/>
                </a:pPr>
                <a:r>
                  <a:rPr lang="it-IT" sz="2400" dirty="0">
                    <a:latin typeface="Times New Roman" panose="02020603050405020304" pitchFamily="18" charset="0"/>
                    <a:cs typeface="Times New Roman" panose="02020603050405020304" pitchFamily="18" charset="0"/>
                  </a:rPr>
                  <a:t>Con CARA, no effetto ricchezza.</a:t>
                </a:r>
              </a:p>
              <a:p>
                <a:pPr marL="342900" indent="-342900">
                  <a:buFont typeface="Wingdings" panose="05000000000000000000" pitchFamily="2" charset="2"/>
                  <a:buChar char="Ø"/>
                </a:pPr>
                <a:endParaRPr lang="it-IT" sz="24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it-IT" sz="2400" dirty="0">
                    <a:latin typeface="Times New Roman" panose="02020603050405020304" pitchFamily="18" charset="0"/>
                    <a:cs typeface="Times New Roman" panose="02020603050405020304" pitchFamily="18" charset="0"/>
                  </a:rPr>
                  <a:t>Con DARA: </a:t>
                </a:r>
              </a:p>
              <a:p>
                <a:pPr marL="342900" indent="-342900">
                  <a:buFont typeface="Arial" panose="020B0604020202020204" pitchFamily="34" charset="0"/>
                  <a:buChar char="•"/>
                </a:pPr>
                <a:r>
                  <a:rPr lang="it-IT" sz="2400" dirty="0">
                    <a:latin typeface="Times New Roman" panose="02020603050405020304" pitchFamily="18" charset="0"/>
                    <a:cs typeface="Times New Roman" panose="02020603050405020304" pitchFamily="18" charset="0"/>
                  </a:rPr>
                  <a:t>Una perdita elevata </a:t>
                </a:r>
                <a14:m>
                  <m:oMath xmlns:m="http://schemas.openxmlformats.org/officeDocument/2006/math">
                    <m:r>
                      <a:rPr lang="it-IT" i="1">
                        <a:latin typeface="Cambria Math" panose="02040503050406030204" pitchFamily="18" charset="0"/>
                      </a:rPr>
                      <m:t>𝐿</m:t>
                    </m:r>
                    <m:r>
                      <a:rPr lang="it-IT" b="0" i="1" smtClean="0">
                        <a:latin typeface="Cambria Math" panose="02040503050406030204" pitchFamily="18" charset="0"/>
                      </a:rPr>
                      <m:t> </m:t>
                    </m:r>
                  </m:oMath>
                </a14:m>
                <a:r>
                  <a:rPr lang="it-IT" sz="2400" dirty="0">
                    <a:latin typeface="Times New Roman" panose="02020603050405020304" pitchFamily="18" charset="0"/>
                    <a:cs typeface="Times New Roman" panose="02020603050405020304" pitchFamily="18" charset="0"/>
                  </a:rPr>
                  <a:t>rispetto al premio </a:t>
                </a:r>
                <a14:m>
                  <m:oMath xmlns:m="http://schemas.openxmlformats.org/officeDocument/2006/math">
                    <m:r>
                      <a:rPr lang="it-IT" i="1">
                        <a:latin typeface="Cambria Math" panose="02040503050406030204" pitchFamily="18" charset="0"/>
                      </a:rPr>
                      <m:t>𝑝</m:t>
                    </m:r>
                    <m:sSub>
                      <m:sSubPr>
                        <m:ctrlPr>
                          <a:rPr lang="ar-AE" i="1">
                            <a:latin typeface="Cambria Math" panose="02040503050406030204" pitchFamily="18" charset="0"/>
                          </a:rPr>
                        </m:ctrlPr>
                      </m:sSubPr>
                      <m:e>
                        <m:r>
                          <a:rPr lang="ar-AE" i="1">
                            <a:latin typeface="Cambria Math" panose="02040503050406030204" pitchFamily="18" charset="0"/>
                          </a:rPr>
                          <m:t>𝑊</m:t>
                        </m:r>
                      </m:e>
                      <m:sub>
                        <m:r>
                          <a:rPr lang="ar-AE" i="1">
                            <a:latin typeface="Cambria Math" panose="02040503050406030204" pitchFamily="18" charset="0"/>
                          </a:rPr>
                          <m:t>𝐼</m:t>
                        </m:r>
                      </m:sub>
                    </m:sSub>
                    <m:r>
                      <a:rPr lang="it-IT" b="0" i="1" smtClean="0">
                        <a:latin typeface="Cambria Math" panose="02040503050406030204" pitchFamily="18" charset="0"/>
                      </a:rPr>
                      <m:t> </m:t>
                    </m:r>
                  </m:oMath>
                </a14:m>
                <a:r>
                  <a:rPr lang="it-IT" sz="2400" dirty="0">
                    <a:latin typeface="Times New Roman" panose="02020603050405020304" pitchFamily="18" charset="0"/>
                    <a:cs typeface="Times New Roman" panose="02020603050405020304" pitchFamily="18" charset="0"/>
                  </a:rPr>
                  <a:t>fa sì che il primo termine diventi dominante, tale che </a:t>
                </a:r>
                <a14:m>
                  <m:oMath xmlns:m="http://schemas.openxmlformats.org/officeDocument/2006/math">
                    <m:sSup>
                      <m:sSupPr>
                        <m:ctrlPr>
                          <a:rPr lang="ar-AE" i="1">
                            <a:latin typeface="Cambria Math" panose="02040503050406030204" pitchFamily="18" charset="0"/>
                          </a:rPr>
                        </m:ctrlPr>
                      </m:sSupPr>
                      <m:e>
                        <m:r>
                          <a:rPr lang="ar-AE">
                            <a:latin typeface="Cambria Math" panose="02040503050406030204" pitchFamily="18" charset="0"/>
                          </a:rPr>
                          <m:t>𝜕</m:t>
                        </m:r>
                      </m:e>
                      <m:sup>
                        <m:r>
                          <a:rPr lang="ar-AE">
                            <a:latin typeface="Cambria Math" panose="02040503050406030204" pitchFamily="18" charset="0"/>
                          </a:rPr>
                          <m:t>2</m:t>
                        </m:r>
                      </m:sup>
                    </m:sSup>
                    <m:r>
                      <a:rPr lang="ar-AE" i="1">
                        <a:latin typeface="Cambria Math" panose="02040503050406030204" pitchFamily="18" charset="0"/>
                      </a:rPr>
                      <m:t>𝐸𝑈</m:t>
                    </m:r>
                    <m:r>
                      <a:rPr lang="ar-AE">
                        <a:latin typeface="Cambria Math" panose="02040503050406030204" pitchFamily="18" charset="0"/>
                      </a:rPr>
                      <m:t>/</m:t>
                    </m:r>
                    <m:r>
                      <a:rPr lang="ar-AE">
                        <a:latin typeface="Cambria Math" panose="02040503050406030204" pitchFamily="18" charset="0"/>
                      </a:rPr>
                      <m:t>𝜕</m:t>
                    </m:r>
                    <m:r>
                      <a:rPr lang="ar-AE" i="1">
                        <a:latin typeface="Cambria Math" panose="02040503050406030204" pitchFamily="18" charset="0"/>
                      </a:rPr>
                      <m:t>𝛼</m:t>
                    </m:r>
                    <m:r>
                      <a:rPr lang="ar-AE">
                        <a:latin typeface="Cambria Math" panose="02040503050406030204" pitchFamily="18" charset="0"/>
                      </a:rPr>
                      <m:t>𝜕</m:t>
                    </m:r>
                    <m:sSub>
                      <m:sSubPr>
                        <m:ctrlPr>
                          <a:rPr lang="ar-AE" i="1">
                            <a:latin typeface="Cambria Math" panose="02040503050406030204" pitchFamily="18" charset="0"/>
                          </a:rPr>
                        </m:ctrlPr>
                      </m:sSubPr>
                      <m:e>
                        <m:r>
                          <a:rPr lang="ar-AE" i="1">
                            <a:latin typeface="Cambria Math" panose="02040503050406030204" pitchFamily="18" charset="0"/>
                          </a:rPr>
                          <m:t>𝑊</m:t>
                        </m:r>
                      </m:e>
                      <m:sub>
                        <m:r>
                          <a:rPr lang="ar-AE" i="1">
                            <a:latin typeface="Cambria Math" panose="02040503050406030204" pitchFamily="18" charset="0"/>
                          </a:rPr>
                          <m:t>𝐴</m:t>
                        </m:r>
                      </m:sub>
                    </m:sSub>
                    <m:r>
                      <a:rPr lang="ar-AE">
                        <a:latin typeface="Cambria Math" panose="02040503050406030204" pitchFamily="18" charset="0"/>
                      </a:rPr>
                      <m:t>&lt;</m:t>
                    </m:r>
                    <m:r>
                      <a:rPr lang="ar-AE">
                        <a:latin typeface="Cambria Math" panose="02040503050406030204" pitchFamily="18" charset="0"/>
                      </a:rPr>
                      <m:t>0</m:t>
                    </m:r>
                  </m:oMath>
                </a14:m>
                <a:r>
                  <a:rPr lang="it-IT" sz="2400" dirty="0">
                    <a:latin typeface="Times New Roman" panose="02020603050405020304" pitchFamily="18" charset="0"/>
                    <a:cs typeface="Times New Roman" panose="02020603050405020304" pitchFamily="18" charset="0"/>
                  </a:rPr>
                  <a:t>e quindi </a:t>
                </a:r>
                <a14:m>
                  <m:oMath xmlns:m="http://schemas.openxmlformats.org/officeDocument/2006/math">
                    <m:r>
                      <a:rPr lang="it-IT" i="1">
                        <a:latin typeface="Cambria Math" panose="02040503050406030204" pitchFamily="18" charset="0"/>
                      </a:rPr>
                      <m:t>𝑑</m:t>
                    </m:r>
                    <m:sSup>
                      <m:sSupPr>
                        <m:ctrlPr>
                          <a:rPr lang="ar-AE" i="1">
                            <a:latin typeface="Cambria Math" panose="02040503050406030204" pitchFamily="18" charset="0"/>
                          </a:rPr>
                        </m:ctrlPr>
                      </m:sSupPr>
                      <m:e>
                        <m:r>
                          <a:rPr lang="ar-AE" i="1">
                            <a:latin typeface="Cambria Math" panose="02040503050406030204" pitchFamily="18" charset="0"/>
                          </a:rPr>
                          <m:t>𝛼</m:t>
                        </m:r>
                      </m:e>
                      <m:sup>
                        <m:r>
                          <a:rPr lang="ar-AE">
                            <a:latin typeface="Cambria Math" panose="02040503050406030204" pitchFamily="18" charset="0"/>
                          </a:rPr>
                          <m:t>∗</m:t>
                        </m:r>
                      </m:sup>
                    </m:sSup>
                    <m:r>
                      <a:rPr lang="ar-AE">
                        <a:latin typeface="Cambria Math" panose="02040503050406030204" pitchFamily="18" charset="0"/>
                      </a:rPr>
                      <m:t>/</m:t>
                    </m:r>
                    <m:r>
                      <a:rPr lang="ar-AE" i="1">
                        <a:latin typeface="Cambria Math" panose="02040503050406030204" pitchFamily="18" charset="0"/>
                      </a:rPr>
                      <m:t>𝑑</m:t>
                    </m:r>
                    <m:sSub>
                      <m:sSubPr>
                        <m:ctrlPr>
                          <a:rPr lang="ar-AE" i="1">
                            <a:latin typeface="Cambria Math" panose="02040503050406030204" pitchFamily="18" charset="0"/>
                          </a:rPr>
                        </m:ctrlPr>
                      </m:sSubPr>
                      <m:e>
                        <m:r>
                          <a:rPr lang="ar-AE" i="1">
                            <a:latin typeface="Cambria Math" panose="02040503050406030204" pitchFamily="18" charset="0"/>
                          </a:rPr>
                          <m:t>𝑊</m:t>
                        </m:r>
                      </m:e>
                      <m:sub>
                        <m:r>
                          <a:rPr lang="ar-AE" i="1">
                            <a:latin typeface="Cambria Math" panose="02040503050406030204" pitchFamily="18" charset="0"/>
                          </a:rPr>
                          <m:t>𝐴</m:t>
                        </m:r>
                      </m:sub>
                    </m:sSub>
                    <m:r>
                      <a:rPr lang="ar-AE">
                        <a:latin typeface="Cambria Math" panose="02040503050406030204" pitchFamily="18" charset="0"/>
                      </a:rPr>
                      <m:t>&lt;</m:t>
                    </m:r>
                    <m:r>
                      <a:rPr lang="ar-AE">
                        <a:latin typeface="Cambria Math" panose="02040503050406030204" pitchFamily="18" charset="0"/>
                      </a:rPr>
                      <m:t>0</m:t>
                    </m:r>
                  </m:oMath>
                </a14:m>
                <a:r>
                  <a:rPr lang="ar-AE" sz="2400" dirty="0">
                    <a:latin typeface="Times New Roman" panose="02020603050405020304" pitchFamily="18" charset="0"/>
                    <a:cs typeface="Times New Roman" panose="02020603050405020304" pitchFamily="18" charset="0"/>
                  </a:rPr>
                  <a:t>.</a:t>
                </a:r>
                <a:r>
                  <a:rPr lang="it-IT" sz="2400" dirty="0">
                    <a:latin typeface="Times New Roman" panose="02020603050405020304" pitchFamily="18" charset="0"/>
                    <a:cs typeface="Times New Roman" panose="02020603050405020304" pitchFamily="18" charset="0"/>
                  </a:rPr>
                  <a:t> Ciò costituisce un’anomalia, poiché la domanda di copertura è prevista diminuire all’aumentare della ricchezza, rendendo l’assicurazione un bene inferiore.</a:t>
                </a:r>
              </a:p>
              <a:p>
                <a:pPr marL="342900" indent="-342900">
                  <a:buFont typeface="Arial" panose="020B0604020202020204" pitchFamily="34" charset="0"/>
                  <a:buChar char="•"/>
                </a:pPr>
                <a:endParaRPr lang="it-IT" sz="24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it-IT" sz="2400" dirty="0">
                    <a:latin typeface="Times New Roman" panose="02020603050405020304" pitchFamily="18" charset="0"/>
                    <a:cs typeface="Times New Roman" panose="02020603050405020304" pitchFamily="18" charset="0"/>
                  </a:rPr>
                  <a:t>Un’elevata ricchezza assicurabile </a:t>
                </a:r>
                <a14:m>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𝑊</m:t>
                        </m:r>
                      </m:e>
                      <m:sub>
                        <m:r>
                          <a:rPr lang="ar-AE" i="1">
                            <a:latin typeface="Cambria Math" panose="02040503050406030204" pitchFamily="18" charset="0"/>
                          </a:rPr>
                          <m:t>𝐼</m:t>
                        </m:r>
                      </m:sub>
                    </m:sSub>
                  </m:oMath>
                </a14:m>
                <a:r>
                  <a:rPr lang="it-IT" sz="2400" dirty="0">
                    <a:latin typeface="Times New Roman" panose="02020603050405020304" pitchFamily="18" charset="0"/>
                    <a:cs typeface="Times New Roman" panose="02020603050405020304" pitchFamily="18" charset="0"/>
                  </a:rPr>
                  <a:t> riduce in valore assoluto il primo termine negativo dell’equazione  (si ricordi che la perdita </a:t>
                </a:r>
                <a14:m>
                  <m:oMath xmlns:m="http://schemas.openxmlformats.org/officeDocument/2006/math">
                    <m:r>
                      <a:rPr lang="it-IT" i="1">
                        <a:latin typeface="Cambria Math" panose="02040503050406030204" pitchFamily="18" charset="0"/>
                      </a:rPr>
                      <m:t>𝐿</m:t>
                    </m:r>
                  </m:oMath>
                </a14:m>
                <a:r>
                  <a:rPr lang="it-IT" sz="2400" dirty="0">
                    <a:latin typeface="Times New Roman" panose="02020603050405020304" pitchFamily="18" charset="0"/>
                    <a:cs typeface="Times New Roman" panose="02020603050405020304" pitchFamily="18" charset="0"/>
                  </a:rPr>
                  <a:t> è sempre maggiore del premio </a:t>
                </a:r>
                <a14:m>
                  <m:oMath xmlns:m="http://schemas.openxmlformats.org/officeDocument/2006/math">
                    <m:r>
                      <a:rPr lang="it-IT" i="1">
                        <a:latin typeface="Cambria Math" panose="02040503050406030204" pitchFamily="18" charset="0"/>
                      </a:rPr>
                      <m:t>𝑝</m:t>
                    </m:r>
                    <m:sSub>
                      <m:sSubPr>
                        <m:ctrlPr>
                          <a:rPr lang="ar-AE" i="1">
                            <a:latin typeface="Cambria Math" panose="02040503050406030204" pitchFamily="18" charset="0"/>
                          </a:rPr>
                        </m:ctrlPr>
                      </m:sSubPr>
                      <m:e>
                        <m:r>
                          <a:rPr lang="ar-AE" i="1">
                            <a:latin typeface="Cambria Math" panose="02040503050406030204" pitchFamily="18" charset="0"/>
                          </a:rPr>
                          <m:t>𝑊</m:t>
                        </m:r>
                      </m:e>
                      <m:sub>
                        <m:r>
                          <a:rPr lang="ar-AE" i="1">
                            <a:latin typeface="Cambria Math" panose="02040503050406030204" pitchFamily="18" charset="0"/>
                          </a:rPr>
                          <m:t>𝐼</m:t>
                        </m:r>
                      </m:sub>
                    </m:sSub>
                  </m:oMath>
                </a14:m>
                <a:r>
                  <a:rPr lang="ar-AE" sz="2400" dirty="0">
                    <a:latin typeface="Times New Roman" panose="02020603050405020304" pitchFamily="18" charset="0"/>
                    <a:cs typeface="Times New Roman" panose="02020603050405020304" pitchFamily="18" charset="0"/>
                  </a:rPr>
                  <a:t> </a:t>
                </a:r>
                <a:r>
                  <a:rPr lang="it-IT" sz="2400" dirty="0">
                    <a:latin typeface="Times New Roman" panose="02020603050405020304" pitchFamily="18" charset="0"/>
                    <a:cs typeface="Times New Roman" panose="02020603050405020304" pitchFamily="18" charset="0"/>
                  </a:rPr>
                  <a:t>escludendo un cambio di segno). Allo stesso tempo, rafforza il secondo termine positivo, orientando l’espressione verso </a:t>
                </a:r>
                <a14:m>
                  <m:oMath xmlns:m="http://schemas.openxmlformats.org/officeDocument/2006/math">
                    <m:sSup>
                      <m:sSupPr>
                        <m:ctrlPr>
                          <a:rPr lang="ar-AE" i="1">
                            <a:latin typeface="Cambria Math" panose="02040503050406030204" pitchFamily="18" charset="0"/>
                          </a:rPr>
                        </m:ctrlPr>
                      </m:sSupPr>
                      <m:e>
                        <m:r>
                          <a:rPr lang="ar-AE">
                            <a:latin typeface="Cambria Math" panose="02040503050406030204" pitchFamily="18" charset="0"/>
                          </a:rPr>
                          <m:t>𝜕</m:t>
                        </m:r>
                      </m:e>
                      <m:sup>
                        <m:r>
                          <a:rPr lang="ar-AE">
                            <a:latin typeface="Cambria Math" panose="02040503050406030204" pitchFamily="18" charset="0"/>
                          </a:rPr>
                          <m:t>2</m:t>
                        </m:r>
                      </m:sup>
                    </m:sSup>
                    <m:r>
                      <a:rPr lang="ar-AE" i="1">
                        <a:latin typeface="Cambria Math" panose="02040503050406030204" pitchFamily="18" charset="0"/>
                      </a:rPr>
                      <m:t>𝐸𝑈</m:t>
                    </m:r>
                    <m:r>
                      <a:rPr lang="ar-AE">
                        <a:latin typeface="Cambria Math" panose="02040503050406030204" pitchFamily="18" charset="0"/>
                      </a:rPr>
                      <m:t>/</m:t>
                    </m:r>
                    <m:r>
                      <a:rPr lang="ar-AE">
                        <a:latin typeface="Cambria Math" panose="02040503050406030204" pitchFamily="18" charset="0"/>
                      </a:rPr>
                      <m:t>𝜕</m:t>
                    </m:r>
                    <m:r>
                      <a:rPr lang="ar-AE" i="1">
                        <a:latin typeface="Cambria Math" panose="02040503050406030204" pitchFamily="18" charset="0"/>
                      </a:rPr>
                      <m:t>𝛼</m:t>
                    </m:r>
                    <m:r>
                      <a:rPr lang="ar-AE">
                        <a:latin typeface="Cambria Math" panose="02040503050406030204" pitchFamily="18" charset="0"/>
                      </a:rPr>
                      <m:t>𝜕</m:t>
                    </m:r>
                    <m:sSub>
                      <m:sSubPr>
                        <m:ctrlPr>
                          <a:rPr lang="ar-AE" i="1">
                            <a:latin typeface="Cambria Math" panose="02040503050406030204" pitchFamily="18" charset="0"/>
                          </a:rPr>
                        </m:ctrlPr>
                      </m:sSubPr>
                      <m:e>
                        <m:r>
                          <a:rPr lang="ar-AE" i="1">
                            <a:latin typeface="Cambria Math" panose="02040503050406030204" pitchFamily="18" charset="0"/>
                          </a:rPr>
                          <m:t>𝑊</m:t>
                        </m:r>
                      </m:e>
                      <m:sub>
                        <m:r>
                          <a:rPr lang="ar-AE" i="1">
                            <a:latin typeface="Cambria Math" panose="02040503050406030204" pitchFamily="18" charset="0"/>
                          </a:rPr>
                          <m:t>𝐴</m:t>
                        </m:r>
                      </m:sub>
                    </m:sSub>
                    <m:r>
                      <a:rPr lang="ar-AE">
                        <a:latin typeface="Cambria Math" panose="02040503050406030204" pitchFamily="18" charset="0"/>
                      </a:rPr>
                      <m:t>&gt;</m:t>
                    </m:r>
                    <m:r>
                      <a:rPr lang="ar-AE">
                        <a:latin typeface="Cambria Math" panose="02040503050406030204" pitchFamily="18" charset="0"/>
                      </a:rPr>
                      <m:t>0</m:t>
                    </m:r>
                  </m:oMath>
                </a14:m>
                <a:r>
                  <a:rPr lang="it-IT" sz="2400" dirty="0">
                    <a:latin typeface="Times New Roman" panose="02020603050405020304" pitchFamily="18" charset="0"/>
                    <a:cs typeface="Times New Roman" panose="02020603050405020304" pitchFamily="18" charset="0"/>
                  </a:rPr>
                  <a:t> e quindi verso la risposta normale </a:t>
                </a:r>
                <a14:m>
                  <m:oMath xmlns:m="http://schemas.openxmlformats.org/officeDocument/2006/math">
                    <m:r>
                      <a:rPr lang="it-IT" i="1">
                        <a:latin typeface="Cambria Math" panose="02040503050406030204" pitchFamily="18" charset="0"/>
                      </a:rPr>
                      <m:t>𝑑</m:t>
                    </m:r>
                    <m:sSup>
                      <m:sSupPr>
                        <m:ctrlPr>
                          <a:rPr lang="ar-AE" i="1">
                            <a:latin typeface="Cambria Math" panose="02040503050406030204" pitchFamily="18" charset="0"/>
                          </a:rPr>
                        </m:ctrlPr>
                      </m:sSupPr>
                      <m:e>
                        <m:r>
                          <a:rPr lang="ar-AE" i="1">
                            <a:latin typeface="Cambria Math" panose="02040503050406030204" pitchFamily="18" charset="0"/>
                          </a:rPr>
                          <m:t>𝛼</m:t>
                        </m:r>
                      </m:e>
                      <m:sup>
                        <m:r>
                          <a:rPr lang="ar-AE">
                            <a:latin typeface="Cambria Math" panose="02040503050406030204" pitchFamily="18" charset="0"/>
                          </a:rPr>
                          <m:t>∗</m:t>
                        </m:r>
                      </m:sup>
                    </m:sSup>
                    <m:r>
                      <a:rPr lang="ar-AE">
                        <a:latin typeface="Cambria Math" panose="02040503050406030204" pitchFamily="18" charset="0"/>
                      </a:rPr>
                      <m:t>/</m:t>
                    </m:r>
                    <m:r>
                      <a:rPr lang="ar-AE" i="1">
                        <a:latin typeface="Cambria Math" panose="02040503050406030204" pitchFamily="18" charset="0"/>
                      </a:rPr>
                      <m:t>𝑑</m:t>
                    </m:r>
                    <m:sSub>
                      <m:sSubPr>
                        <m:ctrlPr>
                          <a:rPr lang="ar-AE" i="1">
                            <a:latin typeface="Cambria Math" panose="02040503050406030204" pitchFamily="18" charset="0"/>
                          </a:rPr>
                        </m:ctrlPr>
                      </m:sSubPr>
                      <m:e>
                        <m:r>
                          <a:rPr lang="ar-AE" i="1">
                            <a:latin typeface="Cambria Math" panose="02040503050406030204" pitchFamily="18" charset="0"/>
                          </a:rPr>
                          <m:t>𝑊</m:t>
                        </m:r>
                      </m:e>
                      <m:sub>
                        <m:r>
                          <a:rPr lang="ar-AE" i="1">
                            <a:latin typeface="Cambria Math" panose="02040503050406030204" pitchFamily="18" charset="0"/>
                          </a:rPr>
                          <m:t>𝐴</m:t>
                        </m:r>
                      </m:sub>
                    </m:sSub>
                    <m:r>
                      <a:rPr lang="ar-AE">
                        <a:latin typeface="Cambria Math" panose="02040503050406030204" pitchFamily="18" charset="0"/>
                      </a:rPr>
                      <m:t>&gt;</m:t>
                    </m:r>
                    <m:r>
                      <a:rPr lang="ar-AE">
                        <a:latin typeface="Cambria Math" panose="02040503050406030204" pitchFamily="18" charset="0"/>
                      </a:rPr>
                      <m:t>0</m:t>
                    </m:r>
                  </m:oMath>
                </a14:m>
                <a:r>
                  <a:rPr lang="ar-AE" sz="2400" dirty="0">
                    <a:latin typeface="Times New Roman" panose="02020603050405020304" pitchFamily="18" charset="0"/>
                    <a:cs typeface="Times New Roman" panose="02020603050405020304" pitchFamily="18" charset="0"/>
                  </a:rPr>
                  <a:t>.</a:t>
                </a:r>
                <a:r>
                  <a:rPr lang="it-IT" sz="2400" dirty="0">
                    <a:latin typeface="Times New Roman" panose="02020603050405020304" pitchFamily="18" charset="0"/>
                    <a:cs typeface="Times New Roman" panose="02020603050405020304" pitchFamily="18" charset="0"/>
                  </a:rPr>
                  <a:t> </a:t>
                </a:r>
              </a:p>
              <a:p>
                <a:pPr marL="342900" indent="-342900">
                  <a:buFont typeface="Arial" panose="020B0604020202020204" pitchFamily="34" charset="0"/>
                  <a:buChar char="•"/>
                </a:pPr>
                <a:endParaRPr lang="it-IT" sz="24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it-IT" sz="2400" dirty="0">
                    <a:latin typeface="Times New Roman" panose="02020603050405020304" pitchFamily="18" charset="0"/>
                    <a:cs typeface="Times New Roman" panose="02020603050405020304" pitchFamily="18" charset="0"/>
                  </a:rPr>
                  <a:t>Una bassa probabilità di perdita </a:t>
                </a:r>
                <a14:m>
                  <m:oMath xmlns:m="http://schemas.openxmlformats.org/officeDocument/2006/math">
                    <m:r>
                      <a:rPr lang="it-IT" i="1">
                        <a:latin typeface="Cambria Math" panose="02040503050406030204" pitchFamily="18" charset="0"/>
                      </a:rPr>
                      <m:t>𝜋</m:t>
                    </m:r>
                  </m:oMath>
                </a14:m>
                <a:r>
                  <a:rPr lang="it-IT" sz="2400" dirty="0">
                    <a:latin typeface="Times New Roman" panose="02020603050405020304" pitchFamily="18" charset="0"/>
                    <a:cs typeface="Times New Roman" panose="02020603050405020304" pitchFamily="18" charset="0"/>
                  </a:rPr>
                  <a:t> rende anch’essa il primo termine negativo vicino a zero, orientando l’espressione verso </a:t>
                </a:r>
                <a14:m>
                  <m:oMath xmlns:m="http://schemas.openxmlformats.org/officeDocument/2006/math">
                    <m:sSup>
                      <m:sSupPr>
                        <m:ctrlPr>
                          <a:rPr lang="ar-AE" i="1">
                            <a:latin typeface="Cambria Math" panose="02040503050406030204" pitchFamily="18" charset="0"/>
                          </a:rPr>
                        </m:ctrlPr>
                      </m:sSupPr>
                      <m:e>
                        <m:r>
                          <a:rPr lang="ar-AE">
                            <a:latin typeface="Cambria Math" panose="02040503050406030204" pitchFamily="18" charset="0"/>
                          </a:rPr>
                          <m:t>𝜕</m:t>
                        </m:r>
                      </m:e>
                      <m:sup>
                        <m:r>
                          <a:rPr lang="ar-AE">
                            <a:latin typeface="Cambria Math" panose="02040503050406030204" pitchFamily="18" charset="0"/>
                          </a:rPr>
                          <m:t>2</m:t>
                        </m:r>
                      </m:sup>
                    </m:sSup>
                    <m:r>
                      <a:rPr lang="ar-AE" i="1">
                        <a:latin typeface="Cambria Math" panose="02040503050406030204" pitchFamily="18" charset="0"/>
                      </a:rPr>
                      <m:t>𝐸𝑈</m:t>
                    </m:r>
                    <m:r>
                      <a:rPr lang="ar-AE">
                        <a:latin typeface="Cambria Math" panose="02040503050406030204" pitchFamily="18" charset="0"/>
                      </a:rPr>
                      <m:t>/</m:t>
                    </m:r>
                    <m:r>
                      <a:rPr lang="ar-AE">
                        <a:latin typeface="Cambria Math" panose="02040503050406030204" pitchFamily="18" charset="0"/>
                      </a:rPr>
                      <m:t>𝜕</m:t>
                    </m:r>
                    <m:r>
                      <a:rPr lang="ar-AE" i="1">
                        <a:latin typeface="Cambria Math" panose="02040503050406030204" pitchFamily="18" charset="0"/>
                      </a:rPr>
                      <m:t>𝛼</m:t>
                    </m:r>
                    <m:r>
                      <a:rPr lang="ar-AE">
                        <a:latin typeface="Cambria Math" panose="02040503050406030204" pitchFamily="18" charset="0"/>
                      </a:rPr>
                      <m:t>𝜕</m:t>
                    </m:r>
                    <m:sSub>
                      <m:sSubPr>
                        <m:ctrlPr>
                          <a:rPr lang="ar-AE" i="1">
                            <a:latin typeface="Cambria Math" panose="02040503050406030204" pitchFamily="18" charset="0"/>
                          </a:rPr>
                        </m:ctrlPr>
                      </m:sSubPr>
                      <m:e>
                        <m:r>
                          <a:rPr lang="ar-AE" i="1">
                            <a:latin typeface="Cambria Math" panose="02040503050406030204" pitchFamily="18" charset="0"/>
                          </a:rPr>
                          <m:t>𝑊</m:t>
                        </m:r>
                      </m:e>
                      <m:sub>
                        <m:r>
                          <a:rPr lang="ar-AE" i="1">
                            <a:latin typeface="Cambria Math" panose="02040503050406030204" pitchFamily="18" charset="0"/>
                          </a:rPr>
                          <m:t>𝐴</m:t>
                        </m:r>
                      </m:sub>
                    </m:sSub>
                    <m:r>
                      <a:rPr lang="ar-AE">
                        <a:latin typeface="Cambria Math" panose="02040503050406030204" pitchFamily="18" charset="0"/>
                      </a:rPr>
                      <m:t>&gt;</m:t>
                    </m:r>
                    <m:r>
                      <a:rPr lang="ar-AE">
                        <a:latin typeface="Cambria Math" panose="02040503050406030204" pitchFamily="18" charset="0"/>
                      </a:rPr>
                      <m:t>0</m:t>
                    </m:r>
                  </m:oMath>
                </a14:m>
                <a:r>
                  <a:rPr lang="it-IT" sz="2400" dirty="0">
                    <a:latin typeface="Times New Roman" panose="02020603050405020304" pitchFamily="18" charset="0"/>
                    <a:cs typeface="Times New Roman" panose="02020603050405020304" pitchFamily="18" charset="0"/>
                  </a:rPr>
                  <a:t>e la risposta normale </a:t>
                </a:r>
                <a14:m>
                  <m:oMath xmlns:m="http://schemas.openxmlformats.org/officeDocument/2006/math">
                    <m:r>
                      <a:rPr lang="it-IT" i="1">
                        <a:latin typeface="Cambria Math" panose="02040503050406030204" pitchFamily="18" charset="0"/>
                      </a:rPr>
                      <m:t>𝑑</m:t>
                    </m:r>
                    <m:sSup>
                      <m:sSupPr>
                        <m:ctrlPr>
                          <a:rPr lang="ar-AE" i="1">
                            <a:latin typeface="Cambria Math" panose="02040503050406030204" pitchFamily="18" charset="0"/>
                          </a:rPr>
                        </m:ctrlPr>
                      </m:sSupPr>
                      <m:e>
                        <m:r>
                          <a:rPr lang="ar-AE" i="1">
                            <a:latin typeface="Cambria Math" panose="02040503050406030204" pitchFamily="18" charset="0"/>
                          </a:rPr>
                          <m:t>𝛼</m:t>
                        </m:r>
                      </m:e>
                      <m:sup>
                        <m:r>
                          <a:rPr lang="ar-AE">
                            <a:latin typeface="Cambria Math" panose="02040503050406030204" pitchFamily="18" charset="0"/>
                          </a:rPr>
                          <m:t>∗</m:t>
                        </m:r>
                      </m:sup>
                    </m:sSup>
                    <m:r>
                      <a:rPr lang="ar-AE">
                        <a:latin typeface="Cambria Math" panose="02040503050406030204" pitchFamily="18" charset="0"/>
                      </a:rPr>
                      <m:t>/</m:t>
                    </m:r>
                    <m:r>
                      <a:rPr lang="ar-AE" i="1">
                        <a:latin typeface="Cambria Math" panose="02040503050406030204" pitchFamily="18" charset="0"/>
                      </a:rPr>
                      <m:t>𝑑</m:t>
                    </m:r>
                    <m:sSub>
                      <m:sSubPr>
                        <m:ctrlPr>
                          <a:rPr lang="ar-AE" i="1">
                            <a:latin typeface="Cambria Math" panose="02040503050406030204" pitchFamily="18" charset="0"/>
                          </a:rPr>
                        </m:ctrlPr>
                      </m:sSubPr>
                      <m:e>
                        <m:r>
                          <a:rPr lang="ar-AE" i="1">
                            <a:latin typeface="Cambria Math" panose="02040503050406030204" pitchFamily="18" charset="0"/>
                          </a:rPr>
                          <m:t>𝑊</m:t>
                        </m:r>
                      </m:e>
                      <m:sub>
                        <m:r>
                          <a:rPr lang="ar-AE" i="1">
                            <a:latin typeface="Cambria Math" panose="02040503050406030204" pitchFamily="18" charset="0"/>
                          </a:rPr>
                          <m:t>𝐴</m:t>
                        </m:r>
                      </m:sub>
                    </m:sSub>
                    <m:r>
                      <a:rPr lang="ar-AE">
                        <a:latin typeface="Cambria Math" panose="02040503050406030204" pitchFamily="18" charset="0"/>
                      </a:rPr>
                      <m:t>&gt;</m:t>
                    </m:r>
                    <m:r>
                      <a:rPr lang="ar-AE">
                        <a:latin typeface="Cambria Math" panose="02040503050406030204" pitchFamily="18" charset="0"/>
                      </a:rPr>
                      <m:t>0</m:t>
                    </m:r>
                  </m:oMath>
                </a14:m>
                <a:r>
                  <a:rPr lang="ar-AE" sz="2400" dirty="0">
                    <a:latin typeface="Times New Roman" panose="02020603050405020304" pitchFamily="18" charset="0"/>
                    <a:cs typeface="Times New Roman" panose="02020603050405020304" pitchFamily="18" charset="0"/>
                  </a:rPr>
                  <a:t>.</a:t>
                </a:r>
                <a:r>
                  <a:rPr lang="it-IT" sz="2400" dirty="0">
                    <a:latin typeface="Times New Roman" panose="02020603050405020304" pitchFamily="18" charset="0"/>
                    <a:cs typeface="Times New Roman" panose="02020603050405020304" pitchFamily="18" charset="0"/>
                  </a:rPr>
                  <a:t> </a:t>
                </a:r>
              </a:p>
              <a:p>
                <a:endParaRPr lang="it-IT" sz="24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it-IT" sz="2400" dirty="0">
                    <a:latin typeface="Times New Roman" panose="02020603050405020304" pitchFamily="18" charset="0"/>
                    <a:cs typeface="Times New Roman" panose="02020603050405020304" pitchFamily="18" charset="0"/>
                  </a:rPr>
                  <a:t>Un elevato tasso di premio </a:t>
                </a:r>
                <a14:m>
                  <m:oMath xmlns:m="http://schemas.openxmlformats.org/officeDocument/2006/math">
                    <m:r>
                      <a:rPr lang="it-IT" i="1">
                        <a:latin typeface="Cambria Math" panose="02040503050406030204" pitchFamily="18" charset="0"/>
                      </a:rPr>
                      <m:t>𝑝</m:t>
                    </m:r>
                    <m:r>
                      <a:rPr lang="it-IT" b="0" i="1" smtClean="0">
                        <a:latin typeface="Cambria Math" panose="02040503050406030204" pitchFamily="18" charset="0"/>
                      </a:rPr>
                      <m:t> </m:t>
                    </m:r>
                  </m:oMath>
                </a14:m>
                <a:r>
                  <a:rPr lang="it-IT" sz="2400" dirty="0">
                    <a:latin typeface="Times New Roman" panose="02020603050405020304" pitchFamily="18" charset="0"/>
                    <a:cs typeface="Times New Roman" panose="02020603050405020304" pitchFamily="18" charset="0"/>
                  </a:rPr>
                  <a:t>riduce ulteriormente il primo termine negativo, aumentando al contempo il secondo termine positivo. La tendenza prevista è quindi: </a:t>
                </a:r>
                <a14:m>
                  <m:oMath xmlns:m="http://schemas.openxmlformats.org/officeDocument/2006/math">
                    <m:sSup>
                      <m:sSupPr>
                        <m:ctrlPr>
                          <a:rPr lang="ar-AE" i="1">
                            <a:latin typeface="Cambria Math" panose="02040503050406030204" pitchFamily="18" charset="0"/>
                          </a:rPr>
                        </m:ctrlPr>
                      </m:sSupPr>
                      <m:e>
                        <m:r>
                          <a:rPr lang="ar-AE">
                            <a:latin typeface="Cambria Math" panose="02040503050406030204" pitchFamily="18" charset="0"/>
                          </a:rPr>
                          <m:t>𝜕</m:t>
                        </m:r>
                      </m:e>
                      <m:sup>
                        <m:r>
                          <a:rPr lang="ar-AE">
                            <a:latin typeface="Cambria Math" panose="02040503050406030204" pitchFamily="18" charset="0"/>
                          </a:rPr>
                          <m:t>2</m:t>
                        </m:r>
                      </m:sup>
                    </m:sSup>
                    <m:r>
                      <a:rPr lang="ar-AE" i="1">
                        <a:latin typeface="Cambria Math" panose="02040503050406030204" pitchFamily="18" charset="0"/>
                      </a:rPr>
                      <m:t>𝐸𝑈</m:t>
                    </m:r>
                    <m:r>
                      <a:rPr lang="ar-AE">
                        <a:latin typeface="Cambria Math" panose="02040503050406030204" pitchFamily="18" charset="0"/>
                      </a:rPr>
                      <m:t>/</m:t>
                    </m:r>
                    <m:r>
                      <a:rPr lang="ar-AE">
                        <a:latin typeface="Cambria Math" panose="02040503050406030204" pitchFamily="18" charset="0"/>
                      </a:rPr>
                      <m:t>𝜕</m:t>
                    </m:r>
                    <m:r>
                      <a:rPr lang="ar-AE" i="1">
                        <a:latin typeface="Cambria Math" panose="02040503050406030204" pitchFamily="18" charset="0"/>
                      </a:rPr>
                      <m:t>𝛼</m:t>
                    </m:r>
                    <m:r>
                      <a:rPr lang="ar-AE">
                        <a:latin typeface="Cambria Math" panose="02040503050406030204" pitchFamily="18" charset="0"/>
                      </a:rPr>
                      <m:t>𝜕</m:t>
                    </m:r>
                    <m:sSub>
                      <m:sSubPr>
                        <m:ctrlPr>
                          <a:rPr lang="ar-AE" i="1">
                            <a:latin typeface="Cambria Math" panose="02040503050406030204" pitchFamily="18" charset="0"/>
                          </a:rPr>
                        </m:ctrlPr>
                      </m:sSubPr>
                      <m:e>
                        <m:r>
                          <a:rPr lang="ar-AE" i="1">
                            <a:latin typeface="Cambria Math" panose="02040503050406030204" pitchFamily="18" charset="0"/>
                          </a:rPr>
                          <m:t>𝑊</m:t>
                        </m:r>
                      </m:e>
                      <m:sub>
                        <m:r>
                          <a:rPr lang="ar-AE" i="1">
                            <a:latin typeface="Cambria Math" panose="02040503050406030204" pitchFamily="18" charset="0"/>
                          </a:rPr>
                          <m:t>𝐴</m:t>
                        </m:r>
                      </m:sub>
                    </m:sSub>
                    <m:r>
                      <a:rPr lang="ar-AE">
                        <a:latin typeface="Cambria Math" panose="02040503050406030204" pitchFamily="18" charset="0"/>
                      </a:rPr>
                      <m:t>&gt;</m:t>
                    </m:r>
                    <m:r>
                      <a:rPr lang="ar-AE">
                        <a:latin typeface="Cambria Math" panose="02040503050406030204" pitchFamily="18" charset="0"/>
                      </a:rPr>
                      <m:t>0</m:t>
                    </m:r>
                  </m:oMath>
                </a14:m>
                <a:r>
                  <a:rPr lang="it-IT" sz="2400" dirty="0">
                    <a:latin typeface="Times New Roman" panose="02020603050405020304" pitchFamily="18" charset="0"/>
                    <a:cs typeface="Times New Roman" panose="02020603050405020304" pitchFamily="18" charset="0"/>
                  </a:rPr>
                  <a:t> e dunque la risposta normale </a:t>
                </a:r>
                <a14:m>
                  <m:oMath xmlns:m="http://schemas.openxmlformats.org/officeDocument/2006/math">
                    <m:r>
                      <a:rPr lang="it-IT" i="1">
                        <a:latin typeface="Cambria Math" panose="02040503050406030204" pitchFamily="18" charset="0"/>
                      </a:rPr>
                      <m:t>𝑑</m:t>
                    </m:r>
                    <m:sSup>
                      <m:sSupPr>
                        <m:ctrlPr>
                          <a:rPr lang="ar-AE" i="1">
                            <a:latin typeface="Cambria Math" panose="02040503050406030204" pitchFamily="18" charset="0"/>
                          </a:rPr>
                        </m:ctrlPr>
                      </m:sSupPr>
                      <m:e>
                        <m:r>
                          <a:rPr lang="ar-AE" i="1">
                            <a:latin typeface="Cambria Math" panose="02040503050406030204" pitchFamily="18" charset="0"/>
                          </a:rPr>
                          <m:t>𝛼</m:t>
                        </m:r>
                      </m:e>
                      <m:sup>
                        <m:r>
                          <a:rPr lang="ar-AE">
                            <a:latin typeface="Cambria Math" panose="02040503050406030204" pitchFamily="18" charset="0"/>
                          </a:rPr>
                          <m:t>∗</m:t>
                        </m:r>
                      </m:sup>
                    </m:sSup>
                    <m:r>
                      <a:rPr lang="ar-AE">
                        <a:latin typeface="Cambria Math" panose="02040503050406030204" pitchFamily="18" charset="0"/>
                      </a:rPr>
                      <m:t>/</m:t>
                    </m:r>
                    <m:r>
                      <a:rPr lang="ar-AE" i="1">
                        <a:latin typeface="Cambria Math" panose="02040503050406030204" pitchFamily="18" charset="0"/>
                      </a:rPr>
                      <m:t>𝑑</m:t>
                    </m:r>
                    <m:sSub>
                      <m:sSubPr>
                        <m:ctrlPr>
                          <a:rPr lang="ar-AE" i="1">
                            <a:latin typeface="Cambria Math" panose="02040503050406030204" pitchFamily="18" charset="0"/>
                          </a:rPr>
                        </m:ctrlPr>
                      </m:sSubPr>
                      <m:e>
                        <m:r>
                          <a:rPr lang="ar-AE" i="1">
                            <a:latin typeface="Cambria Math" panose="02040503050406030204" pitchFamily="18" charset="0"/>
                          </a:rPr>
                          <m:t>𝑊</m:t>
                        </m:r>
                      </m:e>
                      <m:sub>
                        <m:r>
                          <a:rPr lang="ar-AE" i="1">
                            <a:latin typeface="Cambria Math" panose="02040503050406030204" pitchFamily="18" charset="0"/>
                          </a:rPr>
                          <m:t>𝐴</m:t>
                        </m:r>
                      </m:sub>
                    </m:sSub>
                    <m:r>
                      <a:rPr lang="ar-AE">
                        <a:latin typeface="Cambria Math" panose="02040503050406030204" pitchFamily="18" charset="0"/>
                      </a:rPr>
                      <m:t>&gt;</m:t>
                    </m:r>
                    <m:r>
                      <a:rPr lang="ar-AE">
                        <a:latin typeface="Cambria Math" panose="02040503050406030204" pitchFamily="18" charset="0"/>
                      </a:rPr>
                      <m:t>0</m:t>
                    </m:r>
                  </m:oMath>
                </a14:m>
                <a:r>
                  <a:rPr lang="ar-AE" sz="2400" dirty="0">
                    <a:latin typeface="Times New Roman" panose="02020603050405020304" pitchFamily="18" charset="0"/>
                    <a:cs typeface="Times New Roman" panose="02020603050405020304" pitchFamily="18" charset="0"/>
                  </a:rPr>
                  <a:t>.</a:t>
                </a:r>
              </a:p>
              <a:p>
                <a:pPr marL="342900" indent="-342900">
                  <a:buFont typeface="Arial" panose="020B0604020202020204" pitchFamily="34" charset="0"/>
                  <a:buChar char="•"/>
                </a:pPr>
                <a:endParaRPr lang="it-IT" sz="2400" dirty="0">
                  <a:latin typeface="Times New Roman" panose="02020603050405020304" pitchFamily="18" charset="0"/>
                  <a:cs typeface="Times New Roman" panose="02020603050405020304" pitchFamily="18" charset="0"/>
                </a:endParaRPr>
              </a:p>
            </p:txBody>
          </p:sp>
        </mc:Choice>
        <mc:Fallback xmlns="">
          <p:sp>
            <p:nvSpPr>
              <p:cNvPr id="5" name="Body"/>
              <p:cNvSpPr txBox="1">
                <a:spLocks noRot="1" noChangeAspect="1" noMove="1" noResize="1" noEditPoints="1" noAdjustHandles="1" noChangeArrowheads="1" noChangeShapeType="1" noTextEdit="1"/>
              </p:cNvSpPr>
              <p:nvPr/>
            </p:nvSpPr>
            <p:spPr>
              <a:xfrm>
                <a:off x="965200" y="1900000"/>
                <a:ext cx="14897303" cy="6370975"/>
              </a:xfrm>
              <a:prstGeom prst="rect">
                <a:avLst/>
              </a:prstGeom>
              <a:blipFill>
                <a:blip r:embed="rId3"/>
                <a:stretch>
                  <a:fillRect l="-532" t="-766" r="-1105"/>
                </a:stretch>
              </a:blipFill>
            </p:spPr>
            <p:txBody>
              <a:bodyPr/>
              <a:lstStyle/>
              <a:p>
                <a:r>
                  <a:rPr lang="it-IT">
                    <a:noFill/>
                  </a:rPr>
                  <a:t> </a:t>
                </a:r>
              </a:p>
            </p:txBody>
          </p:sp>
        </mc:Fallback>
      </mc:AlternateContent>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3A97B-BBB6-3249-1282-299F1894B310}"/>
            </a:ext>
          </a:extLst>
        </p:cNvPr>
        <p:cNvGrpSpPr/>
        <p:nvPr/>
      </p:nvGrpSpPr>
      <p:grpSpPr>
        <a:xfrm>
          <a:off x="0" y="0"/>
          <a:ext cx="0" cy="0"/>
          <a:chOff x="0" y="0"/>
          <a:chExt cx="0" cy="0"/>
        </a:xfrm>
      </p:grpSpPr>
      <p:sp>
        <p:nvSpPr>
          <p:cNvPr id="2" name="Bar">
            <a:extLst>
              <a:ext uri="{FF2B5EF4-FFF2-40B4-BE49-F238E27FC236}">
                <a16:creationId xmlns:a16="http://schemas.microsoft.com/office/drawing/2014/main" id="{972D6268-8656-C456-3A8E-9543DB265788}"/>
              </a:ext>
            </a:extLst>
          </p:cNvPr>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3" name="Logo">
            <a:extLst>
              <a:ext uri="{FF2B5EF4-FFF2-40B4-BE49-F238E27FC236}">
                <a16:creationId xmlns:a16="http://schemas.microsoft.com/office/drawing/2014/main" id="{62452B63-0410-B149-7105-828D5F94A9DA}"/>
              </a:ext>
            </a:extLst>
          </p:cNvPr>
          <p:cNvPicPr>
            <a:picLocks noChangeAspect="1"/>
          </p:cNvPicPr>
          <p:nvPr/>
        </p:nvPicPr>
        <p:blipFill>
          <a:blip r:embed="rId2"/>
          <a:stretch>
            <a:fillRect/>
          </a:stretch>
        </p:blipFill>
        <p:spPr>
          <a:xfrm>
            <a:off x="13241560" y="8595360"/>
            <a:ext cx="1402080" cy="548640"/>
          </a:xfrm>
          <a:prstGeom prst="rect">
            <a:avLst/>
          </a:prstGeom>
        </p:spPr>
      </p:pic>
      <p:sp>
        <p:nvSpPr>
          <p:cNvPr id="4" name="Title">
            <a:extLst>
              <a:ext uri="{FF2B5EF4-FFF2-40B4-BE49-F238E27FC236}">
                <a16:creationId xmlns:a16="http://schemas.microsoft.com/office/drawing/2014/main" id="{0E2BB8CA-6943-A0D8-C517-914F881E0559}"/>
              </a:ext>
            </a:extLst>
          </p:cNvPr>
          <p:cNvSpPr/>
          <p:nvPr/>
        </p:nvSpPr>
        <p:spPr>
          <a:xfrm>
            <a:off x="965200" y="777240"/>
            <a:ext cx="15163800" cy="975360"/>
          </a:xfrm>
          <a:prstGeom prst="rect">
            <a:avLst/>
          </a:prstGeom>
          <a:noFill/>
          <a:ln/>
        </p:spPr>
        <p:txBody>
          <a:bodyPr wrap="square" rtlCol="0" anchor="ctr"/>
          <a:lstStyle/>
          <a:p>
            <a:r>
              <a:rPr lang="it-IT" sz="4400" b="1" dirty="0"/>
              <a:t>Sintesi copertura e ricchezza</a:t>
            </a:r>
          </a:p>
        </p:txBody>
      </p:sp>
      <p:sp>
        <p:nvSpPr>
          <p:cNvPr id="5" name="Body">
            <a:extLst>
              <a:ext uri="{FF2B5EF4-FFF2-40B4-BE49-F238E27FC236}">
                <a16:creationId xmlns:a16="http://schemas.microsoft.com/office/drawing/2014/main" id="{D0A02037-E9B5-3E61-7F6A-2346258CBC50}"/>
              </a:ext>
            </a:extLst>
          </p:cNvPr>
          <p:cNvSpPr txBox="1"/>
          <p:nvPr/>
        </p:nvSpPr>
        <p:spPr>
          <a:xfrm>
            <a:off x="965200" y="1900000"/>
            <a:ext cx="14897303" cy="1569660"/>
          </a:xfrm>
          <a:prstGeom prst="rect">
            <a:avLst/>
          </a:prstGeom>
          <a:noFill/>
        </p:spPr>
        <p:txBody>
          <a:bodyPr wrap="square">
            <a:spAutoFit/>
          </a:bodyPr>
          <a:lstStyle/>
          <a:p>
            <a:pPr marL="342900" indent="-342900">
              <a:buFont typeface="Arial" panose="020B0604020202020204" pitchFamily="34" charset="0"/>
              <a:buChar char="•"/>
            </a:pPr>
            <a:r>
              <a:rPr lang="it-IT" sz="2400" dirty="0"/>
              <a:t>Se la perdita è grande rispetto al premio o alla ricchezza assicurata e l’avversione assoluta al rischio è decrescente, allora non si può escludere una riduzione della domanda di copertura in risposta a un aumento della ricchezza. Negli altri casi considerati, si prevede che la domanda di copertura rimanga invariata oppure aumenti con la ricchezza rischiosa.</a:t>
            </a:r>
            <a:endParaRPr lang="it-IT"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36582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861A2-7687-8711-1363-D083CE12ED61}"/>
            </a:ext>
          </a:extLst>
        </p:cNvPr>
        <p:cNvGrpSpPr/>
        <p:nvPr/>
      </p:nvGrpSpPr>
      <p:grpSpPr>
        <a:xfrm>
          <a:off x="0" y="0"/>
          <a:ext cx="0" cy="0"/>
          <a:chOff x="0" y="0"/>
          <a:chExt cx="0" cy="0"/>
        </a:xfrm>
      </p:grpSpPr>
      <p:sp>
        <p:nvSpPr>
          <p:cNvPr id="2" name="Bar">
            <a:extLst>
              <a:ext uri="{FF2B5EF4-FFF2-40B4-BE49-F238E27FC236}">
                <a16:creationId xmlns:a16="http://schemas.microsoft.com/office/drawing/2014/main" id="{5009D2AB-4CDB-43E0-D33D-F4BAABF45B36}"/>
              </a:ext>
            </a:extLst>
          </p:cNvPr>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3" name="Logo">
            <a:extLst>
              <a:ext uri="{FF2B5EF4-FFF2-40B4-BE49-F238E27FC236}">
                <a16:creationId xmlns:a16="http://schemas.microsoft.com/office/drawing/2014/main" id="{72226815-D992-EC63-1B7A-9F6EB5E0162C}"/>
              </a:ext>
            </a:extLst>
          </p:cNvPr>
          <p:cNvPicPr>
            <a:picLocks noChangeAspect="1"/>
          </p:cNvPicPr>
          <p:nvPr/>
        </p:nvPicPr>
        <p:blipFill>
          <a:blip r:embed="rId2"/>
          <a:stretch>
            <a:fillRect/>
          </a:stretch>
        </p:blipFill>
        <p:spPr>
          <a:xfrm>
            <a:off x="13241560" y="8595360"/>
            <a:ext cx="1402080" cy="548640"/>
          </a:xfrm>
          <a:prstGeom prst="rect">
            <a:avLst/>
          </a:prstGeom>
        </p:spPr>
      </p:pic>
      <p:sp>
        <p:nvSpPr>
          <p:cNvPr id="4" name="Title">
            <a:extLst>
              <a:ext uri="{FF2B5EF4-FFF2-40B4-BE49-F238E27FC236}">
                <a16:creationId xmlns:a16="http://schemas.microsoft.com/office/drawing/2014/main" id="{2AE26CF1-668F-F04B-EEBD-AFED5382F056}"/>
              </a:ext>
            </a:extLst>
          </p:cNvPr>
          <p:cNvSpPr/>
          <p:nvPr/>
        </p:nvSpPr>
        <p:spPr>
          <a:xfrm>
            <a:off x="965200" y="777240"/>
            <a:ext cx="15163800" cy="975360"/>
          </a:xfrm>
          <a:prstGeom prst="rect">
            <a:avLst/>
          </a:prstGeom>
          <a:noFill/>
          <a:ln/>
        </p:spPr>
        <p:txBody>
          <a:bodyPr wrap="square" rtlCol="0" anchor="ctr"/>
          <a:lstStyle/>
          <a:p>
            <a:r>
              <a:rPr lang="it-IT" sz="4400" b="1" dirty="0"/>
              <a:t>Rischi molteplici</a:t>
            </a:r>
          </a:p>
        </p:txBody>
      </p:sp>
      <p:pic>
        <p:nvPicPr>
          <p:cNvPr id="7" name="Immagine 6">
            <a:extLst>
              <a:ext uri="{FF2B5EF4-FFF2-40B4-BE49-F238E27FC236}">
                <a16:creationId xmlns:a16="http://schemas.microsoft.com/office/drawing/2014/main" id="{60543178-7A5A-A396-0B01-96999FD12EEE}"/>
              </a:ext>
            </a:extLst>
          </p:cNvPr>
          <p:cNvPicPr>
            <a:picLocks noChangeAspect="1"/>
          </p:cNvPicPr>
          <p:nvPr/>
        </p:nvPicPr>
        <p:blipFill>
          <a:blip r:embed="rId3"/>
          <a:stretch>
            <a:fillRect/>
          </a:stretch>
        </p:blipFill>
        <p:spPr>
          <a:xfrm>
            <a:off x="2160505" y="4572000"/>
            <a:ext cx="11807495" cy="3224354"/>
          </a:xfrm>
          <a:prstGeom prst="rect">
            <a:avLst/>
          </a:prstGeom>
        </p:spPr>
      </p:pic>
      <p:sp>
        <p:nvSpPr>
          <p:cNvPr id="8" name="Body">
            <a:extLst>
              <a:ext uri="{FF2B5EF4-FFF2-40B4-BE49-F238E27FC236}">
                <a16:creationId xmlns:a16="http://schemas.microsoft.com/office/drawing/2014/main" id="{682375A8-401C-4B25-AFD5-0A4ACFAEAAF1}"/>
              </a:ext>
            </a:extLst>
          </p:cNvPr>
          <p:cNvSpPr txBox="1"/>
          <p:nvPr/>
        </p:nvSpPr>
        <p:spPr>
          <a:xfrm>
            <a:off x="965200" y="1900000"/>
            <a:ext cx="14897303" cy="1569660"/>
          </a:xfrm>
          <a:prstGeom prst="rect">
            <a:avLst/>
          </a:prstGeom>
          <a:noFill/>
        </p:spPr>
        <p:txBody>
          <a:bodyPr wrap="square">
            <a:spAutoFit/>
          </a:bodyPr>
          <a:lstStyle/>
          <a:p>
            <a:pPr marL="342900" indent="-342900">
              <a:buFont typeface="Arial" panose="020B0604020202020204" pitchFamily="34" charset="0"/>
              <a:buChar char="•"/>
            </a:pPr>
            <a:r>
              <a:rPr lang="it-IT" sz="2400" dirty="0">
                <a:latin typeface="Times New Roman" panose="02020603050405020304" pitchFamily="18" charset="0"/>
                <a:cs typeface="Times New Roman" panose="02020603050405020304" pitchFamily="18" charset="0"/>
              </a:rPr>
              <a:t>Consideriamo che l’individuo è soggetto a due tipi di rischi (con danni associati)</a:t>
            </a:r>
          </a:p>
          <a:p>
            <a:pPr marL="342900" indent="-342900">
              <a:buFont typeface="Arial" panose="020B0604020202020204" pitchFamily="34" charset="0"/>
              <a:buChar char="•"/>
            </a:pPr>
            <a:r>
              <a:rPr lang="it-IT" sz="2400" dirty="0">
                <a:latin typeface="Times New Roman" panose="02020603050405020304" pitchFamily="18" charset="0"/>
                <a:cs typeface="Times New Roman" panose="02020603050405020304" pitchFamily="18" charset="0"/>
              </a:rPr>
              <a:t>Il danno L è assicurabile</a:t>
            </a:r>
          </a:p>
          <a:p>
            <a:pPr marL="342900" indent="-342900">
              <a:buFont typeface="Arial" panose="020B0604020202020204" pitchFamily="34" charset="0"/>
              <a:buChar char="•"/>
            </a:pPr>
            <a:r>
              <a:rPr lang="it-IT" sz="2400" dirty="0">
                <a:latin typeface="Times New Roman" panose="02020603050405020304" pitchFamily="18" charset="0"/>
                <a:cs typeface="Times New Roman" panose="02020603050405020304" pitchFamily="18" charset="0"/>
              </a:rPr>
              <a:t>Il danno N non è assicurabile </a:t>
            </a:r>
          </a:p>
          <a:p>
            <a:pPr marL="342900" indent="-342900">
              <a:buFont typeface="Arial" panose="020B0604020202020204" pitchFamily="34" charset="0"/>
              <a:buChar char="•"/>
            </a:pPr>
            <a:r>
              <a:rPr lang="it-IT" sz="2400" dirty="0">
                <a:latin typeface="Times New Roman" panose="02020603050405020304" pitchFamily="18" charset="0"/>
                <a:cs typeface="Times New Roman" panose="02020603050405020304" pitchFamily="18" charset="0"/>
              </a:rPr>
              <a:t>L ed N possono essere correlati positivamente, negativamente o scorrelati</a:t>
            </a:r>
          </a:p>
        </p:txBody>
      </p:sp>
    </p:spTree>
    <p:extLst>
      <p:ext uri="{BB962C8B-B14F-4D97-AF65-F5344CB8AC3E}">
        <p14:creationId xmlns:p14="http://schemas.microsoft.com/office/powerpoint/2010/main" val="24496068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0B77C-D162-DFE8-37A3-E915B997BD1F}"/>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563C42E5-C4D0-E124-859F-E6412B61F4FE}"/>
              </a:ext>
            </a:extLst>
          </p:cNvPr>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6" name="Image 0" descr="/mnt/data/deams_logo.png">
            <a:extLst>
              <a:ext uri="{FF2B5EF4-FFF2-40B4-BE49-F238E27FC236}">
                <a16:creationId xmlns:a16="http://schemas.microsoft.com/office/drawing/2014/main" id="{4755D638-A24F-17AC-A008-36A9024350A0}"/>
              </a:ext>
            </a:extLst>
          </p:cNvPr>
          <p:cNvPicPr>
            <a:picLocks noChangeAspect="1"/>
          </p:cNvPicPr>
          <p:nvPr/>
        </p:nvPicPr>
        <p:blipFill>
          <a:blip r:embed="rId3"/>
          <a:stretch>
            <a:fillRect/>
          </a:stretch>
        </p:blipFill>
        <p:spPr>
          <a:xfrm>
            <a:off x="13241560" y="8595360"/>
            <a:ext cx="1402080" cy="548640"/>
          </a:xfrm>
          <a:prstGeom prst="rect">
            <a:avLst/>
          </a:prstGeom>
        </p:spPr>
      </p:pic>
      <p:sp>
        <p:nvSpPr>
          <p:cNvPr id="8" name="Text 1">
            <a:extLst>
              <a:ext uri="{FF2B5EF4-FFF2-40B4-BE49-F238E27FC236}">
                <a16:creationId xmlns:a16="http://schemas.microsoft.com/office/drawing/2014/main" id="{81A0BFED-DFAA-1029-11B3-6CBEEC75AE41}"/>
              </a:ext>
            </a:extLst>
          </p:cNvPr>
          <p:cNvSpPr/>
          <p:nvPr/>
        </p:nvSpPr>
        <p:spPr>
          <a:xfrm>
            <a:off x="965200" y="3124200"/>
            <a:ext cx="15036393" cy="1142080"/>
          </a:xfrm>
          <a:prstGeom prst="rect">
            <a:avLst/>
          </a:prstGeom>
          <a:noFill/>
          <a:ln/>
        </p:spPr>
        <p:txBody>
          <a:bodyPr wrap="square" rtlCol="0" anchor="t"/>
          <a:lstStyle/>
          <a:p>
            <a:pPr>
              <a:spcAft>
                <a:spcPts val="800"/>
              </a:spcAft>
              <a:defRPr sz="2000">
                <a:solidFill>
                  <a:srgbClr val="282828"/>
                </a:solidFill>
                <a:latin typeface="Calibri"/>
              </a:defRPr>
            </a:pPr>
            <a:r>
              <a:rPr lang="it-IT" sz="3200" dirty="0"/>
              <a:t>  </a:t>
            </a:r>
          </a:p>
        </p:txBody>
      </p:sp>
      <mc:AlternateContent xmlns:mc="http://schemas.openxmlformats.org/markup-compatibility/2006" xmlns:a14="http://schemas.microsoft.com/office/drawing/2010/main">
        <mc:Choice Requires="a14">
          <p:sp>
            <p:nvSpPr>
              <p:cNvPr id="5" name="CasellaDiTesto 4">
                <a:extLst>
                  <a:ext uri="{FF2B5EF4-FFF2-40B4-BE49-F238E27FC236}">
                    <a16:creationId xmlns:a16="http://schemas.microsoft.com/office/drawing/2014/main" id="{28C77AA7-7AC3-F41D-D855-26D157691A00}"/>
                  </a:ext>
                </a:extLst>
              </p:cNvPr>
              <p:cNvSpPr txBox="1"/>
              <p:nvPr/>
            </p:nvSpPr>
            <p:spPr>
              <a:xfrm>
                <a:off x="965200" y="2207567"/>
                <a:ext cx="14897303" cy="4904741"/>
              </a:xfrm>
              <a:prstGeom prst="rect">
                <a:avLst/>
              </a:prstGeom>
              <a:noFill/>
            </p:spPr>
            <p:txBody>
              <a:bodyPr wrap="square">
                <a:spAutoFit/>
              </a:bodyPr>
              <a:lstStyle/>
              <a:p>
                <a:pPr marL="342900" indent="-342900">
                  <a:buFont typeface="Arial" panose="020B0604020202020204" pitchFamily="34" charset="0"/>
                  <a:buChar char="•"/>
                </a:pPr>
                <a:r>
                  <a:rPr lang="it-IT" sz="2400" dirty="0"/>
                  <a:t>Profitto atteso assicurazione: </a:t>
                </a:r>
              </a:p>
              <a:p>
                <a:pPr/>
                <a14:m>
                  <m:oMathPara xmlns:m="http://schemas.openxmlformats.org/officeDocument/2006/math">
                    <m:oMathParaPr>
                      <m:jc m:val="centerGroup"/>
                    </m:oMathParaPr>
                    <m:oMath xmlns:m="http://schemas.openxmlformats.org/officeDocument/2006/math">
                      <m:r>
                        <a:rPr lang="it-IT" sz="2400" b="0" i="1" smtClean="0">
                          <a:latin typeface="Cambria Math" panose="02040503050406030204" pitchFamily="18" charset="0"/>
                        </a:rPr>
                        <m:t>𝐸</m:t>
                      </m:r>
                      <m:r>
                        <m:rPr>
                          <m:sty m:val="p"/>
                        </m:rPr>
                        <a:rPr lang="it-IT" sz="2400" b="0" i="0" smtClean="0">
                          <a:latin typeface="Cambria Math" panose="02040503050406030204" pitchFamily="18" charset="0"/>
                        </a:rPr>
                        <m:t>Π</m:t>
                      </m:r>
                      <m:r>
                        <a:rPr lang="it-IT" sz="2400" b="0" i="0" smtClean="0">
                          <a:latin typeface="Cambria Math" panose="02040503050406030204" pitchFamily="18" charset="0"/>
                        </a:rPr>
                        <m:t>=</m:t>
                      </m:r>
                      <m:r>
                        <a:rPr lang="it-IT" sz="2400" b="0" i="1" smtClean="0">
                          <a:latin typeface="Cambria Math" panose="02040503050406030204" pitchFamily="18" charset="0"/>
                        </a:rPr>
                        <m:t>𝜋</m:t>
                      </m:r>
                      <m:d>
                        <m:dPr>
                          <m:ctrlPr>
                            <a:rPr lang="it-IT" sz="2400" b="0" i="1" smtClean="0">
                              <a:latin typeface="Cambria Math" panose="02040503050406030204" pitchFamily="18" charset="0"/>
                            </a:rPr>
                          </m:ctrlPr>
                        </m:dPr>
                        <m:e>
                          <m:r>
                            <a:rPr lang="it-IT" sz="2400" b="0" i="1" smtClean="0">
                              <a:latin typeface="Cambria Math" panose="02040503050406030204" pitchFamily="18" charset="0"/>
                            </a:rPr>
                            <m:t>𝑃</m:t>
                          </m:r>
                          <m:d>
                            <m:dPr>
                              <m:ctrlPr>
                                <a:rPr lang="it-IT" sz="2400" b="0" i="1" smtClean="0">
                                  <a:latin typeface="Cambria Math" panose="02040503050406030204" pitchFamily="18" charset="0"/>
                                </a:rPr>
                              </m:ctrlPr>
                            </m:dPr>
                            <m:e>
                              <m:r>
                                <a:rPr lang="it-IT" sz="2400" b="0" i="1" smtClean="0">
                                  <a:latin typeface="Cambria Math" panose="02040503050406030204" pitchFamily="18" charset="0"/>
                                </a:rPr>
                                <m:t>𝐼</m:t>
                              </m:r>
                            </m:e>
                          </m:d>
                          <m:r>
                            <a:rPr lang="it-IT" sz="2400" b="0" i="1" smtClean="0">
                              <a:latin typeface="Cambria Math" panose="02040503050406030204" pitchFamily="18" charset="0"/>
                            </a:rPr>
                            <m:t>−</m:t>
                          </m:r>
                          <m:r>
                            <a:rPr lang="it-IT" sz="2400" b="0" i="1" smtClean="0">
                              <a:latin typeface="Cambria Math" panose="02040503050406030204" pitchFamily="18" charset="0"/>
                            </a:rPr>
                            <m:t>𝐼</m:t>
                          </m:r>
                        </m:e>
                      </m:d>
                      <m:r>
                        <a:rPr lang="it-IT" sz="2400" b="0" i="1" smtClean="0">
                          <a:latin typeface="Cambria Math" panose="02040503050406030204" pitchFamily="18" charset="0"/>
                        </a:rPr>
                        <m:t>+</m:t>
                      </m:r>
                      <m:d>
                        <m:dPr>
                          <m:ctrlPr>
                            <a:rPr lang="it-IT" sz="2400" b="0" i="1" smtClean="0">
                              <a:latin typeface="Cambria Math" panose="02040503050406030204" pitchFamily="18" charset="0"/>
                            </a:rPr>
                          </m:ctrlPr>
                        </m:dPr>
                        <m:e>
                          <m:r>
                            <a:rPr lang="it-IT" sz="2400" b="0" i="1" smtClean="0">
                              <a:latin typeface="Cambria Math" panose="02040503050406030204" pitchFamily="18" charset="0"/>
                            </a:rPr>
                            <m:t>1</m:t>
                          </m:r>
                          <m:r>
                            <a:rPr lang="it-IT" sz="2400" b="0" i="1" smtClean="0">
                              <a:latin typeface="Cambria Math" panose="02040503050406030204" pitchFamily="18" charset="0"/>
                            </a:rPr>
                            <m:t>−</m:t>
                          </m:r>
                          <m:r>
                            <a:rPr lang="it-IT" sz="2400" b="0" i="1" smtClean="0">
                              <a:latin typeface="Cambria Math" panose="02040503050406030204" pitchFamily="18" charset="0"/>
                            </a:rPr>
                            <m:t>𝜋</m:t>
                          </m:r>
                        </m:e>
                      </m:d>
                      <m:d>
                        <m:dPr>
                          <m:ctrlPr>
                            <a:rPr lang="it-IT" sz="2400" b="0" i="1" smtClean="0">
                              <a:latin typeface="Cambria Math" panose="02040503050406030204" pitchFamily="18" charset="0"/>
                            </a:rPr>
                          </m:ctrlPr>
                        </m:dPr>
                        <m:e>
                          <m:r>
                            <a:rPr lang="it-IT" sz="2400" b="0" i="1" smtClean="0">
                              <a:latin typeface="Cambria Math" panose="02040503050406030204" pitchFamily="18" charset="0"/>
                            </a:rPr>
                            <m:t>𝑃</m:t>
                          </m:r>
                          <m:d>
                            <m:dPr>
                              <m:ctrlPr>
                                <a:rPr lang="it-IT" sz="2400" b="0" i="1" smtClean="0">
                                  <a:latin typeface="Cambria Math" panose="02040503050406030204" pitchFamily="18" charset="0"/>
                                </a:rPr>
                              </m:ctrlPr>
                            </m:dPr>
                            <m:e>
                              <m:r>
                                <a:rPr lang="it-IT" sz="2400" b="0" i="1" smtClean="0">
                                  <a:latin typeface="Cambria Math" panose="02040503050406030204" pitchFamily="18" charset="0"/>
                                </a:rPr>
                                <m:t>𝐼</m:t>
                              </m:r>
                            </m:e>
                          </m:d>
                        </m:e>
                      </m:d>
                      <m:r>
                        <a:rPr lang="it-IT" sz="2400" b="0" i="1" smtClean="0">
                          <a:latin typeface="Cambria Math" panose="02040503050406030204" pitchFamily="18" charset="0"/>
                        </a:rPr>
                        <m:t>−</m:t>
                      </m:r>
                      <m:r>
                        <a:rPr lang="it-IT" sz="2400" b="0" i="1" smtClean="0">
                          <a:latin typeface="Cambria Math" panose="02040503050406030204" pitchFamily="18" charset="0"/>
                        </a:rPr>
                        <m:t>𝐶</m:t>
                      </m:r>
                    </m:oMath>
                  </m:oMathPara>
                </a14:m>
                <a:endParaRPr lang="it-IT" sz="2400" dirty="0"/>
              </a:p>
              <a:p>
                <a:endParaRPr lang="it-IT" sz="2400" b="0" dirty="0"/>
              </a:p>
              <a:p>
                <a:pPr marL="342900" indent="-342900">
                  <a:buFont typeface="Arial" panose="020B0604020202020204" pitchFamily="34" charset="0"/>
                  <a:buChar char="•"/>
                </a:pPr>
                <a:r>
                  <a:rPr lang="it-IT" sz="2400" dirty="0"/>
                  <a:t>Come varia il profitto ala variare di P ed I? Differenziale di E: </a:t>
                </a:r>
              </a:p>
              <a:p>
                <a:pPr/>
                <a14:m>
                  <m:oMathPara xmlns:m="http://schemas.openxmlformats.org/officeDocument/2006/math">
                    <m:oMathParaPr>
                      <m:jc m:val="centerGroup"/>
                    </m:oMathParaPr>
                    <m:oMath xmlns:m="http://schemas.openxmlformats.org/officeDocument/2006/math">
                      <m:r>
                        <a:rPr lang="it-IT" sz="2400" b="0" i="1" smtClean="0">
                          <a:latin typeface="Cambria Math" panose="02040503050406030204" pitchFamily="18" charset="0"/>
                        </a:rPr>
                        <m:t>𝑑</m:t>
                      </m:r>
                      <m:r>
                        <a:rPr lang="it-IT" sz="2400" i="1">
                          <a:latin typeface="Cambria Math" panose="02040503050406030204" pitchFamily="18" charset="0"/>
                        </a:rPr>
                        <m:t>𝐸</m:t>
                      </m:r>
                      <m:r>
                        <m:rPr>
                          <m:sty m:val="p"/>
                        </m:rPr>
                        <a:rPr lang="it-IT" sz="2400">
                          <a:latin typeface="Cambria Math" panose="02040503050406030204" pitchFamily="18" charset="0"/>
                        </a:rPr>
                        <m:t>Π</m:t>
                      </m:r>
                      <m:r>
                        <a:rPr lang="it-IT" sz="2400" b="0" i="0" smtClean="0">
                          <a:latin typeface="Cambria Math" panose="02040503050406030204" pitchFamily="18" charset="0"/>
                        </a:rPr>
                        <m:t>=</m:t>
                      </m:r>
                      <m:f>
                        <m:fPr>
                          <m:ctrlPr>
                            <a:rPr lang="it-IT" sz="2400" b="0" i="1" smtClean="0">
                              <a:latin typeface="Cambria Math" panose="02040503050406030204" pitchFamily="18" charset="0"/>
                              <a:ea typeface="Cambria Math" panose="02040503050406030204" pitchFamily="18" charset="0"/>
                            </a:rPr>
                          </m:ctrlPr>
                        </m:fPr>
                        <m:num>
                          <m:r>
                            <a:rPr lang="it-IT" sz="2400" b="0" i="1" smtClean="0">
                              <a:latin typeface="Cambria Math" panose="02040503050406030204" pitchFamily="18" charset="0"/>
                              <a:ea typeface="Cambria Math" panose="02040503050406030204" pitchFamily="18" charset="0"/>
                            </a:rPr>
                            <m:t>𝜕</m:t>
                          </m:r>
                          <m:r>
                            <a:rPr lang="it-IT" sz="2400" b="0" i="1" smtClean="0">
                              <a:latin typeface="Cambria Math" panose="02040503050406030204" pitchFamily="18" charset="0"/>
                              <a:ea typeface="Cambria Math" panose="02040503050406030204" pitchFamily="18" charset="0"/>
                            </a:rPr>
                            <m:t>𝐸</m:t>
                          </m:r>
                        </m:num>
                        <m:den>
                          <m:r>
                            <a:rPr lang="it-IT" sz="2400" b="0" i="1" smtClean="0">
                              <a:latin typeface="Cambria Math" panose="02040503050406030204" pitchFamily="18" charset="0"/>
                              <a:ea typeface="Cambria Math" panose="02040503050406030204" pitchFamily="18" charset="0"/>
                            </a:rPr>
                            <m:t>𝜕</m:t>
                          </m:r>
                          <m:r>
                            <a:rPr lang="it-IT" sz="2400" b="0" i="1" smtClean="0">
                              <a:latin typeface="Cambria Math" panose="02040503050406030204" pitchFamily="18" charset="0"/>
                              <a:ea typeface="Cambria Math" panose="02040503050406030204" pitchFamily="18" charset="0"/>
                            </a:rPr>
                            <m:t>𝑃</m:t>
                          </m:r>
                        </m:den>
                      </m:f>
                      <m:r>
                        <a:rPr lang="it-IT" sz="2400" b="0" i="1" smtClean="0">
                          <a:latin typeface="Cambria Math" panose="02040503050406030204" pitchFamily="18" charset="0"/>
                          <a:ea typeface="Cambria Math" panose="02040503050406030204" pitchFamily="18" charset="0"/>
                        </a:rPr>
                        <m:t>𝑑𝑃</m:t>
                      </m:r>
                      <m:r>
                        <a:rPr lang="it-IT" sz="2400" b="0" i="1" smtClean="0">
                          <a:latin typeface="Cambria Math" panose="02040503050406030204" pitchFamily="18" charset="0"/>
                          <a:ea typeface="Cambria Math" panose="02040503050406030204" pitchFamily="18" charset="0"/>
                        </a:rPr>
                        <m:t>+</m:t>
                      </m:r>
                      <m:f>
                        <m:fPr>
                          <m:ctrlPr>
                            <a:rPr lang="it-IT" sz="2400" i="1">
                              <a:latin typeface="Cambria Math" panose="02040503050406030204" pitchFamily="18" charset="0"/>
                              <a:ea typeface="Cambria Math" panose="02040503050406030204" pitchFamily="18" charset="0"/>
                            </a:rPr>
                          </m:ctrlPr>
                        </m:fPr>
                        <m:num>
                          <m:r>
                            <a:rPr lang="it-IT" sz="2400" i="1">
                              <a:latin typeface="Cambria Math" panose="02040503050406030204" pitchFamily="18" charset="0"/>
                              <a:ea typeface="Cambria Math" panose="02040503050406030204" pitchFamily="18" charset="0"/>
                            </a:rPr>
                            <m:t>𝜕</m:t>
                          </m:r>
                          <m:r>
                            <a:rPr lang="it-IT" sz="2400" i="1">
                              <a:latin typeface="Cambria Math" panose="02040503050406030204" pitchFamily="18" charset="0"/>
                              <a:ea typeface="Cambria Math" panose="02040503050406030204" pitchFamily="18" charset="0"/>
                            </a:rPr>
                            <m:t>𝐸</m:t>
                          </m:r>
                        </m:num>
                        <m:den>
                          <m:r>
                            <a:rPr lang="it-IT" sz="2400" i="1">
                              <a:latin typeface="Cambria Math" panose="02040503050406030204" pitchFamily="18" charset="0"/>
                              <a:ea typeface="Cambria Math" panose="02040503050406030204" pitchFamily="18" charset="0"/>
                            </a:rPr>
                            <m:t>𝜕</m:t>
                          </m:r>
                          <m:r>
                            <a:rPr lang="it-IT" sz="2400" b="0" i="1" smtClean="0">
                              <a:latin typeface="Cambria Math" panose="02040503050406030204" pitchFamily="18" charset="0"/>
                              <a:ea typeface="Cambria Math" panose="02040503050406030204" pitchFamily="18" charset="0"/>
                            </a:rPr>
                            <m:t>𝐼</m:t>
                          </m:r>
                        </m:den>
                      </m:f>
                      <m:r>
                        <a:rPr lang="it-IT" sz="2400" i="1">
                          <a:latin typeface="Cambria Math" panose="02040503050406030204" pitchFamily="18" charset="0"/>
                          <a:ea typeface="Cambria Math" panose="02040503050406030204" pitchFamily="18" charset="0"/>
                        </a:rPr>
                        <m:t>𝑑</m:t>
                      </m:r>
                      <m:r>
                        <a:rPr lang="it-IT" sz="2400" b="0" i="1" smtClean="0">
                          <a:latin typeface="Cambria Math" panose="02040503050406030204" pitchFamily="18" charset="0"/>
                          <a:ea typeface="Cambria Math" panose="02040503050406030204" pitchFamily="18" charset="0"/>
                        </a:rPr>
                        <m:t>𝐼</m:t>
                      </m:r>
                    </m:oMath>
                  </m:oMathPara>
                </a14:m>
                <a:endParaRPr lang="it-IT" sz="2400" dirty="0"/>
              </a:p>
              <a:p>
                <a:endParaRPr lang="it-IT" sz="2400" dirty="0"/>
              </a:p>
              <a:p>
                <a:pPr/>
                <a14:m>
                  <m:oMathPara xmlns:m="http://schemas.openxmlformats.org/officeDocument/2006/math">
                    <m:oMathParaPr>
                      <m:jc m:val="centerGroup"/>
                    </m:oMathParaPr>
                    <m:oMath xmlns:m="http://schemas.openxmlformats.org/officeDocument/2006/math">
                      <m:r>
                        <a:rPr lang="it-IT" sz="2400" b="0" i="1" smtClean="0">
                          <a:latin typeface="Cambria Math" panose="02040503050406030204" pitchFamily="18" charset="0"/>
                        </a:rPr>
                        <m:t>𝑑𝐸</m:t>
                      </m:r>
                      <m:r>
                        <m:rPr>
                          <m:sty m:val="p"/>
                        </m:rPr>
                        <a:rPr lang="it-IT" sz="2400" b="0" i="0" smtClean="0">
                          <a:latin typeface="Cambria Math" panose="02040503050406030204" pitchFamily="18" charset="0"/>
                        </a:rPr>
                        <m:t>Π</m:t>
                      </m:r>
                      <m:r>
                        <a:rPr lang="it-IT" sz="2400" b="0" i="1" smtClean="0">
                          <a:latin typeface="Cambria Math" panose="02040503050406030204" pitchFamily="18" charset="0"/>
                        </a:rPr>
                        <m:t>=−</m:t>
                      </m:r>
                      <m:r>
                        <a:rPr lang="it-IT" sz="2400" b="0" i="1" smtClean="0">
                          <a:latin typeface="Cambria Math" panose="02040503050406030204" pitchFamily="18" charset="0"/>
                        </a:rPr>
                        <m:t>𝑑𝐼</m:t>
                      </m:r>
                      <m:r>
                        <a:rPr lang="it-IT" sz="2400" b="0" i="1" smtClean="0">
                          <a:latin typeface="Cambria Math" panose="02040503050406030204" pitchFamily="18" charset="0"/>
                        </a:rPr>
                        <m:t>𝜋</m:t>
                      </m:r>
                      <m:r>
                        <a:rPr lang="it-IT" sz="2400" b="0" i="1" smtClean="0">
                          <a:latin typeface="Cambria Math" panose="02040503050406030204" pitchFamily="18" charset="0"/>
                        </a:rPr>
                        <m:t>+</m:t>
                      </m:r>
                      <m:r>
                        <a:rPr lang="it-IT" sz="2400" b="0" i="1" smtClean="0">
                          <a:latin typeface="Cambria Math" panose="02040503050406030204" pitchFamily="18" charset="0"/>
                        </a:rPr>
                        <m:t>𝑑𝑃</m:t>
                      </m:r>
                    </m:oMath>
                  </m:oMathPara>
                </a14:m>
                <a:endParaRPr lang="it-IT" sz="2400" b="0" dirty="0"/>
              </a:p>
              <a:p>
                <a:endParaRPr lang="it-IT" sz="2400" dirty="0"/>
              </a:p>
              <a:p>
                <a:pPr marL="342900" indent="-342900">
                  <a:buFont typeface="Arial" panose="020B0604020202020204" pitchFamily="34" charset="0"/>
                  <a:buChar char="•"/>
                </a:pPr>
                <a:r>
                  <a:rPr lang="it-IT" sz="2400" dirty="0" err="1"/>
                  <a:t>Iso</a:t>
                </a:r>
                <a:r>
                  <a:rPr lang="it-IT" sz="2400" dirty="0"/>
                  <a:t>-profitto:</a:t>
                </a:r>
              </a:p>
              <a:p>
                <a:pPr/>
                <a14:m>
                  <m:oMathPara xmlns:m="http://schemas.openxmlformats.org/officeDocument/2006/math">
                    <m:oMathParaPr>
                      <m:jc m:val="centerGroup"/>
                    </m:oMathParaPr>
                    <m:oMath xmlns:m="http://schemas.openxmlformats.org/officeDocument/2006/math">
                      <m:r>
                        <a:rPr lang="it-IT" sz="2400" i="1">
                          <a:latin typeface="Cambria Math" panose="02040503050406030204" pitchFamily="18" charset="0"/>
                        </a:rPr>
                        <m:t>𝑑𝐸</m:t>
                      </m:r>
                      <m:r>
                        <m:rPr>
                          <m:sty m:val="p"/>
                        </m:rPr>
                        <a:rPr lang="it-IT" sz="2400">
                          <a:latin typeface="Cambria Math" panose="02040503050406030204" pitchFamily="18" charset="0"/>
                        </a:rPr>
                        <m:t>Π</m:t>
                      </m:r>
                      <m:r>
                        <a:rPr lang="it-IT" sz="2400" i="1">
                          <a:latin typeface="Cambria Math" panose="02040503050406030204" pitchFamily="18" charset="0"/>
                        </a:rPr>
                        <m:t>=</m:t>
                      </m:r>
                      <m:r>
                        <a:rPr lang="it-IT" sz="2400" b="0" i="1" smtClean="0">
                          <a:latin typeface="Cambria Math" panose="02040503050406030204" pitchFamily="18" charset="0"/>
                        </a:rPr>
                        <m:t>0</m:t>
                      </m:r>
                    </m:oMath>
                  </m:oMathPara>
                </a14:m>
                <a:endParaRPr lang="it-IT" sz="2400" b="0" dirty="0"/>
              </a:p>
              <a:p>
                <a:pPr/>
                <a14:m>
                  <m:oMathPara xmlns:m="http://schemas.openxmlformats.org/officeDocument/2006/math">
                    <m:oMathParaPr>
                      <m:jc m:val="centerGroup"/>
                    </m:oMathParaPr>
                    <m:oMath xmlns:m="http://schemas.openxmlformats.org/officeDocument/2006/math">
                      <m:r>
                        <a:rPr lang="it-IT" sz="2400" i="1">
                          <a:latin typeface="Cambria Math" panose="02040503050406030204" pitchFamily="18" charset="0"/>
                        </a:rPr>
                        <m:t>𝑑𝑃</m:t>
                      </m:r>
                      <m:r>
                        <a:rPr lang="it-IT" sz="2400" b="0" i="1" smtClean="0">
                          <a:latin typeface="Cambria Math" panose="02040503050406030204" pitchFamily="18" charset="0"/>
                        </a:rPr>
                        <m:t>=</m:t>
                      </m:r>
                      <m:r>
                        <a:rPr lang="it-IT" sz="2400" b="0" i="1" smtClean="0">
                          <a:latin typeface="Cambria Math" panose="02040503050406030204" pitchFamily="18" charset="0"/>
                        </a:rPr>
                        <m:t>𝑑𝐼</m:t>
                      </m:r>
                      <m:r>
                        <a:rPr lang="it-IT" sz="2400" b="0" i="1" smtClean="0">
                          <a:latin typeface="Cambria Math" panose="02040503050406030204" pitchFamily="18" charset="0"/>
                        </a:rPr>
                        <m:t>𝜋</m:t>
                      </m:r>
                    </m:oMath>
                  </m:oMathPara>
                </a14:m>
                <a:endParaRPr lang="it-IT" sz="2400" dirty="0"/>
              </a:p>
              <a:p>
                <a:endParaRPr lang="ar-AE" sz="2400" dirty="0"/>
              </a:p>
            </p:txBody>
          </p:sp>
        </mc:Choice>
        <mc:Fallback xmlns="">
          <p:sp>
            <p:nvSpPr>
              <p:cNvPr id="5" name="CasellaDiTesto 4">
                <a:extLst>
                  <a:ext uri="{FF2B5EF4-FFF2-40B4-BE49-F238E27FC236}">
                    <a16:creationId xmlns:a16="http://schemas.microsoft.com/office/drawing/2014/main" id="{28C77AA7-7AC3-F41D-D855-26D157691A00}"/>
                  </a:ext>
                </a:extLst>
              </p:cNvPr>
              <p:cNvSpPr txBox="1">
                <a:spLocks noRot="1" noChangeAspect="1" noMove="1" noResize="1" noEditPoints="1" noAdjustHandles="1" noChangeArrowheads="1" noChangeShapeType="1" noTextEdit="1"/>
              </p:cNvSpPr>
              <p:nvPr/>
            </p:nvSpPr>
            <p:spPr>
              <a:xfrm>
                <a:off x="965200" y="2207567"/>
                <a:ext cx="14897303" cy="4904741"/>
              </a:xfrm>
              <a:prstGeom prst="rect">
                <a:avLst/>
              </a:prstGeom>
              <a:blipFill>
                <a:blip r:embed="rId4"/>
                <a:stretch>
                  <a:fillRect l="-532" t="-994"/>
                </a:stretch>
              </a:blipFill>
            </p:spPr>
            <p:txBody>
              <a:bodyPr/>
              <a:lstStyle/>
              <a:p>
                <a:r>
                  <a:rPr lang="it-IT">
                    <a:noFill/>
                  </a:rPr>
                  <a:t> </a:t>
                </a:r>
              </a:p>
            </p:txBody>
          </p:sp>
        </mc:Fallback>
      </mc:AlternateContent>
      <p:sp>
        <p:nvSpPr>
          <p:cNvPr id="3" name="Text 0">
            <a:extLst>
              <a:ext uri="{FF2B5EF4-FFF2-40B4-BE49-F238E27FC236}">
                <a16:creationId xmlns:a16="http://schemas.microsoft.com/office/drawing/2014/main" id="{66D8D3BD-7213-ADEA-CA95-A63AB1A8A00B}"/>
              </a:ext>
            </a:extLst>
          </p:cNvPr>
          <p:cNvSpPr/>
          <p:nvPr/>
        </p:nvSpPr>
        <p:spPr>
          <a:xfrm>
            <a:off x="965200" y="777240"/>
            <a:ext cx="15163800" cy="975360"/>
          </a:xfrm>
          <a:prstGeom prst="rect">
            <a:avLst/>
          </a:prstGeom>
          <a:noFill/>
          <a:ln/>
        </p:spPr>
        <p:txBody>
          <a:bodyPr wrap="square" rtlCol="0" anchor="ctr"/>
          <a:lstStyle/>
          <a:p>
            <a:r>
              <a:rPr lang="it-IT" sz="4800" b="1" dirty="0"/>
              <a:t>Il premio equo e il profitto d’impresa</a:t>
            </a:r>
          </a:p>
        </p:txBody>
      </p:sp>
    </p:spTree>
    <p:extLst>
      <p:ext uri="{BB962C8B-B14F-4D97-AF65-F5344CB8AC3E}">
        <p14:creationId xmlns:p14="http://schemas.microsoft.com/office/powerpoint/2010/main" val="21603782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CD8CC-EC6D-B983-2E52-C7BC40C90506}"/>
            </a:ext>
          </a:extLst>
        </p:cNvPr>
        <p:cNvGrpSpPr/>
        <p:nvPr/>
      </p:nvGrpSpPr>
      <p:grpSpPr>
        <a:xfrm>
          <a:off x="0" y="0"/>
          <a:ext cx="0" cy="0"/>
          <a:chOff x="0" y="0"/>
          <a:chExt cx="0" cy="0"/>
        </a:xfrm>
      </p:grpSpPr>
      <p:sp>
        <p:nvSpPr>
          <p:cNvPr id="2" name="Bar">
            <a:extLst>
              <a:ext uri="{FF2B5EF4-FFF2-40B4-BE49-F238E27FC236}">
                <a16:creationId xmlns:a16="http://schemas.microsoft.com/office/drawing/2014/main" id="{CC8A493B-D32A-F2CB-8E8D-986189BAAD54}"/>
              </a:ext>
            </a:extLst>
          </p:cNvPr>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3" name="Logo">
            <a:extLst>
              <a:ext uri="{FF2B5EF4-FFF2-40B4-BE49-F238E27FC236}">
                <a16:creationId xmlns:a16="http://schemas.microsoft.com/office/drawing/2014/main" id="{6E37CDC0-FFB5-AD29-F5E2-CD838C6E0288}"/>
              </a:ext>
            </a:extLst>
          </p:cNvPr>
          <p:cNvPicPr>
            <a:picLocks noChangeAspect="1"/>
          </p:cNvPicPr>
          <p:nvPr/>
        </p:nvPicPr>
        <p:blipFill>
          <a:blip r:embed="rId2"/>
          <a:stretch>
            <a:fillRect/>
          </a:stretch>
        </p:blipFill>
        <p:spPr>
          <a:xfrm>
            <a:off x="13241560" y="8595360"/>
            <a:ext cx="1402080" cy="548640"/>
          </a:xfrm>
          <a:prstGeom prst="rect">
            <a:avLst/>
          </a:prstGeom>
        </p:spPr>
      </p:pic>
      <p:sp>
        <p:nvSpPr>
          <p:cNvPr id="4" name="Title">
            <a:extLst>
              <a:ext uri="{FF2B5EF4-FFF2-40B4-BE49-F238E27FC236}">
                <a16:creationId xmlns:a16="http://schemas.microsoft.com/office/drawing/2014/main" id="{DC44F01C-3E12-8DCA-9FA6-C217142AC23A}"/>
              </a:ext>
            </a:extLst>
          </p:cNvPr>
          <p:cNvSpPr/>
          <p:nvPr/>
        </p:nvSpPr>
        <p:spPr>
          <a:xfrm>
            <a:off x="965200" y="777240"/>
            <a:ext cx="15163800" cy="975360"/>
          </a:xfrm>
          <a:prstGeom prst="rect">
            <a:avLst/>
          </a:prstGeom>
          <a:noFill/>
          <a:ln/>
        </p:spPr>
        <p:txBody>
          <a:bodyPr wrap="square" rtlCol="0" anchor="ctr"/>
          <a:lstStyle/>
          <a:p>
            <a:r>
              <a:rPr lang="it-IT" sz="4400" b="1" dirty="0"/>
              <a:t>Rischi molteplici</a:t>
            </a:r>
          </a:p>
        </p:txBody>
      </p:sp>
      <mc:AlternateContent xmlns:mc="http://schemas.openxmlformats.org/markup-compatibility/2006" xmlns:a14="http://schemas.microsoft.com/office/drawing/2010/main">
        <mc:Choice Requires="a14">
          <p:sp>
            <p:nvSpPr>
              <p:cNvPr id="8" name="Body">
                <a:extLst>
                  <a:ext uri="{FF2B5EF4-FFF2-40B4-BE49-F238E27FC236}">
                    <a16:creationId xmlns:a16="http://schemas.microsoft.com/office/drawing/2014/main" id="{207BC5C2-D98D-1E36-579B-30B4CBB90484}"/>
                  </a:ext>
                </a:extLst>
              </p:cNvPr>
              <p:cNvSpPr txBox="1"/>
              <p:nvPr/>
            </p:nvSpPr>
            <p:spPr>
              <a:xfrm>
                <a:off x="965200" y="1900000"/>
                <a:ext cx="14897303" cy="5185843"/>
              </a:xfrm>
              <a:prstGeom prst="rect">
                <a:avLst/>
              </a:prstGeom>
              <a:noFill/>
            </p:spPr>
            <p:txBody>
              <a:bodyPr wrap="square">
                <a:spAutoFit/>
              </a:bodyPr>
              <a:lstStyle/>
              <a:p>
                <a:pPr marL="342900" indent="-342900">
                  <a:buFont typeface="Arial" panose="020B0604020202020204" pitchFamily="34" charset="0"/>
                  <a:buChar char="•"/>
                </a:pPr>
                <a:r>
                  <a:rPr lang="it-IT" sz="2200" dirty="0">
                    <a:latin typeface="Times New Roman" panose="02020603050405020304" pitchFamily="18" charset="0"/>
                    <a:cs typeface="Times New Roman" panose="02020603050405020304" pitchFamily="18" charset="0"/>
                  </a:rPr>
                  <a:t>L’utilità attesa: </a:t>
                </a:r>
              </a:p>
              <a:p>
                <a:endParaRPr lang="it-IT" sz="2200" dirty="0">
                  <a:latin typeface="Times New Roman" panose="02020603050405020304" pitchFamily="18" charset="0"/>
                  <a:cs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r>
                        <a:rPr lang="it-IT" sz="2200" i="1">
                          <a:latin typeface="Cambria Math" panose="02040503050406030204" pitchFamily="18" charset="0"/>
                        </a:rPr>
                        <m:t>𝐸𝑈</m:t>
                      </m:r>
                      <m:r>
                        <a:rPr lang="it-IT" sz="2200" i="1">
                          <a:latin typeface="Cambria Math" panose="02040503050406030204" pitchFamily="18" charset="0"/>
                        </a:rPr>
                        <m:t> = </m:t>
                      </m:r>
                      <m:r>
                        <a:rPr lang="it-IT" sz="2200" i="1">
                          <a:latin typeface="Cambria Math" panose="02040503050406030204" pitchFamily="18" charset="0"/>
                        </a:rPr>
                        <m:t>𝜋</m:t>
                      </m:r>
                      <m:r>
                        <a:rPr lang="it-IT" sz="2200" i="1">
                          <a:latin typeface="Cambria Math" panose="02040503050406030204" pitchFamily="18" charset="0"/>
                        </a:rPr>
                        <m:t>₁</m:t>
                      </m:r>
                      <m:r>
                        <a:rPr lang="it-IT" sz="2200" i="1">
                          <a:latin typeface="Cambria Math" panose="02040503050406030204" pitchFamily="18" charset="0"/>
                        </a:rPr>
                        <m:t> · </m:t>
                      </m:r>
                      <m:r>
                        <a:rPr lang="it-IT" sz="2200" i="1">
                          <a:latin typeface="Cambria Math" panose="02040503050406030204" pitchFamily="18" charset="0"/>
                        </a:rPr>
                        <m:t>𝑢</m:t>
                      </m:r>
                      <m:r>
                        <a:rPr lang="it-IT" sz="2200" i="1">
                          <a:latin typeface="Cambria Math" panose="02040503050406030204" pitchFamily="18" charset="0"/>
                        </a:rPr>
                        <m:t>(</m:t>
                      </m:r>
                      <m:r>
                        <a:rPr lang="it-IT" sz="2200" i="1">
                          <a:latin typeface="Cambria Math" panose="02040503050406030204" pitchFamily="18" charset="0"/>
                        </a:rPr>
                        <m:t>𝑊</m:t>
                      </m:r>
                      <m:r>
                        <a:rPr lang="it-IT" sz="2200" i="1">
                          <a:latin typeface="Cambria Math" panose="02040503050406030204" pitchFamily="18" charset="0"/>
                        </a:rPr>
                        <m:t>₀</m:t>
                      </m:r>
                      <m:r>
                        <a:rPr lang="it-IT" sz="2200" i="1">
                          <a:latin typeface="Cambria Math" panose="02040503050406030204" pitchFamily="18" charset="0"/>
                        </a:rPr>
                        <m:t> − </m:t>
                      </m:r>
                      <m:r>
                        <a:rPr lang="it-IT" sz="2200" i="1">
                          <a:latin typeface="Cambria Math" panose="02040503050406030204" pitchFamily="18" charset="0"/>
                        </a:rPr>
                        <m:t>𝛼</m:t>
                      </m:r>
                      <m:r>
                        <a:rPr lang="it-IT" sz="2200" i="1">
                          <a:latin typeface="Cambria Math" panose="02040503050406030204" pitchFamily="18" charset="0"/>
                        </a:rPr>
                        <m:t>·</m:t>
                      </m:r>
                      <m:sSub>
                        <m:sSubPr>
                          <m:ctrlPr>
                            <a:rPr lang="it-IT" sz="2200" i="1">
                              <a:latin typeface="Cambria Math" panose="02040503050406030204" pitchFamily="18" charset="0"/>
                            </a:rPr>
                          </m:ctrlPr>
                        </m:sSubPr>
                        <m:e>
                          <m:r>
                            <a:rPr lang="it-IT" sz="2200" i="1">
                              <a:latin typeface="Cambria Math" panose="02040503050406030204" pitchFamily="18" charset="0"/>
                            </a:rPr>
                            <m:t>𝜋</m:t>
                          </m:r>
                        </m:e>
                        <m:sub>
                          <m:r>
                            <a:rPr lang="it-IT" sz="2200" i="1">
                              <a:latin typeface="Cambria Math" panose="02040503050406030204" pitchFamily="18" charset="0"/>
                            </a:rPr>
                            <m:t>𝐿</m:t>
                          </m:r>
                        </m:sub>
                      </m:sSub>
                      <m:r>
                        <a:rPr lang="it-IT" sz="2200" i="1">
                          <a:latin typeface="Cambria Math" panose="02040503050406030204" pitchFamily="18" charset="0"/>
                        </a:rPr>
                        <m:t>·</m:t>
                      </m:r>
                      <m:r>
                        <a:rPr lang="it-IT" sz="2200" i="1">
                          <a:latin typeface="Cambria Math" panose="02040503050406030204" pitchFamily="18" charset="0"/>
                        </a:rPr>
                        <m:t>𝐿</m:t>
                      </m:r>
                      <m:r>
                        <a:rPr lang="it-IT" sz="2200" i="1">
                          <a:latin typeface="Cambria Math" panose="02040503050406030204" pitchFamily="18" charset="0"/>
                        </a:rPr>
                        <m:t>·(</m:t>
                      </m:r>
                      <m:r>
                        <a:rPr lang="it-IT" sz="2200" i="1">
                          <a:latin typeface="Cambria Math" panose="02040503050406030204" pitchFamily="18" charset="0"/>
                        </a:rPr>
                        <m:t>1</m:t>
                      </m:r>
                      <m:r>
                        <a:rPr lang="it-IT" sz="2200" i="1">
                          <a:latin typeface="Cambria Math" panose="02040503050406030204" pitchFamily="18" charset="0"/>
                        </a:rPr>
                        <m:t>+</m:t>
                      </m:r>
                      <m:r>
                        <a:rPr lang="it-IT" sz="2200" i="1">
                          <a:latin typeface="Cambria Math" panose="02040503050406030204" pitchFamily="18" charset="0"/>
                        </a:rPr>
                        <m:t>𝜆</m:t>
                      </m:r>
                      <m:r>
                        <a:rPr lang="it-IT" sz="2200" i="1">
                          <a:latin typeface="Cambria Math" panose="02040503050406030204" pitchFamily="18" charset="0"/>
                        </a:rPr>
                        <m:t>))+ </m:t>
                      </m:r>
                      <m:r>
                        <a:rPr lang="it-IT" sz="2200" i="1">
                          <a:latin typeface="Cambria Math" panose="02040503050406030204" pitchFamily="18" charset="0"/>
                        </a:rPr>
                        <m:t>𝜋</m:t>
                      </m:r>
                      <m:r>
                        <a:rPr lang="it-IT" sz="2200" i="1">
                          <a:latin typeface="Cambria Math" panose="02040503050406030204" pitchFamily="18" charset="0"/>
                        </a:rPr>
                        <m:t>₂</m:t>
                      </m:r>
                      <m:r>
                        <a:rPr lang="it-IT" sz="2200" i="1">
                          <a:latin typeface="Cambria Math" panose="02040503050406030204" pitchFamily="18" charset="0"/>
                        </a:rPr>
                        <m:t> · </m:t>
                      </m:r>
                      <m:r>
                        <a:rPr lang="it-IT" sz="2200" i="1">
                          <a:latin typeface="Cambria Math" panose="02040503050406030204" pitchFamily="18" charset="0"/>
                        </a:rPr>
                        <m:t>𝑢</m:t>
                      </m:r>
                      <m:r>
                        <a:rPr lang="it-IT" sz="2200" i="1">
                          <a:latin typeface="Cambria Math" panose="02040503050406030204" pitchFamily="18" charset="0"/>
                        </a:rPr>
                        <m:t>(</m:t>
                      </m:r>
                      <m:r>
                        <a:rPr lang="it-IT" sz="2200" i="1">
                          <a:latin typeface="Cambria Math" panose="02040503050406030204" pitchFamily="18" charset="0"/>
                        </a:rPr>
                        <m:t>𝑊</m:t>
                      </m:r>
                      <m:r>
                        <a:rPr lang="it-IT" sz="2200" i="1">
                          <a:latin typeface="Cambria Math" panose="02040503050406030204" pitchFamily="18" charset="0"/>
                        </a:rPr>
                        <m:t>₀</m:t>
                      </m:r>
                      <m:r>
                        <a:rPr lang="it-IT" sz="2200" i="1">
                          <a:latin typeface="Cambria Math" panose="02040503050406030204" pitchFamily="18" charset="0"/>
                        </a:rPr>
                        <m:t> − </m:t>
                      </m:r>
                      <m:r>
                        <a:rPr lang="it-IT" sz="2200" i="1">
                          <a:latin typeface="Cambria Math" panose="02040503050406030204" pitchFamily="18" charset="0"/>
                        </a:rPr>
                        <m:t>𝛼</m:t>
                      </m:r>
                      <m:r>
                        <a:rPr lang="it-IT" sz="2200" i="1">
                          <a:latin typeface="Cambria Math" panose="02040503050406030204" pitchFamily="18" charset="0"/>
                        </a:rPr>
                        <m:t>·</m:t>
                      </m:r>
                      <m:sSub>
                        <m:sSubPr>
                          <m:ctrlPr>
                            <a:rPr lang="it-IT" sz="2200" i="1">
                              <a:latin typeface="Cambria Math" panose="02040503050406030204" pitchFamily="18" charset="0"/>
                            </a:rPr>
                          </m:ctrlPr>
                        </m:sSubPr>
                        <m:e>
                          <m:r>
                            <a:rPr lang="it-IT" sz="2200" i="1">
                              <a:latin typeface="Cambria Math" panose="02040503050406030204" pitchFamily="18" charset="0"/>
                            </a:rPr>
                            <m:t>𝜋</m:t>
                          </m:r>
                        </m:e>
                        <m:sub>
                          <m:r>
                            <a:rPr lang="it-IT" sz="2200" i="1">
                              <a:latin typeface="Cambria Math" panose="02040503050406030204" pitchFamily="18" charset="0"/>
                            </a:rPr>
                            <m:t>𝐿</m:t>
                          </m:r>
                        </m:sub>
                      </m:sSub>
                      <m:r>
                        <a:rPr lang="it-IT" sz="2200" i="1">
                          <a:latin typeface="Cambria Math" panose="02040503050406030204" pitchFamily="18" charset="0"/>
                        </a:rPr>
                        <m:t>·</m:t>
                      </m:r>
                      <m:r>
                        <a:rPr lang="it-IT" sz="2200" i="1">
                          <a:latin typeface="Cambria Math" panose="02040503050406030204" pitchFamily="18" charset="0"/>
                        </a:rPr>
                        <m:t>𝐿</m:t>
                      </m:r>
                      <m:r>
                        <a:rPr lang="it-IT" sz="2200" i="1">
                          <a:latin typeface="Cambria Math" panose="02040503050406030204" pitchFamily="18" charset="0"/>
                        </a:rPr>
                        <m:t>·(</m:t>
                      </m:r>
                      <m:r>
                        <a:rPr lang="it-IT" sz="2200" i="1">
                          <a:latin typeface="Cambria Math" panose="02040503050406030204" pitchFamily="18" charset="0"/>
                        </a:rPr>
                        <m:t>1</m:t>
                      </m:r>
                      <m:r>
                        <a:rPr lang="it-IT" sz="2200" i="1">
                          <a:latin typeface="Cambria Math" panose="02040503050406030204" pitchFamily="18" charset="0"/>
                        </a:rPr>
                        <m:t>+</m:t>
                      </m:r>
                      <m:r>
                        <a:rPr lang="it-IT" sz="2200" i="1">
                          <a:latin typeface="Cambria Math" panose="02040503050406030204" pitchFamily="18" charset="0"/>
                        </a:rPr>
                        <m:t>𝜆</m:t>
                      </m:r>
                      <m:r>
                        <a:rPr lang="it-IT" sz="2200" i="1">
                          <a:latin typeface="Cambria Math" panose="02040503050406030204" pitchFamily="18" charset="0"/>
                        </a:rPr>
                        <m:t>) − (</m:t>
                      </m:r>
                      <m:r>
                        <a:rPr lang="it-IT" sz="2200" i="1">
                          <a:latin typeface="Cambria Math" panose="02040503050406030204" pitchFamily="18" charset="0"/>
                        </a:rPr>
                        <m:t>1</m:t>
                      </m:r>
                      <m:r>
                        <a:rPr lang="it-IT" sz="2200" i="1">
                          <a:latin typeface="Cambria Math" panose="02040503050406030204" pitchFamily="18" charset="0"/>
                        </a:rPr>
                        <m:t>−</m:t>
                      </m:r>
                      <m:r>
                        <a:rPr lang="it-IT" sz="2200" i="1">
                          <a:latin typeface="Cambria Math" panose="02040503050406030204" pitchFamily="18" charset="0"/>
                        </a:rPr>
                        <m:t>𝛼</m:t>
                      </m:r>
                      <m:r>
                        <a:rPr lang="it-IT" sz="2200" i="1">
                          <a:latin typeface="Cambria Math" panose="02040503050406030204" pitchFamily="18" charset="0"/>
                        </a:rPr>
                        <m:t>)·</m:t>
                      </m:r>
                      <m:r>
                        <a:rPr lang="it-IT" sz="2200" i="1">
                          <a:latin typeface="Cambria Math" panose="02040503050406030204" pitchFamily="18" charset="0"/>
                        </a:rPr>
                        <m:t>𝐿</m:t>
                      </m:r>
                      <m:r>
                        <a:rPr lang="it-IT" sz="2200" i="1">
                          <a:latin typeface="Cambria Math" panose="02040503050406030204" pitchFamily="18" charset="0"/>
                        </a:rPr>
                        <m:t>)</m:t>
                      </m:r>
                    </m:oMath>
                    <m:oMath xmlns:m="http://schemas.openxmlformats.org/officeDocument/2006/math">
                      <m:r>
                        <a:rPr lang="it-IT" sz="2200" i="1">
                          <a:latin typeface="Cambria Math" panose="02040503050406030204" pitchFamily="18" charset="0"/>
                        </a:rPr>
                        <m:t>+ </m:t>
                      </m:r>
                      <m:r>
                        <a:rPr lang="it-IT" sz="2200" i="1">
                          <a:latin typeface="Cambria Math" panose="02040503050406030204" pitchFamily="18" charset="0"/>
                        </a:rPr>
                        <m:t>𝜋</m:t>
                      </m:r>
                      <m:r>
                        <a:rPr lang="it-IT" sz="2200" i="1">
                          <a:latin typeface="Cambria Math" panose="02040503050406030204" pitchFamily="18" charset="0"/>
                        </a:rPr>
                        <m:t>₃</m:t>
                      </m:r>
                      <m:r>
                        <a:rPr lang="it-IT" sz="2200" i="1">
                          <a:latin typeface="Cambria Math" panose="02040503050406030204" pitchFamily="18" charset="0"/>
                        </a:rPr>
                        <m:t> · </m:t>
                      </m:r>
                      <m:r>
                        <a:rPr lang="it-IT" sz="2200" i="1">
                          <a:latin typeface="Cambria Math" panose="02040503050406030204" pitchFamily="18" charset="0"/>
                        </a:rPr>
                        <m:t>𝑢</m:t>
                      </m:r>
                      <m:r>
                        <a:rPr lang="it-IT" sz="2200" i="1">
                          <a:latin typeface="Cambria Math" panose="02040503050406030204" pitchFamily="18" charset="0"/>
                        </a:rPr>
                        <m:t>(</m:t>
                      </m:r>
                      <m:r>
                        <a:rPr lang="it-IT" sz="2200" i="1">
                          <a:latin typeface="Cambria Math" panose="02040503050406030204" pitchFamily="18" charset="0"/>
                        </a:rPr>
                        <m:t>𝑊</m:t>
                      </m:r>
                      <m:r>
                        <a:rPr lang="it-IT" sz="2200" i="1">
                          <a:latin typeface="Cambria Math" panose="02040503050406030204" pitchFamily="18" charset="0"/>
                        </a:rPr>
                        <m:t>₀</m:t>
                      </m:r>
                      <m:r>
                        <a:rPr lang="it-IT" sz="2200" i="1">
                          <a:latin typeface="Cambria Math" panose="02040503050406030204" pitchFamily="18" charset="0"/>
                        </a:rPr>
                        <m:t> − </m:t>
                      </m:r>
                      <m:r>
                        <a:rPr lang="it-IT" sz="2200" i="1">
                          <a:latin typeface="Cambria Math" panose="02040503050406030204" pitchFamily="18" charset="0"/>
                        </a:rPr>
                        <m:t>𝛼</m:t>
                      </m:r>
                      <m:r>
                        <a:rPr lang="it-IT" sz="2200" i="1">
                          <a:latin typeface="Cambria Math" panose="02040503050406030204" pitchFamily="18" charset="0"/>
                        </a:rPr>
                        <m:t>·</m:t>
                      </m:r>
                      <m:sSub>
                        <m:sSubPr>
                          <m:ctrlPr>
                            <a:rPr lang="it-IT" sz="2200" i="1">
                              <a:latin typeface="Cambria Math" panose="02040503050406030204" pitchFamily="18" charset="0"/>
                            </a:rPr>
                          </m:ctrlPr>
                        </m:sSubPr>
                        <m:e>
                          <m:r>
                            <a:rPr lang="it-IT" sz="2200" i="1">
                              <a:latin typeface="Cambria Math" panose="02040503050406030204" pitchFamily="18" charset="0"/>
                            </a:rPr>
                            <m:t>𝜋</m:t>
                          </m:r>
                        </m:e>
                        <m:sub>
                          <m:r>
                            <a:rPr lang="it-IT" sz="2200" i="1">
                              <a:latin typeface="Cambria Math" panose="02040503050406030204" pitchFamily="18" charset="0"/>
                            </a:rPr>
                            <m:t>𝐿</m:t>
                          </m:r>
                        </m:sub>
                      </m:sSub>
                      <m:r>
                        <a:rPr lang="it-IT" sz="2200" i="1">
                          <a:latin typeface="Cambria Math" panose="02040503050406030204" pitchFamily="18" charset="0"/>
                        </a:rPr>
                        <m:t>·</m:t>
                      </m:r>
                      <m:r>
                        <a:rPr lang="it-IT" sz="2200" i="1">
                          <a:latin typeface="Cambria Math" panose="02040503050406030204" pitchFamily="18" charset="0"/>
                        </a:rPr>
                        <m:t>𝐿</m:t>
                      </m:r>
                      <m:r>
                        <a:rPr lang="it-IT" sz="2200" i="1">
                          <a:latin typeface="Cambria Math" panose="02040503050406030204" pitchFamily="18" charset="0"/>
                        </a:rPr>
                        <m:t>·(</m:t>
                      </m:r>
                      <m:r>
                        <a:rPr lang="it-IT" sz="2200" i="1">
                          <a:latin typeface="Cambria Math" panose="02040503050406030204" pitchFamily="18" charset="0"/>
                        </a:rPr>
                        <m:t>1</m:t>
                      </m:r>
                      <m:r>
                        <a:rPr lang="it-IT" sz="2200" i="1">
                          <a:latin typeface="Cambria Math" panose="02040503050406030204" pitchFamily="18" charset="0"/>
                        </a:rPr>
                        <m:t>+</m:t>
                      </m:r>
                      <m:r>
                        <a:rPr lang="it-IT" sz="2200" i="1">
                          <a:latin typeface="Cambria Math" panose="02040503050406030204" pitchFamily="18" charset="0"/>
                        </a:rPr>
                        <m:t>𝜆</m:t>
                      </m:r>
                      <m:r>
                        <a:rPr lang="it-IT" sz="2200" i="1">
                          <a:latin typeface="Cambria Math" panose="02040503050406030204" pitchFamily="18" charset="0"/>
                        </a:rPr>
                        <m:t>) − </m:t>
                      </m:r>
                      <m:r>
                        <a:rPr lang="it-IT" sz="2200" i="1">
                          <a:latin typeface="Cambria Math" panose="02040503050406030204" pitchFamily="18" charset="0"/>
                        </a:rPr>
                        <m:t>𝑁</m:t>
                      </m:r>
                      <m:r>
                        <a:rPr lang="it-IT" sz="2200" i="1">
                          <a:latin typeface="Cambria Math" panose="02040503050406030204" pitchFamily="18" charset="0"/>
                        </a:rPr>
                        <m:t>)+ </m:t>
                      </m:r>
                      <m:r>
                        <a:rPr lang="it-IT" sz="2200" i="1">
                          <a:latin typeface="Cambria Math" panose="02040503050406030204" pitchFamily="18" charset="0"/>
                        </a:rPr>
                        <m:t>𝜋</m:t>
                      </m:r>
                      <m:r>
                        <a:rPr lang="it-IT" sz="2200" i="1">
                          <a:latin typeface="Cambria Math" panose="02040503050406030204" pitchFamily="18" charset="0"/>
                        </a:rPr>
                        <m:t>₄</m:t>
                      </m:r>
                      <m:r>
                        <a:rPr lang="it-IT" sz="2200" i="1">
                          <a:latin typeface="Cambria Math" panose="02040503050406030204" pitchFamily="18" charset="0"/>
                        </a:rPr>
                        <m:t> · </m:t>
                      </m:r>
                      <m:r>
                        <a:rPr lang="it-IT" sz="2200" i="1">
                          <a:latin typeface="Cambria Math" panose="02040503050406030204" pitchFamily="18" charset="0"/>
                        </a:rPr>
                        <m:t>𝑢</m:t>
                      </m:r>
                      <m:r>
                        <a:rPr lang="it-IT" sz="2200" i="1">
                          <a:latin typeface="Cambria Math" panose="02040503050406030204" pitchFamily="18" charset="0"/>
                        </a:rPr>
                        <m:t>(</m:t>
                      </m:r>
                      <m:r>
                        <a:rPr lang="it-IT" sz="2200" i="1">
                          <a:latin typeface="Cambria Math" panose="02040503050406030204" pitchFamily="18" charset="0"/>
                        </a:rPr>
                        <m:t>𝑊</m:t>
                      </m:r>
                      <m:r>
                        <a:rPr lang="it-IT" sz="2200" i="1">
                          <a:latin typeface="Cambria Math" panose="02040503050406030204" pitchFamily="18" charset="0"/>
                        </a:rPr>
                        <m:t>₀</m:t>
                      </m:r>
                      <m:r>
                        <a:rPr lang="it-IT" sz="2200" i="1">
                          <a:latin typeface="Cambria Math" panose="02040503050406030204" pitchFamily="18" charset="0"/>
                        </a:rPr>
                        <m:t> − </m:t>
                      </m:r>
                      <m:r>
                        <a:rPr lang="it-IT" sz="2200" i="1">
                          <a:latin typeface="Cambria Math" panose="02040503050406030204" pitchFamily="18" charset="0"/>
                        </a:rPr>
                        <m:t>𝛼</m:t>
                      </m:r>
                      <m:r>
                        <a:rPr lang="it-IT" sz="2200" i="1">
                          <a:latin typeface="Cambria Math" panose="02040503050406030204" pitchFamily="18" charset="0"/>
                        </a:rPr>
                        <m:t>·</m:t>
                      </m:r>
                      <m:sSub>
                        <m:sSubPr>
                          <m:ctrlPr>
                            <a:rPr lang="it-IT" sz="2200" i="1">
                              <a:latin typeface="Cambria Math" panose="02040503050406030204" pitchFamily="18" charset="0"/>
                            </a:rPr>
                          </m:ctrlPr>
                        </m:sSubPr>
                        <m:e>
                          <m:r>
                            <a:rPr lang="it-IT" sz="2200" i="1">
                              <a:latin typeface="Cambria Math" panose="02040503050406030204" pitchFamily="18" charset="0"/>
                            </a:rPr>
                            <m:t>𝜋</m:t>
                          </m:r>
                        </m:e>
                        <m:sub>
                          <m:r>
                            <a:rPr lang="it-IT" sz="2200" i="1">
                              <a:latin typeface="Cambria Math" panose="02040503050406030204" pitchFamily="18" charset="0"/>
                            </a:rPr>
                            <m:t>𝐿</m:t>
                          </m:r>
                        </m:sub>
                      </m:sSub>
                      <m:r>
                        <a:rPr lang="it-IT" sz="2200" i="1">
                          <a:latin typeface="Cambria Math" panose="02040503050406030204" pitchFamily="18" charset="0"/>
                        </a:rPr>
                        <m:t>·</m:t>
                      </m:r>
                      <m:r>
                        <a:rPr lang="it-IT" sz="2200" i="1">
                          <a:latin typeface="Cambria Math" panose="02040503050406030204" pitchFamily="18" charset="0"/>
                        </a:rPr>
                        <m:t>𝐿</m:t>
                      </m:r>
                      <m:r>
                        <a:rPr lang="it-IT" sz="2200" i="1">
                          <a:latin typeface="Cambria Math" panose="02040503050406030204" pitchFamily="18" charset="0"/>
                        </a:rPr>
                        <m:t>·(</m:t>
                      </m:r>
                      <m:r>
                        <a:rPr lang="it-IT" sz="2200" i="1">
                          <a:latin typeface="Cambria Math" panose="02040503050406030204" pitchFamily="18" charset="0"/>
                        </a:rPr>
                        <m:t>1</m:t>
                      </m:r>
                      <m:r>
                        <a:rPr lang="it-IT" sz="2200" i="1">
                          <a:latin typeface="Cambria Math" panose="02040503050406030204" pitchFamily="18" charset="0"/>
                        </a:rPr>
                        <m:t>+</m:t>
                      </m:r>
                      <m:r>
                        <a:rPr lang="it-IT" sz="2200" i="1">
                          <a:latin typeface="Cambria Math" panose="02040503050406030204" pitchFamily="18" charset="0"/>
                        </a:rPr>
                        <m:t>𝜆</m:t>
                      </m:r>
                      <m:r>
                        <a:rPr lang="it-IT" sz="2200" i="1">
                          <a:latin typeface="Cambria Math" panose="02040503050406030204" pitchFamily="18" charset="0"/>
                        </a:rPr>
                        <m:t>) − (</m:t>
                      </m:r>
                      <m:r>
                        <a:rPr lang="it-IT" sz="2200" i="1">
                          <a:latin typeface="Cambria Math" panose="02040503050406030204" pitchFamily="18" charset="0"/>
                        </a:rPr>
                        <m:t>1</m:t>
                      </m:r>
                      <m:r>
                        <a:rPr lang="it-IT" sz="2200" i="1">
                          <a:latin typeface="Cambria Math" panose="02040503050406030204" pitchFamily="18" charset="0"/>
                        </a:rPr>
                        <m:t>−</m:t>
                      </m:r>
                      <m:r>
                        <a:rPr lang="it-IT" sz="2200" i="1">
                          <a:latin typeface="Cambria Math" panose="02040503050406030204" pitchFamily="18" charset="0"/>
                        </a:rPr>
                        <m:t>𝛼</m:t>
                      </m:r>
                      <m:r>
                        <a:rPr lang="it-IT" sz="2200" i="1">
                          <a:latin typeface="Cambria Math" panose="02040503050406030204" pitchFamily="18" charset="0"/>
                        </a:rPr>
                        <m:t>)·</m:t>
                      </m:r>
                      <m:r>
                        <a:rPr lang="it-IT" sz="2200" i="1">
                          <a:latin typeface="Cambria Math" panose="02040503050406030204" pitchFamily="18" charset="0"/>
                        </a:rPr>
                        <m:t>𝐿</m:t>
                      </m:r>
                      <m:r>
                        <a:rPr lang="it-IT" sz="2200" i="1">
                          <a:latin typeface="Cambria Math" panose="02040503050406030204" pitchFamily="18" charset="0"/>
                        </a:rPr>
                        <m:t> − </m:t>
                      </m:r>
                      <m:r>
                        <a:rPr lang="it-IT" sz="2200" i="1">
                          <a:latin typeface="Cambria Math" panose="02040503050406030204" pitchFamily="18" charset="0"/>
                        </a:rPr>
                        <m:t>𝑁</m:t>
                      </m:r>
                      <m:r>
                        <a:rPr lang="it-IT" sz="2200" i="1">
                          <a:latin typeface="Cambria Math" panose="02040503050406030204" pitchFamily="18" charset="0"/>
                        </a:rPr>
                        <m:t>)</m:t>
                      </m:r>
                    </m:oMath>
                  </m:oMathPara>
                </a14:m>
                <a:endParaRPr lang="it-IT" sz="2200" dirty="0"/>
              </a:p>
              <a:p>
                <a:endParaRPr lang="it-IT" sz="2200" dirty="0"/>
              </a:p>
              <a:p>
                <a:endParaRPr lang="it-IT" sz="2200" dirty="0"/>
              </a:p>
              <a:p>
                <a:pPr marL="285750" indent="-285750">
                  <a:buFont typeface="Arial" panose="020B0604020202020204" pitchFamily="34" charset="0"/>
                  <a:buChar char="•"/>
                </a:pPr>
                <a:r>
                  <a:rPr lang="it-IT" sz="2200" dirty="0">
                    <a:latin typeface="Times New Roman" panose="02020603050405020304" pitchFamily="18" charset="0"/>
                    <a:cs typeface="Times New Roman" panose="02020603050405020304" pitchFamily="18" charset="0"/>
                  </a:rPr>
                  <a:t>Verifichiamo se l’individuo ha convenienza a utilizzare il full coverage:</a:t>
                </a:r>
              </a:p>
              <a:p>
                <a:endParaRPr lang="it-IT" sz="2200" i="1" dirty="0"/>
              </a:p>
              <a:p>
                <a:pPr/>
                <a14:m>
                  <m:oMathPara xmlns:m="http://schemas.openxmlformats.org/officeDocument/2006/math">
                    <m:oMathParaPr>
                      <m:jc m:val="centerGroup"/>
                    </m:oMathParaPr>
                    <m:oMath xmlns:m="http://schemas.openxmlformats.org/officeDocument/2006/math">
                      <m:f>
                        <m:fPr>
                          <m:ctrlPr>
                            <a:rPr lang="it-IT" sz="2200" i="1" smtClean="0">
                              <a:latin typeface="Cambria Math" panose="02040503050406030204" pitchFamily="18" charset="0"/>
                            </a:rPr>
                          </m:ctrlPr>
                        </m:fPr>
                        <m:num>
                          <m:r>
                            <a:rPr lang="it-IT" sz="2200" i="1">
                              <a:latin typeface="Cambria Math" panose="02040503050406030204" pitchFamily="18" charset="0"/>
                            </a:rPr>
                            <m:t>𝑑𝐸𝑈</m:t>
                          </m:r>
                        </m:num>
                        <m:den>
                          <m:r>
                            <a:rPr lang="it-IT" sz="2200" i="1">
                              <a:latin typeface="Cambria Math" panose="02040503050406030204" pitchFamily="18" charset="0"/>
                            </a:rPr>
                            <m:t>𝑑</m:t>
                          </m:r>
                          <m:r>
                            <a:rPr lang="it-IT" sz="2200" i="1">
                              <a:latin typeface="Cambria Math" panose="02040503050406030204" pitchFamily="18" charset="0"/>
                            </a:rPr>
                            <m:t>𝛼</m:t>
                          </m:r>
                        </m:den>
                      </m:f>
                      <m:sSub>
                        <m:sSubPr>
                          <m:ctrlPr>
                            <a:rPr lang="it-IT" sz="2200" i="1">
                              <a:latin typeface="Cambria Math" panose="02040503050406030204" pitchFamily="18" charset="0"/>
                            </a:rPr>
                          </m:ctrlPr>
                        </m:sSubPr>
                        <m:e>
                          <m:d>
                            <m:dPr>
                              <m:begChr m:val=""/>
                              <m:endChr m:val="|"/>
                              <m:ctrlPr>
                                <a:rPr lang="it-IT" sz="2200" i="1">
                                  <a:latin typeface="Cambria Math" panose="02040503050406030204" pitchFamily="18" charset="0"/>
                                </a:rPr>
                              </m:ctrlPr>
                            </m:dPr>
                            <m:e>
                              <m:r>
                                <a:rPr lang="it-IT" sz="2200" i="1">
                                  <a:latin typeface="Cambria Math" panose="02040503050406030204" pitchFamily="18" charset="0"/>
                                </a:rPr>
                                <m:t>​</m:t>
                              </m:r>
                            </m:e>
                          </m:d>
                        </m:e>
                        <m:sub>
                          <m:r>
                            <a:rPr lang="it-IT" sz="2200" i="1">
                              <a:latin typeface="Cambria Math" panose="02040503050406030204" pitchFamily="18" charset="0"/>
                            </a:rPr>
                            <m:t>𝛼</m:t>
                          </m:r>
                          <m:r>
                            <a:rPr lang="it-IT" sz="2200" i="1">
                              <a:latin typeface="Cambria Math" panose="02040503050406030204" pitchFamily="18" charset="0"/>
                            </a:rPr>
                            <m:t>=</m:t>
                          </m:r>
                          <m:r>
                            <a:rPr lang="it-IT" sz="2200" i="1">
                              <a:latin typeface="Cambria Math" panose="02040503050406030204" pitchFamily="18" charset="0"/>
                            </a:rPr>
                            <m:t>1</m:t>
                          </m:r>
                        </m:sub>
                      </m:sSub>
                      <m:r>
                        <a:rPr lang="it-IT" sz="2200" i="1">
                          <a:latin typeface="Cambria Math" panose="02040503050406030204" pitchFamily="18" charset="0"/>
                        </a:rPr>
                        <m:t>=</m:t>
                      </m:r>
                      <m:r>
                        <a:rPr lang="it-IT" sz="2200" i="1">
                          <a:latin typeface="Cambria Math" panose="02040503050406030204" pitchFamily="18" charset="0"/>
                        </a:rPr>
                        <m:t>𝜋</m:t>
                      </m:r>
                      <m:r>
                        <a:rPr lang="it-IT" sz="2200" i="1">
                          <a:latin typeface="Cambria Math" panose="02040503050406030204" pitchFamily="18" charset="0"/>
                        </a:rPr>
                        <m:t>₁</m:t>
                      </m:r>
                      <m:r>
                        <a:rPr lang="it-IT" sz="2200" i="1">
                          <a:latin typeface="Cambria Math" panose="02040503050406030204" pitchFamily="18" charset="0"/>
                        </a:rPr>
                        <m:t>·</m:t>
                      </m:r>
                      <m:sSup>
                        <m:sSupPr>
                          <m:ctrlPr>
                            <a:rPr lang="it-IT" sz="2200" i="1">
                              <a:latin typeface="Cambria Math" panose="02040503050406030204" pitchFamily="18" charset="0"/>
                            </a:rPr>
                          </m:ctrlPr>
                        </m:sSupPr>
                        <m:e>
                          <m:r>
                            <a:rPr lang="it-IT" sz="2200" i="1">
                              <a:latin typeface="Cambria Math" panose="02040503050406030204" pitchFamily="18" charset="0"/>
                            </a:rPr>
                            <m:t>𝑢</m:t>
                          </m:r>
                        </m:e>
                        <m:sup>
                          <m:r>
                            <a:rPr lang="it-IT" sz="2200" i="1">
                              <a:latin typeface="Cambria Math" panose="02040503050406030204" pitchFamily="18" charset="0"/>
                            </a:rPr>
                            <m:t>′</m:t>
                          </m:r>
                        </m:sup>
                      </m:sSup>
                      <m:d>
                        <m:dPr>
                          <m:begChr m:val="["/>
                          <m:endChr m:val="]"/>
                          <m:ctrlPr>
                            <a:rPr lang="it-IT" sz="2200" i="1">
                              <a:latin typeface="Cambria Math" panose="02040503050406030204" pitchFamily="18" charset="0"/>
                            </a:rPr>
                          </m:ctrlPr>
                        </m:dPr>
                        <m:e>
                          <m:r>
                            <a:rPr lang="it-IT" sz="2200" i="1">
                              <a:latin typeface="Cambria Math" panose="02040503050406030204" pitchFamily="18" charset="0"/>
                            </a:rPr>
                            <m:t>1</m:t>
                          </m:r>
                        </m:e>
                      </m:d>
                      <m:r>
                        <a:rPr lang="it-IT" sz="2200" i="1">
                          <a:latin typeface="Cambria Math" panose="02040503050406030204" pitchFamily="18" charset="0"/>
                        </a:rPr>
                        <m:t>·</m:t>
                      </m:r>
                      <m:d>
                        <m:dPr>
                          <m:ctrlPr>
                            <a:rPr lang="it-IT" sz="2200" i="1">
                              <a:latin typeface="Cambria Math" panose="02040503050406030204" pitchFamily="18" charset="0"/>
                            </a:rPr>
                          </m:ctrlPr>
                        </m:dPr>
                        <m:e>
                          <m:r>
                            <a:rPr lang="it-IT" sz="2200" i="1">
                              <a:latin typeface="Cambria Math" panose="02040503050406030204" pitchFamily="18" charset="0"/>
                            </a:rPr>
                            <m:t>−</m:t>
                          </m:r>
                          <m:sSub>
                            <m:sSubPr>
                              <m:ctrlPr>
                                <a:rPr lang="it-IT" sz="2200" i="1">
                                  <a:latin typeface="Cambria Math" panose="02040503050406030204" pitchFamily="18" charset="0"/>
                                </a:rPr>
                              </m:ctrlPr>
                            </m:sSubPr>
                            <m:e>
                              <m:r>
                                <a:rPr lang="it-IT" sz="2200" i="1">
                                  <a:latin typeface="Cambria Math" panose="02040503050406030204" pitchFamily="18" charset="0"/>
                                </a:rPr>
                                <m:t>𝜋</m:t>
                              </m:r>
                            </m:e>
                            <m:sub>
                              <m:r>
                                <a:rPr lang="it-IT" sz="2200" i="1">
                                  <a:latin typeface="Cambria Math" panose="02040503050406030204" pitchFamily="18" charset="0"/>
                                </a:rPr>
                                <m:t>𝐿</m:t>
                              </m:r>
                            </m:sub>
                          </m:sSub>
                          <m:r>
                            <a:rPr lang="it-IT" sz="2200" i="1">
                              <a:latin typeface="Cambria Math" panose="02040503050406030204" pitchFamily="18" charset="0"/>
                            </a:rPr>
                            <m:t>·</m:t>
                          </m:r>
                          <m:r>
                            <a:rPr lang="it-IT" sz="2200" i="1">
                              <a:latin typeface="Cambria Math" panose="02040503050406030204" pitchFamily="18" charset="0"/>
                            </a:rPr>
                            <m:t>𝐿</m:t>
                          </m:r>
                          <m:r>
                            <a:rPr lang="it-IT" sz="2200" i="1">
                              <a:latin typeface="Cambria Math" panose="02040503050406030204" pitchFamily="18" charset="0"/>
                            </a:rPr>
                            <m:t>·</m:t>
                          </m:r>
                          <m:d>
                            <m:dPr>
                              <m:ctrlPr>
                                <a:rPr lang="it-IT" sz="2200" i="1">
                                  <a:latin typeface="Cambria Math" panose="02040503050406030204" pitchFamily="18" charset="0"/>
                                </a:rPr>
                              </m:ctrlPr>
                            </m:dPr>
                            <m:e>
                              <m:r>
                                <a:rPr lang="it-IT" sz="2200" i="1">
                                  <a:latin typeface="Cambria Math" panose="02040503050406030204" pitchFamily="18" charset="0"/>
                                </a:rPr>
                                <m:t>1</m:t>
                              </m:r>
                              <m:r>
                                <a:rPr lang="it-IT" sz="2200" i="1">
                                  <a:latin typeface="Cambria Math" panose="02040503050406030204" pitchFamily="18" charset="0"/>
                                </a:rPr>
                                <m:t>+</m:t>
                              </m:r>
                              <m:r>
                                <a:rPr lang="it-IT" sz="2200" i="1">
                                  <a:latin typeface="Cambria Math" panose="02040503050406030204" pitchFamily="18" charset="0"/>
                                </a:rPr>
                                <m:t>𝜆</m:t>
                              </m:r>
                            </m:e>
                          </m:d>
                        </m:e>
                      </m:d>
                      <m:r>
                        <a:rPr lang="it-IT" sz="2200" i="1">
                          <a:latin typeface="Cambria Math" panose="02040503050406030204" pitchFamily="18" charset="0"/>
                        </a:rPr>
                        <m:t>+</m:t>
                      </m:r>
                      <m:r>
                        <a:rPr lang="it-IT" sz="2200" i="1">
                          <a:latin typeface="Cambria Math" panose="02040503050406030204" pitchFamily="18" charset="0"/>
                        </a:rPr>
                        <m:t>𝜋</m:t>
                      </m:r>
                      <m:r>
                        <a:rPr lang="it-IT" sz="2200" i="1">
                          <a:latin typeface="Cambria Math" panose="02040503050406030204" pitchFamily="18" charset="0"/>
                        </a:rPr>
                        <m:t>₂</m:t>
                      </m:r>
                      <m:r>
                        <a:rPr lang="it-IT" sz="2200" i="1">
                          <a:latin typeface="Cambria Math" panose="02040503050406030204" pitchFamily="18" charset="0"/>
                        </a:rPr>
                        <m:t>·</m:t>
                      </m:r>
                      <m:sSup>
                        <m:sSupPr>
                          <m:ctrlPr>
                            <a:rPr lang="it-IT" sz="2200" i="1">
                              <a:latin typeface="Cambria Math" panose="02040503050406030204" pitchFamily="18" charset="0"/>
                            </a:rPr>
                          </m:ctrlPr>
                        </m:sSupPr>
                        <m:e>
                          <m:r>
                            <a:rPr lang="it-IT" sz="2200" i="1">
                              <a:latin typeface="Cambria Math" panose="02040503050406030204" pitchFamily="18" charset="0"/>
                            </a:rPr>
                            <m:t>𝑢</m:t>
                          </m:r>
                        </m:e>
                        <m:sup>
                          <m:r>
                            <a:rPr lang="it-IT" sz="2200" i="1">
                              <a:latin typeface="Cambria Math" panose="02040503050406030204" pitchFamily="18" charset="0"/>
                            </a:rPr>
                            <m:t>′</m:t>
                          </m:r>
                        </m:sup>
                      </m:sSup>
                      <m:d>
                        <m:dPr>
                          <m:begChr m:val="["/>
                          <m:endChr m:val="]"/>
                          <m:ctrlPr>
                            <a:rPr lang="it-IT" sz="2200" i="1">
                              <a:latin typeface="Cambria Math" panose="02040503050406030204" pitchFamily="18" charset="0"/>
                            </a:rPr>
                          </m:ctrlPr>
                        </m:dPr>
                        <m:e>
                          <m:r>
                            <a:rPr lang="it-IT" sz="2200" i="1">
                              <a:latin typeface="Cambria Math" panose="02040503050406030204" pitchFamily="18" charset="0"/>
                            </a:rPr>
                            <m:t>2</m:t>
                          </m:r>
                        </m:e>
                      </m:d>
                      <m:r>
                        <a:rPr lang="it-IT" sz="2200" i="1">
                          <a:latin typeface="Cambria Math" panose="02040503050406030204" pitchFamily="18" charset="0"/>
                        </a:rPr>
                        <m:t>·</m:t>
                      </m:r>
                      <m:d>
                        <m:dPr>
                          <m:ctrlPr>
                            <a:rPr lang="it-IT" sz="2200" i="1">
                              <a:latin typeface="Cambria Math" panose="02040503050406030204" pitchFamily="18" charset="0"/>
                            </a:rPr>
                          </m:ctrlPr>
                        </m:dPr>
                        <m:e>
                          <m:r>
                            <a:rPr lang="it-IT" sz="2200" i="1">
                              <a:latin typeface="Cambria Math" panose="02040503050406030204" pitchFamily="18" charset="0"/>
                            </a:rPr>
                            <m:t>−</m:t>
                          </m:r>
                          <m:sSub>
                            <m:sSubPr>
                              <m:ctrlPr>
                                <a:rPr lang="it-IT" sz="2200" i="1">
                                  <a:latin typeface="Cambria Math" panose="02040503050406030204" pitchFamily="18" charset="0"/>
                                </a:rPr>
                              </m:ctrlPr>
                            </m:sSubPr>
                            <m:e>
                              <m:r>
                                <a:rPr lang="it-IT" sz="2200" i="1">
                                  <a:latin typeface="Cambria Math" panose="02040503050406030204" pitchFamily="18" charset="0"/>
                                </a:rPr>
                                <m:t>𝜋</m:t>
                              </m:r>
                            </m:e>
                            <m:sub>
                              <m:r>
                                <a:rPr lang="it-IT" sz="2200" i="1">
                                  <a:latin typeface="Cambria Math" panose="02040503050406030204" pitchFamily="18" charset="0"/>
                                </a:rPr>
                                <m:t>𝐿</m:t>
                              </m:r>
                            </m:sub>
                          </m:sSub>
                          <m:r>
                            <a:rPr lang="it-IT" sz="2200" i="1">
                              <a:latin typeface="Cambria Math" panose="02040503050406030204" pitchFamily="18" charset="0"/>
                            </a:rPr>
                            <m:t>·</m:t>
                          </m:r>
                          <m:r>
                            <a:rPr lang="it-IT" sz="2200" i="1">
                              <a:latin typeface="Cambria Math" panose="02040503050406030204" pitchFamily="18" charset="0"/>
                            </a:rPr>
                            <m:t>𝐿</m:t>
                          </m:r>
                          <m:r>
                            <a:rPr lang="it-IT" sz="2200" i="1">
                              <a:latin typeface="Cambria Math" panose="02040503050406030204" pitchFamily="18" charset="0"/>
                            </a:rPr>
                            <m:t>·</m:t>
                          </m:r>
                          <m:d>
                            <m:dPr>
                              <m:ctrlPr>
                                <a:rPr lang="it-IT" sz="2200" i="1">
                                  <a:latin typeface="Cambria Math" panose="02040503050406030204" pitchFamily="18" charset="0"/>
                                </a:rPr>
                              </m:ctrlPr>
                            </m:dPr>
                            <m:e>
                              <m:r>
                                <a:rPr lang="it-IT" sz="2200" i="1">
                                  <a:latin typeface="Cambria Math" panose="02040503050406030204" pitchFamily="18" charset="0"/>
                                </a:rPr>
                                <m:t>1</m:t>
                              </m:r>
                              <m:r>
                                <a:rPr lang="it-IT" sz="2200" i="1">
                                  <a:latin typeface="Cambria Math" panose="02040503050406030204" pitchFamily="18" charset="0"/>
                                </a:rPr>
                                <m:t>+</m:t>
                              </m:r>
                              <m:r>
                                <a:rPr lang="it-IT" sz="2200" i="1">
                                  <a:latin typeface="Cambria Math" panose="02040503050406030204" pitchFamily="18" charset="0"/>
                                </a:rPr>
                                <m:t>𝜆</m:t>
                              </m:r>
                            </m:e>
                          </m:d>
                          <m:r>
                            <a:rPr lang="it-IT" sz="2200" i="1">
                              <a:latin typeface="Cambria Math" panose="02040503050406030204" pitchFamily="18" charset="0"/>
                            </a:rPr>
                            <m:t>+ </m:t>
                          </m:r>
                          <m:r>
                            <a:rPr lang="it-IT" sz="2200" i="1">
                              <a:latin typeface="Cambria Math" panose="02040503050406030204" pitchFamily="18" charset="0"/>
                            </a:rPr>
                            <m:t>𝐿</m:t>
                          </m:r>
                        </m:e>
                      </m:d>
                      <m:r>
                        <a:rPr lang="it-IT" sz="2200" i="1">
                          <a:latin typeface="Cambria Math" panose="02040503050406030204" pitchFamily="18" charset="0"/>
                        </a:rPr>
                        <m:t>+</m:t>
                      </m:r>
                      <m:r>
                        <a:rPr lang="it-IT" sz="2200" i="1">
                          <a:latin typeface="Cambria Math" panose="02040503050406030204" pitchFamily="18" charset="0"/>
                        </a:rPr>
                        <m:t>𝜋</m:t>
                      </m:r>
                      <m:r>
                        <a:rPr lang="it-IT" sz="2200" i="1">
                          <a:latin typeface="Cambria Math" panose="02040503050406030204" pitchFamily="18" charset="0"/>
                        </a:rPr>
                        <m:t>₃</m:t>
                      </m:r>
                      <m:r>
                        <a:rPr lang="it-IT" sz="2200" i="1">
                          <a:latin typeface="Cambria Math" panose="02040503050406030204" pitchFamily="18" charset="0"/>
                        </a:rPr>
                        <m:t>·</m:t>
                      </m:r>
                      <m:sSup>
                        <m:sSupPr>
                          <m:ctrlPr>
                            <a:rPr lang="it-IT" sz="2200" i="1">
                              <a:latin typeface="Cambria Math" panose="02040503050406030204" pitchFamily="18" charset="0"/>
                            </a:rPr>
                          </m:ctrlPr>
                        </m:sSupPr>
                        <m:e>
                          <m:r>
                            <a:rPr lang="it-IT" sz="2200" i="1">
                              <a:latin typeface="Cambria Math" panose="02040503050406030204" pitchFamily="18" charset="0"/>
                            </a:rPr>
                            <m:t>𝑢</m:t>
                          </m:r>
                        </m:e>
                        <m:sup>
                          <m:r>
                            <a:rPr lang="it-IT" sz="2200" i="1">
                              <a:latin typeface="Cambria Math" panose="02040503050406030204" pitchFamily="18" charset="0"/>
                            </a:rPr>
                            <m:t>′</m:t>
                          </m:r>
                        </m:sup>
                      </m:sSup>
                      <m:d>
                        <m:dPr>
                          <m:begChr m:val="["/>
                          <m:endChr m:val="]"/>
                          <m:ctrlPr>
                            <a:rPr lang="it-IT" sz="2200" i="1">
                              <a:latin typeface="Cambria Math" panose="02040503050406030204" pitchFamily="18" charset="0"/>
                            </a:rPr>
                          </m:ctrlPr>
                        </m:dPr>
                        <m:e>
                          <m:r>
                            <a:rPr lang="it-IT" sz="2200" i="1">
                              <a:latin typeface="Cambria Math" panose="02040503050406030204" pitchFamily="18" charset="0"/>
                            </a:rPr>
                            <m:t>3</m:t>
                          </m:r>
                        </m:e>
                      </m:d>
                      <m:r>
                        <a:rPr lang="it-IT" sz="2200" i="1">
                          <a:latin typeface="Cambria Math" panose="02040503050406030204" pitchFamily="18" charset="0"/>
                        </a:rPr>
                        <m:t>·</m:t>
                      </m:r>
                      <m:d>
                        <m:dPr>
                          <m:ctrlPr>
                            <a:rPr lang="it-IT" sz="2200" i="1">
                              <a:latin typeface="Cambria Math" panose="02040503050406030204" pitchFamily="18" charset="0"/>
                            </a:rPr>
                          </m:ctrlPr>
                        </m:dPr>
                        <m:e>
                          <m:r>
                            <a:rPr lang="it-IT" sz="2200" i="1">
                              <a:latin typeface="Cambria Math" panose="02040503050406030204" pitchFamily="18" charset="0"/>
                            </a:rPr>
                            <m:t>−</m:t>
                          </m:r>
                          <m:sSub>
                            <m:sSubPr>
                              <m:ctrlPr>
                                <a:rPr lang="it-IT" sz="2200" i="1">
                                  <a:latin typeface="Cambria Math" panose="02040503050406030204" pitchFamily="18" charset="0"/>
                                </a:rPr>
                              </m:ctrlPr>
                            </m:sSubPr>
                            <m:e>
                              <m:r>
                                <a:rPr lang="it-IT" sz="2200" i="1">
                                  <a:latin typeface="Cambria Math" panose="02040503050406030204" pitchFamily="18" charset="0"/>
                                </a:rPr>
                                <m:t>𝜋</m:t>
                              </m:r>
                            </m:e>
                            <m:sub>
                              <m:r>
                                <a:rPr lang="it-IT" sz="2200" i="1">
                                  <a:latin typeface="Cambria Math" panose="02040503050406030204" pitchFamily="18" charset="0"/>
                                </a:rPr>
                                <m:t>𝐿</m:t>
                              </m:r>
                            </m:sub>
                          </m:sSub>
                          <m:r>
                            <a:rPr lang="it-IT" sz="2200" i="1">
                              <a:latin typeface="Cambria Math" panose="02040503050406030204" pitchFamily="18" charset="0"/>
                            </a:rPr>
                            <m:t>·</m:t>
                          </m:r>
                          <m:r>
                            <a:rPr lang="it-IT" sz="2200" i="1">
                              <a:latin typeface="Cambria Math" panose="02040503050406030204" pitchFamily="18" charset="0"/>
                            </a:rPr>
                            <m:t>𝐿</m:t>
                          </m:r>
                          <m:r>
                            <a:rPr lang="it-IT" sz="2200" i="1">
                              <a:latin typeface="Cambria Math" panose="02040503050406030204" pitchFamily="18" charset="0"/>
                            </a:rPr>
                            <m:t>·</m:t>
                          </m:r>
                          <m:d>
                            <m:dPr>
                              <m:ctrlPr>
                                <a:rPr lang="it-IT" sz="2200" i="1">
                                  <a:latin typeface="Cambria Math" panose="02040503050406030204" pitchFamily="18" charset="0"/>
                                </a:rPr>
                              </m:ctrlPr>
                            </m:dPr>
                            <m:e>
                              <m:r>
                                <a:rPr lang="it-IT" sz="2200" i="1">
                                  <a:latin typeface="Cambria Math" panose="02040503050406030204" pitchFamily="18" charset="0"/>
                                </a:rPr>
                                <m:t>1</m:t>
                              </m:r>
                              <m:r>
                                <a:rPr lang="it-IT" sz="2200" i="1">
                                  <a:latin typeface="Cambria Math" panose="02040503050406030204" pitchFamily="18" charset="0"/>
                                </a:rPr>
                                <m:t>+</m:t>
                              </m:r>
                              <m:r>
                                <a:rPr lang="it-IT" sz="2200" i="1">
                                  <a:latin typeface="Cambria Math" panose="02040503050406030204" pitchFamily="18" charset="0"/>
                                </a:rPr>
                                <m:t>𝜆</m:t>
                              </m:r>
                            </m:e>
                          </m:d>
                        </m:e>
                      </m:d>
                      <m:r>
                        <a:rPr lang="it-IT" sz="2200" i="1">
                          <a:latin typeface="Cambria Math" panose="02040503050406030204" pitchFamily="18" charset="0"/>
                        </a:rPr>
                        <m:t>+</m:t>
                      </m:r>
                      <m:r>
                        <a:rPr lang="it-IT" sz="2200" i="1">
                          <a:latin typeface="Cambria Math" panose="02040503050406030204" pitchFamily="18" charset="0"/>
                        </a:rPr>
                        <m:t>𝜋</m:t>
                      </m:r>
                      <m:r>
                        <a:rPr lang="it-IT" sz="2200" i="1">
                          <a:latin typeface="Cambria Math" panose="02040503050406030204" pitchFamily="18" charset="0"/>
                        </a:rPr>
                        <m:t>₄</m:t>
                      </m:r>
                      <m:r>
                        <a:rPr lang="it-IT" sz="2200" i="1">
                          <a:latin typeface="Cambria Math" panose="02040503050406030204" pitchFamily="18" charset="0"/>
                        </a:rPr>
                        <m:t>·</m:t>
                      </m:r>
                      <m:sSup>
                        <m:sSupPr>
                          <m:ctrlPr>
                            <a:rPr lang="it-IT" sz="2200" i="1">
                              <a:latin typeface="Cambria Math" panose="02040503050406030204" pitchFamily="18" charset="0"/>
                            </a:rPr>
                          </m:ctrlPr>
                        </m:sSupPr>
                        <m:e>
                          <m:r>
                            <a:rPr lang="it-IT" sz="2200" i="1">
                              <a:latin typeface="Cambria Math" panose="02040503050406030204" pitchFamily="18" charset="0"/>
                            </a:rPr>
                            <m:t>𝑢</m:t>
                          </m:r>
                        </m:e>
                        <m:sup>
                          <m:r>
                            <a:rPr lang="it-IT" sz="2200" i="1">
                              <a:latin typeface="Cambria Math" panose="02040503050406030204" pitchFamily="18" charset="0"/>
                            </a:rPr>
                            <m:t>′</m:t>
                          </m:r>
                        </m:sup>
                      </m:sSup>
                      <m:d>
                        <m:dPr>
                          <m:begChr m:val="["/>
                          <m:endChr m:val="]"/>
                          <m:ctrlPr>
                            <a:rPr lang="it-IT" sz="2200" i="1">
                              <a:latin typeface="Cambria Math" panose="02040503050406030204" pitchFamily="18" charset="0"/>
                            </a:rPr>
                          </m:ctrlPr>
                        </m:dPr>
                        <m:e>
                          <m:r>
                            <a:rPr lang="it-IT" sz="2200" i="1">
                              <a:latin typeface="Cambria Math" panose="02040503050406030204" pitchFamily="18" charset="0"/>
                            </a:rPr>
                            <m:t>4</m:t>
                          </m:r>
                        </m:e>
                      </m:d>
                      <m:r>
                        <a:rPr lang="it-IT" sz="2200" i="1">
                          <a:latin typeface="Cambria Math" panose="02040503050406030204" pitchFamily="18" charset="0"/>
                        </a:rPr>
                        <m:t>·</m:t>
                      </m:r>
                      <m:d>
                        <m:dPr>
                          <m:ctrlPr>
                            <a:rPr lang="it-IT" sz="2200" i="1">
                              <a:latin typeface="Cambria Math" panose="02040503050406030204" pitchFamily="18" charset="0"/>
                            </a:rPr>
                          </m:ctrlPr>
                        </m:dPr>
                        <m:e>
                          <m:r>
                            <a:rPr lang="it-IT" sz="2200" i="1">
                              <a:latin typeface="Cambria Math" panose="02040503050406030204" pitchFamily="18" charset="0"/>
                            </a:rPr>
                            <m:t>−</m:t>
                          </m:r>
                          <m:sSub>
                            <m:sSubPr>
                              <m:ctrlPr>
                                <a:rPr lang="it-IT" sz="2200" i="1">
                                  <a:latin typeface="Cambria Math" panose="02040503050406030204" pitchFamily="18" charset="0"/>
                                </a:rPr>
                              </m:ctrlPr>
                            </m:sSubPr>
                            <m:e>
                              <m:r>
                                <a:rPr lang="it-IT" sz="2200" i="1">
                                  <a:latin typeface="Cambria Math" panose="02040503050406030204" pitchFamily="18" charset="0"/>
                                </a:rPr>
                                <m:t>𝜋</m:t>
                              </m:r>
                            </m:e>
                            <m:sub>
                              <m:r>
                                <a:rPr lang="it-IT" sz="2200" i="1">
                                  <a:latin typeface="Cambria Math" panose="02040503050406030204" pitchFamily="18" charset="0"/>
                                </a:rPr>
                                <m:t>𝐿</m:t>
                              </m:r>
                            </m:sub>
                          </m:sSub>
                          <m:r>
                            <a:rPr lang="it-IT" sz="2200" i="1">
                              <a:latin typeface="Cambria Math" panose="02040503050406030204" pitchFamily="18" charset="0"/>
                            </a:rPr>
                            <m:t>·</m:t>
                          </m:r>
                          <m:r>
                            <a:rPr lang="it-IT" sz="2200" i="1">
                              <a:latin typeface="Cambria Math" panose="02040503050406030204" pitchFamily="18" charset="0"/>
                            </a:rPr>
                            <m:t>𝐿</m:t>
                          </m:r>
                          <m:r>
                            <a:rPr lang="it-IT" sz="2200" i="1">
                              <a:latin typeface="Cambria Math" panose="02040503050406030204" pitchFamily="18" charset="0"/>
                            </a:rPr>
                            <m:t>·</m:t>
                          </m:r>
                          <m:d>
                            <m:dPr>
                              <m:ctrlPr>
                                <a:rPr lang="it-IT" sz="2200" i="1">
                                  <a:latin typeface="Cambria Math" panose="02040503050406030204" pitchFamily="18" charset="0"/>
                                </a:rPr>
                              </m:ctrlPr>
                            </m:dPr>
                            <m:e>
                              <m:r>
                                <a:rPr lang="it-IT" sz="2200" i="1">
                                  <a:latin typeface="Cambria Math" panose="02040503050406030204" pitchFamily="18" charset="0"/>
                                </a:rPr>
                                <m:t>1</m:t>
                              </m:r>
                              <m:r>
                                <a:rPr lang="it-IT" sz="2200" i="1">
                                  <a:latin typeface="Cambria Math" panose="02040503050406030204" pitchFamily="18" charset="0"/>
                                </a:rPr>
                                <m:t>+</m:t>
                              </m:r>
                              <m:r>
                                <a:rPr lang="it-IT" sz="2200" i="1">
                                  <a:latin typeface="Cambria Math" panose="02040503050406030204" pitchFamily="18" charset="0"/>
                                </a:rPr>
                                <m:t>𝜆</m:t>
                              </m:r>
                            </m:e>
                          </m:d>
                          <m:r>
                            <a:rPr lang="it-IT" sz="2200" i="1">
                              <a:latin typeface="Cambria Math" panose="02040503050406030204" pitchFamily="18" charset="0"/>
                            </a:rPr>
                            <m:t>+</m:t>
                          </m:r>
                          <m:r>
                            <a:rPr lang="it-IT" sz="2200" i="1">
                              <a:latin typeface="Cambria Math" panose="02040503050406030204" pitchFamily="18" charset="0"/>
                            </a:rPr>
                            <m:t>𝐿</m:t>
                          </m:r>
                        </m:e>
                      </m:d>
                    </m:oMath>
                  </m:oMathPara>
                </a14:m>
                <a:endParaRPr lang="it-IT" sz="2200" dirty="0"/>
              </a:p>
              <a:p>
                <a:endParaRPr lang="it-IT" sz="2200" dirty="0"/>
              </a:p>
              <a:p>
                <a:endParaRPr lang="it-IT" sz="2200" dirty="0"/>
              </a:p>
              <a:p>
                <a:pPr marL="342900" indent="-342900">
                  <a:buFont typeface="Arial" panose="020B0604020202020204" pitchFamily="34" charset="0"/>
                  <a:buChar char="•"/>
                </a:pPr>
                <a:r>
                  <a:rPr lang="it-IT" sz="2200" dirty="0">
                    <a:latin typeface="Times New Roman" panose="02020603050405020304" pitchFamily="18" charset="0"/>
                    <a:cs typeface="Times New Roman" panose="02020603050405020304" pitchFamily="18" charset="0"/>
                  </a:rPr>
                  <a:t>Se il segno di questa derivata è maggiore o uguale a zero, l’individuo opta per la copertura totale. </a:t>
                </a:r>
              </a:p>
            </p:txBody>
          </p:sp>
        </mc:Choice>
        <mc:Fallback xmlns="">
          <p:sp>
            <p:nvSpPr>
              <p:cNvPr id="8" name="Body">
                <a:extLst>
                  <a:ext uri="{FF2B5EF4-FFF2-40B4-BE49-F238E27FC236}">
                    <a16:creationId xmlns:a16="http://schemas.microsoft.com/office/drawing/2014/main" id="{207BC5C2-D98D-1E36-579B-30B4CBB90484}"/>
                  </a:ext>
                </a:extLst>
              </p:cNvPr>
              <p:cNvSpPr txBox="1">
                <a:spLocks noRot="1" noChangeAspect="1" noMove="1" noResize="1" noEditPoints="1" noAdjustHandles="1" noChangeArrowheads="1" noChangeShapeType="1" noTextEdit="1"/>
              </p:cNvSpPr>
              <p:nvPr/>
            </p:nvSpPr>
            <p:spPr>
              <a:xfrm>
                <a:off x="965200" y="1900000"/>
                <a:ext cx="14897303" cy="5185843"/>
              </a:xfrm>
              <a:prstGeom prst="rect">
                <a:avLst/>
              </a:prstGeom>
              <a:blipFill>
                <a:blip r:embed="rId3"/>
                <a:stretch>
                  <a:fillRect l="-450" t="-824" b="-1529"/>
                </a:stretch>
              </a:blipFill>
            </p:spPr>
            <p:txBody>
              <a:bodyPr/>
              <a:lstStyle/>
              <a:p>
                <a:r>
                  <a:rPr lang="it-IT">
                    <a:noFill/>
                  </a:rPr>
                  <a:t> </a:t>
                </a:r>
              </a:p>
            </p:txBody>
          </p:sp>
        </mc:Fallback>
      </mc:AlternateContent>
    </p:spTree>
    <p:extLst>
      <p:ext uri="{BB962C8B-B14F-4D97-AF65-F5344CB8AC3E}">
        <p14:creationId xmlns:p14="http://schemas.microsoft.com/office/powerpoint/2010/main" val="4486961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473A8-3497-D3C8-9143-3AEA2B7F0FDF}"/>
            </a:ext>
          </a:extLst>
        </p:cNvPr>
        <p:cNvGrpSpPr/>
        <p:nvPr/>
      </p:nvGrpSpPr>
      <p:grpSpPr>
        <a:xfrm>
          <a:off x="0" y="0"/>
          <a:ext cx="0" cy="0"/>
          <a:chOff x="0" y="0"/>
          <a:chExt cx="0" cy="0"/>
        </a:xfrm>
      </p:grpSpPr>
      <p:sp>
        <p:nvSpPr>
          <p:cNvPr id="2" name="Bar">
            <a:extLst>
              <a:ext uri="{FF2B5EF4-FFF2-40B4-BE49-F238E27FC236}">
                <a16:creationId xmlns:a16="http://schemas.microsoft.com/office/drawing/2014/main" id="{AE61118B-C022-3AB9-1EA6-6B5BF50D843F}"/>
              </a:ext>
            </a:extLst>
          </p:cNvPr>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3" name="Logo">
            <a:extLst>
              <a:ext uri="{FF2B5EF4-FFF2-40B4-BE49-F238E27FC236}">
                <a16:creationId xmlns:a16="http://schemas.microsoft.com/office/drawing/2014/main" id="{346FE59A-68F2-ECC9-EC83-93EF54B64373}"/>
              </a:ext>
            </a:extLst>
          </p:cNvPr>
          <p:cNvPicPr>
            <a:picLocks noChangeAspect="1"/>
          </p:cNvPicPr>
          <p:nvPr/>
        </p:nvPicPr>
        <p:blipFill>
          <a:blip r:embed="rId2"/>
          <a:stretch>
            <a:fillRect/>
          </a:stretch>
        </p:blipFill>
        <p:spPr>
          <a:xfrm>
            <a:off x="13241560" y="8595360"/>
            <a:ext cx="1402080" cy="548640"/>
          </a:xfrm>
          <a:prstGeom prst="rect">
            <a:avLst/>
          </a:prstGeom>
        </p:spPr>
      </p:pic>
      <p:sp>
        <p:nvSpPr>
          <p:cNvPr id="4" name="Title">
            <a:extLst>
              <a:ext uri="{FF2B5EF4-FFF2-40B4-BE49-F238E27FC236}">
                <a16:creationId xmlns:a16="http://schemas.microsoft.com/office/drawing/2014/main" id="{C76B185C-7119-3E0B-7326-8B473D4A7B65}"/>
              </a:ext>
            </a:extLst>
          </p:cNvPr>
          <p:cNvSpPr/>
          <p:nvPr/>
        </p:nvSpPr>
        <p:spPr>
          <a:xfrm>
            <a:off x="965200" y="777240"/>
            <a:ext cx="15163800" cy="975360"/>
          </a:xfrm>
          <a:prstGeom prst="rect">
            <a:avLst/>
          </a:prstGeom>
          <a:noFill/>
          <a:ln/>
        </p:spPr>
        <p:txBody>
          <a:bodyPr wrap="square" rtlCol="0" anchor="ctr"/>
          <a:lstStyle/>
          <a:p>
            <a:r>
              <a:rPr lang="it-IT" sz="4400" b="1" dirty="0"/>
              <a:t>Rischi molteplici</a:t>
            </a:r>
          </a:p>
        </p:txBody>
      </p:sp>
      <mc:AlternateContent xmlns:mc="http://schemas.openxmlformats.org/markup-compatibility/2006" xmlns:a14="http://schemas.microsoft.com/office/drawing/2010/main">
        <mc:Choice Requires="a14">
          <p:sp>
            <p:nvSpPr>
              <p:cNvPr id="8" name="Body">
                <a:extLst>
                  <a:ext uri="{FF2B5EF4-FFF2-40B4-BE49-F238E27FC236}">
                    <a16:creationId xmlns:a16="http://schemas.microsoft.com/office/drawing/2014/main" id="{5CAB4666-6BA9-2A49-973C-937282617CB1}"/>
                  </a:ext>
                </a:extLst>
              </p:cNvPr>
              <p:cNvSpPr txBox="1"/>
              <p:nvPr/>
            </p:nvSpPr>
            <p:spPr>
              <a:xfrm>
                <a:off x="1003097" y="2066056"/>
                <a:ext cx="14897303" cy="4967450"/>
              </a:xfrm>
              <a:prstGeom prst="rect">
                <a:avLst/>
              </a:prstGeom>
              <a:noFill/>
            </p:spPr>
            <p:txBody>
              <a:bodyPr wrap="square">
                <a:spAutoFit/>
              </a:bodyPr>
              <a:lstStyle/>
              <a:p>
                <a:pPr marL="342900" indent="-342900">
                  <a:buFont typeface="Arial" panose="020B0604020202020204" pitchFamily="34" charset="0"/>
                  <a:buChar char="•"/>
                </a:pPr>
                <a:r>
                  <a:rPr lang="it-IT" sz="2200" dirty="0">
                    <a:latin typeface="Times New Roman" panose="02020603050405020304" pitchFamily="18" charset="0"/>
                    <a:cs typeface="Times New Roman" panose="02020603050405020304" pitchFamily="18" charset="0"/>
                  </a:rPr>
                  <a:t>Siccome </a:t>
                </a:r>
                <a14:m>
                  <m:oMath xmlns:m="http://schemas.openxmlformats.org/officeDocument/2006/math">
                    <m:sSup>
                      <m:sSupPr>
                        <m:ctrlPr>
                          <a:rPr lang="it-IT" sz="2200" i="1">
                            <a:latin typeface="Cambria Math" panose="02040503050406030204" pitchFamily="18" charset="0"/>
                          </a:rPr>
                        </m:ctrlPr>
                      </m:sSupPr>
                      <m:e>
                        <m:r>
                          <a:rPr lang="it-IT" sz="2200" i="1">
                            <a:latin typeface="Cambria Math" panose="02040503050406030204" pitchFamily="18" charset="0"/>
                          </a:rPr>
                          <m:t>𝑢</m:t>
                        </m:r>
                      </m:e>
                      <m:sup>
                        <m:r>
                          <a:rPr lang="it-IT" sz="2200" i="1">
                            <a:latin typeface="Cambria Math" panose="02040503050406030204" pitchFamily="18" charset="0"/>
                          </a:rPr>
                          <m:t>′</m:t>
                        </m:r>
                      </m:sup>
                    </m:sSup>
                    <m:d>
                      <m:dPr>
                        <m:begChr m:val="["/>
                        <m:endChr m:val="]"/>
                        <m:ctrlPr>
                          <a:rPr lang="it-IT" sz="2200" i="1">
                            <a:latin typeface="Cambria Math" panose="02040503050406030204" pitchFamily="18" charset="0"/>
                          </a:rPr>
                        </m:ctrlPr>
                      </m:dPr>
                      <m:e>
                        <m:r>
                          <a:rPr lang="it-IT" sz="2200" i="1">
                            <a:latin typeface="Cambria Math" panose="02040503050406030204" pitchFamily="18" charset="0"/>
                          </a:rPr>
                          <m:t>1</m:t>
                        </m:r>
                      </m:e>
                    </m:d>
                    <m:r>
                      <a:rPr lang="it-IT" sz="2200" b="0" i="1" smtClean="0">
                        <a:latin typeface="Cambria Math" panose="02040503050406030204" pitchFamily="18" charset="0"/>
                      </a:rPr>
                      <m:t>=</m:t>
                    </m:r>
                    <m:sSup>
                      <m:sSupPr>
                        <m:ctrlPr>
                          <a:rPr lang="it-IT" sz="2200" i="1">
                            <a:latin typeface="Cambria Math" panose="02040503050406030204" pitchFamily="18" charset="0"/>
                          </a:rPr>
                        </m:ctrlPr>
                      </m:sSupPr>
                      <m:e>
                        <m:r>
                          <a:rPr lang="it-IT" sz="2200" i="1">
                            <a:latin typeface="Cambria Math" panose="02040503050406030204" pitchFamily="18" charset="0"/>
                          </a:rPr>
                          <m:t>𝑢</m:t>
                        </m:r>
                      </m:e>
                      <m:sup>
                        <m:r>
                          <a:rPr lang="it-IT" sz="2200" i="1">
                            <a:latin typeface="Cambria Math" panose="02040503050406030204" pitchFamily="18" charset="0"/>
                          </a:rPr>
                          <m:t>′</m:t>
                        </m:r>
                      </m:sup>
                    </m:sSup>
                    <m:d>
                      <m:dPr>
                        <m:begChr m:val="["/>
                        <m:endChr m:val="]"/>
                        <m:ctrlPr>
                          <a:rPr lang="it-IT" sz="2200" i="1">
                            <a:latin typeface="Cambria Math" panose="02040503050406030204" pitchFamily="18" charset="0"/>
                          </a:rPr>
                        </m:ctrlPr>
                      </m:dPr>
                      <m:e>
                        <m:r>
                          <a:rPr lang="it-IT" sz="2200" b="0" i="1" smtClean="0">
                            <a:latin typeface="Cambria Math" panose="02040503050406030204" pitchFamily="18" charset="0"/>
                          </a:rPr>
                          <m:t>2</m:t>
                        </m:r>
                      </m:e>
                    </m:d>
                    <m:r>
                      <a:rPr lang="it-IT" sz="2200" b="0" i="1" smtClean="0">
                        <a:latin typeface="Cambria Math" panose="02040503050406030204" pitchFamily="18" charset="0"/>
                      </a:rPr>
                      <m:t> </m:t>
                    </m:r>
                    <m:r>
                      <m:rPr>
                        <m:sty m:val="p"/>
                      </m:rPr>
                      <a:rPr lang="it-IT" sz="2200" b="0" i="1" smtClean="0">
                        <a:latin typeface="Cambria Math" panose="02040503050406030204" pitchFamily="18" charset="0"/>
                      </a:rPr>
                      <m:t>and</m:t>
                    </m:r>
                    <m:r>
                      <a:rPr lang="it-IT" sz="2200" b="0" i="1" smtClean="0">
                        <a:latin typeface="Cambria Math" panose="02040503050406030204" pitchFamily="18" charset="0"/>
                      </a:rPr>
                      <m:t> </m:t>
                    </m:r>
                    <m:sSup>
                      <m:sSupPr>
                        <m:ctrlPr>
                          <a:rPr lang="it-IT" sz="2200" i="1">
                            <a:latin typeface="Cambria Math" panose="02040503050406030204" pitchFamily="18" charset="0"/>
                          </a:rPr>
                        </m:ctrlPr>
                      </m:sSupPr>
                      <m:e>
                        <m:r>
                          <a:rPr lang="it-IT" sz="2200" i="1">
                            <a:latin typeface="Cambria Math" panose="02040503050406030204" pitchFamily="18" charset="0"/>
                          </a:rPr>
                          <m:t>𝑢</m:t>
                        </m:r>
                      </m:e>
                      <m:sup>
                        <m:r>
                          <a:rPr lang="it-IT" sz="2200" i="1">
                            <a:latin typeface="Cambria Math" panose="02040503050406030204" pitchFamily="18" charset="0"/>
                          </a:rPr>
                          <m:t>′</m:t>
                        </m:r>
                      </m:sup>
                    </m:sSup>
                    <m:d>
                      <m:dPr>
                        <m:begChr m:val="["/>
                        <m:endChr m:val="]"/>
                        <m:ctrlPr>
                          <a:rPr lang="it-IT" sz="2200" i="1">
                            <a:latin typeface="Cambria Math" panose="02040503050406030204" pitchFamily="18" charset="0"/>
                          </a:rPr>
                        </m:ctrlPr>
                      </m:dPr>
                      <m:e>
                        <m:r>
                          <a:rPr lang="it-IT" sz="2200" b="0" i="1" smtClean="0">
                            <a:latin typeface="Cambria Math" panose="02040503050406030204" pitchFamily="18" charset="0"/>
                          </a:rPr>
                          <m:t>3</m:t>
                        </m:r>
                      </m:e>
                    </m:d>
                    <m:r>
                      <a:rPr lang="it-IT" sz="2200" b="0" i="1" smtClean="0">
                        <a:latin typeface="Cambria Math" panose="02040503050406030204" pitchFamily="18" charset="0"/>
                      </a:rPr>
                      <m:t>=</m:t>
                    </m:r>
                    <m:sSup>
                      <m:sSupPr>
                        <m:ctrlPr>
                          <a:rPr lang="it-IT" sz="2200" i="1">
                            <a:latin typeface="Cambria Math" panose="02040503050406030204" pitchFamily="18" charset="0"/>
                          </a:rPr>
                        </m:ctrlPr>
                      </m:sSupPr>
                      <m:e>
                        <m:r>
                          <a:rPr lang="it-IT" sz="2200" i="1">
                            <a:latin typeface="Cambria Math" panose="02040503050406030204" pitchFamily="18" charset="0"/>
                          </a:rPr>
                          <m:t>𝑢</m:t>
                        </m:r>
                      </m:e>
                      <m:sup>
                        <m:r>
                          <a:rPr lang="it-IT" sz="2200" i="1">
                            <a:latin typeface="Cambria Math" panose="02040503050406030204" pitchFamily="18" charset="0"/>
                          </a:rPr>
                          <m:t>′</m:t>
                        </m:r>
                      </m:sup>
                    </m:sSup>
                    <m:d>
                      <m:dPr>
                        <m:begChr m:val="["/>
                        <m:endChr m:val="]"/>
                        <m:ctrlPr>
                          <a:rPr lang="it-IT" sz="2200" i="1">
                            <a:latin typeface="Cambria Math" panose="02040503050406030204" pitchFamily="18" charset="0"/>
                          </a:rPr>
                        </m:ctrlPr>
                      </m:dPr>
                      <m:e>
                        <m:r>
                          <a:rPr lang="it-IT" sz="2200" b="0" i="1" smtClean="0">
                            <a:latin typeface="Cambria Math" panose="02040503050406030204" pitchFamily="18" charset="0"/>
                          </a:rPr>
                          <m:t>4</m:t>
                        </m:r>
                      </m:e>
                    </m:d>
                    <m:r>
                      <a:rPr lang="it-IT" sz="2200" b="0" i="1" smtClean="0">
                        <a:latin typeface="Cambria Math" panose="02040503050406030204" pitchFamily="18" charset="0"/>
                      </a:rPr>
                      <m:t>:, </m:t>
                    </m:r>
                    <m:r>
                      <a:rPr lang="it-IT" sz="2200" b="0" i="1" smtClean="0">
                        <a:latin typeface="Cambria Math" panose="02040503050406030204" pitchFamily="18" charset="0"/>
                      </a:rPr>
                      <m:t>𝑞𝑢𝑎𝑛𝑑𝑜</m:t>
                    </m:r>
                    <m:r>
                      <a:rPr lang="it-IT" sz="2200" b="0" i="1" smtClean="0">
                        <a:latin typeface="Cambria Math" panose="02040503050406030204" pitchFamily="18" charset="0"/>
                      </a:rPr>
                      <m:t> </m:t>
                    </m:r>
                    <m:r>
                      <a:rPr lang="it-IT" sz="2200" b="0" i="1" smtClean="0">
                        <a:latin typeface="Cambria Math" panose="02040503050406030204" pitchFamily="18" charset="0"/>
                      </a:rPr>
                      <m:t>𝛼</m:t>
                    </m:r>
                    <m:r>
                      <a:rPr lang="it-IT" sz="2200" b="0" i="1" smtClean="0">
                        <a:latin typeface="Cambria Math" panose="02040503050406030204" pitchFamily="18" charset="0"/>
                      </a:rPr>
                      <m:t>=</m:t>
                    </m:r>
                    <m:r>
                      <a:rPr lang="it-IT" sz="2200" b="0" i="1" smtClean="0">
                        <a:latin typeface="Cambria Math" panose="02040503050406030204" pitchFamily="18" charset="0"/>
                      </a:rPr>
                      <m:t>1</m:t>
                    </m:r>
                    <m:r>
                      <a:rPr lang="it-IT" sz="2200" b="0" i="1" smtClean="0">
                        <a:latin typeface="Cambria Math" panose="02040503050406030204" pitchFamily="18" charset="0"/>
                      </a:rPr>
                      <m:t>:</m:t>
                    </m:r>
                  </m:oMath>
                </a14:m>
                <a:endParaRPr lang="it-IT" sz="2200" dirty="0">
                  <a:latin typeface="Times New Roman" panose="02020603050405020304" pitchFamily="18" charset="0"/>
                  <a:cs typeface="Times New Roman" panose="02020603050405020304" pitchFamily="18" charset="0"/>
                </a:endParaRPr>
              </a:p>
              <a:p>
                <a:endParaRPr lang="it-IT" sz="2200" i="1" dirty="0"/>
              </a:p>
              <a:p>
                <a:pPr/>
                <a14:m>
                  <m:oMathPara xmlns:m="http://schemas.openxmlformats.org/officeDocument/2006/math">
                    <m:oMathParaPr>
                      <m:jc m:val="centerGroup"/>
                    </m:oMathParaPr>
                    <m:oMath xmlns:m="http://schemas.openxmlformats.org/officeDocument/2006/math">
                      <m:f>
                        <m:fPr>
                          <m:ctrlPr>
                            <a:rPr lang="it-IT" sz="2200" i="1">
                              <a:latin typeface="Cambria Math" panose="02040503050406030204" pitchFamily="18" charset="0"/>
                            </a:rPr>
                          </m:ctrlPr>
                        </m:fPr>
                        <m:num>
                          <m:r>
                            <a:rPr lang="it-IT" sz="2200" i="1">
                              <a:latin typeface="Cambria Math" panose="02040503050406030204" pitchFamily="18" charset="0"/>
                            </a:rPr>
                            <m:t>𝑑𝐸𝑈</m:t>
                          </m:r>
                        </m:num>
                        <m:den>
                          <m:r>
                            <a:rPr lang="it-IT" sz="2200" i="1">
                              <a:latin typeface="Cambria Math" panose="02040503050406030204" pitchFamily="18" charset="0"/>
                            </a:rPr>
                            <m:t>𝑑</m:t>
                          </m:r>
                          <m:r>
                            <a:rPr lang="it-IT" sz="2200" i="1">
                              <a:latin typeface="Cambria Math" panose="02040503050406030204" pitchFamily="18" charset="0"/>
                            </a:rPr>
                            <m:t>𝛼</m:t>
                          </m:r>
                        </m:den>
                      </m:f>
                      <m:r>
                        <a:rPr lang="it-IT" sz="2200" i="1">
                          <a:latin typeface="Cambria Math" panose="02040503050406030204" pitchFamily="18" charset="0"/>
                        </a:rPr>
                        <m:t> </m:t>
                      </m:r>
                      <m:sSub>
                        <m:sSubPr>
                          <m:ctrlPr>
                            <a:rPr lang="it-IT" sz="2200" i="1">
                              <a:latin typeface="Cambria Math" panose="02040503050406030204" pitchFamily="18" charset="0"/>
                            </a:rPr>
                          </m:ctrlPr>
                        </m:sSubPr>
                        <m:e>
                          <m:d>
                            <m:dPr>
                              <m:begChr m:val=""/>
                              <m:endChr m:val="|"/>
                              <m:ctrlPr>
                                <a:rPr lang="it-IT" sz="2200" i="1">
                                  <a:latin typeface="Cambria Math" panose="02040503050406030204" pitchFamily="18" charset="0"/>
                                </a:rPr>
                              </m:ctrlPr>
                            </m:dPr>
                            <m:e>
                              <m:r>
                                <a:rPr lang="it-IT" sz="2200" i="1">
                                  <a:latin typeface="Cambria Math" panose="02040503050406030204" pitchFamily="18" charset="0"/>
                                </a:rPr>
                                <m:t>​</m:t>
                              </m:r>
                            </m:e>
                          </m:d>
                        </m:e>
                        <m:sub>
                          <m:r>
                            <a:rPr lang="it-IT" sz="2200" i="1">
                              <a:latin typeface="Cambria Math" panose="02040503050406030204" pitchFamily="18" charset="0"/>
                            </a:rPr>
                            <m:t>𝛼</m:t>
                          </m:r>
                          <m:r>
                            <a:rPr lang="it-IT" sz="2200" i="1">
                              <a:latin typeface="Cambria Math" panose="02040503050406030204" pitchFamily="18" charset="0"/>
                            </a:rPr>
                            <m:t>=</m:t>
                          </m:r>
                          <m:r>
                            <a:rPr lang="it-IT" sz="2200" i="1">
                              <a:latin typeface="Cambria Math" panose="02040503050406030204" pitchFamily="18" charset="0"/>
                            </a:rPr>
                            <m:t>1</m:t>
                          </m:r>
                        </m:sub>
                      </m:sSub>
                      <m:r>
                        <a:rPr lang="it-IT" sz="2200" i="1">
                          <a:latin typeface="Cambria Math" panose="02040503050406030204" pitchFamily="18" charset="0"/>
                        </a:rPr>
                        <m:t> = (</m:t>
                      </m:r>
                      <m:r>
                        <a:rPr lang="it-IT" sz="2200" i="1">
                          <a:latin typeface="Cambria Math" panose="02040503050406030204" pitchFamily="18" charset="0"/>
                        </a:rPr>
                        <m:t>𝜋</m:t>
                      </m:r>
                      <m:r>
                        <a:rPr lang="it-IT" sz="2200" i="1">
                          <a:latin typeface="Cambria Math" panose="02040503050406030204" pitchFamily="18" charset="0"/>
                        </a:rPr>
                        <m:t>₁</m:t>
                      </m:r>
                      <m:r>
                        <a:rPr lang="it-IT" sz="2200" i="1">
                          <a:latin typeface="Cambria Math" panose="02040503050406030204" pitchFamily="18" charset="0"/>
                        </a:rPr>
                        <m:t> + </m:t>
                      </m:r>
                      <m:r>
                        <a:rPr lang="it-IT" sz="2200" i="1">
                          <a:latin typeface="Cambria Math" panose="02040503050406030204" pitchFamily="18" charset="0"/>
                        </a:rPr>
                        <m:t>𝜋</m:t>
                      </m:r>
                      <m:r>
                        <a:rPr lang="it-IT" sz="2200" i="1">
                          <a:latin typeface="Cambria Math" panose="02040503050406030204" pitchFamily="18" charset="0"/>
                        </a:rPr>
                        <m:t>₂</m:t>
                      </m:r>
                      <m:r>
                        <a:rPr lang="it-IT" sz="2200" i="1">
                          <a:latin typeface="Cambria Math" panose="02040503050406030204" pitchFamily="18" charset="0"/>
                        </a:rPr>
                        <m:t>)</m:t>
                      </m:r>
                      <m:r>
                        <a:rPr lang="it-IT" sz="2200" i="1">
                          <a:latin typeface="Cambria Math" panose="02040503050406030204" pitchFamily="18" charset="0"/>
                        </a:rPr>
                        <m:t>𝑢</m:t>
                      </m:r>
                      <m:r>
                        <a:rPr lang="it-IT" sz="2200" i="1">
                          <a:latin typeface="Cambria Math" panose="02040503050406030204" pitchFamily="18" charset="0"/>
                        </a:rPr>
                        <m:t>′</m:t>
                      </m:r>
                      <m:r>
                        <a:rPr lang="it-IT" sz="2200" i="1">
                          <a:latin typeface="Cambria Math" panose="02040503050406030204" pitchFamily="18" charset="0"/>
                        </a:rPr>
                        <m:t>[</m:t>
                      </m:r>
                      <m:r>
                        <a:rPr lang="it-IT" sz="2200" i="1">
                          <a:latin typeface="Cambria Math" panose="02040503050406030204" pitchFamily="18" charset="0"/>
                        </a:rPr>
                        <m:t>1</m:t>
                      </m:r>
                      <m:r>
                        <a:rPr lang="it-IT" sz="2200" i="1">
                          <a:latin typeface="Cambria Math" panose="02040503050406030204" pitchFamily="18" charset="0"/>
                        </a:rPr>
                        <m:t>]{−</m:t>
                      </m:r>
                      <m:sSub>
                        <m:sSubPr>
                          <m:ctrlPr>
                            <a:rPr lang="it-IT" sz="2200" i="1">
                              <a:latin typeface="Cambria Math" panose="02040503050406030204" pitchFamily="18" charset="0"/>
                            </a:rPr>
                          </m:ctrlPr>
                        </m:sSubPr>
                        <m:e>
                          <m:r>
                            <a:rPr lang="it-IT" sz="2200" i="1">
                              <a:latin typeface="Cambria Math" panose="02040503050406030204" pitchFamily="18" charset="0"/>
                            </a:rPr>
                            <m:t>𝜋</m:t>
                          </m:r>
                        </m:e>
                        <m:sub>
                          <m:r>
                            <a:rPr lang="it-IT" sz="2200" i="1">
                              <a:latin typeface="Cambria Math" panose="02040503050406030204" pitchFamily="18" charset="0"/>
                            </a:rPr>
                            <m:t>𝐿</m:t>
                          </m:r>
                        </m:sub>
                      </m:sSub>
                      <m:r>
                        <a:rPr lang="it-IT" sz="2200" i="1">
                          <a:latin typeface="Cambria Math" panose="02040503050406030204" pitchFamily="18" charset="0"/>
                        </a:rPr>
                        <m:t> </m:t>
                      </m:r>
                      <m:r>
                        <a:rPr lang="it-IT" sz="2200" i="1">
                          <a:latin typeface="Cambria Math" panose="02040503050406030204" pitchFamily="18" charset="0"/>
                        </a:rPr>
                        <m:t>𝐿</m:t>
                      </m:r>
                      <m:r>
                        <a:rPr lang="it-IT" sz="2200" i="1">
                          <a:latin typeface="Cambria Math" panose="02040503050406030204" pitchFamily="18" charset="0"/>
                        </a:rPr>
                        <m:t>(</m:t>
                      </m:r>
                      <m:r>
                        <a:rPr lang="it-IT" sz="2200" i="1">
                          <a:latin typeface="Cambria Math" panose="02040503050406030204" pitchFamily="18" charset="0"/>
                        </a:rPr>
                        <m:t>1</m:t>
                      </m:r>
                      <m:r>
                        <a:rPr lang="it-IT" sz="2200" i="1">
                          <a:latin typeface="Cambria Math" panose="02040503050406030204" pitchFamily="18" charset="0"/>
                        </a:rPr>
                        <m:t> + </m:t>
                      </m:r>
                      <m:r>
                        <a:rPr lang="it-IT" sz="2200" i="1">
                          <a:latin typeface="Cambria Math" panose="02040503050406030204" pitchFamily="18" charset="0"/>
                        </a:rPr>
                        <m:t>𝜆</m:t>
                      </m:r>
                      <m:r>
                        <a:rPr lang="it-IT" sz="2200" i="1">
                          <a:latin typeface="Cambria Math" panose="02040503050406030204" pitchFamily="18" charset="0"/>
                        </a:rPr>
                        <m:t>)} + </m:t>
                      </m:r>
                      <m:r>
                        <a:rPr lang="it-IT" sz="2200" i="1">
                          <a:latin typeface="Cambria Math" panose="02040503050406030204" pitchFamily="18" charset="0"/>
                        </a:rPr>
                        <m:t>𝜋</m:t>
                      </m:r>
                      <m:r>
                        <a:rPr lang="it-IT" sz="2200" i="1">
                          <a:latin typeface="Cambria Math" panose="02040503050406030204" pitchFamily="18" charset="0"/>
                        </a:rPr>
                        <m:t>₂</m:t>
                      </m:r>
                      <m:r>
                        <a:rPr lang="it-IT" sz="2200" i="1">
                          <a:latin typeface="Cambria Math" panose="02040503050406030204" pitchFamily="18" charset="0"/>
                        </a:rPr>
                        <m:t>𝐿𝑢</m:t>
                      </m:r>
                      <m:r>
                        <a:rPr lang="it-IT" sz="2200" i="1">
                          <a:latin typeface="Cambria Math" panose="02040503050406030204" pitchFamily="18" charset="0"/>
                        </a:rPr>
                        <m:t>′</m:t>
                      </m:r>
                      <m:r>
                        <a:rPr lang="it-IT" sz="2200" i="1">
                          <a:latin typeface="Cambria Math" panose="02040503050406030204" pitchFamily="18" charset="0"/>
                        </a:rPr>
                        <m:t>[</m:t>
                      </m:r>
                      <m:r>
                        <a:rPr lang="it-IT" sz="2200" i="1">
                          <a:latin typeface="Cambria Math" panose="02040503050406030204" pitchFamily="18" charset="0"/>
                        </a:rPr>
                        <m:t>1</m:t>
                      </m:r>
                      <m:r>
                        <a:rPr lang="it-IT" sz="2200" i="1">
                          <a:latin typeface="Cambria Math" panose="02040503050406030204" pitchFamily="18" charset="0"/>
                        </a:rPr>
                        <m:t>] + (</m:t>
                      </m:r>
                      <m:r>
                        <a:rPr lang="it-IT" sz="2200" i="1">
                          <a:latin typeface="Cambria Math" panose="02040503050406030204" pitchFamily="18" charset="0"/>
                        </a:rPr>
                        <m:t>𝜋</m:t>
                      </m:r>
                      <m:r>
                        <a:rPr lang="it-IT" sz="2200" i="1">
                          <a:latin typeface="Cambria Math" panose="02040503050406030204" pitchFamily="18" charset="0"/>
                        </a:rPr>
                        <m:t>₃</m:t>
                      </m:r>
                      <m:r>
                        <a:rPr lang="it-IT" sz="2200" i="1">
                          <a:latin typeface="Cambria Math" panose="02040503050406030204" pitchFamily="18" charset="0"/>
                        </a:rPr>
                        <m:t> + </m:t>
                      </m:r>
                      <m:r>
                        <a:rPr lang="it-IT" sz="2200" i="1">
                          <a:latin typeface="Cambria Math" panose="02040503050406030204" pitchFamily="18" charset="0"/>
                        </a:rPr>
                        <m:t>𝜋</m:t>
                      </m:r>
                      <m:r>
                        <a:rPr lang="it-IT" sz="2200" i="1">
                          <a:latin typeface="Cambria Math" panose="02040503050406030204" pitchFamily="18" charset="0"/>
                        </a:rPr>
                        <m:t>₄</m:t>
                      </m:r>
                      <m:r>
                        <a:rPr lang="it-IT" sz="2200" i="1">
                          <a:latin typeface="Cambria Math" panose="02040503050406030204" pitchFamily="18" charset="0"/>
                        </a:rPr>
                        <m:t>)</m:t>
                      </m:r>
                      <m:r>
                        <a:rPr lang="it-IT" sz="2200" i="1">
                          <a:latin typeface="Cambria Math" panose="02040503050406030204" pitchFamily="18" charset="0"/>
                        </a:rPr>
                        <m:t>𝑢</m:t>
                      </m:r>
                      <m:r>
                        <a:rPr lang="it-IT" sz="2200" i="1">
                          <a:latin typeface="Cambria Math" panose="02040503050406030204" pitchFamily="18" charset="0"/>
                        </a:rPr>
                        <m:t>′</m:t>
                      </m:r>
                      <m:r>
                        <a:rPr lang="it-IT" sz="2200" i="1">
                          <a:latin typeface="Cambria Math" panose="02040503050406030204" pitchFamily="18" charset="0"/>
                        </a:rPr>
                        <m:t>[</m:t>
                      </m:r>
                      <m:r>
                        <a:rPr lang="it-IT" sz="2200" i="1">
                          <a:latin typeface="Cambria Math" panose="02040503050406030204" pitchFamily="18" charset="0"/>
                        </a:rPr>
                        <m:t>3</m:t>
                      </m:r>
                      <m:r>
                        <a:rPr lang="it-IT" sz="2200" i="1">
                          <a:latin typeface="Cambria Math" panose="02040503050406030204" pitchFamily="18" charset="0"/>
                        </a:rPr>
                        <m:t>]{−</m:t>
                      </m:r>
                      <m:sSub>
                        <m:sSubPr>
                          <m:ctrlPr>
                            <a:rPr lang="it-IT" sz="2200" i="1">
                              <a:latin typeface="Cambria Math" panose="02040503050406030204" pitchFamily="18" charset="0"/>
                            </a:rPr>
                          </m:ctrlPr>
                        </m:sSubPr>
                        <m:e>
                          <m:r>
                            <a:rPr lang="it-IT" sz="2200" i="1">
                              <a:latin typeface="Cambria Math" panose="02040503050406030204" pitchFamily="18" charset="0"/>
                            </a:rPr>
                            <m:t>𝜋</m:t>
                          </m:r>
                        </m:e>
                        <m:sub>
                          <m:r>
                            <a:rPr lang="it-IT" sz="2200" i="1">
                              <a:latin typeface="Cambria Math" panose="02040503050406030204" pitchFamily="18" charset="0"/>
                            </a:rPr>
                            <m:t>𝐿</m:t>
                          </m:r>
                        </m:sub>
                      </m:sSub>
                      <m:r>
                        <a:rPr lang="it-IT" sz="2200" i="1">
                          <a:latin typeface="Cambria Math" panose="02040503050406030204" pitchFamily="18" charset="0"/>
                        </a:rPr>
                        <m:t> </m:t>
                      </m:r>
                      <m:r>
                        <a:rPr lang="it-IT" sz="2200" i="1">
                          <a:latin typeface="Cambria Math" panose="02040503050406030204" pitchFamily="18" charset="0"/>
                        </a:rPr>
                        <m:t>𝐿</m:t>
                      </m:r>
                      <m:r>
                        <a:rPr lang="it-IT" sz="2200" i="1">
                          <a:latin typeface="Cambria Math" panose="02040503050406030204" pitchFamily="18" charset="0"/>
                        </a:rPr>
                        <m:t>(</m:t>
                      </m:r>
                      <m:r>
                        <a:rPr lang="it-IT" sz="2200" i="1">
                          <a:latin typeface="Cambria Math" panose="02040503050406030204" pitchFamily="18" charset="0"/>
                        </a:rPr>
                        <m:t>1</m:t>
                      </m:r>
                      <m:r>
                        <a:rPr lang="it-IT" sz="2200" i="1">
                          <a:latin typeface="Cambria Math" panose="02040503050406030204" pitchFamily="18" charset="0"/>
                        </a:rPr>
                        <m:t> + </m:t>
                      </m:r>
                      <m:r>
                        <a:rPr lang="it-IT" sz="2200" i="1">
                          <a:latin typeface="Cambria Math" panose="02040503050406030204" pitchFamily="18" charset="0"/>
                        </a:rPr>
                        <m:t>𝜆</m:t>
                      </m:r>
                      <m:r>
                        <a:rPr lang="it-IT" sz="2200" i="1">
                          <a:latin typeface="Cambria Math" panose="02040503050406030204" pitchFamily="18" charset="0"/>
                        </a:rPr>
                        <m:t>)} + </m:t>
                      </m:r>
                      <m:r>
                        <a:rPr lang="it-IT" sz="2200" i="1">
                          <a:latin typeface="Cambria Math" panose="02040503050406030204" pitchFamily="18" charset="0"/>
                        </a:rPr>
                        <m:t>𝜋</m:t>
                      </m:r>
                      <m:r>
                        <a:rPr lang="it-IT" sz="2200" i="1">
                          <a:latin typeface="Cambria Math" panose="02040503050406030204" pitchFamily="18" charset="0"/>
                        </a:rPr>
                        <m:t>₄</m:t>
                      </m:r>
                      <m:r>
                        <a:rPr lang="it-IT" sz="2200" i="1">
                          <a:latin typeface="Cambria Math" panose="02040503050406030204" pitchFamily="18" charset="0"/>
                        </a:rPr>
                        <m:t>𝐿𝑢</m:t>
                      </m:r>
                      <m:r>
                        <a:rPr lang="it-IT" sz="2200" i="1">
                          <a:latin typeface="Cambria Math" panose="02040503050406030204" pitchFamily="18" charset="0"/>
                        </a:rPr>
                        <m:t>′</m:t>
                      </m:r>
                      <m:r>
                        <a:rPr lang="it-IT" sz="2200" i="1">
                          <a:latin typeface="Cambria Math" panose="02040503050406030204" pitchFamily="18" charset="0"/>
                        </a:rPr>
                        <m:t>[</m:t>
                      </m:r>
                      <m:r>
                        <a:rPr lang="it-IT" sz="2200" i="1">
                          <a:latin typeface="Cambria Math" panose="02040503050406030204" pitchFamily="18" charset="0"/>
                        </a:rPr>
                        <m:t>3</m:t>
                      </m:r>
                      <m:r>
                        <a:rPr lang="it-IT" sz="2200" i="1">
                          <a:latin typeface="Cambria Math" panose="02040503050406030204" pitchFamily="18" charset="0"/>
                        </a:rPr>
                        <m:t>]</m:t>
                      </m:r>
                    </m:oMath>
                  </m:oMathPara>
                </a14:m>
                <a:endParaRPr lang="it-IT" sz="2200" dirty="0"/>
              </a:p>
              <a:p>
                <a:endParaRPr lang="it-IT" sz="2200" dirty="0"/>
              </a:p>
              <a:p>
                <a:pPr marL="285750" indent="-285750">
                  <a:buFont typeface="Arial" panose="020B0604020202020204" pitchFamily="34" charset="0"/>
                  <a:buChar char="•"/>
                </a:pPr>
                <a:endParaRPr lang="it-IT" sz="2200" dirty="0"/>
              </a:p>
              <a:p>
                <a:pPr marL="285750" indent="-285750">
                  <a:buFont typeface="Arial" panose="020B0604020202020204" pitchFamily="34" charset="0"/>
                  <a:buChar char="•"/>
                </a:pPr>
                <a:r>
                  <a:rPr lang="it-IT" sz="2200" dirty="0">
                    <a:latin typeface="Times New Roman" panose="02020603050405020304" pitchFamily="18" charset="0"/>
                    <a:cs typeface="Times New Roman" panose="02020603050405020304" pitchFamily="18" charset="0"/>
                  </a:rPr>
                  <a:t>Dalla tabella si evince che </a:t>
                </a:r>
                <a14:m>
                  <m:oMath xmlns:m="http://schemas.openxmlformats.org/officeDocument/2006/math">
                    <m:r>
                      <a:rPr lang="el-GR" sz="2200" i="1" dirty="0" smtClean="0">
                        <a:latin typeface="Cambria Math" panose="02040503050406030204" pitchFamily="18" charset="0"/>
                      </a:rPr>
                      <m:t>(</m:t>
                    </m:r>
                    <m:sSub>
                      <m:sSubPr>
                        <m:ctrlPr>
                          <a:rPr lang="it-IT" sz="2200" b="0" i="1" dirty="0" smtClean="0">
                            <a:latin typeface="Cambria Math" panose="02040503050406030204" pitchFamily="18" charset="0"/>
                          </a:rPr>
                        </m:ctrlPr>
                      </m:sSubPr>
                      <m:e>
                        <m:r>
                          <a:rPr lang="el-GR" sz="2200" i="1" dirty="0" smtClean="0">
                            <a:latin typeface="Cambria Math" panose="02040503050406030204" pitchFamily="18" charset="0"/>
                          </a:rPr>
                          <m:t>𝜋</m:t>
                        </m:r>
                      </m:e>
                      <m:sub>
                        <m:r>
                          <a:rPr lang="it-IT" sz="2200" b="0" i="1" dirty="0" smtClean="0">
                            <a:latin typeface="Cambria Math" panose="02040503050406030204" pitchFamily="18" charset="0"/>
                          </a:rPr>
                          <m:t>1</m:t>
                        </m:r>
                      </m:sub>
                    </m:sSub>
                    <m:r>
                      <a:rPr lang="el-GR" sz="2200" i="1" dirty="0" smtClean="0">
                        <a:latin typeface="Cambria Math" panose="02040503050406030204" pitchFamily="18" charset="0"/>
                      </a:rPr>
                      <m:t> + </m:t>
                    </m:r>
                    <m:sSub>
                      <m:sSubPr>
                        <m:ctrlPr>
                          <a:rPr lang="it-IT" sz="2200" b="0" i="1" dirty="0" smtClean="0">
                            <a:latin typeface="Cambria Math" panose="02040503050406030204" pitchFamily="18" charset="0"/>
                          </a:rPr>
                        </m:ctrlPr>
                      </m:sSubPr>
                      <m:e>
                        <m:r>
                          <a:rPr lang="el-GR" sz="2200" i="1" dirty="0" smtClean="0">
                            <a:latin typeface="Cambria Math" panose="02040503050406030204" pitchFamily="18" charset="0"/>
                          </a:rPr>
                          <m:t>𝜋</m:t>
                        </m:r>
                      </m:e>
                      <m:sub>
                        <m:r>
                          <a:rPr lang="el-GR" sz="2200" i="1" dirty="0" smtClean="0">
                            <a:latin typeface="Cambria Math" panose="02040503050406030204" pitchFamily="18" charset="0"/>
                          </a:rPr>
                          <m:t>2</m:t>
                        </m:r>
                      </m:sub>
                    </m:sSub>
                    <m:r>
                      <a:rPr lang="el-GR" sz="2200" i="1" dirty="0" smtClean="0">
                        <a:latin typeface="Cambria Math" panose="02040503050406030204" pitchFamily="18" charset="0"/>
                      </a:rPr>
                      <m:t>) = </m:t>
                    </m:r>
                    <m:r>
                      <a:rPr lang="el-GR" sz="2200" i="1" dirty="0" smtClean="0">
                        <a:latin typeface="Cambria Math" panose="02040503050406030204" pitchFamily="18" charset="0"/>
                      </a:rPr>
                      <m:t>1</m:t>
                    </m:r>
                    <m:r>
                      <a:rPr lang="el-GR" sz="2200" i="1" dirty="0" smtClean="0">
                        <a:latin typeface="Cambria Math" panose="02040503050406030204" pitchFamily="18" charset="0"/>
                      </a:rPr>
                      <m:t> − </m:t>
                    </m:r>
                    <m:sSub>
                      <m:sSubPr>
                        <m:ctrlPr>
                          <a:rPr lang="it-IT" sz="2200" b="0" i="1" dirty="0" smtClean="0">
                            <a:latin typeface="Cambria Math" panose="02040503050406030204" pitchFamily="18" charset="0"/>
                          </a:rPr>
                        </m:ctrlPr>
                      </m:sSubPr>
                      <m:e>
                        <m:r>
                          <a:rPr lang="el-GR" sz="2200" i="1" dirty="0" smtClean="0">
                            <a:latin typeface="Cambria Math" panose="02040503050406030204" pitchFamily="18" charset="0"/>
                          </a:rPr>
                          <m:t>𝜋</m:t>
                        </m:r>
                      </m:e>
                      <m:sub>
                        <m:r>
                          <a:rPr lang="it-IT" sz="2200" i="1" dirty="0">
                            <a:latin typeface="Cambria Math" panose="02040503050406030204" pitchFamily="18" charset="0"/>
                          </a:rPr>
                          <m:t>𝑁</m:t>
                        </m:r>
                      </m:sub>
                    </m:sSub>
                    <m:r>
                      <a:rPr lang="it-IT" sz="2200" b="0" i="1" dirty="0" smtClean="0">
                        <a:latin typeface="Cambria Math" panose="02040503050406030204" pitchFamily="18" charset="0"/>
                      </a:rPr>
                      <m:t> </m:t>
                    </m:r>
                  </m:oMath>
                </a14:m>
                <a:r>
                  <a:rPr lang="it-IT" sz="2200" dirty="0"/>
                  <a:t>e </a:t>
                </a:r>
                <a14:m>
                  <m:oMath xmlns:m="http://schemas.openxmlformats.org/officeDocument/2006/math">
                    <m:sSub>
                      <m:sSubPr>
                        <m:ctrlPr>
                          <a:rPr lang="it-IT" sz="2200" b="0" i="1" dirty="0" smtClean="0">
                            <a:latin typeface="Cambria Math" panose="02040503050406030204" pitchFamily="18" charset="0"/>
                          </a:rPr>
                        </m:ctrlPr>
                      </m:sSubPr>
                      <m:e>
                        <m:r>
                          <a:rPr lang="el-GR" sz="2200" i="1" dirty="0" smtClean="0">
                            <a:latin typeface="Cambria Math" panose="02040503050406030204" pitchFamily="18" charset="0"/>
                          </a:rPr>
                          <m:t>𝜋</m:t>
                        </m:r>
                      </m:e>
                      <m:sub>
                        <m:r>
                          <a:rPr lang="el-GR" sz="2200" i="1" dirty="0" smtClean="0">
                            <a:latin typeface="Cambria Math" panose="02040503050406030204" pitchFamily="18" charset="0"/>
                          </a:rPr>
                          <m:t>3</m:t>
                        </m:r>
                      </m:sub>
                    </m:sSub>
                    <m:r>
                      <a:rPr lang="el-GR" sz="2200" i="1" dirty="0" smtClean="0">
                        <a:latin typeface="Cambria Math" panose="02040503050406030204" pitchFamily="18" charset="0"/>
                      </a:rPr>
                      <m:t>+ </m:t>
                    </m:r>
                    <m:sSub>
                      <m:sSubPr>
                        <m:ctrlPr>
                          <a:rPr lang="it-IT" sz="2200" b="0" i="1" dirty="0" smtClean="0">
                            <a:latin typeface="Cambria Math" panose="02040503050406030204" pitchFamily="18" charset="0"/>
                          </a:rPr>
                        </m:ctrlPr>
                      </m:sSubPr>
                      <m:e>
                        <m:r>
                          <a:rPr lang="el-GR" sz="2200" i="1" dirty="0" smtClean="0">
                            <a:latin typeface="Cambria Math" panose="02040503050406030204" pitchFamily="18" charset="0"/>
                          </a:rPr>
                          <m:t>𝜋</m:t>
                        </m:r>
                      </m:e>
                      <m:sub>
                        <m:r>
                          <a:rPr lang="it-IT" sz="2200" b="0" i="1" dirty="0" smtClean="0">
                            <a:latin typeface="Cambria Math" panose="02040503050406030204" pitchFamily="18" charset="0"/>
                          </a:rPr>
                          <m:t>4</m:t>
                        </m:r>
                      </m:sub>
                    </m:sSub>
                    <m:r>
                      <a:rPr lang="it-IT" sz="2200" b="0" i="1" dirty="0" smtClean="0">
                        <a:latin typeface="Cambria Math" panose="02040503050406030204" pitchFamily="18" charset="0"/>
                      </a:rPr>
                      <m:t> </m:t>
                    </m:r>
                    <m:r>
                      <a:rPr lang="el-GR" sz="2200" i="1" dirty="0" smtClean="0">
                        <a:latin typeface="Cambria Math" panose="02040503050406030204" pitchFamily="18" charset="0"/>
                      </a:rPr>
                      <m:t> = </m:t>
                    </m:r>
                    <m:sSub>
                      <m:sSubPr>
                        <m:ctrlPr>
                          <a:rPr lang="it-IT" sz="2200" b="0" i="1" dirty="0" smtClean="0">
                            <a:latin typeface="Cambria Math" panose="02040503050406030204" pitchFamily="18" charset="0"/>
                          </a:rPr>
                        </m:ctrlPr>
                      </m:sSubPr>
                      <m:e>
                        <m:r>
                          <a:rPr lang="el-GR" sz="2200" i="1" dirty="0" smtClean="0">
                            <a:latin typeface="Cambria Math" panose="02040503050406030204" pitchFamily="18" charset="0"/>
                          </a:rPr>
                          <m:t>𝜋</m:t>
                        </m:r>
                      </m:e>
                      <m:sub>
                        <m:r>
                          <a:rPr lang="it-IT" sz="2200" i="1" dirty="0" smtClean="0">
                            <a:latin typeface="Cambria Math" panose="02040503050406030204" pitchFamily="18" charset="0"/>
                          </a:rPr>
                          <m:t>𝑁</m:t>
                        </m:r>
                      </m:sub>
                    </m:sSub>
                  </m:oMath>
                </a14:m>
                <a:r>
                  <a:rPr lang="it-IT" sz="2200" dirty="0"/>
                  <a:t>:</a:t>
                </a:r>
              </a:p>
              <a:p>
                <a:endParaRPr lang="it-IT" sz="2200" dirty="0"/>
              </a:p>
              <a:p>
                <a:pPr/>
                <a14:m>
                  <m:oMathPara xmlns:m="http://schemas.openxmlformats.org/officeDocument/2006/math">
                    <m:oMathParaPr>
                      <m:jc m:val="centerGroup"/>
                    </m:oMathParaPr>
                    <m:oMath xmlns:m="http://schemas.openxmlformats.org/officeDocument/2006/math">
                      <m:f>
                        <m:fPr>
                          <m:ctrlPr>
                            <a:rPr lang="it-IT" sz="2200" i="1">
                              <a:latin typeface="Cambria Math" panose="02040503050406030204" pitchFamily="18" charset="0"/>
                            </a:rPr>
                          </m:ctrlPr>
                        </m:fPr>
                        <m:num>
                          <m:r>
                            <a:rPr lang="it-IT" sz="2200" i="1">
                              <a:latin typeface="Cambria Math" panose="02040503050406030204" pitchFamily="18" charset="0"/>
                            </a:rPr>
                            <m:t>𝑑𝐸𝑈</m:t>
                          </m:r>
                        </m:num>
                        <m:den>
                          <m:r>
                            <a:rPr lang="it-IT" sz="2200" i="1">
                              <a:latin typeface="Cambria Math" panose="02040503050406030204" pitchFamily="18" charset="0"/>
                            </a:rPr>
                            <m:t>𝑑</m:t>
                          </m:r>
                          <m:r>
                            <a:rPr lang="it-IT" sz="2200" i="1">
                              <a:latin typeface="Cambria Math" panose="02040503050406030204" pitchFamily="18" charset="0"/>
                            </a:rPr>
                            <m:t>𝛼</m:t>
                          </m:r>
                        </m:den>
                      </m:f>
                      <m:r>
                        <a:rPr lang="it-IT" sz="2200" i="1">
                          <a:latin typeface="Cambria Math" panose="02040503050406030204" pitchFamily="18" charset="0"/>
                        </a:rPr>
                        <m:t> </m:t>
                      </m:r>
                      <m:sSub>
                        <m:sSubPr>
                          <m:ctrlPr>
                            <a:rPr lang="it-IT" sz="2200" i="1">
                              <a:latin typeface="Cambria Math" panose="02040503050406030204" pitchFamily="18" charset="0"/>
                            </a:rPr>
                          </m:ctrlPr>
                        </m:sSubPr>
                        <m:e>
                          <m:d>
                            <m:dPr>
                              <m:begChr m:val=""/>
                              <m:endChr m:val="|"/>
                              <m:ctrlPr>
                                <a:rPr lang="it-IT" sz="2200" i="1">
                                  <a:latin typeface="Cambria Math" panose="02040503050406030204" pitchFamily="18" charset="0"/>
                                </a:rPr>
                              </m:ctrlPr>
                            </m:dPr>
                            <m:e>
                              <m:r>
                                <a:rPr lang="it-IT" sz="2200" i="1">
                                  <a:latin typeface="Cambria Math" panose="02040503050406030204" pitchFamily="18" charset="0"/>
                                </a:rPr>
                                <m:t>​</m:t>
                              </m:r>
                            </m:e>
                          </m:d>
                        </m:e>
                        <m:sub>
                          <m:r>
                            <a:rPr lang="it-IT" sz="2200" i="1">
                              <a:latin typeface="Cambria Math" panose="02040503050406030204" pitchFamily="18" charset="0"/>
                            </a:rPr>
                            <m:t>𝛼</m:t>
                          </m:r>
                          <m:r>
                            <a:rPr lang="it-IT" sz="2200" i="1">
                              <a:latin typeface="Cambria Math" panose="02040503050406030204" pitchFamily="18" charset="0"/>
                            </a:rPr>
                            <m:t>=</m:t>
                          </m:r>
                          <m:r>
                            <a:rPr lang="it-IT" sz="2200" i="1">
                              <a:latin typeface="Cambria Math" panose="02040503050406030204" pitchFamily="18" charset="0"/>
                            </a:rPr>
                            <m:t>1</m:t>
                          </m:r>
                        </m:sub>
                      </m:sSub>
                      <m:r>
                        <a:rPr lang="it-IT" sz="2200" i="1">
                          <a:latin typeface="Cambria Math" panose="02040503050406030204" pitchFamily="18" charset="0"/>
                        </a:rPr>
                        <m:t> = </m:t>
                      </m:r>
                      <m:d>
                        <m:dPr>
                          <m:ctrlPr>
                            <a:rPr lang="it-IT" sz="2200" i="1">
                              <a:latin typeface="Cambria Math" panose="02040503050406030204" pitchFamily="18" charset="0"/>
                            </a:rPr>
                          </m:ctrlPr>
                        </m:dPr>
                        <m:e>
                          <m:r>
                            <a:rPr lang="it-IT" sz="2200" i="1">
                              <a:latin typeface="Cambria Math" panose="02040503050406030204" pitchFamily="18" charset="0"/>
                            </a:rPr>
                            <m:t>1</m:t>
                          </m:r>
                          <m:r>
                            <a:rPr lang="it-IT" sz="2200" i="1">
                              <a:latin typeface="Cambria Math" panose="02040503050406030204" pitchFamily="18" charset="0"/>
                            </a:rPr>
                            <m:t> − </m:t>
                          </m:r>
                          <m:sSub>
                            <m:sSubPr>
                              <m:ctrlPr>
                                <a:rPr lang="it-IT" sz="2200" i="1">
                                  <a:latin typeface="Cambria Math" panose="02040503050406030204" pitchFamily="18" charset="0"/>
                                </a:rPr>
                              </m:ctrlPr>
                            </m:sSubPr>
                            <m:e>
                              <m:r>
                                <a:rPr lang="it-IT" sz="2200" i="1">
                                  <a:latin typeface="Cambria Math" panose="02040503050406030204" pitchFamily="18" charset="0"/>
                                </a:rPr>
                                <m:t>𝜋</m:t>
                              </m:r>
                            </m:e>
                            <m:sub>
                              <m:r>
                                <a:rPr lang="it-IT" sz="2200" i="1">
                                  <a:latin typeface="Cambria Math" panose="02040503050406030204" pitchFamily="18" charset="0"/>
                                </a:rPr>
                                <m:t>𝑁</m:t>
                              </m:r>
                            </m:sub>
                          </m:sSub>
                        </m:e>
                      </m:d>
                      <m:sSup>
                        <m:sSupPr>
                          <m:ctrlPr>
                            <a:rPr lang="it-IT" sz="2200" i="1">
                              <a:latin typeface="Cambria Math" panose="02040503050406030204" pitchFamily="18" charset="0"/>
                            </a:rPr>
                          </m:ctrlPr>
                        </m:sSupPr>
                        <m:e>
                          <m:r>
                            <a:rPr lang="it-IT" sz="2200" i="1">
                              <a:latin typeface="Cambria Math" panose="02040503050406030204" pitchFamily="18" charset="0"/>
                            </a:rPr>
                            <m:t>𝑢</m:t>
                          </m:r>
                        </m:e>
                        <m:sup>
                          <m:r>
                            <a:rPr lang="it-IT" sz="2200" i="1">
                              <a:latin typeface="Cambria Math" panose="02040503050406030204" pitchFamily="18" charset="0"/>
                            </a:rPr>
                            <m:t>′</m:t>
                          </m:r>
                        </m:sup>
                      </m:sSup>
                      <m:d>
                        <m:dPr>
                          <m:begChr m:val="["/>
                          <m:endChr m:val="]"/>
                          <m:ctrlPr>
                            <a:rPr lang="it-IT" sz="2200" i="1">
                              <a:latin typeface="Cambria Math" panose="02040503050406030204" pitchFamily="18" charset="0"/>
                            </a:rPr>
                          </m:ctrlPr>
                        </m:dPr>
                        <m:e>
                          <m:r>
                            <a:rPr lang="it-IT" sz="2200" i="1">
                              <a:latin typeface="Cambria Math" panose="02040503050406030204" pitchFamily="18" charset="0"/>
                            </a:rPr>
                            <m:t>1</m:t>
                          </m:r>
                        </m:e>
                      </m:d>
                      <m:d>
                        <m:dPr>
                          <m:begChr m:val="{"/>
                          <m:endChr m:val="}"/>
                          <m:ctrlPr>
                            <a:rPr lang="it-IT" sz="2200" i="1">
                              <a:latin typeface="Cambria Math" panose="02040503050406030204" pitchFamily="18" charset="0"/>
                            </a:rPr>
                          </m:ctrlPr>
                        </m:dPr>
                        <m:e>
                          <m:r>
                            <a:rPr lang="it-IT" sz="2200" i="1">
                              <a:latin typeface="Cambria Math" panose="02040503050406030204" pitchFamily="18" charset="0"/>
                            </a:rPr>
                            <m:t>−</m:t>
                          </m:r>
                          <m:sSub>
                            <m:sSubPr>
                              <m:ctrlPr>
                                <a:rPr lang="it-IT" sz="2200" i="1">
                                  <a:latin typeface="Cambria Math" panose="02040503050406030204" pitchFamily="18" charset="0"/>
                                </a:rPr>
                              </m:ctrlPr>
                            </m:sSubPr>
                            <m:e>
                              <m:r>
                                <a:rPr lang="it-IT" sz="2200" i="1">
                                  <a:latin typeface="Cambria Math" panose="02040503050406030204" pitchFamily="18" charset="0"/>
                                </a:rPr>
                                <m:t>𝜋</m:t>
                              </m:r>
                            </m:e>
                            <m:sub>
                              <m:r>
                                <a:rPr lang="it-IT" sz="2200" i="1">
                                  <a:latin typeface="Cambria Math" panose="02040503050406030204" pitchFamily="18" charset="0"/>
                                </a:rPr>
                                <m:t>𝐿</m:t>
                              </m:r>
                            </m:sub>
                          </m:sSub>
                          <m:r>
                            <a:rPr lang="it-IT" sz="2200" i="1">
                              <a:latin typeface="Cambria Math" panose="02040503050406030204" pitchFamily="18" charset="0"/>
                            </a:rPr>
                            <m:t> </m:t>
                          </m:r>
                          <m:r>
                            <a:rPr lang="it-IT" sz="2200" i="1">
                              <a:latin typeface="Cambria Math" panose="02040503050406030204" pitchFamily="18" charset="0"/>
                            </a:rPr>
                            <m:t>𝐿</m:t>
                          </m:r>
                          <m:d>
                            <m:dPr>
                              <m:ctrlPr>
                                <a:rPr lang="it-IT" sz="2200" i="1">
                                  <a:latin typeface="Cambria Math" panose="02040503050406030204" pitchFamily="18" charset="0"/>
                                </a:rPr>
                              </m:ctrlPr>
                            </m:dPr>
                            <m:e>
                              <m:r>
                                <a:rPr lang="it-IT" sz="2200" i="1">
                                  <a:latin typeface="Cambria Math" panose="02040503050406030204" pitchFamily="18" charset="0"/>
                                </a:rPr>
                                <m:t>1</m:t>
                              </m:r>
                              <m:r>
                                <a:rPr lang="it-IT" sz="2200" i="1">
                                  <a:latin typeface="Cambria Math" panose="02040503050406030204" pitchFamily="18" charset="0"/>
                                </a:rPr>
                                <m:t> + </m:t>
                              </m:r>
                              <m:r>
                                <a:rPr lang="it-IT" sz="2200" i="1">
                                  <a:latin typeface="Cambria Math" panose="02040503050406030204" pitchFamily="18" charset="0"/>
                                </a:rPr>
                                <m:t>𝜆</m:t>
                              </m:r>
                            </m:e>
                          </m:d>
                        </m:e>
                      </m:d>
                      <m:r>
                        <a:rPr lang="it-IT" sz="2200" i="1">
                          <a:latin typeface="Cambria Math" panose="02040503050406030204" pitchFamily="18" charset="0"/>
                        </a:rPr>
                        <m:t>+ </m:t>
                      </m:r>
                      <m:sSup>
                        <m:sSupPr>
                          <m:ctrlPr>
                            <a:rPr lang="it-IT" sz="2200" i="1">
                              <a:latin typeface="Cambria Math" panose="02040503050406030204" pitchFamily="18" charset="0"/>
                            </a:rPr>
                          </m:ctrlPr>
                        </m:sSupPr>
                        <m:e>
                          <m:r>
                            <a:rPr lang="it-IT" sz="2200" i="1">
                              <a:latin typeface="Cambria Math" panose="02040503050406030204" pitchFamily="18" charset="0"/>
                            </a:rPr>
                            <m:t>𝜋</m:t>
                          </m:r>
                        </m:e>
                        <m:sup>
                          <m:r>
                            <a:rPr lang="it-IT" sz="2200" i="1">
                              <a:latin typeface="Cambria Math" panose="02040503050406030204" pitchFamily="18" charset="0"/>
                            </a:rPr>
                            <m:t>2</m:t>
                          </m:r>
                        </m:sup>
                      </m:sSup>
                      <m:r>
                        <a:rPr lang="it-IT" sz="2200" i="1">
                          <a:latin typeface="Cambria Math" panose="02040503050406030204" pitchFamily="18" charset="0"/>
                        </a:rPr>
                        <m:t>𝐿</m:t>
                      </m:r>
                      <m:sSup>
                        <m:sSupPr>
                          <m:ctrlPr>
                            <a:rPr lang="it-IT" sz="2200" i="1">
                              <a:latin typeface="Cambria Math" panose="02040503050406030204" pitchFamily="18" charset="0"/>
                            </a:rPr>
                          </m:ctrlPr>
                        </m:sSupPr>
                        <m:e>
                          <m:r>
                            <a:rPr lang="it-IT" sz="2200" i="1">
                              <a:latin typeface="Cambria Math" panose="02040503050406030204" pitchFamily="18" charset="0"/>
                            </a:rPr>
                            <m:t>𝑢</m:t>
                          </m:r>
                        </m:e>
                        <m:sup>
                          <m:r>
                            <a:rPr lang="it-IT" sz="2200" i="1">
                              <a:latin typeface="Cambria Math" panose="02040503050406030204" pitchFamily="18" charset="0"/>
                            </a:rPr>
                            <m:t>′</m:t>
                          </m:r>
                        </m:sup>
                      </m:sSup>
                      <m:d>
                        <m:dPr>
                          <m:begChr m:val="["/>
                          <m:endChr m:val="]"/>
                          <m:ctrlPr>
                            <a:rPr lang="it-IT" sz="2200" i="1">
                              <a:latin typeface="Cambria Math" panose="02040503050406030204" pitchFamily="18" charset="0"/>
                            </a:rPr>
                          </m:ctrlPr>
                        </m:dPr>
                        <m:e>
                          <m:r>
                            <a:rPr lang="it-IT" sz="2200" i="1">
                              <a:latin typeface="Cambria Math" panose="02040503050406030204" pitchFamily="18" charset="0"/>
                            </a:rPr>
                            <m:t>1</m:t>
                          </m:r>
                        </m:e>
                      </m:d>
                      <m:r>
                        <a:rPr lang="it-IT" sz="2200" i="1">
                          <a:latin typeface="Cambria Math" panose="02040503050406030204" pitchFamily="18" charset="0"/>
                        </a:rPr>
                        <m:t>+ </m:t>
                      </m:r>
                      <m:sSub>
                        <m:sSubPr>
                          <m:ctrlPr>
                            <a:rPr lang="it-IT" sz="2200" i="1">
                              <a:latin typeface="Cambria Math" panose="02040503050406030204" pitchFamily="18" charset="0"/>
                            </a:rPr>
                          </m:ctrlPr>
                        </m:sSubPr>
                        <m:e>
                          <m:r>
                            <a:rPr lang="it-IT" sz="2200" i="1">
                              <a:latin typeface="Cambria Math" panose="02040503050406030204" pitchFamily="18" charset="0"/>
                            </a:rPr>
                            <m:t>𝜋</m:t>
                          </m:r>
                        </m:e>
                        <m:sub>
                          <m:r>
                            <a:rPr lang="it-IT" sz="2200" i="1">
                              <a:latin typeface="Cambria Math" panose="02040503050406030204" pitchFamily="18" charset="0"/>
                            </a:rPr>
                            <m:t>𝑁</m:t>
                          </m:r>
                        </m:sub>
                      </m:sSub>
                      <m:sSup>
                        <m:sSupPr>
                          <m:ctrlPr>
                            <a:rPr lang="it-IT" sz="2200" i="1">
                              <a:latin typeface="Cambria Math" panose="02040503050406030204" pitchFamily="18" charset="0"/>
                            </a:rPr>
                          </m:ctrlPr>
                        </m:sSupPr>
                        <m:e>
                          <m:r>
                            <a:rPr lang="it-IT" sz="2200" i="1">
                              <a:latin typeface="Cambria Math" panose="02040503050406030204" pitchFamily="18" charset="0"/>
                            </a:rPr>
                            <m:t>𝑢</m:t>
                          </m:r>
                        </m:e>
                        <m:sup>
                          <m:r>
                            <a:rPr lang="it-IT" sz="2200" i="1">
                              <a:latin typeface="Cambria Math" panose="02040503050406030204" pitchFamily="18" charset="0"/>
                            </a:rPr>
                            <m:t>′</m:t>
                          </m:r>
                        </m:sup>
                      </m:sSup>
                      <m:d>
                        <m:dPr>
                          <m:begChr m:val="["/>
                          <m:endChr m:val="]"/>
                          <m:ctrlPr>
                            <a:rPr lang="it-IT" sz="2200" i="1">
                              <a:latin typeface="Cambria Math" panose="02040503050406030204" pitchFamily="18" charset="0"/>
                            </a:rPr>
                          </m:ctrlPr>
                        </m:dPr>
                        <m:e>
                          <m:r>
                            <a:rPr lang="it-IT" sz="2200" i="1">
                              <a:latin typeface="Cambria Math" panose="02040503050406030204" pitchFamily="18" charset="0"/>
                            </a:rPr>
                            <m:t>3</m:t>
                          </m:r>
                        </m:e>
                      </m:d>
                      <m:d>
                        <m:dPr>
                          <m:begChr m:val="{"/>
                          <m:endChr m:val="}"/>
                          <m:ctrlPr>
                            <a:rPr lang="it-IT" sz="2200" i="1">
                              <a:latin typeface="Cambria Math" panose="02040503050406030204" pitchFamily="18" charset="0"/>
                            </a:rPr>
                          </m:ctrlPr>
                        </m:dPr>
                        <m:e>
                          <m:r>
                            <a:rPr lang="it-IT" sz="2200" i="1">
                              <a:latin typeface="Cambria Math" panose="02040503050406030204" pitchFamily="18" charset="0"/>
                            </a:rPr>
                            <m:t>−</m:t>
                          </m:r>
                          <m:sSub>
                            <m:sSubPr>
                              <m:ctrlPr>
                                <a:rPr lang="it-IT" sz="2200" i="1">
                                  <a:latin typeface="Cambria Math" panose="02040503050406030204" pitchFamily="18" charset="0"/>
                                </a:rPr>
                              </m:ctrlPr>
                            </m:sSubPr>
                            <m:e>
                              <m:r>
                                <a:rPr lang="it-IT" sz="2200" i="1">
                                  <a:latin typeface="Cambria Math" panose="02040503050406030204" pitchFamily="18" charset="0"/>
                                </a:rPr>
                                <m:t>𝜋</m:t>
                              </m:r>
                            </m:e>
                            <m:sub>
                              <m:r>
                                <a:rPr lang="it-IT" sz="2200" i="1">
                                  <a:latin typeface="Cambria Math" panose="02040503050406030204" pitchFamily="18" charset="0"/>
                                </a:rPr>
                                <m:t>𝐿</m:t>
                              </m:r>
                            </m:sub>
                          </m:sSub>
                          <m:r>
                            <a:rPr lang="it-IT" sz="2200" i="1">
                              <a:latin typeface="Cambria Math" panose="02040503050406030204" pitchFamily="18" charset="0"/>
                            </a:rPr>
                            <m:t> </m:t>
                          </m:r>
                          <m:r>
                            <a:rPr lang="it-IT" sz="2200" i="1">
                              <a:latin typeface="Cambria Math" panose="02040503050406030204" pitchFamily="18" charset="0"/>
                            </a:rPr>
                            <m:t>𝐿</m:t>
                          </m:r>
                          <m:d>
                            <m:dPr>
                              <m:ctrlPr>
                                <a:rPr lang="it-IT" sz="2200" i="1">
                                  <a:latin typeface="Cambria Math" panose="02040503050406030204" pitchFamily="18" charset="0"/>
                                </a:rPr>
                              </m:ctrlPr>
                            </m:dPr>
                            <m:e>
                              <m:r>
                                <a:rPr lang="it-IT" sz="2200" i="1">
                                  <a:latin typeface="Cambria Math" panose="02040503050406030204" pitchFamily="18" charset="0"/>
                                </a:rPr>
                                <m:t>1</m:t>
                              </m:r>
                              <m:r>
                                <a:rPr lang="it-IT" sz="2200" i="1">
                                  <a:latin typeface="Cambria Math" panose="02040503050406030204" pitchFamily="18" charset="0"/>
                                </a:rPr>
                                <m:t> + </m:t>
                              </m:r>
                              <m:r>
                                <a:rPr lang="it-IT" sz="2200" i="1">
                                  <a:latin typeface="Cambria Math" panose="02040503050406030204" pitchFamily="18" charset="0"/>
                                </a:rPr>
                                <m:t>𝜆</m:t>
                              </m:r>
                            </m:e>
                          </m:d>
                        </m:e>
                      </m:d>
                      <m:r>
                        <a:rPr lang="it-IT" sz="2200" i="1">
                          <a:latin typeface="Cambria Math" panose="02040503050406030204" pitchFamily="18" charset="0"/>
                        </a:rPr>
                        <m:t>+ </m:t>
                      </m:r>
                      <m:sSup>
                        <m:sSupPr>
                          <m:ctrlPr>
                            <a:rPr lang="it-IT" sz="2200" i="1">
                              <a:latin typeface="Cambria Math" panose="02040503050406030204" pitchFamily="18" charset="0"/>
                            </a:rPr>
                          </m:ctrlPr>
                        </m:sSupPr>
                        <m:e>
                          <m:r>
                            <a:rPr lang="it-IT" sz="2200" i="1">
                              <a:latin typeface="Cambria Math" panose="02040503050406030204" pitchFamily="18" charset="0"/>
                            </a:rPr>
                            <m:t>𝜋</m:t>
                          </m:r>
                        </m:e>
                        <m:sup>
                          <m:r>
                            <a:rPr lang="it-IT" sz="2200" i="1">
                              <a:latin typeface="Cambria Math" panose="02040503050406030204" pitchFamily="18" charset="0"/>
                            </a:rPr>
                            <m:t>4</m:t>
                          </m:r>
                        </m:sup>
                      </m:sSup>
                      <m:r>
                        <a:rPr lang="it-IT" sz="2200" i="1">
                          <a:latin typeface="Cambria Math" panose="02040503050406030204" pitchFamily="18" charset="0"/>
                        </a:rPr>
                        <m:t>𝐿</m:t>
                      </m:r>
                      <m:sSup>
                        <m:sSupPr>
                          <m:ctrlPr>
                            <a:rPr lang="it-IT" sz="2200" i="1">
                              <a:latin typeface="Cambria Math" panose="02040503050406030204" pitchFamily="18" charset="0"/>
                            </a:rPr>
                          </m:ctrlPr>
                        </m:sSupPr>
                        <m:e>
                          <m:r>
                            <a:rPr lang="it-IT" sz="2200" i="1">
                              <a:latin typeface="Cambria Math" panose="02040503050406030204" pitchFamily="18" charset="0"/>
                            </a:rPr>
                            <m:t>𝑢</m:t>
                          </m:r>
                        </m:e>
                        <m:sup>
                          <m:r>
                            <a:rPr lang="it-IT" sz="2200" i="1">
                              <a:latin typeface="Cambria Math" panose="02040503050406030204" pitchFamily="18" charset="0"/>
                            </a:rPr>
                            <m:t>′</m:t>
                          </m:r>
                        </m:sup>
                      </m:sSup>
                      <m:d>
                        <m:dPr>
                          <m:begChr m:val="["/>
                          <m:endChr m:val="]"/>
                          <m:ctrlPr>
                            <a:rPr lang="it-IT" sz="2200" i="1">
                              <a:latin typeface="Cambria Math" panose="02040503050406030204" pitchFamily="18" charset="0"/>
                            </a:rPr>
                          </m:ctrlPr>
                        </m:dPr>
                        <m:e>
                          <m:r>
                            <a:rPr lang="it-IT" sz="2200" i="1">
                              <a:latin typeface="Cambria Math" panose="02040503050406030204" pitchFamily="18" charset="0"/>
                            </a:rPr>
                            <m:t>3</m:t>
                          </m:r>
                        </m:e>
                      </m:d>
                    </m:oMath>
                  </m:oMathPara>
                </a14:m>
                <a:endParaRPr lang="it-IT" sz="2200" dirty="0"/>
              </a:p>
              <a:p>
                <a:endParaRPr lang="it-IT" sz="2200" dirty="0"/>
              </a:p>
              <a:p>
                <a:pPr/>
                <a14:m>
                  <m:oMathPara xmlns:m="http://schemas.openxmlformats.org/officeDocument/2006/math">
                    <m:oMathParaPr>
                      <m:jc m:val="centerGroup"/>
                    </m:oMathParaPr>
                    <m:oMath xmlns:m="http://schemas.openxmlformats.org/officeDocument/2006/math">
                      <m:f>
                        <m:fPr>
                          <m:ctrlPr>
                            <a:rPr lang="it-IT" i="1">
                              <a:latin typeface="Cambria Math" panose="02040503050406030204" pitchFamily="18" charset="0"/>
                            </a:rPr>
                          </m:ctrlPr>
                        </m:fPr>
                        <m:num>
                          <m:r>
                            <a:rPr lang="it-IT" i="1">
                              <a:latin typeface="Cambria Math" panose="02040503050406030204" pitchFamily="18" charset="0"/>
                            </a:rPr>
                            <m:t>𝑑𝐸𝑈</m:t>
                          </m:r>
                        </m:num>
                        <m:den>
                          <m:r>
                            <a:rPr lang="it-IT" i="1">
                              <a:latin typeface="Cambria Math" panose="02040503050406030204" pitchFamily="18" charset="0"/>
                            </a:rPr>
                            <m:t>𝑑</m:t>
                          </m:r>
                          <m:r>
                            <a:rPr lang="it-IT" i="1">
                              <a:latin typeface="Cambria Math" panose="02040503050406030204" pitchFamily="18" charset="0"/>
                            </a:rPr>
                            <m:t>𝛼</m:t>
                          </m:r>
                        </m:den>
                      </m:f>
                      <m:sSub>
                        <m:sSubPr>
                          <m:ctrlPr>
                            <a:rPr lang="it-IT" i="1">
                              <a:latin typeface="Cambria Math" panose="02040503050406030204" pitchFamily="18" charset="0"/>
                            </a:rPr>
                          </m:ctrlPr>
                        </m:sSubPr>
                        <m:e>
                          <m:d>
                            <m:dPr>
                              <m:begChr m:val=""/>
                              <m:endChr m:val="|"/>
                              <m:ctrlPr>
                                <a:rPr lang="it-IT" i="1">
                                  <a:latin typeface="Cambria Math" panose="02040503050406030204" pitchFamily="18" charset="0"/>
                                </a:rPr>
                              </m:ctrlPr>
                            </m:dPr>
                            <m:e>
                              <m:r>
                                <a:rPr lang="it-IT" i="1">
                                  <a:latin typeface="Cambria Math" panose="02040503050406030204" pitchFamily="18" charset="0"/>
                                </a:rPr>
                                <m:t>​</m:t>
                              </m:r>
                            </m:e>
                          </m:d>
                        </m:e>
                        <m:sub>
                          <m:r>
                            <a:rPr lang="it-IT" i="1">
                              <a:latin typeface="Cambria Math" panose="02040503050406030204" pitchFamily="18" charset="0"/>
                            </a:rPr>
                            <m:t>𝛼</m:t>
                          </m:r>
                          <m:r>
                            <a:rPr lang="it-IT" i="1">
                              <a:latin typeface="Cambria Math" panose="02040503050406030204" pitchFamily="18" charset="0"/>
                            </a:rPr>
                            <m:t>=</m:t>
                          </m:r>
                          <m:r>
                            <a:rPr lang="it-IT" i="1">
                              <a:latin typeface="Cambria Math" panose="02040503050406030204" pitchFamily="18" charset="0"/>
                            </a:rPr>
                            <m:t>1</m:t>
                          </m:r>
                        </m:sub>
                      </m:sSub>
                      <m:r>
                        <a:rPr lang="it-IT" i="1">
                          <a:latin typeface="Cambria Math" panose="02040503050406030204" pitchFamily="18" charset="0"/>
                        </a:rPr>
                        <m:t> = </m:t>
                      </m:r>
                      <m:sSub>
                        <m:sSubPr>
                          <m:ctrlPr>
                            <a:rPr lang="it-IT" i="1">
                              <a:latin typeface="Cambria Math" panose="02040503050406030204" pitchFamily="18" charset="0"/>
                            </a:rPr>
                          </m:ctrlPr>
                        </m:sSubPr>
                        <m:e>
                          <m:r>
                            <a:rPr lang="it-IT" i="1">
                              <a:latin typeface="Cambria Math" panose="02040503050406030204" pitchFamily="18" charset="0"/>
                            </a:rPr>
                            <m:t>𝜋</m:t>
                          </m:r>
                        </m:e>
                        <m:sub>
                          <m:r>
                            <a:rPr lang="it-IT" i="1">
                              <a:latin typeface="Cambria Math" panose="02040503050406030204" pitchFamily="18" charset="0"/>
                            </a:rPr>
                            <m:t>𝐿</m:t>
                          </m:r>
                        </m:sub>
                      </m:sSub>
                      <m:r>
                        <a:rPr lang="it-IT" i="1">
                          <a:latin typeface="Cambria Math" panose="02040503050406030204" pitchFamily="18" charset="0"/>
                        </a:rPr>
                        <m:t> </m:t>
                      </m:r>
                      <m:r>
                        <a:rPr lang="it-IT" i="1">
                          <a:latin typeface="Cambria Math" panose="02040503050406030204" pitchFamily="18" charset="0"/>
                        </a:rPr>
                        <m:t>𝐿</m:t>
                      </m:r>
                      <m:r>
                        <a:rPr lang="it-IT" i="1">
                          <a:latin typeface="Cambria Math" panose="02040503050406030204" pitchFamily="18" charset="0"/>
                        </a:rPr>
                        <m:t>{−(</m:t>
                      </m:r>
                      <m:r>
                        <a:rPr lang="it-IT" i="1">
                          <a:latin typeface="Cambria Math" panose="02040503050406030204" pitchFamily="18" charset="0"/>
                        </a:rPr>
                        <m:t>1</m:t>
                      </m:r>
                      <m:r>
                        <a:rPr lang="it-IT" i="1">
                          <a:latin typeface="Cambria Math" panose="02040503050406030204" pitchFamily="18" charset="0"/>
                        </a:rPr>
                        <m:t> − </m:t>
                      </m:r>
                      <m:sSub>
                        <m:sSubPr>
                          <m:ctrlPr>
                            <a:rPr lang="it-IT" i="1">
                              <a:latin typeface="Cambria Math" panose="02040503050406030204" pitchFamily="18" charset="0"/>
                            </a:rPr>
                          </m:ctrlPr>
                        </m:sSubPr>
                        <m:e>
                          <m:r>
                            <a:rPr lang="it-IT" i="1">
                              <a:latin typeface="Cambria Math" panose="02040503050406030204" pitchFamily="18" charset="0"/>
                            </a:rPr>
                            <m:t>𝜋</m:t>
                          </m:r>
                        </m:e>
                        <m:sub>
                          <m:r>
                            <a:rPr lang="it-IT" i="1">
                              <a:latin typeface="Cambria Math" panose="02040503050406030204" pitchFamily="18" charset="0"/>
                            </a:rPr>
                            <m:t>𝑁</m:t>
                          </m:r>
                        </m:sub>
                      </m:sSub>
                      <m:r>
                        <a:rPr lang="it-IT" i="1">
                          <a:latin typeface="Cambria Math" panose="02040503050406030204" pitchFamily="18" charset="0"/>
                        </a:rPr>
                        <m:t>)</m:t>
                      </m:r>
                      <m:r>
                        <a:rPr lang="it-IT" i="1">
                          <a:latin typeface="Cambria Math" panose="02040503050406030204" pitchFamily="18" charset="0"/>
                        </a:rPr>
                        <m:t>𝑢</m:t>
                      </m:r>
                      <m:r>
                        <a:rPr lang="it-IT" i="1">
                          <a:latin typeface="Cambria Math" panose="02040503050406030204" pitchFamily="18" charset="0"/>
                        </a:rPr>
                        <m:t>′</m:t>
                      </m:r>
                      <m:r>
                        <a:rPr lang="it-IT" i="1">
                          <a:latin typeface="Cambria Math" panose="02040503050406030204" pitchFamily="18" charset="0"/>
                        </a:rPr>
                        <m:t>[</m:t>
                      </m:r>
                      <m:r>
                        <a:rPr lang="it-IT" i="1">
                          <a:latin typeface="Cambria Math" panose="02040503050406030204" pitchFamily="18" charset="0"/>
                        </a:rPr>
                        <m:t>1</m:t>
                      </m:r>
                      <m:r>
                        <a:rPr lang="it-IT" i="1">
                          <a:latin typeface="Cambria Math" panose="02040503050406030204" pitchFamily="18" charset="0"/>
                        </a:rPr>
                        <m:t>](</m:t>
                      </m:r>
                      <m:r>
                        <a:rPr lang="it-IT" i="1">
                          <a:latin typeface="Cambria Math" panose="02040503050406030204" pitchFamily="18" charset="0"/>
                        </a:rPr>
                        <m:t>1</m:t>
                      </m:r>
                      <m:r>
                        <a:rPr lang="it-IT" i="1">
                          <a:latin typeface="Cambria Math" panose="02040503050406030204" pitchFamily="18" charset="0"/>
                        </a:rPr>
                        <m:t> + </m:t>
                      </m:r>
                      <m:r>
                        <a:rPr lang="it-IT" i="1">
                          <a:latin typeface="Cambria Math" panose="02040503050406030204" pitchFamily="18" charset="0"/>
                        </a:rPr>
                        <m:t>𝜆</m:t>
                      </m:r>
                      <m:r>
                        <a:rPr lang="it-IT" i="1">
                          <a:latin typeface="Cambria Math" panose="02040503050406030204" pitchFamily="18" charset="0"/>
                        </a:rPr>
                        <m:t>) + </m:t>
                      </m:r>
                      <m:sSub>
                        <m:sSubPr>
                          <m:ctrlPr>
                            <a:rPr lang="it-IT" i="1">
                              <a:latin typeface="Cambria Math" panose="02040503050406030204" pitchFamily="18" charset="0"/>
                            </a:rPr>
                          </m:ctrlPr>
                        </m:sSubPr>
                        <m:e>
                          <m:r>
                            <a:rPr lang="it-IT" i="1">
                              <a:latin typeface="Cambria Math" panose="02040503050406030204" pitchFamily="18" charset="0"/>
                            </a:rPr>
                            <m:t>𝜋</m:t>
                          </m:r>
                        </m:e>
                        <m:sub>
                          <m:r>
                            <a:rPr lang="it-IT" i="1">
                              <a:latin typeface="Cambria Math" panose="02040503050406030204" pitchFamily="18" charset="0"/>
                            </a:rPr>
                            <m:t>𝑁</m:t>
                          </m:r>
                        </m:sub>
                      </m:sSub>
                      <m:r>
                        <a:rPr lang="it-IT" i="1">
                          <a:latin typeface="Cambria Math" panose="02040503050406030204" pitchFamily="18" charset="0"/>
                        </a:rPr>
                        <m:t>𝑢</m:t>
                      </m:r>
                      <m:r>
                        <a:rPr lang="it-IT" i="1">
                          <a:latin typeface="Cambria Math" panose="02040503050406030204" pitchFamily="18" charset="0"/>
                        </a:rPr>
                        <m:t>′</m:t>
                      </m:r>
                      <m:r>
                        <a:rPr lang="it-IT" i="1">
                          <a:latin typeface="Cambria Math" panose="02040503050406030204" pitchFamily="18" charset="0"/>
                        </a:rPr>
                        <m:t>[</m:t>
                      </m:r>
                      <m:r>
                        <a:rPr lang="it-IT" i="1">
                          <a:latin typeface="Cambria Math" panose="02040503050406030204" pitchFamily="18" charset="0"/>
                        </a:rPr>
                        <m:t>3</m:t>
                      </m:r>
                      <m:r>
                        <a:rPr lang="it-IT" i="1">
                          <a:latin typeface="Cambria Math" panose="02040503050406030204" pitchFamily="18" charset="0"/>
                        </a:rPr>
                        <m:t>](</m:t>
                      </m:r>
                      <m:r>
                        <a:rPr lang="it-IT" i="1">
                          <a:latin typeface="Cambria Math" panose="02040503050406030204" pitchFamily="18" charset="0"/>
                        </a:rPr>
                        <m:t>1</m:t>
                      </m:r>
                      <m:r>
                        <a:rPr lang="it-IT" i="1">
                          <a:latin typeface="Cambria Math" panose="02040503050406030204" pitchFamily="18" charset="0"/>
                        </a:rPr>
                        <m:t> + </m:t>
                      </m:r>
                      <m:r>
                        <a:rPr lang="it-IT" i="1">
                          <a:latin typeface="Cambria Math" panose="02040503050406030204" pitchFamily="18" charset="0"/>
                        </a:rPr>
                        <m:t>𝜆</m:t>
                      </m:r>
                      <m:r>
                        <a:rPr lang="it-IT" i="1">
                          <a:latin typeface="Cambria Math" panose="02040503050406030204" pitchFamily="18" charset="0"/>
                        </a:rPr>
                        <m:t>)} + </m:t>
                      </m:r>
                      <m:r>
                        <a:rPr lang="it-IT" i="1">
                          <a:latin typeface="Cambria Math" panose="02040503050406030204" pitchFamily="18" charset="0"/>
                        </a:rPr>
                        <m:t>𝜋</m:t>
                      </m:r>
                      <m:r>
                        <a:rPr lang="it-IT" i="1">
                          <a:latin typeface="Cambria Math" panose="02040503050406030204" pitchFamily="18" charset="0"/>
                        </a:rPr>
                        <m:t>₂</m:t>
                      </m:r>
                      <m:r>
                        <a:rPr lang="it-IT" i="1">
                          <a:latin typeface="Cambria Math" panose="02040503050406030204" pitchFamily="18" charset="0"/>
                        </a:rPr>
                        <m:t>𝐿𝑢</m:t>
                      </m:r>
                      <m:r>
                        <a:rPr lang="it-IT" i="1">
                          <a:latin typeface="Cambria Math" panose="02040503050406030204" pitchFamily="18" charset="0"/>
                        </a:rPr>
                        <m:t>′</m:t>
                      </m:r>
                      <m:r>
                        <a:rPr lang="it-IT" i="1">
                          <a:latin typeface="Cambria Math" panose="02040503050406030204" pitchFamily="18" charset="0"/>
                        </a:rPr>
                        <m:t>[</m:t>
                      </m:r>
                      <m:r>
                        <a:rPr lang="it-IT" i="1">
                          <a:latin typeface="Cambria Math" panose="02040503050406030204" pitchFamily="18" charset="0"/>
                        </a:rPr>
                        <m:t>1</m:t>
                      </m:r>
                      <m:r>
                        <a:rPr lang="it-IT" i="1">
                          <a:latin typeface="Cambria Math" panose="02040503050406030204" pitchFamily="18" charset="0"/>
                        </a:rPr>
                        <m:t>] + </m:t>
                      </m:r>
                      <m:r>
                        <a:rPr lang="it-IT" i="1">
                          <a:latin typeface="Cambria Math" panose="02040503050406030204" pitchFamily="18" charset="0"/>
                        </a:rPr>
                        <m:t>𝜋</m:t>
                      </m:r>
                      <m:r>
                        <a:rPr lang="it-IT" i="1">
                          <a:latin typeface="Cambria Math" panose="02040503050406030204" pitchFamily="18" charset="0"/>
                        </a:rPr>
                        <m:t>₄</m:t>
                      </m:r>
                      <m:r>
                        <a:rPr lang="it-IT" i="1">
                          <a:latin typeface="Cambria Math" panose="02040503050406030204" pitchFamily="18" charset="0"/>
                        </a:rPr>
                        <m:t>𝐿𝑢</m:t>
                      </m:r>
                      <m:r>
                        <a:rPr lang="it-IT" i="1">
                          <a:latin typeface="Cambria Math" panose="02040503050406030204" pitchFamily="18" charset="0"/>
                        </a:rPr>
                        <m:t>′</m:t>
                      </m:r>
                      <m:r>
                        <a:rPr lang="it-IT" i="1">
                          <a:latin typeface="Cambria Math" panose="02040503050406030204" pitchFamily="18" charset="0"/>
                        </a:rPr>
                        <m:t>[</m:t>
                      </m:r>
                      <m:r>
                        <a:rPr lang="it-IT" i="1">
                          <a:latin typeface="Cambria Math" panose="02040503050406030204" pitchFamily="18" charset="0"/>
                        </a:rPr>
                        <m:t>3</m:t>
                      </m:r>
                      <m:r>
                        <a:rPr lang="it-IT" i="1">
                          <a:latin typeface="Cambria Math" panose="02040503050406030204" pitchFamily="18" charset="0"/>
                        </a:rPr>
                        <m:t>]</m:t>
                      </m:r>
                    </m:oMath>
                  </m:oMathPara>
                </a14:m>
                <a:endParaRPr lang="it-IT" dirty="0"/>
              </a:p>
              <a:p>
                <a:endParaRPr lang="it-IT" sz="2200" dirty="0"/>
              </a:p>
              <a:p>
                <a:endParaRPr lang="it-IT" sz="2200" dirty="0">
                  <a:latin typeface="Times New Roman" panose="02020603050405020304" pitchFamily="18" charset="0"/>
                  <a:cs typeface="Times New Roman" panose="02020603050405020304" pitchFamily="18" charset="0"/>
                </a:endParaRPr>
              </a:p>
            </p:txBody>
          </p:sp>
        </mc:Choice>
        <mc:Fallback xmlns="">
          <p:sp>
            <p:nvSpPr>
              <p:cNvPr id="8" name="Body">
                <a:extLst>
                  <a:ext uri="{FF2B5EF4-FFF2-40B4-BE49-F238E27FC236}">
                    <a16:creationId xmlns:a16="http://schemas.microsoft.com/office/drawing/2014/main" id="{5CAB4666-6BA9-2A49-973C-937282617CB1}"/>
                  </a:ext>
                </a:extLst>
              </p:cNvPr>
              <p:cNvSpPr txBox="1">
                <a:spLocks noRot="1" noChangeAspect="1" noMove="1" noResize="1" noEditPoints="1" noAdjustHandles="1" noChangeArrowheads="1" noChangeShapeType="1" noTextEdit="1"/>
              </p:cNvSpPr>
              <p:nvPr/>
            </p:nvSpPr>
            <p:spPr>
              <a:xfrm>
                <a:off x="1003097" y="2066056"/>
                <a:ext cx="14897303" cy="4967450"/>
              </a:xfrm>
              <a:prstGeom prst="rect">
                <a:avLst/>
              </a:prstGeom>
              <a:blipFill>
                <a:blip r:embed="rId3"/>
                <a:stretch>
                  <a:fillRect l="-491" t="-859"/>
                </a:stretch>
              </a:blipFill>
            </p:spPr>
            <p:txBody>
              <a:bodyPr/>
              <a:lstStyle/>
              <a:p>
                <a:r>
                  <a:rPr lang="it-IT">
                    <a:noFill/>
                  </a:rPr>
                  <a:t> </a:t>
                </a:r>
              </a:p>
            </p:txBody>
          </p:sp>
        </mc:Fallback>
      </mc:AlternateContent>
    </p:spTree>
    <p:extLst>
      <p:ext uri="{BB962C8B-B14F-4D97-AF65-F5344CB8AC3E}">
        <p14:creationId xmlns:p14="http://schemas.microsoft.com/office/powerpoint/2010/main" val="40932647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2D06F2-160B-0FA9-A86C-5BF724E46BA8}"/>
            </a:ext>
          </a:extLst>
        </p:cNvPr>
        <p:cNvGrpSpPr/>
        <p:nvPr/>
      </p:nvGrpSpPr>
      <p:grpSpPr>
        <a:xfrm>
          <a:off x="0" y="0"/>
          <a:ext cx="0" cy="0"/>
          <a:chOff x="0" y="0"/>
          <a:chExt cx="0" cy="0"/>
        </a:xfrm>
      </p:grpSpPr>
      <p:sp>
        <p:nvSpPr>
          <p:cNvPr id="2" name="Bar">
            <a:extLst>
              <a:ext uri="{FF2B5EF4-FFF2-40B4-BE49-F238E27FC236}">
                <a16:creationId xmlns:a16="http://schemas.microsoft.com/office/drawing/2014/main" id="{C2516064-57FB-B1E8-D1B2-F02273B2C175}"/>
              </a:ext>
            </a:extLst>
          </p:cNvPr>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3" name="Logo">
            <a:extLst>
              <a:ext uri="{FF2B5EF4-FFF2-40B4-BE49-F238E27FC236}">
                <a16:creationId xmlns:a16="http://schemas.microsoft.com/office/drawing/2014/main" id="{B37AA57A-7874-75E4-08E0-ACFC60BEE811}"/>
              </a:ext>
            </a:extLst>
          </p:cNvPr>
          <p:cNvPicPr>
            <a:picLocks noChangeAspect="1"/>
          </p:cNvPicPr>
          <p:nvPr/>
        </p:nvPicPr>
        <p:blipFill>
          <a:blip r:embed="rId2"/>
          <a:stretch>
            <a:fillRect/>
          </a:stretch>
        </p:blipFill>
        <p:spPr>
          <a:xfrm>
            <a:off x="13241560" y="8595360"/>
            <a:ext cx="1402080" cy="548640"/>
          </a:xfrm>
          <a:prstGeom prst="rect">
            <a:avLst/>
          </a:prstGeom>
        </p:spPr>
      </p:pic>
      <p:sp>
        <p:nvSpPr>
          <p:cNvPr id="4" name="Title">
            <a:extLst>
              <a:ext uri="{FF2B5EF4-FFF2-40B4-BE49-F238E27FC236}">
                <a16:creationId xmlns:a16="http://schemas.microsoft.com/office/drawing/2014/main" id="{D24A4FD6-31D8-9276-FEE5-397F077106D1}"/>
              </a:ext>
            </a:extLst>
          </p:cNvPr>
          <p:cNvSpPr/>
          <p:nvPr/>
        </p:nvSpPr>
        <p:spPr>
          <a:xfrm>
            <a:off x="965200" y="777240"/>
            <a:ext cx="15163800" cy="975360"/>
          </a:xfrm>
          <a:prstGeom prst="rect">
            <a:avLst/>
          </a:prstGeom>
          <a:noFill/>
          <a:ln/>
        </p:spPr>
        <p:txBody>
          <a:bodyPr wrap="square" rtlCol="0" anchor="ctr"/>
          <a:lstStyle/>
          <a:p>
            <a:r>
              <a:rPr lang="it-IT" sz="4400" b="1" dirty="0"/>
              <a:t>Rischi molteplici</a:t>
            </a:r>
          </a:p>
        </p:txBody>
      </p:sp>
      <mc:AlternateContent xmlns:mc="http://schemas.openxmlformats.org/markup-compatibility/2006" xmlns:a14="http://schemas.microsoft.com/office/drawing/2010/main">
        <mc:Choice Requires="a14">
          <p:sp>
            <p:nvSpPr>
              <p:cNvPr id="8" name="Body">
                <a:extLst>
                  <a:ext uri="{FF2B5EF4-FFF2-40B4-BE49-F238E27FC236}">
                    <a16:creationId xmlns:a16="http://schemas.microsoft.com/office/drawing/2014/main" id="{E5E35040-8333-772C-45D5-FBBDC3A29434}"/>
                  </a:ext>
                </a:extLst>
              </p:cNvPr>
              <p:cNvSpPr txBox="1"/>
              <p:nvPr/>
            </p:nvSpPr>
            <p:spPr>
              <a:xfrm>
                <a:off x="965200" y="1900000"/>
                <a:ext cx="14897303" cy="5484707"/>
              </a:xfrm>
              <a:prstGeom prst="rect">
                <a:avLst/>
              </a:prstGeom>
              <a:noFill/>
            </p:spPr>
            <p:txBody>
              <a:bodyPr wrap="square">
                <a:spAutoFit/>
              </a:bodyPr>
              <a:lstStyle/>
              <a:p>
                <a:pPr marL="342900" indent="-342900">
                  <a:buFont typeface="Arial" panose="020B0604020202020204" pitchFamily="34" charset="0"/>
                  <a:buChar char="•"/>
                </a:pPr>
                <a:r>
                  <a:rPr lang="it-IT" sz="2200" dirty="0">
                    <a:latin typeface="Times New Roman" panose="02020603050405020304" pitchFamily="18" charset="0"/>
                    <a:cs typeface="Times New Roman" panose="02020603050405020304" pitchFamily="18" charset="0"/>
                  </a:rPr>
                  <a:t>Sostituendo </a:t>
                </a:r>
                <a14:m>
                  <m:oMath xmlns:m="http://schemas.openxmlformats.org/officeDocument/2006/math">
                    <m:sSub>
                      <m:sSubPr>
                        <m:ctrlPr>
                          <a:rPr lang="it-IT" sz="2200" b="0" i="1" dirty="0" smtClean="0">
                            <a:latin typeface="Cambria Math" panose="02040503050406030204" pitchFamily="18" charset="0"/>
                          </a:rPr>
                        </m:ctrlPr>
                      </m:sSubPr>
                      <m:e>
                        <m:r>
                          <a:rPr lang="el-GR" sz="2200" i="1" dirty="0" smtClean="0">
                            <a:latin typeface="Cambria Math" panose="02040503050406030204" pitchFamily="18" charset="0"/>
                          </a:rPr>
                          <m:t>𝜋</m:t>
                        </m:r>
                      </m:e>
                      <m:sub>
                        <m:r>
                          <a:rPr lang="el-GR" sz="2200" i="1" dirty="0" smtClean="0">
                            <a:latin typeface="Cambria Math" panose="02040503050406030204" pitchFamily="18" charset="0"/>
                          </a:rPr>
                          <m:t>2</m:t>
                        </m:r>
                      </m:sub>
                    </m:sSub>
                    <m:r>
                      <a:rPr lang="el-GR" sz="2200" i="1" dirty="0" smtClean="0">
                        <a:latin typeface="Cambria Math" panose="02040503050406030204" pitchFamily="18" charset="0"/>
                      </a:rPr>
                      <m:t> = </m:t>
                    </m:r>
                    <m:sSub>
                      <m:sSubPr>
                        <m:ctrlPr>
                          <a:rPr lang="it-IT" sz="2200" b="0" i="1" dirty="0" smtClean="0">
                            <a:latin typeface="Cambria Math" panose="02040503050406030204" pitchFamily="18" charset="0"/>
                          </a:rPr>
                        </m:ctrlPr>
                      </m:sSubPr>
                      <m:e>
                        <m:r>
                          <a:rPr lang="el-GR" sz="2200" i="1" dirty="0" smtClean="0">
                            <a:latin typeface="Cambria Math" panose="02040503050406030204" pitchFamily="18" charset="0"/>
                          </a:rPr>
                          <m:t>𝜋</m:t>
                        </m:r>
                      </m:e>
                      <m:sub>
                        <m:r>
                          <a:rPr lang="it-IT" sz="2200" i="1" dirty="0">
                            <a:latin typeface="Cambria Math" panose="02040503050406030204" pitchFamily="18" charset="0"/>
                          </a:rPr>
                          <m:t>𝐿</m:t>
                        </m:r>
                      </m:sub>
                    </m:sSub>
                    <m:r>
                      <a:rPr lang="it-IT" sz="2200" i="1" dirty="0">
                        <a:latin typeface="Cambria Math" panose="02040503050406030204" pitchFamily="18" charset="0"/>
                      </a:rPr>
                      <m:t> −</m:t>
                    </m:r>
                    <m:sSub>
                      <m:sSubPr>
                        <m:ctrlPr>
                          <a:rPr lang="it-IT" sz="2200" b="0" i="1" dirty="0" smtClean="0">
                            <a:latin typeface="Cambria Math" panose="02040503050406030204" pitchFamily="18" charset="0"/>
                          </a:rPr>
                        </m:ctrlPr>
                      </m:sSubPr>
                      <m:e>
                        <m:r>
                          <a:rPr lang="el-GR" sz="2200" i="1" dirty="0">
                            <a:latin typeface="Cambria Math" panose="02040503050406030204" pitchFamily="18" charset="0"/>
                          </a:rPr>
                          <m:t>𝜋</m:t>
                        </m:r>
                      </m:e>
                      <m:sub>
                        <m:r>
                          <a:rPr lang="it-IT" sz="2200" i="1" dirty="0">
                            <a:latin typeface="Cambria Math" panose="02040503050406030204" pitchFamily="18" charset="0"/>
                          </a:rPr>
                          <m:t>𝐿</m:t>
                        </m:r>
                      </m:sub>
                    </m:sSub>
                    <m:sSub>
                      <m:sSubPr>
                        <m:ctrlPr>
                          <a:rPr lang="it-IT" sz="2200" b="0" i="1" dirty="0" smtClean="0">
                            <a:latin typeface="Cambria Math" panose="02040503050406030204" pitchFamily="18" charset="0"/>
                          </a:rPr>
                        </m:ctrlPr>
                      </m:sSubPr>
                      <m:e>
                        <m:r>
                          <a:rPr lang="el-GR" sz="2200" i="1" dirty="0">
                            <a:latin typeface="Cambria Math" panose="02040503050406030204" pitchFamily="18" charset="0"/>
                          </a:rPr>
                          <m:t>𝜋</m:t>
                        </m:r>
                      </m:e>
                      <m:sub>
                        <m:r>
                          <a:rPr lang="it-IT" sz="2200" b="0" i="1" dirty="0" smtClean="0">
                            <a:latin typeface="Cambria Math" panose="02040503050406030204" pitchFamily="18" charset="0"/>
                          </a:rPr>
                          <m:t>𝑁</m:t>
                        </m:r>
                        <m:r>
                          <a:rPr lang="it-IT" sz="2200" b="0" i="1" dirty="0" smtClean="0">
                            <a:latin typeface="Cambria Math" panose="02040503050406030204" pitchFamily="18" charset="0"/>
                          </a:rPr>
                          <m:t>|</m:t>
                        </m:r>
                        <m:r>
                          <a:rPr lang="it-IT" sz="2200" b="0" i="1" dirty="0" smtClean="0">
                            <a:latin typeface="Cambria Math" panose="02040503050406030204" pitchFamily="18" charset="0"/>
                          </a:rPr>
                          <m:t>𝐿</m:t>
                        </m:r>
                      </m:sub>
                    </m:sSub>
                    <m:r>
                      <a:rPr lang="it-IT" sz="2200" b="0" i="1" dirty="0" smtClean="0">
                        <a:latin typeface="Cambria Math" panose="02040503050406030204" pitchFamily="18" charset="0"/>
                      </a:rPr>
                      <m:t>    </m:t>
                    </m:r>
                    <m:r>
                      <a:rPr lang="it-IT" sz="2200" i="1" dirty="0">
                        <a:latin typeface="Cambria Math" panose="02040503050406030204" pitchFamily="18" charset="0"/>
                      </a:rPr>
                      <m:t> </m:t>
                    </m:r>
                    <m:r>
                      <a:rPr lang="it-IT" sz="2200" i="1" dirty="0">
                        <a:latin typeface="Cambria Math" panose="02040503050406030204" pitchFamily="18" charset="0"/>
                      </a:rPr>
                      <m:t>𝑎𝑛𝑑</m:t>
                    </m:r>
                    <m:r>
                      <a:rPr lang="it-IT" sz="2200" i="1" dirty="0">
                        <a:latin typeface="Cambria Math" panose="02040503050406030204" pitchFamily="18" charset="0"/>
                      </a:rPr>
                      <m:t> </m:t>
                    </m:r>
                    <m:sSub>
                      <m:sSubPr>
                        <m:ctrlPr>
                          <a:rPr lang="it-IT" sz="2200" b="0" i="1" dirty="0" smtClean="0">
                            <a:latin typeface="Cambria Math" panose="02040503050406030204" pitchFamily="18" charset="0"/>
                          </a:rPr>
                        </m:ctrlPr>
                      </m:sSubPr>
                      <m:e>
                        <m:r>
                          <a:rPr lang="el-GR" sz="2200" i="1" dirty="0">
                            <a:latin typeface="Cambria Math" panose="02040503050406030204" pitchFamily="18" charset="0"/>
                          </a:rPr>
                          <m:t>𝜋</m:t>
                        </m:r>
                      </m:e>
                      <m:sub>
                        <m:r>
                          <a:rPr lang="el-GR" sz="2200" i="1" dirty="0">
                            <a:latin typeface="Cambria Math" panose="02040503050406030204" pitchFamily="18" charset="0"/>
                          </a:rPr>
                          <m:t>4</m:t>
                        </m:r>
                      </m:sub>
                    </m:sSub>
                    <m:r>
                      <a:rPr lang="el-GR" sz="2200" i="1" dirty="0">
                        <a:latin typeface="Cambria Math" panose="02040503050406030204" pitchFamily="18" charset="0"/>
                      </a:rPr>
                      <m:t> = </m:t>
                    </m:r>
                    <m:sSub>
                      <m:sSubPr>
                        <m:ctrlPr>
                          <a:rPr lang="it-IT" sz="2200" b="0" i="1" dirty="0" smtClean="0">
                            <a:latin typeface="Cambria Math" panose="02040503050406030204" pitchFamily="18" charset="0"/>
                          </a:rPr>
                        </m:ctrlPr>
                      </m:sSubPr>
                      <m:e>
                        <m:r>
                          <a:rPr lang="el-GR" sz="2200" i="1" dirty="0">
                            <a:latin typeface="Cambria Math" panose="02040503050406030204" pitchFamily="18" charset="0"/>
                          </a:rPr>
                          <m:t>𝜋</m:t>
                        </m:r>
                      </m:e>
                      <m:sub>
                        <m:r>
                          <a:rPr lang="it-IT" sz="2200" i="1" dirty="0">
                            <a:latin typeface="Cambria Math" panose="02040503050406030204" pitchFamily="18" charset="0"/>
                          </a:rPr>
                          <m:t>𝐿</m:t>
                        </m:r>
                      </m:sub>
                    </m:sSub>
                    <m:sSub>
                      <m:sSubPr>
                        <m:ctrlPr>
                          <a:rPr lang="it-IT" sz="2200" b="0" i="1" dirty="0" smtClean="0">
                            <a:latin typeface="Cambria Math" panose="02040503050406030204" pitchFamily="18" charset="0"/>
                          </a:rPr>
                        </m:ctrlPr>
                      </m:sSubPr>
                      <m:e>
                        <m:r>
                          <a:rPr lang="el-GR" sz="2200" i="1" dirty="0">
                            <a:latin typeface="Cambria Math" panose="02040503050406030204" pitchFamily="18" charset="0"/>
                          </a:rPr>
                          <m:t>𝜋</m:t>
                        </m:r>
                      </m:e>
                      <m:sub>
                        <m:r>
                          <a:rPr lang="it-IT" sz="2200" b="0" i="1" dirty="0" smtClean="0">
                            <a:latin typeface="Cambria Math" panose="02040503050406030204" pitchFamily="18" charset="0"/>
                          </a:rPr>
                          <m:t>𝑁</m:t>
                        </m:r>
                        <m:r>
                          <a:rPr lang="it-IT" sz="2200" b="0" i="1" dirty="0" smtClean="0">
                            <a:latin typeface="Cambria Math" panose="02040503050406030204" pitchFamily="18" charset="0"/>
                          </a:rPr>
                          <m:t>|</m:t>
                        </m:r>
                        <m:r>
                          <a:rPr lang="it-IT" sz="2200" b="0" i="1" dirty="0" smtClean="0">
                            <a:latin typeface="Cambria Math" panose="02040503050406030204" pitchFamily="18" charset="0"/>
                          </a:rPr>
                          <m:t>𝐿</m:t>
                        </m:r>
                      </m:sub>
                    </m:sSub>
                    <m:r>
                      <a:rPr lang="it-IT" sz="2200" b="0" i="1" dirty="0" smtClean="0">
                        <a:latin typeface="Cambria Math" panose="02040503050406030204" pitchFamily="18" charset="0"/>
                      </a:rPr>
                      <m:t>  </m:t>
                    </m:r>
                  </m:oMath>
                </a14:m>
                <a:endParaRPr lang="it-IT" sz="2200" dirty="0">
                  <a:latin typeface="Times New Roman" panose="02020603050405020304" pitchFamily="18" charset="0"/>
                  <a:cs typeface="Times New Roman" panose="02020603050405020304" pitchFamily="18" charset="0"/>
                </a:endParaRPr>
              </a:p>
              <a:p>
                <a:endParaRPr lang="it-IT" sz="2200" i="1" dirty="0"/>
              </a:p>
              <a:p>
                <a:pPr/>
                <a14:m>
                  <m:oMathPara xmlns:m="http://schemas.openxmlformats.org/officeDocument/2006/math">
                    <m:oMathParaPr>
                      <m:jc m:val="centerGroup"/>
                    </m:oMathParaPr>
                    <m:oMath xmlns:m="http://schemas.openxmlformats.org/officeDocument/2006/math">
                      <m:f>
                        <m:fPr>
                          <m:ctrlPr>
                            <a:rPr lang="it-IT" sz="2200" i="1">
                              <a:latin typeface="Cambria Math" panose="02040503050406030204" pitchFamily="18" charset="0"/>
                            </a:rPr>
                          </m:ctrlPr>
                        </m:fPr>
                        <m:num>
                          <m:r>
                            <a:rPr lang="it-IT" sz="2200" i="1">
                              <a:latin typeface="Cambria Math" panose="02040503050406030204" pitchFamily="18" charset="0"/>
                            </a:rPr>
                            <m:t>𝑑𝐸𝑈</m:t>
                          </m:r>
                        </m:num>
                        <m:den>
                          <m:r>
                            <a:rPr lang="it-IT" sz="2200" i="1">
                              <a:latin typeface="Cambria Math" panose="02040503050406030204" pitchFamily="18" charset="0"/>
                            </a:rPr>
                            <m:t>𝑑</m:t>
                          </m:r>
                          <m:r>
                            <a:rPr lang="it-IT" sz="2200" i="1">
                              <a:latin typeface="Cambria Math" panose="02040503050406030204" pitchFamily="18" charset="0"/>
                            </a:rPr>
                            <m:t>𝛼</m:t>
                          </m:r>
                        </m:den>
                      </m:f>
                      <m:r>
                        <a:rPr lang="it-IT" sz="2200" i="1">
                          <a:latin typeface="Cambria Math" panose="02040503050406030204" pitchFamily="18" charset="0"/>
                        </a:rPr>
                        <m:t> |</m:t>
                      </m:r>
                      <m:d>
                        <m:dPr>
                          <m:ctrlPr>
                            <a:rPr lang="it-IT" sz="2200" i="1">
                              <a:latin typeface="Cambria Math" panose="02040503050406030204" pitchFamily="18" charset="0"/>
                            </a:rPr>
                          </m:ctrlPr>
                        </m:dPr>
                        <m:e>
                          <m:r>
                            <a:rPr lang="it-IT" sz="2200" i="1">
                              <a:latin typeface="Cambria Math" panose="02040503050406030204" pitchFamily="18" charset="0"/>
                            </a:rPr>
                            <m:t>𝛼</m:t>
                          </m:r>
                          <m:r>
                            <a:rPr lang="it-IT" sz="2200" i="1">
                              <a:latin typeface="Cambria Math" panose="02040503050406030204" pitchFamily="18" charset="0"/>
                            </a:rPr>
                            <m:t>=</m:t>
                          </m:r>
                          <m:r>
                            <a:rPr lang="it-IT" sz="2200" i="1">
                              <a:latin typeface="Cambria Math" panose="02040503050406030204" pitchFamily="18" charset="0"/>
                            </a:rPr>
                            <m:t>1</m:t>
                          </m:r>
                        </m:e>
                      </m:d>
                      <m:r>
                        <a:rPr lang="it-IT" sz="2200" i="1">
                          <a:latin typeface="Cambria Math" panose="02040503050406030204" pitchFamily="18" charset="0"/>
                        </a:rPr>
                        <m:t> =</m:t>
                      </m:r>
                      <m:sSub>
                        <m:sSubPr>
                          <m:ctrlPr>
                            <a:rPr lang="it-IT" sz="2200" i="1">
                              <a:latin typeface="Cambria Math" panose="02040503050406030204" pitchFamily="18" charset="0"/>
                            </a:rPr>
                          </m:ctrlPr>
                        </m:sSubPr>
                        <m:e>
                          <m:r>
                            <a:rPr lang="it-IT" sz="2200" i="1">
                              <a:latin typeface="Cambria Math" panose="02040503050406030204" pitchFamily="18" charset="0"/>
                            </a:rPr>
                            <m:t>𝜋</m:t>
                          </m:r>
                        </m:e>
                        <m:sub>
                          <m:r>
                            <a:rPr lang="it-IT" sz="2200" i="1">
                              <a:latin typeface="Cambria Math" panose="02040503050406030204" pitchFamily="18" charset="0"/>
                            </a:rPr>
                            <m:t>𝐿</m:t>
                          </m:r>
                        </m:sub>
                      </m:sSub>
                      <m:r>
                        <a:rPr lang="it-IT" sz="2200" i="1">
                          <a:latin typeface="Cambria Math" panose="02040503050406030204" pitchFamily="18" charset="0"/>
                        </a:rPr>
                        <m:t>·</m:t>
                      </m:r>
                      <m:r>
                        <a:rPr lang="it-IT" sz="2200" i="1">
                          <a:latin typeface="Cambria Math" panose="02040503050406030204" pitchFamily="18" charset="0"/>
                        </a:rPr>
                        <m:t>𝐿</m:t>
                      </m:r>
                      <m:r>
                        <a:rPr lang="it-IT" sz="2200" i="1">
                          <a:latin typeface="Cambria Math" panose="02040503050406030204" pitchFamily="18" charset="0"/>
                        </a:rPr>
                        <m:t> · </m:t>
                      </m:r>
                      <m:d>
                        <m:dPr>
                          <m:begChr m:val="{"/>
                          <m:endChr m:val="}"/>
                          <m:ctrlPr>
                            <a:rPr lang="it-IT" sz="2200" i="1">
                              <a:latin typeface="Cambria Math" panose="02040503050406030204" pitchFamily="18" charset="0"/>
                            </a:rPr>
                          </m:ctrlPr>
                        </m:dPr>
                        <m:e>
                          <m:sSub>
                            <m:sSubPr>
                              <m:ctrlPr>
                                <a:rPr lang="it-IT" sz="2200" i="1">
                                  <a:latin typeface="Cambria Math" panose="02040503050406030204" pitchFamily="18" charset="0"/>
                                </a:rPr>
                              </m:ctrlPr>
                            </m:sSubPr>
                            <m:e>
                              <m:r>
                                <a:rPr lang="it-IT" sz="2200" i="1">
                                  <a:latin typeface="Cambria Math" panose="02040503050406030204" pitchFamily="18" charset="0"/>
                                </a:rPr>
                                <m:t>𝜋</m:t>
                              </m:r>
                            </m:e>
                            <m:sub>
                              <m:r>
                                <a:rPr lang="it-IT" sz="2200" i="1">
                                  <a:latin typeface="Cambria Math" panose="02040503050406030204" pitchFamily="18" charset="0"/>
                                </a:rPr>
                                <m:t>𝑁</m:t>
                              </m:r>
                            </m:sub>
                          </m:sSub>
                          <m:r>
                            <a:rPr lang="it-IT" sz="2200" i="1">
                              <a:latin typeface="Cambria Math" panose="02040503050406030204" pitchFamily="18" charset="0"/>
                            </a:rPr>
                            <m:t>·</m:t>
                          </m:r>
                          <m:d>
                            <m:dPr>
                              <m:ctrlPr>
                                <a:rPr lang="it-IT" sz="2200" i="1">
                                  <a:latin typeface="Cambria Math" panose="02040503050406030204" pitchFamily="18" charset="0"/>
                                </a:rPr>
                              </m:ctrlPr>
                            </m:dPr>
                            <m:e>
                              <m:r>
                                <a:rPr lang="it-IT" sz="2200" i="1">
                                  <a:latin typeface="Cambria Math" panose="02040503050406030204" pitchFamily="18" charset="0"/>
                                </a:rPr>
                                <m:t>1</m:t>
                              </m:r>
                              <m:r>
                                <a:rPr lang="it-IT" sz="2200" i="1">
                                  <a:latin typeface="Cambria Math" panose="02040503050406030204" pitchFamily="18" charset="0"/>
                                </a:rPr>
                                <m:t>+</m:t>
                              </m:r>
                              <m:r>
                                <a:rPr lang="it-IT" sz="2200" i="1">
                                  <a:latin typeface="Cambria Math" panose="02040503050406030204" pitchFamily="18" charset="0"/>
                                </a:rPr>
                                <m:t>𝜆</m:t>
                              </m:r>
                            </m:e>
                          </m:d>
                          <m:r>
                            <a:rPr lang="it-IT" sz="2200" i="1">
                              <a:latin typeface="Cambria Math" panose="02040503050406030204" pitchFamily="18" charset="0"/>
                            </a:rPr>
                            <m:t>·</m:t>
                          </m:r>
                          <m:d>
                            <m:dPr>
                              <m:ctrlPr>
                                <a:rPr lang="it-IT" sz="2200" i="1">
                                  <a:latin typeface="Cambria Math" panose="02040503050406030204" pitchFamily="18" charset="0"/>
                                </a:rPr>
                              </m:ctrlPr>
                            </m:dPr>
                            <m:e>
                              <m:sSup>
                                <m:sSupPr>
                                  <m:ctrlPr>
                                    <a:rPr lang="it-IT" sz="2200" i="1">
                                      <a:latin typeface="Cambria Math" panose="02040503050406030204" pitchFamily="18" charset="0"/>
                                    </a:rPr>
                                  </m:ctrlPr>
                                </m:sSupPr>
                                <m:e>
                                  <m:r>
                                    <a:rPr lang="it-IT" sz="2200" i="1">
                                      <a:latin typeface="Cambria Math" panose="02040503050406030204" pitchFamily="18" charset="0"/>
                                    </a:rPr>
                                    <m:t>𝑢</m:t>
                                  </m:r>
                                </m:e>
                                <m:sup>
                                  <m:r>
                                    <a:rPr lang="it-IT" sz="2200" i="1">
                                      <a:latin typeface="Cambria Math" panose="02040503050406030204" pitchFamily="18" charset="0"/>
                                    </a:rPr>
                                    <m:t>′</m:t>
                                  </m:r>
                                </m:sup>
                              </m:sSup>
                              <m:d>
                                <m:dPr>
                                  <m:begChr m:val="["/>
                                  <m:endChr m:val="]"/>
                                  <m:ctrlPr>
                                    <a:rPr lang="it-IT" sz="2200" i="1">
                                      <a:latin typeface="Cambria Math" panose="02040503050406030204" pitchFamily="18" charset="0"/>
                                    </a:rPr>
                                  </m:ctrlPr>
                                </m:dPr>
                                <m:e>
                                  <m:r>
                                    <a:rPr lang="it-IT" sz="2200" i="1">
                                      <a:latin typeface="Cambria Math" panose="02040503050406030204" pitchFamily="18" charset="0"/>
                                    </a:rPr>
                                    <m:t>1</m:t>
                                  </m:r>
                                </m:e>
                              </m:d>
                              <m:r>
                                <a:rPr lang="it-IT" sz="2200" i="1">
                                  <a:latin typeface="Cambria Math" panose="02040503050406030204" pitchFamily="18" charset="0"/>
                                </a:rPr>
                                <m:t>− </m:t>
                              </m:r>
                              <m:sSup>
                                <m:sSupPr>
                                  <m:ctrlPr>
                                    <a:rPr lang="it-IT" sz="2200" i="1">
                                      <a:latin typeface="Cambria Math" panose="02040503050406030204" pitchFamily="18" charset="0"/>
                                    </a:rPr>
                                  </m:ctrlPr>
                                </m:sSupPr>
                                <m:e>
                                  <m:r>
                                    <a:rPr lang="it-IT" sz="2200" i="1">
                                      <a:latin typeface="Cambria Math" panose="02040503050406030204" pitchFamily="18" charset="0"/>
                                    </a:rPr>
                                    <m:t>𝑢</m:t>
                                  </m:r>
                                </m:e>
                                <m:sup>
                                  <m:r>
                                    <a:rPr lang="it-IT" sz="2200" i="1">
                                      <a:latin typeface="Cambria Math" panose="02040503050406030204" pitchFamily="18" charset="0"/>
                                    </a:rPr>
                                    <m:t>′</m:t>
                                  </m:r>
                                </m:sup>
                              </m:sSup>
                              <m:d>
                                <m:dPr>
                                  <m:begChr m:val="["/>
                                  <m:endChr m:val="]"/>
                                  <m:ctrlPr>
                                    <a:rPr lang="it-IT" sz="2200" i="1">
                                      <a:latin typeface="Cambria Math" panose="02040503050406030204" pitchFamily="18" charset="0"/>
                                    </a:rPr>
                                  </m:ctrlPr>
                                </m:dPr>
                                <m:e>
                                  <m:r>
                                    <a:rPr lang="it-IT" sz="2200" i="1">
                                      <a:latin typeface="Cambria Math" panose="02040503050406030204" pitchFamily="18" charset="0"/>
                                    </a:rPr>
                                    <m:t>3</m:t>
                                  </m:r>
                                </m:e>
                              </m:d>
                            </m:e>
                          </m:d>
                          <m:r>
                            <a:rPr lang="it-IT" sz="2200" i="1">
                              <a:latin typeface="Cambria Math" panose="02040503050406030204" pitchFamily="18" charset="0"/>
                            </a:rPr>
                            <m:t>+ </m:t>
                          </m:r>
                          <m:sSup>
                            <m:sSupPr>
                              <m:ctrlPr>
                                <a:rPr lang="it-IT" sz="2200" i="1">
                                  <a:latin typeface="Cambria Math" panose="02040503050406030204" pitchFamily="18" charset="0"/>
                                </a:rPr>
                              </m:ctrlPr>
                            </m:sSupPr>
                            <m:e>
                              <m:r>
                                <a:rPr lang="it-IT" sz="2200" i="1">
                                  <a:latin typeface="Cambria Math" panose="02040503050406030204" pitchFamily="18" charset="0"/>
                                </a:rPr>
                                <m:t>𝑢</m:t>
                              </m:r>
                            </m:e>
                            <m:sup>
                              <m:r>
                                <a:rPr lang="it-IT" sz="2200" i="1">
                                  <a:latin typeface="Cambria Math" panose="02040503050406030204" pitchFamily="18" charset="0"/>
                                </a:rPr>
                                <m:t>′</m:t>
                              </m:r>
                            </m:sup>
                          </m:sSup>
                          <m:d>
                            <m:dPr>
                              <m:begChr m:val="["/>
                              <m:endChr m:val="]"/>
                              <m:ctrlPr>
                                <a:rPr lang="it-IT" sz="2200" i="1">
                                  <a:latin typeface="Cambria Math" panose="02040503050406030204" pitchFamily="18" charset="0"/>
                                </a:rPr>
                              </m:ctrlPr>
                            </m:dPr>
                            <m:e>
                              <m:r>
                                <a:rPr lang="it-IT" sz="2200" i="1">
                                  <a:latin typeface="Cambria Math" panose="02040503050406030204" pitchFamily="18" charset="0"/>
                                </a:rPr>
                                <m:t>1</m:t>
                              </m:r>
                            </m:e>
                          </m:d>
                          <m:r>
                            <a:rPr lang="it-IT" sz="2200" i="1">
                              <a:latin typeface="Cambria Math" panose="02040503050406030204" pitchFamily="18" charset="0"/>
                            </a:rPr>
                            <m:t>− </m:t>
                          </m:r>
                          <m:sSup>
                            <m:sSupPr>
                              <m:ctrlPr>
                                <a:rPr lang="it-IT" sz="2200" i="1">
                                  <a:latin typeface="Cambria Math" panose="02040503050406030204" pitchFamily="18" charset="0"/>
                                </a:rPr>
                              </m:ctrlPr>
                            </m:sSupPr>
                            <m:e>
                              <m:r>
                                <a:rPr lang="it-IT" sz="2200" i="1">
                                  <a:latin typeface="Cambria Math" panose="02040503050406030204" pitchFamily="18" charset="0"/>
                                </a:rPr>
                                <m:t>𝑢</m:t>
                              </m:r>
                            </m:e>
                            <m:sup>
                              <m:r>
                                <a:rPr lang="it-IT" sz="2200" i="1">
                                  <a:latin typeface="Cambria Math" panose="02040503050406030204" pitchFamily="18" charset="0"/>
                                </a:rPr>
                                <m:t>′</m:t>
                              </m:r>
                            </m:sup>
                          </m:sSup>
                          <m:d>
                            <m:dPr>
                              <m:begChr m:val="["/>
                              <m:endChr m:val="]"/>
                              <m:ctrlPr>
                                <a:rPr lang="it-IT" sz="2200" i="1">
                                  <a:latin typeface="Cambria Math" panose="02040503050406030204" pitchFamily="18" charset="0"/>
                                </a:rPr>
                              </m:ctrlPr>
                            </m:dPr>
                            <m:e>
                              <m:r>
                                <a:rPr lang="it-IT" sz="2200" i="1">
                                  <a:latin typeface="Cambria Math" panose="02040503050406030204" pitchFamily="18" charset="0"/>
                                </a:rPr>
                                <m:t>1</m:t>
                              </m:r>
                            </m:e>
                          </m:d>
                          <m:r>
                            <a:rPr lang="it-IT" sz="2200" i="1">
                              <a:latin typeface="Cambria Math" panose="02040503050406030204" pitchFamily="18" charset="0"/>
                            </a:rPr>
                            <m:t>·</m:t>
                          </m:r>
                          <m:d>
                            <m:dPr>
                              <m:ctrlPr>
                                <a:rPr lang="it-IT" sz="2200" i="1">
                                  <a:latin typeface="Cambria Math" panose="02040503050406030204" pitchFamily="18" charset="0"/>
                                </a:rPr>
                              </m:ctrlPr>
                            </m:dPr>
                            <m:e>
                              <m:r>
                                <a:rPr lang="it-IT" sz="2200" i="1">
                                  <a:latin typeface="Cambria Math" panose="02040503050406030204" pitchFamily="18" charset="0"/>
                                </a:rPr>
                                <m:t>1</m:t>
                              </m:r>
                              <m:r>
                                <a:rPr lang="it-IT" sz="2200" i="1">
                                  <a:latin typeface="Cambria Math" panose="02040503050406030204" pitchFamily="18" charset="0"/>
                                </a:rPr>
                                <m:t>+</m:t>
                              </m:r>
                              <m:r>
                                <a:rPr lang="it-IT" sz="2200" i="1">
                                  <a:latin typeface="Cambria Math" panose="02040503050406030204" pitchFamily="18" charset="0"/>
                                </a:rPr>
                                <m:t>𝜆</m:t>
                              </m:r>
                            </m:e>
                          </m:d>
                        </m:e>
                      </m:d>
                      <m:r>
                        <a:rPr lang="it-IT" sz="2200" i="1">
                          <a:latin typeface="Cambria Math" panose="02040503050406030204" pitchFamily="18" charset="0"/>
                        </a:rPr>
                        <m:t>− </m:t>
                      </m:r>
                      <m:sSub>
                        <m:sSubPr>
                          <m:ctrlPr>
                            <a:rPr lang="it-IT" sz="2200" i="1">
                              <a:latin typeface="Cambria Math" panose="02040503050406030204" pitchFamily="18" charset="0"/>
                            </a:rPr>
                          </m:ctrlPr>
                        </m:sSubPr>
                        <m:e>
                          <m:r>
                            <a:rPr lang="it-IT" sz="2200" i="1">
                              <a:latin typeface="Cambria Math" panose="02040503050406030204" pitchFamily="18" charset="0"/>
                            </a:rPr>
                            <m:t>𝜋</m:t>
                          </m:r>
                        </m:e>
                        <m:sub>
                          <m:r>
                            <a:rPr lang="it-IT" sz="2200" i="1">
                              <a:latin typeface="Cambria Math" panose="02040503050406030204" pitchFamily="18" charset="0"/>
                            </a:rPr>
                            <m:t>𝐿</m:t>
                          </m:r>
                        </m:sub>
                      </m:sSub>
                      <m:r>
                        <a:rPr lang="it-IT" sz="2200" i="1">
                          <a:latin typeface="Cambria Math" panose="02040503050406030204" pitchFamily="18" charset="0"/>
                        </a:rPr>
                        <m:t>·</m:t>
                      </m:r>
                      <m:sSub>
                        <m:sSubPr>
                          <m:ctrlPr>
                            <a:rPr lang="it-IT" sz="2200" i="1">
                              <a:latin typeface="Cambria Math" panose="02040503050406030204" pitchFamily="18" charset="0"/>
                            </a:rPr>
                          </m:ctrlPr>
                        </m:sSubPr>
                        <m:e>
                          <m:r>
                            <a:rPr lang="it-IT" sz="2200" i="1">
                              <a:latin typeface="Cambria Math" panose="02040503050406030204" pitchFamily="18" charset="0"/>
                            </a:rPr>
                            <m:t>𝜋</m:t>
                          </m:r>
                        </m:e>
                        <m:sub>
                          <m:d>
                            <m:dPr>
                              <m:begChr m:val="{"/>
                              <m:endChr m:val="}"/>
                              <m:ctrlPr>
                                <a:rPr lang="it-IT" sz="2200" i="1">
                                  <a:latin typeface="Cambria Math" panose="02040503050406030204" pitchFamily="18" charset="0"/>
                                </a:rPr>
                              </m:ctrlPr>
                            </m:dPr>
                            <m:e>
                              <m:r>
                                <a:rPr lang="it-IT" sz="2200" i="1">
                                  <a:latin typeface="Cambria Math" panose="02040503050406030204" pitchFamily="18" charset="0"/>
                                </a:rPr>
                                <m:t>𝑁</m:t>
                              </m:r>
                            </m:e>
                            <m:e>
                              <m:r>
                                <a:rPr lang="it-IT" sz="2200" i="1">
                                  <a:latin typeface="Cambria Math" panose="02040503050406030204" pitchFamily="18" charset="0"/>
                                </a:rPr>
                                <m:t>𝐿</m:t>
                              </m:r>
                            </m:e>
                          </m:d>
                        </m:sub>
                      </m:sSub>
                      <m:r>
                        <a:rPr lang="it-IT" sz="2200" i="1">
                          <a:latin typeface="Cambria Math" panose="02040503050406030204" pitchFamily="18" charset="0"/>
                        </a:rPr>
                        <m:t> ·</m:t>
                      </m:r>
                      <m:r>
                        <a:rPr lang="it-IT" sz="2200" i="1">
                          <a:latin typeface="Cambria Math" panose="02040503050406030204" pitchFamily="18" charset="0"/>
                        </a:rPr>
                        <m:t>𝐿</m:t>
                      </m:r>
                      <m:r>
                        <a:rPr lang="it-IT" sz="2200" i="1">
                          <a:latin typeface="Cambria Math" panose="02040503050406030204" pitchFamily="18" charset="0"/>
                        </a:rPr>
                        <m:t>·</m:t>
                      </m:r>
                      <m:sSup>
                        <m:sSupPr>
                          <m:ctrlPr>
                            <a:rPr lang="it-IT" sz="2200" i="1">
                              <a:latin typeface="Cambria Math" panose="02040503050406030204" pitchFamily="18" charset="0"/>
                            </a:rPr>
                          </m:ctrlPr>
                        </m:sSupPr>
                        <m:e>
                          <m:r>
                            <a:rPr lang="it-IT" sz="2200" i="1">
                              <a:latin typeface="Cambria Math" panose="02040503050406030204" pitchFamily="18" charset="0"/>
                            </a:rPr>
                            <m:t>𝑢</m:t>
                          </m:r>
                        </m:e>
                        <m:sup>
                          <m:r>
                            <a:rPr lang="it-IT" sz="2200" i="1">
                              <a:latin typeface="Cambria Math" panose="02040503050406030204" pitchFamily="18" charset="0"/>
                            </a:rPr>
                            <m:t>′</m:t>
                          </m:r>
                        </m:sup>
                      </m:sSup>
                      <m:d>
                        <m:dPr>
                          <m:begChr m:val="["/>
                          <m:endChr m:val="]"/>
                          <m:ctrlPr>
                            <a:rPr lang="it-IT" sz="2200" i="1">
                              <a:latin typeface="Cambria Math" panose="02040503050406030204" pitchFamily="18" charset="0"/>
                            </a:rPr>
                          </m:ctrlPr>
                        </m:dPr>
                        <m:e>
                          <m:r>
                            <a:rPr lang="it-IT" sz="2200" i="1">
                              <a:latin typeface="Cambria Math" panose="02040503050406030204" pitchFamily="18" charset="0"/>
                            </a:rPr>
                            <m:t>1</m:t>
                          </m:r>
                        </m:e>
                      </m:d>
                      <m:r>
                        <a:rPr lang="it-IT" sz="2200" i="1">
                          <a:latin typeface="Cambria Math" panose="02040503050406030204" pitchFamily="18" charset="0"/>
                        </a:rPr>
                        <m:t>+ </m:t>
                      </m:r>
                      <m:sSub>
                        <m:sSubPr>
                          <m:ctrlPr>
                            <a:rPr lang="it-IT" sz="2200" i="1">
                              <a:latin typeface="Cambria Math" panose="02040503050406030204" pitchFamily="18" charset="0"/>
                            </a:rPr>
                          </m:ctrlPr>
                        </m:sSubPr>
                        <m:e>
                          <m:r>
                            <a:rPr lang="it-IT" sz="2200" i="1">
                              <a:latin typeface="Cambria Math" panose="02040503050406030204" pitchFamily="18" charset="0"/>
                            </a:rPr>
                            <m:t>𝜋</m:t>
                          </m:r>
                        </m:e>
                        <m:sub>
                          <m:r>
                            <a:rPr lang="it-IT" sz="2200" i="1">
                              <a:latin typeface="Cambria Math" panose="02040503050406030204" pitchFamily="18" charset="0"/>
                            </a:rPr>
                            <m:t>𝐿</m:t>
                          </m:r>
                        </m:sub>
                      </m:sSub>
                      <m:r>
                        <a:rPr lang="it-IT" sz="2200" i="1">
                          <a:latin typeface="Cambria Math" panose="02040503050406030204" pitchFamily="18" charset="0"/>
                        </a:rPr>
                        <m:t>·</m:t>
                      </m:r>
                      <m:sSub>
                        <m:sSubPr>
                          <m:ctrlPr>
                            <a:rPr lang="it-IT" sz="2200" i="1">
                              <a:latin typeface="Cambria Math" panose="02040503050406030204" pitchFamily="18" charset="0"/>
                            </a:rPr>
                          </m:ctrlPr>
                        </m:sSubPr>
                        <m:e>
                          <m:r>
                            <a:rPr lang="it-IT" sz="2200" i="1">
                              <a:latin typeface="Cambria Math" panose="02040503050406030204" pitchFamily="18" charset="0"/>
                            </a:rPr>
                            <m:t>𝜋</m:t>
                          </m:r>
                        </m:e>
                        <m:sub>
                          <m:d>
                            <m:dPr>
                              <m:begChr m:val="{"/>
                              <m:endChr m:val="}"/>
                              <m:ctrlPr>
                                <a:rPr lang="it-IT" sz="2200" i="1">
                                  <a:latin typeface="Cambria Math" panose="02040503050406030204" pitchFamily="18" charset="0"/>
                                </a:rPr>
                              </m:ctrlPr>
                            </m:dPr>
                            <m:e>
                              <m:r>
                                <a:rPr lang="it-IT" sz="2200" i="1">
                                  <a:latin typeface="Cambria Math" panose="02040503050406030204" pitchFamily="18" charset="0"/>
                                </a:rPr>
                                <m:t>𝑁</m:t>
                              </m:r>
                            </m:e>
                            <m:e>
                              <m:r>
                                <a:rPr lang="it-IT" sz="2200" i="1">
                                  <a:latin typeface="Cambria Math" panose="02040503050406030204" pitchFamily="18" charset="0"/>
                                </a:rPr>
                                <m:t>𝐿</m:t>
                              </m:r>
                            </m:e>
                          </m:d>
                        </m:sub>
                      </m:sSub>
                      <m:r>
                        <a:rPr lang="it-IT" sz="2200" i="1">
                          <a:latin typeface="Cambria Math" panose="02040503050406030204" pitchFamily="18" charset="0"/>
                        </a:rPr>
                        <m:t>·</m:t>
                      </m:r>
                      <m:r>
                        <a:rPr lang="it-IT" sz="2200" i="1">
                          <a:latin typeface="Cambria Math" panose="02040503050406030204" pitchFamily="18" charset="0"/>
                        </a:rPr>
                        <m:t>𝐿</m:t>
                      </m:r>
                      <m:r>
                        <a:rPr lang="it-IT" sz="2200" i="1">
                          <a:latin typeface="Cambria Math" panose="02040503050406030204" pitchFamily="18" charset="0"/>
                        </a:rPr>
                        <m:t>·</m:t>
                      </m:r>
                      <m:r>
                        <a:rPr lang="it-IT" sz="2200" i="1">
                          <a:latin typeface="Cambria Math" panose="02040503050406030204" pitchFamily="18" charset="0"/>
                        </a:rPr>
                        <m:t>𝑢</m:t>
                      </m:r>
                      <m:r>
                        <a:rPr lang="it-IT" sz="2200" i="1">
                          <a:latin typeface="Cambria Math" panose="02040503050406030204" pitchFamily="18" charset="0"/>
                        </a:rPr>
                        <m:t>′</m:t>
                      </m:r>
                      <m:r>
                        <a:rPr lang="it-IT" sz="2200" i="1">
                          <a:latin typeface="Cambria Math" panose="02040503050406030204" pitchFamily="18" charset="0"/>
                        </a:rPr>
                        <m:t>[</m:t>
                      </m:r>
                      <m:r>
                        <a:rPr lang="it-IT" sz="2200" i="1">
                          <a:latin typeface="Cambria Math" panose="02040503050406030204" pitchFamily="18" charset="0"/>
                        </a:rPr>
                        <m:t>3</m:t>
                      </m:r>
                      <m:r>
                        <a:rPr lang="it-IT" sz="2200" i="1">
                          <a:latin typeface="Cambria Math" panose="02040503050406030204" pitchFamily="18" charset="0"/>
                        </a:rPr>
                        <m:t>]</m:t>
                      </m:r>
                    </m:oMath>
                  </m:oMathPara>
                </a14:m>
                <a:endParaRPr lang="it-IT" sz="2200" dirty="0"/>
              </a:p>
              <a:p>
                <a:endParaRPr lang="it-IT" sz="2200" dirty="0"/>
              </a:p>
              <a:p>
                <a:endParaRPr lang="it-IT" sz="2200" dirty="0"/>
              </a:p>
              <a:p>
                <a:endParaRPr lang="it-IT" sz="2200" dirty="0"/>
              </a:p>
              <a:p>
                <a:pPr/>
                <a14:m>
                  <m:oMathPara xmlns:m="http://schemas.openxmlformats.org/officeDocument/2006/math">
                    <m:oMathParaPr>
                      <m:jc m:val="centerGroup"/>
                    </m:oMathParaPr>
                    <m:oMath xmlns:m="http://schemas.openxmlformats.org/officeDocument/2006/math">
                      <m:f>
                        <m:fPr>
                          <m:ctrlPr>
                            <a:rPr lang="it-IT" sz="2200" i="1">
                              <a:latin typeface="Cambria Math" panose="02040503050406030204" pitchFamily="18" charset="0"/>
                            </a:rPr>
                          </m:ctrlPr>
                        </m:fPr>
                        <m:num>
                          <m:r>
                            <a:rPr lang="it-IT" sz="2200" i="1">
                              <a:latin typeface="Cambria Math" panose="02040503050406030204" pitchFamily="18" charset="0"/>
                            </a:rPr>
                            <m:t>𝑑𝐸𝑈</m:t>
                          </m:r>
                        </m:num>
                        <m:den>
                          <m:r>
                            <a:rPr lang="it-IT" sz="2200" i="1">
                              <a:latin typeface="Cambria Math" panose="02040503050406030204" pitchFamily="18" charset="0"/>
                            </a:rPr>
                            <m:t>𝑑</m:t>
                          </m:r>
                          <m:r>
                            <a:rPr lang="it-IT" sz="2200" i="1">
                              <a:latin typeface="Cambria Math" panose="02040503050406030204" pitchFamily="18" charset="0"/>
                            </a:rPr>
                            <m:t>𝛼</m:t>
                          </m:r>
                        </m:den>
                      </m:f>
                      <m:r>
                        <a:rPr lang="it-IT" sz="2200" i="1">
                          <a:latin typeface="Cambria Math" panose="02040503050406030204" pitchFamily="18" charset="0"/>
                        </a:rPr>
                        <m:t> |(</m:t>
                      </m:r>
                      <m:r>
                        <a:rPr lang="it-IT" sz="2200" i="1">
                          <a:latin typeface="Cambria Math" panose="02040503050406030204" pitchFamily="18" charset="0"/>
                        </a:rPr>
                        <m:t>𝛼</m:t>
                      </m:r>
                      <m:r>
                        <a:rPr lang="it-IT" sz="2200" i="1">
                          <a:latin typeface="Cambria Math" panose="02040503050406030204" pitchFamily="18" charset="0"/>
                        </a:rPr>
                        <m:t>=</m:t>
                      </m:r>
                      <m:r>
                        <a:rPr lang="it-IT" sz="2200" i="1">
                          <a:latin typeface="Cambria Math" panose="02040503050406030204" pitchFamily="18" charset="0"/>
                        </a:rPr>
                        <m:t>1</m:t>
                      </m:r>
                      <m:r>
                        <a:rPr lang="it-IT" sz="2200" i="1">
                          <a:latin typeface="Cambria Math" panose="02040503050406030204" pitchFamily="18" charset="0"/>
                        </a:rPr>
                        <m:t>) =</m:t>
                      </m:r>
                      <m:sSub>
                        <m:sSubPr>
                          <m:ctrlPr>
                            <a:rPr lang="it-IT" sz="2200" i="1">
                              <a:latin typeface="Cambria Math" panose="02040503050406030204" pitchFamily="18" charset="0"/>
                            </a:rPr>
                          </m:ctrlPr>
                        </m:sSubPr>
                        <m:e>
                          <m:r>
                            <a:rPr lang="it-IT" sz="2200" i="1">
                              <a:latin typeface="Cambria Math" panose="02040503050406030204" pitchFamily="18" charset="0"/>
                            </a:rPr>
                            <m:t>𝜋</m:t>
                          </m:r>
                        </m:e>
                        <m:sub>
                          <m:r>
                            <a:rPr lang="it-IT" sz="2200" i="1">
                              <a:latin typeface="Cambria Math" panose="02040503050406030204" pitchFamily="18" charset="0"/>
                            </a:rPr>
                            <m:t>𝐿</m:t>
                          </m:r>
                        </m:sub>
                      </m:sSub>
                      <m:r>
                        <a:rPr lang="it-IT" sz="2200" i="1">
                          <a:latin typeface="Cambria Math" panose="02040503050406030204" pitchFamily="18" charset="0"/>
                        </a:rPr>
                        <m:t>·</m:t>
                      </m:r>
                      <m:r>
                        <a:rPr lang="it-IT" sz="2200" i="1">
                          <a:latin typeface="Cambria Math" panose="02040503050406030204" pitchFamily="18" charset="0"/>
                        </a:rPr>
                        <m:t>𝐿</m:t>
                      </m:r>
                      <m:r>
                        <a:rPr lang="it-IT" sz="2200" i="1">
                          <a:latin typeface="Cambria Math" panose="02040503050406030204" pitchFamily="18" charset="0"/>
                        </a:rPr>
                        <m:t> · { </m:t>
                      </m:r>
                      <m:sSub>
                        <m:sSubPr>
                          <m:ctrlPr>
                            <a:rPr lang="it-IT" sz="2200" i="1">
                              <a:latin typeface="Cambria Math" panose="02040503050406030204" pitchFamily="18" charset="0"/>
                            </a:rPr>
                          </m:ctrlPr>
                        </m:sSubPr>
                        <m:e>
                          <m:r>
                            <a:rPr lang="it-IT" sz="2200" i="1">
                              <a:latin typeface="Cambria Math" panose="02040503050406030204" pitchFamily="18" charset="0"/>
                            </a:rPr>
                            <m:t>𝜋</m:t>
                          </m:r>
                        </m:e>
                        <m:sub>
                          <m:r>
                            <a:rPr lang="it-IT" sz="2200" i="1">
                              <a:latin typeface="Cambria Math" panose="02040503050406030204" pitchFamily="18" charset="0"/>
                            </a:rPr>
                            <m:t>𝑁</m:t>
                          </m:r>
                        </m:sub>
                      </m:sSub>
                      <m:r>
                        <a:rPr lang="it-IT" sz="2200" i="1">
                          <a:latin typeface="Cambria Math" panose="02040503050406030204" pitchFamily="18" charset="0"/>
                        </a:rPr>
                        <m:t>·(</m:t>
                      </m:r>
                      <m:r>
                        <a:rPr lang="it-IT" sz="2200" i="1">
                          <a:latin typeface="Cambria Math" panose="02040503050406030204" pitchFamily="18" charset="0"/>
                        </a:rPr>
                        <m:t>1</m:t>
                      </m:r>
                      <m:r>
                        <a:rPr lang="it-IT" sz="2200" i="1">
                          <a:latin typeface="Cambria Math" panose="02040503050406030204" pitchFamily="18" charset="0"/>
                        </a:rPr>
                        <m:t>+</m:t>
                      </m:r>
                      <m:r>
                        <a:rPr lang="it-IT" sz="2200" i="1">
                          <a:latin typeface="Cambria Math" panose="02040503050406030204" pitchFamily="18" charset="0"/>
                        </a:rPr>
                        <m:t>𝜆</m:t>
                      </m:r>
                      <m:r>
                        <a:rPr lang="it-IT" sz="2200" i="1">
                          <a:latin typeface="Cambria Math" panose="02040503050406030204" pitchFamily="18" charset="0"/>
                        </a:rPr>
                        <m:t>)·(</m:t>
                      </m:r>
                      <m:r>
                        <a:rPr lang="it-IT" sz="2200" i="1">
                          <a:latin typeface="Cambria Math" panose="02040503050406030204" pitchFamily="18" charset="0"/>
                        </a:rPr>
                        <m:t>𝑢</m:t>
                      </m:r>
                      <m:r>
                        <a:rPr lang="it-IT" sz="2200" i="1">
                          <a:latin typeface="Cambria Math" panose="02040503050406030204" pitchFamily="18" charset="0"/>
                        </a:rPr>
                        <m:t>′</m:t>
                      </m:r>
                      <m:r>
                        <a:rPr lang="it-IT" sz="2200" i="1">
                          <a:latin typeface="Cambria Math" panose="02040503050406030204" pitchFamily="18" charset="0"/>
                        </a:rPr>
                        <m:t>[</m:t>
                      </m:r>
                      <m:r>
                        <a:rPr lang="it-IT" sz="2200" i="1">
                          <a:latin typeface="Cambria Math" panose="02040503050406030204" pitchFamily="18" charset="0"/>
                        </a:rPr>
                        <m:t>1</m:t>
                      </m:r>
                      <m:r>
                        <a:rPr lang="it-IT" sz="2200" i="1">
                          <a:latin typeface="Cambria Math" panose="02040503050406030204" pitchFamily="18" charset="0"/>
                        </a:rPr>
                        <m:t>] − </m:t>
                      </m:r>
                      <m:r>
                        <a:rPr lang="it-IT" sz="2200" i="1">
                          <a:latin typeface="Cambria Math" panose="02040503050406030204" pitchFamily="18" charset="0"/>
                        </a:rPr>
                        <m:t>𝑢</m:t>
                      </m:r>
                      <m:r>
                        <a:rPr lang="it-IT" sz="2200" i="1">
                          <a:latin typeface="Cambria Math" panose="02040503050406030204" pitchFamily="18" charset="0"/>
                        </a:rPr>
                        <m:t>′</m:t>
                      </m:r>
                      <m:r>
                        <a:rPr lang="it-IT" sz="2200" i="1">
                          <a:latin typeface="Cambria Math" panose="02040503050406030204" pitchFamily="18" charset="0"/>
                        </a:rPr>
                        <m:t>[</m:t>
                      </m:r>
                      <m:r>
                        <a:rPr lang="it-IT" sz="2200" i="1">
                          <a:latin typeface="Cambria Math" panose="02040503050406030204" pitchFamily="18" charset="0"/>
                        </a:rPr>
                        <m:t>3</m:t>
                      </m:r>
                      <m:r>
                        <a:rPr lang="it-IT" sz="2200" i="1">
                          <a:latin typeface="Cambria Math" panose="02040503050406030204" pitchFamily="18" charset="0"/>
                        </a:rPr>
                        <m:t>]) − </m:t>
                      </m:r>
                      <m:r>
                        <a:rPr lang="it-IT" sz="2200" i="1">
                          <a:latin typeface="Cambria Math" panose="02040503050406030204" pitchFamily="18" charset="0"/>
                        </a:rPr>
                        <m:t>𝜆</m:t>
                      </m:r>
                      <m:r>
                        <a:rPr lang="it-IT" sz="2200" i="1">
                          <a:latin typeface="Cambria Math" panose="02040503050406030204" pitchFamily="18" charset="0"/>
                        </a:rPr>
                        <m:t>·</m:t>
                      </m:r>
                      <m:r>
                        <a:rPr lang="it-IT" sz="2200" i="1">
                          <a:latin typeface="Cambria Math" panose="02040503050406030204" pitchFamily="18" charset="0"/>
                        </a:rPr>
                        <m:t>𝑢</m:t>
                      </m:r>
                      <m:r>
                        <a:rPr lang="it-IT" sz="2200" i="1">
                          <a:latin typeface="Cambria Math" panose="02040503050406030204" pitchFamily="18" charset="0"/>
                        </a:rPr>
                        <m:t>′</m:t>
                      </m:r>
                      <m:r>
                        <a:rPr lang="it-IT" sz="2200" i="1">
                          <a:latin typeface="Cambria Math" panose="02040503050406030204" pitchFamily="18" charset="0"/>
                        </a:rPr>
                        <m:t>[</m:t>
                      </m:r>
                      <m:r>
                        <a:rPr lang="it-IT" sz="2200" i="1">
                          <a:latin typeface="Cambria Math" panose="02040503050406030204" pitchFamily="18" charset="0"/>
                        </a:rPr>
                        <m:t>1</m:t>
                      </m:r>
                      <m:r>
                        <a:rPr lang="it-IT" sz="2200" i="1">
                          <a:latin typeface="Cambria Math" panose="02040503050406030204" pitchFamily="18" charset="0"/>
                        </a:rPr>
                        <m:t>] }− </m:t>
                      </m:r>
                      <m:sSub>
                        <m:sSubPr>
                          <m:ctrlPr>
                            <a:rPr lang="it-IT" sz="2200" i="1">
                              <a:latin typeface="Cambria Math" panose="02040503050406030204" pitchFamily="18" charset="0"/>
                            </a:rPr>
                          </m:ctrlPr>
                        </m:sSubPr>
                        <m:e>
                          <m:r>
                            <a:rPr lang="it-IT" sz="2200" i="1">
                              <a:latin typeface="Cambria Math" panose="02040503050406030204" pitchFamily="18" charset="0"/>
                            </a:rPr>
                            <m:t>𝜋</m:t>
                          </m:r>
                        </m:e>
                        <m:sub>
                          <m:r>
                            <a:rPr lang="it-IT" sz="2200" i="1">
                              <a:latin typeface="Cambria Math" panose="02040503050406030204" pitchFamily="18" charset="0"/>
                            </a:rPr>
                            <m:t>𝐿</m:t>
                          </m:r>
                        </m:sub>
                      </m:sSub>
                      <m:r>
                        <a:rPr lang="it-IT" sz="2200" i="1">
                          <a:latin typeface="Cambria Math" panose="02040503050406030204" pitchFamily="18" charset="0"/>
                        </a:rPr>
                        <m:t>·</m:t>
                      </m:r>
                      <m:r>
                        <a:rPr lang="it-IT" sz="2200" i="1">
                          <a:latin typeface="Cambria Math" panose="02040503050406030204" pitchFamily="18" charset="0"/>
                        </a:rPr>
                        <m:t>𝐿</m:t>
                      </m:r>
                      <m:r>
                        <a:rPr lang="it-IT" sz="2200" i="1">
                          <a:latin typeface="Cambria Math" panose="02040503050406030204" pitchFamily="18" charset="0"/>
                        </a:rPr>
                        <m:t> · { </m:t>
                      </m:r>
                      <m:sSub>
                        <m:sSubPr>
                          <m:ctrlPr>
                            <a:rPr lang="it-IT" sz="2200" i="1">
                              <a:latin typeface="Cambria Math" panose="02040503050406030204" pitchFamily="18" charset="0"/>
                            </a:rPr>
                          </m:ctrlPr>
                        </m:sSubPr>
                        <m:e>
                          <m:r>
                            <a:rPr lang="it-IT" sz="2200" i="1">
                              <a:latin typeface="Cambria Math" panose="02040503050406030204" pitchFamily="18" charset="0"/>
                            </a:rPr>
                            <m:t>𝜋</m:t>
                          </m:r>
                        </m:e>
                        <m:sub>
                          <m:d>
                            <m:dPr>
                              <m:begChr m:val="{"/>
                              <m:endChr m:val="}"/>
                              <m:ctrlPr>
                                <a:rPr lang="it-IT" sz="2200" i="1">
                                  <a:latin typeface="Cambria Math" panose="02040503050406030204" pitchFamily="18" charset="0"/>
                                </a:rPr>
                              </m:ctrlPr>
                            </m:dPr>
                            <m:e>
                              <m:r>
                                <a:rPr lang="it-IT" sz="2200" i="1">
                                  <a:latin typeface="Cambria Math" panose="02040503050406030204" pitchFamily="18" charset="0"/>
                                </a:rPr>
                                <m:t>𝑁</m:t>
                              </m:r>
                            </m:e>
                            <m:e>
                              <m:r>
                                <a:rPr lang="it-IT" sz="2200" i="1">
                                  <a:latin typeface="Cambria Math" panose="02040503050406030204" pitchFamily="18" charset="0"/>
                                </a:rPr>
                                <m:t>𝐿</m:t>
                              </m:r>
                            </m:e>
                          </m:d>
                        </m:sub>
                      </m:sSub>
                      <m:r>
                        <a:rPr lang="it-IT" sz="2200" i="1">
                          <a:latin typeface="Cambria Math" panose="02040503050406030204" pitchFamily="18" charset="0"/>
                        </a:rPr>
                        <m:t>·(</m:t>
                      </m:r>
                      <m:r>
                        <a:rPr lang="it-IT" sz="2200" i="1">
                          <a:latin typeface="Cambria Math" panose="02040503050406030204" pitchFamily="18" charset="0"/>
                        </a:rPr>
                        <m:t>𝑢</m:t>
                      </m:r>
                      <m:r>
                        <a:rPr lang="it-IT" sz="2200" i="1">
                          <a:latin typeface="Cambria Math" panose="02040503050406030204" pitchFamily="18" charset="0"/>
                        </a:rPr>
                        <m:t>′</m:t>
                      </m:r>
                      <m:r>
                        <a:rPr lang="it-IT" sz="2200" i="1">
                          <a:latin typeface="Cambria Math" panose="02040503050406030204" pitchFamily="18" charset="0"/>
                        </a:rPr>
                        <m:t>[</m:t>
                      </m:r>
                      <m:r>
                        <a:rPr lang="it-IT" sz="2200" i="1">
                          <a:latin typeface="Cambria Math" panose="02040503050406030204" pitchFamily="18" charset="0"/>
                        </a:rPr>
                        <m:t>1</m:t>
                      </m:r>
                      <m:r>
                        <a:rPr lang="it-IT" sz="2200" i="1">
                          <a:latin typeface="Cambria Math" panose="02040503050406030204" pitchFamily="18" charset="0"/>
                        </a:rPr>
                        <m:t>] − </m:t>
                      </m:r>
                      <m:r>
                        <a:rPr lang="it-IT" sz="2200" i="1">
                          <a:latin typeface="Cambria Math" panose="02040503050406030204" pitchFamily="18" charset="0"/>
                        </a:rPr>
                        <m:t>𝑢</m:t>
                      </m:r>
                      <m:r>
                        <a:rPr lang="it-IT" sz="2200" i="1">
                          <a:latin typeface="Cambria Math" panose="02040503050406030204" pitchFamily="18" charset="0"/>
                        </a:rPr>
                        <m:t>′</m:t>
                      </m:r>
                      <m:r>
                        <a:rPr lang="it-IT" sz="2200" i="1">
                          <a:latin typeface="Cambria Math" panose="02040503050406030204" pitchFamily="18" charset="0"/>
                        </a:rPr>
                        <m:t>[</m:t>
                      </m:r>
                      <m:r>
                        <a:rPr lang="it-IT" sz="2200" i="1">
                          <a:latin typeface="Cambria Math" panose="02040503050406030204" pitchFamily="18" charset="0"/>
                        </a:rPr>
                        <m:t>3</m:t>
                      </m:r>
                      <m:r>
                        <a:rPr lang="it-IT" sz="2200" i="1">
                          <a:latin typeface="Cambria Math" panose="02040503050406030204" pitchFamily="18" charset="0"/>
                        </a:rPr>
                        <m:t>]) }</m:t>
                      </m:r>
                    </m:oMath>
                  </m:oMathPara>
                </a14:m>
                <a:endParaRPr lang="it-IT" sz="2200" dirty="0"/>
              </a:p>
              <a:p>
                <a:r>
                  <a:rPr lang="it-IT" sz="2200" dirty="0"/>
                  <a:t> </a:t>
                </a:r>
              </a:p>
              <a:p>
                <a:pPr marL="285750" indent="-285750">
                  <a:buFont typeface="Arial" panose="020B0604020202020204" pitchFamily="34" charset="0"/>
                  <a:buChar char="•"/>
                </a:pPr>
                <a:r>
                  <a:rPr lang="it-IT" sz="2200" dirty="0">
                    <a:latin typeface="Times New Roman" panose="02020603050405020304" pitchFamily="18" charset="0"/>
                    <a:cs typeface="Times New Roman" panose="02020603050405020304" pitchFamily="18" charset="0"/>
                  </a:rPr>
                  <a:t>Alla fine, otteniamo:  </a:t>
                </a:r>
              </a:p>
              <a:p>
                <a:pPr/>
                <a14:m>
                  <m:oMathPara xmlns:m="http://schemas.openxmlformats.org/officeDocument/2006/math">
                    <m:oMathParaPr>
                      <m:jc m:val="centerGroup"/>
                    </m:oMathParaPr>
                    <m:oMath xmlns:m="http://schemas.openxmlformats.org/officeDocument/2006/math">
                      <m:f>
                        <m:fPr>
                          <m:ctrlPr>
                            <a:rPr lang="it-IT" sz="2200" b="1" i="1">
                              <a:latin typeface="Cambria Math" panose="02040503050406030204" pitchFamily="18" charset="0"/>
                            </a:rPr>
                          </m:ctrlPr>
                        </m:fPr>
                        <m:num>
                          <m:r>
                            <a:rPr lang="it-IT" sz="2200" b="1" i="1">
                              <a:latin typeface="Cambria Math" panose="02040503050406030204" pitchFamily="18" charset="0"/>
                            </a:rPr>
                            <m:t>𝒅𝑬𝑼</m:t>
                          </m:r>
                        </m:num>
                        <m:den>
                          <m:r>
                            <a:rPr lang="it-IT" sz="2200" b="1" i="1">
                              <a:latin typeface="Cambria Math" panose="02040503050406030204" pitchFamily="18" charset="0"/>
                            </a:rPr>
                            <m:t>𝒅</m:t>
                          </m:r>
                          <m:r>
                            <a:rPr lang="it-IT" sz="2200" b="1" i="1">
                              <a:latin typeface="Cambria Math" panose="02040503050406030204" pitchFamily="18" charset="0"/>
                            </a:rPr>
                            <m:t>𝜶</m:t>
                          </m:r>
                        </m:den>
                      </m:f>
                      <m:r>
                        <a:rPr lang="it-IT" sz="2200" b="1" i="1">
                          <a:latin typeface="Cambria Math" panose="02040503050406030204" pitchFamily="18" charset="0"/>
                        </a:rPr>
                        <m:t> |</m:t>
                      </m:r>
                      <m:d>
                        <m:dPr>
                          <m:ctrlPr>
                            <a:rPr lang="it-IT" sz="2200" b="1" i="1">
                              <a:latin typeface="Cambria Math" panose="02040503050406030204" pitchFamily="18" charset="0"/>
                            </a:rPr>
                          </m:ctrlPr>
                        </m:dPr>
                        <m:e>
                          <m:r>
                            <a:rPr lang="it-IT" sz="2200" b="1" i="1">
                              <a:latin typeface="Cambria Math" panose="02040503050406030204" pitchFamily="18" charset="0"/>
                            </a:rPr>
                            <m:t>𝜶</m:t>
                          </m:r>
                          <m:r>
                            <a:rPr lang="it-IT" sz="2200" b="1" i="1">
                              <a:latin typeface="Cambria Math" panose="02040503050406030204" pitchFamily="18" charset="0"/>
                            </a:rPr>
                            <m:t>=</m:t>
                          </m:r>
                          <m:r>
                            <a:rPr lang="it-IT" sz="2200" b="1" i="1">
                              <a:latin typeface="Cambria Math" panose="02040503050406030204" pitchFamily="18" charset="0"/>
                            </a:rPr>
                            <m:t>𝟏</m:t>
                          </m:r>
                        </m:e>
                      </m:d>
                      <m:r>
                        <a:rPr lang="it-IT" sz="2200" b="1" i="1">
                          <a:latin typeface="Cambria Math" panose="02040503050406030204" pitchFamily="18" charset="0"/>
                        </a:rPr>
                        <m:t>  =</m:t>
                      </m:r>
                      <m:sSub>
                        <m:sSubPr>
                          <m:ctrlPr>
                            <a:rPr lang="it-IT" sz="2200" b="1" i="1">
                              <a:latin typeface="Cambria Math" panose="02040503050406030204" pitchFamily="18" charset="0"/>
                            </a:rPr>
                          </m:ctrlPr>
                        </m:sSubPr>
                        <m:e>
                          <m:r>
                            <a:rPr lang="it-IT" sz="2200" b="1" i="1">
                              <a:latin typeface="Cambria Math" panose="02040503050406030204" pitchFamily="18" charset="0"/>
                            </a:rPr>
                            <m:t>𝝅</m:t>
                          </m:r>
                        </m:e>
                        <m:sub>
                          <m:r>
                            <a:rPr lang="it-IT" sz="2200" b="1" i="1">
                              <a:latin typeface="Cambria Math" panose="02040503050406030204" pitchFamily="18" charset="0"/>
                            </a:rPr>
                            <m:t>𝑳</m:t>
                          </m:r>
                        </m:sub>
                      </m:sSub>
                      <m:r>
                        <a:rPr lang="it-IT" sz="2200" b="1" i="1">
                          <a:latin typeface="Cambria Math" panose="02040503050406030204" pitchFamily="18" charset="0"/>
                        </a:rPr>
                        <m:t>·</m:t>
                      </m:r>
                      <m:r>
                        <a:rPr lang="it-IT" sz="2200" b="1" i="1">
                          <a:latin typeface="Cambria Math" panose="02040503050406030204" pitchFamily="18" charset="0"/>
                        </a:rPr>
                        <m:t>𝑳</m:t>
                      </m:r>
                      <m:r>
                        <a:rPr lang="it-IT" sz="2200" b="1" i="1">
                          <a:latin typeface="Cambria Math" panose="02040503050406030204" pitchFamily="18" charset="0"/>
                        </a:rPr>
                        <m:t> · { [(</m:t>
                      </m:r>
                      <m:r>
                        <a:rPr lang="it-IT" sz="2200" b="1" i="1">
                          <a:latin typeface="Cambria Math" panose="02040503050406030204" pitchFamily="18" charset="0"/>
                        </a:rPr>
                        <m:t>𝟏</m:t>
                      </m:r>
                      <m:r>
                        <a:rPr lang="it-IT" sz="2200" b="1" i="1">
                          <a:latin typeface="Cambria Math" panose="02040503050406030204" pitchFamily="18" charset="0"/>
                        </a:rPr>
                        <m:t>+</m:t>
                      </m:r>
                      <m:r>
                        <a:rPr lang="it-IT" sz="2200" b="1" i="1">
                          <a:latin typeface="Cambria Math" panose="02040503050406030204" pitchFamily="18" charset="0"/>
                        </a:rPr>
                        <m:t>𝝀</m:t>
                      </m:r>
                      <m:r>
                        <a:rPr lang="it-IT" sz="2200" b="1" i="1">
                          <a:latin typeface="Cambria Math" panose="02040503050406030204" pitchFamily="18" charset="0"/>
                        </a:rPr>
                        <m:t>)·</m:t>
                      </m:r>
                      <m:sSub>
                        <m:sSubPr>
                          <m:ctrlPr>
                            <a:rPr lang="it-IT" sz="2200" b="1" i="1">
                              <a:latin typeface="Cambria Math" panose="02040503050406030204" pitchFamily="18" charset="0"/>
                            </a:rPr>
                          </m:ctrlPr>
                        </m:sSubPr>
                        <m:e>
                          <m:r>
                            <a:rPr lang="it-IT" sz="2200" b="1" i="1">
                              <a:latin typeface="Cambria Math" panose="02040503050406030204" pitchFamily="18" charset="0"/>
                            </a:rPr>
                            <m:t>𝝅</m:t>
                          </m:r>
                        </m:e>
                        <m:sub>
                          <m:r>
                            <a:rPr lang="it-IT" sz="2200" b="1" i="1">
                              <a:latin typeface="Cambria Math" panose="02040503050406030204" pitchFamily="18" charset="0"/>
                            </a:rPr>
                            <m:t>𝑵</m:t>
                          </m:r>
                        </m:sub>
                      </m:sSub>
                      <m:r>
                        <a:rPr lang="it-IT" sz="2200" b="1" i="1">
                          <a:latin typeface="Cambria Math" panose="02040503050406030204" pitchFamily="18" charset="0"/>
                        </a:rPr>
                        <m:t> − </m:t>
                      </m:r>
                      <m:sSub>
                        <m:sSubPr>
                          <m:ctrlPr>
                            <a:rPr lang="it-IT" sz="2200" b="1" i="1">
                              <a:latin typeface="Cambria Math" panose="02040503050406030204" pitchFamily="18" charset="0"/>
                            </a:rPr>
                          </m:ctrlPr>
                        </m:sSubPr>
                        <m:e>
                          <m:r>
                            <a:rPr lang="it-IT" sz="2200" b="1" i="1">
                              <a:latin typeface="Cambria Math" panose="02040503050406030204" pitchFamily="18" charset="0"/>
                            </a:rPr>
                            <m:t>𝝅</m:t>
                          </m:r>
                        </m:e>
                        <m:sub>
                          <m:d>
                            <m:dPr>
                              <m:begChr m:val="{"/>
                              <m:endChr m:val="}"/>
                              <m:ctrlPr>
                                <a:rPr lang="it-IT" sz="2200" b="1" i="1">
                                  <a:latin typeface="Cambria Math" panose="02040503050406030204" pitchFamily="18" charset="0"/>
                                </a:rPr>
                              </m:ctrlPr>
                            </m:dPr>
                            <m:e>
                              <m:r>
                                <a:rPr lang="it-IT" sz="2200" b="1" i="1">
                                  <a:latin typeface="Cambria Math" panose="02040503050406030204" pitchFamily="18" charset="0"/>
                                </a:rPr>
                                <m:t>𝑵</m:t>
                              </m:r>
                            </m:e>
                            <m:e>
                              <m:r>
                                <a:rPr lang="it-IT" sz="2200" b="1" i="1">
                                  <a:latin typeface="Cambria Math" panose="02040503050406030204" pitchFamily="18" charset="0"/>
                                </a:rPr>
                                <m:t>𝑳</m:t>
                              </m:r>
                            </m:e>
                          </m:d>
                        </m:sub>
                      </m:sSub>
                      <m:r>
                        <a:rPr lang="it-IT" sz="2200" b="1" i="1">
                          <a:latin typeface="Cambria Math" panose="02040503050406030204" pitchFamily="18" charset="0"/>
                        </a:rPr>
                        <m:t>]·(</m:t>
                      </m:r>
                      <m:r>
                        <a:rPr lang="it-IT" sz="2200" b="1" i="1">
                          <a:latin typeface="Cambria Math" panose="02040503050406030204" pitchFamily="18" charset="0"/>
                        </a:rPr>
                        <m:t>𝒖</m:t>
                      </m:r>
                      <m:r>
                        <a:rPr lang="it-IT" sz="2200" b="1" i="1">
                          <a:latin typeface="Cambria Math" panose="02040503050406030204" pitchFamily="18" charset="0"/>
                        </a:rPr>
                        <m:t>′</m:t>
                      </m:r>
                      <m:r>
                        <a:rPr lang="it-IT" sz="2200" b="1" i="1">
                          <a:latin typeface="Cambria Math" panose="02040503050406030204" pitchFamily="18" charset="0"/>
                        </a:rPr>
                        <m:t>[</m:t>
                      </m:r>
                      <m:r>
                        <a:rPr lang="it-IT" sz="2200" b="1" i="1">
                          <a:latin typeface="Cambria Math" panose="02040503050406030204" pitchFamily="18" charset="0"/>
                        </a:rPr>
                        <m:t>𝟏</m:t>
                      </m:r>
                      <m:r>
                        <a:rPr lang="it-IT" sz="2200" b="1" i="1">
                          <a:latin typeface="Cambria Math" panose="02040503050406030204" pitchFamily="18" charset="0"/>
                        </a:rPr>
                        <m:t>] − </m:t>
                      </m:r>
                      <m:r>
                        <a:rPr lang="it-IT" sz="2200" b="1" i="1">
                          <a:latin typeface="Cambria Math" panose="02040503050406030204" pitchFamily="18" charset="0"/>
                        </a:rPr>
                        <m:t>𝒖</m:t>
                      </m:r>
                      <m:r>
                        <a:rPr lang="it-IT" sz="2200" b="1" i="1">
                          <a:latin typeface="Cambria Math" panose="02040503050406030204" pitchFamily="18" charset="0"/>
                        </a:rPr>
                        <m:t>′</m:t>
                      </m:r>
                      <m:r>
                        <a:rPr lang="it-IT" sz="2200" b="1" i="1">
                          <a:latin typeface="Cambria Math" panose="02040503050406030204" pitchFamily="18" charset="0"/>
                        </a:rPr>
                        <m:t>[</m:t>
                      </m:r>
                      <m:r>
                        <a:rPr lang="it-IT" sz="2200" b="1" i="1">
                          <a:latin typeface="Cambria Math" panose="02040503050406030204" pitchFamily="18" charset="0"/>
                        </a:rPr>
                        <m:t>𝟑</m:t>
                      </m:r>
                      <m:r>
                        <a:rPr lang="it-IT" sz="2200" b="1" i="1">
                          <a:latin typeface="Cambria Math" panose="02040503050406030204" pitchFamily="18" charset="0"/>
                        </a:rPr>
                        <m:t>]) − </m:t>
                      </m:r>
                      <m:r>
                        <a:rPr lang="it-IT" sz="2200" b="1" i="1">
                          <a:latin typeface="Cambria Math" panose="02040503050406030204" pitchFamily="18" charset="0"/>
                        </a:rPr>
                        <m:t>𝝀</m:t>
                      </m:r>
                      <m:r>
                        <a:rPr lang="it-IT" sz="2200" b="1" i="1">
                          <a:latin typeface="Cambria Math" panose="02040503050406030204" pitchFamily="18" charset="0"/>
                        </a:rPr>
                        <m:t>·</m:t>
                      </m:r>
                      <m:r>
                        <a:rPr lang="it-IT" sz="2200" b="1" i="1">
                          <a:latin typeface="Cambria Math" panose="02040503050406030204" pitchFamily="18" charset="0"/>
                        </a:rPr>
                        <m:t>𝒖</m:t>
                      </m:r>
                      <m:r>
                        <a:rPr lang="it-IT" sz="2200" b="1" i="1">
                          <a:latin typeface="Cambria Math" panose="02040503050406030204" pitchFamily="18" charset="0"/>
                        </a:rPr>
                        <m:t>′</m:t>
                      </m:r>
                      <m:r>
                        <a:rPr lang="it-IT" sz="2200" b="1" i="1">
                          <a:latin typeface="Cambria Math" panose="02040503050406030204" pitchFamily="18" charset="0"/>
                        </a:rPr>
                        <m:t>[</m:t>
                      </m:r>
                      <m:r>
                        <a:rPr lang="it-IT" sz="2200" b="1" i="1">
                          <a:latin typeface="Cambria Math" panose="02040503050406030204" pitchFamily="18" charset="0"/>
                        </a:rPr>
                        <m:t>𝟏</m:t>
                      </m:r>
                      <m:r>
                        <a:rPr lang="it-IT" sz="2200" b="1" i="1">
                          <a:latin typeface="Cambria Math" panose="02040503050406030204" pitchFamily="18" charset="0"/>
                        </a:rPr>
                        <m:t>] }</m:t>
                      </m:r>
                    </m:oMath>
                  </m:oMathPara>
                </a14:m>
                <a:endParaRPr lang="it-IT" sz="2200" b="1" dirty="0"/>
              </a:p>
              <a:p>
                <a:endParaRPr lang="it-IT" sz="2200" dirty="0"/>
              </a:p>
              <a:p>
                <a:endParaRPr lang="it-IT" sz="2200" dirty="0">
                  <a:latin typeface="Times New Roman" panose="02020603050405020304" pitchFamily="18" charset="0"/>
                  <a:cs typeface="Times New Roman" panose="02020603050405020304" pitchFamily="18" charset="0"/>
                </a:endParaRPr>
              </a:p>
            </p:txBody>
          </p:sp>
        </mc:Choice>
        <mc:Fallback xmlns="">
          <p:sp>
            <p:nvSpPr>
              <p:cNvPr id="8" name="Body">
                <a:extLst>
                  <a:ext uri="{FF2B5EF4-FFF2-40B4-BE49-F238E27FC236}">
                    <a16:creationId xmlns:a16="http://schemas.microsoft.com/office/drawing/2014/main" id="{E5E35040-8333-772C-45D5-FBBDC3A29434}"/>
                  </a:ext>
                </a:extLst>
              </p:cNvPr>
              <p:cNvSpPr txBox="1">
                <a:spLocks noRot="1" noChangeAspect="1" noMove="1" noResize="1" noEditPoints="1" noAdjustHandles="1" noChangeArrowheads="1" noChangeShapeType="1" noTextEdit="1"/>
              </p:cNvSpPr>
              <p:nvPr/>
            </p:nvSpPr>
            <p:spPr>
              <a:xfrm>
                <a:off x="965200" y="1900000"/>
                <a:ext cx="14897303" cy="5484707"/>
              </a:xfrm>
              <a:prstGeom prst="rect">
                <a:avLst/>
              </a:prstGeom>
              <a:blipFill>
                <a:blip r:embed="rId3"/>
                <a:stretch>
                  <a:fillRect l="-450" t="-779"/>
                </a:stretch>
              </a:blipFill>
            </p:spPr>
            <p:txBody>
              <a:bodyPr/>
              <a:lstStyle/>
              <a:p>
                <a:r>
                  <a:rPr lang="it-IT">
                    <a:noFill/>
                  </a:rPr>
                  <a:t> </a:t>
                </a:r>
              </a:p>
            </p:txBody>
          </p:sp>
        </mc:Fallback>
      </mc:AlternateContent>
      <p:pic>
        <p:nvPicPr>
          <p:cNvPr id="9" name="Immagine 8">
            <a:extLst>
              <a:ext uri="{FF2B5EF4-FFF2-40B4-BE49-F238E27FC236}">
                <a16:creationId xmlns:a16="http://schemas.microsoft.com/office/drawing/2014/main" id="{49F957AD-8805-B19E-0AD4-8E0CBACBCD9E}"/>
              </a:ext>
            </a:extLst>
          </p:cNvPr>
          <p:cNvPicPr>
            <a:picLocks noChangeAspect="1"/>
          </p:cNvPicPr>
          <p:nvPr/>
        </p:nvPicPr>
        <p:blipFill>
          <a:blip r:embed="rId4"/>
          <a:stretch>
            <a:fillRect/>
          </a:stretch>
        </p:blipFill>
        <p:spPr>
          <a:xfrm>
            <a:off x="7899400" y="6629400"/>
            <a:ext cx="5074925" cy="344764"/>
          </a:xfrm>
          <a:prstGeom prst="rect">
            <a:avLst/>
          </a:prstGeom>
        </p:spPr>
      </p:pic>
    </p:spTree>
    <p:extLst>
      <p:ext uri="{BB962C8B-B14F-4D97-AF65-F5344CB8AC3E}">
        <p14:creationId xmlns:p14="http://schemas.microsoft.com/office/powerpoint/2010/main" val="17949207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FDCFA-43C9-AE83-199C-4204E2F94FB1}"/>
            </a:ext>
          </a:extLst>
        </p:cNvPr>
        <p:cNvGrpSpPr/>
        <p:nvPr/>
      </p:nvGrpSpPr>
      <p:grpSpPr>
        <a:xfrm>
          <a:off x="0" y="0"/>
          <a:ext cx="0" cy="0"/>
          <a:chOff x="0" y="0"/>
          <a:chExt cx="0" cy="0"/>
        </a:xfrm>
      </p:grpSpPr>
      <p:sp>
        <p:nvSpPr>
          <p:cNvPr id="2" name="Bar">
            <a:extLst>
              <a:ext uri="{FF2B5EF4-FFF2-40B4-BE49-F238E27FC236}">
                <a16:creationId xmlns:a16="http://schemas.microsoft.com/office/drawing/2014/main" id="{FD979154-CB3D-E49B-2725-B964B0175BD6}"/>
              </a:ext>
            </a:extLst>
          </p:cNvPr>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3" name="Logo">
            <a:extLst>
              <a:ext uri="{FF2B5EF4-FFF2-40B4-BE49-F238E27FC236}">
                <a16:creationId xmlns:a16="http://schemas.microsoft.com/office/drawing/2014/main" id="{42A130A4-4487-E8A5-FB8A-82D78B8F1982}"/>
              </a:ext>
            </a:extLst>
          </p:cNvPr>
          <p:cNvPicPr>
            <a:picLocks noChangeAspect="1"/>
          </p:cNvPicPr>
          <p:nvPr/>
        </p:nvPicPr>
        <p:blipFill>
          <a:blip r:embed="rId2"/>
          <a:stretch>
            <a:fillRect/>
          </a:stretch>
        </p:blipFill>
        <p:spPr>
          <a:xfrm>
            <a:off x="13241560" y="8595360"/>
            <a:ext cx="1402080" cy="548640"/>
          </a:xfrm>
          <a:prstGeom prst="rect">
            <a:avLst/>
          </a:prstGeom>
        </p:spPr>
      </p:pic>
      <p:sp>
        <p:nvSpPr>
          <p:cNvPr id="4" name="Title">
            <a:extLst>
              <a:ext uri="{FF2B5EF4-FFF2-40B4-BE49-F238E27FC236}">
                <a16:creationId xmlns:a16="http://schemas.microsoft.com/office/drawing/2014/main" id="{A3670978-78F8-516A-56EC-5E408CD37ADB}"/>
              </a:ext>
            </a:extLst>
          </p:cNvPr>
          <p:cNvSpPr/>
          <p:nvPr/>
        </p:nvSpPr>
        <p:spPr>
          <a:xfrm>
            <a:off x="965200" y="777240"/>
            <a:ext cx="15163800" cy="975360"/>
          </a:xfrm>
          <a:prstGeom prst="rect">
            <a:avLst/>
          </a:prstGeom>
          <a:noFill/>
          <a:ln/>
        </p:spPr>
        <p:txBody>
          <a:bodyPr wrap="square" rtlCol="0" anchor="ctr"/>
          <a:lstStyle/>
          <a:p>
            <a:r>
              <a:rPr lang="it-IT" sz="4400" b="1" dirty="0"/>
              <a:t>Premio equo</a:t>
            </a:r>
          </a:p>
        </p:txBody>
      </p:sp>
      <mc:AlternateContent xmlns:mc="http://schemas.openxmlformats.org/markup-compatibility/2006" xmlns:a14="http://schemas.microsoft.com/office/drawing/2010/main">
        <mc:Choice Requires="a14">
          <p:sp>
            <p:nvSpPr>
              <p:cNvPr id="8" name="Body">
                <a:extLst>
                  <a:ext uri="{FF2B5EF4-FFF2-40B4-BE49-F238E27FC236}">
                    <a16:creationId xmlns:a16="http://schemas.microsoft.com/office/drawing/2014/main" id="{A677E20F-D0DA-51F1-37AF-EA1FFD86506C}"/>
                  </a:ext>
                </a:extLst>
              </p:cNvPr>
              <p:cNvSpPr txBox="1"/>
              <p:nvPr/>
            </p:nvSpPr>
            <p:spPr>
              <a:xfrm>
                <a:off x="965200" y="1900000"/>
                <a:ext cx="14897303" cy="6760120"/>
              </a:xfrm>
              <a:prstGeom prst="rect">
                <a:avLst/>
              </a:prstGeom>
              <a:noFill/>
            </p:spPr>
            <p:txBody>
              <a:bodyPr wrap="square">
                <a:spAutoFit/>
              </a:bodyPr>
              <a:lstStyle/>
              <a:p>
                <a:pPr marL="342900" indent="-342900">
                  <a:buFont typeface="Wingdings" panose="05000000000000000000" pitchFamily="2" charset="2"/>
                  <a:buChar char="Ø"/>
                </a:pPr>
                <a:r>
                  <a:rPr lang="it-IT" sz="2200" dirty="0">
                    <a:latin typeface="Times New Roman" panose="02020603050405020304" pitchFamily="18" charset="0"/>
                    <a:cs typeface="Times New Roman" panose="02020603050405020304" pitchFamily="18" charset="0"/>
                  </a:rPr>
                  <a:t>Premio attuarialmente equo al margine, λ = 0.    Il moltiplicatore di (υ[1] − υ[3]) si riduce a π_N − π_{N|L}; inoltre, l’ultimo termine negativo tra parentesi si annulla.</a:t>
                </a:r>
              </a:p>
              <a:p>
                <a:pPr marL="342900" indent="-342900">
                  <a:buFont typeface="Wingdings" panose="05000000000000000000" pitchFamily="2" charset="2"/>
                  <a:buChar char="Ø"/>
                </a:pPr>
                <a:endParaRPr lang="it-IT" sz="22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it-IT" sz="2200" dirty="0">
                    <a:latin typeface="Times New Roman" panose="02020603050405020304" pitchFamily="18" charset="0"/>
                    <a:cs typeface="Times New Roman" panose="02020603050405020304" pitchFamily="18" charset="0"/>
                  </a:rPr>
                  <a:t>3 Casi: </a:t>
                </a:r>
              </a:p>
              <a:p>
                <a:pPr marL="342900" indent="-342900">
                  <a:buFont typeface="Arial" panose="020B0604020202020204" pitchFamily="34" charset="0"/>
                  <a:buChar char="•"/>
                </a:pPr>
                <a:r>
                  <a:rPr lang="it-IT" sz="2200" b="1" dirty="0">
                    <a:latin typeface="Times New Roman" panose="02020603050405020304" pitchFamily="18" charset="0"/>
                    <a:cs typeface="Times New Roman" panose="02020603050405020304" pitchFamily="18" charset="0"/>
                  </a:rPr>
                  <a:t>Indipendenza tra le due perdite</a:t>
                </a:r>
                <a:r>
                  <a:rPr lang="it-IT" sz="2200" dirty="0">
                    <a:latin typeface="Times New Roman" panose="02020603050405020304" pitchFamily="18" charset="0"/>
                    <a:cs typeface="Times New Roman" panose="02020603050405020304" pitchFamily="18" charset="0"/>
                  </a:rPr>
                  <a:t>. Ciò significa che </a:t>
                </a:r>
                <a14:m>
                  <m:oMath xmlns:m="http://schemas.openxmlformats.org/officeDocument/2006/math">
                    <m:sSub>
                      <m:sSubPr>
                        <m:ctrlPr>
                          <a:rPr lang="it-IT" sz="2200" i="1" dirty="0" smtClean="0">
                            <a:latin typeface="Cambria Math" panose="02040503050406030204" pitchFamily="18" charset="0"/>
                            <a:cs typeface="Times New Roman" panose="02020603050405020304" pitchFamily="18" charset="0"/>
                          </a:rPr>
                        </m:ctrlPr>
                      </m:sSubPr>
                      <m:e>
                        <m:r>
                          <a:rPr lang="it-IT" sz="2200" i="1" dirty="0" smtClean="0">
                            <a:latin typeface="Cambria Math" panose="02040503050406030204" pitchFamily="18" charset="0"/>
                            <a:cs typeface="Times New Roman" panose="02020603050405020304" pitchFamily="18" charset="0"/>
                          </a:rPr>
                          <m:t>𝜋</m:t>
                        </m:r>
                      </m:e>
                      <m:sub>
                        <m:r>
                          <a:rPr lang="it-IT" sz="2200" i="1" dirty="0" smtClean="0">
                            <a:latin typeface="Cambria Math" panose="02040503050406030204" pitchFamily="18" charset="0"/>
                            <a:cs typeface="Times New Roman" panose="02020603050405020304" pitchFamily="18" charset="0"/>
                          </a:rPr>
                          <m:t>𝑁</m:t>
                        </m:r>
                      </m:sub>
                    </m:sSub>
                    <m:r>
                      <a:rPr lang="it-IT" sz="2200" i="1" dirty="0" smtClean="0">
                        <a:latin typeface="Cambria Math" panose="02040503050406030204" pitchFamily="18" charset="0"/>
                        <a:cs typeface="Times New Roman" panose="02020603050405020304" pitchFamily="18" charset="0"/>
                      </a:rPr>
                      <m:t> = </m:t>
                    </m:r>
                    <m:sSub>
                      <m:sSubPr>
                        <m:ctrlPr>
                          <a:rPr lang="it-IT" sz="2200" i="1" dirty="0" smtClean="0">
                            <a:latin typeface="Cambria Math" panose="02040503050406030204" pitchFamily="18" charset="0"/>
                            <a:cs typeface="Times New Roman" panose="02020603050405020304" pitchFamily="18" charset="0"/>
                          </a:rPr>
                        </m:ctrlPr>
                      </m:sSubPr>
                      <m:e>
                        <m:r>
                          <a:rPr lang="it-IT" sz="2200" i="1" dirty="0" smtClean="0">
                            <a:latin typeface="Cambria Math" panose="02040503050406030204" pitchFamily="18" charset="0"/>
                            <a:cs typeface="Times New Roman" panose="02020603050405020304" pitchFamily="18" charset="0"/>
                          </a:rPr>
                          <m:t>𝜋</m:t>
                        </m:r>
                      </m:e>
                      <m:sub>
                        <m:d>
                          <m:dPr>
                            <m:begChr m:val="{"/>
                            <m:endChr m:val="}"/>
                            <m:ctrlPr>
                              <a:rPr lang="it-IT" sz="2200" i="1" dirty="0" smtClean="0">
                                <a:latin typeface="Cambria Math" panose="02040503050406030204" pitchFamily="18" charset="0"/>
                                <a:cs typeface="Times New Roman" panose="02020603050405020304" pitchFamily="18" charset="0"/>
                              </a:rPr>
                            </m:ctrlPr>
                          </m:dPr>
                          <m:e>
                            <m:r>
                              <a:rPr lang="it-IT" sz="2200" i="1" dirty="0" smtClean="0">
                                <a:latin typeface="Cambria Math" panose="02040503050406030204" pitchFamily="18" charset="0"/>
                                <a:cs typeface="Times New Roman" panose="02020603050405020304" pitchFamily="18" charset="0"/>
                              </a:rPr>
                              <m:t>𝑁</m:t>
                            </m:r>
                          </m:e>
                          <m:e>
                            <m:r>
                              <a:rPr lang="it-IT" sz="2200" i="1" dirty="0" smtClean="0">
                                <a:latin typeface="Cambria Math" panose="02040503050406030204" pitchFamily="18" charset="0"/>
                                <a:cs typeface="Times New Roman" panose="02020603050405020304" pitchFamily="18" charset="0"/>
                              </a:rPr>
                              <m:t>𝐿</m:t>
                            </m:r>
                          </m:e>
                        </m:d>
                      </m:sub>
                    </m:sSub>
                  </m:oMath>
                </a14:m>
                <a:r>
                  <a:rPr lang="it-IT" sz="2200" dirty="0">
                    <a:latin typeface="Times New Roman" panose="02020603050405020304" pitchFamily="18" charset="0"/>
                    <a:cs typeface="Times New Roman" panose="02020603050405020304" pitchFamily="18" charset="0"/>
                  </a:rPr>
                  <a:t>, il che fa sì che il primo termine tra parentesi si annulli. Di conseguenza, l’equazione assume valore zero e la copertura completa è ottimale. Questo è un risultato intuitivo. Se il verificarsi della perdita non assicurabile N è indipendente dalla perdita assicurabile L, allora L può essere trattata isolatamente. Pertanto, si applica il modello a un solo rischio, che prevede copertura completa in assenza di caricamento proporzionale. </a:t>
                </a:r>
              </a:p>
              <a:p>
                <a:endParaRPr lang="it-IT" sz="22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it-IT" sz="2200" b="1" dirty="0">
                    <a:latin typeface="Times New Roman" panose="02020603050405020304" pitchFamily="18" charset="0"/>
                    <a:cs typeface="Times New Roman" panose="02020603050405020304" pitchFamily="18" charset="0"/>
                  </a:rPr>
                  <a:t>Correlazione positiva tra le due perdite</a:t>
                </a:r>
                <a:r>
                  <a:rPr lang="it-IT" sz="2200" dirty="0">
                    <a:latin typeface="Times New Roman" panose="02020603050405020304" pitchFamily="18" charset="0"/>
                    <a:cs typeface="Times New Roman" panose="02020603050405020304" pitchFamily="18" charset="0"/>
                  </a:rPr>
                  <a:t>. Ciò significa che </a:t>
                </a:r>
                <a14:m>
                  <m:oMath xmlns:m="http://schemas.openxmlformats.org/officeDocument/2006/math">
                    <m:sSub>
                      <m:sSubPr>
                        <m:ctrlPr>
                          <a:rPr lang="it-IT" sz="2200" i="1" dirty="0" smtClean="0">
                            <a:latin typeface="Cambria Math" panose="02040503050406030204" pitchFamily="18" charset="0"/>
                            <a:cs typeface="Times New Roman" panose="02020603050405020304" pitchFamily="18" charset="0"/>
                          </a:rPr>
                        </m:ctrlPr>
                      </m:sSubPr>
                      <m:e>
                        <m:r>
                          <a:rPr lang="it-IT" sz="2200" i="1" dirty="0" smtClean="0">
                            <a:latin typeface="Cambria Math" panose="02040503050406030204" pitchFamily="18" charset="0"/>
                            <a:cs typeface="Times New Roman" panose="02020603050405020304" pitchFamily="18" charset="0"/>
                          </a:rPr>
                          <m:t>𝜋</m:t>
                        </m:r>
                      </m:e>
                      <m:sub>
                        <m:r>
                          <a:rPr lang="it-IT" sz="2200" i="1" dirty="0" smtClean="0">
                            <a:latin typeface="Cambria Math" panose="02040503050406030204" pitchFamily="18" charset="0"/>
                            <a:cs typeface="Times New Roman" panose="02020603050405020304" pitchFamily="18" charset="0"/>
                          </a:rPr>
                          <m:t>𝑁</m:t>
                        </m:r>
                      </m:sub>
                    </m:sSub>
                    <m:r>
                      <a:rPr lang="it-IT" sz="2200" i="1" dirty="0" smtClean="0">
                        <a:latin typeface="Cambria Math" panose="02040503050406030204" pitchFamily="18" charset="0"/>
                        <a:cs typeface="Times New Roman" panose="02020603050405020304" pitchFamily="18" charset="0"/>
                      </a:rPr>
                      <m:t> &lt; </m:t>
                    </m:r>
                    <m:sSub>
                      <m:sSubPr>
                        <m:ctrlPr>
                          <a:rPr lang="it-IT" sz="2200" i="1" dirty="0" smtClean="0">
                            <a:latin typeface="Cambria Math" panose="02040503050406030204" pitchFamily="18" charset="0"/>
                            <a:cs typeface="Times New Roman" panose="02020603050405020304" pitchFamily="18" charset="0"/>
                          </a:rPr>
                        </m:ctrlPr>
                      </m:sSubPr>
                      <m:e>
                        <m:r>
                          <a:rPr lang="it-IT" sz="2200" i="1" dirty="0" smtClean="0">
                            <a:latin typeface="Cambria Math" panose="02040503050406030204" pitchFamily="18" charset="0"/>
                            <a:cs typeface="Times New Roman" panose="02020603050405020304" pitchFamily="18" charset="0"/>
                          </a:rPr>
                          <m:t>𝜋</m:t>
                        </m:r>
                      </m:e>
                      <m:sub>
                        <m:d>
                          <m:dPr>
                            <m:begChr m:val="{"/>
                            <m:endChr m:val="}"/>
                            <m:ctrlPr>
                              <a:rPr lang="it-IT" sz="2200" i="1" dirty="0" smtClean="0">
                                <a:latin typeface="Cambria Math" panose="02040503050406030204" pitchFamily="18" charset="0"/>
                                <a:cs typeface="Times New Roman" panose="02020603050405020304" pitchFamily="18" charset="0"/>
                              </a:rPr>
                            </m:ctrlPr>
                          </m:dPr>
                          <m:e>
                            <m:r>
                              <a:rPr lang="it-IT" sz="2200" i="1" dirty="0" smtClean="0">
                                <a:latin typeface="Cambria Math" panose="02040503050406030204" pitchFamily="18" charset="0"/>
                                <a:cs typeface="Times New Roman" panose="02020603050405020304" pitchFamily="18" charset="0"/>
                              </a:rPr>
                              <m:t>𝑁</m:t>
                            </m:r>
                          </m:e>
                          <m:e>
                            <m:r>
                              <a:rPr lang="it-IT" sz="2200" i="1" dirty="0" smtClean="0">
                                <a:latin typeface="Cambria Math" panose="02040503050406030204" pitchFamily="18" charset="0"/>
                                <a:cs typeface="Times New Roman" panose="02020603050405020304" pitchFamily="18" charset="0"/>
                              </a:rPr>
                              <m:t>𝐿</m:t>
                            </m:r>
                          </m:e>
                        </m:d>
                      </m:sub>
                    </m:sSub>
                    <m:r>
                      <a:rPr lang="it-IT" sz="2200" i="1" dirty="0" smtClean="0">
                        <a:latin typeface="Cambria Math" panose="02040503050406030204" pitchFamily="18" charset="0"/>
                        <a:cs typeface="Times New Roman" panose="02020603050405020304" pitchFamily="18" charset="0"/>
                      </a:rPr>
                      <m:t> </m:t>
                    </m:r>
                  </m:oMath>
                </a14:m>
                <a:r>
                  <a:rPr lang="it-IT" sz="2200" dirty="0">
                    <a:latin typeface="Times New Roman" panose="02020603050405020304" pitchFamily="18" charset="0"/>
                    <a:cs typeface="Times New Roman" panose="02020603050405020304" pitchFamily="18" charset="0"/>
                  </a:rPr>
                  <a:t>nell’equazione. Il verificarsi della perdita N rende più probabile quello della perdita L. Inoltre, si noti che υ[1] &lt; υ[3], poiché υ'' &lt; 0 e lo stato 1 presenta la ricchezza più elevata. Pertanto, l’equazione assume un valore positivo, indicando che una copertura eccessiva (α &gt; 1) sarebbe, in linea di principio, ottimale. Intuitivamente, i consumatori vorrebbero sovra-assicurare la perdita L perché non possono ottenere copertura per la perdita N. In questo modo, potrebbero ottenere almeno una copertura parziale anche per N.</a:t>
                </a:r>
              </a:p>
              <a:p>
                <a:endParaRPr lang="it-IT" sz="22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it-IT" sz="2200" b="1" dirty="0">
                    <a:latin typeface="Times New Roman" panose="02020603050405020304" pitchFamily="18" charset="0"/>
                    <a:cs typeface="Times New Roman" panose="02020603050405020304" pitchFamily="18" charset="0"/>
                  </a:rPr>
                  <a:t>Correlazione negativa tra le due perdite. </a:t>
                </a:r>
                <a:r>
                  <a:rPr lang="it-IT" sz="2200" dirty="0">
                    <a:latin typeface="Times New Roman" panose="02020603050405020304" pitchFamily="18" charset="0"/>
                    <a:cs typeface="Times New Roman" panose="02020603050405020304" pitchFamily="18" charset="0"/>
                  </a:rPr>
                  <a:t>In questo caso, </a:t>
                </a:r>
                <a14:m>
                  <m:oMath xmlns:m="http://schemas.openxmlformats.org/officeDocument/2006/math">
                    <m:sSub>
                      <m:sSubPr>
                        <m:ctrlPr>
                          <a:rPr lang="it-IT" sz="2200" i="1" dirty="0" smtClean="0">
                            <a:latin typeface="Cambria Math" panose="02040503050406030204" pitchFamily="18" charset="0"/>
                            <a:cs typeface="Times New Roman" panose="02020603050405020304" pitchFamily="18" charset="0"/>
                          </a:rPr>
                        </m:ctrlPr>
                      </m:sSubPr>
                      <m:e>
                        <m:r>
                          <a:rPr lang="it-IT" sz="2200" i="1" dirty="0" smtClean="0">
                            <a:latin typeface="Cambria Math" panose="02040503050406030204" pitchFamily="18" charset="0"/>
                            <a:cs typeface="Times New Roman" panose="02020603050405020304" pitchFamily="18" charset="0"/>
                          </a:rPr>
                          <m:t>𝜋</m:t>
                        </m:r>
                      </m:e>
                      <m:sub>
                        <m:r>
                          <a:rPr lang="it-IT" sz="2200" i="1" dirty="0" smtClean="0">
                            <a:latin typeface="Cambria Math" panose="02040503050406030204" pitchFamily="18" charset="0"/>
                            <a:cs typeface="Times New Roman" panose="02020603050405020304" pitchFamily="18" charset="0"/>
                          </a:rPr>
                          <m:t>𝑁</m:t>
                        </m:r>
                      </m:sub>
                    </m:sSub>
                    <m:r>
                      <a:rPr lang="it-IT" sz="2200" i="1" dirty="0" smtClean="0">
                        <a:latin typeface="Cambria Math" panose="02040503050406030204" pitchFamily="18" charset="0"/>
                        <a:cs typeface="Times New Roman" panose="02020603050405020304" pitchFamily="18" charset="0"/>
                      </a:rPr>
                      <m:t> &gt; </m:t>
                    </m:r>
                    <m:sSub>
                      <m:sSubPr>
                        <m:ctrlPr>
                          <a:rPr lang="it-IT" sz="2200" i="1" dirty="0" smtClean="0">
                            <a:latin typeface="Cambria Math" panose="02040503050406030204" pitchFamily="18" charset="0"/>
                            <a:cs typeface="Times New Roman" panose="02020603050405020304" pitchFamily="18" charset="0"/>
                          </a:rPr>
                        </m:ctrlPr>
                      </m:sSubPr>
                      <m:e>
                        <m:r>
                          <a:rPr lang="it-IT" sz="2200" i="1" dirty="0" smtClean="0">
                            <a:latin typeface="Cambria Math" panose="02040503050406030204" pitchFamily="18" charset="0"/>
                            <a:cs typeface="Times New Roman" panose="02020603050405020304" pitchFamily="18" charset="0"/>
                          </a:rPr>
                          <m:t>𝜋</m:t>
                        </m:r>
                      </m:e>
                      <m:sub>
                        <m:d>
                          <m:dPr>
                            <m:begChr m:val="{"/>
                            <m:endChr m:val="}"/>
                            <m:ctrlPr>
                              <a:rPr lang="it-IT" sz="2200" i="1" dirty="0" smtClean="0">
                                <a:latin typeface="Cambria Math" panose="02040503050406030204" pitchFamily="18" charset="0"/>
                                <a:cs typeface="Times New Roman" panose="02020603050405020304" pitchFamily="18" charset="0"/>
                              </a:rPr>
                            </m:ctrlPr>
                          </m:dPr>
                          <m:e>
                            <m:r>
                              <a:rPr lang="it-IT" sz="2200" i="1" dirty="0" smtClean="0">
                                <a:latin typeface="Cambria Math" panose="02040503050406030204" pitchFamily="18" charset="0"/>
                                <a:cs typeface="Times New Roman" panose="02020603050405020304" pitchFamily="18" charset="0"/>
                              </a:rPr>
                              <m:t>𝑁</m:t>
                            </m:r>
                          </m:e>
                          <m:e>
                            <m:r>
                              <a:rPr lang="it-IT" sz="2200" i="1" dirty="0" smtClean="0">
                                <a:latin typeface="Cambria Math" panose="02040503050406030204" pitchFamily="18" charset="0"/>
                                <a:cs typeface="Times New Roman" panose="02020603050405020304" pitchFamily="18" charset="0"/>
                              </a:rPr>
                              <m:t>𝐿</m:t>
                            </m:r>
                          </m:e>
                        </m:d>
                      </m:sub>
                    </m:sSub>
                    <m:r>
                      <a:rPr lang="it-IT" sz="2200" i="1" dirty="0" smtClean="0">
                        <a:latin typeface="Cambria Math" panose="02040503050406030204" pitchFamily="18" charset="0"/>
                        <a:cs typeface="Times New Roman" panose="02020603050405020304" pitchFamily="18" charset="0"/>
                      </a:rPr>
                      <m:t>, </m:t>
                    </m:r>
                  </m:oMath>
                </a14:m>
                <a:r>
                  <a:rPr lang="it-IT" sz="2200" dirty="0">
                    <a:latin typeface="Times New Roman" panose="02020603050405020304" pitchFamily="18" charset="0"/>
                    <a:cs typeface="Times New Roman" panose="02020603050405020304" pitchFamily="18" charset="0"/>
                  </a:rPr>
                  <a:t>il che rende positivo il primo termine e negativo il valore dell’equazione. Di conseguenza, la copertura parziale è ottimale. Infatti, la correlazione negativa tra L e N agisce come una “copertura naturale” (</a:t>
                </a:r>
                <a:r>
                  <a:rPr lang="it-IT" sz="2200" dirty="0" err="1">
                    <a:latin typeface="Times New Roman" panose="02020603050405020304" pitchFamily="18" charset="0"/>
                    <a:cs typeface="Times New Roman" panose="02020603050405020304" pitchFamily="18" charset="0"/>
                  </a:rPr>
                  <a:t>natural</a:t>
                </a:r>
                <a:r>
                  <a:rPr lang="it-IT" sz="2200" dirty="0">
                    <a:latin typeface="Times New Roman" panose="02020603050405020304" pitchFamily="18" charset="0"/>
                    <a:cs typeface="Times New Roman" panose="02020603050405020304" pitchFamily="18" charset="0"/>
                  </a:rPr>
                  <a:t> hedge) contro il rischio. Una copertura completa eliminerebbe questa correlazione negativa, distruggendo quindi tale meccanismo di protezione.</a:t>
                </a:r>
              </a:p>
            </p:txBody>
          </p:sp>
        </mc:Choice>
        <mc:Fallback xmlns="">
          <p:sp>
            <p:nvSpPr>
              <p:cNvPr id="8" name="Body">
                <a:extLst>
                  <a:ext uri="{FF2B5EF4-FFF2-40B4-BE49-F238E27FC236}">
                    <a16:creationId xmlns:a16="http://schemas.microsoft.com/office/drawing/2014/main" id="{A677E20F-D0DA-51F1-37AF-EA1FFD86506C}"/>
                  </a:ext>
                </a:extLst>
              </p:cNvPr>
              <p:cNvSpPr txBox="1">
                <a:spLocks noRot="1" noChangeAspect="1" noMove="1" noResize="1" noEditPoints="1" noAdjustHandles="1" noChangeArrowheads="1" noChangeShapeType="1" noTextEdit="1"/>
              </p:cNvSpPr>
              <p:nvPr/>
            </p:nvSpPr>
            <p:spPr>
              <a:xfrm>
                <a:off x="965200" y="1900000"/>
                <a:ext cx="14897303" cy="6760120"/>
              </a:xfrm>
              <a:prstGeom prst="rect">
                <a:avLst/>
              </a:prstGeom>
              <a:blipFill>
                <a:blip r:embed="rId3"/>
                <a:stretch>
                  <a:fillRect l="-450" t="-631" r="-532" b="-812"/>
                </a:stretch>
              </a:blipFill>
            </p:spPr>
            <p:txBody>
              <a:bodyPr/>
              <a:lstStyle/>
              <a:p>
                <a:r>
                  <a:rPr lang="it-IT">
                    <a:noFill/>
                  </a:rPr>
                  <a:t> </a:t>
                </a:r>
              </a:p>
            </p:txBody>
          </p:sp>
        </mc:Fallback>
      </mc:AlternateContent>
    </p:spTree>
    <p:extLst>
      <p:ext uri="{BB962C8B-B14F-4D97-AF65-F5344CB8AC3E}">
        <p14:creationId xmlns:p14="http://schemas.microsoft.com/office/powerpoint/2010/main" val="33521860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A8B81-5D83-3A75-7547-42CC7220566F}"/>
            </a:ext>
          </a:extLst>
        </p:cNvPr>
        <p:cNvGrpSpPr/>
        <p:nvPr/>
      </p:nvGrpSpPr>
      <p:grpSpPr>
        <a:xfrm>
          <a:off x="0" y="0"/>
          <a:ext cx="0" cy="0"/>
          <a:chOff x="0" y="0"/>
          <a:chExt cx="0" cy="0"/>
        </a:xfrm>
      </p:grpSpPr>
      <p:sp>
        <p:nvSpPr>
          <p:cNvPr id="2" name="Bar">
            <a:extLst>
              <a:ext uri="{FF2B5EF4-FFF2-40B4-BE49-F238E27FC236}">
                <a16:creationId xmlns:a16="http://schemas.microsoft.com/office/drawing/2014/main" id="{01F11F87-9681-7525-44B4-0F1FB622F390}"/>
              </a:ext>
            </a:extLst>
          </p:cNvPr>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3" name="Logo">
            <a:extLst>
              <a:ext uri="{FF2B5EF4-FFF2-40B4-BE49-F238E27FC236}">
                <a16:creationId xmlns:a16="http://schemas.microsoft.com/office/drawing/2014/main" id="{505716A1-781D-0F41-2304-0225780EF31F}"/>
              </a:ext>
            </a:extLst>
          </p:cNvPr>
          <p:cNvPicPr>
            <a:picLocks noChangeAspect="1"/>
          </p:cNvPicPr>
          <p:nvPr/>
        </p:nvPicPr>
        <p:blipFill>
          <a:blip r:embed="rId2"/>
          <a:stretch>
            <a:fillRect/>
          </a:stretch>
        </p:blipFill>
        <p:spPr>
          <a:xfrm>
            <a:off x="13241560" y="8595360"/>
            <a:ext cx="1402080" cy="548640"/>
          </a:xfrm>
          <a:prstGeom prst="rect">
            <a:avLst/>
          </a:prstGeom>
        </p:spPr>
      </p:pic>
      <p:sp>
        <p:nvSpPr>
          <p:cNvPr id="4" name="Title">
            <a:extLst>
              <a:ext uri="{FF2B5EF4-FFF2-40B4-BE49-F238E27FC236}">
                <a16:creationId xmlns:a16="http://schemas.microsoft.com/office/drawing/2014/main" id="{92702B5D-8598-F263-D1B4-B0E5DC00E38B}"/>
              </a:ext>
            </a:extLst>
          </p:cNvPr>
          <p:cNvSpPr/>
          <p:nvPr/>
        </p:nvSpPr>
        <p:spPr>
          <a:xfrm>
            <a:off x="965200" y="777240"/>
            <a:ext cx="15163800" cy="975360"/>
          </a:xfrm>
          <a:prstGeom prst="rect">
            <a:avLst/>
          </a:prstGeom>
          <a:noFill/>
          <a:ln/>
        </p:spPr>
        <p:txBody>
          <a:bodyPr wrap="square" rtlCol="0" anchor="ctr"/>
          <a:lstStyle/>
          <a:p>
            <a:r>
              <a:rPr lang="it-IT" sz="4400" b="1" dirty="0"/>
              <a:t>Premio non equo</a:t>
            </a:r>
          </a:p>
        </p:txBody>
      </p:sp>
      <mc:AlternateContent xmlns:mc="http://schemas.openxmlformats.org/markup-compatibility/2006" xmlns:a14="http://schemas.microsoft.com/office/drawing/2010/main">
        <mc:Choice Requires="a14">
          <p:sp>
            <p:nvSpPr>
              <p:cNvPr id="8" name="Body">
                <a:extLst>
                  <a:ext uri="{FF2B5EF4-FFF2-40B4-BE49-F238E27FC236}">
                    <a16:creationId xmlns:a16="http://schemas.microsoft.com/office/drawing/2014/main" id="{A027779E-4831-BC12-7331-B73D5D3B4156}"/>
                  </a:ext>
                </a:extLst>
              </p:cNvPr>
              <p:cNvSpPr txBox="1"/>
              <p:nvPr/>
            </p:nvSpPr>
            <p:spPr>
              <a:xfrm>
                <a:off x="965200" y="1900000"/>
                <a:ext cx="14897303" cy="5170646"/>
              </a:xfrm>
              <a:prstGeom prst="rect">
                <a:avLst/>
              </a:prstGeom>
              <a:noFill/>
            </p:spPr>
            <p:txBody>
              <a:bodyPr wrap="square">
                <a:spAutoFit/>
              </a:bodyPr>
              <a:lstStyle/>
              <a:p>
                <a:pPr marL="342900" indent="-342900">
                  <a:buFont typeface="Wingdings" panose="05000000000000000000" pitchFamily="2" charset="2"/>
                  <a:buChar char="Ø"/>
                </a:pPr>
                <a:r>
                  <a:rPr lang="it-IT" sz="2200" dirty="0">
                    <a:latin typeface="Times New Roman" panose="02020603050405020304" pitchFamily="18" charset="0"/>
                    <a:cs typeface="Times New Roman" panose="02020603050405020304" pitchFamily="18" charset="0"/>
                  </a:rPr>
                  <a:t>3 casi: </a:t>
                </a:r>
              </a:p>
              <a:p>
                <a:endParaRPr lang="it-IT" sz="22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it-IT" sz="2200" b="1" dirty="0">
                    <a:latin typeface="Times New Roman" panose="02020603050405020304" pitchFamily="18" charset="0"/>
                    <a:cs typeface="Times New Roman" panose="02020603050405020304" pitchFamily="18" charset="0"/>
                  </a:rPr>
                  <a:t>Indipendenza delle due perdite. </a:t>
                </a:r>
                <a:r>
                  <a:rPr lang="it-IT" sz="2200" dirty="0">
                    <a:latin typeface="Times New Roman" panose="02020603050405020304" pitchFamily="18" charset="0"/>
                    <a:cs typeface="Times New Roman" panose="02020603050405020304" pitchFamily="18" charset="0"/>
                  </a:rPr>
                  <a:t>Con πₙ = πₙ|L, il primo termine tra parentesi è positivo, moltiplicato per (υ[1]−υ[3]) &lt; 0. Poiché l’ultimo termine è negativo, </a:t>
                </a:r>
                <a:r>
                  <a:rPr lang="it-IT" sz="2200" dirty="0" err="1">
                    <a:latin typeface="Times New Roman" panose="02020603050405020304" pitchFamily="18" charset="0"/>
                    <a:cs typeface="Times New Roman" panose="02020603050405020304" pitchFamily="18" charset="0"/>
                  </a:rPr>
                  <a:t>dEU</a:t>
                </a:r>
                <a:r>
                  <a:rPr lang="it-IT" sz="2200" dirty="0">
                    <a:latin typeface="Times New Roman" panose="02020603050405020304" pitchFamily="18" charset="0"/>
                    <a:cs typeface="Times New Roman" panose="02020603050405020304" pitchFamily="18" charset="0"/>
                  </a:rPr>
                  <a:t>/dα è negativo quando valutato in α = 1, indicando che la copertura parziale è ottimale.</a:t>
                </a:r>
              </a:p>
              <a:p>
                <a:endParaRPr lang="it-IT" sz="22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it-IT" sz="2200" b="1" dirty="0">
                    <a:latin typeface="Times New Roman" panose="02020603050405020304" pitchFamily="18" charset="0"/>
                    <a:cs typeface="Times New Roman" panose="02020603050405020304" pitchFamily="18" charset="0"/>
                  </a:rPr>
                  <a:t>Correlazione positiva tra le due perdite. </a:t>
                </a:r>
                <a:r>
                  <a:rPr lang="it-IT" sz="2200" dirty="0">
                    <a:latin typeface="Times New Roman" panose="02020603050405020304" pitchFamily="18" charset="0"/>
                    <a:cs typeface="Times New Roman" panose="02020603050405020304" pitchFamily="18" charset="0"/>
                  </a:rPr>
                  <a:t>Ciò implica πₙ|L &gt; πₙ, cioè πₙ &lt; πₙ|L. Il primo termine ha quindi segno ambiguo ed è moltiplicato per </a:t>
                </a:r>
                <a14:m>
                  <m:oMath xmlns:m="http://schemas.openxmlformats.org/officeDocument/2006/math">
                    <m:r>
                      <a:rPr lang="it-IT" sz="2200" i="1" dirty="0" smtClean="0">
                        <a:latin typeface="Cambria Math" panose="02040503050406030204" pitchFamily="18" charset="0"/>
                        <a:cs typeface="Times New Roman" panose="02020603050405020304" pitchFamily="18" charset="0"/>
                      </a:rPr>
                      <m:t>(</m:t>
                    </m:r>
                    <m:r>
                      <a:rPr lang="it-IT" sz="2200" i="1" dirty="0" smtClean="0">
                        <a:latin typeface="Cambria Math" panose="02040503050406030204" pitchFamily="18" charset="0"/>
                        <a:cs typeface="Times New Roman" panose="02020603050405020304" pitchFamily="18" charset="0"/>
                      </a:rPr>
                      <m:t>𝜐</m:t>
                    </m:r>
                    <m:sSup>
                      <m:sSupPr>
                        <m:ctrlPr>
                          <a:rPr lang="it-IT" sz="2200" b="0" i="1" dirty="0" smtClean="0">
                            <a:latin typeface="Cambria Math" panose="02040503050406030204" pitchFamily="18" charset="0"/>
                            <a:cs typeface="Times New Roman" panose="02020603050405020304" pitchFamily="18" charset="0"/>
                          </a:rPr>
                        </m:ctrlPr>
                      </m:sSupPr>
                      <m:e>
                        <m:d>
                          <m:dPr>
                            <m:begChr m:val="["/>
                            <m:endChr m:val="]"/>
                            <m:ctrlPr>
                              <a:rPr lang="it-IT" sz="2200" i="1" dirty="0" smtClean="0">
                                <a:latin typeface="Cambria Math" panose="02040503050406030204" pitchFamily="18" charset="0"/>
                                <a:cs typeface="Times New Roman" panose="02020603050405020304" pitchFamily="18" charset="0"/>
                              </a:rPr>
                            </m:ctrlPr>
                          </m:dPr>
                          <m:e>
                            <m:r>
                              <a:rPr lang="it-IT" sz="2200" i="1" dirty="0" smtClean="0">
                                <a:latin typeface="Cambria Math" panose="02040503050406030204" pitchFamily="18" charset="0"/>
                                <a:cs typeface="Times New Roman" panose="02020603050405020304" pitchFamily="18" charset="0"/>
                              </a:rPr>
                              <m:t>1</m:t>
                            </m:r>
                          </m:e>
                        </m:d>
                      </m:e>
                      <m:sup>
                        <m:r>
                          <a:rPr lang="it-IT" sz="2200" b="0" i="1" dirty="0" smtClean="0">
                            <a:latin typeface="Cambria Math" panose="02040503050406030204" pitchFamily="18" charset="0"/>
                            <a:cs typeface="Times New Roman" panose="02020603050405020304" pitchFamily="18" charset="0"/>
                          </a:rPr>
                          <m:t>′</m:t>
                        </m:r>
                      </m:sup>
                    </m:sSup>
                    <m:r>
                      <a:rPr lang="it-IT" sz="2200" i="1" dirty="0" smtClean="0">
                        <a:latin typeface="Cambria Math" panose="02040503050406030204" pitchFamily="18" charset="0"/>
                        <a:cs typeface="Times New Roman" panose="02020603050405020304" pitchFamily="18" charset="0"/>
                      </a:rPr>
                      <m:t>−</m:t>
                    </m:r>
                    <m:r>
                      <a:rPr lang="it-IT" sz="2200" i="1" dirty="0" smtClean="0">
                        <a:latin typeface="Cambria Math" panose="02040503050406030204" pitchFamily="18" charset="0"/>
                        <a:cs typeface="Times New Roman" panose="02020603050405020304" pitchFamily="18" charset="0"/>
                      </a:rPr>
                      <m:t>𝜐</m:t>
                    </m:r>
                    <m:sSup>
                      <m:sSupPr>
                        <m:ctrlPr>
                          <a:rPr lang="it-IT" sz="2200" b="0" i="1" dirty="0" smtClean="0">
                            <a:latin typeface="Cambria Math" panose="02040503050406030204" pitchFamily="18" charset="0"/>
                            <a:cs typeface="Times New Roman" panose="02020603050405020304" pitchFamily="18" charset="0"/>
                          </a:rPr>
                        </m:ctrlPr>
                      </m:sSupPr>
                      <m:e>
                        <m:d>
                          <m:dPr>
                            <m:begChr m:val="["/>
                            <m:endChr m:val="]"/>
                            <m:ctrlPr>
                              <a:rPr lang="it-IT" sz="2200" i="1" dirty="0" smtClean="0">
                                <a:latin typeface="Cambria Math" panose="02040503050406030204" pitchFamily="18" charset="0"/>
                                <a:cs typeface="Times New Roman" panose="02020603050405020304" pitchFamily="18" charset="0"/>
                              </a:rPr>
                            </m:ctrlPr>
                          </m:dPr>
                          <m:e>
                            <m:r>
                              <a:rPr lang="it-IT" sz="2200" i="1" dirty="0" smtClean="0">
                                <a:latin typeface="Cambria Math" panose="02040503050406030204" pitchFamily="18" charset="0"/>
                                <a:cs typeface="Times New Roman" panose="02020603050405020304" pitchFamily="18" charset="0"/>
                              </a:rPr>
                              <m:t>3</m:t>
                            </m:r>
                          </m:e>
                        </m:d>
                      </m:e>
                      <m:sup>
                        <m:r>
                          <a:rPr lang="it-IT" sz="2200" b="0" i="1" dirty="0" smtClean="0">
                            <a:latin typeface="Cambria Math" panose="02040503050406030204" pitchFamily="18" charset="0"/>
                            <a:cs typeface="Times New Roman" panose="02020603050405020304" pitchFamily="18" charset="0"/>
                          </a:rPr>
                          <m:t>′</m:t>
                        </m:r>
                      </m:sup>
                    </m:sSup>
                    <m:r>
                      <a:rPr lang="it-IT" sz="2200" i="1" dirty="0" smtClean="0">
                        <a:latin typeface="Cambria Math" panose="02040503050406030204" pitchFamily="18" charset="0"/>
                        <a:cs typeface="Times New Roman" panose="02020603050405020304" pitchFamily="18" charset="0"/>
                      </a:rPr>
                      <m:t>) &lt; </m:t>
                    </m:r>
                    <m:r>
                      <a:rPr lang="it-IT" sz="2200" i="1" dirty="0" smtClean="0">
                        <a:latin typeface="Cambria Math" panose="02040503050406030204" pitchFamily="18" charset="0"/>
                        <a:cs typeface="Times New Roman" panose="02020603050405020304" pitchFamily="18" charset="0"/>
                      </a:rPr>
                      <m:t>0</m:t>
                    </m:r>
                  </m:oMath>
                </a14:m>
                <a:r>
                  <a:rPr lang="it-IT" sz="2200" dirty="0">
                    <a:latin typeface="Times New Roman" panose="02020603050405020304" pitchFamily="18" charset="0"/>
                    <a:cs typeface="Times New Roman" panose="02020603050405020304" pitchFamily="18" charset="0"/>
                  </a:rPr>
                  <a:t>. L’ultimo termine è negativo; pertanto, il segno di </a:t>
                </a:r>
                <a:r>
                  <a:rPr lang="it-IT" sz="2200" dirty="0" err="1">
                    <a:latin typeface="Times New Roman" panose="02020603050405020304" pitchFamily="18" charset="0"/>
                    <a:cs typeface="Times New Roman" panose="02020603050405020304" pitchFamily="18" charset="0"/>
                  </a:rPr>
                  <a:t>dEU</a:t>
                </a:r>
                <a:r>
                  <a:rPr lang="it-IT" sz="2200" dirty="0">
                    <a:latin typeface="Times New Roman" panose="02020603050405020304" pitchFamily="18" charset="0"/>
                    <a:cs typeface="Times New Roman" panose="02020603050405020304" pitchFamily="18" charset="0"/>
                  </a:rPr>
                  <a:t>/dα è ambiguo. Tuttavia, se la perdita non assicurabile N è piccola, anche (υ[1]−υ[3]) è piccolo, il che porta a </a:t>
                </a:r>
                <a:r>
                  <a:rPr lang="it-IT" sz="2200" dirty="0" err="1">
                    <a:latin typeface="Times New Roman" panose="02020603050405020304" pitchFamily="18" charset="0"/>
                    <a:cs typeface="Times New Roman" panose="02020603050405020304" pitchFamily="18" charset="0"/>
                  </a:rPr>
                  <a:t>dEU</a:t>
                </a:r>
                <a:r>
                  <a:rPr lang="it-IT" sz="2200" dirty="0">
                    <a:latin typeface="Times New Roman" panose="02020603050405020304" pitchFamily="18" charset="0"/>
                    <a:cs typeface="Times New Roman" panose="02020603050405020304" pitchFamily="18" charset="0"/>
                  </a:rPr>
                  <a:t>/dα &lt; 0 in α = 1, rendendo ottimale una copertura parziale. A causa del caricamento, vi è una tendenza ad allontanarsi dalla copertura completa, contrastata dal desiderio di proteggersi contro la perdita N positivamente correlata con L. Tuttavia, questo effetto compensativo è trascurabile quando N è sufficientemente piccola.</a:t>
                </a:r>
              </a:p>
              <a:p>
                <a:pPr marL="342900" indent="-342900">
                  <a:buFont typeface="Arial" panose="020B0604020202020204" pitchFamily="34" charset="0"/>
                  <a:buChar char="•"/>
                </a:pPr>
                <a:endParaRPr lang="it-IT" sz="22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it-IT" sz="2200" b="1" dirty="0">
                    <a:latin typeface="Times New Roman" panose="02020603050405020304" pitchFamily="18" charset="0"/>
                    <a:cs typeface="Times New Roman" panose="02020603050405020304" pitchFamily="18" charset="0"/>
                  </a:rPr>
                  <a:t>Correlazione negativa tra le due perdite</a:t>
                </a:r>
                <a:r>
                  <a:rPr lang="it-IT" sz="2200" dirty="0">
                    <a:latin typeface="Times New Roman" panose="02020603050405020304" pitchFamily="18" charset="0"/>
                    <a:cs typeface="Times New Roman" panose="02020603050405020304" pitchFamily="18" charset="0"/>
                  </a:rPr>
                  <a:t>. In questo caso πₙ|L &lt; πₙ, cioè πₙ &gt; πₙ|L, rendendo positivo il primo termine tra parentesi nell’equazione (3.50). Esso è moltiplicato per (υ[1]−υ[3]) &lt; 0, risultando in una quantità negativa; poiché anche l’ultimo termine è negativo, la copertura parziale è nuovamente ottimale.</a:t>
                </a:r>
              </a:p>
            </p:txBody>
          </p:sp>
        </mc:Choice>
        <mc:Fallback xmlns="">
          <p:sp>
            <p:nvSpPr>
              <p:cNvPr id="8" name="Body">
                <a:extLst>
                  <a:ext uri="{FF2B5EF4-FFF2-40B4-BE49-F238E27FC236}">
                    <a16:creationId xmlns:a16="http://schemas.microsoft.com/office/drawing/2014/main" id="{A027779E-4831-BC12-7331-B73D5D3B4156}"/>
                  </a:ext>
                </a:extLst>
              </p:cNvPr>
              <p:cNvSpPr txBox="1">
                <a:spLocks noRot="1" noChangeAspect="1" noMove="1" noResize="1" noEditPoints="1" noAdjustHandles="1" noChangeArrowheads="1" noChangeShapeType="1" noTextEdit="1"/>
              </p:cNvSpPr>
              <p:nvPr/>
            </p:nvSpPr>
            <p:spPr>
              <a:xfrm>
                <a:off x="965200" y="1900000"/>
                <a:ext cx="14897303" cy="5170646"/>
              </a:xfrm>
              <a:prstGeom prst="rect">
                <a:avLst/>
              </a:prstGeom>
              <a:blipFill>
                <a:blip r:embed="rId3"/>
                <a:stretch>
                  <a:fillRect l="-450" t="-825" r="-736" b="-1415"/>
                </a:stretch>
              </a:blipFill>
            </p:spPr>
            <p:txBody>
              <a:bodyPr/>
              <a:lstStyle/>
              <a:p>
                <a:r>
                  <a:rPr lang="it-IT">
                    <a:noFill/>
                  </a:rPr>
                  <a:t> </a:t>
                </a:r>
              </a:p>
            </p:txBody>
          </p:sp>
        </mc:Fallback>
      </mc:AlternateContent>
    </p:spTree>
    <p:extLst>
      <p:ext uri="{BB962C8B-B14F-4D97-AF65-F5344CB8AC3E}">
        <p14:creationId xmlns:p14="http://schemas.microsoft.com/office/powerpoint/2010/main" val="35668064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40E45-F44B-94C1-E70F-CE2D26B21AAC}"/>
            </a:ext>
          </a:extLst>
        </p:cNvPr>
        <p:cNvGrpSpPr/>
        <p:nvPr/>
      </p:nvGrpSpPr>
      <p:grpSpPr>
        <a:xfrm>
          <a:off x="0" y="0"/>
          <a:ext cx="0" cy="0"/>
          <a:chOff x="0" y="0"/>
          <a:chExt cx="0" cy="0"/>
        </a:xfrm>
      </p:grpSpPr>
      <p:sp>
        <p:nvSpPr>
          <p:cNvPr id="2" name="Bar">
            <a:extLst>
              <a:ext uri="{FF2B5EF4-FFF2-40B4-BE49-F238E27FC236}">
                <a16:creationId xmlns:a16="http://schemas.microsoft.com/office/drawing/2014/main" id="{9A0779D2-38E4-ACB0-3D97-AA5247BFCFA8}"/>
              </a:ext>
            </a:extLst>
          </p:cNvPr>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3" name="Logo">
            <a:extLst>
              <a:ext uri="{FF2B5EF4-FFF2-40B4-BE49-F238E27FC236}">
                <a16:creationId xmlns:a16="http://schemas.microsoft.com/office/drawing/2014/main" id="{575C6A87-4EB6-B627-D920-80AFD7267F3C}"/>
              </a:ext>
            </a:extLst>
          </p:cNvPr>
          <p:cNvPicPr>
            <a:picLocks noChangeAspect="1"/>
          </p:cNvPicPr>
          <p:nvPr/>
        </p:nvPicPr>
        <p:blipFill>
          <a:blip r:embed="rId2"/>
          <a:stretch>
            <a:fillRect/>
          </a:stretch>
        </p:blipFill>
        <p:spPr>
          <a:xfrm>
            <a:off x="13241560" y="8595360"/>
            <a:ext cx="1402080" cy="548640"/>
          </a:xfrm>
          <a:prstGeom prst="rect">
            <a:avLst/>
          </a:prstGeom>
        </p:spPr>
      </p:pic>
      <p:sp>
        <p:nvSpPr>
          <p:cNvPr id="4" name="Title">
            <a:extLst>
              <a:ext uri="{FF2B5EF4-FFF2-40B4-BE49-F238E27FC236}">
                <a16:creationId xmlns:a16="http://schemas.microsoft.com/office/drawing/2014/main" id="{10BCFED7-3E3C-2D4D-AB9D-495898E2176D}"/>
              </a:ext>
            </a:extLst>
          </p:cNvPr>
          <p:cNvSpPr/>
          <p:nvPr/>
        </p:nvSpPr>
        <p:spPr>
          <a:xfrm>
            <a:off x="965200" y="777240"/>
            <a:ext cx="15163800" cy="975360"/>
          </a:xfrm>
          <a:prstGeom prst="rect">
            <a:avLst/>
          </a:prstGeom>
          <a:noFill/>
          <a:ln/>
        </p:spPr>
        <p:txBody>
          <a:bodyPr wrap="square" rtlCol="0" anchor="ctr"/>
          <a:lstStyle/>
          <a:p>
            <a:r>
              <a:rPr lang="it-IT" sz="4400" b="1" dirty="0"/>
              <a:t>Rischi molteplici</a:t>
            </a:r>
          </a:p>
        </p:txBody>
      </p:sp>
      <p:pic>
        <p:nvPicPr>
          <p:cNvPr id="6" name="Immagine 5">
            <a:extLst>
              <a:ext uri="{FF2B5EF4-FFF2-40B4-BE49-F238E27FC236}">
                <a16:creationId xmlns:a16="http://schemas.microsoft.com/office/drawing/2014/main" id="{12029AE6-9F8B-4E6E-56CD-330E8417A01B}"/>
              </a:ext>
            </a:extLst>
          </p:cNvPr>
          <p:cNvPicPr>
            <a:picLocks noChangeAspect="1"/>
          </p:cNvPicPr>
          <p:nvPr/>
        </p:nvPicPr>
        <p:blipFill>
          <a:blip r:embed="rId3"/>
          <a:stretch>
            <a:fillRect/>
          </a:stretch>
        </p:blipFill>
        <p:spPr>
          <a:xfrm>
            <a:off x="2413000" y="2209800"/>
            <a:ext cx="10725212" cy="5680251"/>
          </a:xfrm>
          <a:prstGeom prst="rect">
            <a:avLst/>
          </a:prstGeom>
        </p:spPr>
      </p:pic>
    </p:spTree>
    <p:extLst>
      <p:ext uri="{BB962C8B-B14F-4D97-AF65-F5344CB8AC3E}">
        <p14:creationId xmlns:p14="http://schemas.microsoft.com/office/powerpoint/2010/main" val="1806171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58611-F0ED-1F53-598C-A0CA979FD5CC}"/>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FC942BDE-CD62-7F62-FE2F-AE80FD3CD0FC}"/>
              </a:ext>
            </a:extLst>
          </p:cNvPr>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6" name="Image 0" descr="/mnt/data/deams_logo.png">
            <a:extLst>
              <a:ext uri="{FF2B5EF4-FFF2-40B4-BE49-F238E27FC236}">
                <a16:creationId xmlns:a16="http://schemas.microsoft.com/office/drawing/2014/main" id="{ED94D149-91E6-F27A-84AE-95B003E26834}"/>
              </a:ext>
            </a:extLst>
          </p:cNvPr>
          <p:cNvPicPr>
            <a:picLocks noChangeAspect="1"/>
          </p:cNvPicPr>
          <p:nvPr/>
        </p:nvPicPr>
        <p:blipFill>
          <a:blip r:embed="rId3"/>
          <a:stretch>
            <a:fillRect/>
          </a:stretch>
        </p:blipFill>
        <p:spPr>
          <a:xfrm>
            <a:off x="13241560" y="8595360"/>
            <a:ext cx="1402080" cy="548640"/>
          </a:xfrm>
          <a:prstGeom prst="rect">
            <a:avLst/>
          </a:prstGeom>
        </p:spPr>
      </p:pic>
      <p:sp>
        <p:nvSpPr>
          <p:cNvPr id="8" name="Text 1">
            <a:extLst>
              <a:ext uri="{FF2B5EF4-FFF2-40B4-BE49-F238E27FC236}">
                <a16:creationId xmlns:a16="http://schemas.microsoft.com/office/drawing/2014/main" id="{825E2C6A-1BA1-394F-5D1B-5C0F00C16823}"/>
              </a:ext>
            </a:extLst>
          </p:cNvPr>
          <p:cNvSpPr/>
          <p:nvPr/>
        </p:nvSpPr>
        <p:spPr>
          <a:xfrm>
            <a:off x="965200" y="3124200"/>
            <a:ext cx="15036393" cy="1142080"/>
          </a:xfrm>
          <a:prstGeom prst="rect">
            <a:avLst/>
          </a:prstGeom>
          <a:noFill/>
          <a:ln/>
        </p:spPr>
        <p:txBody>
          <a:bodyPr wrap="square" rtlCol="0" anchor="t"/>
          <a:lstStyle/>
          <a:p>
            <a:pPr>
              <a:spcAft>
                <a:spcPts val="800"/>
              </a:spcAft>
              <a:defRPr sz="2000">
                <a:solidFill>
                  <a:srgbClr val="282828"/>
                </a:solidFill>
                <a:latin typeface="Calibri"/>
              </a:defRPr>
            </a:pPr>
            <a:r>
              <a:rPr lang="it-IT" sz="3200" dirty="0"/>
              <a:t>  </a:t>
            </a:r>
          </a:p>
        </p:txBody>
      </p:sp>
      <mc:AlternateContent xmlns:mc="http://schemas.openxmlformats.org/markup-compatibility/2006" xmlns:a14="http://schemas.microsoft.com/office/drawing/2010/main">
        <mc:Choice Requires="a14">
          <p:sp>
            <p:nvSpPr>
              <p:cNvPr id="5" name="CasellaDiTesto 4">
                <a:extLst>
                  <a:ext uri="{FF2B5EF4-FFF2-40B4-BE49-F238E27FC236}">
                    <a16:creationId xmlns:a16="http://schemas.microsoft.com/office/drawing/2014/main" id="{637287D4-32C4-59C2-689C-5AB6B6DB0D97}"/>
                  </a:ext>
                </a:extLst>
              </p:cNvPr>
              <p:cNvSpPr txBox="1"/>
              <p:nvPr/>
            </p:nvSpPr>
            <p:spPr>
              <a:xfrm>
                <a:off x="965200" y="2207567"/>
                <a:ext cx="14897303" cy="5262979"/>
              </a:xfrm>
              <a:prstGeom prst="rect">
                <a:avLst/>
              </a:prstGeom>
              <a:noFill/>
            </p:spPr>
            <p:txBody>
              <a:bodyPr wrap="square">
                <a:spAutoFit/>
              </a:bodyPr>
              <a:lstStyle/>
              <a:p>
                <a:pPr marL="342900" indent="-342900">
                  <a:buFont typeface="Arial" panose="020B0604020202020204" pitchFamily="34" charset="0"/>
                  <a:buChar char="•"/>
                </a:pPr>
                <a:r>
                  <a:rPr lang="it-IT" sz="2400" dirty="0"/>
                  <a:t>L’indennizzo può essere riscritto come </a:t>
                </a:r>
              </a:p>
              <a:p>
                <a:pPr/>
                <a14:m>
                  <m:oMathPara xmlns:m="http://schemas.openxmlformats.org/officeDocument/2006/math">
                    <m:oMathParaPr>
                      <m:jc m:val="centerGroup"/>
                    </m:oMathParaPr>
                    <m:oMath xmlns:m="http://schemas.openxmlformats.org/officeDocument/2006/math">
                      <m:r>
                        <a:rPr lang="it-IT" sz="2400" b="0" i="1" smtClean="0">
                          <a:latin typeface="Cambria Math" panose="02040503050406030204" pitchFamily="18" charset="0"/>
                        </a:rPr>
                        <m:t>𝐼</m:t>
                      </m:r>
                      <m:r>
                        <a:rPr lang="it-IT" sz="2400" b="0" i="1" smtClean="0">
                          <a:latin typeface="Cambria Math" panose="02040503050406030204" pitchFamily="18" charset="0"/>
                        </a:rPr>
                        <m:t>=</m:t>
                      </m:r>
                      <m:r>
                        <a:rPr lang="it-IT" sz="2400" b="0" i="1" smtClean="0">
                          <a:latin typeface="Cambria Math" panose="02040503050406030204" pitchFamily="18" charset="0"/>
                        </a:rPr>
                        <m:t>𝛼</m:t>
                      </m:r>
                      <m:r>
                        <a:rPr lang="it-IT" sz="2400" b="0" i="1" smtClean="0">
                          <a:latin typeface="Cambria Math" panose="02040503050406030204" pitchFamily="18" charset="0"/>
                        </a:rPr>
                        <m:t>𝐿</m:t>
                      </m:r>
                    </m:oMath>
                  </m:oMathPara>
                </a14:m>
                <a:endParaRPr lang="it-IT" sz="2400" dirty="0"/>
              </a:p>
              <a:p>
                <a:pPr marL="342900" indent="-342900">
                  <a:buFont typeface="Arial" panose="020B0604020202020204" pitchFamily="34" charset="0"/>
                  <a:buChar char="•"/>
                </a:pPr>
                <a:r>
                  <a:rPr lang="it-IT" sz="2400" dirty="0"/>
                  <a:t>Mentre il premio è: </a:t>
                </a:r>
              </a:p>
              <a:p>
                <a:pPr/>
                <a14:m>
                  <m:oMathPara xmlns:m="http://schemas.openxmlformats.org/officeDocument/2006/math">
                    <m:oMathParaPr>
                      <m:jc m:val="center"/>
                    </m:oMathParaPr>
                    <m:oMath xmlns:m="http://schemas.openxmlformats.org/officeDocument/2006/math">
                      <m:r>
                        <a:rPr lang="it-IT" sz="2400" b="0" i="1" smtClean="0">
                          <a:latin typeface="Cambria Math" panose="02040503050406030204" pitchFamily="18" charset="0"/>
                        </a:rPr>
                        <m:t>𝑃</m:t>
                      </m:r>
                      <m:r>
                        <a:rPr lang="it-IT" sz="2400" b="0" i="1" smtClean="0">
                          <a:latin typeface="Cambria Math" panose="02040503050406030204" pitchFamily="18" charset="0"/>
                        </a:rPr>
                        <m:t>=</m:t>
                      </m:r>
                      <m:r>
                        <a:rPr lang="it-IT" sz="2400" b="0" i="1" smtClean="0">
                          <a:latin typeface="Cambria Math" panose="02040503050406030204" pitchFamily="18" charset="0"/>
                        </a:rPr>
                        <m:t>𝜋</m:t>
                      </m:r>
                      <m:r>
                        <a:rPr lang="it-IT" sz="2400" b="0" i="1" smtClean="0">
                          <a:latin typeface="Cambria Math" panose="02040503050406030204" pitchFamily="18" charset="0"/>
                        </a:rPr>
                        <m:t>𝐼</m:t>
                      </m:r>
                      <m:d>
                        <m:dPr>
                          <m:ctrlPr>
                            <a:rPr lang="it-IT" sz="2400" b="0" i="1" smtClean="0">
                              <a:latin typeface="Cambria Math" panose="02040503050406030204" pitchFamily="18" charset="0"/>
                            </a:rPr>
                          </m:ctrlPr>
                        </m:dPr>
                        <m:e>
                          <m:r>
                            <a:rPr lang="it-IT" sz="2400" b="0" i="1" smtClean="0">
                              <a:latin typeface="Cambria Math" panose="02040503050406030204" pitchFamily="18" charset="0"/>
                            </a:rPr>
                            <m:t>1</m:t>
                          </m:r>
                          <m:r>
                            <a:rPr lang="it-IT" sz="2400" b="0" i="1" smtClean="0">
                              <a:latin typeface="Cambria Math" panose="02040503050406030204" pitchFamily="18" charset="0"/>
                            </a:rPr>
                            <m:t>+</m:t>
                          </m:r>
                          <m:r>
                            <a:rPr lang="it-IT" sz="2400" b="0" i="1" smtClean="0">
                              <a:latin typeface="Cambria Math" panose="02040503050406030204" pitchFamily="18" charset="0"/>
                            </a:rPr>
                            <m:t>𝜆</m:t>
                          </m:r>
                        </m:e>
                      </m:d>
                      <m:r>
                        <a:rPr lang="it-IT" sz="2400" b="0" i="1" smtClean="0">
                          <a:latin typeface="Cambria Math" panose="02040503050406030204" pitchFamily="18" charset="0"/>
                        </a:rPr>
                        <m:t>=</m:t>
                      </m:r>
                      <m:r>
                        <a:rPr lang="it-IT" sz="2400" b="0" i="1" smtClean="0">
                          <a:latin typeface="Cambria Math" panose="02040503050406030204" pitchFamily="18" charset="0"/>
                        </a:rPr>
                        <m:t>𝜋𝛼</m:t>
                      </m:r>
                      <m:r>
                        <a:rPr lang="it-IT" sz="2400" b="0" i="1" smtClean="0">
                          <a:latin typeface="Cambria Math" panose="02040503050406030204" pitchFamily="18" charset="0"/>
                        </a:rPr>
                        <m:t>𝐿</m:t>
                      </m:r>
                      <m:d>
                        <m:dPr>
                          <m:ctrlPr>
                            <a:rPr lang="it-IT" sz="2400" b="0" i="1" smtClean="0">
                              <a:latin typeface="Cambria Math" panose="02040503050406030204" pitchFamily="18" charset="0"/>
                            </a:rPr>
                          </m:ctrlPr>
                        </m:dPr>
                        <m:e>
                          <m:r>
                            <a:rPr lang="it-IT" sz="2400" b="0" i="1" smtClean="0">
                              <a:latin typeface="Cambria Math" panose="02040503050406030204" pitchFamily="18" charset="0"/>
                            </a:rPr>
                            <m:t>1</m:t>
                          </m:r>
                          <m:r>
                            <a:rPr lang="it-IT" sz="2400" b="0" i="1" smtClean="0">
                              <a:latin typeface="Cambria Math" panose="02040503050406030204" pitchFamily="18" charset="0"/>
                            </a:rPr>
                            <m:t>+</m:t>
                          </m:r>
                          <m:r>
                            <a:rPr lang="it-IT" sz="2400" b="0" i="1" smtClean="0">
                              <a:latin typeface="Cambria Math" panose="02040503050406030204" pitchFamily="18" charset="0"/>
                            </a:rPr>
                            <m:t>𝜆</m:t>
                          </m:r>
                        </m:e>
                      </m:d>
                    </m:oMath>
                  </m:oMathPara>
                </a14:m>
                <a:endParaRPr lang="it-IT" sz="2400" dirty="0"/>
              </a:p>
              <a:p>
                <a:pPr marL="342900" indent="-342900">
                  <a:buFont typeface="Arial" panose="020B0604020202020204" pitchFamily="34" charset="0"/>
                  <a:buChar char="•"/>
                </a:pPr>
                <a:r>
                  <a:rPr lang="it-IT" sz="2400" dirty="0"/>
                  <a:t>Le ricchezza nei due stati sono: </a:t>
                </a:r>
                <a:endParaRPr lang="ar-AE" sz="2400" dirty="0"/>
              </a:p>
              <a:p>
                <a:pPr/>
                <a14:m>
                  <m:oMathPara xmlns:m="http://schemas.openxmlformats.org/officeDocument/2006/math">
                    <m:oMathParaPr>
                      <m:jc m:val="centerGroup"/>
                    </m:oMathParaPr>
                    <m:oMath xmlns:m="http://schemas.openxmlformats.org/officeDocument/2006/math">
                      <m:sSub>
                        <m:sSubPr>
                          <m:ctrlPr>
                            <a:rPr lang="it-IT" sz="2400" b="0" i="1" dirty="0" smtClean="0">
                              <a:latin typeface="Cambria Math" panose="02040503050406030204" pitchFamily="18" charset="0"/>
                            </a:rPr>
                          </m:ctrlPr>
                        </m:sSubPr>
                        <m:e>
                          <m:r>
                            <a:rPr lang="it-IT" sz="2400" i="1" dirty="0" smtClean="0">
                              <a:latin typeface="Cambria Math" panose="02040503050406030204" pitchFamily="18" charset="0"/>
                            </a:rPr>
                            <m:t>𝑊</m:t>
                          </m:r>
                        </m:e>
                        <m:sub>
                          <m:r>
                            <a:rPr lang="it-IT" sz="2400" b="0" i="1" dirty="0" smtClean="0">
                              <a:latin typeface="Cambria Math" panose="02040503050406030204" pitchFamily="18" charset="0"/>
                            </a:rPr>
                            <m:t>1</m:t>
                          </m:r>
                        </m:sub>
                      </m:sSub>
                      <m:r>
                        <a:rPr lang="it-IT" sz="2400" i="1" dirty="0" smtClean="0">
                          <a:latin typeface="Cambria Math" panose="02040503050406030204" pitchFamily="18" charset="0"/>
                        </a:rPr>
                        <m:t>​=</m:t>
                      </m:r>
                      <m:sSub>
                        <m:sSubPr>
                          <m:ctrlPr>
                            <a:rPr lang="it-IT" sz="2400" b="0" i="1" dirty="0" smtClean="0">
                              <a:latin typeface="Cambria Math" panose="02040503050406030204" pitchFamily="18" charset="0"/>
                            </a:rPr>
                          </m:ctrlPr>
                        </m:sSubPr>
                        <m:e>
                          <m:r>
                            <a:rPr lang="it-IT" sz="2400" i="1" dirty="0" smtClean="0">
                              <a:latin typeface="Cambria Math" panose="02040503050406030204" pitchFamily="18" charset="0"/>
                            </a:rPr>
                            <m:t>𝑊</m:t>
                          </m:r>
                        </m:e>
                        <m:sub>
                          <m:r>
                            <a:rPr lang="it-IT" sz="2400" i="1" dirty="0" smtClean="0">
                              <a:latin typeface="Cambria Math" panose="02040503050406030204" pitchFamily="18" charset="0"/>
                            </a:rPr>
                            <m:t>0</m:t>
                          </m:r>
                        </m:sub>
                      </m:sSub>
                      <m:r>
                        <a:rPr lang="it-IT" sz="2400" i="1" dirty="0" smtClean="0">
                          <a:latin typeface="Cambria Math" panose="02040503050406030204" pitchFamily="18" charset="0"/>
                        </a:rPr>
                        <m:t>​−</m:t>
                      </m:r>
                      <m:r>
                        <a:rPr lang="it-IT" sz="2400" i="1" dirty="0" smtClean="0">
                          <a:latin typeface="Cambria Math" panose="02040503050406030204" pitchFamily="18" charset="0"/>
                        </a:rPr>
                        <m:t>𝐿</m:t>
                      </m:r>
                      <m:r>
                        <a:rPr lang="it-IT" sz="2400" i="1" dirty="0" smtClean="0">
                          <a:latin typeface="Cambria Math" panose="02040503050406030204" pitchFamily="18" charset="0"/>
                        </a:rPr>
                        <m:t>+</m:t>
                      </m:r>
                      <m:r>
                        <a:rPr lang="el-GR" sz="2400" i="1" dirty="0">
                          <a:latin typeface="Cambria Math" panose="02040503050406030204" pitchFamily="18" charset="0"/>
                        </a:rPr>
                        <m:t>𝛼</m:t>
                      </m:r>
                      <m:r>
                        <a:rPr lang="it-IT" sz="2400" i="1" dirty="0">
                          <a:latin typeface="Cambria Math" panose="02040503050406030204" pitchFamily="18" charset="0"/>
                        </a:rPr>
                        <m:t>𝐿</m:t>
                      </m:r>
                      <m:r>
                        <a:rPr lang="it-IT" sz="2400" i="1" dirty="0">
                          <a:latin typeface="Cambria Math" panose="02040503050406030204" pitchFamily="18" charset="0"/>
                        </a:rPr>
                        <m:t>−</m:t>
                      </m:r>
                      <m:r>
                        <a:rPr lang="el-GR" sz="2400" i="1" dirty="0">
                          <a:latin typeface="Cambria Math" panose="02040503050406030204" pitchFamily="18" charset="0"/>
                        </a:rPr>
                        <m:t>𝛼𝜋</m:t>
                      </m:r>
                      <m:r>
                        <a:rPr lang="it-IT" sz="2400" i="1" dirty="0">
                          <a:latin typeface="Cambria Math" panose="02040503050406030204" pitchFamily="18" charset="0"/>
                        </a:rPr>
                        <m:t>𝐿</m:t>
                      </m:r>
                      <m:d>
                        <m:dPr>
                          <m:ctrlPr>
                            <a:rPr lang="it-IT" sz="2400" i="1" dirty="0">
                              <a:latin typeface="Cambria Math" panose="02040503050406030204" pitchFamily="18" charset="0"/>
                            </a:rPr>
                          </m:ctrlPr>
                        </m:dPr>
                        <m:e>
                          <m:r>
                            <a:rPr lang="it-IT" sz="2400" i="1" dirty="0">
                              <a:latin typeface="Cambria Math" panose="02040503050406030204" pitchFamily="18" charset="0"/>
                            </a:rPr>
                            <m:t>1</m:t>
                          </m:r>
                          <m:r>
                            <a:rPr lang="it-IT" sz="2400" i="1" dirty="0">
                              <a:latin typeface="Cambria Math" panose="02040503050406030204" pitchFamily="18" charset="0"/>
                            </a:rPr>
                            <m:t>+</m:t>
                          </m:r>
                          <m:r>
                            <a:rPr lang="el-GR" sz="2400" i="1" dirty="0">
                              <a:latin typeface="Cambria Math" panose="02040503050406030204" pitchFamily="18" charset="0"/>
                            </a:rPr>
                            <m:t>𝜆</m:t>
                          </m:r>
                        </m:e>
                      </m:d>
                    </m:oMath>
                  </m:oMathPara>
                </a14:m>
                <a:endParaRPr lang="it-IT" sz="2400" i="1" dirty="0">
                  <a:latin typeface="Cambria Math" panose="02040503050406030204" pitchFamily="18" charset="0"/>
                </a:endParaRPr>
              </a:p>
              <a:p>
                <a:endParaRPr lang="it-IT" sz="240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sSub>
                        <m:sSubPr>
                          <m:ctrlPr>
                            <a:rPr lang="ar-AE" sz="2400" i="1">
                              <a:latin typeface="Cambria Math" panose="02040503050406030204" pitchFamily="18" charset="0"/>
                            </a:rPr>
                          </m:ctrlPr>
                        </m:sSubPr>
                        <m:e>
                          <m:r>
                            <a:rPr lang="ar-AE" sz="2400" i="1">
                              <a:latin typeface="Cambria Math" panose="02040503050406030204" pitchFamily="18" charset="0"/>
                            </a:rPr>
                            <m:t>𝑊</m:t>
                          </m:r>
                        </m:e>
                        <m:sub>
                          <m:r>
                            <a:rPr lang="ar-AE" sz="2400">
                              <a:latin typeface="Cambria Math" panose="02040503050406030204" pitchFamily="18" charset="0"/>
                            </a:rPr>
                            <m:t>2</m:t>
                          </m:r>
                        </m:sub>
                      </m:sSub>
                      <m:r>
                        <a:rPr lang="ar-AE" sz="2400">
                          <a:latin typeface="Cambria Math" panose="02040503050406030204" pitchFamily="18" charset="0"/>
                        </a:rPr>
                        <m:t>=</m:t>
                      </m:r>
                      <m:sSub>
                        <m:sSubPr>
                          <m:ctrlPr>
                            <a:rPr lang="ar-AE" sz="2400" i="1">
                              <a:latin typeface="Cambria Math" panose="02040503050406030204" pitchFamily="18" charset="0"/>
                            </a:rPr>
                          </m:ctrlPr>
                        </m:sSubPr>
                        <m:e>
                          <m:r>
                            <a:rPr lang="ar-AE" sz="2400" i="1">
                              <a:latin typeface="Cambria Math" panose="02040503050406030204" pitchFamily="18" charset="0"/>
                            </a:rPr>
                            <m:t>𝑊</m:t>
                          </m:r>
                        </m:e>
                        <m:sub>
                          <m:r>
                            <a:rPr lang="ar-AE" sz="2400">
                              <a:latin typeface="Cambria Math" panose="02040503050406030204" pitchFamily="18" charset="0"/>
                            </a:rPr>
                            <m:t>0</m:t>
                          </m:r>
                        </m:sub>
                      </m:sSub>
                      <m:r>
                        <a:rPr lang="ar-AE" sz="2400">
                          <a:latin typeface="Cambria Math" panose="02040503050406030204" pitchFamily="18" charset="0"/>
                        </a:rPr>
                        <m:t>−</m:t>
                      </m:r>
                      <m:r>
                        <a:rPr lang="ar-AE" sz="2400" i="1">
                          <a:latin typeface="Cambria Math" panose="02040503050406030204" pitchFamily="18" charset="0"/>
                        </a:rPr>
                        <m:t>𝛼𝜋</m:t>
                      </m:r>
                      <m:r>
                        <a:rPr lang="ar-AE" sz="2400" i="1">
                          <a:latin typeface="Cambria Math" panose="02040503050406030204" pitchFamily="18" charset="0"/>
                        </a:rPr>
                        <m:t>𝐿</m:t>
                      </m:r>
                      <m:d>
                        <m:dPr>
                          <m:ctrlPr>
                            <a:rPr lang="ar-AE" sz="2400" i="1">
                              <a:latin typeface="Cambria Math" panose="02040503050406030204" pitchFamily="18" charset="0"/>
                            </a:rPr>
                          </m:ctrlPr>
                        </m:dPr>
                        <m:e>
                          <m:r>
                            <a:rPr lang="ar-AE" sz="2400">
                              <a:latin typeface="Cambria Math" panose="02040503050406030204" pitchFamily="18" charset="0"/>
                            </a:rPr>
                            <m:t>1</m:t>
                          </m:r>
                          <m:r>
                            <a:rPr lang="ar-AE" sz="2400">
                              <a:latin typeface="Cambria Math" panose="02040503050406030204" pitchFamily="18" charset="0"/>
                            </a:rPr>
                            <m:t>+</m:t>
                          </m:r>
                          <m:r>
                            <a:rPr lang="ar-AE" sz="2400" i="1">
                              <a:latin typeface="Cambria Math" panose="02040503050406030204" pitchFamily="18" charset="0"/>
                            </a:rPr>
                            <m:t>𝜆</m:t>
                          </m:r>
                        </m:e>
                      </m:d>
                      <m:r>
                        <a:rPr lang="el-GR" sz="2400" i="1" dirty="0">
                          <a:latin typeface="Cambria Math" panose="02040503050406030204" pitchFamily="18" charset="0"/>
                        </a:rPr>
                        <m:t> </m:t>
                      </m:r>
                    </m:oMath>
                  </m:oMathPara>
                </a14:m>
                <a:endParaRPr lang="it-IT" sz="2400" i="1" dirty="0">
                  <a:latin typeface="Cambria Math" panose="02040503050406030204" pitchFamily="18" charset="0"/>
                </a:endParaRPr>
              </a:p>
              <a:p>
                <a:endParaRPr lang="it-IT" sz="2400" i="1" dirty="0">
                  <a:latin typeface="Cambria Math" panose="02040503050406030204" pitchFamily="18" charset="0"/>
                </a:endParaRPr>
              </a:p>
              <a:p>
                <a:pPr marL="342900" indent="-342900">
                  <a:buFont typeface="Arial" panose="020B0604020202020204" pitchFamily="34" charset="0"/>
                  <a:buChar char="•"/>
                </a:pPr>
                <a:r>
                  <a:rPr lang="it-IT" sz="2400" dirty="0">
                    <a:latin typeface="+mj-lt"/>
                  </a:rPr>
                  <a:t>L’utilità attesa diventa: </a:t>
                </a:r>
              </a:p>
              <a:p>
                <a:endParaRPr lang="it-IT" sz="2400" dirty="0">
                  <a:latin typeface="+mj-lt"/>
                </a:endParaRPr>
              </a:p>
              <a:p>
                <a:pPr/>
                <a14:m>
                  <m:oMathPara xmlns:m="http://schemas.openxmlformats.org/officeDocument/2006/math">
                    <m:oMathParaPr>
                      <m:jc m:val="centerGroup"/>
                    </m:oMathParaPr>
                    <m:oMath xmlns:m="http://schemas.openxmlformats.org/officeDocument/2006/math">
                      <m:r>
                        <a:rPr lang="it-IT" sz="2400" i="1" dirty="0" smtClean="0">
                          <a:latin typeface="Cambria Math" panose="02040503050406030204" pitchFamily="18" charset="0"/>
                        </a:rPr>
                        <m:t>𝐸𝑈</m:t>
                      </m:r>
                      <m:r>
                        <a:rPr lang="it-IT" sz="2400" i="1" dirty="0" smtClean="0">
                          <a:latin typeface="Cambria Math" panose="02040503050406030204" pitchFamily="18" charset="0"/>
                        </a:rPr>
                        <m:t>(</m:t>
                      </m:r>
                      <m:r>
                        <a:rPr lang="it-IT" sz="2400" i="1" dirty="0" smtClean="0">
                          <a:latin typeface="Cambria Math" panose="02040503050406030204" pitchFamily="18" charset="0"/>
                        </a:rPr>
                        <m:t>𝑊</m:t>
                      </m:r>
                      <m:r>
                        <a:rPr lang="it-IT" sz="2400" i="1" dirty="0" smtClean="0">
                          <a:latin typeface="Cambria Math" panose="02040503050406030204" pitchFamily="18" charset="0"/>
                        </a:rPr>
                        <m:t>)=</m:t>
                      </m:r>
                      <m:r>
                        <a:rPr lang="el-GR" sz="2400" i="1" dirty="0">
                          <a:latin typeface="Cambria Math" panose="02040503050406030204" pitchFamily="18" charset="0"/>
                        </a:rPr>
                        <m:t>𝜋𝜐</m:t>
                      </m:r>
                      <m:r>
                        <a:rPr lang="el-GR" sz="2400" i="1" dirty="0">
                          <a:latin typeface="Cambria Math" panose="02040503050406030204" pitchFamily="18" charset="0"/>
                        </a:rPr>
                        <m:t>[</m:t>
                      </m:r>
                      <m:sSub>
                        <m:sSubPr>
                          <m:ctrlPr>
                            <a:rPr lang="it-IT" sz="2400" b="0" i="1" dirty="0" smtClean="0">
                              <a:latin typeface="Cambria Math" panose="02040503050406030204" pitchFamily="18" charset="0"/>
                            </a:rPr>
                          </m:ctrlPr>
                        </m:sSubPr>
                        <m:e>
                          <m:r>
                            <a:rPr lang="it-IT" sz="2400" i="1" dirty="0">
                              <a:latin typeface="Cambria Math" panose="02040503050406030204" pitchFamily="18" charset="0"/>
                            </a:rPr>
                            <m:t>𝑊</m:t>
                          </m:r>
                        </m:e>
                        <m:sub>
                          <m:r>
                            <a:rPr lang="it-IT" sz="2400" i="1" dirty="0">
                              <a:latin typeface="Cambria Math" panose="02040503050406030204" pitchFamily="18" charset="0"/>
                            </a:rPr>
                            <m:t>0</m:t>
                          </m:r>
                        </m:sub>
                      </m:sSub>
                      <m:r>
                        <a:rPr lang="it-IT" sz="2400" i="1" dirty="0">
                          <a:latin typeface="Cambria Math" panose="02040503050406030204" pitchFamily="18" charset="0"/>
                        </a:rPr>
                        <m:t>​−</m:t>
                      </m:r>
                      <m:r>
                        <a:rPr lang="it-IT" sz="2400" i="1" dirty="0">
                          <a:latin typeface="Cambria Math" panose="02040503050406030204" pitchFamily="18" charset="0"/>
                        </a:rPr>
                        <m:t>𝐿</m:t>
                      </m:r>
                      <m:r>
                        <a:rPr lang="it-IT" sz="2400" i="1" dirty="0">
                          <a:latin typeface="Cambria Math" panose="02040503050406030204" pitchFamily="18" charset="0"/>
                        </a:rPr>
                        <m:t>+</m:t>
                      </m:r>
                      <m:r>
                        <a:rPr lang="el-GR" sz="2400" i="1" dirty="0">
                          <a:latin typeface="Cambria Math" panose="02040503050406030204" pitchFamily="18" charset="0"/>
                        </a:rPr>
                        <m:t>𝛼</m:t>
                      </m:r>
                      <m:r>
                        <a:rPr lang="it-IT" sz="2400" i="1" dirty="0">
                          <a:latin typeface="Cambria Math" panose="02040503050406030204" pitchFamily="18" charset="0"/>
                        </a:rPr>
                        <m:t>𝐿</m:t>
                      </m:r>
                      <m:r>
                        <a:rPr lang="it-IT" sz="2400" i="1" dirty="0">
                          <a:latin typeface="Cambria Math" panose="02040503050406030204" pitchFamily="18" charset="0"/>
                        </a:rPr>
                        <m:t>−</m:t>
                      </m:r>
                      <m:r>
                        <a:rPr lang="el-GR" sz="2400" i="1" dirty="0">
                          <a:latin typeface="Cambria Math" panose="02040503050406030204" pitchFamily="18" charset="0"/>
                        </a:rPr>
                        <m:t>𝛼𝜋</m:t>
                      </m:r>
                      <m:r>
                        <a:rPr lang="it-IT" sz="2400" i="1" dirty="0">
                          <a:latin typeface="Cambria Math" panose="02040503050406030204" pitchFamily="18" charset="0"/>
                        </a:rPr>
                        <m:t>𝐿</m:t>
                      </m:r>
                      <m:r>
                        <a:rPr lang="it-IT" sz="2400" i="1" dirty="0">
                          <a:latin typeface="Cambria Math" panose="02040503050406030204" pitchFamily="18" charset="0"/>
                        </a:rPr>
                        <m:t>(</m:t>
                      </m:r>
                      <m:r>
                        <a:rPr lang="it-IT" sz="2400" i="1" dirty="0">
                          <a:latin typeface="Cambria Math" panose="02040503050406030204" pitchFamily="18" charset="0"/>
                        </a:rPr>
                        <m:t>1</m:t>
                      </m:r>
                      <m:r>
                        <a:rPr lang="it-IT" sz="2400" i="1" dirty="0">
                          <a:latin typeface="Cambria Math" panose="02040503050406030204" pitchFamily="18" charset="0"/>
                        </a:rPr>
                        <m:t>+</m:t>
                      </m:r>
                      <m:r>
                        <a:rPr lang="el-GR" sz="2400" i="1" dirty="0">
                          <a:latin typeface="Cambria Math" panose="02040503050406030204" pitchFamily="18" charset="0"/>
                        </a:rPr>
                        <m:t>𝜆</m:t>
                      </m:r>
                      <m:r>
                        <a:rPr lang="el-GR" sz="2400" i="1" dirty="0">
                          <a:latin typeface="Cambria Math" panose="02040503050406030204" pitchFamily="18" charset="0"/>
                        </a:rPr>
                        <m:t>)]+(</m:t>
                      </m:r>
                      <m:r>
                        <a:rPr lang="el-GR" sz="2400" i="1" dirty="0">
                          <a:latin typeface="Cambria Math" panose="02040503050406030204" pitchFamily="18" charset="0"/>
                        </a:rPr>
                        <m:t>1</m:t>
                      </m:r>
                      <m:r>
                        <a:rPr lang="el-GR" sz="2400" i="1" dirty="0">
                          <a:latin typeface="Cambria Math" panose="02040503050406030204" pitchFamily="18" charset="0"/>
                        </a:rPr>
                        <m:t>−</m:t>
                      </m:r>
                      <m:r>
                        <a:rPr lang="el-GR" sz="2400" i="1" dirty="0">
                          <a:latin typeface="Cambria Math" panose="02040503050406030204" pitchFamily="18" charset="0"/>
                        </a:rPr>
                        <m:t>𝜋</m:t>
                      </m:r>
                      <m:r>
                        <a:rPr lang="el-GR" sz="2400" i="1" dirty="0">
                          <a:latin typeface="Cambria Math" panose="02040503050406030204" pitchFamily="18" charset="0"/>
                        </a:rPr>
                        <m:t>)</m:t>
                      </m:r>
                      <m:r>
                        <a:rPr lang="el-GR" sz="2400" i="1" dirty="0">
                          <a:latin typeface="Cambria Math" panose="02040503050406030204" pitchFamily="18" charset="0"/>
                        </a:rPr>
                        <m:t>𝜐</m:t>
                      </m:r>
                      <m:r>
                        <a:rPr lang="el-GR" sz="2400" i="1" dirty="0">
                          <a:latin typeface="Cambria Math" panose="02040503050406030204" pitchFamily="18" charset="0"/>
                        </a:rPr>
                        <m:t>[</m:t>
                      </m:r>
                      <m:sSub>
                        <m:sSubPr>
                          <m:ctrlPr>
                            <a:rPr lang="it-IT" sz="2400" b="0" i="1" dirty="0" smtClean="0">
                              <a:latin typeface="Cambria Math" panose="02040503050406030204" pitchFamily="18" charset="0"/>
                            </a:rPr>
                          </m:ctrlPr>
                        </m:sSubPr>
                        <m:e>
                          <m:r>
                            <a:rPr lang="it-IT" sz="2400" i="1" dirty="0">
                              <a:latin typeface="Cambria Math" panose="02040503050406030204" pitchFamily="18" charset="0"/>
                            </a:rPr>
                            <m:t>𝑊</m:t>
                          </m:r>
                        </m:e>
                        <m:sub>
                          <m:r>
                            <a:rPr lang="it-IT" sz="2400" i="1" dirty="0">
                              <a:latin typeface="Cambria Math" panose="02040503050406030204" pitchFamily="18" charset="0"/>
                            </a:rPr>
                            <m:t>0</m:t>
                          </m:r>
                        </m:sub>
                      </m:sSub>
                      <m:r>
                        <a:rPr lang="it-IT" sz="2400" i="1" dirty="0">
                          <a:latin typeface="Cambria Math" panose="02040503050406030204" pitchFamily="18" charset="0"/>
                        </a:rPr>
                        <m:t>​−</m:t>
                      </m:r>
                      <m:r>
                        <a:rPr lang="el-GR" sz="2400" i="1" dirty="0">
                          <a:latin typeface="Cambria Math" panose="02040503050406030204" pitchFamily="18" charset="0"/>
                        </a:rPr>
                        <m:t>𝛼𝜋</m:t>
                      </m:r>
                      <m:r>
                        <a:rPr lang="it-IT" sz="2400" i="1" dirty="0">
                          <a:latin typeface="Cambria Math" panose="02040503050406030204" pitchFamily="18" charset="0"/>
                        </a:rPr>
                        <m:t>𝐿</m:t>
                      </m:r>
                      <m:r>
                        <a:rPr lang="it-IT" sz="2400" i="1" dirty="0">
                          <a:latin typeface="Cambria Math" panose="02040503050406030204" pitchFamily="18" charset="0"/>
                        </a:rPr>
                        <m:t>(</m:t>
                      </m:r>
                      <m:r>
                        <a:rPr lang="it-IT" sz="2400" i="1" dirty="0">
                          <a:latin typeface="Cambria Math" panose="02040503050406030204" pitchFamily="18" charset="0"/>
                        </a:rPr>
                        <m:t>1</m:t>
                      </m:r>
                      <m:r>
                        <a:rPr lang="it-IT" sz="2400" i="1" dirty="0">
                          <a:latin typeface="Cambria Math" panose="02040503050406030204" pitchFamily="18" charset="0"/>
                        </a:rPr>
                        <m:t>+</m:t>
                      </m:r>
                      <m:r>
                        <a:rPr lang="el-GR" sz="2400" i="1" dirty="0">
                          <a:latin typeface="Cambria Math" panose="02040503050406030204" pitchFamily="18" charset="0"/>
                        </a:rPr>
                        <m:t>𝜆</m:t>
                      </m:r>
                      <m:r>
                        <a:rPr lang="el-GR" sz="2400" i="1" dirty="0">
                          <a:latin typeface="Cambria Math" panose="02040503050406030204" pitchFamily="18" charset="0"/>
                        </a:rPr>
                        <m:t>)]</m:t>
                      </m:r>
                    </m:oMath>
                  </m:oMathPara>
                </a14:m>
                <a:endParaRPr lang="it-IT" sz="2400" dirty="0">
                  <a:latin typeface="+mj-lt"/>
                </a:endParaRPr>
              </a:p>
              <a:p>
                <a:pPr marL="342900" indent="-342900">
                  <a:buFont typeface="Arial" panose="020B0604020202020204" pitchFamily="34" charset="0"/>
                  <a:buChar char="•"/>
                </a:pPr>
                <a:endParaRPr lang="it-IT" sz="2400" dirty="0"/>
              </a:p>
              <a:p>
                <a:endParaRPr lang="ar-AE" sz="2400" dirty="0"/>
              </a:p>
            </p:txBody>
          </p:sp>
        </mc:Choice>
        <mc:Fallback xmlns="">
          <p:sp>
            <p:nvSpPr>
              <p:cNvPr id="5" name="CasellaDiTesto 4">
                <a:extLst>
                  <a:ext uri="{FF2B5EF4-FFF2-40B4-BE49-F238E27FC236}">
                    <a16:creationId xmlns:a16="http://schemas.microsoft.com/office/drawing/2014/main" id="{637287D4-32C4-59C2-689C-5AB6B6DB0D97}"/>
                  </a:ext>
                </a:extLst>
              </p:cNvPr>
              <p:cNvSpPr txBox="1">
                <a:spLocks noRot="1" noChangeAspect="1" noMove="1" noResize="1" noEditPoints="1" noAdjustHandles="1" noChangeArrowheads="1" noChangeShapeType="1" noTextEdit="1"/>
              </p:cNvSpPr>
              <p:nvPr/>
            </p:nvSpPr>
            <p:spPr>
              <a:xfrm>
                <a:off x="965200" y="2207567"/>
                <a:ext cx="14897303" cy="5262979"/>
              </a:xfrm>
              <a:prstGeom prst="rect">
                <a:avLst/>
              </a:prstGeom>
              <a:blipFill>
                <a:blip r:embed="rId4"/>
                <a:stretch>
                  <a:fillRect l="-532" t="-927"/>
                </a:stretch>
              </a:blipFill>
            </p:spPr>
            <p:txBody>
              <a:bodyPr/>
              <a:lstStyle/>
              <a:p>
                <a:r>
                  <a:rPr lang="it-IT">
                    <a:noFill/>
                  </a:rPr>
                  <a:t> </a:t>
                </a:r>
              </a:p>
            </p:txBody>
          </p:sp>
        </mc:Fallback>
      </mc:AlternateContent>
      <p:sp>
        <p:nvSpPr>
          <p:cNvPr id="3" name="Text 0">
            <a:extLst>
              <a:ext uri="{FF2B5EF4-FFF2-40B4-BE49-F238E27FC236}">
                <a16:creationId xmlns:a16="http://schemas.microsoft.com/office/drawing/2014/main" id="{7AD6D019-2127-801C-8748-08FE7420C051}"/>
              </a:ext>
            </a:extLst>
          </p:cNvPr>
          <p:cNvSpPr/>
          <p:nvPr/>
        </p:nvSpPr>
        <p:spPr>
          <a:xfrm>
            <a:off x="965200" y="777240"/>
            <a:ext cx="15163800" cy="975360"/>
          </a:xfrm>
          <a:prstGeom prst="rect">
            <a:avLst/>
          </a:prstGeom>
          <a:noFill/>
          <a:ln/>
        </p:spPr>
        <p:txBody>
          <a:bodyPr wrap="square" rtlCol="0" anchor="ctr"/>
          <a:lstStyle/>
          <a:p>
            <a:r>
              <a:rPr lang="it-IT" sz="4800" b="1" dirty="0"/>
              <a:t>La domanda di assicurazioni con premio non equo</a:t>
            </a:r>
          </a:p>
        </p:txBody>
      </p:sp>
    </p:spTree>
    <p:extLst>
      <p:ext uri="{BB962C8B-B14F-4D97-AF65-F5344CB8AC3E}">
        <p14:creationId xmlns:p14="http://schemas.microsoft.com/office/powerpoint/2010/main" val="1486696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9689B-C54E-A89B-800D-3F5C022140AF}"/>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3947EF9F-AA04-1E51-3B55-F7CF4514E40A}"/>
              </a:ext>
            </a:extLst>
          </p:cNvPr>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6" name="Image 0" descr="/mnt/data/deams_logo.png">
            <a:extLst>
              <a:ext uri="{FF2B5EF4-FFF2-40B4-BE49-F238E27FC236}">
                <a16:creationId xmlns:a16="http://schemas.microsoft.com/office/drawing/2014/main" id="{F56D3FAF-13C2-6623-2F72-B5E852E9C4EE}"/>
              </a:ext>
            </a:extLst>
          </p:cNvPr>
          <p:cNvPicPr>
            <a:picLocks noChangeAspect="1"/>
          </p:cNvPicPr>
          <p:nvPr/>
        </p:nvPicPr>
        <p:blipFill>
          <a:blip r:embed="rId3"/>
          <a:stretch>
            <a:fillRect/>
          </a:stretch>
        </p:blipFill>
        <p:spPr>
          <a:xfrm>
            <a:off x="13241560" y="8595360"/>
            <a:ext cx="1402080" cy="548640"/>
          </a:xfrm>
          <a:prstGeom prst="rect">
            <a:avLst/>
          </a:prstGeom>
        </p:spPr>
      </p:pic>
      <p:sp>
        <p:nvSpPr>
          <p:cNvPr id="8" name="Text 1">
            <a:extLst>
              <a:ext uri="{FF2B5EF4-FFF2-40B4-BE49-F238E27FC236}">
                <a16:creationId xmlns:a16="http://schemas.microsoft.com/office/drawing/2014/main" id="{0DACC755-CFEA-A08E-6E85-A7F56F04B07F}"/>
              </a:ext>
            </a:extLst>
          </p:cNvPr>
          <p:cNvSpPr/>
          <p:nvPr/>
        </p:nvSpPr>
        <p:spPr>
          <a:xfrm>
            <a:off x="965200" y="3124200"/>
            <a:ext cx="15036393" cy="1142080"/>
          </a:xfrm>
          <a:prstGeom prst="rect">
            <a:avLst/>
          </a:prstGeom>
          <a:noFill/>
          <a:ln/>
        </p:spPr>
        <p:txBody>
          <a:bodyPr wrap="square" rtlCol="0" anchor="t"/>
          <a:lstStyle/>
          <a:p>
            <a:pPr>
              <a:spcAft>
                <a:spcPts val="800"/>
              </a:spcAft>
              <a:defRPr sz="2000">
                <a:solidFill>
                  <a:srgbClr val="282828"/>
                </a:solidFill>
                <a:latin typeface="Calibri"/>
              </a:defRPr>
            </a:pPr>
            <a:r>
              <a:rPr lang="it-IT" sz="3200" dirty="0"/>
              <a:t>  </a:t>
            </a:r>
          </a:p>
        </p:txBody>
      </p:sp>
      <mc:AlternateContent xmlns:mc="http://schemas.openxmlformats.org/markup-compatibility/2006" xmlns:a14="http://schemas.microsoft.com/office/drawing/2010/main">
        <mc:Choice Requires="a14">
          <p:sp>
            <p:nvSpPr>
              <p:cNvPr id="5" name="CasellaDiTesto 4">
                <a:extLst>
                  <a:ext uri="{FF2B5EF4-FFF2-40B4-BE49-F238E27FC236}">
                    <a16:creationId xmlns:a16="http://schemas.microsoft.com/office/drawing/2014/main" id="{941C3252-21A4-5E6D-B4C5-F97D7C944363}"/>
                  </a:ext>
                </a:extLst>
              </p:cNvPr>
              <p:cNvSpPr txBox="1"/>
              <p:nvPr/>
            </p:nvSpPr>
            <p:spPr>
              <a:xfrm>
                <a:off x="965200" y="2207567"/>
                <a:ext cx="14897303" cy="4944495"/>
              </a:xfrm>
              <a:prstGeom prst="rect">
                <a:avLst/>
              </a:prstGeom>
              <a:noFill/>
            </p:spPr>
            <p:txBody>
              <a:bodyPr wrap="square">
                <a:spAutoFit/>
              </a:bodyPr>
              <a:lstStyle/>
              <a:p>
                <a:pPr marL="342900" indent="-342900">
                  <a:buFont typeface="Arial" panose="020B0604020202020204" pitchFamily="34" charset="0"/>
                  <a:buChar char="•"/>
                </a:pPr>
                <a:r>
                  <a:rPr lang="it-IT" sz="2400" dirty="0"/>
                  <a:t>Dalla FOC otteniamo: </a:t>
                </a:r>
              </a:p>
              <a:p>
                <a:pPr/>
                <a14:m>
                  <m:oMathPara xmlns:m="http://schemas.openxmlformats.org/officeDocument/2006/math">
                    <m:oMathParaPr>
                      <m:jc m:val="centerGroup"/>
                    </m:oMathParaPr>
                    <m:oMath xmlns:m="http://schemas.openxmlformats.org/officeDocument/2006/math">
                      <m:f>
                        <m:fPr>
                          <m:ctrlPr>
                            <a:rPr lang="it-IT" sz="2400" i="1" dirty="0">
                              <a:latin typeface="Cambria Math" panose="02040503050406030204" pitchFamily="18" charset="0"/>
                            </a:rPr>
                          </m:ctrlPr>
                        </m:fPr>
                        <m:num>
                          <m:r>
                            <a:rPr lang="it-IT" sz="2400" i="1" dirty="0">
                              <a:latin typeface="Cambria Math" panose="02040503050406030204" pitchFamily="18" charset="0"/>
                            </a:rPr>
                            <m:t>𝜕</m:t>
                          </m:r>
                          <m:r>
                            <a:rPr lang="it-IT" sz="2400" i="1" dirty="0">
                              <a:latin typeface="Cambria Math" panose="02040503050406030204" pitchFamily="18" charset="0"/>
                            </a:rPr>
                            <m:t>𝐸𝑈</m:t>
                          </m:r>
                        </m:num>
                        <m:den>
                          <m:r>
                            <a:rPr lang="it-IT" sz="2400" i="1" dirty="0">
                              <a:latin typeface="Cambria Math" panose="02040503050406030204" pitchFamily="18" charset="0"/>
                            </a:rPr>
                            <m:t>𝜕𝛼</m:t>
                          </m:r>
                        </m:den>
                      </m:f>
                      <m:r>
                        <a:rPr lang="it-IT" sz="2400" i="1" dirty="0">
                          <a:latin typeface="Cambria Math" panose="02040503050406030204" pitchFamily="18" charset="0"/>
                        </a:rPr>
                        <m:t>=</m:t>
                      </m:r>
                      <m:r>
                        <a:rPr lang="it-IT" sz="2400" b="0" i="1" dirty="0" smtClean="0">
                          <a:latin typeface="Cambria Math" panose="02040503050406030204" pitchFamily="18" charset="0"/>
                        </a:rPr>
                        <m:t>0</m:t>
                      </m:r>
                      <m:r>
                        <a:rPr lang="it-IT" sz="2400" b="0" i="1" dirty="0" smtClean="0">
                          <a:latin typeface="Cambria Math" panose="02040503050406030204" pitchFamily="18" charset="0"/>
                        </a:rPr>
                        <m:t>     →    </m:t>
                      </m:r>
                      <m:sSup>
                        <m:sSupPr>
                          <m:ctrlPr>
                            <a:rPr lang="it-IT" sz="2400" i="1" dirty="0">
                              <a:latin typeface="Cambria Math" panose="02040503050406030204" pitchFamily="18" charset="0"/>
                            </a:rPr>
                          </m:ctrlPr>
                        </m:sSupPr>
                        <m:e>
                          <m:r>
                            <a:rPr lang="it-IT" sz="2400" i="1" dirty="0">
                              <a:latin typeface="Cambria Math" panose="02040503050406030204" pitchFamily="18" charset="0"/>
                            </a:rPr>
                            <m:t>𝑢</m:t>
                          </m:r>
                        </m:e>
                        <m:sup>
                          <m:r>
                            <a:rPr lang="it-IT" sz="2400" i="1" dirty="0">
                              <a:latin typeface="Cambria Math" panose="02040503050406030204" pitchFamily="18" charset="0"/>
                            </a:rPr>
                            <m:t>′</m:t>
                          </m:r>
                        </m:sup>
                      </m:sSup>
                      <m:d>
                        <m:dPr>
                          <m:ctrlPr>
                            <a:rPr lang="it-IT" sz="2400" i="1" dirty="0">
                              <a:latin typeface="Cambria Math" panose="02040503050406030204" pitchFamily="18" charset="0"/>
                            </a:rPr>
                          </m:ctrlPr>
                        </m:dPr>
                        <m:e>
                          <m:sSub>
                            <m:sSubPr>
                              <m:ctrlPr>
                                <a:rPr lang="it-IT" sz="2400" i="1" dirty="0">
                                  <a:latin typeface="Cambria Math" panose="02040503050406030204" pitchFamily="18" charset="0"/>
                                </a:rPr>
                              </m:ctrlPr>
                            </m:sSubPr>
                            <m:e>
                              <m:r>
                                <a:rPr lang="it-IT" sz="2400" i="1" dirty="0">
                                  <a:latin typeface="Cambria Math" panose="02040503050406030204" pitchFamily="18" charset="0"/>
                                </a:rPr>
                                <m:t>𝑊</m:t>
                              </m:r>
                            </m:e>
                            <m:sub>
                              <m:r>
                                <a:rPr lang="it-IT" sz="2400" i="1" dirty="0">
                                  <a:latin typeface="Cambria Math" panose="02040503050406030204" pitchFamily="18" charset="0"/>
                                </a:rPr>
                                <m:t>1</m:t>
                              </m:r>
                            </m:sub>
                          </m:sSub>
                        </m:e>
                      </m:d>
                      <m:r>
                        <a:rPr lang="it-IT" sz="2400" i="1" dirty="0">
                          <a:latin typeface="Cambria Math" panose="02040503050406030204" pitchFamily="18" charset="0"/>
                        </a:rPr>
                        <m:t>𝐿</m:t>
                      </m:r>
                      <m:d>
                        <m:dPr>
                          <m:begChr m:val="["/>
                          <m:endChr m:val="]"/>
                          <m:ctrlPr>
                            <a:rPr lang="it-IT" sz="2400" i="1" dirty="0">
                              <a:latin typeface="Cambria Math" panose="02040503050406030204" pitchFamily="18" charset="0"/>
                            </a:rPr>
                          </m:ctrlPr>
                        </m:dPr>
                        <m:e>
                          <m:r>
                            <a:rPr lang="it-IT" sz="2400" i="1" dirty="0">
                              <a:latin typeface="Cambria Math" panose="02040503050406030204" pitchFamily="18" charset="0"/>
                            </a:rPr>
                            <m:t>1</m:t>
                          </m:r>
                          <m:r>
                            <a:rPr lang="it-IT" sz="2400" i="1" dirty="0">
                              <a:latin typeface="Cambria Math" panose="02040503050406030204" pitchFamily="18" charset="0"/>
                            </a:rPr>
                            <m:t>−</m:t>
                          </m:r>
                          <m:r>
                            <a:rPr lang="it-IT" sz="2400" i="1" dirty="0">
                              <a:latin typeface="Cambria Math" panose="02040503050406030204" pitchFamily="18" charset="0"/>
                            </a:rPr>
                            <m:t>𝜋</m:t>
                          </m:r>
                          <m:d>
                            <m:dPr>
                              <m:ctrlPr>
                                <a:rPr lang="it-IT" sz="2400" i="1" dirty="0">
                                  <a:latin typeface="Cambria Math" panose="02040503050406030204" pitchFamily="18" charset="0"/>
                                </a:rPr>
                              </m:ctrlPr>
                            </m:dPr>
                            <m:e>
                              <m:r>
                                <a:rPr lang="it-IT" sz="2400" i="1" dirty="0">
                                  <a:latin typeface="Cambria Math" panose="02040503050406030204" pitchFamily="18" charset="0"/>
                                </a:rPr>
                                <m:t>1</m:t>
                              </m:r>
                              <m:r>
                                <a:rPr lang="it-IT" sz="2400" i="1" dirty="0">
                                  <a:latin typeface="Cambria Math" panose="02040503050406030204" pitchFamily="18" charset="0"/>
                                </a:rPr>
                                <m:t>+</m:t>
                              </m:r>
                              <m:r>
                                <a:rPr lang="it-IT" sz="2400" i="1" dirty="0">
                                  <a:latin typeface="Cambria Math" panose="02040503050406030204" pitchFamily="18" charset="0"/>
                                </a:rPr>
                                <m:t>𝜆</m:t>
                              </m:r>
                            </m:e>
                          </m:d>
                        </m:e>
                      </m:d>
                      <m:r>
                        <a:rPr lang="it-IT" sz="2400" i="1" dirty="0">
                          <a:latin typeface="Cambria Math" panose="02040503050406030204" pitchFamily="18" charset="0"/>
                        </a:rPr>
                        <m:t>−</m:t>
                      </m:r>
                      <m:d>
                        <m:dPr>
                          <m:ctrlPr>
                            <a:rPr lang="it-IT" sz="2400" i="1" dirty="0">
                              <a:latin typeface="Cambria Math" panose="02040503050406030204" pitchFamily="18" charset="0"/>
                            </a:rPr>
                          </m:ctrlPr>
                        </m:dPr>
                        <m:e>
                          <m:r>
                            <a:rPr lang="it-IT" sz="2400" i="1" dirty="0">
                              <a:latin typeface="Cambria Math" panose="02040503050406030204" pitchFamily="18" charset="0"/>
                            </a:rPr>
                            <m:t>1</m:t>
                          </m:r>
                          <m:r>
                            <a:rPr lang="it-IT" sz="2400" i="1" dirty="0">
                              <a:latin typeface="Cambria Math" panose="02040503050406030204" pitchFamily="18" charset="0"/>
                            </a:rPr>
                            <m:t>−</m:t>
                          </m:r>
                          <m:r>
                            <a:rPr lang="it-IT" sz="2400" i="1" dirty="0">
                              <a:latin typeface="Cambria Math" panose="02040503050406030204" pitchFamily="18" charset="0"/>
                            </a:rPr>
                            <m:t>𝜋</m:t>
                          </m:r>
                        </m:e>
                      </m:d>
                      <m:sSup>
                        <m:sSupPr>
                          <m:ctrlPr>
                            <a:rPr lang="it-IT" sz="2400" i="1" dirty="0">
                              <a:latin typeface="Cambria Math" panose="02040503050406030204" pitchFamily="18" charset="0"/>
                            </a:rPr>
                          </m:ctrlPr>
                        </m:sSupPr>
                        <m:e>
                          <m:r>
                            <a:rPr lang="it-IT" sz="2400" i="1" dirty="0">
                              <a:latin typeface="Cambria Math" panose="02040503050406030204" pitchFamily="18" charset="0"/>
                            </a:rPr>
                            <m:t>𝑢</m:t>
                          </m:r>
                        </m:e>
                        <m:sup>
                          <m:r>
                            <a:rPr lang="it-IT" sz="2400" i="1" dirty="0">
                              <a:latin typeface="Cambria Math" panose="02040503050406030204" pitchFamily="18" charset="0"/>
                            </a:rPr>
                            <m:t>′</m:t>
                          </m:r>
                        </m:sup>
                      </m:sSup>
                      <m:d>
                        <m:dPr>
                          <m:ctrlPr>
                            <a:rPr lang="it-IT" sz="2400" i="1" dirty="0">
                              <a:latin typeface="Cambria Math" panose="02040503050406030204" pitchFamily="18" charset="0"/>
                            </a:rPr>
                          </m:ctrlPr>
                        </m:dPr>
                        <m:e>
                          <m:sSub>
                            <m:sSubPr>
                              <m:ctrlPr>
                                <a:rPr lang="it-IT" sz="2400" i="1" dirty="0">
                                  <a:latin typeface="Cambria Math" panose="02040503050406030204" pitchFamily="18" charset="0"/>
                                </a:rPr>
                              </m:ctrlPr>
                            </m:sSubPr>
                            <m:e>
                              <m:r>
                                <a:rPr lang="it-IT" sz="2400" i="1" dirty="0">
                                  <a:latin typeface="Cambria Math" panose="02040503050406030204" pitchFamily="18" charset="0"/>
                                </a:rPr>
                                <m:t>𝑊</m:t>
                              </m:r>
                            </m:e>
                            <m:sub>
                              <m:r>
                                <a:rPr lang="it-IT" sz="2400" i="1" dirty="0">
                                  <a:latin typeface="Cambria Math" panose="02040503050406030204" pitchFamily="18" charset="0"/>
                                </a:rPr>
                                <m:t>2</m:t>
                              </m:r>
                            </m:sub>
                          </m:sSub>
                        </m:e>
                      </m:d>
                      <m:r>
                        <a:rPr lang="it-IT" sz="2400" i="1" dirty="0">
                          <a:latin typeface="Cambria Math" panose="02040503050406030204" pitchFamily="18" charset="0"/>
                        </a:rPr>
                        <m:t>𝐿</m:t>
                      </m:r>
                      <m:d>
                        <m:dPr>
                          <m:ctrlPr>
                            <a:rPr lang="it-IT" sz="2400" i="1" dirty="0">
                              <a:latin typeface="Cambria Math" panose="02040503050406030204" pitchFamily="18" charset="0"/>
                            </a:rPr>
                          </m:ctrlPr>
                        </m:dPr>
                        <m:e>
                          <m:r>
                            <a:rPr lang="it-IT" sz="2400" i="1" dirty="0">
                              <a:latin typeface="Cambria Math" panose="02040503050406030204" pitchFamily="18" charset="0"/>
                            </a:rPr>
                            <m:t>1</m:t>
                          </m:r>
                          <m:r>
                            <a:rPr lang="it-IT" sz="2400" i="1" dirty="0">
                              <a:latin typeface="Cambria Math" panose="02040503050406030204" pitchFamily="18" charset="0"/>
                            </a:rPr>
                            <m:t>+</m:t>
                          </m:r>
                          <m:r>
                            <a:rPr lang="it-IT" sz="2400" i="1" dirty="0">
                              <a:latin typeface="Cambria Math" panose="02040503050406030204" pitchFamily="18" charset="0"/>
                            </a:rPr>
                            <m:t>𝜆</m:t>
                          </m:r>
                        </m:e>
                      </m:d>
                      <m:r>
                        <a:rPr lang="it-IT" sz="2400" b="0" i="1" dirty="0" smtClean="0">
                          <a:latin typeface="Cambria Math" panose="02040503050406030204" pitchFamily="18" charset="0"/>
                        </a:rPr>
                        <m:t>=</m:t>
                      </m:r>
                      <m:r>
                        <a:rPr lang="it-IT" sz="2400" b="0" i="1" dirty="0" smtClean="0">
                          <a:latin typeface="Cambria Math" panose="02040503050406030204" pitchFamily="18" charset="0"/>
                        </a:rPr>
                        <m:t>0</m:t>
                      </m:r>
                    </m:oMath>
                  </m:oMathPara>
                </a14:m>
                <a:endParaRPr lang="it-IT" sz="24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f>
                        <m:fPr>
                          <m:ctrlPr>
                            <a:rPr lang="it-IT" sz="2400" i="1" dirty="0">
                              <a:latin typeface="Cambria Math" panose="02040503050406030204" pitchFamily="18" charset="0"/>
                            </a:rPr>
                          </m:ctrlPr>
                        </m:fPr>
                        <m:num>
                          <m:sSup>
                            <m:sSupPr>
                              <m:ctrlPr>
                                <a:rPr lang="pl-PL" sz="2400" i="1" dirty="0">
                                  <a:latin typeface="Cambria Math" panose="02040503050406030204" pitchFamily="18" charset="0"/>
                                </a:rPr>
                              </m:ctrlPr>
                            </m:sSupPr>
                            <m:e>
                              <m:r>
                                <a:rPr lang="pl-PL" sz="2400" i="1" dirty="0">
                                  <a:latin typeface="Cambria Math" panose="02040503050406030204" pitchFamily="18" charset="0"/>
                                </a:rPr>
                                <m:t>𝑢</m:t>
                              </m:r>
                            </m:e>
                            <m:sup>
                              <m:r>
                                <a:rPr lang="pl-PL" sz="2400" i="1" dirty="0">
                                  <a:latin typeface="Cambria Math" panose="02040503050406030204" pitchFamily="18" charset="0"/>
                                </a:rPr>
                                <m:t>′</m:t>
                              </m:r>
                            </m:sup>
                          </m:sSup>
                          <m:d>
                            <m:dPr>
                              <m:ctrlPr>
                                <a:rPr lang="pl-PL" sz="2400" i="1" dirty="0">
                                  <a:latin typeface="Cambria Math" panose="02040503050406030204" pitchFamily="18" charset="0"/>
                                </a:rPr>
                              </m:ctrlPr>
                            </m:dPr>
                            <m:e>
                              <m:sSub>
                                <m:sSubPr>
                                  <m:ctrlPr>
                                    <a:rPr lang="it-IT" sz="2400" i="1" dirty="0">
                                      <a:latin typeface="Cambria Math" panose="02040503050406030204" pitchFamily="18" charset="0"/>
                                    </a:rPr>
                                  </m:ctrlPr>
                                </m:sSubPr>
                                <m:e>
                                  <m:r>
                                    <a:rPr lang="pl-PL" sz="2400" i="1" dirty="0">
                                      <a:latin typeface="Cambria Math" panose="02040503050406030204" pitchFamily="18" charset="0"/>
                                    </a:rPr>
                                    <m:t>𝑊</m:t>
                                  </m:r>
                                </m:e>
                                <m:sub>
                                  <m:r>
                                    <a:rPr lang="pl-PL" sz="2400" i="1" dirty="0">
                                      <a:latin typeface="Cambria Math" panose="02040503050406030204" pitchFamily="18" charset="0"/>
                                    </a:rPr>
                                    <m:t>1</m:t>
                                  </m:r>
                                </m:sub>
                              </m:sSub>
                              <m:r>
                                <a:rPr lang="pl-PL" sz="2400" i="1" dirty="0">
                                  <a:latin typeface="Cambria Math" panose="02040503050406030204" pitchFamily="18" charset="0"/>
                                </a:rPr>
                                <m:t>​</m:t>
                              </m:r>
                            </m:e>
                          </m:d>
                        </m:num>
                        <m:den>
                          <m:r>
                            <a:rPr lang="pl-PL" sz="2400" i="1" dirty="0">
                              <a:latin typeface="Cambria Math" panose="02040503050406030204" pitchFamily="18" charset="0"/>
                            </a:rPr>
                            <m:t>𝑢</m:t>
                          </m:r>
                          <m:r>
                            <a:rPr lang="pl-PL" sz="2400" i="1" dirty="0">
                              <a:latin typeface="Cambria Math" panose="02040503050406030204" pitchFamily="18" charset="0"/>
                            </a:rPr>
                            <m:t>′</m:t>
                          </m:r>
                          <m:r>
                            <a:rPr lang="pl-PL" sz="2400" i="1" dirty="0">
                              <a:latin typeface="Cambria Math" panose="02040503050406030204" pitchFamily="18" charset="0"/>
                            </a:rPr>
                            <m:t>(</m:t>
                          </m:r>
                          <m:sSub>
                            <m:sSubPr>
                              <m:ctrlPr>
                                <a:rPr lang="it-IT" sz="2400" i="1" dirty="0">
                                  <a:latin typeface="Cambria Math" panose="02040503050406030204" pitchFamily="18" charset="0"/>
                                </a:rPr>
                              </m:ctrlPr>
                            </m:sSubPr>
                            <m:e>
                              <m:r>
                                <a:rPr lang="pl-PL" sz="2400" i="1" dirty="0">
                                  <a:latin typeface="Cambria Math" panose="02040503050406030204" pitchFamily="18" charset="0"/>
                                </a:rPr>
                                <m:t>𝑊</m:t>
                              </m:r>
                            </m:e>
                            <m:sub>
                              <m:r>
                                <a:rPr lang="pl-PL" sz="2400" i="1" dirty="0">
                                  <a:latin typeface="Cambria Math" panose="02040503050406030204" pitchFamily="18" charset="0"/>
                                </a:rPr>
                                <m:t>2</m:t>
                              </m:r>
                            </m:sub>
                          </m:sSub>
                          <m:r>
                            <a:rPr lang="pl-PL" sz="2400" i="1" dirty="0">
                              <a:latin typeface="Cambria Math" panose="02040503050406030204" pitchFamily="18" charset="0"/>
                            </a:rPr>
                            <m:t>​)</m:t>
                          </m:r>
                        </m:den>
                      </m:f>
                      <m:r>
                        <a:rPr lang="pl-PL" sz="2400" i="1" dirty="0">
                          <a:latin typeface="Cambria Math" panose="02040503050406030204" pitchFamily="18" charset="0"/>
                        </a:rPr>
                        <m:t>​=</m:t>
                      </m:r>
                      <m:f>
                        <m:fPr>
                          <m:ctrlPr>
                            <a:rPr lang="it-IT" sz="2400" i="1" dirty="0">
                              <a:latin typeface="Cambria Math" panose="02040503050406030204" pitchFamily="18" charset="0"/>
                            </a:rPr>
                          </m:ctrlPr>
                        </m:fPr>
                        <m:num>
                          <m:d>
                            <m:dPr>
                              <m:ctrlPr>
                                <a:rPr lang="pl-PL" sz="2400" i="1" dirty="0">
                                  <a:latin typeface="Cambria Math" panose="02040503050406030204" pitchFamily="18" charset="0"/>
                                </a:rPr>
                              </m:ctrlPr>
                            </m:dPr>
                            <m:e>
                              <m:r>
                                <a:rPr lang="pl-PL" sz="2400" i="1" dirty="0">
                                  <a:latin typeface="Cambria Math" panose="02040503050406030204" pitchFamily="18" charset="0"/>
                                </a:rPr>
                                <m:t>1</m:t>
                              </m:r>
                              <m:r>
                                <a:rPr lang="pl-PL" sz="2400" i="1" dirty="0">
                                  <a:latin typeface="Cambria Math" panose="02040503050406030204" pitchFamily="18" charset="0"/>
                                </a:rPr>
                                <m:t>−</m:t>
                              </m:r>
                              <m:r>
                                <a:rPr lang="pl-PL" sz="2400" i="1" dirty="0">
                                  <a:latin typeface="Cambria Math" panose="02040503050406030204" pitchFamily="18" charset="0"/>
                                </a:rPr>
                                <m:t>𝜋</m:t>
                              </m:r>
                            </m:e>
                          </m:d>
                          <m:d>
                            <m:dPr>
                              <m:ctrlPr>
                                <a:rPr lang="pl-PL" sz="2400" i="1" dirty="0">
                                  <a:latin typeface="Cambria Math" panose="02040503050406030204" pitchFamily="18" charset="0"/>
                                </a:rPr>
                              </m:ctrlPr>
                            </m:dPr>
                            <m:e>
                              <m:r>
                                <a:rPr lang="pl-PL" sz="2400" i="1" dirty="0">
                                  <a:latin typeface="Cambria Math" panose="02040503050406030204" pitchFamily="18" charset="0"/>
                                </a:rPr>
                                <m:t>1</m:t>
                              </m:r>
                              <m:r>
                                <a:rPr lang="pl-PL" sz="2400" i="1" dirty="0">
                                  <a:latin typeface="Cambria Math" panose="02040503050406030204" pitchFamily="18" charset="0"/>
                                </a:rPr>
                                <m:t>+</m:t>
                              </m:r>
                              <m:r>
                                <a:rPr lang="pl-PL" sz="2400" i="1" dirty="0">
                                  <a:latin typeface="Cambria Math" panose="02040503050406030204" pitchFamily="18" charset="0"/>
                                </a:rPr>
                                <m:t>𝜆</m:t>
                              </m:r>
                            </m:e>
                          </m:d>
                        </m:num>
                        <m:den>
                          <m:r>
                            <a:rPr lang="pl-PL" sz="2400" i="1" dirty="0">
                              <a:latin typeface="Cambria Math" panose="02040503050406030204" pitchFamily="18" charset="0"/>
                            </a:rPr>
                            <m:t>1</m:t>
                          </m:r>
                          <m:r>
                            <a:rPr lang="pl-PL" sz="2400" i="1" dirty="0">
                              <a:latin typeface="Cambria Math" panose="02040503050406030204" pitchFamily="18" charset="0"/>
                            </a:rPr>
                            <m:t>−(</m:t>
                          </m:r>
                          <m:r>
                            <a:rPr lang="pl-PL" sz="2400" i="1" dirty="0">
                              <a:latin typeface="Cambria Math" panose="02040503050406030204" pitchFamily="18" charset="0"/>
                            </a:rPr>
                            <m:t>1</m:t>
                          </m:r>
                          <m:r>
                            <a:rPr lang="pl-PL" sz="2400" i="1" dirty="0">
                              <a:latin typeface="Cambria Math" panose="02040503050406030204" pitchFamily="18" charset="0"/>
                            </a:rPr>
                            <m:t>+</m:t>
                          </m:r>
                          <m:r>
                            <a:rPr lang="pl-PL" sz="2400" i="1" dirty="0">
                              <a:latin typeface="Cambria Math" panose="02040503050406030204" pitchFamily="18" charset="0"/>
                            </a:rPr>
                            <m:t>𝜆</m:t>
                          </m:r>
                          <m:r>
                            <a:rPr lang="pl-PL" sz="2400" i="1" dirty="0">
                              <a:latin typeface="Cambria Math" panose="02040503050406030204" pitchFamily="18" charset="0"/>
                            </a:rPr>
                            <m:t>)</m:t>
                          </m:r>
                          <m:r>
                            <a:rPr lang="pl-PL" sz="2400" i="1" dirty="0">
                              <a:latin typeface="Cambria Math" panose="02040503050406030204" pitchFamily="18" charset="0"/>
                            </a:rPr>
                            <m:t>𝜋</m:t>
                          </m:r>
                        </m:den>
                      </m:f>
                    </m:oMath>
                  </m:oMathPara>
                </a14:m>
                <a:endParaRPr lang="it-IT" sz="2400" b="0" i="1" dirty="0">
                  <a:latin typeface="Cambria Math" panose="02040503050406030204" pitchFamily="18" charset="0"/>
                </a:endParaRPr>
              </a:p>
              <a:p>
                <a:endParaRPr lang="it-IT" sz="2400" i="1" dirty="0">
                  <a:latin typeface="Cambria Math" panose="02040503050406030204" pitchFamily="18" charset="0"/>
                </a:endParaRPr>
              </a:p>
              <a:p>
                <a:pPr marL="342900" indent="-342900" algn="just">
                  <a:buFont typeface="Arial" panose="020B0604020202020204" pitchFamily="34" charset="0"/>
                  <a:buChar char="•"/>
                </a:pPr>
                <a:r>
                  <a:rPr lang="it-IT" sz="2400" dirty="0">
                    <a:latin typeface="+mj-lt"/>
                  </a:rPr>
                  <a:t>Se</a:t>
                </a:r>
                <a:r>
                  <a:rPr lang="it-IT" sz="2400" i="1" dirty="0">
                    <a:latin typeface="Cambria Math" panose="02040503050406030204" pitchFamily="18" charset="0"/>
                  </a:rPr>
                  <a:t> </a:t>
                </a:r>
                <a14:m>
                  <m:oMath xmlns:m="http://schemas.openxmlformats.org/officeDocument/2006/math">
                    <m:r>
                      <a:rPr lang="pl-PL" sz="2400" i="1" dirty="0" smtClean="0">
                        <a:latin typeface="Cambria Math" panose="02040503050406030204" pitchFamily="18" charset="0"/>
                      </a:rPr>
                      <m:t>​</m:t>
                    </m:r>
                    <m:r>
                      <a:rPr lang="it-IT" sz="2400" b="0" i="1" dirty="0" smtClean="0">
                        <a:latin typeface="Cambria Math" panose="02040503050406030204" pitchFamily="18" charset="0"/>
                      </a:rPr>
                      <m:t>𝜆</m:t>
                    </m:r>
                    <m:r>
                      <a:rPr lang="it-IT" sz="2400" b="0" i="1" dirty="0" smtClean="0">
                        <a:latin typeface="Cambria Math" panose="02040503050406030204" pitchFamily="18" charset="0"/>
                      </a:rPr>
                      <m:t>&gt;</m:t>
                    </m:r>
                    <m:r>
                      <a:rPr lang="it-IT" sz="2400" b="0" i="1" dirty="0" smtClean="0">
                        <a:latin typeface="Cambria Math" panose="02040503050406030204" pitchFamily="18" charset="0"/>
                      </a:rPr>
                      <m:t>1</m:t>
                    </m:r>
                    <m:r>
                      <a:rPr lang="it-IT" sz="2400" b="0" i="1" dirty="0" smtClean="0">
                        <a:latin typeface="Cambria Math" panose="02040503050406030204" pitchFamily="18" charset="0"/>
                      </a:rPr>
                      <m:t>:</m:t>
                    </m:r>
                  </m:oMath>
                </a14:m>
                <a:endParaRPr lang="it-IT" sz="2400" b="0" i="1" dirty="0">
                  <a:latin typeface="Cambria Math" panose="02040503050406030204" pitchFamily="18" charset="0"/>
                </a:endParaRPr>
              </a:p>
              <a:p>
                <a:pPr algn="just"/>
                <a14:m>
                  <m:oMathPara xmlns:m="http://schemas.openxmlformats.org/officeDocument/2006/math">
                    <m:oMathParaPr>
                      <m:jc m:val="centerGroup"/>
                    </m:oMathParaPr>
                    <m:oMath xmlns:m="http://schemas.openxmlformats.org/officeDocument/2006/math">
                      <m:f>
                        <m:fPr>
                          <m:ctrlPr>
                            <a:rPr lang="it-IT" sz="2400" i="1" dirty="0">
                              <a:latin typeface="Cambria Math" panose="02040503050406030204" pitchFamily="18" charset="0"/>
                            </a:rPr>
                          </m:ctrlPr>
                        </m:fPr>
                        <m:num>
                          <m:sSup>
                            <m:sSupPr>
                              <m:ctrlPr>
                                <a:rPr lang="pl-PL" sz="2400" i="1" dirty="0">
                                  <a:latin typeface="Cambria Math" panose="02040503050406030204" pitchFamily="18" charset="0"/>
                                </a:rPr>
                              </m:ctrlPr>
                            </m:sSupPr>
                            <m:e>
                              <m:r>
                                <a:rPr lang="pl-PL" sz="2400" i="1" dirty="0">
                                  <a:latin typeface="Cambria Math" panose="02040503050406030204" pitchFamily="18" charset="0"/>
                                </a:rPr>
                                <m:t>𝑢</m:t>
                              </m:r>
                            </m:e>
                            <m:sup>
                              <m:r>
                                <a:rPr lang="pl-PL" sz="2400" i="1" dirty="0">
                                  <a:latin typeface="Cambria Math" panose="02040503050406030204" pitchFamily="18" charset="0"/>
                                </a:rPr>
                                <m:t>′</m:t>
                              </m:r>
                            </m:sup>
                          </m:sSup>
                          <m:d>
                            <m:dPr>
                              <m:ctrlPr>
                                <a:rPr lang="pl-PL" sz="2400" i="1" dirty="0">
                                  <a:latin typeface="Cambria Math" panose="02040503050406030204" pitchFamily="18" charset="0"/>
                                </a:rPr>
                              </m:ctrlPr>
                            </m:dPr>
                            <m:e>
                              <m:sSub>
                                <m:sSubPr>
                                  <m:ctrlPr>
                                    <a:rPr lang="it-IT" sz="2400" i="1" dirty="0">
                                      <a:latin typeface="Cambria Math" panose="02040503050406030204" pitchFamily="18" charset="0"/>
                                    </a:rPr>
                                  </m:ctrlPr>
                                </m:sSubPr>
                                <m:e>
                                  <m:r>
                                    <a:rPr lang="pl-PL" sz="2400" i="1" dirty="0">
                                      <a:latin typeface="Cambria Math" panose="02040503050406030204" pitchFamily="18" charset="0"/>
                                    </a:rPr>
                                    <m:t>𝑊</m:t>
                                  </m:r>
                                </m:e>
                                <m:sub>
                                  <m:r>
                                    <a:rPr lang="pl-PL" sz="2400" i="1" dirty="0">
                                      <a:latin typeface="Cambria Math" panose="02040503050406030204" pitchFamily="18" charset="0"/>
                                    </a:rPr>
                                    <m:t>1</m:t>
                                  </m:r>
                                </m:sub>
                              </m:sSub>
                              <m:r>
                                <a:rPr lang="pl-PL" sz="2400" i="1" dirty="0">
                                  <a:latin typeface="Cambria Math" panose="02040503050406030204" pitchFamily="18" charset="0"/>
                                </a:rPr>
                                <m:t>​</m:t>
                              </m:r>
                            </m:e>
                          </m:d>
                        </m:num>
                        <m:den>
                          <m:r>
                            <a:rPr lang="pl-PL" sz="2400" i="1" dirty="0">
                              <a:latin typeface="Cambria Math" panose="02040503050406030204" pitchFamily="18" charset="0"/>
                            </a:rPr>
                            <m:t>𝑢</m:t>
                          </m:r>
                          <m:r>
                            <a:rPr lang="pl-PL" sz="2400" i="1" dirty="0">
                              <a:latin typeface="Cambria Math" panose="02040503050406030204" pitchFamily="18" charset="0"/>
                            </a:rPr>
                            <m:t>′</m:t>
                          </m:r>
                          <m:r>
                            <a:rPr lang="pl-PL" sz="2400" i="1" dirty="0">
                              <a:latin typeface="Cambria Math" panose="02040503050406030204" pitchFamily="18" charset="0"/>
                            </a:rPr>
                            <m:t>(</m:t>
                          </m:r>
                          <m:sSub>
                            <m:sSubPr>
                              <m:ctrlPr>
                                <a:rPr lang="it-IT" sz="2400" i="1" dirty="0">
                                  <a:latin typeface="Cambria Math" panose="02040503050406030204" pitchFamily="18" charset="0"/>
                                </a:rPr>
                              </m:ctrlPr>
                            </m:sSubPr>
                            <m:e>
                              <m:r>
                                <a:rPr lang="pl-PL" sz="2400" i="1" dirty="0">
                                  <a:latin typeface="Cambria Math" panose="02040503050406030204" pitchFamily="18" charset="0"/>
                                </a:rPr>
                                <m:t>𝑊</m:t>
                              </m:r>
                            </m:e>
                            <m:sub>
                              <m:r>
                                <a:rPr lang="pl-PL" sz="2400" i="1" dirty="0">
                                  <a:latin typeface="Cambria Math" panose="02040503050406030204" pitchFamily="18" charset="0"/>
                                </a:rPr>
                                <m:t>2</m:t>
                              </m:r>
                            </m:sub>
                          </m:sSub>
                          <m:r>
                            <a:rPr lang="pl-PL" sz="2400" i="1" dirty="0">
                              <a:latin typeface="Cambria Math" panose="02040503050406030204" pitchFamily="18" charset="0"/>
                            </a:rPr>
                            <m:t>​)</m:t>
                          </m:r>
                        </m:den>
                      </m:f>
                      <m:r>
                        <a:rPr lang="it-IT" sz="2400" b="0" i="1" dirty="0" smtClean="0">
                          <a:latin typeface="Cambria Math" panose="02040503050406030204" pitchFamily="18" charset="0"/>
                        </a:rPr>
                        <m:t>&gt;</m:t>
                      </m:r>
                      <m:r>
                        <a:rPr lang="it-IT" sz="2400" b="0" i="1" dirty="0" smtClean="0">
                          <a:latin typeface="Cambria Math" panose="02040503050406030204" pitchFamily="18" charset="0"/>
                        </a:rPr>
                        <m:t>1</m:t>
                      </m:r>
                    </m:oMath>
                  </m:oMathPara>
                </a14:m>
                <a:endParaRPr lang="it-IT" sz="2400" b="0" i="1" dirty="0">
                  <a:latin typeface="Cambria Math" panose="02040503050406030204" pitchFamily="18" charset="0"/>
                </a:endParaRPr>
              </a:p>
              <a:p>
                <a:pPr algn="just"/>
                <a:endParaRPr lang="it-IT" sz="2400" i="1" dirty="0">
                  <a:latin typeface="Cambria Math" panose="02040503050406030204" pitchFamily="18" charset="0"/>
                </a:endParaRPr>
              </a:p>
              <a:p>
                <a:pPr marL="342900" indent="-342900" algn="just">
                  <a:buFont typeface="Arial" panose="020B0604020202020204" pitchFamily="34" charset="0"/>
                  <a:buChar char="•"/>
                </a:pPr>
                <a:r>
                  <a:rPr lang="it-IT" sz="2400" dirty="0">
                    <a:latin typeface="+mj-lt"/>
                  </a:rPr>
                  <a:t>Per cui: </a:t>
                </a:r>
              </a:p>
              <a:p>
                <a:pPr algn="just"/>
                <a14:m>
                  <m:oMathPara xmlns:m="http://schemas.openxmlformats.org/officeDocument/2006/math">
                    <m:oMathParaPr>
                      <m:jc m:val="center"/>
                    </m:oMathParaPr>
                    <m:oMath xmlns:m="http://schemas.openxmlformats.org/officeDocument/2006/math">
                      <m:sSub>
                        <m:sSubPr>
                          <m:ctrlPr>
                            <a:rPr lang="it-IT" sz="2400" b="0" i="1" dirty="0" smtClean="0">
                              <a:latin typeface="Cambria Math" panose="02040503050406030204" pitchFamily="18" charset="0"/>
                            </a:rPr>
                          </m:ctrlPr>
                        </m:sSubPr>
                        <m:e>
                          <m:r>
                            <m:rPr>
                              <m:sty m:val="p"/>
                            </m:rPr>
                            <a:rPr lang="it-IT" sz="2400" b="0" i="0" dirty="0" smtClean="0">
                              <a:latin typeface="Cambria Math" panose="02040503050406030204" pitchFamily="18" charset="0"/>
                            </a:rPr>
                            <m:t>W</m:t>
                          </m:r>
                        </m:e>
                        <m:sub>
                          <m:r>
                            <a:rPr lang="it-IT" sz="2400" b="0" i="0" dirty="0" smtClean="0">
                              <a:latin typeface="Cambria Math" panose="02040503050406030204" pitchFamily="18" charset="0"/>
                            </a:rPr>
                            <m:t>1</m:t>
                          </m:r>
                        </m:sub>
                      </m:sSub>
                      <m:r>
                        <a:rPr lang="it-IT" sz="2400" b="0" i="0" dirty="0" smtClean="0">
                          <a:latin typeface="Cambria Math" panose="02040503050406030204" pitchFamily="18" charset="0"/>
                        </a:rPr>
                        <m:t>&lt;</m:t>
                      </m:r>
                      <m:sSub>
                        <m:sSubPr>
                          <m:ctrlPr>
                            <a:rPr lang="it-IT" sz="2400" b="0" i="1" dirty="0" smtClean="0">
                              <a:latin typeface="Cambria Math" panose="02040503050406030204" pitchFamily="18" charset="0"/>
                            </a:rPr>
                          </m:ctrlPr>
                        </m:sSubPr>
                        <m:e>
                          <m:r>
                            <m:rPr>
                              <m:sty m:val="p"/>
                            </m:rPr>
                            <a:rPr lang="it-IT" sz="2400" b="0" i="0" dirty="0" smtClean="0">
                              <a:latin typeface="Cambria Math" panose="02040503050406030204" pitchFamily="18" charset="0"/>
                            </a:rPr>
                            <m:t>W</m:t>
                          </m:r>
                        </m:e>
                        <m:sub>
                          <m:r>
                            <a:rPr lang="it-IT" sz="2400" b="0" i="0" dirty="0" smtClean="0">
                              <a:latin typeface="Cambria Math" panose="02040503050406030204" pitchFamily="18" charset="0"/>
                            </a:rPr>
                            <m:t>2</m:t>
                          </m:r>
                        </m:sub>
                      </m:sSub>
                    </m:oMath>
                  </m:oMathPara>
                </a14:m>
                <a:endParaRPr lang="it-IT" sz="2400" dirty="0">
                  <a:latin typeface="+mj-lt"/>
                </a:endParaRPr>
              </a:p>
              <a:p>
                <a:pPr marL="342900" indent="-342900">
                  <a:buFont typeface="Arial" panose="020B0604020202020204" pitchFamily="34" charset="0"/>
                  <a:buChar char="•"/>
                </a:pPr>
                <a:endParaRPr lang="ar-AE" sz="2400" dirty="0"/>
              </a:p>
            </p:txBody>
          </p:sp>
        </mc:Choice>
        <mc:Fallback xmlns="">
          <p:sp>
            <p:nvSpPr>
              <p:cNvPr id="5" name="CasellaDiTesto 4">
                <a:extLst>
                  <a:ext uri="{FF2B5EF4-FFF2-40B4-BE49-F238E27FC236}">
                    <a16:creationId xmlns:a16="http://schemas.microsoft.com/office/drawing/2014/main" id="{941C3252-21A4-5E6D-B4C5-F97D7C944363}"/>
                  </a:ext>
                </a:extLst>
              </p:cNvPr>
              <p:cNvSpPr txBox="1">
                <a:spLocks noRot="1" noChangeAspect="1" noMove="1" noResize="1" noEditPoints="1" noAdjustHandles="1" noChangeArrowheads="1" noChangeShapeType="1" noTextEdit="1"/>
              </p:cNvSpPr>
              <p:nvPr/>
            </p:nvSpPr>
            <p:spPr>
              <a:xfrm>
                <a:off x="965200" y="2207567"/>
                <a:ext cx="14897303" cy="4944495"/>
              </a:xfrm>
              <a:prstGeom prst="rect">
                <a:avLst/>
              </a:prstGeom>
              <a:blipFill>
                <a:blip r:embed="rId4"/>
                <a:stretch>
                  <a:fillRect l="-532" t="-986"/>
                </a:stretch>
              </a:blipFill>
            </p:spPr>
            <p:txBody>
              <a:bodyPr/>
              <a:lstStyle/>
              <a:p>
                <a:r>
                  <a:rPr lang="it-IT">
                    <a:noFill/>
                  </a:rPr>
                  <a:t> </a:t>
                </a:r>
              </a:p>
            </p:txBody>
          </p:sp>
        </mc:Fallback>
      </mc:AlternateContent>
      <p:sp>
        <p:nvSpPr>
          <p:cNvPr id="3" name="Text 0">
            <a:extLst>
              <a:ext uri="{FF2B5EF4-FFF2-40B4-BE49-F238E27FC236}">
                <a16:creationId xmlns:a16="http://schemas.microsoft.com/office/drawing/2014/main" id="{BAE8D2F6-3647-F35F-4BEB-6591D15F5CE3}"/>
              </a:ext>
            </a:extLst>
          </p:cNvPr>
          <p:cNvSpPr/>
          <p:nvPr/>
        </p:nvSpPr>
        <p:spPr>
          <a:xfrm>
            <a:off x="965200" y="777240"/>
            <a:ext cx="15163800" cy="975360"/>
          </a:xfrm>
          <a:prstGeom prst="rect">
            <a:avLst/>
          </a:prstGeom>
          <a:noFill/>
          <a:ln/>
        </p:spPr>
        <p:txBody>
          <a:bodyPr wrap="square" rtlCol="0" anchor="ctr"/>
          <a:lstStyle/>
          <a:p>
            <a:r>
              <a:rPr lang="it-IT" sz="4800" b="1" dirty="0"/>
              <a:t>La domanda di assicurazioni con premio non equo</a:t>
            </a:r>
          </a:p>
        </p:txBody>
      </p:sp>
    </p:spTree>
    <p:extLst>
      <p:ext uri="{BB962C8B-B14F-4D97-AF65-F5344CB8AC3E}">
        <p14:creationId xmlns:p14="http://schemas.microsoft.com/office/powerpoint/2010/main" val="14150452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3C84B-4B22-DEA7-B07D-F04FCA28B2D7}"/>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7B096B4A-17D7-8D9E-C72B-CD2F5FD2094D}"/>
              </a:ext>
            </a:extLst>
          </p:cNvPr>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6" name="Image 0" descr="/mnt/data/deams_logo.png">
            <a:extLst>
              <a:ext uri="{FF2B5EF4-FFF2-40B4-BE49-F238E27FC236}">
                <a16:creationId xmlns:a16="http://schemas.microsoft.com/office/drawing/2014/main" id="{A7581ADC-F08D-CD8B-B364-29E80C073E87}"/>
              </a:ext>
            </a:extLst>
          </p:cNvPr>
          <p:cNvPicPr>
            <a:picLocks noChangeAspect="1"/>
          </p:cNvPicPr>
          <p:nvPr/>
        </p:nvPicPr>
        <p:blipFill>
          <a:blip r:embed="rId3"/>
          <a:stretch>
            <a:fillRect/>
          </a:stretch>
        </p:blipFill>
        <p:spPr>
          <a:xfrm>
            <a:off x="13241560" y="8595360"/>
            <a:ext cx="1402080" cy="548640"/>
          </a:xfrm>
          <a:prstGeom prst="rect">
            <a:avLst/>
          </a:prstGeom>
        </p:spPr>
      </p:pic>
      <p:sp>
        <p:nvSpPr>
          <p:cNvPr id="8" name="Text 1">
            <a:extLst>
              <a:ext uri="{FF2B5EF4-FFF2-40B4-BE49-F238E27FC236}">
                <a16:creationId xmlns:a16="http://schemas.microsoft.com/office/drawing/2014/main" id="{9998CF3C-D8C1-D9CC-4FD5-342290C140F4}"/>
              </a:ext>
            </a:extLst>
          </p:cNvPr>
          <p:cNvSpPr/>
          <p:nvPr/>
        </p:nvSpPr>
        <p:spPr>
          <a:xfrm>
            <a:off x="965200" y="3124200"/>
            <a:ext cx="15036393" cy="1142080"/>
          </a:xfrm>
          <a:prstGeom prst="rect">
            <a:avLst/>
          </a:prstGeom>
          <a:noFill/>
          <a:ln/>
        </p:spPr>
        <p:txBody>
          <a:bodyPr wrap="square" rtlCol="0" anchor="t"/>
          <a:lstStyle/>
          <a:p>
            <a:pPr>
              <a:spcAft>
                <a:spcPts val="800"/>
              </a:spcAft>
              <a:defRPr sz="2000">
                <a:solidFill>
                  <a:srgbClr val="282828"/>
                </a:solidFill>
                <a:latin typeface="Calibri"/>
              </a:defRPr>
            </a:pPr>
            <a:r>
              <a:rPr lang="it-IT" sz="3200" dirty="0"/>
              <a:t>  </a:t>
            </a:r>
          </a:p>
        </p:txBody>
      </p:sp>
      <mc:AlternateContent xmlns:mc="http://schemas.openxmlformats.org/markup-compatibility/2006" xmlns:a14="http://schemas.microsoft.com/office/drawing/2010/main">
        <mc:Choice Requires="a14">
          <p:sp>
            <p:nvSpPr>
              <p:cNvPr id="5" name="CasellaDiTesto 4">
                <a:extLst>
                  <a:ext uri="{FF2B5EF4-FFF2-40B4-BE49-F238E27FC236}">
                    <a16:creationId xmlns:a16="http://schemas.microsoft.com/office/drawing/2014/main" id="{F98CF59F-F760-7171-A56E-420F20F52C66}"/>
                  </a:ext>
                </a:extLst>
              </p:cNvPr>
              <p:cNvSpPr txBox="1"/>
              <p:nvPr/>
            </p:nvSpPr>
            <p:spPr>
              <a:xfrm>
                <a:off x="965200" y="2207567"/>
                <a:ext cx="14897303" cy="6110584"/>
              </a:xfrm>
              <a:prstGeom prst="rect">
                <a:avLst/>
              </a:prstGeom>
              <a:noFill/>
            </p:spPr>
            <p:txBody>
              <a:bodyPr wrap="square">
                <a:spAutoFit/>
              </a:bodyPr>
              <a:lstStyle/>
              <a:p>
                <a:pPr marL="342900" indent="-342900">
                  <a:buFont typeface="Arial" panose="020B0604020202020204" pitchFamily="34" charset="0"/>
                  <a:buChar char="•"/>
                </a:pPr>
                <a:r>
                  <a:rPr lang="it-IT" sz="2400" b="0" dirty="0">
                    <a:latin typeface="+mj-lt"/>
                  </a:rPr>
                  <a:t>Retta assicurativa: </a:t>
                </a:r>
              </a:p>
              <a:p>
                <a:pPr/>
                <a14:m>
                  <m:oMathPara xmlns:m="http://schemas.openxmlformats.org/officeDocument/2006/math">
                    <m:oMathParaPr>
                      <m:jc m:val="centerGroup"/>
                    </m:oMathParaPr>
                    <m:oMath xmlns:m="http://schemas.openxmlformats.org/officeDocument/2006/math">
                      <m:sSub>
                        <m:sSubPr>
                          <m:ctrlPr>
                            <a:rPr lang="it-IT" sz="2400" b="0" i="1" dirty="0" smtClean="0">
                              <a:latin typeface="Cambria Math" panose="02040503050406030204" pitchFamily="18" charset="0"/>
                            </a:rPr>
                          </m:ctrlPr>
                        </m:sSubPr>
                        <m:e>
                          <m:r>
                            <a:rPr lang="pl-PL" sz="2400" i="1" dirty="0" smtClean="0">
                              <a:latin typeface="Cambria Math" panose="02040503050406030204" pitchFamily="18" charset="0"/>
                            </a:rPr>
                            <m:t>𝑊</m:t>
                          </m:r>
                        </m:e>
                        <m:sub>
                          <m:r>
                            <a:rPr lang="pl-PL" sz="2400" i="1" dirty="0" smtClean="0">
                              <a:latin typeface="Cambria Math" panose="02040503050406030204" pitchFamily="18" charset="0"/>
                            </a:rPr>
                            <m:t>1</m:t>
                          </m:r>
                        </m:sub>
                      </m:sSub>
                      <m:r>
                        <a:rPr lang="pl-PL" sz="2400" i="1" dirty="0" smtClean="0">
                          <a:latin typeface="Cambria Math" panose="02040503050406030204" pitchFamily="18" charset="0"/>
                        </a:rPr>
                        <m:t>​=</m:t>
                      </m:r>
                      <m:d>
                        <m:dPr>
                          <m:ctrlPr>
                            <a:rPr lang="pl-PL" sz="2400" i="1" dirty="0" smtClean="0">
                              <a:latin typeface="Cambria Math" panose="02040503050406030204" pitchFamily="18" charset="0"/>
                            </a:rPr>
                          </m:ctrlPr>
                        </m:dPr>
                        <m:e>
                          <m:r>
                            <a:rPr lang="pl-PL" sz="2400" i="1" dirty="0" smtClean="0">
                              <a:latin typeface="Cambria Math" panose="02040503050406030204" pitchFamily="18" charset="0"/>
                            </a:rPr>
                            <m:t>1</m:t>
                          </m:r>
                          <m:r>
                            <a:rPr lang="pl-PL" sz="2400" i="1" dirty="0" smtClean="0">
                              <a:latin typeface="Cambria Math" panose="02040503050406030204" pitchFamily="18" charset="0"/>
                            </a:rPr>
                            <m:t>−</m:t>
                          </m:r>
                          <m:f>
                            <m:fPr>
                              <m:ctrlPr>
                                <a:rPr lang="it-IT" sz="2400" b="0" i="1" dirty="0" smtClean="0">
                                  <a:latin typeface="Cambria Math" panose="02040503050406030204" pitchFamily="18" charset="0"/>
                                </a:rPr>
                              </m:ctrlPr>
                            </m:fPr>
                            <m:num>
                              <m:r>
                                <a:rPr lang="it-IT" sz="2400" b="0" i="1" dirty="0" smtClean="0">
                                  <a:latin typeface="Cambria Math" panose="02040503050406030204" pitchFamily="18" charset="0"/>
                                </a:rPr>
                                <m:t>1</m:t>
                              </m:r>
                            </m:num>
                            <m:den>
                              <m:r>
                                <a:rPr lang="pl-PL" sz="2400" i="1" dirty="0" smtClean="0">
                                  <a:latin typeface="Cambria Math" panose="02040503050406030204" pitchFamily="18" charset="0"/>
                                </a:rPr>
                                <m:t>𝜋</m:t>
                              </m:r>
                              <m:d>
                                <m:dPr>
                                  <m:ctrlPr>
                                    <a:rPr lang="pl-PL" sz="2400" i="1" dirty="0" smtClean="0">
                                      <a:latin typeface="Cambria Math" panose="02040503050406030204" pitchFamily="18" charset="0"/>
                                    </a:rPr>
                                  </m:ctrlPr>
                                </m:dPr>
                                <m:e>
                                  <m:r>
                                    <a:rPr lang="pl-PL" sz="2400" i="1" dirty="0" smtClean="0">
                                      <a:latin typeface="Cambria Math" panose="02040503050406030204" pitchFamily="18" charset="0"/>
                                    </a:rPr>
                                    <m:t>1</m:t>
                                  </m:r>
                                  <m:r>
                                    <a:rPr lang="pl-PL" sz="2400" i="1" dirty="0" smtClean="0">
                                      <a:latin typeface="Cambria Math" panose="02040503050406030204" pitchFamily="18" charset="0"/>
                                    </a:rPr>
                                    <m:t>+</m:t>
                                  </m:r>
                                  <m:r>
                                    <a:rPr lang="pl-PL" sz="2400" i="1" dirty="0" smtClean="0">
                                      <a:latin typeface="Cambria Math" panose="02040503050406030204" pitchFamily="18" charset="0"/>
                                    </a:rPr>
                                    <m:t>𝜆</m:t>
                                  </m:r>
                                </m:e>
                              </m:d>
                            </m:den>
                          </m:f>
                          <m:r>
                            <a:rPr lang="pl-PL" sz="2400" i="1" dirty="0" smtClean="0">
                              <a:latin typeface="Cambria Math" panose="02040503050406030204" pitchFamily="18" charset="0"/>
                            </a:rPr>
                            <m:t>​</m:t>
                          </m:r>
                        </m:e>
                      </m:d>
                      <m:sSub>
                        <m:sSubPr>
                          <m:ctrlPr>
                            <a:rPr lang="it-IT" sz="2400" b="0" i="1" dirty="0" smtClean="0">
                              <a:latin typeface="Cambria Math" panose="02040503050406030204" pitchFamily="18" charset="0"/>
                            </a:rPr>
                          </m:ctrlPr>
                        </m:sSubPr>
                        <m:e>
                          <m:r>
                            <a:rPr lang="pl-PL" sz="2400" i="1" dirty="0" smtClean="0">
                              <a:latin typeface="Cambria Math" panose="02040503050406030204" pitchFamily="18" charset="0"/>
                            </a:rPr>
                            <m:t>𝑊</m:t>
                          </m:r>
                        </m:e>
                        <m:sub>
                          <m:r>
                            <a:rPr lang="pl-PL" sz="2400" i="1" dirty="0" smtClean="0">
                              <a:latin typeface="Cambria Math" panose="02040503050406030204" pitchFamily="18" charset="0"/>
                            </a:rPr>
                            <m:t>2</m:t>
                          </m:r>
                        </m:sub>
                      </m:sSub>
                      <m:r>
                        <a:rPr lang="pl-PL" sz="2400" i="1" dirty="0" smtClean="0">
                          <a:latin typeface="Cambria Math" panose="02040503050406030204" pitchFamily="18" charset="0"/>
                        </a:rPr>
                        <m:t>​+</m:t>
                      </m:r>
                      <m:f>
                        <m:fPr>
                          <m:ctrlPr>
                            <a:rPr lang="it-IT" sz="2400" b="0" i="1" dirty="0" smtClean="0">
                              <a:latin typeface="Cambria Math" panose="02040503050406030204" pitchFamily="18" charset="0"/>
                            </a:rPr>
                          </m:ctrlPr>
                        </m:fPr>
                        <m:num>
                          <m:sSub>
                            <m:sSubPr>
                              <m:ctrlPr>
                                <a:rPr lang="it-IT" sz="2400" b="0" i="1" dirty="0" smtClean="0">
                                  <a:latin typeface="Cambria Math" panose="02040503050406030204" pitchFamily="18" charset="0"/>
                                </a:rPr>
                              </m:ctrlPr>
                            </m:sSubPr>
                            <m:e>
                              <m:r>
                                <a:rPr lang="pl-PL" sz="2400" i="1" dirty="0" smtClean="0">
                                  <a:latin typeface="Cambria Math" panose="02040503050406030204" pitchFamily="18" charset="0"/>
                                </a:rPr>
                                <m:t>𝑊</m:t>
                              </m:r>
                            </m:e>
                            <m:sub>
                              <m:r>
                                <a:rPr lang="it-IT" sz="2400" b="0" i="1" dirty="0" smtClean="0">
                                  <a:latin typeface="Cambria Math" panose="02040503050406030204" pitchFamily="18" charset="0"/>
                                </a:rPr>
                                <m:t>0</m:t>
                              </m:r>
                            </m:sub>
                          </m:sSub>
                        </m:num>
                        <m:den>
                          <m:r>
                            <a:rPr lang="pl-PL" sz="2400" i="1" dirty="0">
                              <a:latin typeface="Cambria Math" panose="02040503050406030204" pitchFamily="18" charset="0"/>
                            </a:rPr>
                            <m:t>𝜋</m:t>
                          </m:r>
                          <m:r>
                            <a:rPr lang="pl-PL" sz="2400" i="1" dirty="0">
                              <a:latin typeface="Cambria Math" panose="02040503050406030204" pitchFamily="18" charset="0"/>
                            </a:rPr>
                            <m:t>(</m:t>
                          </m:r>
                          <m:r>
                            <a:rPr lang="pl-PL" sz="2400" i="1" dirty="0">
                              <a:latin typeface="Cambria Math" panose="02040503050406030204" pitchFamily="18" charset="0"/>
                            </a:rPr>
                            <m:t>1</m:t>
                          </m:r>
                          <m:r>
                            <a:rPr lang="pl-PL" sz="2400" i="1" dirty="0">
                              <a:latin typeface="Cambria Math" panose="02040503050406030204" pitchFamily="18" charset="0"/>
                            </a:rPr>
                            <m:t>+</m:t>
                          </m:r>
                          <m:r>
                            <a:rPr lang="pl-PL" sz="2400" i="1" dirty="0">
                              <a:latin typeface="Cambria Math" panose="02040503050406030204" pitchFamily="18" charset="0"/>
                            </a:rPr>
                            <m:t>𝜆</m:t>
                          </m:r>
                          <m:r>
                            <a:rPr lang="pl-PL" sz="2400" i="1" dirty="0">
                              <a:latin typeface="Cambria Math" panose="02040503050406030204" pitchFamily="18" charset="0"/>
                            </a:rPr>
                            <m:t>)</m:t>
                          </m:r>
                        </m:den>
                      </m:f>
                      <m:r>
                        <a:rPr lang="pl-PL" sz="2400" i="1" dirty="0" smtClean="0">
                          <a:latin typeface="Cambria Math" panose="02040503050406030204" pitchFamily="18" charset="0"/>
                        </a:rPr>
                        <m:t>​−</m:t>
                      </m:r>
                      <m:r>
                        <a:rPr lang="pl-PL" sz="2400" i="1" dirty="0" smtClean="0">
                          <a:latin typeface="Cambria Math" panose="02040503050406030204" pitchFamily="18" charset="0"/>
                        </a:rPr>
                        <m:t>𝐿</m:t>
                      </m:r>
                    </m:oMath>
                  </m:oMathPara>
                </a14:m>
                <a:endParaRPr lang="it-IT" sz="2400" b="0" dirty="0">
                  <a:latin typeface="+mj-lt"/>
                </a:endParaRPr>
              </a:p>
              <a:p>
                <a:endParaRPr lang="it-IT" sz="2400" b="0" dirty="0">
                  <a:latin typeface="+mj-lt"/>
                </a:endParaRPr>
              </a:p>
              <a:p>
                <a:pPr marL="342900" indent="-342900">
                  <a:buFont typeface="Arial" panose="020B0604020202020204" pitchFamily="34" charset="0"/>
                  <a:buChar char="•"/>
                </a:pPr>
                <a:r>
                  <a:rPr lang="it-IT" sz="2400" dirty="0"/>
                  <a:t>Pendenza della retta: </a:t>
                </a:r>
              </a:p>
              <a:p>
                <a:pPr/>
                <a14:m>
                  <m:oMathPara xmlns:m="http://schemas.openxmlformats.org/officeDocument/2006/math">
                    <m:oMathParaPr>
                      <m:jc m:val="centerGroup"/>
                    </m:oMathParaPr>
                    <m:oMath xmlns:m="http://schemas.openxmlformats.org/officeDocument/2006/math">
                      <m:f>
                        <m:fPr>
                          <m:ctrlPr>
                            <a:rPr lang="it-IT" sz="2400" b="0" i="1" dirty="0" smtClean="0">
                              <a:latin typeface="Cambria Math" panose="02040503050406030204" pitchFamily="18" charset="0"/>
                            </a:rPr>
                          </m:ctrlPr>
                        </m:fPr>
                        <m:num>
                          <m:sSub>
                            <m:sSubPr>
                              <m:ctrlPr>
                                <a:rPr lang="it-IT" sz="2400" i="1" dirty="0">
                                  <a:latin typeface="Cambria Math" panose="02040503050406030204" pitchFamily="18" charset="0"/>
                                </a:rPr>
                              </m:ctrlPr>
                            </m:sSubPr>
                            <m:e>
                              <m:r>
                                <a:rPr lang="it-IT" sz="2400" b="0" i="1" dirty="0" smtClean="0">
                                  <a:latin typeface="Cambria Math" panose="02040503050406030204" pitchFamily="18" charset="0"/>
                                </a:rPr>
                                <m:t>𝜕</m:t>
                              </m:r>
                              <m:r>
                                <a:rPr lang="pl-PL" sz="2400" i="1" dirty="0">
                                  <a:latin typeface="Cambria Math" panose="02040503050406030204" pitchFamily="18" charset="0"/>
                                </a:rPr>
                                <m:t>𝑊</m:t>
                              </m:r>
                            </m:e>
                            <m:sub>
                              <m:r>
                                <a:rPr lang="pl-PL" sz="2400" i="1" dirty="0">
                                  <a:latin typeface="Cambria Math" panose="02040503050406030204" pitchFamily="18" charset="0"/>
                                </a:rPr>
                                <m:t>1</m:t>
                              </m:r>
                            </m:sub>
                          </m:sSub>
                        </m:num>
                        <m:den>
                          <m:r>
                            <a:rPr lang="it-IT" sz="2400" b="0" i="1" dirty="0" smtClean="0">
                              <a:latin typeface="Cambria Math" panose="02040503050406030204" pitchFamily="18" charset="0"/>
                            </a:rPr>
                            <m:t>𝜕</m:t>
                          </m:r>
                          <m:sSub>
                            <m:sSubPr>
                              <m:ctrlPr>
                                <a:rPr lang="it-IT" sz="2400" b="0" i="1" dirty="0" smtClean="0">
                                  <a:latin typeface="Cambria Math" panose="02040503050406030204" pitchFamily="18" charset="0"/>
                                </a:rPr>
                              </m:ctrlPr>
                            </m:sSubPr>
                            <m:e>
                              <m:r>
                                <a:rPr lang="it-IT" sz="2400" b="0" i="1" dirty="0" smtClean="0">
                                  <a:latin typeface="Cambria Math" panose="02040503050406030204" pitchFamily="18" charset="0"/>
                                </a:rPr>
                                <m:t>𝑊</m:t>
                              </m:r>
                            </m:e>
                            <m:sub>
                              <m:r>
                                <a:rPr lang="it-IT" sz="2400" b="0" i="1" dirty="0" smtClean="0">
                                  <a:latin typeface="Cambria Math" panose="02040503050406030204" pitchFamily="18" charset="0"/>
                                </a:rPr>
                                <m:t>2</m:t>
                              </m:r>
                            </m:sub>
                          </m:sSub>
                        </m:den>
                      </m:f>
                      <m:r>
                        <a:rPr lang="it-IT" sz="2400" b="0" i="1" dirty="0" smtClean="0">
                          <a:latin typeface="Cambria Math" panose="02040503050406030204" pitchFamily="18" charset="0"/>
                        </a:rPr>
                        <m:t>=</m:t>
                      </m:r>
                      <m:r>
                        <a:rPr lang="pl-PL" sz="2400" i="1" dirty="0">
                          <a:latin typeface="Cambria Math" panose="02040503050406030204" pitchFamily="18" charset="0"/>
                        </a:rPr>
                        <m:t>1</m:t>
                      </m:r>
                      <m:r>
                        <a:rPr lang="pl-PL" sz="2400" i="1" dirty="0">
                          <a:latin typeface="Cambria Math" panose="02040503050406030204" pitchFamily="18" charset="0"/>
                        </a:rPr>
                        <m:t>−</m:t>
                      </m:r>
                      <m:f>
                        <m:fPr>
                          <m:ctrlPr>
                            <a:rPr lang="it-IT" sz="2400" i="1" dirty="0">
                              <a:latin typeface="Cambria Math" panose="02040503050406030204" pitchFamily="18" charset="0"/>
                            </a:rPr>
                          </m:ctrlPr>
                        </m:fPr>
                        <m:num>
                          <m:r>
                            <a:rPr lang="it-IT" sz="2400" i="1" dirty="0">
                              <a:latin typeface="Cambria Math" panose="02040503050406030204" pitchFamily="18" charset="0"/>
                            </a:rPr>
                            <m:t>1</m:t>
                          </m:r>
                        </m:num>
                        <m:den>
                          <m:r>
                            <a:rPr lang="pl-PL" sz="2400" i="1" dirty="0">
                              <a:latin typeface="Cambria Math" panose="02040503050406030204" pitchFamily="18" charset="0"/>
                            </a:rPr>
                            <m:t>𝜋</m:t>
                          </m:r>
                          <m:d>
                            <m:dPr>
                              <m:ctrlPr>
                                <a:rPr lang="pl-PL" sz="2400" i="1" dirty="0">
                                  <a:latin typeface="Cambria Math" panose="02040503050406030204" pitchFamily="18" charset="0"/>
                                </a:rPr>
                              </m:ctrlPr>
                            </m:dPr>
                            <m:e>
                              <m:r>
                                <a:rPr lang="pl-PL" sz="2400" i="1" dirty="0">
                                  <a:latin typeface="Cambria Math" panose="02040503050406030204" pitchFamily="18" charset="0"/>
                                </a:rPr>
                                <m:t>1</m:t>
                              </m:r>
                              <m:r>
                                <a:rPr lang="pl-PL" sz="2400" i="1" dirty="0">
                                  <a:latin typeface="Cambria Math" panose="02040503050406030204" pitchFamily="18" charset="0"/>
                                </a:rPr>
                                <m:t>+</m:t>
                              </m:r>
                              <m:r>
                                <a:rPr lang="pl-PL" sz="2400" i="1" dirty="0">
                                  <a:latin typeface="Cambria Math" panose="02040503050406030204" pitchFamily="18" charset="0"/>
                                </a:rPr>
                                <m:t>𝜆</m:t>
                              </m:r>
                            </m:e>
                          </m:d>
                        </m:den>
                      </m:f>
                      <m:r>
                        <a:rPr lang="it-IT" sz="2400" b="0" i="1" dirty="0" smtClean="0">
                          <a:latin typeface="Cambria Math" panose="02040503050406030204" pitchFamily="18" charset="0"/>
                        </a:rPr>
                        <m:t>=</m:t>
                      </m:r>
                      <m:f>
                        <m:fPr>
                          <m:ctrlPr>
                            <a:rPr lang="it-IT" sz="2400" i="1" dirty="0">
                              <a:latin typeface="Cambria Math" panose="02040503050406030204" pitchFamily="18" charset="0"/>
                            </a:rPr>
                          </m:ctrlPr>
                        </m:fPr>
                        <m:num>
                          <m:r>
                            <a:rPr lang="pl-PL" sz="2400" i="1" dirty="0">
                              <a:latin typeface="Cambria Math" panose="02040503050406030204" pitchFamily="18" charset="0"/>
                            </a:rPr>
                            <m:t>𝜋</m:t>
                          </m:r>
                          <m:d>
                            <m:dPr>
                              <m:ctrlPr>
                                <a:rPr lang="pl-PL" sz="2400" i="1" dirty="0">
                                  <a:latin typeface="Cambria Math" panose="02040503050406030204" pitchFamily="18" charset="0"/>
                                </a:rPr>
                              </m:ctrlPr>
                            </m:dPr>
                            <m:e>
                              <m:r>
                                <a:rPr lang="pl-PL" sz="2400" i="1" dirty="0">
                                  <a:latin typeface="Cambria Math" panose="02040503050406030204" pitchFamily="18" charset="0"/>
                                </a:rPr>
                                <m:t>1</m:t>
                              </m:r>
                              <m:r>
                                <a:rPr lang="pl-PL" sz="2400" i="1" dirty="0">
                                  <a:latin typeface="Cambria Math" panose="02040503050406030204" pitchFamily="18" charset="0"/>
                                </a:rPr>
                                <m:t>+</m:t>
                              </m:r>
                              <m:r>
                                <a:rPr lang="pl-PL" sz="2400" i="1" dirty="0">
                                  <a:latin typeface="Cambria Math" panose="02040503050406030204" pitchFamily="18" charset="0"/>
                                </a:rPr>
                                <m:t>𝜆</m:t>
                              </m:r>
                            </m:e>
                          </m:d>
                          <m:r>
                            <a:rPr lang="it-IT" sz="2400" b="0" i="1" dirty="0" smtClean="0">
                              <a:latin typeface="Cambria Math" panose="02040503050406030204" pitchFamily="18" charset="0"/>
                            </a:rPr>
                            <m:t>−</m:t>
                          </m:r>
                          <m:r>
                            <a:rPr lang="it-IT" sz="2400" i="1" dirty="0">
                              <a:latin typeface="Cambria Math" panose="02040503050406030204" pitchFamily="18" charset="0"/>
                            </a:rPr>
                            <m:t>1</m:t>
                          </m:r>
                        </m:num>
                        <m:den>
                          <m:r>
                            <a:rPr lang="pl-PL" sz="2400" i="1" dirty="0">
                              <a:latin typeface="Cambria Math" panose="02040503050406030204" pitchFamily="18" charset="0"/>
                            </a:rPr>
                            <m:t>𝜋</m:t>
                          </m:r>
                          <m:d>
                            <m:dPr>
                              <m:ctrlPr>
                                <a:rPr lang="pl-PL" sz="2400" i="1" dirty="0">
                                  <a:latin typeface="Cambria Math" panose="02040503050406030204" pitchFamily="18" charset="0"/>
                                </a:rPr>
                              </m:ctrlPr>
                            </m:dPr>
                            <m:e>
                              <m:r>
                                <a:rPr lang="pl-PL" sz="2400" i="1" dirty="0">
                                  <a:latin typeface="Cambria Math" panose="02040503050406030204" pitchFamily="18" charset="0"/>
                                </a:rPr>
                                <m:t>1</m:t>
                              </m:r>
                              <m:r>
                                <a:rPr lang="pl-PL" sz="2400" i="1" dirty="0">
                                  <a:latin typeface="Cambria Math" panose="02040503050406030204" pitchFamily="18" charset="0"/>
                                </a:rPr>
                                <m:t>+</m:t>
                              </m:r>
                              <m:r>
                                <a:rPr lang="pl-PL" sz="2400" i="1" dirty="0">
                                  <a:latin typeface="Cambria Math" panose="02040503050406030204" pitchFamily="18" charset="0"/>
                                </a:rPr>
                                <m:t>𝜆</m:t>
                              </m:r>
                            </m:e>
                          </m:d>
                        </m:den>
                      </m:f>
                      <m:r>
                        <a:rPr lang="it-IT" sz="2400" b="0" i="1" dirty="0" smtClean="0">
                          <a:latin typeface="Cambria Math" panose="02040503050406030204" pitchFamily="18" charset="0"/>
                        </a:rPr>
                        <m:t>=−</m:t>
                      </m:r>
                      <m:f>
                        <m:fPr>
                          <m:ctrlPr>
                            <a:rPr lang="it-IT" sz="2400" i="1" dirty="0">
                              <a:latin typeface="Cambria Math" panose="02040503050406030204" pitchFamily="18" charset="0"/>
                            </a:rPr>
                          </m:ctrlPr>
                        </m:fPr>
                        <m:num>
                          <m:r>
                            <a:rPr lang="it-IT" sz="2400" b="0" i="1" dirty="0" smtClean="0">
                              <a:latin typeface="Cambria Math" panose="02040503050406030204" pitchFamily="18" charset="0"/>
                            </a:rPr>
                            <m:t>1</m:t>
                          </m:r>
                          <m:r>
                            <a:rPr lang="it-IT" sz="2400" b="0" i="1" dirty="0" smtClean="0">
                              <a:latin typeface="Cambria Math" panose="02040503050406030204" pitchFamily="18" charset="0"/>
                            </a:rPr>
                            <m:t>−</m:t>
                          </m:r>
                          <m:r>
                            <a:rPr lang="pl-PL" sz="2400" i="1" dirty="0">
                              <a:latin typeface="Cambria Math" panose="02040503050406030204" pitchFamily="18" charset="0"/>
                            </a:rPr>
                            <m:t>𝜋</m:t>
                          </m:r>
                          <m:d>
                            <m:dPr>
                              <m:ctrlPr>
                                <a:rPr lang="pl-PL" sz="2400" i="1" dirty="0">
                                  <a:latin typeface="Cambria Math" panose="02040503050406030204" pitchFamily="18" charset="0"/>
                                </a:rPr>
                              </m:ctrlPr>
                            </m:dPr>
                            <m:e>
                              <m:r>
                                <a:rPr lang="pl-PL" sz="2400" i="1" dirty="0">
                                  <a:latin typeface="Cambria Math" panose="02040503050406030204" pitchFamily="18" charset="0"/>
                                </a:rPr>
                                <m:t>1</m:t>
                              </m:r>
                              <m:r>
                                <a:rPr lang="pl-PL" sz="2400" i="1" dirty="0">
                                  <a:latin typeface="Cambria Math" panose="02040503050406030204" pitchFamily="18" charset="0"/>
                                </a:rPr>
                                <m:t>+</m:t>
                              </m:r>
                              <m:r>
                                <a:rPr lang="pl-PL" sz="2400" i="1" dirty="0">
                                  <a:latin typeface="Cambria Math" panose="02040503050406030204" pitchFamily="18" charset="0"/>
                                </a:rPr>
                                <m:t>𝜆</m:t>
                              </m:r>
                            </m:e>
                          </m:d>
                        </m:num>
                        <m:den>
                          <m:r>
                            <a:rPr lang="pl-PL" sz="2400" i="1" dirty="0">
                              <a:latin typeface="Cambria Math" panose="02040503050406030204" pitchFamily="18" charset="0"/>
                            </a:rPr>
                            <m:t>𝜋</m:t>
                          </m:r>
                          <m:d>
                            <m:dPr>
                              <m:ctrlPr>
                                <a:rPr lang="pl-PL" sz="2400" i="1" dirty="0">
                                  <a:latin typeface="Cambria Math" panose="02040503050406030204" pitchFamily="18" charset="0"/>
                                </a:rPr>
                              </m:ctrlPr>
                            </m:dPr>
                            <m:e>
                              <m:r>
                                <a:rPr lang="pl-PL" sz="2400" i="1" dirty="0">
                                  <a:latin typeface="Cambria Math" panose="02040503050406030204" pitchFamily="18" charset="0"/>
                                </a:rPr>
                                <m:t>1</m:t>
                              </m:r>
                              <m:r>
                                <a:rPr lang="pl-PL" sz="2400" i="1" dirty="0">
                                  <a:latin typeface="Cambria Math" panose="02040503050406030204" pitchFamily="18" charset="0"/>
                                </a:rPr>
                                <m:t>+</m:t>
                              </m:r>
                              <m:r>
                                <a:rPr lang="pl-PL" sz="2400" i="1" dirty="0">
                                  <a:latin typeface="Cambria Math" panose="02040503050406030204" pitchFamily="18" charset="0"/>
                                </a:rPr>
                                <m:t>𝜆</m:t>
                              </m:r>
                            </m:e>
                          </m:d>
                        </m:den>
                      </m:f>
                    </m:oMath>
                  </m:oMathPara>
                </a14:m>
                <a:endParaRPr lang="it-IT" sz="2400" dirty="0"/>
              </a:p>
              <a:p>
                <a:pPr marL="342900" indent="-342900">
                  <a:buFont typeface="Arial" panose="020B0604020202020204" pitchFamily="34" charset="0"/>
                  <a:buChar char="•"/>
                </a:pPr>
                <a:r>
                  <a:rPr lang="it-IT" sz="2400" dirty="0"/>
                  <a:t>Pendenza della retta con fair premium: </a:t>
                </a:r>
              </a:p>
              <a:p>
                <a:pPr/>
                <a14:m>
                  <m:oMathPara xmlns:m="http://schemas.openxmlformats.org/officeDocument/2006/math">
                    <m:oMathParaPr>
                      <m:jc m:val="centerGroup"/>
                    </m:oMathParaPr>
                    <m:oMath xmlns:m="http://schemas.openxmlformats.org/officeDocument/2006/math">
                      <m:f>
                        <m:fPr>
                          <m:ctrlPr>
                            <a:rPr lang="it-IT" sz="2400" i="1" dirty="0">
                              <a:latin typeface="Cambria Math" panose="02040503050406030204" pitchFamily="18" charset="0"/>
                            </a:rPr>
                          </m:ctrlPr>
                        </m:fPr>
                        <m:num>
                          <m:sSub>
                            <m:sSubPr>
                              <m:ctrlPr>
                                <a:rPr lang="it-IT" sz="2400" i="1" dirty="0">
                                  <a:latin typeface="Cambria Math" panose="02040503050406030204" pitchFamily="18" charset="0"/>
                                </a:rPr>
                              </m:ctrlPr>
                            </m:sSubPr>
                            <m:e>
                              <m:r>
                                <a:rPr lang="it-IT" sz="2400" i="1" dirty="0">
                                  <a:latin typeface="Cambria Math" panose="02040503050406030204" pitchFamily="18" charset="0"/>
                                </a:rPr>
                                <m:t>𝜕</m:t>
                              </m:r>
                              <m:r>
                                <a:rPr lang="pl-PL" sz="2400" i="1" dirty="0">
                                  <a:latin typeface="Cambria Math" panose="02040503050406030204" pitchFamily="18" charset="0"/>
                                </a:rPr>
                                <m:t>𝑊</m:t>
                              </m:r>
                            </m:e>
                            <m:sub>
                              <m:r>
                                <a:rPr lang="pl-PL" sz="2400" i="1" dirty="0">
                                  <a:latin typeface="Cambria Math" panose="02040503050406030204" pitchFamily="18" charset="0"/>
                                </a:rPr>
                                <m:t>1</m:t>
                              </m:r>
                            </m:sub>
                          </m:sSub>
                        </m:num>
                        <m:den>
                          <m:r>
                            <a:rPr lang="it-IT" sz="2400" i="1" dirty="0">
                              <a:latin typeface="Cambria Math" panose="02040503050406030204" pitchFamily="18" charset="0"/>
                            </a:rPr>
                            <m:t>𝜕</m:t>
                          </m:r>
                          <m:sSub>
                            <m:sSubPr>
                              <m:ctrlPr>
                                <a:rPr lang="it-IT" sz="2400" i="1" dirty="0">
                                  <a:latin typeface="Cambria Math" panose="02040503050406030204" pitchFamily="18" charset="0"/>
                                </a:rPr>
                              </m:ctrlPr>
                            </m:sSubPr>
                            <m:e>
                              <m:r>
                                <a:rPr lang="it-IT" sz="2400" i="1" dirty="0">
                                  <a:latin typeface="Cambria Math" panose="02040503050406030204" pitchFamily="18" charset="0"/>
                                </a:rPr>
                                <m:t>𝑊</m:t>
                              </m:r>
                            </m:e>
                            <m:sub>
                              <m:r>
                                <a:rPr lang="it-IT" sz="2400" i="1" dirty="0">
                                  <a:latin typeface="Cambria Math" panose="02040503050406030204" pitchFamily="18" charset="0"/>
                                </a:rPr>
                                <m:t>2</m:t>
                              </m:r>
                            </m:sub>
                          </m:sSub>
                        </m:den>
                      </m:f>
                      <m:r>
                        <a:rPr lang="it-IT" sz="2400" b="0" i="1" dirty="0" smtClean="0">
                          <a:latin typeface="Cambria Math" panose="02040503050406030204" pitchFamily="18" charset="0"/>
                        </a:rPr>
                        <m:t>=−</m:t>
                      </m:r>
                      <m:f>
                        <m:fPr>
                          <m:ctrlPr>
                            <a:rPr lang="it-IT" sz="2400" b="0" i="1" dirty="0" smtClean="0">
                              <a:latin typeface="Cambria Math" panose="02040503050406030204" pitchFamily="18" charset="0"/>
                            </a:rPr>
                          </m:ctrlPr>
                        </m:fPr>
                        <m:num>
                          <m:r>
                            <a:rPr lang="it-IT" sz="2400" b="0" i="1" dirty="0" smtClean="0">
                              <a:latin typeface="Cambria Math" panose="02040503050406030204" pitchFamily="18" charset="0"/>
                            </a:rPr>
                            <m:t>1</m:t>
                          </m:r>
                          <m:r>
                            <a:rPr lang="it-IT" sz="2400" b="0" i="1" dirty="0" smtClean="0">
                              <a:latin typeface="Cambria Math" panose="02040503050406030204" pitchFamily="18" charset="0"/>
                            </a:rPr>
                            <m:t>−</m:t>
                          </m:r>
                          <m:r>
                            <a:rPr lang="it-IT" sz="2400" b="0" i="1" dirty="0" smtClean="0">
                              <a:latin typeface="Cambria Math" panose="02040503050406030204" pitchFamily="18" charset="0"/>
                            </a:rPr>
                            <m:t>𝜋</m:t>
                          </m:r>
                        </m:num>
                        <m:den>
                          <m:r>
                            <a:rPr lang="it-IT" sz="2400" b="0" i="1" dirty="0" smtClean="0">
                              <a:latin typeface="Cambria Math" panose="02040503050406030204" pitchFamily="18" charset="0"/>
                            </a:rPr>
                            <m:t>𝜋</m:t>
                          </m:r>
                        </m:den>
                      </m:f>
                    </m:oMath>
                  </m:oMathPara>
                </a14:m>
                <a:endParaRPr lang="it-IT" sz="2400" dirty="0"/>
              </a:p>
              <a:p>
                <a:endParaRPr lang="it-IT" sz="2400" dirty="0"/>
              </a:p>
              <a:p>
                <a:pPr marL="342900" indent="-342900">
                  <a:buFont typeface="Arial" panose="020B0604020202020204" pitchFamily="34" charset="0"/>
                  <a:buChar char="•"/>
                </a:pPr>
                <a:r>
                  <a:rPr lang="it-IT" sz="2400" dirty="0"/>
                  <a:t>Se: </a:t>
                </a:r>
              </a:p>
              <a:p>
                <a:pPr/>
                <a14:m>
                  <m:oMathPara xmlns:m="http://schemas.openxmlformats.org/officeDocument/2006/math">
                    <m:oMathParaPr>
                      <m:jc m:val="centerGroup"/>
                    </m:oMathParaPr>
                    <m:oMath xmlns:m="http://schemas.openxmlformats.org/officeDocument/2006/math">
                      <m:r>
                        <a:rPr lang="it-IT" sz="2400" b="0" i="1" smtClean="0">
                          <a:latin typeface="Cambria Math" panose="02040503050406030204" pitchFamily="18" charset="0"/>
                        </a:rPr>
                        <m:t>𝜆</m:t>
                      </m:r>
                      <m:r>
                        <a:rPr lang="it-IT" sz="2400" b="0" i="1" smtClean="0">
                          <a:latin typeface="Cambria Math" panose="02040503050406030204" pitchFamily="18" charset="0"/>
                        </a:rPr>
                        <m:t>&gt;</m:t>
                      </m:r>
                      <m:f>
                        <m:fPr>
                          <m:ctrlPr>
                            <a:rPr lang="it-IT" sz="2400" b="0" i="1" smtClean="0">
                              <a:latin typeface="Cambria Math" panose="02040503050406030204" pitchFamily="18" charset="0"/>
                            </a:rPr>
                          </m:ctrlPr>
                        </m:fPr>
                        <m:num>
                          <m:r>
                            <a:rPr lang="it-IT" sz="2400" b="0" i="1" smtClean="0">
                              <a:latin typeface="Cambria Math" panose="02040503050406030204" pitchFamily="18" charset="0"/>
                            </a:rPr>
                            <m:t>1</m:t>
                          </m:r>
                          <m:r>
                            <a:rPr lang="it-IT" sz="2400" b="0" i="1" smtClean="0">
                              <a:latin typeface="Cambria Math" panose="02040503050406030204" pitchFamily="18" charset="0"/>
                            </a:rPr>
                            <m:t>−</m:t>
                          </m:r>
                          <m:r>
                            <a:rPr lang="it-IT" sz="2400" b="0" i="1" smtClean="0">
                              <a:latin typeface="Cambria Math" panose="02040503050406030204" pitchFamily="18" charset="0"/>
                            </a:rPr>
                            <m:t>𝜋</m:t>
                          </m:r>
                        </m:num>
                        <m:den>
                          <m:r>
                            <a:rPr lang="it-IT" sz="2400" b="0" i="1" smtClean="0">
                              <a:latin typeface="Cambria Math" panose="02040503050406030204" pitchFamily="18" charset="0"/>
                            </a:rPr>
                            <m:t>𝜋</m:t>
                          </m:r>
                        </m:den>
                      </m:f>
                    </m:oMath>
                  </m:oMathPara>
                </a14:m>
                <a:endParaRPr lang="it-IT" sz="2400" dirty="0"/>
              </a:p>
              <a:p>
                <a:r>
                  <a:rPr lang="it-IT" sz="2400" dirty="0"/>
                  <a:t>Allora la pendenza della retta diventa positiva e non conviene più assicurarsi (il ricarico dell’impresa è troppo alto rispetto alla probabilità dell’evento dannoso) -&gt;  Non esiste punto di tangenza con la curva di indifferenza</a:t>
                </a:r>
              </a:p>
            </p:txBody>
          </p:sp>
        </mc:Choice>
        <mc:Fallback xmlns="">
          <p:sp>
            <p:nvSpPr>
              <p:cNvPr id="5" name="CasellaDiTesto 4">
                <a:extLst>
                  <a:ext uri="{FF2B5EF4-FFF2-40B4-BE49-F238E27FC236}">
                    <a16:creationId xmlns:a16="http://schemas.microsoft.com/office/drawing/2014/main" id="{F98CF59F-F760-7171-A56E-420F20F52C66}"/>
                  </a:ext>
                </a:extLst>
              </p:cNvPr>
              <p:cNvSpPr txBox="1">
                <a:spLocks noRot="1" noChangeAspect="1" noMove="1" noResize="1" noEditPoints="1" noAdjustHandles="1" noChangeArrowheads="1" noChangeShapeType="1" noTextEdit="1"/>
              </p:cNvSpPr>
              <p:nvPr/>
            </p:nvSpPr>
            <p:spPr>
              <a:xfrm>
                <a:off x="965200" y="2207567"/>
                <a:ext cx="14897303" cy="6110584"/>
              </a:xfrm>
              <a:prstGeom prst="rect">
                <a:avLst/>
              </a:prstGeom>
              <a:blipFill>
                <a:blip r:embed="rId4"/>
                <a:stretch>
                  <a:fillRect l="-614" t="-798" b="-1296"/>
                </a:stretch>
              </a:blipFill>
            </p:spPr>
            <p:txBody>
              <a:bodyPr/>
              <a:lstStyle/>
              <a:p>
                <a:r>
                  <a:rPr lang="it-IT">
                    <a:noFill/>
                  </a:rPr>
                  <a:t> </a:t>
                </a:r>
              </a:p>
            </p:txBody>
          </p:sp>
        </mc:Fallback>
      </mc:AlternateContent>
      <p:sp>
        <p:nvSpPr>
          <p:cNvPr id="3" name="Text 0">
            <a:extLst>
              <a:ext uri="{FF2B5EF4-FFF2-40B4-BE49-F238E27FC236}">
                <a16:creationId xmlns:a16="http://schemas.microsoft.com/office/drawing/2014/main" id="{F8D75523-A6EF-6A27-DA32-47C76A2D54C7}"/>
              </a:ext>
            </a:extLst>
          </p:cNvPr>
          <p:cNvSpPr/>
          <p:nvPr/>
        </p:nvSpPr>
        <p:spPr>
          <a:xfrm>
            <a:off x="965200" y="777240"/>
            <a:ext cx="15163800" cy="975360"/>
          </a:xfrm>
          <a:prstGeom prst="rect">
            <a:avLst/>
          </a:prstGeom>
          <a:noFill/>
          <a:ln/>
        </p:spPr>
        <p:txBody>
          <a:bodyPr wrap="square" rtlCol="0" anchor="ctr"/>
          <a:lstStyle/>
          <a:p>
            <a:r>
              <a:rPr lang="it-IT" sz="4800" b="1" dirty="0"/>
              <a:t>Retta assicurativa con premio non equo</a:t>
            </a:r>
          </a:p>
        </p:txBody>
      </p:sp>
    </p:spTree>
    <p:extLst>
      <p:ext uri="{BB962C8B-B14F-4D97-AF65-F5344CB8AC3E}">
        <p14:creationId xmlns:p14="http://schemas.microsoft.com/office/powerpoint/2010/main" val="1659757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AB2BA-FA5D-D420-4DF6-8A6A23FA8872}"/>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9CD43BD3-2B73-F5BC-E1EF-A055CC350649}"/>
              </a:ext>
            </a:extLst>
          </p:cNvPr>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6" name="Image 0" descr="/mnt/data/deams_logo.png">
            <a:extLst>
              <a:ext uri="{FF2B5EF4-FFF2-40B4-BE49-F238E27FC236}">
                <a16:creationId xmlns:a16="http://schemas.microsoft.com/office/drawing/2014/main" id="{E64795B6-B34A-0F9D-CFB7-7D256CC12ABC}"/>
              </a:ext>
            </a:extLst>
          </p:cNvPr>
          <p:cNvPicPr>
            <a:picLocks noChangeAspect="1"/>
          </p:cNvPicPr>
          <p:nvPr/>
        </p:nvPicPr>
        <p:blipFill>
          <a:blip r:embed="rId3"/>
          <a:stretch>
            <a:fillRect/>
          </a:stretch>
        </p:blipFill>
        <p:spPr>
          <a:xfrm>
            <a:off x="13241560" y="8595360"/>
            <a:ext cx="1402080" cy="548640"/>
          </a:xfrm>
          <a:prstGeom prst="rect">
            <a:avLst/>
          </a:prstGeom>
        </p:spPr>
      </p:pic>
      <p:sp>
        <p:nvSpPr>
          <p:cNvPr id="8" name="Text 1">
            <a:extLst>
              <a:ext uri="{FF2B5EF4-FFF2-40B4-BE49-F238E27FC236}">
                <a16:creationId xmlns:a16="http://schemas.microsoft.com/office/drawing/2014/main" id="{56A449BC-AE8F-D8DF-D742-CC08A3960D0B}"/>
              </a:ext>
            </a:extLst>
          </p:cNvPr>
          <p:cNvSpPr/>
          <p:nvPr/>
        </p:nvSpPr>
        <p:spPr>
          <a:xfrm>
            <a:off x="965200" y="3124200"/>
            <a:ext cx="15036393" cy="1142080"/>
          </a:xfrm>
          <a:prstGeom prst="rect">
            <a:avLst/>
          </a:prstGeom>
          <a:noFill/>
          <a:ln/>
        </p:spPr>
        <p:txBody>
          <a:bodyPr wrap="square" rtlCol="0" anchor="t"/>
          <a:lstStyle/>
          <a:p>
            <a:pPr>
              <a:spcAft>
                <a:spcPts val="800"/>
              </a:spcAft>
              <a:defRPr sz="2000">
                <a:solidFill>
                  <a:srgbClr val="282828"/>
                </a:solidFill>
                <a:latin typeface="Calibri"/>
              </a:defRPr>
            </a:pPr>
            <a:r>
              <a:rPr lang="it-IT" sz="3200" dirty="0"/>
              <a:t>  </a:t>
            </a:r>
          </a:p>
        </p:txBody>
      </p:sp>
      <p:sp>
        <p:nvSpPr>
          <p:cNvPr id="3" name="Text 0">
            <a:extLst>
              <a:ext uri="{FF2B5EF4-FFF2-40B4-BE49-F238E27FC236}">
                <a16:creationId xmlns:a16="http://schemas.microsoft.com/office/drawing/2014/main" id="{6AC91560-46D8-C7A2-F814-1F36F0074804}"/>
              </a:ext>
            </a:extLst>
          </p:cNvPr>
          <p:cNvSpPr/>
          <p:nvPr/>
        </p:nvSpPr>
        <p:spPr>
          <a:xfrm>
            <a:off x="965200" y="777240"/>
            <a:ext cx="15163800" cy="975360"/>
          </a:xfrm>
          <a:prstGeom prst="rect">
            <a:avLst/>
          </a:prstGeom>
          <a:noFill/>
          <a:ln/>
        </p:spPr>
        <p:txBody>
          <a:bodyPr wrap="square" rtlCol="0" anchor="ctr"/>
          <a:lstStyle/>
          <a:p>
            <a:r>
              <a:rPr lang="it-IT" sz="4800" b="1" dirty="0"/>
              <a:t>La domanda di assicurazioni con premio non equo</a:t>
            </a:r>
          </a:p>
        </p:txBody>
      </p:sp>
      <p:pic>
        <p:nvPicPr>
          <p:cNvPr id="7" name="Immagine 6">
            <a:extLst>
              <a:ext uri="{FF2B5EF4-FFF2-40B4-BE49-F238E27FC236}">
                <a16:creationId xmlns:a16="http://schemas.microsoft.com/office/drawing/2014/main" id="{B8BBD049-D0E0-9DB7-35DF-346F8461BA18}"/>
              </a:ext>
            </a:extLst>
          </p:cNvPr>
          <p:cNvPicPr>
            <a:picLocks noChangeAspect="1"/>
          </p:cNvPicPr>
          <p:nvPr/>
        </p:nvPicPr>
        <p:blipFill>
          <a:blip r:embed="rId4"/>
          <a:stretch>
            <a:fillRect/>
          </a:stretch>
        </p:blipFill>
        <p:spPr>
          <a:xfrm>
            <a:off x="3937000" y="2679843"/>
            <a:ext cx="7239000" cy="5029342"/>
          </a:xfrm>
          <a:prstGeom prst="rect">
            <a:avLst/>
          </a:prstGeom>
        </p:spPr>
      </p:pic>
    </p:spTree>
    <p:extLst>
      <p:ext uri="{BB962C8B-B14F-4D97-AF65-F5344CB8AC3E}">
        <p14:creationId xmlns:p14="http://schemas.microsoft.com/office/powerpoint/2010/main" val="2787989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338C2-5072-DF64-716F-08050DA0ACD5}"/>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B7A3C32D-DB11-D5F6-41DE-F65A8454628C}"/>
              </a:ext>
            </a:extLst>
          </p:cNvPr>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6" name="Image 0" descr="/mnt/data/deams_logo.png">
            <a:extLst>
              <a:ext uri="{FF2B5EF4-FFF2-40B4-BE49-F238E27FC236}">
                <a16:creationId xmlns:a16="http://schemas.microsoft.com/office/drawing/2014/main" id="{2350EBBE-4E5E-EDBB-CF3A-892E922D042A}"/>
              </a:ext>
            </a:extLst>
          </p:cNvPr>
          <p:cNvPicPr>
            <a:picLocks noChangeAspect="1"/>
          </p:cNvPicPr>
          <p:nvPr/>
        </p:nvPicPr>
        <p:blipFill>
          <a:blip r:embed="rId3"/>
          <a:stretch>
            <a:fillRect/>
          </a:stretch>
        </p:blipFill>
        <p:spPr>
          <a:xfrm>
            <a:off x="13241560" y="8595360"/>
            <a:ext cx="1402080" cy="548640"/>
          </a:xfrm>
          <a:prstGeom prst="rect">
            <a:avLst/>
          </a:prstGeom>
        </p:spPr>
      </p:pic>
      <p:sp>
        <p:nvSpPr>
          <p:cNvPr id="8" name="Text 1">
            <a:extLst>
              <a:ext uri="{FF2B5EF4-FFF2-40B4-BE49-F238E27FC236}">
                <a16:creationId xmlns:a16="http://schemas.microsoft.com/office/drawing/2014/main" id="{A12EE248-AF53-8543-DD5E-F1247EA0ACD1}"/>
              </a:ext>
            </a:extLst>
          </p:cNvPr>
          <p:cNvSpPr/>
          <p:nvPr/>
        </p:nvSpPr>
        <p:spPr>
          <a:xfrm>
            <a:off x="965200" y="3124200"/>
            <a:ext cx="15036393" cy="1142080"/>
          </a:xfrm>
          <a:prstGeom prst="rect">
            <a:avLst/>
          </a:prstGeom>
          <a:noFill/>
          <a:ln/>
        </p:spPr>
        <p:txBody>
          <a:bodyPr wrap="square" rtlCol="0" anchor="t"/>
          <a:lstStyle/>
          <a:p>
            <a:pPr>
              <a:spcAft>
                <a:spcPts val="800"/>
              </a:spcAft>
              <a:defRPr sz="2000">
                <a:solidFill>
                  <a:srgbClr val="282828"/>
                </a:solidFill>
                <a:latin typeface="Calibri"/>
              </a:defRPr>
            </a:pPr>
            <a:r>
              <a:rPr lang="it-IT" sz="3200" dirty="0"/>
              <a:t>  </a:t>
            </a:r>
          </a:p>
        </p:txBody>
      </p:sp>
      <mc:AlternateContent xmlns:mc="http://schemas.openxmlformats.org/markup-compatibility/2006" xmlns:a14="http://schemas.microsoft.com/office/drawing/2010/main">
        <mc:Choice Requires="a14">
          <p:sp>
            <p:nvSpPr>
              <p:cNvPr id="5" name="CasellaDiTesto 4">
                <a:extLst>
                  <a:ext uri="{FF2B5EF4-FFF2-40B4-BE49-F238E27FC236}">
                    <a16:creationId xmlns:a16="http://schemas.microsoft.com/office/drawing/2014/main" id="{46A8FD72-BBB7-81B9-C1B6-34CFD86AB51F}"/>
                  </a:ext>
                </a:extLst>
              </p:cNvPr>
              <p:cNvSpPr txBox="1"/>
              <p:nvPr/>
            </p:nvSpPr>
            <p:spPr>
              <a:xfrm>
                <a:off x="965200" y="2207567"/>
                <a:ext cx="14897303" cy="5016245"/>
              </a:xfrm>
              <a:prstGeom prst="rect">
                <a:avLst/>
              </a:prstGeom>
              <a:noFill/>
            </p:spPr>
            <p:txBody>
              <a:bodyPr wrap="square">
                <a:spAutoFit/>
              </a:bodyPr>
              <a:lstStyle/>
              <a:p>
                <a:pPr marL="342900" indent="-342900">
                  <a:buFont typeface="Arial" panose="020B0604020202020204" pitchFamily="34" charset="0"/>
                  <a:buChar char="•"/>
                </a:pPr>
                <a14:m>
                  <m:oMath xmlns:m="http://schemas.openxmlformats.org/officeDocument/2006/math">
                    <m:r>
                      <a:rPr lang="it-IT" sz="2400" b="0" i="1" dirty="0" smtClean="0">
                        <a:latin typeface="Cambria Math" panose="02040503050406030204" pitchFamily="18" charset="0"/>
                      </a:rPr>
                      <m:t>𝜆</m:t>
                    </m:r>
                    <m:r>
                      <a:rPr lang="it-IT" sz="2400" b="0" i="1" dirty="0" smtClean="0">
                        <a:latin typeface="Cambria Math" panose="02040503050406030204" pitchFamily="18" charset="0"/>
                      </a:rPr>
                      <m:t> = </m:t>
                    </m:r>
                    <m:r>
                      <a:rPr lang="it-IT" sz="2400" b="0" i="1" dirty="0" smtClean="0">
                        <a:latin typeface="Cambria Math" panose="02040503050406030204" pitchFamily="18" charset="0"/>
                      </a:rPr>
                      <m:t>0</m:t>
                    </m:r>
                  </m:oMath>
                </a14:m>
                <a:r>
                  <a:rPr lang="it-IT" sz="2400" b="0" dirty="0"/>
                  <a:t>: questo implica </a:t>
                </a:r>
                <a14:m>
                  <m:oMath xmlns:m="http://schemas.openxmlformats.org/officeDocument/2006/math">
                    <m:r>
                      <a:rPr lang="it-IT" sz="2400" b="0" i="1" dirty="0" smtClean="0">
                        <a:latin typeface="Cambria Math" panose="02040503050406030204" pitchFamily="18" charset="0"/>
                      </a:rPr>
                      <m:t>𝜐</m:t>
                    </m:r>
                    <m:r>
                      <a:rPr lang="it-IT" sz="2400" b="0" i="1" dirty="0" smtClean="0">
                        <a:latin typeface="Cambria Math" panose="02040503050406030204" pitchFamily="18" charset="0"/>
                      </a:rPr>
                      <m:t>[</m:t>
                    </m:r>
                    <m:r>
                      <a:rPr lang="it-IT" sz="2400" b="0" i="1" dirty="0" smtClean="0">
                        <a:latin typeface="Cambria Math" panose="02040503050406030204" pitchFamily="18" charset="0"/>
                      </a:rPr>
                      <m:t>2</m:t>
                    </m:r>
                    <m:r>
                      <a:rPr lang="it-IT" sz="2400" b="0" i="1" dirty="0" smtClean="0">
                        <a:latin typeface="Cambria Math" panose="02040503050406030204" pitchFamily="18" charset="0"/>
                      </a:rPr>
                      <m:t>]/</m:t>
                    </m:r>
                    <m:r>
                      <a:rPr lang="it-IT" sz="2400" b="0" i="1" dirty="0" smtClean="0">
                        <a:latin typeface="Cambria Math" panose="02040503050406030204" pitchFamily="18" charset="0"/>
                      </a:rPr>
                      <m:t>𝜐</m:t>
                    </m:r>
                    <m:d>
                      <m:dPr>
                        <m:begChr m:val="["/>
                        <m:endChr m:val="]"/>
                        <m:ctrlPr>
                          <a:rPr lang="it-IT" sz="2400" b="0" i="1" dirty="0" smtClean="0">
                            <a:latin typeface="Cambria Math" panose="02040503050406030204" pitchFamily="18" charset="0"/>
                          </a:rPr>
                        </m:ctrlPr>
                      </m:dPr>
                      <m:e>
                        <m:r>
                          <a:rPr lang="it-IT" sz="2400" b="0" i="1" dirty="0" smtClean="0">
                            <a:latin typeface="Cambria Math" panose="02040503050406030204" pitchFamily="18" charset="0"/>
                          </a:rPr>
                          <m:t>1</m:t>
                        </m:r>
                      </m:e>
                    </m:d>
                    <m:r>
                      <a:rPr lang="it-IT" sz="2400" b="0" i="1" dirty="0" smtClean="0">
                        <a:latin typeface="Cambria Math" panose="02040503050406030204" pitchFamily="18" charset="0"/>
                      </a:rPr>
                      <m:t> = </m:t>
                    </m:r>
                    <m:r>
                      <a:rPr lang="it-IT" sz="2400" b="0" i="1" dirty="0" smtClean="0">
                        <a:latin typeface="Cambria Math" panose="02040503050406030204" pitchFamily="18" charset="0"/>
                      </a:rPr>
                      <m:t>1</m:t>
                    </m:r>
                  </m:oMath>
                </a14:m>
                <a:r>
                  <a:rPr lang="it-IT" sz="2400" b="0" dirty="0"/>
                  <a:t>, cioè uguaglianza delle utilità marginali nei due stati e quindi copertura completa. </a:t>
                </a:r>
              </a:p>
              <a:p>
                <a:endParaRPr lang="it-IT" sz="2400" b="0" dirty="0"/>
              </a:p>
              <a:p>
                <a:pPr marL="342900" indent="-342900">
                  <a:buFont typeface="Arial" panose="020B0604020202020204" pitchFamily="34" charset="0"/>
                  <a:buChar char="•"/>
                </a:pPr>
                <a14:m>
                  <m:oMath xmlns:m="http://schemas.openxmlformats.org/officeDocument/2006/math">
                    <m:r>
                      <a:rPr lang="it-IT" sz="2400" b="0" i="1" dirty="0" smtClean="0">
                        <a:latin typeface="Cambria Math" panose="02040503050406030204" pitchFamily="18" charset="0"/>
                      </a:rPr>
                      <m:t>𝜆</m:t>
                    </m:r>
                    <m:r>
                      <a:rPr lang="it-IT" sz="2400" b="0" i="1" dirty="0" smtClean="0">
                        <a:latin typeface="Cambria Math" panose="02040503050406030204" pitchFamily="18" charset="0"/>
                      </a:rPr>
                      <m:t> &gt; </m:t>
                    </m:r>
                    <m:r>
                      <a:rPr lang="it-IT" sz="2400" b="0" i="1" dirty="0" smtClean="0">
                        <a:latin typeface="Cambria Math" panose="02040503050406030204" pitchFamily="18" charset="0"/>
                      </a:rPr>
                      <m:t>0</m:t>
                    </m:r>
                  </m:oMath>
                </a14:m>
                <a:r>
                  <a:rPr lang="it-IT" sz="2400" b="0" dirty="0"/>
                  <a:t>: il caricamento proporzionale implica </a:t>
                </a:r>
                <a14:m>
                  <m:oMath xmlns:m="http://schemas.openxmlformats.org/officeDocument/2006/math">
                    <m:r>
                      <a:rPr lang="it-IT" sz="2400" b="0" i="1" dirty="0" smtClean="0">
                        <a:latin typeface="Cambria Math" panose="02040503050406030204" pitchFamily="18" charset="0"/>
                      </a:rPr>
                      <m:t>𝜐</m:t>
                    </m:r>
                    <m:r>
                      <a:rPr lang="it-IT" sz="2400" b="0" i="1" dirty="0" smtClean="0">
                        <a:latin typeface="Cambria Math" panose="02040503050406030204" pitchFamily="18" charset="0"/>
                      </a:rPr>
                      <m:t>[</m:t>
                    </m:r>
                    <m:r>
                      <a:rPr lang="it-IT" sz="2400" b="0" i="1" dirty="0" smtClean="0">
                        <a:latin typeface="Cambria Math" panose="02040503050406030204" pitchFamily="18" charset="0"/>
                      </a:rPr>
                      <m:t>2</m:t>
                    </m:r>
                    <m:r>
                      <a:rPr lang="it-IT" sz="2400" b="0" i="1" dirty="0" smtClean="0">
                        <a:latin typeface="Cambria Math" panose="02040503050406030204" pitchFamily="18" charset="0"/>
                      </a:rPr>
                      <m:t>]/</m:t>
                    </m:r>
                    <m:r>
                      <a:rPr lang="it-IT" sz="2400" b="0" i="1" dirty="0" smtClean="0">
                        <a:latin typeface="Cambria Math" panose="02040503050406030204" pitchFamily="18" charset="0"/>
                      </a:rPr>
                      <m:t>𝜐</m:t>
                    </m:r>
                    <m:r>
                      <a:rPr lang="it-IT" sz="2400" b="0" i="1" dirty="0" smtClean="0">
                        <a:latin typeface="Cambria Math" panose="02040503050406030204" pitchFamily="18" charset="0"/>
                      </a:rPr>
                      <m:t>[</m:t>
                    </m:r>
                    <m:r>
                      <a:rPr lang="it-IT" sz="2400" b="0" i="1" dirty="0" smtClean="0">
                        <a:latin typeface="Cambria Math" panose="02040503050406030204" pitchFamily="18" charset="0"/>
                      </a:rPr>
                      <m:t>1</m:t>
                    </m:r>
                    <m:r>
                      <a:rPr lang="it-IT" sz="2400" b="0" i="1" dirty="0" smtClean="0">
                        <a:latin typeface="Cambria Math" panose="02040503050406030204" pitchFamily="18" charset="0"/>
                      </a:rPr>
                      <m:t>] &lt; </m:t>
                    </m:r>
                    <m:r>
                      <a:rPr lang="it-IT" sz="2400" b="0" i="1" dirty="0" smtClean="0">
                        <a:latin typeface="Cambria Math" panose="02040503050406030204" pitchFamily="18" charset="0"/>
                      </a:rPr>
                      <m:t>1</m:t>
                    </m:r>
                    <m:r>
                      <a:rPr lang="it-IT" sz="2400" b="0" i="1" dirty="0" smtClean="0">
                        <a:latin typeface="Cambria Math" panose="02040503050406030204" pitchFamily="18" charset="0"/>
                      </a:rPr>
                      <m:t> </m:t>
                    </m:r>
                  </m:oMath>
                </a14:m>
                <a:r>
                  <a:rPr lang="it-IT" sz="2400" b="0" dirty="0"/>
                  <a:t>perché la retta assicurativa ha una pendenza inferiore a </a:t>
                </a:r>
                <a14:m>
                  <m:oMath xmlns:m="http://schemas.openxmlformats.org/officeDocument/2006/math">
                    <m:r>
                      <a:rPr lang="it-IT" sz="2400" b="0" i="1" dirty="0" smtClean="0">
                        <a:latin typeface="Cambria Math" panose="02040503050406030204" pitchFamily="18" charset="0"/>
                      </a:rPr>
                      <m:t>(</m:t>
                    </m:r>
                    <m:r>
                      <a:rPr lang="it-IT" sz="2400" b="0" i="1" dirty="0" smtClean="0">
                        <a:latin typeface="Cambria Math" panose="02040503050406030204" pitchFamily="18" charset="0"/>
                      </a:rPr>
                      <m:t>1</m:t>
                    </m:r>
                    <m:r>
                      <a:rPr lang="it-IT" sz="2400" b="0" i="1" dirty="0" smtClean="0">
                        <a:latin typeface="Cambria Math" panose="02040503050406030204" pitchFamily="18" charset="0"/>
                      </a:rPr>
                      <m:t> − </m:t>
                    </m:r>
                    <m:r>
                      <a:rPr lang="it-IT" sz="2400" b="0" i="1" dirty="0" smtClean="0">
                        <a:latin typeface="Cambria Math" panose="02040503050406030204" pitchFamily="18" charset="0"/>
                      </a:rPr>
                      <m:t>𝜋</m:t>
                    </m:r>
                    <m:r>
                      <a:rPr lang="it-IT" sz="2400" b="0" i="1" dirty="0" smtClean="0">
                        <a:latin typeface="Cambria Math" panose="02040503050406030204" pitchFamily="18" charset="0"/>
                      </a:rPr>
                      <m:t>)/</m:t>
                    </m:r>
                    <m:r>
                      <a:rPr lang="it-IT" sz="2400" b="0" i="1" dirty="0" smtClean="0">
                        <a:latin typeface="Cambria Math" panose="02040503050406030204" pitchFamily="18" charset="0"/>
                      </a:rPr>
                      <m:t>𝜋</m:t>
                    </m:r>
                  </m:oMath>
                </a14:m>
                <a:r>
                  <a:rPr lang="it-IT" sz="2400" b="0" dirty="0"/>
                  <a:t>. Data una funzione di utilità del rischio strettamente concava, </a:t>
                </a:r>
                <a14:m>
                  <m:oMath xmlns:m="http://schemas.openxmlformats.org/officeDocument/2006/math">
                    <m:r>
                      <a:rPr lang="it-IT" sz="2400" b="0" i="1" dirty="0" smtClean="0">
                        <a:latin typeface="Cambria Math" panose="02040503050406030204" pitchFamily="18" charset="0"/>
                      </a:rPr>
                      <m:t>𝜐</m:t>
                    </m:r>
                    <m:r>
                      <a:rPr lang="it-IT" sz="2400" b="0" i="1" dirty="0" smtClean="0">
                        <a:latin typeface="Cambria Math" panose="02040503050406030204" pitchFamily="18" charset="0"/>
                      </a:rPr>
                      <m:t>[</m:t>
                    </m:r>
                    <m:r>
                      <a:rPr lang="it-IT" sz="2400" b="0" i="1" dirty="0" smtClean="0">
                        <a:latin typeface="Cambria Math" panose="02040503050406030204" pitchFamily="18" charset="0"/>
                      </a:rPr>
                      <m:t>1</m:t>
                    </m:r>
                    <m:r>
                      <a:rPr lang="it-IT" sz="2400" b="0" i="1" dirty="0" smtClean="0">
                        <a:latin typeface="Cambria Math" panose="02040503050406030204" pitchFamily="18" charset="0"/>
                      </a:rPr>
                      <m:t>] &gt; </m:t>
                    </m:r>
                    <m:r>
                      <a:rPr lang="it-IT" sz="2400" b="0" i="1" dirty="0" smtClean="0">
                        <a:latin typeface="Cambria Math" panose="02040503050406030204" pitchFamily="18" charset="0"/>
                      </a:rPr>
                      <m:t>𝜐</m:t>
                    </m:r>
                    <m:r>
                      <a:rPr lang="it-IT" sz="2400" b="0" i="1" dirty="0" smtClean="0">
                        <a:latin typeface="Cambria Math" panose="02040503050406030204" pitchFamily="18" charset="0"/>
                      </a:rPr>
                      <m:t>[</m:t>
                    </m:r>
                    <m:r>
                      <a:rPr lang="it-IT" sz="2400" b="0" i="1" dirty="0" smtClean="0">
                        <a:latin typeface="Cambria Math" panose="02040503050406030204" pitchFamily="18" charset="0"/>
                      </a:rPr>
                      <m:t>2</m:t>
                    </m:r>
                    <m:r>
                      <a:rPr lang="it-IT" sz="2400" b="0" i="1" dirty="0" smtClean="0">
                        <a:latin typeface="Cambria Math" panose="02040503050406030204" pitchFamily="18" charset="0"/>
                      </a:rPr>
                      <m:t>] </m:t>
                    </m:r>
                  </m:oMath>
                </a14:m>
                <a:r>
                  <a:rPr lang="it-IT" sz="2400" b="0" dirty="0"/>
                  <a:t>vale solo se </a:t>
                </a:r>
                <a14:m>
                  <m:oMath xmlns:m="http://schemas.openxmlformats.org/officeDocument/2006/math">
                    <m:r>
                      <a:rPr lang="it-IT" sz="2400" b="0" i="1" dirty="0" smtClean="0">
                        <a:latin typeface="Cambria Math" panose="02040503050406030204" pitchFamily="18" charset="0"/>
                      </a:rPr>
                      <m:t>𝑊</m:t>
                    </m:r>
                    <m:r>
                      <a:rPr lang="it-IT" sz="2400" b="0" i="1" dirty="0" smtClean="0">
                        <a:latin typeface="Cambria Math" panose="02040503050406030204" pitchFamily="18" charset="0"/>
                      </a:rPr>
                      <m:t>1</m:t>
                    </m:r>
                    <m:r>
                      <a:rPr lang="it-IT" sz="2400" b="0" i="1" dirty="0" smtClean="0">
                        <a:latin typeface="Cambria Math" panose="02040503050406030204" pitchFamily="18" charset="0"/>
                      </a:rPr>
                      <m:t> &lt; </m:t>
                    </m:r>
                    <m:r>
                      <a:rPr lang="it-IT" sz="2400" b="0" i="1" dirty="0" smtClean="0">
                        <a:latin typeface="Cambria Math" panose="02040503050406030204" pitchFamily="18" charset="0"/>
                      </a:rPr>
                      <m:t>𝑊</m:t>
                    </m:r>
                    <m:r>
                      <a:rPr lang="it-IT" sz="2400" b="0" i="1" dirty="0" smtClean="0">
                        <a:latin typeface="Cambria Math" panose="02040503050406030204" pitchFamily="18" charset="0"/>
                      </a:rPr>
                      <m:t>2</m:t>
                    </m:r>
                  </m:oMath>
                </a14:m>
                <a:r>
                  <a:rPr lang="it-IT" sz="2400" b="0" dirty="0"/>
                  <a:t>, il che implica copertura parziale.</a:t>
                </a:r>
              </a:p>
              <a:p>
                <a:endParaRPr lang="it-IT" sz="2400" b="0" dirty="0"/>
              </a:p>
              <a:p>
                <a:pPr marL="342900" indent="-342900">
                  <a:buFont typeface="Arial" panose="020B0604020202020204" pitchFamily="34" charset="0"/>
                  <a:buChar char="•"/>
                </a:pPr>
                <a14:m>
                  <m:oMath xmlns:m="http://schemas.openxmlformats.org/officeDocument/2006/math">
                    <m:r>
                      <a:rPr lang="it-IT" sz="2400" b="0" i="1" dirty="0" smtClean="0">
                        <a:latin typeface="Cambria Math" panose="02040503050406030204" pitchFamily="18" charset="0"/>
                      </a:rPr>
                      <m:t>𝜆</m:t>
                    </m:r>
                    <m:r>
                      <a:rPr lang="it-IT" sz="2400" b="0" i="1" dirty="0" smtClean="0">
                        <a:latin typeface="Cambria Math" panose="02040503050406030204" pitchFamily="18" charset="0"/>
                      </a:rPr>
                      <m:t> &gt;&gt;</m:t>
                    </m:r>
                    <m:r>
                      <a:rPr lang="it-IT" sz="2400" b="0" i="1" dirty="0" smtClean="0">
                        <a:latin typeface="Cambria Math" panose="02040503050406030204" pitchFamily="18" charset="0"/>
                      </a:rPr>
                      <m:t>0</m:t>
                    </m:r>
                    <m:r>
                      <a:rPr lang="it-IT" sz="2400" b="0" i="1" dirty="0" smtClean="0">
                        <a:latin typeface="Cambria Math" panose="02040503050406030204" pitchFamily="18" charset="0"/>
                      </a:rPr>
                      <m:t> </m:t>
                    </m:r>
                  </m:oMath>
                </a14:m>
                <a:r>
                  <a:rPr lang="it-IT" sz="2400" b="0" dirty="0"/>
                  <a:t>: è concepibile che un caricamento eccessivamente alto renda negativo il lato destro della (3.29). Il valore critico di λ è </a:t>
                </a:r>
                <a14:m>
                  <m:oMath xmlns:m="http://schemas.openxmlformats.org/officeDocument/2006/math">
                    <m:sSub>
                      <m:sSubPr>
                        <m:ctrlPr>
                          <a:rPr lang="it-IT" sz="2400" b="0" i="1" dirty="0" smtClean="0">
                            <a:latin typeface="Cambria Math" panose="02040503050406030204" pitchFamily="18" charset="0"/>
                          </a:rPr>
                        </m:ctrlPr>
                      </m:sSubPr>
                      <m:e>
                        <m:r>
                          <a:rPr lang="it-IT" sz="2400" b="0" i="1" dirty="0" smtClean="0">
                            <a:latin typeface="Cambria Math" panose="02040503050406030204" pitchFamily="18" charset="0"/>
                          </a:rPr>
                          <m:t>𝜆</m:t>
                        </m:r>
                      </m:e>
                      <m:sub>
                        <m:r>
                          <a:rPr lang="it-IT" sz="2400" b="0" i="1" dirty="0" smtClean="0">
                            <a:latin typeface="Cambria Math" panose="02040503050406030204" pitchFamily="18" charset="0"/>
                          </a:rPr>
                          <m:t>𝑐</m:t>
                        </m:r>
                      </m:sub>
                    </m:sSub>
                    <m:r>
                      <a:rPr lang="it-IT" sz="2400" b="0" i="1" dirty="0" smtClean="0">
                        <a:latin typeface="Cambria Math" panose="02040503050406030204" pitchFamily="18" charset="0"/>
                      </a:rPr>
                      <m:t> = </m:t>
                    </m:r>
                    <m:f>
                      <m:fPr>
                        <m:ctrlPr>
                          <a:rPr lang="it-IT" sz="2400" b="0" i="1" dirty="0" smtClean="0">
                            <a:latin typeface="Cambria Math" panose="02040503050406030204" pitchFamily="18" charset="0"/>
                          </a:rPr>
                        </m:ctrlPr>
                      </m:fPr>
                      <m:num>
                        <m:r>
                          <a:rPr lang="it-IT" sz="2400" b="0" i="1" dirty="0" smtClean="0">
                            <a:latin typeface="Cambria Math" panose="02040503050406030204" pitchFamily="18" charset="0"/>
                          </a:rPr>
                          <m:t>1</m:t>
                        </m:r>
                        <m:r>
                          <a:rPr lang="it-IT" sz="2400" b="0" i="1" dirty="0" smtClean="0">
                            <a:latin typeface="Cambria Math" panose="02040503050406030204" pitchFamily="18" charset="0"/>
                          </a:rPr>
                          <m:t>−</m:t>
                        </m:r>
                        <m:r>
                          <a:rPr lang="it-IT" sz="2400" b="0" i="1" dirty="0" smtClean="0">
                            <a:latin typeface="Cambria Math" panose="02040503050406030204" pitchFamily="18" charset="0"/>
                          </a:rPr>
                          <m:t>𝜋</m:t>
                        </m:r>
                      </m:num>
                      <m:den>
                        <m:r>
                          <a:rPr lang="it-IT" sz="2400" b="0" i="1" dirty="0" smtClean="0">
                            <a:latin typeface="Cambria Math" panose="02040503050406030204" pitchFamily="18" charset="0"/>
                          </a:rPr>
                          <m:t>𝜋</m:t>
                        </m:r>
                      </m:den>
                    </m:f>
                  </m:oMath>
                </a14:m>
                <a:r>
                  <a:rPr lang="it-IT" sz="2400" b="0" dirty="0"/>
                  <a:t>. Ad </a:t>
                </a:r>
                <a:r>
                  <a:rPr lang="it-IT" sz="2400" dirty="0"/>
                  <a:t>esempio, l</a:t>
                </a:r>
                <a:r>
                  <a:rPr lang="it-IT" sz="2400" b="0" dirty="0"/>
                  <a:t>a probabilità di perdita più elevata si osserva nell’assicurazione sanitaria, dove fino al 75% degli assicurati presenta una richiesta di rimborso per spese mediche durante l’anno. Ponendo π = 0.75, si ottiene </a:t>
                </a:r>
                <a14:m>
                  <m:oMath xmlns:m="http://schemas.openxmlformats.org/officeDocument/2006/math">
                    <m:sSub>
                      <m:sSubPr>
                        <m:ctrlPr>
                          <a:rPr lang="it-IT" sz="2400" b="0" i="1" dirty="0" smtClean="0">
                            <a:latin typeface="Cambria Math" panose="02040503050406030204" pitchFamily="18" charset="0"/>
                          </a:rPr>
                        </m:ctrlPr>
                      </m:sSubPr>
                      <m:e>
                        <m:r>
                          <a:rPr lang="it-IT" sz="2400" b="0" i="1" dirty="0" smtClean="0">
                            <a:latin typeface="Cambria Math" panose="02040503050406030204" pitchFamily="18" charset="0"/>
                          </a:rPr>
                          <m:t>𝜆</m:t>
                        </m:r>
                      </m:e>
                      <m:sub>
                        <m:r>
                          <a:rPr lang="it-IT" sz="2400" b="0" i="1" dirty="0" smtClean="0">
                            <a:latin typeface="Cambria Math" panose="02040503050406030204" pitchFamily="18" charset="0"/>
                          </a:rPr>
                          <m:t>𝑐</m:t>
                        </m:r>
                      </m:sub>
                    </m:sSub>
                    <m:r>
                      <a:rPr lang="it-IT" sz="2400" b="0" i="1" dirty="0" smtClean="0">
                        <a:latin typeface="Cambria Math" panose="02040503050406030204" pitchFamily="18" charset="0"/>
                      </a:rPr>
                      <m:t> = </m:t>
                    </m:r>
                    <m:r>
                      <a:rPr lang="it-IT" sz="2400" b="0" i="1" dirty="0" smtClean="0">
                        <a:latin typeface="Cambria Math" panose="02040503050406030204" pitchFamily="18" charset="0"/>
                      </a:rPr>
                      <m:t>0</m:t>
                    </m:r>
                    <m:r>
                      <a:rPr lang="it-IT" sz="2400" b="0" i="1" dirty="0" smtClean="0">
                        <a:latin typeface="Cambria Math" panose="02040503050406030204" pitchFamily="18" charset="0"/>
                      </a:rPr>
                      <m:t>.</m:t>
                    </m:r>
                    <m:r>
                      <a:rPr lang="it-IT" sz="2400" b="0" i="1" dirty="0" smtClean="0">
                        <a:latin typeface="Cambria Math" panose="02040503050406030204" pitchFamily="18" charset="0"/>
                      </a:rPr>
                      <m:t>33</m:t>
                    </m:r>
                  </m:oMath>
                </a14:m>
                <a:r>
                  <a:rPr lang="it-IT" sz="2400" b="0" dirty="0"/>
                  <a:t>, un valore raramente raggiunto in questo ramo assicurativo. Tuttavia, nel caso estremo in </a:t>
                </a:r>
                <a14:m>
                  <m:oMath xmlns:m="http://schemas.openxmlformats.org/officeDocument/2006/math">
                    <m:r>
                      <a:rPr lang="it-IT" sz="2400" b="0" i="1" dirty="0" smtClean="0">
                        <a:latin typeface="Cambria Math" panose="02040503050406030204" pitchFamily="18" charset="0"/>
                      </a:rPr>
                      <m:t>𝑐𝑢𝑖</m:t>
                    </m:r>
                    <m:r>
                      <a:rPr lang="it-IT" sz="2400" b="0" i="1" dirty="0" smtClean="0">
                        <a:latin typeface="Cambria Math" panose="02040503050406030204" pitchFamily="18" charset="0"/>
                      </a:rPr>
                      <m:t> </m:t>
                    </m:r>
                    <m:r>
                      <a:rPr lang="it-IT" sz="2400" b="0" i="1" dirty="0" smtClean="0">
                        <a:latin typeface="Cambria Math" panose="02040503050406030204" pitchFamily="18" charset="0"/>
                      </a:rPr>
                      <m:t>𝜆</m:t>
                    </m:r>
                    <m:r>
                      <a:rPr lang="it-IT" sz="2400" b="0" i="1" dirty="0" smtClean="0">
                        <a:latin typeface="Cambria Math" panose="02040503050406030204" pitchFamily="18" charset="0"/>
                      </a:rPr>
                      <m:t> &gt; </m:t>
                    </m:r>
                    <m:sSub>
                      <m:sSubPr>
                        <m:ctrlPr>
                          <a:rPr lang="it-IT" sz="2400" b="0" i="1" dirty="0" smtClean="0">
                            <a:latin typeface="Cambria Math" panose="02040503050406030204" pitchFamily="18" charset="0"/>
                          </a:rPr>
                        </m:ctrlPr>
                      </m:sSubPr>
                      <m:e>
                        <m:r>
                          <a:rPr lang="it-IT" sz="2400" b="0" i="1" dirty="0" err="1" smtClean="0">
                            <a:latin typeface="Cambria Math" panose="02040503050406030204" pitchFamily="18" charset="0"/>
                          </a:rPr>
                          <m:t>𝜆</m:t>
                        </m:r>
                      </m:e>
                      <m:sub>
                        <m:r>
                          <a:rPr lang="it-IT" sz="2400" b="0" i="1" dirty="0" err="1" smtClean="0">
                            <a:latin typeface="Cambria Math" panose="02040503050406030204" pitchFamily="18" charset="0"/>
                          </a:rPr>
                          <m:t>𝑐</m:t>
                        </m:r>
                      </m:sub>
                    </m:sSub>
                  </m:oMath>
                </a14:m>
                <a:r>
                  <a:rPr lang="it-IT" sz="2400" b="0" dirty="0"/>
                  <a:t>, risultando in una pendenza positiva della retta assicurativa, l’ottimo coincide con il punto di dotazione A, cioè nessuna copertura. </a:t>
                </a:r>
              </a:p>
            </p:txBody>
          </p:sp>
        </mc:Choice>
        <mc:Fallback xmlns="">
          <p:sp>
            <p:nvSpPr>
              <p:cNvPr id="5" name="CasellaDiTesto 4">
                <a:extLst>
                  <a:ext uri="{FF2B5EF4-FFF2-40B4-BE49-F238E27FC236}">
                    <a16:creationId xmlns:a16="http://schemas.microsoft.com/office/drawing/2014/main" id="{46A8FD72-BBB7-81B9-C1B6-34CFD86AB51F}"/>
                  </a:ext>
                </a:extLst>
              </p:cNvPr>
              <p:cNvSpPr txBox="1">
                <a:spLocks noRot="1" noChangeAspect="1" noMove="1" noResize="1" noEditPoints="1" noAdjustHandles="1" noChangeArrowheads="1" noChangeShapeType="1" noTextEdit="1"/>
              </p:cNvSpPr>
              <p:nvPr/>
            </p:nvSpPr>
            <p:spPr>
              <a:xfrm>
                <a:off x="965200" y="2207567"/>
                <a:ext cx="14897303" cy="5016245"/>
              </a:xfrm>
              <a:prstGeom prst="rect">
                <a:avLst/>
              </a:prstGeom>
              <a:blipFill>
                <a:blip r:embed="rId4"/>
                <a:stretch>
                  <a:fillRect l="-532" t="-972" r="-327" b="-2430"/>
                </a:stretch>
              </a:blipFill>
            </p:spPr>
            <p:txBody>
              <a:bodyPr/>
              <a:lstStyle/>
              <a:p>
                <a:r>
                  <a:rPr lang="it-IT">
                    <a:noFill/>
                  </a:rPr>
                  <a:t> </a:t>
                </a:r>
              </a:p>
            </p:txBody>
          </p:sp>
        </mc:Fallback>
      </mc:AlternateContent>
      <p:sp>
        <p:nvSpPr>
          <p:cNvPr id="3" name="Text 0">
            <a:extLst>
              <a:ext uri="{FF2B5EF4-FFF2-40B4-BE49-F238E27FC236}">
                <a16:creationId xmlns:a16="http://schemas.microsoft.com/office/drawing/2014/main" id="{DF264A0D-7159-2543-9872-ED422FB3FBF6}"/>
              </a:ext>
            </a:extLst>
          </p:cNvPr>
          <p:cNvSpPr/>
          <p:nvPr/>
        </p:nvSpPr>
        <p:spPr>
          <a:xfrm>
            <a:off x="965200" y="777240"/>
            <a:ext cx="15163800" cy="975360"/>
          </a:xfrm>
          <a:prstGeom prst="rect">
            <a:avLst/>
          </a:prstGeom>
          <a:noFill/>
          <a:ln/>
        </p:spPr>
        <p:txBody>
          <a:bodyPr wrap="square" rtlCol="0" anchor="ctr"/>
          <a:lstStyle/>
          <a:p>
            <a:r>
              <a:rPr lang="it-IT" sz="4800" b="1" dirty="0"/>
              <a:t>Retta assicurativa con premio non equo</a:t>
            </a:r>
          </a:p>
        </p:txBody>
      </p:sp>
    </p:spTree>
    <p:extLst>
      <p:ext uri="{BB962C8B-B14F-4D97-AF65-F5344CB8AC3E}">
        <p14:creationId xmlns:p14="http://schemas.microsoft.com/office/powerpoint/2010/main" val="2618213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A5899-877C-250F-CFDA-5CE4DAFD7E64}"/>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59C87976-1FBF-4D32-D087-36DFCBAD8C27}"/>
              </a:ext>
            </a:extLst>
          </p:cNvPr>
          <p:cNvSpPr/>
          <p:nvPr/>
        </p:nvSpPr>
        <p:spPr>
          <a:xfrm>
            <a:off x="670763" y="8553704"/>
            <a:ext cx="14914473" cy="36576"/>
          </a:xfrm>
          <a:prstGeom prst="rect">
            <a:avLst/>
          </a:prstGeom>
          <a:solidFill>
            <a:srgbClr val="155F82"/>
          </a:solidFill>
          <a:ln w="12700">
            <a:solidFill>
              <a:srgbClr val="155F82"/>
            </a:solidFill>
            <a:prstDash val="solid"/>
          </a:ln>
        </p:spPr>
        <p:txBody>
          <a:bodyPr/>
          <a:lstStyle/>
          <a:p>
            <a:endParaRPr lang="it-IT" sz="2400"/>
          </a:p>
        </p:txBody>
      </p:sp>
      <p:pic>
        <p:nvPicPr>
          <p:cNvPr id="6" name="Image 0" descr="/mnt/data/deams_logo.png">
            <a:extLst>
              <a:ext uri="{FF2B5EF4-FFF2-40B4-BE49-F238E27FC236}">
                <a16:creationId xmlns:a16="http://schemas.microsoft.com/office/drawing/2014/main" id="{45719250-83BF-47AE-602E-5928B6BBAF09}"/>
              </a:ext>
            </a:extLst>
          </p:cNvPr>
          <p:cNvPicPr>
            <a:picLocks noChangeAspect="1"/>
          </p:cNvPicPr>
          <p:nvPr/>
        </p:nvPicPr>
        <p:blipFill>
          <a:blip r:embed="rId3"/>
          <a:stretch>
            <a:fillRect/>
          </a:stretch>
        </p:blipFill>
        <p:spPr>
          <a:xfrm>
            <a:off x="13241560" y="8595360"/>
            <a:ext cx="1402080" cy="548640"/>
          </a:xfrm>
          <a:prstGeom prst="rect">
            <a:avLst/>
          </a:prstGeom>
        </p:spPr>
      </p:pic>
      <p:sp>
        <p:nvSpPr>
          <p:cNvPr id="8" name="Text 1">
            <a:extLst>
              <a:ext uri="{FF2B5EF4-FFF2-40B4-BE49-F238E27FC236}">
                <a16:creationId xmlns:a16="http://schemas.microsoft.com/office/drawing/2014/main" id="{514C17F2-14EF-3F53-8726-A23A70FDDB98}"/>
              </a:ext>
            </a:extLst>
          </p:cNvPr>
          <p:cNvSpPr/>
          <p:nvPr/>
        </p:nvSpPr>
        <p:spPr>
          <a:xfrm>
            <a:off x="965200" y="3124200"/>
            <a:ext cx="15036393" cy="1142080"/>
          </a:xfrm>
          <a:prstGeom prst="rect">
            <a:avLst/>
          </a:prstGeom>
          <a:noFill/>
          <a:ln/>
        </p:spPr>
        <p:txBody>
          <a:bodyPr wrap="square" rtlCol="0" anchor="t"/>
          <a:lstStyle/>
          <a:p>
            <a:pPr>
              <a:spcAft>
                <a:spcPts val="800"/>
              </a:spcAft>
              <a:defRPr sz="2000">
                <a:solidFill>
                  <a:srgbClr val="282828"/>
                </a:solidFill>
                <a:latin typeface="Calibri"/>
              </a:defRPr>
            </a:pPr>
            <a:r>
              <a:rPr lang="it-IT" sz="3200" dirty="0"/>
              <a:t>  </a:t>
            </a:r>
          </a:p>
        </p:txBody>
      </p:sp>
      <mc:AlternateContent xmlns:mc="http://schemas.openxmlformats.org/markup-compatibility/2006" xmlns:a14="http://schemas.microsoft.com/office/drawing/2010/main">
        <mc:Choice Requires="a14">
          <p:sp>
            <p:nvSpPr>
              <p:cNvPr id="5" name="CasellaDiTesto 4">
                <a:extLst>
                  <a:ext uri="{FF2B5EF4-FFF2-40B4-BE49-F238E27FC236}">
                    <a16:creationId xmlns:a16="http://schemas.microsoft.com/office/drawing/2014/main" id="{663D49F2-A6B4-1968-5DF6-EC0E620DE3E9}"/>
                  </a:ext>
                </a:extLst>
              </p:cNvPr>
              <p:cNvSpPr txBox="1"/>
              <p:nvPr/>
            </p:nvSpPr>
            <p:spPr>
              <a:xfrm>
                <a:off x="1098448" y="1609038"/>
                <a:ext cx="14897303" cy="7260642"/>
              </a:xfrm>
              <a:prstGeom prst="rect">
                <a:avLst/>
              </a:prstGeom>
              <a:noFill/>
            </p:spPr>
            <p:txBody>
              <a:bodyPr wrap="square">
                <a:spAutoFit/>
              </a:bodyPr>
              <a:lstStyle/>
              <a:p>
                <a:pPr marL="342900" indent="-342900">
                  <a:buFont typeface="Arial" panose="020B0604020202020204" pitchFamily="34" charset="0"/>
                  <a:buChar char="•"/>
                </a:pPr>
                <a:r>
                  <a:rPr lang="it-IT" sz="2400" dirty="0"/>
                  <a:t>Nel punto di ottimo, la pendenza della curva di indifferenza è uguale alla pendenza della retta assicurativa. </a:t>
                </a:r>
              </a:p>
              <a:p>
                <a:endParaRPr lang="it-IT" sz="2400" dirty="0"/>
              </a:p>
              <a:p>
                <a:pPr marL="342900" indent="-342900">
                  <a:buFont typeface="Arial" panose="020B0604020202020204" pitchFamily="34" charset="0"/>
                  <a:buChar char="•"/>
                </a:pPr>
                <a:r>
                  <a:rPr lang="it-IT" sz="2400" dirty="0"/>
                  <a:t>Pendenza della curva di indifferenza: </a:t>
                </a:r>
              </a:p>
              <a:p>
                <a:pPr marL="342900" indent="-342900">
                  <a:buFont typeface="Arial" panose="020B0604020202020204" pitchFamily="34" charset="0"/>
                  <a:buChar char="•"/>
                </a:pPr>
                <a:endParaRPr lang="it-IT" sz="2400" dirty="0">
                  <a:latin typeface="+mj-lt"/>
                </a:endParaRPr>
              </a:p>
              <a:p>
                <a:pPr/>
                <a14:m>
                  <m:oMathPara xmlns:m="http://schemas.openxmlformats.org/officeDocument/2006/math">
                    <m:oMathParaPr>
                      <m:jc m:val="centerGroup"/>
                    </m:oMathParaPr>
                    <m:oMath xmlns:m="http://schemas.openxmlformats.org/officeDocument/2006/math">
                      <m:r>
                        <a:rPr lang="it-IT" sz="2400" b="0" i="1" smtClean="0">
                          <a:latin typeface="Cambria Math" panose="02040503050406030204" pitchFamily="18" charset="0"/>
                        </a:rPr>
                        <m:t>𝑠𝑙𝑜𝑝𝑒</m:t>
                      </m:r>
                      <m:d>
                        <m:dPr>
                          <m:ctrlPr>
                            <a:rPr lang="it-IT" sz="2400" b="0" i="1" smtClean="0">
                              <a:latin typeface="Cambria Math" panose="02040503050406030204" pitchFamily="18" charset="0"/>
                            </a:rPr>
                          </m:ctrlPr>
                        </m:dPr>
                        <m:e>
                          <m:r>
                            <a:rPr lang="it-IT" sz="2400" b="0" i="1" smtClean="0">
                              <a:latin typeface="Cambria Math" panose="02040503050406030204" pitchFamily="18" charset="0"/>
                            </a:rPr>
                            <m:t>𝐼𝐶</m:t>
                          </m:r>
                        </m:e>
                      </m:d>
                      <m:r>
                        <a:rPr lang="it-IT" sz="2400" b="0" i="1" smtClean="0">
                          <a:latin typeface="Cambria Math" panose="02040503050406030204" pitchFamily="18" charset="0"/>
                        </a:rPr>
                        <m:t>=−</m:t>
                      </m:r>
                      <m:f>
                        <m:fPr>
                          <m:ctrlPr>
                            <a:rPr lang="it-IT" sz="2400" b="0" i="1" smtClean="0">
                              <a:latin typeface="Cambria Math" panose="02040503050406030204" pitchFamily="18" charset="0"/>
                            </a:rPr>
                          </m:ctrlPr>
                        </m:fPr>
                        <m:num>
                          <m:r>
                            <a:rPr lang="it-IT" sz="2400" b="0" i="1" smtClean="0">
                              <a:latin typeface="Cambria Math" panose="02040503050406030204" pitchFamily="18" charset="0"/>
                            </a:rPr>
                            <m:t>1</m:t>
                          </m:r>
                          <m:r>
                            <a:rPr lang="it-IT" sz="2400" b="0" i="1" smtClean="0">
                              <a:latin typeface="Cambria Math" panose="02040503050406030204" pitchFamily="18" charset="0"/>
                            </a:rPr>
                            <m:t>−</m:t>
                          </m:r>
                          <m:r>
                            <a:rPr lang="it-IT" sz="2400" b="0" i="1" smtClean="0">
                              <a:latin typeface="Cambria Math" panose="02040503050406030204" pitchFamily="18" charset="0"/>
                            </a:rPr>
                            <m:t>𝜋</m:t>
                          </m:r>
                        </m:num>
                        <m:den>
                          <m:r>
                            <a:rPr lang="it-IT" sz="2400" b="0" i="1" smtClean="0">
                              <a:latin typeface="Cambria Math" panose="02040503050406030204" pitchFamily="18" charset="0"/>
                            </a:rPr>
                            <m:t>𝜋</m:t>
                          </m:r>
                        </m:den>
                      </m:f>
                      <m:f>
                        <m:fPr>
                          <m:ctrlPr>
                            <a:rPr lang="it-IT" sz="2400" b="0" i="1" smtClean="0">
                              <a:latin typeface="Cambria Math" panose="02040503050406030204" pitchFamily="18" charset="0"/>
                            </a:rPr>
                          </m:ctrlPr>
                        </m:fPr>
                        <m:num>
                          <m:sSup>
                            <m:sSupPr>
                              <m:ctrlPr>
                                <a:rPr lang="it-IT" sz="2400" b="0" i="1" smtClean="0">
                                  <a:latin typeface="Cambria Math" panose="02040503050406030204" pitchFamily="18" charset="0"/>
                                </a:rPr>
                              </m:ctrlPr>
                            </m:sSupPr>
                            <m:e>
                              <m:r>
                                <a:rPr lang="it-IT" sz="2400" b="0" i="1" smtClean="0">
                                  <a:latin typeface="Cambria Math" panose="02040503050406030204" pitchFamily="18" charset="0"/>
                                </a:rPr>
                                <m:t>𝑢</m:t>
                              </m:r>
                            </m:e>
                            <m:sup>
                              <m:r>
                                <a:rPr lang="it-IT" sz="2400" b="0" i="1" smtClean="0">
                                  <a:latin typeface="Cambria Math" panose="02040503050406030204" pitchFamily="18" charset="0"/>
                                </a:rPr>
                                <m:t>′</m:t>
                              </m:r>
                            </m:sup>
                          </m:sSup>
                          <m:d>
                            <m:dPr>
                              <m:ctrlPr>
                                <a:rPr lang="it-IT" sz="2400" b="0" i="1" smtClean="0">
                                  <a:latin typeface="Cambria Math" panose="02040503050406030204" pitchFamily="18" charset="0"/>
                                </a:rPr>
                              </m:ctrlPr>
                            </m:dPr>
                            <m:e>
                              <m:sSub>
                                <m:sSubPr>
                                  <m:ctrlPr>
                                    <a:rPr lang="it-IT" sz="2400" b="0" i="1" smtClean="0">
                                      <a:latin typeface="Cambria Math" panose="02040503050406030204" pitchFamily="18" charset="0"/>
                                    </a:rPr>
                                  </m:ctrlPr>
                                </m:sSubPr>
                                <m:e>
                                  <m:r>
                                    <a:rPr lang="it-IT" sz="2400" b="0" i="1" smtClean="0">
                                      <a:latin typeface="Cambria Math" panose="02040503050406030204" pitchFamily="18" charset="0"/>
                                    </a:rPr>
                                    <m:t>𝑊</m:t>
                                  </m:r>
                                </m:e>
                                <m:sub>
                                  <m:r>
                                    <a:rPr lang="it-IT" sz="2400" b="0" i="1" smtClean="0">
                                      <a:latin typeface="Cambria Math" panose="02040503050406030204" pitchFamily="18" charset="0"/>
                                    </a:rPr>
                                    <m:t>2</m:t>
                                  </m:r>
                                </m:sub>
                              </m:sSub>
                            </m:e>
                          </m:d>
                        </m:num>
                        <m:den>
                          <m:sSup>
                            <m:sSupPr>
                              <m:ctrlPr>
                                <a:rPr lang="it-IT" sz="2400" b="0" i="1" smtClean="0">
                                  <a:latin typeface="Cambria Math" panose="02040503050406030204" pitchFamily="18" charset="0"/>
                                </a:rPr>
                              </m:ctrlPr>
                            </m:sSupPr>
                            <m:e>
                              <m:r>
                                <a:rPr lang="it-IT" sz="2400" b="0" i="1" smtClean="0">
                                  <a:latin typeface="Cambria Math" panose="02040503050406030204" pitchFamily="18" charset="0"/>
                                </a:rPr>
                                <m:t>𝑢</m:t>
                              </m:r>
                            </m:e>
                            <m:sup>
                              <m:r>
                                <a:rPr lang="it-IT" sz="2400" b="0" i="1" smtClean="0">
                                  <a:latin typeface="Cambria Math" panose="02040503050406030204" pitchFamily="18" charset="0"/>
                                </a:rPr>
                                <m:t>′</m:t>
                              </m:r>
                            </m:sup>
                          </m:sSup>
                          <m:d>
                            <m:dPr>
                              <m:ctrlPr>
                                <a:rPr lang="it-IT" sz="2400" b="0" i="1" smtClean="0">
                                  <a:latin typeface="Cambria Math" panose="02040503050406030204" pitchFamily="18" charset="0"/>
                                </a:rPr>
                              </m:ctrlPr>
                            </m:dPr>
                            <m:e>
                              <m:sSub>
                                <m:sSubPr>
                                  <m:ctrlPr>
                                    <a:rPr lang="it-IT" sz="2400" b="0" i="1" smtClean="0">
                                      <a:latin typeface="Cambria Math" panose="02040503050406030204" pitchFamily="18" charset="0"/>
                                    </a:rPr>
                                  </m:ctrlPr>
                                </m:sSubPr>
                                <m:e>
                                  <m:r>
                                    <a:rPr lang="it-IT" sz="2400" b="0" i="1" smtClean="0">
                                      <a:latin typeface="Cambria Math" panose="02040503050406030204" pitchFamily="18" charset="0"/>
                                    </a:rPr>
                                    <m:t>𝑊</m:t>
                                  </m:r>
                                </m:e>
                                <m:sub>
                                  <m:r>
                                    <a:rPr lang="it-IT" sz="2400" b="0" i="1" smtClean="0">
                                      <a:latin typeface="Cambria Math" panose="02040503050406030204" pitchFamily="18" charset="0"/>
                                    </a:rPr>
                                    <m:t>1</m:t>
                                  </m:r>
                                </m:sub>
                              </m:sSub>
                            </m:e>
                          </m:d>
                        </m:den>
                      </m:f>
                    </m:oMath>
                  </m:oMathPara>
                </a14:m>
                <a:endParaRPr lang="it-IT" sz="2400" b="0" i="1" dirty="0">
                  <a:latin typeface="Cambria Math" panose="02040503050406030204" pitchFamily="18" charset="0"/>
                </a:endParaRPr>
              </a:p>
              <a:p>
                <a:pPr marL="342900" indent="-342900">
                  <a:buFont typeface="Arial" panose="020B0604020202020204" pitchFamily="34" charset="0"/>
                  <a:buChar char="•"/>
                </a:pPr>
                <a:r>
                  <a:rPr lang="it-IT" sz="2400" dirty="0">
                    <a:latin typeface="+mj-lt"/>
                    <a:cs typeface="Times New Roman" panose="02020603050405020304" pitchFamily="18" charset="0"/>
                  </a:rPr>
                  <a:t>Siccome: </a:t>
                </a:r>
              </a:p>
              <a:p>
                <a:pPr/>
                <a14:m>
                  <m:oMathPara xmlns:m="http://schemas.openxmlformats.org/officeDocument/2006/math">
                    <m:oMathParaPr>
                      <m:jc m:val="centerGroup"/>
                    </m:oMathParaPr>
                    <m:oMath xmlns:m="http://schemas.openxmlformats.org/officeDocument/2006/math">
                      <m:f>
                        <m:fPr>
                          <m:ctrlPr>
                            <a:rPr lang="it-IT" sz="2400" i="1" dirty="0">
                              <a:latin typeface="Cambria Math" panose="02040503050406030204" pitchFamily="18" charset="0"/>
                            </a:rPr>
                          </m:ctrlPr>
                        </m:fPr>
                        <m:num>
                          <m:sSup>
                            <m:sSupPr>
                              <m:ctrlPr>
                                <a:rPr lang="pl-PL" sz="2400" i="1" dirty="0">
                                  <a:latin typeface="Cambria Math" panose="02040503050406030204" pitchFamily="18" charset="0"/>
                                </a:rPr>
                              </m:ctrlPr>
                            </m:sSupPr>
                            <m:e>
                              <m:r>
                                <a:rPr lang="pl-PL" sz="2400" i="1" dirty="0">
                                  <a:latin typeface="Cambria Math" panose="02040503050406030204" pitchFamily="18" charset="0"/>
                                </a:rPr>
                                <m:t>𝑢</m:t>
                              </m:r>
                            </m:e>
                            <m:sup>
                              <m:r>
                                <a:rPr lang="pl-PL" sz="2400" i="1" dirty="0">
                                  <a:latin typeface="Cambria Math" panose="02040503050406030204" pitchFamily="18" charset="0"/>
                                </a:rPr>
                                <m:t>′</m:t>
                              </m:r>
                            </m:sup>
                          </m:sSup>
                          <m:d>
                            <m:dPr>
                              <m:ctrlPr>
                                <a:rPr lang="pl-PL" sz="2400" i="1" dirty="0">
                                  <a:latin typeface="Cambria Math" panose="02040503050406030204" pitchFamily="18" charset="0"/>
                                </a:rPr>
                              </m:ctrlPr>
                            </m:dPr>
                            <m:e>
                              <m:sSub>
                                <m:sSubPr>
                                  <m:ctrlPr>
                                    <a:rPr lang="it-IT" sz="2400" i="1" dirty="0">
                                      <a:latin typeface="Cambria Math" panose="02040503050406030204" pitchFamily="18" charset="0"/>
                                    </a:rPr>
                                  </m:ctrlPr>
                                </m:sSubPr>
                                <m:e>
                                  <m:r>
                                    <a:rPr lang="pl-PL" sz="2400" i="1" dirty="0">
                                      <a:latin typeface="Cambria Math" panose="02040503050406030204" pitchFamily="18" charset="0"/>
                                    </a:rPr>
                                    <m:t>𝑊</m:t>
                                  </m:r>
                                </m:e>
                                <m:sub>
                                  <m:r>
                                    <a:rPr lang="pl-PL" sz="2400" i="1" dirty="0">
                                      <a:latin typeface="Cambria Math" panose="02040503050406030204" pitchFamily="18" charset="0"/>
                                    </a:rPr>
                                    <m:t>1</m:t>
                                  </m:r>
                                </m:sub>
                              </m:sSub>
                              <m:r>
                                <a:rPr lang="pl-PL" sz="2400" i="1" dirty="0">
                                  <a:latin typeface="Cambria Math" panose="02040503050406030204" pitchFamily="18" charset="0"/>
                                </a:rPr>
                                <m:t>​</m:t>
                              </m:r>
                            </m:e>
                          </m:d>
                        </m:num>
                        <m:den>
                          <m:r>
                            <a:rPr lang="pl-PL" sz="2400" i="1" dirty="0">
                              <a:latin typeface="Cambria Math" panose="02040503050406030204" pitchFamily="18" charset="0"/>
                            </a:rPr>
                            <m:t>𝑢</m:t>
                          </m:r>
                          <m:r>
                            <a:rPr lang="pl-PL" sz="2400" i="1" dirty="0">
                              <a:latin typeface="Cambria Math" panose="02040503050406030204" pitchFamily="18" charset="0"/>
                            </a:rPr>
                            <m:t>′</m:t>
                          </m:r>
                          <m:r>
                            <a:rPr lang="pl-PL" sz="2400" i="1" dirty="0">
                              <a:latin typeface="Cambria Math" panose="02040503050406030204" pitchFamily="18" charset="0"/>
                            </a:rPr>
                            <m:t>(</m:t>
                          </m:r>
                          <m:sSub>
                            <m:sSubPr>
                              <m:ctrlPr>
                                <a:rPr lang="it-IT" sz="2400" i="1" dirty="0">
                                  <a:latin typeface="Cambria Math" panose="02040503050406030204" pitchFamily="18" charset="0"/>
                                </a:rPr>
                              </m:ctrlPr>
                            </m:sSubPr>
                            <m:e>
                              <m:r>
                                <a:rPr lang="pl-PL" sz="2400" i="1" dirty="0">
                                  <a:latin typeface="Cambria Math" panose="02040503050406030204" pitchFamily="18" charset="0"/>
                                </a:rPr>
                                <m:t>𝑊</m:t>
                              </m:r>
                            </m:e>
                            <m:sub>
                              <m:r>
                                <a:rPr lang="pl-PL" sz="2400" i="1" dirty="0">
                                  <a:latin typeface="Cambria Math" panose="02040503050406030204" pitchFamily="18" charset="0"/>
                                </a:rPr>
                                <m:t>2</m:t>
                              </m:r>
                            </m:sub>
                          </m:sSub>
                          <m:r>
                            <a:rPr lang="pl-PL" sz="2400" i="1" dirty="0">
                              <a:latin typeface="Cambria Math" panose="02040503050406030204" pitchFamily="18" charset="0"/>
                            </a:rPr>
                            <m:t>​)</m:t>
                          </m:r>
                        </m:den>
                      </m:f>
                      <m:r>
                        <a:rPr lang="pl-PL" sz="2400" i="1" dirty="0">
                          <a:latin typeface="Cambria Math" panose="02040503050406030204" pitchFamily="18" charset="0"/>
                        </a:rPr>
                        <m:t>​=</m:t>
                      </m:r>
                      <m:f>
                        <m:fPr>
                          <m:ctrlPr>
                            <a:rPr lang="it-IT" sz="2400" i="1" dirty="0">
                              <a:latin typeface="Cambria Math" panose="02040503050406030204" pitchFamily="18" charset="0"/>
                            </a:rPr>
                          </m:ctrlPr>
                        </m:fPr>
                        <m:num>
                          <m:d>
                            <m:dPr>
                              <m:ctrlPr>
                                <a:rPr lang="pl-PL" sz="2400" i="1" dirty="0">
                                  <a:latin typeface="Cambria Math" panose="02040503050406030204" pitchFamily="18" charset="0"/>
                                </a:rPr>
                              </m:ctrlPr>
                            </m:dPr>
                            <m:e>
                              <m:r>
                                <a:rPr lang="pl-PL" sz="2400" i="1" dirty="0">
                                  <a:latin typeface="Cambria Math" panose="02040503050406030204" pitchFamily="18" charset="0"/>
                                </a:rPr>
                                <m:t>1</m:t>
                              </m:r>
                              <m:r>
                                <a:rPr lang="pl-PL" sz="2400" i="1" dirty="0">
                                  <a:latin typeface="Cambria Math" panose="02040503050406030204" pitchFamily="18" charset="0"/>
                                </a:rPr>
                                <m:t>−</m:t>
                              </m:r>
                              <m:r>
                                <a:rPr lang="pl-PL" sz="2400" i="1" dirty="0">
                                  <a:latin typeface="Cambria Math" panose="02040503050406030204" pitchFamily="18" charset="0"/>
                                </a:rPr>
                                <m:t>𝜋</m:t>
                              </m:r>
                            </m:e>
                          </m:d>
                          <m:d>
                            <m:dPr>
                              <m:ctrlPr>
                                <a:rPr lang="pl-PL" sz="2400" i="1" dirty="0">
                                  <a:latin typeface="Cambria Math" panose="02040503050406030204" pitchFamily="18" charset="0"/>
                                </a:rPr>
                              </m:ctrlPr>
                            </m:dPr>
                            <m:e>
                              <m:r>
                                <a:rPr lang="pl-PL" sz="2400" i="1" dirty="0">
                                  <a:latin typeface="Cambria Math" panose="02040503050406030204" pitchFamily="18" charset="0"/>
                                </a:rPr>
                                <m:t>1</m:t>
                              </m:r>
                              <m:r>
                                <a:rPr lang="pl-PL" sz="2400" i="1" dirty="0">
                                  <a:latin typeface="Cambria Math" panose="02040503050406030204" pitchFamily="18" charset="0"/>
                                </a:rPr>
                                <m:t>+</m:t>
                              </m:r>
                              <m:r>
                                <a:rPr lang="pl-PL" sz="2400" i="1" dirty="0">
                                  <a:latin typeface="Cambria Math" panose="02040503050406030204" pitchFamily="18" charset="0"/>
                                </a:rPr>
                                <m:t>𝜆</m:t>
                              </m:r>
                            </m:e>
                          </m:d>
                        </m:num>
                        <m:den>
                          <m:r>
                            <a:rPr lang="pl-PL" sz="2400" i="1" dirty="0">
                              <a:latin typeface="Cambria Math" panose="02040503050406030204" pitchFamily="18" charset="0"/>
                            </a:rPr>
                            <m:t>1</m:t>
                          </m:r>
                          <m:r>
                            <a:rPr lang="pl-PL" sz="2400" i="1" dirty="0">
                              <a:latin typeface="Cambria Math" panose="02040503050406030204" pitchFamily="18" charset="0"/>
                            </a:rPr>
                            <m:t>−(</m:t>
                          </m:r>
                          <m:r>
                            <a:rPr lang="pl-PL" sz="2400" i="1" dirty="0">
                              <a:latin typeface="Cambria Math" panose="02040503050406030204" pitchFamily="18" charset="0"/>
                            </a:rPr>
                            <m:t>1</m:t>
                          </m:r>
                          <m:r>
                            <a:rPr lang="pl-PL" sz="2400" i="1" dirty="0">
                              <a:latin typeface="Cambria Math" panose="02040503050406030204" pitchFamily="18" charset="0"/>
                            </a:rPr>
                            <m:t>+</m:t>
                          </m:r>
                          <m:r>
                            <a:rPr lang="pl-PL" sz="2400" i="1" dirty="0">
                              <a:latin typeface="Cambria Math" panose="02040503050406030204" pitchFamily="18" charset="0"/>
                            </a:rPr>
                            <m:t>𝜆</m:t>
                          </m:r>
                          <m:r>
                            <a:rPr lang="pl-PL" sz="2400" i="1" dirty="0">
                              <a:latin typeface="Cambria Math" panose="02040503050406030204" pitchFamily="18" charset="0"/>
                            </a:rPr>
                            <m:t>)</m:t>
                          </m:r>
                          <m:r>
                            <a:rPr lang="pl-PL" sz="2400" i="1" dirty="0">
                              <a:latin typeface="Cambria Math" panose="02040503050406030204" pitchFamily="18" charset="0"/>
                            </a:rPr>
                            <m:t>𝜋</m:t>
                          </m:r>
                        </m:den>
                      </m:f>
                    </m:oMath>
                  </m:oMathPara>
                </a14:m>
                <a:endParaRPr lang="it-IT" sz="2400" dirty="0">
                  <a:latin typeface="+mj-lt"/>
                  <a:cs typeface="Times New Roman" panose="02020603050405020304" pitchFamily="18" charset="0"/>
                </a:endParaRPr>
              </a:p>
              <a:p>
                <a:endParaRPr lang="it-IT" sz="2400" dirty="0">
                  <a:latin typeface="+mj-lt"/>
                  <a:cs typeface="Times New Roman" panose="02020603050405020304" pitchFamily="18" charset="0"/>
                </a:endParaRPr>
              </a:p>
              <a:p>
                <a:pPr marL="342900" indent="-342900">
                  <a:buFont typeface="Arial" panose="020B0604020202020204" pitchFamily="34" charset="0"/>
                  <a:buChar char="•"/>
                </a:pPr>
                <a:r>
                  <a:rPr lang="it-IT" sz="2400" dirty="0">
                    <a:latin typeface="+mj-lt"/>
                    <a:cs typeface="Times New Roman" panose="02020603050405020304" pitchFamily="18" charset="0"/>
                  </a:rPr>
                  <a:t>Otteniamo:</a:t>
                </a:r>
              </a:p>
              <a:p>
                <a:endParaRPr lang="it-IT" sz="240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it-IT" sz="2400" i="1">
                          <a:latin typeface="Cambria Math" panose="02040503050406030204" pitchFamily="18" charset="0"/>
                        </a:rPr>
                        <m:t>𝑠𝑙𝑜𝑝𝑒</m:t>
                      </m:r>
                      <m:d>
                        <m:dPr>
                          <m:ctrlPr>
                            <a:rPr lang="it-IT" sz="2400" i="1">
                              <a:latin typeface="Cambria Math" panose="02040503050406030204" pitchFamily="18" charset="0"/>
                            </a:rPr>
                          </m:ctrlPr>
                        </m:dPr>
                        <m:e>
                          <m:r>
                            <a:rPr lang="it-IT" sz="2400" i="1">
                              <a:latin typeface="Cambria Math" panose="02040503050406030204" pitchFamily="18" charset="0"/>
                            </a:rPr>
                            <m:t>𝐼𝐶</m:t>
                          </m:r>
                        </m:e>
                      </m:d>
                      <m:r>
                        <a:rPr lang="it-IT" sz="2400" i="1">
                          <a:latin typeface="Cambria Math" panose="02040503050406030204" pitchFamily="18" charset="0"/>
                        </a:rPr>
                        <m:t> =−</m:t>
                      </m:r>
                      <m:f>
                        <m:fPr>
                          <m:ctrlPr>
                            <a:rPr lang="it-IT" sz="2400" i="1">
                              <a:latin typeface="Cambria Math" panose="02040503050406030204" pitchFamily="18" charset="0"/>
                            </a:rPr>
                          </m:ctrlPr>
                        </m:fPr>
                        <m:num>
                          <m:r>
                            <a:rPr lang="it-IT" sz="2400" i="1">
                              <a:latin typeface="Cambria Math" panose="02040503050406030204" pitchFamily="18" charset="0"/>
                            </a:rPr>
                            <m:t>1</m:t>
                          </m:r>
                          <m:r>
                            <a:rPr lang="it-IT" sz="2400" i="1">
                              <a:latin typeface="Cambria Math" panose="02040503050406030204" pitchFamily="18" charset="0"/>
                            </a:rPr>
                            <m:t>−</m:t>
                          </m:r>
                          <m:r>
                            <a:rPr lang="it-IT" sz="2400" i="1">
                              <a:latin typeface="Cambria Math" panose="02040503050406030204" pitchFamily="18" charset="0"/>
                            </a:rPr>
                            <m:t>𝜋</m:t>
                          </m:r>
                        </m:num>
                        <m:den>
                          <m:r>
                            <a:rPr lang="it-IT" sz="2400" i="1">
                              <a:latin typeface="Cambria Math" panose="02040503050406030204" pitchFamily="18" charset="0"/>
                            </a:rPr>
                            <m:t>𝜋</m:t>
                          </m:r>
                        </m:den>
                      </m:f>
                      <m:f>
                        <m:fPr>
                          <m:ctrlPr>
                            <a:rPr lang="it-IT" sz="2400" i="1" smtClean="0">
                              <a:latin typeface="Cambria Math" panose="02040503050406030204" pitchFamily="18" charset="0"/>
                            </a:rPr>
                          </m:ctrlPr>
                        </m:fPr>
                        <m:num>
                          <m:r>
                            <a:rPr lang="pl-PL" sz="2400" i="1" dirty="0">
                              <a:latin typeface="Cambria Math" panose="02040503050406030204" pitchFamily="18" charset="0"/>
                            </a:rPr>
                            <m:t>1</m:t>
                          </m:r>
                          <m:r>
                            <a:rPr lang="pl-PL" sz="2400" i="1" dirty="0">
                              <a:latin typeface="Cambria Math" panose="02040503050406030204" pitchFamily="18" charset="0"/>
                            </a:rPr>
                            <m:t>−</m:t>
                          </m:r>
                          <m:d>
                            <m:dPr>
                              <m:ctrlPr>
                                <a:rPr lang="pl-PL" sz="2400" i="1" dirty="0">
                                  <a:latin typeface="Cambria Math" panose="02040503050406030204" pitchFamily="18" charset="0"/>
                                </a:rPr>
                              </m:ctrlPr>
                            </m:dPr>
                            <m:e>
                              <m:r>
                                <a:rPr lang="pl-PL" sz="2400" i="1" dirty="0">
                                  <a:latin typeface="Cambria Math" panose="02040503050406030204" pitchFamily="18" charset="0"/>
                                </a:rPr>
                                <m:t>1</m:t>
                              </m:r>
                              <m:r>
                                <a:rPr lang="pl-PL" sz="2400" i="1" dirty="0">
                                  <a:latin typeface="Cambria Math" panose="02040503050406030204" pitchFamily="18" charset="0"/>
                                </a:rPr>
                                <m:t>+</m:t>
                              </m:r>
                              <m:r>
                                <a:rPr lang="pl-PL" sz="2400" i="1" dirty="0">
                                  <a:latin typeface="Cambria Math" panose="02040503050406030204" pitchFamily="18" charset="0"/>
                                </a:rPr>
                                <m:t>𝜆</m:t>
                              </m:r>
                            </m:e>
                          </m:d>
                          <m:r>
                            <a:rPr lang="it-IT" sz="2400" i="1" dirty="0">
                              <a:latin typeface="Cambria Math" panose="02040503050406030204" pitchFamily="18" charset="0"/>
                            </a:rPr>
                            <m:t>𝜋</m:t>
                          </m:r>
                        </m:num>
                        <m:den>
                          <m:d>
                            <m:dPr>
                              <m:ctrlPr>
                                <a:rPr lang="pl-PL" sz="2400" i="1" dirty="0">
                                  <a:latin typeface="Cambria Math" panose="02040503050406030204" pitchFamily="18" charset="0"/>
                                </a:rPr>
                              </m:ctrlPr>
                            </m:dPr>
                            <m:e>
                              <m:r>
                                <a:rPr lang="pl-PL" sz="2400" i="1" dirty="0">
                                  <a:latin typeface="Cambria Math" panose="02040503050406030204" pitchFamily="18" charset="0"/>
                                </a:rPr>
                                <m:t>1</m:t>
                              </m:r>
                              <m:r>
                                <a:rPr lang="pl-PL" sz="2400" i="1" dirty="0">
                                  <a:latin typeface="Cambria Math" panose="02040503050406030204" pitchFamily="18" charset="0"/>
                                </a:rPr>
                                <m:t>−</m:t>
                              </m:r>
                              <m:r>
                                <a:rPr lang="pl-PL" sz="2400" i="1" dirty="0">
                                  <a:latin typeface="Cambria Math" panose="02040503050406030204" pitchFamily="18" charset="0"/>
                                </a:rPr>
                                <m:t>𝜋</m:t>
                              </m:r>
                            </m:e>
                          </m:d>
                          <m:d>
                            <m:dPr>
                              <m:ctrlPr>
                                <a:rPr lang="pl-PL" sz="2400" i="1" dirty="0">
                                  <a:latin typeface="Cambria Math" panose="02040503050406030204" pitchFamily="18" charset="0"/>
                                </a:rPr>
                              </m:ctrlPr>
                            </m:dPr>
                            <m:e>
                              <m:r>
                                <a:rPr lang="pl-PL" sz="2400" i="1" dirty="0">
                                  <a:latin typeface="Cambria Math" panose="02040503050406030204" pitchFamily="18" charset="0"/>
                                </a:rPr>
                                <m:t>1</m:t>
                              </m:r>
                              <m:r>
                                <a:rPr lang="pl-PL" sz="2400" i="1" dirty="0">
                                  <a:latin typeface="Cambria Math" panose="02040503050406030204" pitchFamily="18" charset="0"/>
                                </a:rPr>
                                <m:t>+</m:t>
                              </m:r>
                              <m:r>
                                <a:rPr lang="pl-PL" sz="2400" i="1" dirty="0">
                                  <a:latin typeface="Cambria Math" panose="02040503050406030204" pitchFamily="18" charset="0"/>
                                </a:rPr>
                                <m:t>𝜆</m:t>
                              </m:r>
                            </m:e>
                          </m:d>
                        </m:den>
                      </m:f>
                      <m:r>
                        <a:rPr lang="it-IT" sz="2400" b="0" i="1" smtClean="0">
                          <a:latin typeface="Cambria Math" panose="02040503050406030204" pitchFamily="18" charset="0"/>
                        </a:rPr>
                        <m:t>=</m:t>
                      </m:r>
                      <m:r>
                        <a:rPr lang="it-IT" sz="2400" i="1">
                          <a:latin typeface="Cambria Math" panose="02040503050406030204" pitchFamily="18" charset="0"/>
                        </a:rPr>
                        <m:t>−</m:t>
                      </m:r>
                      <m:f>
                        <m:fPr>
                          <m:ctrlPr>
                            <a:rPr lang="it-IT" sz="2400" i="1" dirty="0">
                              <a:latin typeface="Cambria Math" panose="02040503050406030204" pitchFamily="18" charset="0"/>
                            </a:rPr>
                          </m:ctrlPr>
                        </m:fPr>
                        <m:num>
                          <m:r>
                            <a:rPr lang="pl-PL" sz="2400" i="1" dirty="0">
                              <a:latin typeface="Cambria Math" panose="02040503050406030204" pitchFamily="18" charset="0"/>
                            </a:rPr>
                            <m:t>1</m:t>
                          </m:r>
                          <m:r>
                            <a:rPr lang="pl-PL" sz="2400" i="1" dirty="0">
                              <a:latin typeface="Cambria Math" panose="02040503050406030204" pitchFamily="18" charset="0"/>
                            </a:rPr>
                            <m:t>−</m:t>
                          </m:r>
                          <m:d>
                            <m:dPr>
                              <m:ctrlPr>
                                <a:rPr lang="pl-PL" sz="2400" i="1" dirty="0">
                                  <a:latin typeface="Cambria Math" panose="02040503050406030204" pitchFamily="18" charset="0"/>
                                </a:rPr>
                              </m:ctrlPr>
                            </m:dPr>
                            <m:e>
                              <m:r>
                                <a:rPr lang="pl-PL" sz="2400" i="1" dirty="0">
                                  <a:latin typeface="Cambria Math" panose="02040503050406030204" pitchFamily="18" charset="0"/>
                                </a:rPr>
                                <m:t>1</m:t>
                              </m:r>
                              <m:r>
                                <a:rPr lang="pl-PL" sz="2400" i="1" dirty="0">
                                  <a:latin typeface="Cambria Math" panose="02040503050406030204" pitchFamily="18" charset="0"/>
                                </a:rPr>
                                <m:t>+</m:t>
                              </m:r>
                              <m:r>
                                <a:rPr lang="pl-PL" sz="2400" i="1" dirty="0">
                                  <a:latin typeface="Cambria Math" panose="02040503050406030204" pitchFamily="18" charset="0"/>
                                </a:rPr>
                                <m:t>𝜆</m:t>
                              </m:r>
                            </m:e>
                          </m:d>
                          <m:r>
                            <a:rPr lang="it-IT" sz="2400" b="0" i="1" dirty="0" smtClean="0">
                              <a:latin typeface="Cambria Math" panose="02040503050406030204" pitchFamily="18" charset="0"/>
                            </a:rPr>
                            <m:t>𝜋</m:t>
                          </m:r>
                        </m:num>
                        <m:den>
                          <m:d>
                            <m:dPr>
                              <m:ctrlPr>
                                <a:rPr lang="pl-PL" sz="2400" i="1" dirty="0">
                                  <a:latin typeface="Cambria Math" panose="02040503050406030204" pitchFamily="18" charset="0"/>
                                </a:rPr>
                              </m:ctrlPr>
                            </m:dPr>
                            <m:e>
                              <m:r>
                                <a:rPr lang="pl-PL" sz="2400" i="1" dirty="0">
                                  <a:latin typeface="Cambria Math" panose="02040503050406030204" pitchFamily="18" charset="0"/>
                                </a:rPr>
                                <m:t>1</m:t>
                              </m:r>
                              <m:r>
                                <a:rPr lang="pl-PL" sz="2400" i="1" dirty="0">
                                  <a:latin typeface="Cambria Math" panose="02040503050406030204" pitchFamily="18" charset="0"/>
                                </a:rPr>
                                <m:t>+</m:t>
                              </m:r>
                              <m:r>
                                <a:rPr lang="pl-PL" sz="2400" i="1" dirty="0">
                                  <a:latin typeface="Cambria Math" panose="02040503050406030204" pitchFamily="18" charset="0"/>
                                </a:rPr>
                                <m:t>𝜆</m:t>
                              </m:r>
                            </m:e>
                          </m:d>
                          <m:r>
                            <a:rPr lang="it-IT" sz="2400" b="0" i="1" dirty="0" smtClean="0">
                              <a:latin typeface="Cambria Math" panose="02040503050406030204" pitchFamily="18" charset="0"/>
                            </a:rPr>
                            <m:t>𝜋</m:t>
                          </m:r>
                        </m:den>
                      </m:f>
                    </m:oMath>
                  </m:oMathPara>
                </a14:m>
                <a:endParaRPr lang="it-IT" sz="2400" dirty="0">
                  <a:latin typeface="+mj-lt"/>
                </a:endParaRPr>
              </a:p>
              <a:p>
                <a:pPr marL="342900" indent="-342900">
                  <a:buFont typeface="Arial" panose="020B0604020202020204" pitchFamily="34" charset="0"/>
                  <a:buChar char="•"/>
                </a:pPr>
                <a:r>
                  <a:rPr lang="it-IT" sz="2400" dirty="0">
                    <a:latin typeface="+mj-lt"/>
                  </a:rPr>
                  <a:t>Pendenza della retta assicurativa: </a:t>
                </a:r>
              </a:p>
              <a:p>
                <a:endParaRPr lang="it-IT" sz="2400" dirty="0">
                  <a:latin typeface="+mj-lt"/>
                </a:endParaRPr>
              </a:p>
              <a:p>
                <a:pPr/>
                <a14:m>
                  <m:oMathPara xmlns:m="http://schemas.openxmlformats.org/officeDocument/2006/math">
                    <m:oMathParaPr>
                      <m:jc m:val="centerGroup"/>
                    </m:oMathParaPr>
                    <m:oMath xmlns:m="http://schemas.openxmlformats.org/officeDocument/2006/math">
                      <m:f>
                        <m:fPr>
                          <m:ctrlPr>
                            <a:rPr lang="it-IT" sz="2400" i="1" dirty="0">
                              <a:latin typeface="Cambria Math" panose="02040503050406030204" pitchFamily="18" charset="0"/>
                            </a:rPr>
                          </m:ctrlPr>
                        </m:fPr>
                        <m:num>
                          <m:sSub>
                            <m:sSubPr>
                              <m:ctrlPr>
                                <a:rPr lang="it-IT" sz="2400" i="1" dirty="0">
                                  <a:latin typeface="Cambria Math" panose="02040503050406030204" pitchFamily="18" charset="0"/>
                                </a:rPr>
                              </m:ctrlPr>
                            </m:sSubPr>
                            <m:e>
                              <m:r>
                                <a:rPr lang="it-IT" sz="2400" i="1" dirty="0">
                                  <a:latin typeface="Cambria Math" panose="02040503050406030204" pitchFamily="18" charset="0"/>
                                </a:rPr>
                                <m:t>𝜕</m:t>
                              </m:r>
                              <m:r>
                                <a:rPr lang="pl-PL" sz="2400" i="1" dirty="0">
                                  <a:latin typeface="Cambria Math" panose="02040503050406030204" pitchFamily="18" charset="0"/>
                                </a:rPr>
                                <m:t>𝑊</m:t>
                              </m:r>
                            </m:e>
                            <m:sub>
                              <m:r>
                                <a:rPr lang="pl-PL" sz="2400" i="1" dirty="0">
                                  <a:latin typeface="Cambria Math" panose="02040503050406030204" pitchFamily="18" charset="0"/>
                                </a:rPr>
                                <m:t>1</m:t>
                              </m:r>
                            </m:sub>
                          </m:sSub>
                        </m:num>
                        <m:den>
                          <m:r>
                            <a:rPr lang="it-IT" sz="2400" i="1" dirty="0">
                              <a:latin typeface="Cambria Math" panose="02040503050406030204" pitchFamily="18" charset="0"/>
                            </a:rPr>
                            <m:t>𝜕</m:t>
                          </m:r>
                          <m:sSub>
                            <m:sSubPr>
                              <m:ctrlPr>
                                <a:rPr lang="it-IT" sz="2400" i="1" dirty="0">
                                  <a:latin typeface="Cambria Math" panose="02040503050406030204" pitchFamily="18" charset="0"/>
                                </a:rPr>
                              </m:ctrlPr>
                            </m:sSubPr>
                            <m:e>
                              <m:r>
                                <a:rPr lang="it-IT" sz="2400" i="1" dirty="0">
                                  <a:latin typeface="Cambria Math" panose="02040503050406030204" pitchFamily="18" charset="0"/>
                                </a:rPr>
                                <m:t>𝑊</m:t>
                              </m:r>
                            </m:e>
                            <m:sub>
                              <m:r>
                                <a:rPr lang="it-IT" sz="2400" i="1" dirty="0">
                                  <a:latin typeface="Cambria Math" panose="02040503050406030204" pitchFamily="18" charset="0"/>
                                </a:rPr>
                                <m:t>2</m:t>
                              </m:r>
                            </m:sub>
                          </m:sSub>
                        </m:den>
                      </m:f>
                      <m:r>
                        <a:rPr lang="it-IT" sz="2400" i="1" dirty="0">
                          <a:latin typeface="Cambria Math" panose="02040503050406030204" pitchFamily="18" charset="0"/>
                        </a:rPr>
                        <m:t>=</m:t>
                      </m:r>
                      <m:r>
                        <a:rPr lang="pl-PL" sz="2400" i="1" dirty="0">
                          <a:latin typeface="Cambria Math" panose="02040503050406030204" pitchFamily="18" charset="0"/>
                        </a:rPr>
                        <m:t>1</m:t>
                      </m:r>
                      <m:r>
                        <a:rPr lang="pl-PL" sz="2400" i="1" dirty="0">
                          <a:latin typeface="Cambria Math" panose="02040503050406030204" pitchFamily="18" charset="0"/>
                        </a:rPr>
                        <m:t>−</m:t>
                      </m:r>
                      <m:f>
                        <m:fPr>
                          <m:ctrlPr>
                            <a:rPr lang="it-IT" sz="2400" i="1" dirty="0">
                              <a:latin typeface="Cambria Math" panose="02040503050406030204" pitchFamily="18" charset="0"/>
                            </a:rPr>
                          </m:ctrlPr>
                        </m:fPr>
                        <m:num>
                          <m:r>
                            <a:rPr lang="it-IT" sz="2400" i="1" dirty="0">
                              <a:latin typeface="Cambria Math" panose="02040503050406030204" pitchFamily="18" charset="0"/>
                            </a:rPr>
                            <m:t>1</m:t>
                          </m:r>
                        </m:num>
                        <m:den>
                          <m:r>
                            <a:rPr lang="pl-PL" sz="2400" i="1" dirty="0">
                              <a:latin typeface="Cambria Math" panose="02040503050406030204" pitchFamily="18" charset="0"/>
                            </a:rPr>
                            <m:t>𝜋</m:t>
                          </m:r>
                          <m:d>
                            <m:dPr>
                              <m:ctrlPr>
                                <a:rPr lang="pl-PL" sz="2400" i="1" dirty="0">
                                  <a:latin typeface="Cambria Math" panose="02040503050406030204" pitchFamily="18" charset="0"/>
                                </a:rPr>
                              </m:ctrlPr>
                            </m:dPr>
                            <m:e>
                              <m:r>
                                <a:rPr lang="pl-PL" sz="2400" i="1" dirty="0">
                                  <a:latin typeface="Cambria Math" panose="02040503050406030204" pitchFamily="18" charset="0"/>
                                </a:rPr>
                                <m:t>1</m:t>
                              </m:r>
                              <m:r>
                                <a:rPr lang="pl-PL" sz="2400" i="1" dirty="0">
                                  <a:latin typeface="Cambria Math" panose="02040503050406030204" pitchFamily="18" charset="0"/>
                                </a:rPr>
                                <m:t>+</m:t>
                              </m:r>
                              <m:r>
                                <a:rPr lang="pl-PL" sz="2400" i="1" dirty="0">
                                  <a:latin typeface="Cambria Math" panose="02040503050406030204" pitchFamily="18" charset="0"/>
                                </a:rPr>
                                <m:t>𝜆</m:t>
                              </m:r>
                            </m:e>
                          </m:d>
                        </m:den>
                      </m:f>
                      <m:r>
                        <a:rPr lang="it-IT" sz="2400" i="1" dirty="0">
                          <a:latin typeface="Cambria Math" panose="02040503050406030204" pitchFamily="18" charset="0"/>
                        </a:rPr>
                        <m:t>=</m:t>
                      </m:r>
                      <m:f>
                        <m:fPr>
                          <m:ctrlPr>
                            <a:rPr lang="it-IT" sz="2400" i="1" dirty="0">
                              <a:latin typeface="Cambria Math" panose="02040503050406030204" pitchFamily="18" charset="0"/>
                            </a:rPr>
                          </m:ctrlPr>
                        </m:fPr>
                        <m:num>
                          <m:r>
                            <a:rPr lang="pl-PL" sz="2400" i="1" dirty="0">
                              <a:latin typeface="Cambria Math" panose="02040503050406030204" pitchFamily="18" charset="0"/>
                            </a:rPr>
                            <m:t>𝜋</m:t>
                          </m:r>
                          <m:d>
                            <m:dPr>
                              <m:ctrlPr>
                                <a:rPr lang="pl-PL" sz="2400" i="1" dirty="0">
                                  <a:latin typeface="Cambria Math" panose="02040503050406030204" pitchFamily="18" charset="0"/>
                                </a:rPr>
                              </m:ctrlPr>
                            </m:dPr>
                            <m:e>
                              <m:r>
                                <a:rPr lang="pl-PL" sz="2400" i="1" dirty="0">
                                  <a:latin typeface="Cambria Math" panose="02040503050406030204" pitchFamily="18" charset="0"/>
                                </a:rPr>
                                <m:t>1</m:t>
                              </m:r>
                              <m:r>
                                <a:rPr lang="pl-PL" sz="2400" i="1" dirty="0">
                                  <a:latin typeface="Cambria Math" panose="02040503050406030204" pitchFamily="18" charset="0"/>
                                </a:rPr>
                                <m:t>+</m:t>
                              </m:r>
                              <m:r>
                                <a:rPr lang="pl-PL" sz="2400" i="1" dirty="0">
                                  <a:latin typeface="Cambria Math" panose="02040503050406030204" pitchFamily="18" charset="0"/>
                                </a:rPr>
                                <m:t>𝜆</m:t>
                              </m:r>
                            </m:e>
                          </m:d>
                          <m:r>
                            <a:rPr lang="it-IT" sz="2400" i="1" dirty="0">
                              <a:latin typeface="Cambria Math" panose="02040503050406030204" pitchFamily="18" charset="0"/>
                            </a:rPr>
                            <m:t>−</m:t>
                          </m:r>
                          <m:r>
                            <a:rPr lang="it-IT" sz="2400" i="1" dirty="0">
                              <a:latin typeface="Cambria Math" panose="02040503050406030204" pitchFamily="18" charset="0"/>
                            </a:rPr>
                            <m:t>1</m:t>
                          </m:r>
                        </m:num>
                        <m:den>
                          <m:r>
                            <a:rPr lang="pl-PL" sz="2400" i="1" dirty="0">
                              <a:latin typeface="Cambria Math" panose="02040503050406030204" pitchFamily="18" charset="0"/>
                            </a:rPr>
                            <m:t>𝜋</m:t>
                          </m:r>
                          <m:d>
                            <m:dPr>
                              <m:ctrlPr>
                                <a:rPr lang="pl-PL" sz="2400" i="1" dirty="0">
                                  <a:latin typeface="Cambria Math" panose="02040503050406030204" pitchFamily="18" charset="0"/>
                                </a:rPr>
                              </m:ctrlPr>
                            </m:dPr>
                            <m:e>
                              <m:r>
                                <a:rPr lang="pl-PL" sz="2400" i="1" dirty="0">
                                  <a:latin typeface="Cambria Math" panose="02040503050406030204" pitchFamily="18" charset="0"/>
                                </a:rPr>
                                <m:t>1</m:t>
                              </m:r>
                              <m:r>
                                <a:rPr lang="pl-PL" sz="2400" i="1" dirty="0">
                                  <a:latin typeface="Cambria Math" panose="02040503050406030204" pitchFamily="18" charset="0"/>
                                </a:rPr>
                                <m:t>+</m:t>
                              </m:r>
                              <m:r>
                                <a:rPr lang="pl-PL" sz="2400" i="1" dirty="0">
                                  <a:latin typeface="Cambria Math" panose="02040503050406030204" pitchFamily="18" charset="0"/>
                                </a:rPr>
                                <m:t>𝜆</m:t>
                              </m:r>
                            </m:e>
                          </m:d>
                        </m:den>
                      </m:f>
                      <m:r>
                        <a:rPr lang="it-IT" sz="2400" i="1" dirty="0">
                          <a:latin typeface="Cambria Math" panose="02040503050406030204" pitchFamily="18" charset="0"/>
                        </a:rPr>
                        <m:t>=−</m:t>
                      </m:r>
                      <m:f>
                        <m:fPr>
                          <m:ctrlPr>
                            <a:rPr lang="it-IT" sz="2400" i="1" dirty="0">
                              <a:latin typeface="Cambria Math" panose="02040503050406030204" pitchFamily="18" charset="0"/>
                            </a:rPr>
                          </m:ctrlPr>
                        </m:fPr>
                        <m:num>
                          <m:r>
                            <a:rPr lang="it-IT" sz="2400" i="1" dirty="0">
                              <a:latin typeface="Cambria Math" panose="02040503050406030204" pitchFamily="18" charset="0"/>
                            </a:rPr>
                            <m:t>1</m:t>
                          </m:r>
                          <m:r>
                            <a:rPr lang="it-IT" sz="2400" i="1" dirty="0">
                              <a:latin typeface="Cambria Math" panose="02040503050406030204" pitchFamily="18" charset="0"/>
                            </a:rPr>
                            <m:t>−</m:t>
                          </m:r>
                          <m:r>
                            <a:rPr lang="pl-PL" sz="2400" i="1" dirty="0">
                              <a:latin typeface="Cambria Math" panose="02040503050406030204" pitchFamily="18" charset="0"/>
                            </a:rPr>
                            <m:t>𝜋</m:t>
                          </m:r>
                          <m:d>
                            <m:dPr>
                              <m:ctrlPr>
                                <a:rPr lang="pl-PL" sz="2400" i="1" dirty="0">
                                  <a:latin typeface="Cambria Math" panose="02040503050406030204" pitchFamily="18" charset="0"/>
                                </a:rPr>
                              </m:ctrlPr>
                            </m:dPr>
                            <m:e>
                              <m:r>
                                <a:rPr lang="pl-PL" sz="2400" i="1" dirty="0">
                                  <a:latin typeface="Cambria Math" panose="02040503050406030204" pitchFamily="18" charset="0"/>
                                </a:rPr>
                                <m:t>1</m:t>
                              </m:r>
                              <m:r>
                                <a:rPr lang="pl-PL" sz="2400" i="1" dirty="0">
                                  <a:latin typeface="Cambria Math" panose="02040503050406030204" pitchFamily="18" charset="0"/>
                                </a:rPr>
                                <m:t>+</m:t>
                              </m:r>
                              <m:r>
                                <a:rPr lang="pl-PL" sz="2400" i="1" dirty="0">
                                  <a:latin typeface="Cambria Math" panose="02040503050406030204" pitchFamily="18" charset="0"/>
                                </a:rPr>
                                <m:t>𝜆</m:t>
                              </m:r>
                            </m:e>
                          </m:d>
                        </m:num>
                        <m:den>
                          <m:r>
                            <a:rPr lang="pl-PL" sz="2400" i="1" dirty="0">
                              <a:latin typeface="Cambria Math" panose="02040503050406030204" pitchFamily="18" charset="0"/>
                            </a:rPr>
                            <m:t>𝜋</m:t>
                          </m:r>
                          <m:d>
                            <m:dPr>
                              <m:ctrlPr>
                                <a:rPr lang="pl-PL" sz="2400" i="1" dirty="0">
                                  <a:latin typeface="Cambria Math" panose="02040503050406030204" pitchFamily="18" charset="0"/>
                                </a:rPr>
                              </m:ctrlPr>
                            </m:dPr>
                            <m:e>
                              <m:r>
                                <a:rPr lang="pl-PL" sz="2400" i="1" dirty="0">
                                  <a:latin typeface="Cambria Math" panose="02040503050406030204" pitchFamily="18" charset="0"/>
                                </a:rPr>
                                <m:t>1</m:t>
                              </m:r>
                              <m:r>
                                <a:rPr lang="pl-PL" sz="2400" i="1" dirty="0">
                                  <a:latin typeface="Cambria Math" panose="02040503050406030204" pitchFamily="18" charset="0"/>
                                </a:rPr>
                                <m:t>+</m:t>
                              </m:r>
                              <m:r>
                                <a:rPr lang="pl-PL" sz="2400" i="1" dirty="0">
                                  <a:latin typeface="Cambria Math" panose="02040503050406030204" pitchFamily="18" charset="0"/>
                                </a:rPr>
                                <m:t>𝜆</m:t>
                              </m:r>
                            </m:e>
                          </m:d>
                        </m:den>
                      </m:f>
                    </m:oMath>
                  </m:oMathPara>
                </a14:m>
                <a:endParaRPr lang="it-IT" sz="2400" dirty="0">
                  <a:latin typeface="+mj-lt"/>
                </a:endParaRPr>
              </a:p>
              <a:p>
                <a:pPr marL="342900" indent="-342900">
                  <a:buFont typeface="Arial" panose="020B0604020202020204" pitchFamily="34" charset="0"/>
                  <a:buChar char="•"/>
                </a:pPr>
                <a:endParaRPr lang="ar-AE" sz="2400" dirty="0"/>
              </a:p>
            </p:txBody>
          </p:sp>
        </mc:Choice>
        <mc:Fallback xmlns="">
          <p:sp>
            <p:nvSpPr>
              <p:cNvPr id="5" name="CasellaDiTesto 4">
                <a:extLst>
                  <a:ext uri="{FF2B5EF4-FFF2-40B4-BE49-F238E27FC236}">
                    <a16:creationId xmlns:a16="http://schemas.microsoft.com/office/drawing/2014/main" id="{663D49F2-A6B4-1968-5DF6-EC0E620DE3E9}"/>
                  </a:ext>
                </a:extLst>
              </p:cNvPr>
              <p:cNvSpPr txBox="1">
                <a:spLocks noRot="1" noChangeAspect="1" noMove="1" noResize="1" noEditPoints="1" noAdjustHandles="1" noChangeArrowheads="1" noChangeShapeType="1" noTextEdit="1"/>
              </p:cNvSpPr>
              <p:nvPr/>
            </p:nvSpPr>
            <p:spPr>
              <a:xfrm>
                <a:off x="1098448" y="1609038"/>
                <a:ext cx="14897303" cy="7260642"/>
              </a:xfrm>
              <a:prstGeom prst="rect">
                <a:avLst/>
              </a:prstGeom>
              <a:blipFill>
                <a:blip r:embed="rId4"/>
                <a:stretch>
                  <a:fillRect l="-532" t="-672"/>
                </a:stretch>
              </a:blipFill>
            </p:spPr>
            <p:txBody>
              <a:bodyPr/>
              <a:lstStyle/>
              <a:p>
                <a:r>
                  <a:rPr lang="it-IT">
                    <a:noFill/>
                  </a:rPr>
                  <a:t> </a:t>
                </a:r>
              </a:p>
            </p:txBody>
          </p:sp>
        </mc:Fallback>
      </mc:AlternateContent>
      <p:sp>
        <p:nvSpPr>
          <p:cNvPr id="3" name="Text 0">
            <a:extLst>
              <a:ext uri="{FF2B5EF4-FFF2-40B4-BE49-F238E27FC236}">
                <a16:creationId xmlns:a16="http://schemas.microsoft.com/office/drawing/2014/main" id="{3046333B-98DF-FBE0-87EC-FA249110BBE3}"/>
              </a:ext>
            </a:extLst>
          </p:cNvPr>
          <p:cNvSpPr/>
          <p:nvPr/>
        </p:nvSpPr>
        <p:spPr>
          <a:xfrm>
            <a:off x="965200" y="777240"/>
            <a:ext cx="15163800" cy="975360"/>
          </a:xfrm>
          <a:prstGeom prst="rect">
            <a:avLst/>
          </a:prstGeom>
          <a:noFill/>
          <a:ln/>
        </p:spPr>
        <p:txBody>
          <a:bodyPr wrap="square" rtlCol="0" anchor="ctr"/>
          <a:lstStyle/>
          <a:p>
            <a:r>
              <a:rPr lang="it-IT" sz="4800" b="1" dirty="0"/>
              <a:t>Pendenza curva assicurazione e curva di indifferenza</a:t>
            </a:r>
          </a:p>
        </p:txBody>
      </p:sp>
    </p:spTree>
    <p:extLst>
      <p:ext uri="{BB962C8B-B14F-4D97-AF65-F5344CB8AC3E}">
        <p14:creationId xmlns:p14="http://schemas.microsoft.com/office/powerpoint/2010/main" val="17896602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4119</Words>
  <Application>Microsoft Office PowerPoint</Application>
  <PresentationFormat>Personalizzato</PresentationFormat>
  <Paragraphs>311</Paragraphs>
  <Slides>35</Slides>
  <Notes>12</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35</vt:i4>
      </vt:variant>
    </vt:vector>
  </HeadingPairs>
  <TitlesOfParts>
    <vt:vector size="42" baseType="lpstr">
      <vt:lpstr>Aptos</vt:lpstr>
      <vt:lpstr>Arial</vt:lpstr>
      <vt:lpstr>Calibri</vt:lpstr>
      <vt:lpstr>Cambria Math</vt:lpstr>
      <vt:lpstr>Times New Roman</vt:lpstr>
      <vt:lpstr>Wingdings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Lorenzo Di Domenico</dc:creator>
  <cp:lastModifiedBy>Lorenzo Di Domenico</cp:lastModifiedBy>
  <cp:revision>17</cp:revision>
  <dcterms:created xsi:type="dcterms:W3CDTF">2006-08-16T00:00:00Z</dcterms:created>
  <dcterms:modified xsi:type="dcterms:W3CDTF">2026-05-23T07:43:44Z</dcterms:modified>
</cp:coreProperties>
</file>