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5" r:id="rId3"/>
    <p:sldId id="267" r:id="rId4"/>
    <p:sldId id="361" r:id="rId5"/>
    <p:sldId id="362" r:id="rId6"/>
    <p:sldId id="363" r:id="rId7"/>
    <p:sldId id="272" r:id="rId8"/>
    <p:sldId id="273" r:id="rId9"/>
    <p:sldId id="274" r:id="rId10"/>
    <p:sldId id="275" r:id="rId11"/>
    <p:sldId id="276" r:id="rId12"/>
    <p:sldId id="259" r:id="rId13"/>
    <p:sldId id="261" r:id="rId14"/>
    <p:sldId id="277" r:id="rId15"/>
    <p:sldId id="278" r:id="rId16"/>
    <p:sldId id="279" r:id="rId17"/>
    <p:sldId id="280" r:id="rId18"/>
    <p:sldId id="281" r:id="rId19"/>
    <p:sldId id="286" r:id="rId20"/>
    <p:sldId id="287" r:id="rId21"/>
    <p:sldId id="285" r:id="rId22"/>
    <p:sldId id="282" r:id="rId23"/>
    <p:sldId id="283" r:id="rId24"/>
    <p:sldId id="284" r:id="rId25"/>
    <p:sldId id="289" r:id="rId26"/>
    <p:sldId id="290" r:id="rId27"/>
    <p:sldId id="296" r:id="rId28"/>
    <p:sldId id="297" r:id="rId29"/>
    <p:sldId id="298" r:id="rId30"/>
    <p:sldId id="299" r:id="rId31"/>
    <p:sldId id="300" r:id="rId32"/>
    <p:sldId id="295" r:id="rId33"/>
    <p:sldId id="301" r:id="rId34"/>
    <p:sldId id="365" r:id="rId35"/>
    <p:sldId id="364" r:id="rId36"/>
    <p:sldId id="293" r:id="rId37"/>
    <p:sldId id="294" r:id="rId38"/>
    <p:sldId id="342" r:id="rId39"/>
    <p:sldId id="343" r:id="rId40"/>
    <p:sldId id="302" r:id="rId41"/>
    <p:sldId id="303" r:id="rId42"/>
    <p:sldId id="304" r:id="rId43"/>
    <p:sldId id="305" r:id="rId44"/>
    <p:sldId id="306" r:id="rId45"/>
    <p:sldId id="307" r:id="rId46"/>
    <p:sldId id="310" r:id="rId47"/>
    <p:sldId id="311" r:id="rId48"/>
    <p:sldId id="312" r:id="rId49"/>
    <p:sldId id="319" r:id="rId50"/>
    <p:sldId id="313" r:id="rId51"/>
    <p:sldId id="314" r:id="rId52"/>
    <p:sldId id="316" r:id="rId53"/>
    <p:sldId id="317" r:id="rId54"/>
    <p:sldId id="320" r:id="rId55"/>
    <p:sldId id="321" r:id="rId5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20735-0047-4B5A-8A5C-856E8D25C468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D52EAAB-4057-4F56-A076-FEAF317246AA}">
      <dgm:prSet phldrT="[Testo]" custT="1"/>
      <dgm:spPr/>
      <dgm:t>
        <a:bodyPr/>
        <a:lstStyle/>
        <a:p>
          <a:r>
            <a:rPr lang="it-IT" sz="1800" u="none" dirty="0">
              <a:solidFill>
                <a:schemeClr val="tx1"/>
              </a:solidFill>
            </a:rPr>
            <a:t>Aumento della pressione </a:t>
          </a:r>
          <a:r>
            <a:rPr lang="it-IT" sz="1800" u="none" dirty="0" err="1">
              <a:solidFill>
                <a:schemeClr val="tx1"/>
              </a:solidFill>
            </a:rPr>
            <a:t>endoluminale</a:t>
          </a:r>
          <a:endParaRPr lang="it-IT" sz="1800" u="none" dirty="0">
            <a:solidFill>
              <a:schemeClr val="tx1"/>
            </a:solidFill>
          </a:endParaRPr>
        </a:p>
      </dgm:t>
    </dgm:pt>
    <dgm:pt modelId="{22F7D8AB-A980-44F0-ABA2-048F2A35A4DA}" type="parTrans" cxnId="{1E937442-8616-4754-B1B2-517D52467AC6}">
      <dgm:prSet/>
      <dgm:spPr/>
      <dgm:t>
        <a:bodyPr/>
        <a:lstStyle/>
        <a:p>
          <a:endParaRPr lang="it-IT"/>
        </a:p>
      </dgm:t>
    </dgm:pt>
    <dgm:pt modelId="{2EA74062-7082-4876-B8D5-CE0FF0F8DA0A}" type="sibTrans" cxnId="{1E937442-8616-4754-B1B2-517D52467AC6}">
      <dgm:prSet/>
      <dgm:spPr/>
      <dgm:t>
        <a:bodyPr/>
        <a:lstStyle/>
        <a:p>
          <a:endParaRPr lang="it-IT"/>
        </a:p>
      </dgm:t>
    </dgm:pt>
    <dgm:pt modelId="{AF5F874D-2CF2-44F6-AA07-B0EFA5C09EAD}">
      <dgm:prSet phldrT="[Testo]" custT="1"/>
      <dgm:spPr/>
      <dgm:t>
        <a:bodyPr/>
        <a:lstStyle/>
        <a:p>
          <a:r>
            <a:rPr lang="it-IT" sz="1800" dirty="0">
              <a:solidFill>
                <a:schemeClr val="tx1"/>
              </a:solidFill>
            </a:rPr>
            <a:t>Alterazione degli scambi tra lume e interstizio</a:t>
          </a:r>
        </a:p>
      </dgm:t>
    </dgm:pt>
    <dgm:pt modelId="{EAC4BA9F-868F-4D7A-B475-741DEA5E70AD}" type="parTrans" cxnId="{C053DC96-F2EC-43A5-9645-5422546BBFA2}">
      <dgm:prSet/>
      <dgm:spPr/>
      <dgm:t>
        <a:bodyPr/>
        <a:lstStyle/>
        <a:p>
          <a:endParaRPr lang="it-IT"/>
        </a:p>
      </dgm:t>
    </dgm:pt>
    <dgm:pt modelId="{D73B8E6F-0BCB-4E47-9DE1-7BB57C2C1747}" type="sibTrans" cxnId="{C053DC96-F2EC-43A5-9645-5422546BBFA2}">
      <dgm:prSet/>
      <dgm:spPr/>
      <dgm:t>
        <a:bodyPr/>
        <a:lstStyle/>
        <a:p>
          <a:endParaRPr lang="it-IT"/>
        </a:p>
      </dgm:t>
    </dgm:pt>
    <dgm:pt modelId="{D4C1708C-0817-4714-9E99-F93B970B66D9}">
      <dgm:prSet phldrT="[Testo]" custT="1"/>
      <dgm:spPr/>
      <dgm:t>
        <a:bodyPr/>
        <a:lstStyle/>
        <a:p>
          <a:r>
            <a:rPr lang="it-IT" sz="1600" dirty="0"/>
            <a:t>Per riduzione del flusso dal lume intestinale al plasma</a:t>
          </a:r>
        </a:p>
      </dgm:t>
    </dgm:pt>
    <dgm:pt modelId="{D9FDEE4B-031C-4E42-B008-FB1F652D4D20}" type="parTrans" cxnId="{DA86D757-44CA-408B-B3BA-8D1A83D6B7EB}">
      <dgm:prSet/>
      <dgm:spPr/>
      <dgm:t>
        <a:bodyPr/>
        <a:lstStyle/>
        <a:p>
          <a:endParaRPr lang="it-IT"/>
        </a:p>
      </dgm:t>
    </dgm:pt>
    <dgm:pt modelId="{B3F6D10F-81BA-4402-87C9-779BE104B627}" type="sibTrans" cxnId="{DA86D757-44CA-408B-B3BA-8D1A83D6B7EB}">
      <dgm:prSet/>
      <dgm:spPr/>
      <dgm:t>
        <a:bodyPr/>
        <a:lstStyle/>
        <a:p>
          <a:endParaRPr lang="it-IT"/>
        </a:p>
      </dgm:t>
    </dgm:pt>
    <dgm:pt modelId="{B816BB12-A65C-4B6E-9CF1-FA69F39A1E55}">
      <dgm:prSet phldrT="[Testo]" custT="1"/>
      <dgm:spPr/>
      <dgm:t>
        <a:bodyPr/>
        <a:lstStyle/>
        <a:p>
          <a:r>
            <a:rPr lang="it-IT" sz="1800" dirty="0">
              <a:solidFill>
                <a:schemeClr val="tx1"/>
              </a:solidFill>
            </a:rPr>
            <a:t>Edema parietale</a:t>
          </a:r>
        </a:p>
      </dgm:t>
    </dgm:pt>
    <dgm:pt modelId="{0F64AFA1-0F18-4E54-A8A0-EAB3A0087EF8}" type="parTrans" cxnId="{E2F8896D-6B1D-4018-8176-048AB2A56E98}">
      <dgm:prSet/>
      <dgm:spPr/>
      <dgm:t>
        <a:bodyPr/>
        <a:lstStyle/>
        <a:p>
          <a:endParaRPr lang="it-IT"/>
        </a:p>
      </dgm:t>
    </dgm:pt>
    <dgm:pt modelId="{23DA6330-A3F5-4402-B6A9-01FEF67CF9FF}" type="sibTrans" cxnId="{E2F8896D-6B1D-4018-8176-048AB2A56E98}">
      <dgm:prSet/>
      <dgm:spPr/>
      <dgm:t>
        <a:bodyPr/>
        <a:lstStyle/>
        <a:p>
          <a:endParaRPr lang="it-IT"/>
        </a:p>
      </dgm:t>
    </dgm:pt>
    <dgm:pt modelId="{CECB8070-5B0A-4A6B-8D25-4582A6F45100}">
      <dgm:prSet phldrT="[Testo]" custT="1"/>
      <dgm:spPr/>
      <dgm:t>
        <a:bodyPr/>
        <a:lstStyle/>
        <a:p>
          <a:r>
            <a:rPr lang="it-IT" sz="1600" dirty="0"/>
            <a:t>Per difficoltà scarico venoso</a:t>
          </a:r>
        </a:p>
      </dgm:t>
    </dgm:pt>
    <dgm:pt modelId="{1669B75A-F1CF-4D53-9A00-879B736EC1DB}" type="parTrans" cxnId="{133CE980-9EE4-4197-9BC5-C8E56EB389FD}">
      <dgm:prSet/>
      <dgm:spPr/>
      <dgm:t>
        <a:bodyPr/>
        <a:lstStyle/>
        <a:p>
          <a:endParaRPr lang="it-IT"/>
        </a:p>
      </dgm:t>
    </dgm:pt>
    <dgm:pt modelId="{343BEF8A-DB53-4E88-977F-21D281163312}" type="sibTrans" cxnId="{133CE980-9EE4-4197-9BC5-C8E56EB389FD}">
      <dgm:prSet/>
      <dgm:spPr/>
      <dgm:t>
        <a:bodyPr/>
        <a:lstStyle/>
        <a:p>
          <a:endParaRPr lang="it-IT"/>
        </a:p>
      </dgm:t>
    </dgm:pt>
    <dgm:pt modelId="{24F86B12-2BEB-429F-9480-CF7610B3E157}">
      <dgm:prSet custT="1"/>
      <dgm:spPr/>
      <dgm:t>
        <a:bodyPr/>
        <a:lstStyle/>
        <a:p>
          <a:r>
            <a:rPr lang="it-IT" sz="1800" dirty="0">
              <a:solidFill>
                <a:schemeClr val="tx1"/>
              </a:solidFill>
            </a:rPr>
            <a:t>Riduzione del flusso ematico </a:t>
          </a:r>
          <a:r>
            <a:rPr lang="it-IT" sz="1800" dirty="0" err="1">
              <a:solidFill>
                <a:schemeClr val="tx1"/>
              </a:solidFill>
            </a:rPr>
            <a:t>intraparietale</a:t>
          </a:r>
          <a:endParaRPr lang="it-IT" sz="1800" dirty="0">
            <a:solidFill>
              <a:schemeClr val="tx1"/>
            </a:solidFill>
          </a:endParaRPr>
        </a:p>
      </dgm:t>
    </dgm:pt>
    <dgm:pt modelId="{9E3B7131-DFFC-46AD-84D6-B8CAE9140BFC}" type="parTrans" cxnId="{2898CC14-6FEC-4DD8-8B20-BD8965C901FA}">
      <dgm:prSet/>
      <dgm:spPr/>
      <dgm:t>
        <a:bodyPr/>
        <a:lstStyle/>
        <a:p>
          <a:endParaRPr lang="it-IT"/>
        </a:p>
      </dgm:t>
    </dgm:pt>
    <dgm:pt modelId="{E2ADE144-AF27-4AEC-AA93-A5269DF53F06}" type="sibTrans" cxnId="{2898CC14-6FEC-4DD8-8B20-BD8965C901FA}">
      <dgm:prSet/>
      <dgm:spPr/>
      <dgm:t>
        <a:bodyPr/>
        <a:lstStyle/>
        <a:p>
          <a:endParaRPr lang="it-IT"/>
        </a:p>
      </dgm:t>
    </dgm:pt>
    <dgm:pt modelId="{DD9B913E-56A1-491B-BC7D-94D2BDFD4439}">
      <dgm:prSet custT="1"/>
      <dgm:spPr/>
      <dgm:t>
        <a:bodyPr/>
        <a:lstStyle/>
        <a:p>
          <a:r>
            <a:rPr lang="it-IT" sz="1800" dirty="0">
              <a:solidFill>
                <a:schemeClr val="tx1"/>
              </a:solidFill>
            </a:rPr>
            <a:t>Congestione venosa ed essudato di liquidi in cavità peritoneale attraverso la sierosa</a:t>
          </a:r>
        </a:p>
      </dgm:t>
    </dgm:pt>
    <dgm:pt modelId="{41FD0525-1264-4D31-A0C5-AD66047C103A}" type="parTrans" cxnId="{FB657BFA-F148-4B5D-8A56-371C0FFB054C}">
      <dgm:prSet/>
      <dgm:spPr/>
      <dgm:t>
        <a:bodyPr/>
        <a:lstStyle/>
        <a:p>
          <a:endParaRPr lang="it-IT"/>
        </a:p>
      </dgm:t>
    </dgm:pt>
    <dgm:pt modelId="{EF7789DD-58BC-4B2A-AB32-1C90D6B1D0C0}" type="sibTrans" cxnId="{FB657BFA-F148-4B5D-8A56-371C0FFB054C}">
      <dgm:prSet/>
      <dgm:spPr/>
      <dgm:t>
        <a:bodyPr/>
        <a:lstStyle/>
        <a:p>
          <a:endParaRPr lang="it-IT"/>
        </a:p>
      </dgm:t>
    </dgm:pt>
    <dgm:pt modelId="{8DE0E5BD-0AF6-4986-A2D2-EE0DBB124B75}" type="pres">
      <dgm:prSet presAssocID="{E3A20735-0047-4B5A-8A5C-856E8D25C46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F00624ED-817F-488B-9F2B-E7BE89E79FF1}" type="pres">
      <dgm:prSet presAssocID="{CD52EAAB-4057-4F56-A076-FEAF317246AA}" presName="composite" presStyleCnt="0"/>
      <dgm:spPr/>
    </dgm:pt>
    <dgm:pt modelId="{FD7DAB8B-443A-4AB8-ACC2-E35C6AEF108D}" type="pres">
      <dgm:prSet presAssocID="{CD52EAAB-4057-4F56-A076-FEAF317246AA}" presName="bentUpArrow1" presStyleLbl="alignImgPlace1" presStyleIdx="0" presStyleCnt="4"/>
      <dgm:spPr/>
    </dgm:pt>
    <dgm:pt modelId="{9DF452F7-2D96-498E-8646-97AD2D07641B}" type="pres">
      <dgm:prSet presAssocID="{CD52EAAB-4057-4F56-A076-FEAF317246AA}" presName="ParentText" presStyleLbl="node1" presStyleIdx="0" presStyleCnt="5" custScaleX="1763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3DA15A-03D1-4A34-AAD0-7A82339D2B07}" type="pres">
      <dgm:prSet presAssocID="{CD52EAAB-4057-4F56-A076-FEAF317246AA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D468549-2B2A-42B0-A3CA-2CEF3DB5CFE1}" type="pres">
      <dgm:prSet presAssocID="{2EA74062-7082-4876-B8D5-CE0FF0F8DA0A}" presName="sibTrans" presStyleCnt="0"/>
      <dgm:spPr/>
    </dgm:pt>
    <dgm:pt modelId="{473AF111-5FC6-4E2D-A564-BBBC2673AA12}" type="pres">
      <dgm:prSet presAssocID="{24F86B12-2BEB-429F-9480-CF7610B3E157}" presName="composite" presStyleCnt="0"/>
      <dgm:spPr/>
    </dgm:pt>
    <dgm:pt modelId="{3770634C-DF4B-4FFE-AC74-87AFDC97E6A3}" type="pres">
      <dgm:prSet presAssocID="{24F86B12-2BEB-429F-9480-CF7610B3E157}" presName="bentUpArrow1" presStyleLbl="alignImgPlace1" presStyleIdx="1" presStyleCnt="4"/>
      <dgm:spPr/>
    </dgm:pt>
    <dgm:pt modelId="{99A4361B-516E-40C4-B8E1-D1B5C0CE5291}" type="pres">
      <dgm:prSet presAssocID="{24F86B12-2BEB-429F-9480-CF7610B3E157}" presName="ParentText" presStyleLbl="node1" presStyleIdx="1" presStyleCnt="5" custScaleX="252686" custLinFactNeighborX="18457" custLinFactNeighborY="-53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22875C-B0A0-45D9-8989-368F6F77D0D3}" type="pres">
      <dgm:prSet presAssocID="{24F86B12-2BEB-429F-9480-CF7610B3E157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B4C8851-4FE9-4460-A6BB-CFA066F6D770}" type="pres">
      <dgm:prSet presAssocID="{E2ADE144-AF27-4AEC-AA93-A5269DF53F06}" presName="sibTrans" presStyleCnt="0"/>
      <dgm:spPr/>
    </dgm:pt>
    <dgm:pt modelId="{4C7BC886-5366-4A9F-96B9-B0FD89DAC480}" type="pres">
      <dgm:prSet presAssocID="{AF5F874D-2CF2-44F6-AA07-B0EFA5C09EAD}" presName="composite" presStyleCnt="0"/>
      <dgm:spPr/>
    </dgm:pt>
    <dgm:pt modelId="{66B22E27-EF46-4EA9-962C-E9191E93F93D}" type="pres">
      <dgm:prSet presAssocID="{AF5F874D-2CF2-44F6-AA07-B0EFA5C09EAD}" presName="bentUpArrow1" presStyleLbl="alignImgPlace1" presStyleIdx="2" presStyleCnt="4"/>
      <dgm:spPr/>
    </dgm:pt>
    <dgm:pt modelId="{9F0DF7B1-1965-4788-A1BC-D22AE4896C3B}" type="pres">
      <dgm:prSet presAssocID="{AF5F874D-2CF2-44F6-AA07-B0EFA5C09EAD}" presName="ParentText" presStyleLbl="node1" presStyleIdx="2" presStyleCnt="5" custScaleX="289832" custLinFactNeighborX="547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5A34D0-BD6C-4760-8B8D-06587D201993}" type="pres">
      <dgm:prSet presAssocID="{AF5F874D-2CF2-44F6-AA07-B0EFA5C09EAD}" presName="ChildText" presStyleLbl="revTx" presStyleIdx="2" presStyleCnt="4" custScaleX="315782" custLinFactX="150129" custLinFactNeighborX="200000" custLinFactNeighborY="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AA1798-3BB1-411D-B02A-F9135CE985F1}" type="pres">
      <dgm:prSet presAssocID="{D73B8E6F-0BCB-4E47-9DE1-7BB57C2C1747}" presName="sibTrans" presStyleCnt="0"/>
      <dgm:spPr/>
    </dgm:pt>
    <dgm:pt modelId="{755B066C-1801-470F-BB58-F570D1E1CCF2}" type="pres">
      <dgm:prSet presAssocID="{B816BB12-A65C-4B6E-9CF1-FA69F39A1E55}" presName="composite" presStyleCnt="0"/>
      <dgm:spPr/>
    </dgm:pt>
    <dgm:pt modelId="{45ABDDC4-5066-4154-B0B9-75198E94A06A}" type="pres">
      <dgm:prSet presAssocID="{B816BB12-A65C-4B6E-9CF1-FA69F39A1E55}" presName="bentUpArrow1" presStyleLbl="alignImgPlace1" presStyleIdx="3" presStyleCnt="4"/>
      <dgm:spPr/>
    </dgm:pt>
    <dgm:pt modelId="{297A4C52-23DA-40E9-9C1D-0E4BF9E0B942}" type="pres">
      <dgm:prSet presAssocID="{B816BB12-A65C-4B6E-9CF1-FA69F39A1E55}" presName="ParentText" presStyleLbl="node1" presStyleIdx="3" presStyleCnt="5" custScaleX="178840" custLinFactNeighborX="72999" custLinFactNeighborY="-52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BAABBE-1C69-4263-925D-8C21A86D79F2}" type="pres">
      <dgm:prSet presAssocID="{B816BB12-A65C-4B6E-9CF1-FA69F39A1E55}" presName="ChildText" presStyleLbl="revTx" presStyleIdx="3" presStyleCnt="4" custScaleX="205052" custLinFactX="100000" custLinFactNeighborX="104413" custLinFactNeighborY="-2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A38301-9577-4D51-93A3-0569D0676D5B}" type="pres">
      <dgm:prSet presAssocID="{23DA6330-A3F5-4402-B6A9-01FEF67CF9FF}" presName="sibTrans" presStyleCnt="0"/>
      <dgm:spPr/>
    </dgm:pt>
    <dgm:pt modelId="{F2845814-0228-40BE-86E4-479FAFC2132B}" type="pres">
      <dgm:prSet presAssocID="{DD9B913E-56A1-491B-BC7D-94D2BDFD4439}" presName="composite" presStyleCnt="0"/>
      <dgm:spPr/>
    </dgm:pt>
    <dgm:pt modelId="{6CF5BDB1-D0BE-4BA2-AB87-7174BE0BCAA9}" type="pres">
      <dgm:prSet presAssocID="{DD9B913E-56A1-491B-BC7D-94D2BDFD4439}" presName="ParentText" presStyleLbl="node1" presStyleIdx="4" presStyleCnt="5" custScaleX="328700" custLinFactNeighborX="20683" custLinFactNeighborY="-17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20791BD-75D7-4420-A0A5-743D2FD34DC3}" type="presOf" srcId="{D4C1708C-0817-4714-9E99-F93B970B66D9}" destId="{625A34D0-BD6C-4760-8B8D-06587D201993}" srcOrd="0" destOrd="0" presId="urn:microsoft.com/office/officeart/2005/8/layout/StepDownProcess"/>
    <dgm:cxn modelId="{B207F0CB-79C2-42DD-910C-E7D520A2F53F}" type="presOf" srcId="{CECB8070-5B0A-4A6B-8D25-4582A6F45100}" destId="{A2BAABBE-1C69-4263-925D-8C21A86D79F2}" srcOrd="0" destOrd="0" presId="urn:microsoft.com/office/officeart/2005/8/layout/StepDownProcess"/>
    <dgm:cxn modelId="{A23423DA-3FFA-4091-881E-30F1A1AB9E79}" type="presOf" srcId="{E3A20735-0047-4B5A-8A5C-856E8D25C468}" destId="{8DE0E5BD-0AF6-4986-A2D2-EE0DBB124B75}" srcOrd="0" destOrd="0" presId="urn:microsoft.com/office/officeart/2005/8/layout/StepDownProcess"/>
    <dgm:cxn modelId="{133CE980-9EE4-4197-9BC5-C8E56EB389FD}" srcId="{B816BB12-A65C-4B6E-9CF1-FA69F39A1E55}" destId="{CECB8070-5B0A-4A6B-8D25-4582A6F45100}" srcOrd="0" destOrd="0" parTransId="{1669B75A-F1CF-4D53-9A00-879B736EC1DB}" sibTransId="{343BEF8A-DB53-4E88-977F-21D281163312}"/>
    <dgm:cxn modelId="{E2F8896D-6B1D-4018-8176-048AB2A56E98}" srcId="{E3A20735-0047-4B5A-8A5C-856E8D25C468}" destId="{B816BB12-A65C-4B6E-9CF1-FA69F39A1E55}" srcOrd="3" destOrd="0" parTransId="{0F64AFA1-0F18-4E54-A8A0-EAB3A0087EF8}" sibTransId="{23DA6330-A3F5-4402-B6A9-01FEF67CF9FF}"/>
    <dgm:cxn modelId="{1E937442-8616-4754-B1B2-517D52467AC6}" srcId="{E3A20735-0047-4B5A-8A5C-856E8D25C468}" destId="{CD52EAAB-4057-4F56-A076-FEAF317246AA}" srcOrd="0" destOrd="0" parTransId="{22F7D8AB-A980-44F0-ABA2-048F2A35A4DA}" sibTransId="{2EA74062-7082-4876-B8D5-CE0FF0F8DA0A}"/>
    <dgm:cxn modelId="{C053DC96-F2EC-43A5-9645-5422546BBFA2}" srcId="{E3A20735-0047-4B5A-8A5C-856E8D25C468}" destId="{AF5F874D-2CF2-44F6-AA07-B0EFA5C09EAD}" srcOrd="2" destOrd="0" parTransId="{EAC4BA9F-868F-4D7A-B475-741DEA5E70AD}" sibTransId="{D73B8E6F-0BCB-4E47-9DE1-7BB57C2C1747}"/>
    <dgm:cxn modelId="{52892771-1EE8-4C83-A144-C7E3D6ABF515}" type="presOf" srcId="{AF5F874D-2CF2-44F6-AA07-B0EFA5C09EAD}" destId="{9F0DF7B1-1965-4788-A1BC-D22AE4896C3B}" srcOrd="0" destOrd="0" presId="urn:microsoft.com/office/officeart/2005/8/layout/StepDownProcess"/>
    <dgm:cxn modelId="{2898CC14-6FEC-4DD8-8B20-BD8965C901FA}" srcId="{E3A20735-0047-4B5A-8A5C-856E8D25C468}" destId="{24F86B12-2BEB-429F-9480-CF7610B3E157}" srcOrd="1" destOrd="0" parTransId="{9E3B7131-DFFC-46AD-84D6-B8CAE9140BFC}" sibTransId="{E2ADE144-AF27-4AEC-AA93-A5269DF53F06}"/>
    <dgm:cxn modelId="{0D426AA9-630C-4380-90E7-64A1CDCB11CA}" type="presOf" srcId="{DD9B913E-56A1-491B-BC7D-94D2BDFD4439}" destId="{6CF5BDB1-D0BE-4BA2-AB87-7174BE0BCAA9}" srcOrd="0" destOrd="0" presId="urn:microsoft.com/office/officeart/2005/8/layout/StepDownProcess"/>
    <dgm:cxn modelId="{B5E396B7-395C-455B-B5C5-B644EC415DE2}" type="presOf" srcId="{B816BB12-A65C-4B6E-9CF1-FA69F39A1E55}" destId="{297A4C52-23DA-40E9-9C1D-0E4BF9E0B942}" srcOrd="0" destOrd="0" presId="urn:microsoft.com/office/officeart/2005/8/layout/StepDownProcess"/>
    <dgm:cxn modelId="{FB657BFA-F148-4B5D-8A56-371C0FFB054C}" srcId="{E3A20735-0047-4B5A-8A5C-856E8D25C468}" destId="{DD9B913E-56A1-491B-BC7D-94D2BDFD4439}" srcOrd="4" destOrd="0" parTransId="{41FD0525-1264-4D31-A0C5-AD66047C103A}" sibTransId="{EF7789DD-58BC-4B2A-AB32-1C90D6B1D0C0}"/>
    <dgm:cxn modelId="{2380F855-8789-4378-B4CC-068ECE21485E}" type="presOf" srcId="{CD52EAAB-4057-4F56-A076-FEAF317246AA}" destId="{9DF452F7-2D96-498E-8646-97AD2D07641B}" srcOrd="0" destOrd="0" presId="urn:microsoft.com/office/officeart/2005/8/layout/StepDownProcess"/>
    <dgm:cxn modelId="{65991162-836B-4AA1-8110-8D0B99F0B575}" type="presOf" srcId="{24F86B12-2BEB-429F-9480-CF7610B3E157}" destId="{99A4361B-516E-40C4-B8E1-D1B5C0CE5291}" srcOrd="0" destOrd="0" presId="urn:microsoft.com/office/officeart/2005/8/layout/StepDownProcess"/>
    <dgm:cxn modelId="{DA86D757-44CA-408B-B3BA-8D1A83D6B7EB}" srcId="{AF5F874D-2CF2-44F6-AA07-B0EFA5C09EAD}" destId="{D4C1708C-0817-4714-9E99-F93B970B66D9}" srcOrd="0" destOrd="0" parTransId="{D9FDEE4B-031C-4E42-B008-FB1F652D4D20}" sibTransId="{B3F6D10F-81BA-4402-87C9-779BE104B627}"/>
    <dgm:cxn modelId="{CA1BA0B9-AFAD-45A1-8023-CBCE55ADE855}" type="presParOf" srcId="{8DE0E5BD-0AF6-4986-A2D2-EE0DBB124B75}" destId="{F00624ED-817F-488B-9F2B-E7BE89E79FF1}" srcOrd="0" destOrd="0" presId="urn:microsoft.com/office/officeart/2005/8/layout/StepDownProcess"/>
    <dgm:cxn modelId="{2393F11C-E572-48DA-9955-C5AF5F7F958B}" type="presParOf" srcId="{F00624ED-817F-488B-9F2B-E7BE89E79FF1}" destId="{FD7DAB8B-443A-4AB8-ACC2-E35C6AEF108D}" srcOrd="0" destOrd="0" presId="urn:microsoft.com/office/officeart/2005/8/layout/StepDownProcess"/>
    <dgm:cxn modelId="{A6371FA2-80CD-477A-814B-BE686A63AD70}" type="presParOf" srcId="{F00624ED-817F-488B-9F2B-E7BE89E79FF1}" destId="{9DF452F7-2D96-498E-8646-97AD2D07641B}" srcOrd="1" destOrd="0" presId="urn:microsoft.com/office/officeart/2005/8/layout/StepDownProcess"/>
    <dgm:cxn modelId="{917502D4-EE42-4560-8BF3-CFA3A1DC1272}" type="presParOf" srcId="{F00624ED-817F-488B-9F2B-E7BE89E79FF1}" destId="{C13DA15A-03D1-4A34-AAD0-7A82339D2B07}" srcOrd="2" destOrd="0" presId="urn:microsoft.com/office/officeart/2005/8/layout/StepDownProcess"/>
    <dgm:cxn modelId="{DD854DC8-F88C-4A03-99D7-8DB40ED1183B}" type="presParOf" srcId="{8DE0E5BD-0AF6-4986-A2D2-EE0DBB124B75}" destId="{9D468549-2B2A-42B0-A3CA-2CEF3DB5CFE1}" srcOrd="1" destOrd="0" presId="urn:microsoft.com/office/officeart/2005/8/layout/StepDownProcess"/>
    <dgm:cxn modelId="{2FBF9709-615B-4AAA-9ECD-81B619968A61}" type="presParOf" srcId="{8DE0E5BD-0AF6-4986-A2D2-EE0DBB124B75}" destId="{473AF111-5FC6-4E2D-A564-BBBC2673AA12}" srcOrd="2" destOrd="0" presId="urn:microsoft.com/office/officeart/2005/8/layout/StepDownProcess"/>
    <dgm:cxn modelId="{FE1F1541-6D2A-46A6-A033-9E2D29815A47}" type="presParOf" srcId="{473AF111-5FC6-4E2D-A564-BBBC2673AA12}" destId="{3770634C-DF4B-4FFE-AC74-87AFDC97E6A3}" srcOrd="0" destOrd="0" presId="urn:microsoft.com/office/officeart/2005/8/layout/StepDownProcess"/>
    <dgm:cxn modelId="{DD8DE479-2690-457C-95E1-A31C09D18026}" type="presParOf" srcId="{473AF111-5FC6-4E2D-A564-BBBC2673AA12}" destId="{99A4361B-516E-40C4-B8E1-D1B5C0CE5291}" srcOrd="1" destOrd="0" presId="urn:microsoft.com/office/officeart/2005/8/layout/StepDownProcess"/>
    <dgm:cxn modelId="{45D765C4-36A1-4496-853A-60521C350980}" type="presParOf" srcId="{473AF111-5FC6-4E2D-A564-BBBC2673AA12}" destId="{6C22875C-B0A0-45D9-8989-368F6F77D0D3}" srcOrd="2" destOrd="0" presId="urn:microsoft.com/office/officeart/2005/8/layout/StepDownProcess"/>
    <dgm:cxn modelId="{5E4FAB0E-E904-48B4-BBDA-C57FAD34D31D}" type="presParOf" srcId="{8DE0E5BD-0AF6-4986-A2D2-EE0DBB124B75}" destId="{7B4C8851-4FE9-4460-A6BB-CFA066F6D770}" srcOrd="3" destOrd="0" presId="urn:microsoft.com/office/officeart/2005/8/layout/StepDownProcess"/>
    <dgm:cxn modelId="{770D9647-1073-4CD2-9FDE-FF1F5A26342F}" type="presParOf" srcId="{8DE0E5BD-0AF6-4986-A2D2-EE0DBB124B75}" destId="{4C7BC886-5366-4A9F-96B9-B0FD89DAC480}" srcOrd="4" destOrd="0" presId="urn:microsoft.com/office/officeart/2005/8/layout/StepDownProcess"/>
    <dgm:cxn modelId="{B816FF7B-0FAB-4F7F-8274-6D603CF9D317}" type="presParOf" srcId="{4C7BC886-5366-4A9F-96B9-B0FD89DAC480}" destId="{66B22E27-EF46-4EA9-962C-E9191E93F93D}" srcOrd="0" destOrd="0" presId="urn:microsoft.com/office/officeart/2005/8/layout/StepDownProcess"/>
    <dgm:cxn modelId="{FC0529DF-81D4-4A29-BA0C-DF1E33BEC537}" type="presParOf" srcId="{4C7BC886-5366-4A9F-96B9-B0FD89DAC480}" destId="{9F0DF7B1-1965-4788-A1BC-D22AE4896C3B}" srcOrd="1" destOrd="0" presId="urn:microsoft.com/office/officeart/2005/8/layout/StepDownProcess"/>
    <dgm:cxn modelId="{E4913DAC-D8C1-4EDB-A112-36DD3B0D1B9B}" type="presParOf" srcId="{4C7BC886-5366-4A9F-96B9-B0FD89DAC480}" destId="{625A34D0-BD6C-4760-8B8D-06587D201993}" srcOrd="2" destOrd="0" presId="urn:microsoft.com/office/officeart/2005/8/layout/StepDownProcess"/>
    <dgm:cxn modelId="{0B75924E-CBA8-456F-805C-89FE8599E589}" type="presParOf" srcId="{8DE0E5BD-0AF6-4986-A2D2-EE0DBB124B75}" destId="{55AA1798-3BB1-411D-B02A-F9135CE985F1}" srcOrd="5" destOrd="0" presId="urn:microsoft.com/office/officeart/2005/8/layout/StepDownProcess"/>
    <dgm:cxn modelId="{49E7DA96-ED43-4D0C-94EF-4E469D278F07}" type="presParOf" srcId="{8DE0E5BD-0AF6-4986-A2D2-EE0DBB124B75}" destId="{755B066C-1801-470F-BB58-F570D1E1CCF2}" srcOrd="6" destOrd="0" presId="urn:microsoft.com/office/officeart/2005/8/layout/StepDownProcess"/>
    <dgm:cxn modelId="{64109151-97C1-4819-848A-6F558E7CEEDC}" type="presParOf" srcId="{755B066C-1801-470F-BB58-F570D1E1CCF2}" destId="{45ABDDC4-5066-4154-B0B9-75198E94A06A}" srcOrd="0" destOrd="0" presId="urn:microsoft.com/office/officeart/2005/8/layout/StepDownProcess"/>
    <dgm:cxn modelId="{14D4797A-11B3-4344-BF99-B4C5AC1B3970}" type="presParOf" srcId="{755B066C-1801-470F-BB58-F570D1E1CCF2}" destId="{297A4C52-23DA-40E9-9C1D-0E4BF9E0B942}" srcOrd="1" destOrd="0" presId="urn:microsoft.com/office/officeart/2005/8/layout/StepDownProcess"/>
    <dgm:cxn modelId="{4F302698-8E05-4C61-BBFE-FFA24F4A8952}" type="presParOf" srcId="{755B066C-1801-470F-BB58-F570D1E1CCF2}" destId="{A2BAABBE-1C69-4263-925D-8C21A86D79F2}" srcOrd="2" destOrd="0" presId="urn:microsoft.com/office/officeart/2005/8/layout/StepDownProcess"/>
    <dgm:cxn modelId="{E6C88B9F-D723-417C-AEF1-7E865F6896BB}" type="presParOf" srcId="{8DE0E5BD-0AF6-4986-A2D2-EE0DBB124B75}" destId="{E9A38301-9577-4D51-93A3-0569D0676D5B}" srcOrd="7" destOrd="0" presId="urn:microsoft.com/office/officeart/2005/8/layout/StepDownProcess"/>
    <dgm:cxn modelId="{CD7C0A7B-4C5F-42F7-936A-48132E6B9FE3}" type="presParOf" srcId="{8DE0E5BD-0AF6-4986-A2D2-EE0DBB124B75}" destId="{F2845814-0228-40BE-86E4-479FAFC2132B}" srcOrd="8" destOrd="0" presId="urn:microsoft.com/office/officeart/2005/8/layout/StepDownProcess"/>
    <dgm:cxn modelId="{E25A9C7C-AC38-4604-8755-6989BA6A69A1}" type="presParOf" srcId="{F2845814-0228-40BE-86E4-479FAFC2132B}" destId="{6CF5BDB1-D0BE-4BA2-AB87-7174BE0BCAA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DAB8B-443A-4AB8-ACC2-E35C6AEF108D}">
      <dsp:nvSpPr>
        <dsp:cNvPr id="0" name=""/>
        <dsp:cNvSpPr/>
      </dsp:nvSpPr>
      <dsp:spPr>
        <a:xfrm rot="5400000">
          <a:off x="2855199" y="94999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452F7-2D96-498E-8646-97AD2D07641B}">
      <dsp:nvSpPr>
        <dsp:cNvPr id="0" name=""/>
        <dsp:cNvSpPr/>
      </dsp:nvSpPr>
      <dsp:spPr>
        <a:xfrm>
          <a:off x="2105012" y="33507"/>
          <a:ext cx="2454080" cy="97421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u="none" kern="1200" dirty="0">
              <a:solidFill>
                <a:schemeClr val="tx1"/>
              </a:solidFill>
            </a:rPr>
            <a:t>Aumento della pressione </a:t>
          </a:r>
          <a:r>
            <a:rPr lang="it-IT" sz="1800" u="none" kern="1200" dirty="0" err="1">
              <a:solidFill>
                <a:schemeClr val="tx1"/>
              </a:solidFill>
            </a:rPr>
            <a:t>endoluminale</a:t>
          </a:r>
          <a:endParaRPr lang="it-IT" sz="1800" u="none" kern="1200" dirty="0">
            <a:solidFill>
              <a:schemeClr val="tx1"/>
            </a:solidFill>
          </a:endParaRPr>
        </a:p>
      </dsp:txBody>
      <dsp:txXfrm>
        <a:off x="2152578" y="81073"/>
        <a:ext cx="2358948" cy="879078"/>
      </dsp:txXfrm>
    </dsp:sp>
    <dsp:sp modelId="{C13DA15A-03D1-4A34-AAD0-7A82339D2B07}">
      <dsp:nvSpPr>
        <dsp:cNvPr id="0" name=""/>
        <dsp:cNvSpPr/>
      </dsp:nvSpPr>
      <dsp:spPr>
        <a:xfrm>
          <a:off x="4027949" y="126421"/>
          <a:ext cx="1012258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0634C-DF4B-4FFE-AC74-87AFDC97E6A3}">
      <dsp:nvSpPr>
        <dsp:cNvPr id="0" name=""/>
        <dsp:cNvSpPr/>
      </dsp:nvSpPr>
      <dsp:spPr>
        <a:xfrm rot="5400000">
          <a:off x="4795487" y="204435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4239688"/>
            <a:satOff val="11358"/>
            <a:lumOff val="41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4361B-516E-40C4-B8E1-D1B5C0CE5291}">
      <dsp:nvSpPr>
        <dsp:cNvPr id="0" name=""/>
        <dsp:cNvSpPr/>
      </dsp:nvSpPr>
      <dsp:spPr>
        <a:xfrm>
          <a:off x="3770789" y="1075601"/>
          <a:ext cx="3516868" cy="974210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/>
              </a:solidFill>
            </a:rPr>
            <a:t>Riduzione del flusso ematico </a:t>
          </a:r>
          <a:r>
            <a:rPr lang="it-IT" sz="1800" kern="1200" dirty="0" err="1">
              <a:solidFill>
                <a:schemeClr val="tx1"/>
              </a:solidFill>
            </a:rPr>
            <a:t>intraparietale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3818355" y="1123167"/>
        <a:ext cx="3421736" cy="879078"/>
      </dsp:txXfrm>
    </dsp:sp>
    <dsp:sp modelId="{6C22875C-B0A0-45D9-8989-368F6F77D0D3}">
      <dsp:nvSpPr>
        <dsp:cNvPr id="0" name=""/>
        <dsp:cNvSpPr/>
      </dsp:nvSpPr>
      <dsp:spPr>
        <a:xfrm>
          <a:off x="5968237" y="1220781"/>
          <a:ext cx="1012258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22E27-EF46-4EA9-962C-E9191E93F93D}">
      <dsp:nvSpPr>
        <dsp:cNvPr id="0" name=""/>
        <dsp:cNvSpPr/>
      </dsp:nvSpPr>
      <dsp:spPr>
        <a:xfrm rot="5400000">
          <a:off x="6462879" y="313871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8479376"/>
            <a:satOff val="22717"/>
            <a:lumOff val="82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DF7B1-1965-4788-A1BC-D22AE4896C3B}">
      <dsp:nvSpPr>
        <dsp:cNvPr id="0" name=""/>
        <dsp:cNvSpPr/>
      </dsp:nvSpPr>
      <dsp:spPr>
        <a:xfrm>
          <a:off x="5684793" y="2222228"/>
          <a:ext cx="4033864" cy="974210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/>
              </a:solidFill>
            </a:rPr>
            <a:t>Alterazione degli scambi tra lume e interstizio</a:t>
          </a:r>
        </a:p>
      </dsp:txBody>
      <dsp:txXfrm>
        <a:off x="5732359" y="2269794"/>
        <a:ext cx="3938732" cy="879078"/>
      </dsp:txXfrm>
    </dsp:sp>
    <dsp:sp modelId="{625A34D0-BD6C-4760-8B8D-06587D201993}">
      <dsp:nvSpPr>
        <dsp:cNvPr id="0" name=""/>
        <dsp:cNvSpPr/>
      </dsp:nvSpPr>
      <dsp:spPr>
        <a:xfrm>
          <a:off x="10087704" y="2322290"/>
          <a:ext cx="3196529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/>
            <a:t>Per riduzione del flusso dal lume intestinale al plasma</a:t>
          </a:r>
        </a:p>
      </dsp:txBody>
      <dsp:txXfrm>
        <a:off x="10087704" y="2322290"/>
        <a:ext cx="3196529" cy="787400"/>
      </dsp:txXfrm>
    </dsp:sp>
    <dsp:sp modelId="{45ABDDC4-5066-4154-B0B9-75198E94A06A}">
      <dsp:nvSpPr>
        <dsp:cNvPr id="0" name=""/>
        <dsp:cNvSpPr/>
      </dsp:nvSpPr>
      <dsp:spPr>
        <a:xfrm rot="5400000">
          <a:off x="7099383" y="423307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A4C52-23DA-40E9-9C1D-0E4BF9E0B942}">
      <dsp:nvSpPr>
        <dsp:cNvPr id="0" name=""/>
        <dsp:cNvSpPr/>
      </dsp:nvSpPr>
      <dsp:spPr>
        <a:xfrm>
          <a:off x="7347690" y="3265792"/>
          <a:ext cx="2489084" cy="974210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/>
              </a:solidFill>
            </a:rPr>
            <a:t>Edema parietale</a:t>
          </a:r>
        </a:p>
      </dsp:txBody>
      <dsp:txXfrm>
        <a:off x="7395256" y="3313358"/>
        <a:ext cx="2393952" cy="879078"/>
      </dsp:txXfrm>
    </dsp:sp>
    <dsp:sp modelId="{A2BAABBE-1C69-4263-925D-8C21A86D79F2}">
      <dsp:nvSpPr>
        <dsp:cNvPr id="0" name=""/>
        <dsp:cNvSpPr/>
      </dsp:nvSpPr>
      <dsp:spPr>
        <a:xfrm>
          <a:off x="9809622" y="3387777"/>
          <a:ext cx="2075656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/>
            <a:t>Per difficoltà scarico venoso</a:t>
          </a:r>
        </a:p>
      </dsp:txBody>
      <dsp:txXfrm>
        <a:off x="9809622" y="3387777"/>
        <a:ext cx="2075656" cy="787400"/>
      </dsp:txXfrm>
    </dsp:sp>
    <dsp:sp modelId="{6CF5BDB1-D0BE-4BA2-AB87-7174BE0BCAA9}">
      <dsp:nvSpPr>
        <dsp:cNvPr id="0" name=""/>
        <dsp:cNvSpPr/>
      </dsp:nvSpPr>
      <dsp:spPr>
        <a:xfrm>
          <a:off x="8028453" y="4393928"/>
          <a:ext cx="4574827" cy="974210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/>
              </a:solidFill>
            </a:rPr>
            <a:t>Congestione venosa ed essudato di liquidi in cavità peritoneale attraverso la sierosa</a:t>
          </a:r>
        </a:p>
      </dsp:txBody>
      <dsp:txXfrm>
        <a:off x="8076019" y="4441494"/>
        <a:ext cx="4479695" cy="87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3-26T16:27:07.751"/>
    </inkml:context>
    <inkml:brush xml:id="br0">
      <inkml:brushProperty name="width" value="0.0635" units="cm"/>
      <inkml:brushProperty name="height" value="0.0635" units="cm"/>
      <inkml:brushProperty name="color" value="#FF0000"/>
      <inkml:brushProperty name="ignorePressure" value="1"/>
    </inkml:brush>
  </inkml:definitions>
  <inkml:trace contextRef="#ctx0" brushRef="#br0">33957 20386,'2'4,"1"16,2 10,5 14,0 1,-1 0,-2-3,-1-9,4-10,2-7,4-6,1-2,4 2,4 0,-3 7,-3 4,-1 1,0 1,-4-1,-1-4,-4-3,1 0,0 0,0 2,2 4,0 2,-3 0,4 0,0-1,-2-1,-1 0,-2-1,-3-3,3 7,0-1,-2 0,1-6,-2 0,0-1,2-3,1 0,-2 1,-1 0,0 2,0 4,-1 2,3-2,0-2,2 0,5 0,1 0,-3 3,-3 3,2-1,-2-1,-1-1,-1-4,-2-2,0 1,0-3,-1-1,0 2,2-2,2-2</inkml:trace>
  <inkml:trace contextRef="#ctx0" brushRef="#br0" timeOffset="2247">33813 20740,'4'-3,"4"0,6-4,1-1,1 1,3-1,-1 1,2 2,4 1,0 3,1-2,-2-1,-3 2,-1 0,5-4,-1-1,7 1,3 2,-2-2,-2 1,-3 2,-6 0</inkml:trace>
  <inkml:trace contextRef="#ctx0" brushRef="#br0" timeOffset="4656">34009 20949,'2'0,"6"-2,3-2,4 2,7 0,1 0,8 1,1 0,0 1,-4 0,-2 0,-3 0,-1 0,-2 0,2 0,-1 0,2 1,-2-1,-5-3,1-4,-4-4,-3 0</inkml:trace>
  <inkml:trace contextRef="#ctx0" brushRef="#br0" timeOffset="6860">34153 21172,'2'0,"3"0,6-5,2-1,4-2,1-4,0 0,1 2,4 1,1 1,0 3,-2 1,1 2,-2 2,2 4,1 5,4 0,0 3,-2 0,-4 0,-6-3</inkml:trace>
  <inkml:trace contextRef="#ctx0" brushRef="#br0" timeOffset="9537">34258 21434,'5'0,"3"-2,5-2,2 2,4 0,0-5,0 0,2 1,3 1,-1 2,1 1,-2 1,2 1,1 0,-1 0,2 3,0 0,0 0,0 0,-1-2,-5 2,-1 1,-3-1,-2-1</inkml:trace>
  <inkml:trace contextRef="#ctx0" brushRef="#br0" timeOffset="23042">35135 22298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3-26T16:27:27.417"/>
    </inkml:context>
    <inkml:brush xml:id="br0">
      <inkml:brushProperty name="width" value="0.0635" units="cm"/>
      <inkml:brushProperty name="height" value="0.0635" units="cm"/>
      <inkml:brushProperty name="color" value="#FF0000"/>
      <inkml:brushProperty name="ignorePressure" value="1"/>
    </inkml:brush>
  </inkml:definitions>
  <inkml:trace contextRef="#ctx0" brushRef="#br0">54539 3732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DB55E-E9D7-4D16-A528-D2C5DD622AD6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16B07-43B7-432E-8EED-685DC4E4B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05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8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32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87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80" tIns="0" rIns="1908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SzPct val="100000"/>
            </a:pPr>
            <a:r>
              <a:rPr lang="it-IT" altLang="it-IT" sz="1000" i="1">
                <a:solidFill>
                  <a:srgbClr val="FFFF80"/>
                </a:solidFill>
              </a:rPr>
              <a:t>54</a:t>
            </a:r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55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857250"/>
            <a:ext cx="6070600" cy="3416300"/>
          </a:xfrm>
          <a:solidFill>
            <a:srgbClr val="FFFFFF"/>
          </a:solidFill>
          <a:ln/>
        </p:spPr>
      </p:sp>
      <p:sp>
        <p:nvSpPr>
          <p:cNvPr id="655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46466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4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D0F18-C07D-6C5D-581C-C59ED0249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6A9F6F-FDFE-86A9-35F6-AA43A8A01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7E8595-14A5-1024-E9A3-46885BF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1A5C24-250D-8986-CF0B-2F51D9F1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F82F26-F902-3110-B62E-FD3BB3E1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5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98619-99EC-8173-6C9E-A28D7D55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0AE81F-B22B-394A-2FD3-DB2C90890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ACB51-12AA-EF6D-6F6A-ABC98D9B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5841E0-95E9-A57C-1149-352D422F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F54957-EA83-0091-FB50-CA8CEFBE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63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C54654-B10A-5998-650F-6993390EC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3AAE24-1902-642F-4502-A6EE24068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6016A-AEDE-53BD-3D3F-1791D062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CFA95C-C821-052B-C204-A02272F9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16744-2AF2-45FD-B9CF-6C28A991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24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6BD35-B918-4DB6-BD8D-F27494E8190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063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AC4F8-E567-CA6D-406C-C0CB61EF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020093-0B82-39B6-93C3-649BB895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6F1664-D948-F11B-CA8C-927AB6E3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27AFD4-417A-2AB3-2A36-F617D7BD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A79BC-588A-0737-A078-49EAAE6F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12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FADD4F-9E7A-6D2C-292B-723CAEF5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755FBC-EA75-CB62-87B1-C1EEAA99C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353B3-B679-F547-C0F8-F1D3470C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929F1C-3AA6-9591-A947-90C34A0F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F8B884-A372-01F9-FD9C-5F96A3A8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6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F8B3CF-26B6-3EE3-B54D-8907AE47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F02BE8-7B43-11D7-E8EC-3CC421D2E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4BCCB9-735C-838F-EE91-43569B17B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42FFD3-729C-2F61-0B69-DBB984FD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2589FB-B299-02AE-019B-1EA9290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0377F1-F606-177E-AE98-344627F3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46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3FFD21-6FDB-693F-44E0-794F4995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ED583-ED8F-22E7-1BD5-19DDD1D7C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E99687-0023-5683-BCEF-DFB8B450B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3C7537-DB52-8B46-6B23-03B13DDEB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BEE2F0-2A44-4A43-CE77-5427267E7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4E3E01A-2AB1-861B-5CBE-4F1979FF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D5E9B7-55DF-8B33-4BAA-92D574E1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3B2E01-8B83-79D0-91F5-90AC90E0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06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44CC3-A358-3861-90B8-53C5EA1E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1B401F-CC02-C79A-B63E-F789BFEE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DC24DA-C2CA-C301-2A9D-4DAB8152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815868-A7EB-26FE-C28C-D41A876A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44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405F7D9-7A07-6CA9-DE44-AC0C7C6A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85FEA3-C7D7-B826-02A3-CA2C9B28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5952A1-A180-A5F3-A55D-2448BDF4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21E40-A038-81D6-CA71-95FC316C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FE98D-3BBF-9358-277A-1DE2F7E68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639CD3-1F6A-E98B-2EA9-D3744DEE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B37824-F498-531E-4974-FBAFBB63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6E545A-AA8E-D247-5B9D-2128BA1C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9AE2EB-C253-9EEC-464A-19DF4A12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93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9B13F-D944-3D57-417C-E549E7F1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721F41-651D-B79C-632D-C5691A712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246B81-E5E4-7EAD-062C-4C493B78D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2FBEBA-269A-569A-E8A2-5108A5A3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C5812A-C104-2E69-D184-A122051A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E19671-C496-996F-2DEB-CAD6D9DD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6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A1EB74-3B59-E591-8F13-DAB25F2A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C8E32-6F2C-04CE-3A81-1C49E3F0A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549424-7E65-3BB4-AAEC-5AB78F63C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269284-9F7A-FFDB-44CD-59A60356A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B417F8-4E2B-72B1-C8CD-77E110EC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8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t.wikipedia.org/wiki/Albumin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leo+biliare&amp;sca_esv=b23efcb65468375a&amp;rlz=1C1GCEJ_enIT1014IT1014&amp;biw=1920&amp;bih=945&amp;sxsrf=ANbL-n4T2d0ffl2jonivLvpYMUeH9TX_4g%3A1776258263167&amp;ei=14zfaa3tCd_j7_UPt-CjqQc&amp;ved=2ahUKEwinmN_n9--TAxVT9LsIHQALPdYQgK4QegQIChAC&amp;uact=5&amp;oq=spiegami+il+meccanismo+fisiopatologico+della+fistola+colecisto+duodenale&amp;gs_lp=Egxnd3Mtd2l6LXNlcnAiSHNwaWVnYW1pIGlsIG1lY2NhbmlzbW8gZmlzaW9wYXRvbG9naWNvIGRlbGxhIGZpc3RvbGEgY29sZWNpc3RvIGR1b2RlbmFsZUio6gZQAFiX5wZwBXgAkAEAmAGUAaAB8jeqAQU1OC4xOLgBA8gBAPgBAZgCRaACtjKoAhTCAgcQIxjqAhgnwgIQEAAYAxiPARjqAhi0AtgBAcICEBAuGAMYjwEY6gIYtALYAQHCAg0QABiABBiKBRhDGLEDwgIKEAAYgAQYigUYQ8ICERAuGIAEGLEDGIMBGMcBGNEDwgILEC4YgwEYsQMYgATCAggQABiABBixA8ICDhAAGIAEGIoFGLEDGIMBwgIFEC4YgATCAgQQIxgnwgIIEC4YgAQYsQPCAgsQABiABBixAxiDAcICCBAuGLEDGIAEwgIOEC4YgAQYsQMYxwEY0QPCAgUQABiABMICChAjGMkCGPAFGCfCAgsQLhiABBixAxiDAcICEBAAGIAEGIoFGEMYsQMYgwHCAgYQABgWGB7CAgcQIRgKGKABwgIEECEYFcICCBAAGIkFGKIEwgIIEAAYgAQYogTCAgUQABjvBcICBRAhGKABwgIFECEYnwWYAxXxBckE7otvrrcOugYGCAEQARgKkgcFNDYuMjOgB-CwArIHBTQxLjIzuAeDMsIHCTAuNDAuMjYuM8gH7gGACAE&amp;sclient=gws-wiz-serp&amp;mstk=AUtExfB7OmxQW8MrOX4ZVC91oLGkMZMuJJlnVz8b_1Ri9F4KS8XI5Gybygn3_r94ERCbcWCMYTQSVEzKUK8RxHuy0dAUke0fUr5nhu4cM2OLMdzGa5SB0iQXkjdayV69bZMWTlahV8Nk7IZSPElvfXdArE3bpG-SRA5dzqDNPuM-pARzYJ9eD3uHu511iqxAVyj5TPK3yTaKXDw5MKyjBRWsRZxmuJf4FqnBxlFj-EmfoNKMsNZn9vzTekNMzlzyDqDFZoZdMtJQRG3whsRDn4w1Uo0N&amp;csui=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ww.google.com/search?q=pneumobilia&amp;sca_esv=b23efcb65468375a&amp;rlz=1C1GCEJ_enIT1014IT1014&amp;biw=1920&amp;bih=945&amp;sxsrf=ANbL-n4T2d0ffl2jonivLvpYMUeH9TX_4g%3A1776258263167&amp;ei=14zfaa3tCd_j7_UPt-CjqQc&amp;ved=2ahUKEwinmN_n9--TAxVT9LsIHQALPdYQgK4QegQIChAE&amp;uact=5&amp;oq=spiegami+il+meccanismo+fisiopatologico+della+fistola+colecisto+duodenale&amp;gs_lp=Egxnd3Mtd2l6LXNlcnAiSHNwaWVnYW1pIGlsIG1lY2NhbmlzbW8gZmlzaW9wYXRvbG9naWNvIGRlbGxhIGZpc3RvbGEgY29sZWNpc3RvIGR1b2RlbmFsZUio6gZQAFiX5wZwBXgAkAEAmAGUAaAB8jeqAQU1OC4xOLgBA8gBAPgBAZgCRaACtjKoAhTCAgcQIxjqAhgnwgIQEAAYAxiPARjqAhi0AtgBAcICEBAuGAMYjwEY6gIYtALYAQHCAg0QABiABBiKBRhDGLEDwgIKEAAYgAQYigUYQ8ICERAuGIAEGLEDGIMBGMcBGNEDwgILEC4YgwEYsQMYgATCAggQABiABBixA8ICDhAAGIAEGIoFGLEDGIMBwgIFEC4YgATCAgQQIxgnwgIIEC4YgAQYsQPCAgsQABiABBixAxiDAcICCBAuGLEDGIAEwgIOEC4YgAQYsQMYxwEY0QPCAgUQABiABMICChAjGMkCGPAFGCfCAgsQLhiABBixAxiDAcICEBAAGIAEGIoFGEMYsQMYgwHCAgYQABgWGB7CAgcQIRgKGKABwgIEECEYFcICCBAAGIkFGKIEwgIIEAAYgAQYogTCAgUQABjvBcICBRAhGKABwgIFECEYnwWYAxXxBckE7otvrrcOugYGCAEQARgKkgcFNDYuMjOgB-CwArIHBTQxLjIzuAeDMsIHCTAuNDAuMjYuM8gH7gGACAE&amp;sclient=gws-wiz-serp&amp;mstk=AUtExfB7OmxQW8MrOX4ZVC91oLGkMZMuJJlnVz8b_1Ri9F4KS8XI5Gybygn3_r94ERCbcWCMYTQSVEzKUK8RxHuy0dAUke0fUr5nhu4cM2OLMdzGa5SB0iQXkjdayV69bZMWTlahV8Nk7IZSPElvfXdArE3bpG-SRA5dzqDNPuM-pARzYJ9eD3uHu511iqxAVyj5TPK3yTaKXDw5MKyjBRWsRZxmuJf4FqnBxlFj-EmfoNKMsNZn9vzTekNMzlzyDqDFZoZdMtJQRG3whsRDn4w1Uo0N&amp;csui=3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50.jpe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1.png"/><Relationship Id="rId5" Type="http://schemas.openxmlformats.org/officeDocument/2006/relationships/image" Target="../media/image52.png"/><Relationship Id="rId10" Type="http://schemas.openxmlformats.org/officeDocument/2006/relationships/image" Target="../media/image52.emf"/><Relationship Id="rId4" Type="http://schemas.openxmlformats.org/officeDocument/2006/relationships/image" Target="../media/image51.jpeg"/><Relationship Id="rId9" Type="http://schemas.openxmlformats.org/officeDocument/2006/relationships/customXml" Target="../ink/ink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emf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emf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FF5339-0389-7C2A-C3D2-DCFB71669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35"/>
            <a:ext cx="9144000" cy="2387600"/>
          </a:xfrm>
        </p:spPr>
        <p:txBody>
          <a:bodyPr/>
          <a:lstStyle/>
          <a:p>
            <a:r>
              <a:rPr lang="it-IT" dirty="0"/>
              <a:t>Occlusione intestinale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D6A3D5-6BBD-A406-DBCE-3FC2F108C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3840"/>
            <a:ext cx="9144000" cy="371446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Prof. Silvia Palmisano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68636F6-06B0-3D2F-558E-4383B81C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3465"/>
            <a:ext cx="12192000" cy="7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301240" y="1204119"/>
            <a:ext cx="758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MECCANISMO DELLA DEFECAZIONE/CONTINENZA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84335" y="1791225"/>
            <a:ext cx="67027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Complesso muscolare coinvolto:</a:t>
            </a:r>
          </a:p>
          <a:p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Fionda del </a:t>
            </a:r>
            <a:r>
              <a:rPr lang="it-IT" sz="2800" dirty="0" err="1"/>
              <a:t>pubo</a:t>
            </a:r>
            <a:r>
              <a:rPr lang="it-IT" sz="2800" dirty="0"/>
              <a:t>-rettale: </a:t>
            </a:r>
            <a:r>
              <a:rPr lang="it-IT" dirty="0"/>
              <a:t>a riposo è contratto, per permettere la defecazione si rilassa e si allunga aumentando l’angolo ano-rettale 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6739475" y="2850724"/>
            <a:ext cx="5378045" cy="2987802"/>
            <a:chOff x="6035040" y="2797164"/>
            <a:chExt cx="5378045" cy="2987802"/>
          </a:xfrm>
        </p:grpSpPr>
        <p:pic>
          <p:nvPicPr>
            <p:cNvPr id="1026" name="Picture 2" descr="Disfunzioni del pavimento pelvi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040" y="2797164"/>
              <a:ext cx="5378045" cy="2987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tangolo arrotondato 7"/>
            <p:cNvSpPr/>
            <p:nvPr/>
          </p:nvSpPr>
          <p:spPr>
            <a:xfrm>
              <a:off x="7140633" y="5079076"/>
              <a:ext cx="673331" cy="2161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133158" y="3689806"/>
            <a:ext cx="67831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Elevatore dell’ano: </a:t>
            </a:r>
            <a:r>
              <a:rPr lang="it-IT" dirty="0"/>
              <a:t>muscolo striato, controllato volontariamente per la contrazione e il rilassamento. La contrazione del muscolo elevatore dell'ano aiuta a sollevare gli organi pelvici e a chiudere l'ano, contribuendo alla continenza </a:t>
            </a:r>
            <a:endParaRPr lang="it-IT" sz="2800" dirty="0"/>
          </a:p>
        </p:txBody>
      </p:sp>
      <p:pic>
        <p:nvPicPr>
          <p:cNvPr id="10" name="Picture 2" descr="Risultati immagini per bowel movement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04" y="3208865"/>
            <a:ext cx="523800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46512" y="5132636"/>
            <a:ext cx="6590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Sfintere interno: </a:t>
            </a:r>
            <a:r>
              <a:rPr lang="it-IT" dirty="0"/>
              <a:t>involontario, tonicamente contratto </a:t>
            </a:r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Sfintere esterno</a:t>
            </a:r>
          </a:p>
          <a:p>
            <a:endParaRPr lang="it-IT" sz="2800" dirty="0"/>
          </a:p>
        </p:txBody>
      </p:sp>
      <p:pic>
        <p:nvPicPr>
          <p:cNvPr id="7170" name="Picture 2" descr="Quando la struttura influenza la funzione (anche seduti sul water!) –  Osteopata.it – Osteopata a Roma – Trastevere | Latina | Frosin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22" y="2850724"/>
            <a:ext cx="5315198" cy="34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44120" y="6083024"/>
            <a:ext cx="7262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Cuscinetti emorroidari e torchio addominale</a:t>
            </a:r>
          </a:p>
        </p:txBody>
      </p:sp>
    </p:spTree>
    <p:extLst>
      <p:ext uri="{BB962C8B-B14F-4D97-AF65-F5344CB8AC3E}">
        <p14:creationId xmlns:p14="http://schemas.microsoft.com/office/powerpoint/2010/main" val="416922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53986" y="1308587"/>
            <a:ext cx="890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FISIOLOGIA DELLA DEFECAZIONE/CONTINENZA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70104" y="2236677"/>
            <a:ext cx="74443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retto è dotato di </a:t>
            </a:r>
            <a:r>
              <a:rPr lang="it-IT" b="1" dirty="0"/>
              <a:t>meccanocettori,</a:t>
            </a:r>
            <a:r>
              <a:rPr lang="it-IT" dirty="0"/>
              <a:t> sensibili alla distensione del viscere. Quando il retto si riempie di materiale fecale entra in contatto con </a:t>
            </a:r>
            <a:r>
              <a:rPr lang="it-IT" b="1" dirty="0"/>
              <a:t>l’elevatore dell’ano</a:t>
            </a:r>
            <a:r>
              <a:rPr lang="it-IT" dirty="0"/>
              <a:t>. Si innesca un arco riflesso e il segnale viaggia lungo il nervo pudendo verso il midollo spinale (S2-S4). Giunto a questo livello, il segnale si sdoppia; un segnale giunge a livello centrale, e si ha la consapevolezza che il retto è pieno; l’altro si re-immette lungo il pudendo fino all’ano, giungendo agli sfinteri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lo </a:t>
            </a:r>
            <a:r>
              <a:rPr lang="it-IT" b="1" dirty="0"/>
              <a:t>sfintere anale interno </a:t>
            </a:r>
            <a:r>
              <a:rPr lang="it-IT" dirty="0"/>
              <a:t>si rilascia, allargando in alto il canale retto-anale (riflesso inibitorio retto-anale), mentre lo </a:t>
            </a:r>
            <a:r>
              <a:rPr lang="it-IT" b="1" dirty="0"/>
              <a:t>sfintere esterno </a:t>
            </a:r>
            <a:r>
              <a:rPr lang="it-IT" dirty="0"/>
              <a:t>si contrae, chiudendo l’esterno dell’ano (riflesso </a:t>
            </a:r>
            <a:r>
              <a:rPr lang="it-IT" dirty="0" err="1"/>
              <a:t>eccitatorio</a:t>
            </a:r>
            <a:r>
              <a:rPr lang="it-IT" dirty="0"/>
              <a:t> retto-anale). Le feci giungono a contatto con l’ano dove sono presenti </a:t>
            </a:r>
            <a:r>
              <a:rPr lang="it-IT" b="1" dirty="0"/>
              <a:t>recettori sensitivi </a:t>
            </a:r>
            <a:r>
              <a:rPr lang="it-IT" dirty="0"/>
              <a:t>che ci permettono di discriminare il contenuto rettale (feci solide, liquide, gas). L’informazione raggiunge il SNC e siamo in grado di decidere se siamo nelle condizioni ambientali, temporali e sociali per evacuare, in questo caso volontariamente rilasciamo lo sfintere esterno, o ritardare questo evento, in questo caso volontariamente contraiamo lo sfintere esterno.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706" y="2347730"/>
            <a:ext cx="4278107" cy="40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08563" y="2576945"/>
            <a:ext cx="6774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3600" dirty="0"/>
              <a:t>Sindrome caratterizzata dall’arresto completo e persistente del transito intestinale, a comparsa brusca o progressiva, con chiusura dell’alvo a feci e gas</a:t>
            </a:r>
          </a:p>
          <a:p>
            <a:pPr algn="ctr"/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301239" y="1397877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Occlusione intestinale: Definizione</a:t>
            </a:r>
          </a:p>
        </p:txBody>
      </p:sp>
    </p:spTree>
    <p:extLst>
      <p:ext uri="{BB962C8B-B14F-4D97-AF65-F5344CB8AC3E}">
        <p14:creationId xmlns:p14="http://schemas.microsoft.com/office/powerpoint/2010/main" val="24379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4320" y="1862051"/>
            <a:ext cx="78056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L’occlusione intestinale può essere provocata 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u="sng" dirty="0">
                <a:sym typeface="Wingdings" panose="05000000000000000000" pitchFamily="2" charset="2"/>
              </a:rPr>
              <a:t>Insufficiente peristalsi </a:t>
            </a:r>
            <a:r>
              <a:rPr lang="it-IT" sz="2800" dirty="0">
                <a:sym typeface="Wingdings" panose="05000000000000000000" pitchFamily="2" charset="2"/>
              </a:rPr>
              <a:t>per paralisi della muscolatura intestinale  ileo dinamico o paralitico o neurogeno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u="sng" dirty="0"/>
              <a:t>Ostacolo meccanico </a:t>
            </a:r>
            <a:r>
              <a:rPr lang="it-IT" sz="2800" dirty="0">
                <a:sym typeface="Wingdings" panose="05000000000000000000" pitchFamily="2" charset="2"/>
              </a:rPr>
              <a:t> ileo meccanico</a:t>
            </a:r>
          </a:p>
          <a:p>
            <a:r>
              <a:rPr lang="it-IT" sz="2800" dirty="0">
                <a:sym typeface="Wingdings" panose="05000000000000000000" pitchFamily="2" charset="2"/>
              </a:rPr>
              <a:t>	-Occlusione con strangolamento: se il meccanismo occlusivo coinvolge anche le strutture vascolari del mesentere</a:t>
            </a:r>
            <a:endParaRPr lang="it-IT" sz="2800" dirty="0"/>
          </a:p>
        </p:txBody>
      </p:sp>
      <p:pic>
        <p:nvPicPr>
          <p:cNvPr id="3074" name="Picture 2" descr="Adesivi a tema segnale di stop | Motivi esclusivi | Spreadshi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986" y="1936866"/>
            <a:ext cx="36004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197928" y="1193426"/>
            <a:ext cx="306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Ileo paralitico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0945" y="1895302"/>
            <a:ext cx="115214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 caso di </a:t>
            </a:r>
            <a:r>
              <a:rPr lang="it-IT" sz="2400" b="1" dirty="0"/>
              <a:t>occlusione paralitica</a:t>
            </a:r>
            <a:r>
              <a:rPr lang="it-IT" sz="2400" dirty="0"/>
              <a:t> si ha una </a:t>
            </a:r>
            <a:r>
              <a:rPr lang="it-IT" sz="2400" u="sng" dirty="0"/>
              <a:t>assenza di attività motoria</a:t>
            </a:r>
            <a:r>
              <a:rPr lang="it-IT" sz="2400" dirty="0"/>
              <a:t>, con eccessiva inibizione del sistema parasimpatico ed eccessiva stimolazione dell’ortosimpatico.</a:t>
            </a:r>
          </a:p>
          <a:p>
            <a:endParaRPr lang="it-IT" dirty="0"/>
          </a:p>
          <a:p>
            <a:r>
              <a:rPr lang="it-IT" sz="2800" b="1" dirty="0"/>
              <a:t>Cause:</a:t>
            </a:r>
          </a:p>
          <a:p>
            <a:r>
              <a:rPr lang="it-IT" dirty="0"/>
              <a:t>Peritoniti</a:t>
            </a:r>
          </a:p>
          <a:p>
            <a:r>
              <a:rPr lang="it-IT" dirty="0"/>
              <a:t>Emorragie addominali</a:t>
            </a:r>
          </a:p>
          <a:p>
            <a:r>
              <a:rPr lang="it-IT" dirty="0"/>
              <a:t>Traumi e coliche renali/biliari</a:t>
            </a:r>
          </a:p>
          <a:p>
            <a:r>
              <a:rPr lang="it-IT" dirty="0"/>
              <a:t>Lesioni del midollo spinale</a:t>
            </a:r>
          </a:p>
          <a:p>
            <a:r>
              <a:rPr lang="it-IT" dirty="0"/>
              <a:t>Polmoniti e pleuriti (addome metapneumonico)</a:t>
            </a:r>
          </a:p>
          <a:p>
            <a:r>
              <a:rPr lang="it-IT" dirty="0"/>
              <a:t>Origine farmacologica (es. oppioidi) o tossica</a:t>
            </a:r>
          </a:p>
          <a:p>
            <a:r>
              <a:rPr lang="it-IT" dirty="0"/>
              <a:t>Alterazioni </a:t>
            </a:r>
            <a:r>
              <a:rPr lang="it-IT" dirty="0" err="1"/>
              <a:t>idroelettrolitiche</a:t>
            </a:r>
            <a:r>
              <a:rPr lang="it-IT" dirty="0"/>
              <a:t> (</a:t>
            </a:r>
            <a:r>
              <a:rPr lang="it-IT" dirty="0" err="1"/>
              <a:t>ipopotassiemie</a:t>
            </a:r>
            <a:r>
              <a:rPr lang="it-IT" dirty="0"/>
              <a:t> e </a:t>
            </a:r>
            <a:r>
              <a:rPr lang="it-IT" dirty="0" err="1"/>
              <a:t>iponatriemie</a:t>
            </a:r>
            <a:r>
              <a:rPr lang="it-IT" dirty="0"/>
              <a:t>)</a:t>
            </a:r>
          </a:p>
          <a:p>
            <a:endParaRPr lang="it-IT" dirty="0"/>
          </a:p>
        </p:txBody>
      </p:sp>
      <p:sp>
        <p:nvSpPr>
          <p:cNvPr id="3" name="Parentesi graffa chiusa 2"/>
          <p:cNvSpPr/>
          <p:nvPr/>
        </p:nvSpPr>
        <p:spPr>
          <a:xfrm>
            <a:off x="6051665" y="3428076"/>
            <a:ext cx="631767" cy="1953491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011479" y="3712323"/>
            <a:ext cx="4596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Paresi riflessa della muscolatura liscia del tubo gastroenterico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99565" y="5767277"/>
            <a:ext cx="6383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Pseudostruzione</a:t>
            </a:r>
            <a:r>
              <a:rPr lang="it-IT" dirty="0"/>
              <a:t> intestinale: Sindrome di </a:t>
            </a:r>
            <a:r>
              <a:rPr lang="it-IT" dirty="0" err="1"/>
              <a:t>Ogilvie</a:t>
            </a:r>
            <a:endParaRPr lang="it-IT" dirty="0"/>
          </a:p>
          <a:p>
            <a:r>
              <a:rPr lang="it-IT" dirty="0"/>
              <a:t>Laparotomie e manipolazioni di visceri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81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236133" y="1193426"/>
            <a:ext cx="1073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/>
              <a:t>Pseudostruzione</a:t>
            </a:r>
            <a:r>
              <a:rPr lang="it-IT" sz="3200" dirty="0"/>
              <a:t> intestinale: Sindrome di </a:t>
            </a:r>
            <a:r>
              <a:rPr lang="it-IT" sz="3200" dirty="0" err="1"/>
              <a:t>Ogilvie</a:t>
            </a:r>
            <a:endParaRPr lang="it-IT" sz="32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3050" y="2049190"/>
            <a:ext cx="11379705" cy="40010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La sindrome di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Ogilvie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è un ileo paralitico 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sym typeface="Wingdings" panose="05000000000000000000" pitchFamily="2" charset="2"/>
              </a:rPr>
              <a:t> 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un’enorme dilatazione del colon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senza una lesione meccanica ostruttiva distale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.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La dilatazione colpisce in genere il cieco e il colon ascendente, con una zona di transizione vicino alla flessura splenica. Si riscontra principalmente negli anziani con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comorbilità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significative, ospedalizzati, ma può verificarsi anche in individui altrimenti sani dopo un trauma o un intervento chirurgico.</a:t>
            </a:r>
          </a:p>
          <a:p>
            <a:pPr lvl="0" algn="just"/>
            <a:r>
              <a:rPr lang="it-IT" altLang="it-IT" sz="2000" b="1" dirty="0">
                <a:solidFill>
                  <a:srgbClr val="000000"/>
                </a:solidFill>
                <a:latin typeface="+mn-lt"/>
              </a:rPr>
              <a:t>Fisiopatologia: 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Il meccanismo esatto non è chiaro, ma probabilmente coinvolge la compromissione del sistema motorio del colon e la disfunzione del sistema nervoso autonomo. Si sospetta uno squilibrio tra neurotrasmettitori stimolatori e inibitori.</a:t>
            </a:r>
          </a:p>
          <a:p>
            <a:pPr algn="just"/>
            <a:r>
              <a:rPr lang="it-IT" altLang="it-IT" sz="2000" b="1" dirty="0">
                <a:solidFill>
                  <a:srgbClr val="000000"/>
                </a:solidFill>
                <a:latin typeface="+mn-lt"/>
              </a:rPr>
              <a:t>Presentazione clinica: 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I sintomi solitamente si sviluppano gradualmente nell’arco di 3-5 giorni, ma possono manifestarsi in modo più acuto. Includono distensione addominale, fastidio, nausea e vomito. L’esame obiettivo mostra distensione addominale, timpanismo, suoni intestinali acuti e dolorabilità.</a:t>
            </a:r>
          </a:p>
          <a:p>
            <a:pPr lvl="0" algn="just"/>
            <a:r>
              <a:rPr lang="it-IT" altLang="it-IT" sz="2000" b="1" dirty="0">
                <a:solidFill>
                  <a:srgbClr val="000000"/>
                </a:solidFill>
                <a:latin typeface="+mn-lt"/>
              </a:rPr>
              <a:t>Complicanze: i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schemia intestinale, peritonite o perforazione, con un rischio crescente associato a un diametro cieco maggiore e a una maggiore durata della malattia.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074131" y="180769"/>
            <a:ext cx="306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Ileo paralitico</a:t>
            </a:r>
          </a:p>
        </p:txBody>
      </p:sp>
    </p:spTree>
    <p:extLst>
      <p:ext uri="{BB962C8B-B14F-4D97-AF65-F5344CB8AC3E}">
        <p14:creationId xmlns:p14="http://schemas.microsoft.com/office/powerpoint/2010/main" val="17678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236133" y="1193426"/>
            <a:ext cx="1073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/>
              <a:t>Pseudostruzione</a:t>
            </a:r>
            <a:r>
              <a:rPr lang="it-IT" sz="3200" dirty="0"/>
              <a:t> intestinale: Sindrome di </a:t>
            </a:r>
            <a:r>
              <a:rPr lang="it-IT" sz="3200" dirty="0" err="1"/>
              <a:t>Ogilvie</a:t>
            </a:r>
            <a:endParaRPr lang="it-IT" sz="32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6263" y="1984064"/>
            <a:ext cx="7605727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Diagnosi di esclusione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sym typeface="Wingdings" panose="05000000000000000000" pitchFamily="2" charset="2"/>
              </a:rPr>
              <a:t> 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sym typeface="Wingdings" panose="05000000000000000000" pitchFamily="2" charset="2"/>
              </a:rPr>
              <a:t>a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ltre cause di dilatazione del colon, funzionali o meccaniche, devono essere escluse.</a:t>
            </a:r>
          </a:p>
          <a:p>
            <a:pPr lvl="1" algn="just">
              <a:buFontTx/>
              <a:buChar char="•"/>
            </a:pPr>
            <a:r>
              <a:rPr lang="it-IT" altLang="it-IT" u="sng" dirty="0">
                <a:solidFill>
                  <a:srgbClr val="000000"/>
                </a:solidFill>
                <a:latin typeface="+mn-lt"/>
              </a:rPr>
              <a:t>Radiografia semplice: 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può mostrare la dilatazione del colon e l’assenza di ostruzione meccanica.</a:t>
            </a:r>
          </a:p>
          <a:p>
            <a:pPr lvl="1" algn="just">
              <a:buFontTx/>
              <a:buChar char="•"/>
            </a:pPr>
            <a:r>
              <a:rPr lang="it-IT" altLang="it-IT" u="sng" dirty="0">
                <a:solidFill>
                  <a:srgbClr val="000000"/>
                </a:solidFill>
                <a:latin typeface="+mn-lt"/>
              </a:rPr>
              <a:t>TC: 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preferita per la diagnosi, rivela la dilatazione isolata del cieco e del colon ascendente e può valutare l’ischemia o la perforazione.</a:t>
            </a:r>
          </a:p>
          <a:p>
            <a:pPr lvl="1" algn="just">
              <a:buFontTx/>
              <a:buChar char="•"/>
            </a:pPr>
            <a:r>
              <a:rPr lang="it-IT" altLang="it-IT" b="1" dirty="0">
                <a:solidFill>
                  <a:srgbClr val="000000"/>
                </a:solidFill>
                <a:latin typeface="+mn-lt"/>
              </a:rPr>
              <a:t>Evitare la colonscopia diagnostica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: rischio di perforazione con insufflazione di gas.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Trattamento: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digiuno, il posizionamento del sondino nasogastrico, la rianimazione con liquidi, la correzione degli squilibri elettrolitici e l’interruzione dei farmaci che influenzano la motilità e somministrazione di farmaci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procinetici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Decompressione endoscopica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: per i pazienti che non rispondono alla terapia farmacologica; </a:t>
            </a:r>
          </a:p>
          <a:p>
            <a:pPr lvl="0" algn="just">
              <a:buFontTx/>
              <a:buChar char="•"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Intervento chirurgico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: riservato alle complicazioni o quando le misure conservative falliscono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. Rischio di scoppio del cieco: diametro superiore ai 12-14 cm. Resezione 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colica :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emicolectomia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destra allargata oppure colostomia detentiva</a:t>
            </a:r>
          </a:p>
        </p:txBody>
      </p:sp>
      <p:pic>
        <p:nvPicPr>
          <p:cNvPr id="8195" name="Picture 3" descr="Ogilvie syndrome | Radiology Case | Radiopaedi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83" y="2094807"/>
            <a:ext cx="4176741" cy="41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074131" y="180769"/>
            <a:ext cx="306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Ileo paralitico</a:t>
            </a:r>
          </a:p>
        </p:txBody>
      </p:sp>
    </p:spTree>
    <p:extLst>
      <p:ext uri="{BB962C8B-B14F-4D97-AF65-F5344CB8AC3E}">
        <p14:creationId xmlns:p14="http://schemas.microsoft.com/office/powerpoint/2010/main" val="16278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427317" y="1193426"/>
            <a:ext cx="8055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Laparotomie e manipolazioni di visceri</a:t>
            </a:r>
          </a:p>
          <a:p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1193" y="2202872"/>
            <a:ext cx="1156900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L'ileo post-operatorio </a:t>
            </a:r>
            <a:r>
              <a:rPr lang="it-IT" sz="2000" dirty="0"/>
              <a:t>è una condizione clinica frequente nei pazienti sottoposti a intervento chirurgico e consiste nell'arresto transitorio della motilità intestinale nell'immediato decorso post-operatorio, soprattutto dopo interventi di chirurgia addominale.</a:t>
            </a:r>
          </a:p>
          <a:p>
            <a:endParaRPr lang="it-IT" sz="2000" dirty="0"/>
          </a:p>
          <a:p>
            <a:r>
              <a:rPr lang="it-IT" sz="2000" b="1" dirty="0"/>
              <a:t>L’eziopatogenesi</a:t>
            </a:r>
            <a:r>
              <a:rPr lang="it-IT" sz="2000" dirty="0"/>
              <a:t> dell’ileo postoperatorio è multifattoriale ma principalmente sembra dipendere da meccanismi di tipo neurogeno e infiammatorio attivati in seguito alla manipolazione viscerale in sede intraoperatoria. La chirurgia mini-invasiva (laparoscopica e robotica) ha ridotto sensibilmente la durata dell’ileo post-operatorio rispetto alla chirurgia open.</a:t>
            </a:r>
          </a:p>
          <a:p>
            <a:endParaRPr lang="it-IT" sz="2000" dirty="0"/>
          </a:p>
          <a:p>
            <a:r>
              <a:rPr lang="it-IT" sz="2000" b="1" dirty="0"/>
              <a:t>I sintomi </a:t>
            </a:r>
            <a:r>
              <a:rPr lang="it-IT" sz="2000" dirty="0"/>
              <a:t>che caratterizzano l’ileo postoperatorio sono nausea, vomito, dolore e distensione addominale e generalmente si risolvono spontaneamente con la ripresa della peristalsi e della canalizzazione.</a:t>
            </a:r>
          </a:p>
          <a:p>
            <a:r>
              <a:rPr lang="it-IT" sz="2000" dirty="0"/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074131" y="180769"/>
            <a:ext cx="306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Ileo paralitico</a:t>
            </a:r>
          </a:p>
        </p:txBody>
      </p:sp>
    </p:spTree>
    <p:extLst>
      <p:ext uri="{BB962C8B-B14F-4D97-AF65-F5344CB8AC3E}">
        <p14:creationId xmlns:p14="http://schemas.microsoft.com/office/powerpoint/2010/main" val="17322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363287" y="1193426"/>
            <a:ext cx="936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Fisiopatologia dell’occlusione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33004" y="1895302"/>
            <a:ext cx="116295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determina accumulo di gas e liquidi con distensione progressiva dei segmenti intestinali a monte dell’ostacolo, più evidente in prossimità dell’ostacolo, mente a valle le anse appaiono </a:t>
            </a:r>
            <a:r>
              <a:rPr lang="it-IT" dirty="0" err="1"/>
              <a:t>deplete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- I gas che contribuiscono alla distensione sono: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Aria ingerita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Gas di fermentazione batterica</a:t>
            </a:r>
          </a:p>
          <a:p>
            <a:endParaRPr lang="it-IT" dirty="0"/>
          </a:p>
          <a:p>
            <a:r>
              <a:rPr lang="it-IT" dirty="0"/>
              <a:t>- I liquidi che contribuiscono alla distensione sono: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Secrezioni:</a:t>
            </a:r>
          </a:p>
          <a:p>
            <a:r>
              <a:rPr lang="it-IT" dirty="0"/>
              <a:t>	- saliva</a:t>
            </a:r>
          </a:p>
          <a:p>
            <a:r>
              <a:rPr lang="it-IT" dirty="0"/>
              <a:t>	- secrezione gastrica</a:t>
            </a:r>
          </a:p>
          <a:p>
            <a:r>
              <a:rPr lang="it-IT" dirty="0"/>
              <a:t>	- bile</a:t>
            </a:r>
          </a:p>
          <a:p>
            <a:r>
              <a:rPr lang="it-IT" dirty="0"/>
              <a:t>	- secrezione pancreatica</a:t>
            </a:r>
          </a:p>
          <a:p>
            <a:r>
              <a:rPr lang="it-IT" dirty="0"/>
              <a:t>	- liquido enterico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888" y="2597178"/>
            <a:ext cx="6143625" cy="290512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852573" y="5878890"/>
            <a:ext cx="648685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Il progressivo accumulo di gas e liquidi nel lume intestinale causa un </a:t>
            </a:r>
            <a:r>
              <a:rPr lang="it-IT" sz="2000" u="sng" dirty="0"/>
              <a:t>aumento della pressione </a:t>
            </a:r>
            <a:r>
              <a:rPr lang="it-IT" sz="2000" u="sng" dirty="0" err="1"/>
              <a:t>endoluminale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731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losione 1 2"/>
          <p:cNvSpPr/>
          <p:nvPr/>
        </p:nvSpPr>
        <p:spPr>
          <a:xfrm>
            <a:off x="10441257" y="5393360"/>
            <a:ext cx="1750743" cy="132056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823557" y="1127672"/>
            <a:ext cx="936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Fisiopatologia dell’occlusione intestinale meccanica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084564304"/>
              </p:ext>
            </p:extLst>
          </p:nvPr>
        </p:nvGraphicFramePr>
        <p:xfrm>
          <a:off x="-2013068" y="1215428"/>
          <a:ext cx="144204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8890022" y="5537431"/>
            <a:ext cx="2894178" cy="901931"/>
            <a:chOff x="5913842" y="3409501"/>
            <a:chExt cx="2181519" cy="901931"/>
          </a:xfrm>
        </p:grpSpPr>
        <p:sp>
          <p:nvSpPr>
            <p:cNvPr id="8" name="Rettangolo 7"/>
            <p:cNvSpPr/>
            <p:nvPr/>
          </p:nvSpPr>
          <p:spPr>
            <a:xfrm>
              <a:off x="5913842" y="3409501"/>
              <a:ext cx="1012258" cy="7874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7083103" y="3524032"/>
              <a:ext cx="1012258" cy="78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457200" lvl="2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it-IT" sz="2000" b="1" kern="1200" dirty="0"/>
                <a:t>TERZO SPAZIO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5454469" y="2356049"/>
            <a:ext cx="3196529" cy="787400"/>
            <a:chOff x="10087704" y="2322290"/>
            <a:chExt cx="3196529" cy="787400"/>
          </a:xfrm>
        </p:grpSpPr>
        <p:sp>
          <p:nvSpPr>
            <p:cNvPr id="12" name="Rettangolo 11"/>
            <p:cNvSpPr/>
            <p:nvPr/>
          </p:nvSpPr>
          <p:spPr>
            <a:xfrm>
              <a:off x="10087704" y="2322290"/>
              <a:ext cx="3196529" cy="7874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0087704" y="2322290"/>
              <a:ext cx="3196529" cy="78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600" kern="1200" dirty="0"/>
                <a:t>Per assottigliamento della parete intestinale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5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56859" y="1272494"/>
            <a:ext cx="6891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Fisiologia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9505" y="2736505"/>
            <a:ext cx="76393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 </a:t>
            </a:r>
            <a:r>
              <a:rPr lang="it-IT" b="1" dirty="0"/>
              <a:t>normale la motilità gastrointestinale</a:t>
            </a:r>
            <a:r>
              <a:rPr lang="it-IT" dirty="0"/>
              <a:t> prevede la contrazione coordinata del tratto gastrointestinale e propagazione delle contrazioni muscolari coordinate nella parete dello stomaco e dell'intestino, in grado di muovere il contenuto del tratto gastrointestinale in direzione aborale.</a:t>
            </a:r>
          </a:p>
          <a:p>
            <a:r>
              <a:rPr lang="it-IT" dirty="0"/>
              <a:t> </a:t>
            </a:r>
          </a:p>
          <a:p>
            <a:r>
              <a:rPr lang="it-IT" b="1" dirty="0"/>
              <a:t>Obiettivo: </a:t>
            </a:r>
            <a:r>
              <a:rPr lang="it-IT" dirty="0"/>
              <a:t>assicurare che il cibo sia adeguatamente miscelato con le secrezioni gastroenteriche e venga digerito. Quando motilità è normale, si ha un adeguato tempo di contatto fra le superfici assorbenti dell'intestino ed il chimo per consentirne l'assorbimento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26" name="Picture 2" descr="Motilità gastro-intestinale: seguiamo il percorso del nostro pa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68" y="2176550"/>
            <a:ext cx="3657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363287" y="1193426"/>
            <a:ext cx="936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Fisiopatologia dell’occlusione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57448" y="2069869"/>
            <a:ext cx="116295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grave sottrazione di liquidi dalla massa circolante (sequestro di liquidi nel terzo spazio</a:t>
            </a:r>
            <a:r>
              <a:rPr lang="it-IT"/>
              <a:t>) porta </a:t>
            </a:r>
            <a:r>
              <a:rPr lang="it-IT" dirty="0"/>
              <a:t>a gravi sequele metaboliche, come </a:t>
            </a:r>
            <a:r>
              <a:rPr lang="it-IT" b="1" dirty="0"/>
              <a:t>squilibri elettrolitici e disidratazione</a:t>
            </a:r>
            <a:r>
              <a:rPr lang="it-IT" dirty="0"/>
              <a:t>, aggravate dalla presenza del </a:t>
            </a:r>
            <a:r>
              <a:rPr lang="it-IT" b="1" dirty="0"/>
              <a:t>vomito</a:t>
            </a:r>
            <a:r>
              <a:rPr lang="it-IT" dirty="0"/>
              <a:t>.</a:t>
            </a:r>
          </a:p>
          <a:p>
            <a:r>
              <a:rPr lang="it-IT" dirty="0"/>
              <a:t>Il vomito è secondario alla mancata progressione del materiale intestinale: </a:t>
            </a:r>
          </a:p>
          <a:p>
            <a:r>
              <a:rPr lang="it-IT" dirty="0"/>
              <a:t>	ostruzione alta: stomaco e tenue </a:t>
            </a:r>
            <a:r>
              <a:rPr lang="it-IT" dirty="0">
                <a:sym typeface="Wingdings" panose="05000000000000000000" pitchFamily="2" charset="2"/>
              </a:rPr>
              <a:t> vomito precoce con conseguente </a:t>
            </a:r>
          </a:p>
          <a:p>
            <a:endParaRPr lang="it-IT" u="sng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	ostruzione bassa: ileo distale e colon-retto  vomito più tardivo con possibilità di conservazione di riassorbimento conservate per qualche tempo, quindi la deplezione </a:t>
            </a:r>
            <a:r>
              <a:rPr lang="it-IT" dirty="0" err="1">
                <a:sym typeface="Wingdings" panose="05000000000000000000" pitchFamily="2" charset="2"/>
              </a:rPr>
              <a:t>idroelettrolitica</a:t>
            </a:r>
            <a:r>
              <a:rPr lang="it-IT" dirty="0">
                <a:sym typeface="Wingdings" panose="05000000000000000000" pitchFamily="2" charset="2"/>
              </a:rPr>
              <a:t> si instaura più lentamente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La disidratazione provoca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La distensione addominale e l’aumento della pressione endoaddominale causano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807037" y="2892828"/>
            <a:ext cx="391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ym typeface="Wingdings" panose="05000000000000000000" pitchFamily="2" charset="2"/>
              </a:rPr>
              <a:t>ipokaliemia</a:t>
            </a:r>
            <a:r>
              <a:rPr lang="it-IT" dirty="0">
                <a:sym typeface="Wingdings" panose="05000000000000000000" pitchFamily="2" charset="2"/>
              </a:rPr>
              <a:t>, </a:t>
            </a:r>
            <a:r>
              <a:rPr lang="it-IT" dirty="0" err="1">
                <a:sym typeface="Wingdings" panose="05000000000000000000" pitchFamily="2" charset="2"/>
              </a:rPr>
              <a:t>iponatriemia</a:t>
            </a:r>
            <a:r>
              <a:rPr lang="it-IT" dirty="0">
                <a:sym typeface="Wingdings" panose="05000000000000000000" pitchFamily="2" charset="2"/>
              </a:rPr>
              <a:t>, </a:t>
            </a:r>
            <a:r>
              <a:rPr lang="it-IT" dirty="0" err="1">
                <a:sym typeface="Wingdings" panose="05000000000000000000" pitchFamily="2" charset="2"/>
              </a:rPr>
              <a:t>ipocloremia</a:t>
            </a:r>
            <a:r>
              <a:rPr lang="it-IT" dirty="0">
                <a:sym typeface="Wingdings" panose="05000000000000000000" pitchFamily="2" charset="2"/>
              </a:rPr>
              <a:t> e quadro di </a:t>
            </a:r>
            <a:r>
              <a:rPr lang="it-IT" u="sng" dirty="0">
                <a:sym typeface="Wingdings" panose="05000000000000000000" pitchFamily="2" charset="2"/>
              </a:rPr>
              <a:t>alcalosi metabolica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18014" y="4272741"/>
            <a:ext cx="9035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ym typeface="Wingdings" panose="05000000000000000000" pitchFamily="2" charset="2"/>
              </a:rPr>
              <a:t>iperazotemia da insufficienza renale acuta e </a:t>
            </a:r>
            <a:r>
              <a:rPr lang="it-IT" dirty="0" err="1">
                <a:sym typeface="Wingdings" panose="05000000000000000000" pitchFamily="2" charset="2"/>
              </a:rPr>
              <a:t>oligo</a:t>
            </a:r>
            <a:r>
              <a:rPr lang="it-IT" dirty="0">
                <a:sym typeface="Wingdings" panose="05000000000000000000" pitchFamily="2" charset="2"/>
              </a:rPr>
              <a:t>-anuria, </a:t>
            </a:r>
            <a:r>
              <a:rPr lang="it-IT" dirty="0" err="1">
                <a:sym typeface="Wingdings" panose="05000000000000000000" pitchFamily="2" charset="2"/>
              </a:rPr>
              <a:t>emoconcentrazione</a:t>
            </a:r>
            <a:r>
              <a:rPr lang="it-IT" dirty="0">
                <a:sym typeface="Wingdings" panose="05000000000000000000" pitchFamily="2" charset="2"/>
              </a:rPr>
              <a:t>, tachicardia, riduzione della pressione venosa centrale, riduzione della gittata cardiaca, ipotensione, shock </a:t>
            </a:r>
            <a:r>
              <a:rPr lang="it-IT" dirty="0" err="1">
                <a:sym typeface="Wingdings" panose="05000000000000000000" pitchFamily="2" charset="2"/>
              </a:rPr>
              <a:t>ipovolemico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161635" y="5377505"/>
            <a:ext cx="3692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ym typeface="Wingdings" panose="05000000000000000000" pitchFamily="2" charset="2"/>
              </a:rPr>
              <a:t>innalzamento del diaframma, riduzione della ventilazione polmonare e complicanze respiratorie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008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834641" y="1201739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Occlusione intestinale meccanica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106" y="2795847"/>
            <a:ext cx="5565371" cy="2225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altLang="it-IT" sz="3600" dirty="0"/>
              <a:t>Cause: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 err="1"/>
              <a:t>Intraluminali</a:t>
            </a:r>
            <a:r>
              <a:rPr lang="it-IT" altLang="it-IT" dirty="0"/>
              <a:t> (ostruzione)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/>
              <a:t>Parietali (stenosi)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/>
              <a:t>Estrinseche (da compressione, da angolatura, invaginazione)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it-IT" altLang="it-IT" dirty="0"/>
          </a:p>
          <a:p>
            <a:pPr algn="l"/>
            <a:endParaRPr lang="it-IT" altLang="it-IT" dirty="0"/>
          </a:p>
          <a:p>
            <a:pPr marL="800100" lvl="1" indent="-342900" algn="l">
              <a:buFont typeface="Wingdings" panose="05000000000000000000" pitchFamily="2" charset="2"/>
              <a:buChar char="q"/>
            </a:pPr>
            <a:endParaRPr lang="it-IT" altLang="it-IT" dirty="0"/>
          </a:p>
          <a:p>
            <a:pPr algn="l"/>
            <a:endParaRPr lang="it-IT" altLang="it-IT" dirty="0"/>
          </a:p>
        </p:txBody>
      </p:sp>
      <p:pic>
        <p:nvPicPr>
          <p:cNvPr id="8" name="Picture 1026" descr="Schema X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68880"/>
            <a:ext cx="5845681" cy="352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9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782291" y="1321572"/>
            <a:ext cx="475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u="sng" dirty="0"/>
              <a:t>Cause </a:t>
            </a:r>
            <a:r>
              <a:rPr lang="it-IT" sz="3600" u="sng" dirty="0" err="1"/>
              <a:t>intraluminali</a:t>
            </a:r>
            <a:endParaRPr lang="it-IT" sz="3600" u="sng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39538" y="2213150"/>
            <a:ext cx="362019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altLang="it-IT" dirty="0"/>
          </a:p>
          <a:p>
            <a:pPr algn="l"/>
            <a:endParaRPr lang="it-IT" altLang="it-IT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/>
              <a:t>Tricobezoari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 err="1"/>
              <a:t>Fitobezoari</a:t>
            </a:r>
            <a:endParaRPr lang="it-IT" altLang="it-IT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/>
              <a:t>Parassitosi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/>
              <a:t>(Fecalomi)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/>
              <a:t>Calcoli biliari</a:t>
            </a:r>
            <a:r>
              <a:rPr lang="it-IT" altLang="it-IT" dirty="0">
                <a:sym typeface="Wingdings" panose="05000000000000000000" pitchFamily="2" charset="2"/>
              </a:rPr>
              <a:t></a:t>
            </a:r>
            <a:r>
              <a:rPr lang="it-IT" altLang="it-IT" dirty="0"/>
              <a:t> ileo biliare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/>
              <a:t>Ingestione corpi estranei</a:t>
            </a:r>
          </a:p>
          <a:p>
            <a:pPr algn="l"/>
            <a:endParaRPr lang="it-IT" alt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6596" y="1534737"/>
            <a:ext cx="2942706" cy="459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188229" y="1092797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</a:t>
            </a:r>
            <a:r>
              <a:rPr lang="it-IT" sz="3600" u="sng" dirty="0" err="1"/>
              <a:t>intraluminali</a:t>
            </a:r>
            <a:endParaRPr lang="it-IT" sz="3600" u="sng" dirty="0"/>
          </a:p>
          <a:p>
            <a:pPr algn="ctr"/>
            <a:r>
              <a:rPr lang="it-IT" altLang="it-IT" sz="3600" dirty="0"/>
              <a:t>Tricobezoari</a:t>
            </a:r>
            <a:endParaRPr lang="it-IT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6740" y="2646592"/>
            <a:ext cx="696121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Agglomerati estranei (corpi estranei) presenti nel canale gastroenterico composti da peli e da capelli ingoiati dallo stesso paziente. Quando l'agglomerato raggiunge grandi dimensioni possono comparire segni e sintomi di occlusione intestinale. </a:t>
            </a:r>
          </a:p>
          <a:p>
            <a:pPr algn="l"/>
            <a:r>
              <a:rPr lang="it-IT" dirty="0"/>
              <a:t>Si rilevano in genere in </a:t>
            </a:r>
            <a:r>
              <a:rPr lang="it-IT" dirty="0" smtClean="0"/>
              <a:t>soggetti affetti </a:t>
            </a:r>
            <a:r>
              <a:rPr lang="it-IT" dirty="0"/>
              <a:t>da severi sintomi emotivi o psichici come </a:t>
            </a:r>
            <a:r>
              <a:rPr lang="it-IT" dirty="0" err="1"/>
              <a:t>tricotillomania</a:t>
            </a:r>
            <a:r>
              <a:rPr lang="it-IT" dirty="0"/>
              <a:t> (</a:t>
            </a:r>
            <a:r>
              <a:rPr lang="it-IT" i="1" dirty="0"/>
              <a:t>disturbo ossessivo compulsivi caratterizzato dal comportamento compulsivo di strapparsi peli e capelli dal corpo)</a:t>
            </a:r>
            <a:r>
              <a:rPr lang="it-IT" dirty="0"/>
              <a:t> e </a:t>
            </a:r>
            <a:r>
              <a:rPr lang="it-IT" dirty="0" err="1"/>
              <a:t>tricotillofagia</a:t>
            </a:r>
            <a:r>
              <a:rPr lang="it-IT" dirty="0"/>
              <a:t>.</a:t>
            </a:r>
            <a:endParaRPr lang="it-IT" altLang="it-IT" dirty="0"/>
          </a:p>
          <a:p>
            <a:pPr algn="l"/>
            <a:endParaRPr lang="it-IT" altLang="it-IT" dirty="0"/>
          </a:p>
        </p:txBody>
      </p:sp>
      <p:pic>
        <p:nvPicPr>
          <p:cNvPr id="10242" name="Picture 2" descr="Il Corpo Umano - ⚠️ ATTENZIONE: QUEST'IMMAGINE POTREBBE...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771" y="3034145"/>
            <a:ext cx="3545509" cy="28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188229" y="1092797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</a:t>
            </a:r>
            <a:r>
              <a:rPr lang="it-IT" sz="3600" u="sng" dirty="0" err="1"/>
              <a:t>intraluminali</a:t>
            </a:r>
            <a:endParaRPr lang="it-IT" sz="3600" u="sng" dirty="0"/>
          </a:p>
          <a:p>
            <a:pPr algn="ctr"/>
            <a:r>
              <a:rPr lang="it-IT" altLang="it-IT" sz="3600" dirty="0" err="1"/>
              <a:t>Fitobezoari</a:t>
            </a:r>
            <a:endParaRPr lang="it-IT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95794" y="2463712"/>
            <a:ext cx="6961217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Sono raccolte molto compatte di materiale parzialmente digerito o non digerito che rimane bloccato nello stomaco o nell’intestino.</a:t>
            </a:r>
          </a:p>
          <a:p>
            <a:pPr algn="l"/>
            <a:r>
              <a:rPr lang="it-IT" altLang="it-IT" dirty="0"/>
              <a:t>Eccessiva assunzione di </a:t>
            </a:r>
            <a:r>
              <a:rPr lang="it-IT" dirty="0"/>
              <a:t>frutta e verdura, fibre, bucce e semi.  I </a:t>
            </a:r>
            <a:r>
              <a:rPr lang="it-IT" dirty="0" err="1"/>
              <a:t>bezoari</a:t>
            </a:r>
            <a:r>
              <a:rPr lang="it-IT" dirty="0"/>
              <a:t> non riescono ad attraversare orifizi o restringimenti, quindi rimangono bloccati in vari punti del tratto digerente (stomaco</a:t>
            </a:r>
            <a:r>
              <a:rPr lang="it-IT" dirty="0">
                <a:sym typeface="Wingdings" panose="05000000000000000000" pitchFamily="2" charset="2"/>
              </a:rPr>
              <a:t> piloro; tenue valvola ileocecale</a:t>
            </a:r>
            <a:endParaRPr lang="it-IT" dirty="0"/>
          </a:p>
          <a:p>
            <a:pPr algn="l"/>
            <a:r>
              <a:rPr lang="it-IT" dirty="0"/>
              <a:t>Negli anziani, i fattori di rischio più comuni sono: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Denti mancanti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Dentiere che non si adattano bene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Non masticare il cibo completamente</a:t>
            </a:r>
          </a:p>
          <a:p>
            <a:pPr algn="l"/>
            <a:endParaRPr lang="it-IT" altLang="it-IT" dirty="0"/>
          </a:p>
        </p:txBody>
      </p:sp>
      <p:pic>
        <p:nvPicPr>
          <p:cNvPr id="15362" name="Picture 2" descr="Fitobezo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36" y="2835592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188229" y="1092797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</a:t>
            </a:r>
            <a:r>
              <a:rPr lang="it-IT" sz="3600" u="sng" dirty="0" err="1"/>
              <a:t>intraluminali</a:t>
            </a:r>
            <a:endParaRPr lang="it-IT" sz="3600" u="sng" dirty="0"/>
          </a:p>
          <a:p>
            <a:pPr algn="ctr"/>
            <a:r>
              <a:rPr lang="it-IT" altLang="it-IT" sz="3600" dirty="0"/>
              <a:t>Parassitosi</a:t>
            </a:r>
            <a:endParaRPr lang="it-IT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9046" y="2502103"/>
            <a:ext cx="6196446" cy="1950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altLang="it-IT" sz="1800" dirty="0"/>
              <a:t>Infestazioni da elminti</a:t>
            </a:r>
          </a:p>
          <a:p>
            <a:pPr algn="l"/>
            <a:r>
              <a:rPr lang="it-IT" sz="1800" dirty="0"/>
              <a:t>L’infestazione avviene con uova del parassita ingerite insieme a cibi contaminati,  che si schiudono nel duodeno liberando le larve che sono capaci di penetrare la parete dell'intestino e di diffondersi nella circolazione sanguigna. Il sangue trasporta le larve a fegato, cuore e polmoni. Le larve entro qualche settimana si accrescono per poi penetrare negli alveoli polmonari, per poi essere espulse o </a:t>
            </a:r>
            <a:r>
              <a:rPr lang="it-IT" sz="1800" dirty="0" err="1"/>
              <a:t>reingerite</a:t>
            </a:r>
            <a:r>
              <a:rPr lang="it-IT" sz="1800" dirty="0"/>
              <a:t> con l'espettorato. Le larve </a:t>
            </a:r>
            <a:r>
              <a:rPr lang="it-IT" sz="1800" dirty="0" err="1"/>
              <a:t>reingerite</a:t>
            </a:r>
            <a:r>
              <a:rPr lang="it-IT" sz="1800" dirty="0"/>
              <a:t> ritornano nell'intestino tenue e completano la maturazione nel digiuno. Qui la femmina, dopo essere fecondata dal maschio, depone le uova, fino a 200.000 al giorno. </a:t>
            </a:r>
            <a:r>
              <a:rPr lang="it-IT" sz="1800" i="1" dirty="0"/>
              <a:t>A. </a:t>
            </a:r>
            <a:r>
              <a:rPr lang="it-IT" sz="1800" i="1" dirty="0" err="1"/>
              <a:t>lumbricoides</a:t>
            </a:r>
            <a:r>
              <a:rPr lang="it-IT" sz="1800" dirty="0"/>
              <a:t> può sopravvivere nell'intestino per circa un anno.</a:t>
            </a:r>
            <a:endParaRPr lang="it-IT" altLang="it-IT" sz="18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233" y="2309598"/>
            <a:ext cx="47720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46513" y="1242426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</a:t>
            </a:r>
            <a:r>
              <a:rPr lang="it-IT" sz="3600" u="sng" dirty="0" err="1"/>
              <a:t>intraluminali</a:t>
            </a:r>
            <a:endParaRPr lang="it-IT" sz="3600" u="sng" dirty="0"/>
          </a:p>
          <a:p>
            <a:pPr algn="ctr"/>
            <a:r>
              <a:rPr lang="it-IT" altLang="it-IT" sz="3600" dirty="0"/>
              <a:t>Fecalomi</a:t>
            </a:r>
            <a:endParaRPr lang="it-IT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16328" y="3448770"/>
            <a:ext cx="6196446" cy="1950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altLang="it-IT" dirty="0"/>
              <a:t>Pazienti anziani, allettati.</a:t>
            </a:r>
          </a:p>
          <a:p>
            <a:pPr algn="l"/>
            <a:r>
              <a:rPr lang="it-IT" altLang="it-IT" dirty="0"/>
              <a:t>Livelli di assistenza molto scarsi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6450676" y="1692961"/>
            <a:ext cx="5200996" cy="4876800"/>
            <a:chOff x="6450676" y="1692961"/>
            <a:chExt cx="5200996" cy="48768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872" y="1692961"/>
              <a:ext cx="4876800" cy="4876800"/>
            </a:xfrm>
            <a:prstGeom prst="rect">
              <a:avLst/>
            </a:prstGeom>
          </p:spPr>
        </p:pic>
        <p:cxnSp>
          <p:nvCxnSpPr>
            <p:cNvPr id="7" name="Connettore 2 6"/>
            <p:cNvCxnSpPr/>
            <p:nvPr/>
          </p:nvCxnSpPr>
          <p:spPr>
            <a:xfrm flipV="1">
              <a:off x="6450676" y="5054138"/>
              <a:ext cx="2385753" cy="68995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12"/>
          <p:cNvGrpSpPr/>
          <p:nvPr/>
        </p:nvGrpSpPr>
        <p:grpSpPr>
          <a:xfrm>
            <a:off x="6168044" y="1692961"/>
            <a:ext cx="5483628" cy="4876800"/>
            <a:chOff x="6168044" y="1692961"/>
            <a:chExt cx="5483628" cy="4876800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872" y="1692961"/>
              <a:ext cx="4876800" cy="4876800"/>
            </a:xfrm>
            <a:prstGeom prst="rect">
              <a:avLst/>
            </a:prstGeom>
          </p:spPr>
        </p:pic>
        <p:cxnSp>
          <p:nvCxnSpPr>
            <p:cNvPr id="12" name="Connettore 2 11"/>
            <p:cNvCxnSpPr/>
            <p:nvPr/>
          </p:nvCxnSpPr>
          <p:spPr>
            <a:xfrm flipV="1">
              <a:off x="6168044" y="3865418"/>
              <a:ext cx="2668385" cy="26594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512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548939" y="10763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it-IT" sz="2800" u="sng" dirty="0">
                <a:solidFill>
                  <a:schemeClr val="tx1"/>
                </a:solidFill>
                <a:latin typeface="+mn-lt"/>
              </a:rPr>
              <a:t>Cause </a:t>
            </a:r>
            <a:r>
              <a:rPr lang="it-IT" sz="2800" u="sng" dirty="0" err="1">
                <a:solidFill>
                  <a:schemeClr val="tx1"/>
                </a:solidFill>
                <a:latin typeface="+mn-lt"/>
              </a:rPr>
              <a:t>intraluminali</a:t>
            </a:r>
            <a:endParaRPr lang="it-IT" sz="2800" u="sng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buSzPct val="100000"/>
            </a:pPr>
            <a:r>
              <a:rPr lang="it-IT" altLang="it-IT" sz="4400" dirty="0">
                <a:solidFill>
                  <a:schemeClr val="tx1"/>
                </a:solidFill>
                <a:latin typeface="+mn-lt"/>
              </a:rPr>
              <a:t>Ileo biliare: la bile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178012" y="5769238"/>
            <a:ext cx="67691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Il colesterolo diventa solubile grazie ai Sali e acidi biliari ed alla lecitina</a:t>
            </a:r>
          </a:p>
        </p:txBody>
      </p:sp>
      <p:sp>
        <p:nvSpPr>
          <p:cNvPr id="5124" name="CasellaDiTesto 2"/>
          <p:cNvSpPr txBox="1">
            <a:spLocks noChangeArrowheads="1"/>
          </p:cNvSpPr>
          <p:nvPr/>
        </p:nvSpPr>
        <p:spPr bwMode="auto">
          <a:xfrm>
            <a:off x="320213" y="2239116"/>
            <a:ext cx="90011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Principali componenti della bile: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H2O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Elettroliti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Pigmenti biliari: bilirubina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Colesterolo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Lecitina (</a:t>
            </a:r>
            <a:r>
              <a:rPr lang="it-IT" altLang="it-IT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fosfolipidi</a:t>
            </a: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Sali e acidi biliari (</a:t>
            </a:r>
            <a:r>
              <a:rPr lang="it-IT" altLang="it-IT" sz="32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ac</a:t>
            </a: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 colico e </a:t>
            </a:r>
            <a:r>
              <a:rPr lang="it-IT" altLang="it-IT" sz="32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chenodesossicolico</a:t>
            </a: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Ovale 8"/>
          <p:cNvSpPr>
            <a:spLocks noChangeArrowheads="1"/>
          </p:cNvSpPr>
          <p:nvPr/>
        </p:nvSpPr>
        <p:spPr bwMode="auto">
          <a:xfrm>
            <a:off x="70947" y="4266874"/>
            <a:ext cx="4032250" cy="159385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</p:spTree>
    <p:extLst>
      <p:ext uri="{BB962C8B-B14F-4D97-AF65-F5344CB8AC3E}">
        <p14:creationId xmlns:p14="http://schemas.microsoft.com/office/powerpoint/2010/main" val="2815304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502" y="1254587"/>
            <a:ext cx="10515600" cy="1325563"/>
          </a:xfrm>
        </p:spPr>
        <p:txBody>
          <a:bodyPr/>
          <a:lstStyle/>
          <a:p>
            <a:r>
              <a:rPr lang="it-IT" altLang="it-IT">
                <a:latin typeface="+mn-lt"/>
              </a:rPr>
              <a:t>Bilirubina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3303" y="2489663"/>
            <a:ext cx="8964613" cy="4524375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it-IT" altLang="it-IT" i="1" dirty="0"/>
              <a:t>La bilirubina si forma dalla distruzione di globuli rossi senescenti. L'emoglobina contenuta negli eritrociti viene catabolizzata. Questa bilirubina è detta non coniugata (o indiretta) ed è legata all'</a:t>
            </a:r>
            <a:r>
              <a:rPr lang="it-IT" altLang="it-IT" i="1" dirty="0">
                <a:hlinkClick r:id="rId2" tooltip="Albumina"/>
              </a:rPr>
              <a:t>albumina</a:t>
            </a:r>
            <a:r>
              <a:rPr lang="it-IT" altLang="it-IT" i="1" dirty="0"/>
              <a:t>. La bilirubina legata all'albumina viene inviata al fegato dove passa alle cellule epatiche all'interno delle quali si distacca dall'albumina e viene coniugata </a:t>
            </a:r>
            <a:r>
              <a:rPr lang="it-IT" altLang="it-IT" i="1" u="sng" dirty="0"/>
              <a:t>all’</a:t>
            </a:r>
            <a:r>
              <a:rPr lang="it-IT" altLang="it-IT" i="1" u="sng" dirty="0" err="1"/>
              <a:t>ac</a:t>
            </a:r>
            <a:r>
              <a:rPr lang="it-IT" altLang="it-IT" i="1" u="sng" dirty="0"/>
              <a:t> glucuronico</a:t>
            </a:r>
            <a:r>
              <a:rPr lang="it-IT" altLang="it-IT" i="1" dirty="0"/>
              <a:t> con formazione della bilirubina diretta o coniugata.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</p:spTree>
    <p:extLst>
      <p:ext uri="{BB962C8B-B14F-4D97-AF65-F5344CB8AC3E}">
        <p14:creationId xmlns:p14="http://schemas.microsoft.com/office/powerpoint/2010/main" val="4857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1371807-globuli-ros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69" y="1196975"/>
            <a:ext cx="237648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4440238" y="1196975"/>
            <a:ext cx="1079500" cy="719138"/>
          </a:xfrm>
          <a:prstGeom prst="rightArrow">
            <a:avLst>
              <a:gd name="adj1" fmla="val 50000"/>
              <a:gd name="adj2" fmla="val 3752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735638" y="1125539"/>
            <a:ext cx="28813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>
                <a:latin typeface="Times New Roman" panose="02020603050405020304" pitchFamily="18" charset="0"/>
              </a:rPr>
              <a:t>Bilirubina indiretta      (legata all’albumina                 NON CONIUGATA)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8832850" y="1196975"/>
            <a:ext cx="1079500" cy="719138"/>
          </a:xfrm>
          <a:prstGeom prst="rightArrow">
            <a:avLst>
              <a:gd name="adj1" fmla="val 50000"/>
              <a:gd name="adj2" fmla="val 3752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1847850" y="3644900"/>
            <a:ext cx="1079500" cy="719138"/>
          </a:xfrm>
          <a:prstGeom prst="rightArrow">
            <a:avLst>
              <a:gd name="adj1" fmla="val 50000"/>
              <a:gd name="adj2" fmla="val 3752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45067" name="Picture 11" descr="fegato_nor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217863"/>
            <a:ext cx="27368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878513" y="3579813"/>
            <a:ext cx="2881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>
                <a:latin typeface="Times New Roman" panose="02020603050405020304" pitchFamily="18" charset="0"/>
              </a:rPr>
              <a:t>Bilirubina diretta    (CONIUGATA)</a:t>
            </a:r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>
            <a:off x="8401050" y="3573464"/>
            <a:ext cx="1079500" cy="719137"/>
          </a:xfrm>
          <a:prstGeom prst="rightArrow">
            <a:avLst>
              <a:gd name="adj1" fmla="val 50000"/>
              <a:gd name="adj2" fmla="val 3752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>
            <a:off x="4872038" y="5662614"/>
            <a:ext cx="1079500" cy="719137"/>
          </a:xfrm>
          <a:prstGeom prst="rightArrow">
            <a:avLst>
              <a:gd name="adj1" fmla="val 50000"/>
              <a:gd name="adj2" fmla="val 3752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45072" name="Picture 16" descr="bile-salibili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4803776"/>
            <a:ext cx="244951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3" name="AutoShape 17"/>
          <p:cNvSpPr>
            <a:spLocks noChangeArrowheads="1"/>
          </p:cNvSpPr>
          <p:nvPr/>
        </p:nvSpPr>
        <p:spPr bwMode="auto">
          <a:xfrm flipH="1">
            <a:off x="7535863" y="5516563"/>
            <a:ext cx="144462" cy="576262"/>
          </a:xfrm>
          <a:prstGeom prst="downArrow">
            <a:avLst>
              <a:gd name="adj1" fmla="val 50000"/>
              <a:gd name="adj2" fmla="val 99726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</p:spTree>
    <p:extLst>
      <p:ext uri="{BB962C8B-B14F-4D97-AF65-F5344CB8AC3E}">
        <p14:creationId xmlns:p14="http://schemas.microsoft.com/office/powerpoint/2010/main" val="97181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3" grpId="0"/>
      <p:bldP spid="45064" grpId="0" animBg="1"/>
      <p:bldP spid="45065" grpId="0" animBg="1"/>
      <p:bldP spid="45068" grpId="0"/>
      <p:bldP spid="45069" grpId="0" animBg="1"/>
      <p:bldP spid="45070" grpId="0" animBg="1"/>
      <p:bldP spid="450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47804" y="1170273"/>
            <a:ext cx="689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Fisiologia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86871" y="2880842"/>
            <a:ext cx="7171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La progressione longitudinale del contenuto intestinale avviene attraverso la risposta coordinata dei diversi sistemi, quali:</a:t>
            </a:r>
          </a:p>
          <a:p>
            <a:pPr lvl="0"/>
            <a:r>
              <a:rPr lang="it-IT" dirty="0"/>
              <a:t>a) il </a:t>
            </a:r>
            <a:r>
              <a:rPr lang="it-IT" b="1" dirty="0"/>
              <a:t>sistema nervoso autonomo</a:t>
            </a:r>
            <a:r>
              <a:rPr lang="it-IT" dirty="0"/>
              <a:t>: </a:t>
            </a:r>
            <a:r>
              <a:rPr lang="it-IT" dirty="0" smtClean="0"/>
              <a:t>ortosimpatico e parasimpatico</a:t>
            </a:r>
            <a:endParaRPr lang="it-IT" dirty="0"/>
          </a:p>
          <a:p>
            <a:r>
              <a:rPr lang="it-IT" dirty="0" smtClean="0"/>
              <a:t>b) </a:t>
            </a:r>
            <a:r>
              <a:rPr lang="it-IT" dirty="0"/>
              <a:t>i </a:t>
            </a:r>
            <a:r>
              <a:rPr lang="it-IT" b="1" dirty="0"/>
              <a:t>plessi </a:t>
            </a:r>
            <a:r>
              <a:rPr lang="it-IT" b="1" dirty="0" err="1"/>
              <a:t>mioenterico</a:t>
            </a:r>
            <a:r>
              <a:rPr lang="it-IT" b="1" dirty="0"/>
              <a:t> e sottomucoso</a:t>
            </a:r>
            <a:r>
              <a:rPr lang="it-IT" dirty="0"/>
              <a:t>: </a:t>
            </a:r>
            <a:r>
              <a:rPr lang="it-IT" dirty="0" err="1" smtClean="0"/>
              <a:t>Meissner</a:t>
            </a:r>
            <a:r>
              <a:rPr lang="it-IT" dirty="0" smtClean="0"/>
              <a:t> e </a:t>
            </a:r>
            <a:r>
              <a:rPr lang="it-IT" dirty="0" err="1" smtClean="0"/>
              <a:t>Auerbach</a:t>
            </a:r>
            <a:endParaRPr lang="it-IT" dirty="0"/>
          </a:p>
          <a:p>
            <a:pPr lvl="0"/>
            <a:r>
              <a:rPr lang="it-IT" dirty="0"/>
              <a:t>c</a:t>
            </a:r>
            <a:r>
              <a:rPr lang="it-IT" dirty="0" smtClean="0"/>
              <a:t>) </a:t>
            </a:r>
            <a:r>
              <a:rPr lang="it-IT" dirty="0"/>
              <a:t>le </a:t>
            </a:r>
            <a:r>
              <a:rPr lang="it-IT" b="1" dirty="0"/>
              <a:t>cellule interstiziali di </a:t>
            </a:r>
            <a:r>
              <a:rPr lang="it-IT" b="1" dirty="0" err="1" smtClean="0"/>
              <a:t>Cajal</a:t>
            </a:r>
            <a:endParaRPr lang="it-IT" b="1" dirty="0" smtClean="0"/>
          </a:p>
          <a:p>
            <a:pPr lvl="0"/>
            <a:r>
              <a:rPr lang="it-IT" dirty="0" smtClean="0"/>
              <a:t>d</a:t>
            </a:r>
            <a:r>
              <a:rPr lang="it-IT" dirty="0"/>
              <a:t>) il </a:t>
            </a:r>
            <a:r>
              <a:rPr lang="it-IT" b="1" dirty="0"/>
              <a:t>sistema endocrino</a:t>
            </a:r>
            <a:r>
              <a:rPr lang="it-IT" dirty="0"/>
              <a:t>: molecole endocrine in grado di influenzare la motilità </a:t>
            </a:r>
            <a:r>
              <a:rPr lang="it-IT" dirty="0" smtClean="0"/>
              <a:t>gastrointestinale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769" y="1848996"/>
            <a:ext cx="4154752" cy="40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-86344" y="1100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4400" dirty="0" smtClean="0">
                <a:solidFill>
                  <a:schemeClr val="tx1"/>
                </a:solidFill>
                <a:latin typeface="+mn-lt"/>
              </a:rPr>
              <a:t>Fisiopatologia della Bile </a:t>
            </a:r>
            <a:r>
              <a:rPr lang="it-IT" altLang="it-IT" sz="4400" dirty="0">
                <a:solidFill>
                  <a:schemeClr val="tx1"/>
                </a:solidFill>
                <a:latin typeface="+mn-lt"/>
              </a:rPr>
              <a:t>litogena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-218871" y="2841971"/>
            <a:ext cx="67194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</a:rPr>
              <a:t>	Quando nella bile viene superato il limite di solubilità del colesterolo e sua sovrasaturazione </a:t>
            </a:r>
            <a:r>
              <a:rPr lang="it-IT" altLang="it-IT" sz="32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cristallizzazione  aggregazione</a:t>
            </a:r>
            <a:endParaRPr lang="it-IT" altLang="it-IT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657497" y="4980612"/>
            <a:ext cx="4465637" cy="1665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sz="2800" dirty="0">
                <a:ea typeface="Microsoft YaHei" charset="-122"/>
              </a:rPr>
              <a:t>Cause: obesità, estrogeni, età, NPT, digiuno prolungato, fattori genetici</a:t>
            </a:r>
            <a:r>
              <a:rPr lang="it-IT" altLang="it-IT" dirty="0">
                <a:ea typeface="Microsoft YaHei" charset="-122"/>
              </a:rPr>
              <a:t>   </a:t>
            </a:r>
          </a:p>
          <a:p>
            <a:pPr lvl="2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altLang="it-IT" dirty="0">
              <a:ea typeface="Microsoft YaHei" charset="-12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692" y="1900357"/>
            <a:ext cx="5302308" cy="37974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</p:spTree>
    <p:extLst>
      <p:ext uri="{BB962C8B-B14F-4D97-AF65-F5344CB8AC3E}">
        <p14:creationId xmlns:p14="http://schemas.microsoft.com/office/powerpoint/2010/main" val="1264543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894119" y="1027114"/>
            <a:ext cx="822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4000" dirty="0">
                <a:solidFill>
                  <a:schemeClr val="tx1"/>
                </a:solidFill>
                <a:latin typeface="+mn-lt"/>
              </a:rPr>
              <a:t>Tipi di calcoli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39713" y="2163367"/>
            <a:ext cx="86868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</a:rPr>
              <a:t>Costituzione:</a:t>
            </a:r>
          </a:p>
          <a:p>
            <a:pPr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it-IT" altLang="it-IT" sz="3200" dirty="0">
                <a:solidFill>
                  <a:schemeClr val="tx1"/>
                </a:solidFill>
                <a:latin typeface="+mn-lt"/>
              </a:rPr>
              <a:t>Colesterolo              gialli</a:t>
            </a:r>
          </a:p>
          <a:p>
            <a:pPr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it-IT" altLang="it-IT" sz="3200" dirty="0">
                <a:solidFill>
                  <a:schemeClr val="tx1"/>
                </a:solidFill>
                <a:latin typeface="+mn-lt"/>
              </a:rPr>
              <a:t>Pigmentari               neri (emolisi, infezioni)</a:t>
            </a:r>
          </a:p>
          <a:p>
            <a:pPr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it-IT" altLang="it-IT" sz="3200" dirty="0">
                <a:solidFill>
                  <a:schemeClr val="tx1"/>
                </a:solidFill>
                <a:latin typeface="+mn-lt"/>
              </a:rPr>
              <a:t>Misti</a:t>
            </a: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2860589" y="3024160"/>
            <a:ext cx="785812" cy="142875"/>
          </a:xfrm>
          <a:prstGeom prst="rightArrow">
            <a:avLst>
              <a:gd name="adj1" fmla="val 50000"/>
              <a:gd name="adj2" fmla="val 50009"/>
            </a:avLst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2860589" y="3627849"/>
            <a:ext cx="785812" cy="142875"/>
          </a:xfrm>
          <a:prstGeom prst="rightArrow">
            <a:avLst>
              <a:gd name="adj1" fmla="val 50000"/>
              <a:gd name="adj2" fmla="val 50009"/>
            </a:avLst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222" name="Rettangolo arrotondato 5"/>
          <p:cNvSpPr>
            <a:spLocks noChangeArrowheads="1"/>
          </p:cNvSpPr>
          <p:nvPr/>
        </p:nvSpPr>
        <p:spPr bwMode="auto">
          <a:xfrm>
            <a:off x="1894119" y="4434681"/>
            <a:ext cx="7632700" cy="22764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Dimensione: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Fango biliare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Microcalcoli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Calcolosi</a:t>
            </a:r>
          </a:p>
        </p:txBody>
      </p:sp>
      <p:sp>
        <p:nvSpPr>
          <p:cNvPr id="9223" name="Parentesi graffa chiusa 6"/>
          <p:cNvSpPr>
            <a:spLocks/>
          </p:cNvSpPr>
          <p:nvPr/>
        </p:nvSpPr>
        <p:spPr bwMode="auto">
          <a:xfrm>
            <a:off x="5375276" y="5157789"/>
            <a:ext cx="504825" cy="935037"/>
          </a:xfrm>
          <a:prstGeom prst="rightBrace">
            <a:avLst>
              <a:gd name="adj1" fmla="val 8309"/>
              <a:gd name="adj2" fmla="val 50000"/>
            </a:avLst>
          </a:prstGeom>
          <a:solidFill>
            <a:srgbClr val="00B8FF"/>
          </a:solid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224" name="CasellaDiTesto 7"/>
          <p:cNvSpPr txBox="1">
            <a:spLocks noChangeArrowheads="1"/>
          </p:cNvSpPr>
          <p:nvPr/>
        </p:nvSpPr>
        <p:spPr bwMode="auto">
          <a:xfrm>
            <a:off x="6316837" y="5055611"/>
            <a:ext cx="295275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800" b="1" i="1" dirty="0">
                <a:cs typeface="Times New Roman" panose="02020603050405020304" pitchFamily="18" charset="0"/>
              </a:rPr>
              <a:t>acido </a:t>
            </a:r>
            <a:r>
              <a:rPr lang="it-IT" altLang="it-IT" sz="2800" b="1" i="1" dirty="0" err="1">
                <a:cs typeface="Times New Roman" panose="02020603050405020304" pitchFamily="18" charset="0"/>
              </a:rPr>
              <a:t>ursidesossicolico</a:t>
            </a:r>
            <a:endParaRPr lang="it-IT" altLang="it-IT" sz="2800" b="1" dirty="0">
              <a:cs typeface="Times New Roman" panose="02020603050405020304" pitchFamily="18" charset="0"/>
            </a:endParaRPr>
          </a:p>
          <a:p>
            <a:r>
              <a:rPr lang="it-IT" altLang="it-IT" sz="2000" b="1" i="1" dirty="0">
                <a:cs typeface="Times New Roman" panose="02020603050405020304" pitchFamily="18" charset="0"/>
              </a:rPr>
              <a:t>(</a:t>
            </a:r>
            <a:r>
              <a:rPr lang="it-IT" altLang="it-IT" sz="2000" b="1" dirty="0">
                <a:cs typeface="Times New Roman" panose="02020603050405020304" pitchFamily="18" charset="0"/>
              </a:rPr>
              <a:t>DEURSIL??????</a:t>
            </a:r>
            <a:r>
              <a:rPr lang="it-IT" altLang="it-IT" sz="2000" b="1" i="1" dirty="0">
                <a:cs typeface="Times New Roman" panose="02020603050405020304" pitchFamily="18" charset="0"/>
              </a:rPr>
              <a:t>)</a:t>
            </a:r>
            <a:endParaRPr lang="it-IT" altLang="it-IT" b="1" i="1" dirty="0"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</p:spTree>
    <p:extLst>
      <p:ext uri="{BB962C8B-B14F-4D97-AF65-F5344CB8AC3E}">
        <p14:creationId xmlns:p14="http://schemas.microsoft.com/office/powerpoint/2010/main" val="2139509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03" y="2360941"/>
            <a:ext cx="3122091" cy="388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asellaDiTesto 2"/>
          <p:cNvSpPr txBox="1">
            <a:spLocks noChangeArrowheads="1"/>
          </p:cNvSpPr>
          <p:nvPr/>
        </p:nvSpPr>
        <p:spPr bwMode="auto">
          <a:xfrm>
            <a:off x="3995723" y="1263044"/>
            <a:ext cx="4032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600" dirty="0">
                <a:cs typeface="Times New Roman" panose="02020603050405020304" pitchFamily="18" charset="0"/>
              </a:rPr>
              <a:t>Fisiologia</a:t>
            </a:r>
          </a:p>
        </p:txBody>
      </p:sp>
      <p:sp>
        <p:nvSpPr>
          <p:cNvPr id="4100" name="CasellaDiTesto 3"/>
          <p:cNvSpPr txBox="1">
            <a:spLocks noChangeArrowheads="1"/>
          </p:cNvSpPr>
          <p:nvPr/>
        </p:nvSpPr>
        <p:spPr bwMode="auto">
          <a:xfrm>
            <a:off x="1631950" y="4941888"/>
            <a:ext cx="2160588" cy="8302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CCK: colecistochinina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</p:spTree>
    <p:extLst>
      <p:ext uri="{BB962C8B-B14F-4D97-AF65-F5344CB8AC3E}">
        <p14:creationId xmlns:p14="http://schemas.microsoft.com/office/powerpoint/2010/main" val="30362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62848" y="1022809"/>
            <a:ext cx="1070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</a:t>
            </a:r>
            <a:r>
              <a:rPr lang="it-IT" sz="3600" u="sng" dirty="0" err="1" smtClean="0"/>
              <a:t>intraluminali</a:t>
            </a:r>
            <a:r>
              <a:rPr lang="it-IT" sz="3600" u="sng" dirty="0" smtClean="0"/>
              <a:t>: </a:t>
            </a:r>
            <a:r>
              <a:rPr lang="it-IT" sz="3600" dirty="0" smtClean="0"/>
              <a:t>Ileo </a:t>
            </a:r>
            <a:r>
              <a:rPr lang="it-IT" sz="3600" dirty="0"/>
              <a:t>biliare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62848" y="2098080"/>
            <a:ext cx="71242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Sindrome occlusiva meccanica causata dalla migrazione di uno o più calcoli dalle vie biliari nel lume intestinale.</a:t>
            </a:r>
          </a:p>
          <a:p>
            <a:endParaRPr lang="it-IT" sz="2000" dirty="0"/>
          </a:p>
          <a:p>
            <a:r>
              <a:rPr lang="it-IT" sz="2000" dirty="0"/>
              <a:t>Incidenza</a:t>
            </a:r>
            <a:r>
              <a:rPr lang="it-IT" sz="2000" dirty="0" smtClean="0"/>
              <a:t>: circa </a:t>
            </a:r>
            <a:r>
              <a:rPr lang="it-IT" sz="2000" dirty="0"/>
              <a:t>l’1-4% di tutte le occlusioni intestinali. È più frequente nel sesso femminile per la maggiore incidenza di litiasi biliare nelle donne</a:t>
            </a:r>
          </a:p>
          <a:p>
            <a:endParaRPr lang="it-IT" sz="2000" dirty="0"/>
          </a:p>
          <a:p>
            <a:r>
              <a:rPr lang="it-IT" sz="2000" dirty="0"/>
              <a:t>La patogenesi dell’ileo biliare è strettamente correlata alla formazione di una </a:t>
            </a:r>
            <a:r>
              <a:rPr lang="it-IT" sz="2000" b="1" dirty="0"/>
              <a:t>fistola </a:t>
            </a:r>
            <a:r>
              <a:rPr lang="it-IT" sz="2000" b="1" dirty="0" err="1"/>
              <a:t>bilio</a:t>
            </a:r>
            <a:r>
              <a:rPr lang="it-IT" sz="2000" b="1" dirty="0"/>
              <a:t>-enterica</a:t>
            </a:r>
            <a:r>
              <a:rPr lang="it-IT" sz="2000" dirty="0"/>
              <a:t>, tra colecisti o via biliare principale (VBP) ed intestino tenue o colon, alla quale segue il passaggio del calcolo nel lume enterico</a:t>
            </a:r>
          </a:p>
          <a:p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585" y="2934739"/>
            <a:ext cx="4676775" cy="215265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62848" y="5961658"/>
            <a:ext cx="11281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Google Sans"/>
              </a:rPr>
              <a:t>La </a:t>
            </a:r>
            <a:r>
              <a:rPr lang="it-IT" b="1" dirty="0">
                <a:latin typeface="Google Sans"/>
              </a:rPr>
              <a:t>fistola </a:t>
            </a:r>
            <a:r>
              <a:rPr lang="it-IT" b="1" dirty="0" err="1" smtClean="0">
                <a:latin typeface="Google Sans"/>
              </a:rPr>
              <a:t>colecisto</a:t>
            </a:r>
            <a:r>
              <a:rPr lang="it-IT" b="1" dirty="0" smtClean="0">
                <a:latin typeface="Google Sans"/>
              </a:rPr>
              <a:t>- enterica </a:t>
            </a:r>
            <a:r>
              <a:rPr lang="it-IT" dirty="0" smtClean="0"/>
              <a:t>è </a:t>
            </a:r>
            <a:r>
              <a:rPr lang="it-IT" dirty="0"/>
              <a:t>una comunicazione patologica (un tragitto anomalo) che si forma tra la colecisti (cistifellea) e </a:t>
            </a:r>
            <a:r>
              <a:rPr lang="it-IT" dirty="0" smtClean="0"/>
              <a:t>l’intestino, </a:t>
            </a:r>
            <a:r>
              <a:rPr lang="it-IT" dirty="0"/>
              <a:t>solitamente come complicanza cronica della calcolosi biliare</a:t>
            </a:r>
          </a:p>
        </p:txBody>
      </p:sp>
    </p:spTree>
    <p:extLst>
      <p:ext uri="{BB962C8B-B14F-4D97-AF65-F5344CB8AC3E}">
        <p14:creationId xmlns:p14="http://schemas.microsoft.com/office/powerpoint/2010/main" val="10471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62848" y="1022809"/>
            <a:ext cx="1070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Fisiopatologia dell’ Ileo </a:t>
            </a:r>
            <a:r>
              <a:rPr lang="it-IT" sz="3600" dirty="0"/>
              <a:t>biliare</a:t>
            </a:r>
          </a:p>
        </p:txBody>
      </p:sp>
      <p:sp>
        <p:nvSpPr>
          <p:cNvPr id="9" name="Rettangolo 8"/>
          <p:cNvSpPr/>
          <p:nvPr/>
        </p:nvSpPr>
        <p:spPr>
          <a:xfrm>
            <a:off x="4126056" y="2356843"/>
            <a:ext cx="8022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1. Processo Infiammatorio Cronico (Colecistite Cronica)</a:t>
            </a:r>
            <a:endParaRPr lang="it-IT" dirty="0"/>
          </a:p>
          <a:p>
            <a:r>
              <a:rPr lang="it-IT" dirty="0"/>
              <a:t>Il processo ha inizio con una calcolosi biliare di lunga durata. La presenza di un grosso calcolo (o più calcoli) all'interno della colecisti causa ripetuti episodi di infiammazione</a:t>
            </a:r>
            <a:r>
              <a:rPr lang="it-IT" dirty="0" smtClean="0"/>
              <a:t>. Questi </a:t>
            </a:r>
            <a:r>
              <a:rPr lang="it-IT" dirty="0"/>
              <a:t>calcoli esercitano una pressione continua contro la parete della colecisti, provocando ischemia (ridotto apporto di sangue) per decubito (pressione costante) ed erosione meccanica della mucosa. </a:t>
            </a:r>
            <a:endParaRPr lang="it-IT" dirty="0" smtClean="0"/>
          </a:p>
          <a:p>
            <a:endParaRPr lang="it-IT" dirty="0" smtClean="0"/>
          </a:p>
          <a:p>
            <a:r>
              <a:rPr lang="it-IT" b="1" dirty="0" smtClean="0"/>
              <a:t>2</a:t>
            </a:r>
            <a:r>
              <a:rPr lang="it-IT" b="1" dirty="0"/>
              <a:t>. Formazione di Aderenze</a:t>
            </a:r>
            <a:endParaRPr lang="it-IT" dirty="0"/>
          </a:p>
          <a:p>
            <a:r>
              <a:rPr lang="it-IT" dirty="0"/>
              <a:t>L'infiammazione cronica induce la colecisti ad aderire strettamente agli organi vicini, più frequentemente al duodeno (che è anatomicamente adiacente</a:t>
            </a:r>
            <a:r>
              <a:rPr lang="it-IT" dirty="0" smtClean="0"/>
              <a:t>). Si </a:t>
            </a:r>
            <a:r>
              <a:rPr lang="it-IT" dirty="0"/>
              <a:t>forma un tessuto infiammatorio adesivo tra la sierosa della colecisti e quella del </a:t>
            </a:r>
            <a:r>
              <a:rPr lang="it-IT" dirty="0" smtClean="0"/>
              <a:t>duodeno.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" y="1527078"/>
            <a:ext cx="36290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31" y="4356815"/>
            <a:ext cx="2337556" cy="250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8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62848" y="1022809"/>
            <a:ext cx="1070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Fisiopatologia dell’ Ileo </a:t>
            </a:r>
            <a:r>
              <a:rPr lang="it-IT" sz="3600" dirty="0"/>
              <a:t>biliare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4269" y="2098080"/>
            <a:ext cx="73916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3</a:t>
            </a:r>
            <a:r>
              <a:rPr lang="it-IT" b="1" dirty="0"/>
              <a:t>. Erosione e Perforazione Contenuta</a:t>
            </a:r>
            <a:endParaRPr lang="it-IT" dirty="0"/>
          </a:p>
          <a:p>
            <a:r>
              <a:rPr lang="it-IT" dirty="0"/>
              <a:t>Il calcolo, continuando a erodere la parete colecistica, crea una perforazione. Tuttavia, poiché la colecisti è ormai </a:t>
            </a:r>
            <a:r>
              <a:rPr lang="it-IT" dirty="0" smtClean="0"/>
              <a:t>adesa </a:t>
            </a:r>
            <a:r>
              <a:rPr lang="it-IT" dirty="0"/>
              <a:t>al duodeno, la perforazione non si apre nella cavità peritoneale libera, ma direttamente nella parete del duodeno</a:t>
            </a:r>
            <a:r>
              <a:rPr lang="it-IT" dirty="0" smtClean="0"/>
              <a:t>. Il </a:t>
            </a:r>
            <a:r>
              <a:rPr lang="it-IT" dirty="0"/>
              <a:t>tessuto cicatriziale e infiammatorio crea </a:t>
            </a:r>
            <a:r>
              <a:rPr lang="it-IT" dirty="0" smtClean="0"/>
              <a:t>una comunicazione patologica, </a:t>
            </a:r>
            <a:r>
              <a:rPr lang="it-IT" u="sng" dirty="0" smtClean="0"/>
              <a:t>la fistola</a:t>
            </a:r>
            <a:r>
              <a:rPr lang="it-IT" dirty="0" smtClean="0"/>
              <a:t>, </a:t>
            </a:r>
            <a:r>
              <a:rPr lang="it-IT" dirty="0"/>
              <a:t>che unisce i due organi. </a:t>
            </a:r>
            <a:endParaRPr lang="it-IT" dirty="0" smtClean="0"/>
          </a:p>
          <a:p>
            <a:endParaRPr lang="it-IT" dirty="0"/>
          </a:p>
          <a:p>
            <a:r>
              <a:rPr lang="it-IT" b="1" dirty="0"/>
              <a:t>4. Migrazione del Calcolo ed Evoluzione</a:t>
            </a:r>
            <a:endParaRPr lang="it-IT" dirty="0"/>
          </a:p>
          <a:p>
            <a:r>
              <a:rPr lang="it-IT" dirty="0"/>
              <a:t>Il grosso calcolo passa dalla colecisti al duodeno attraverso il tragitto fistoloso</a:t>
            </a:r>
            <a:r>
              <a:rPr lang="it-IT" dirty="0" smtClean="0"/>
              <a:t>. Una </a:t>
            </a:r>
            <a:r>
              <a:rPr lang="it-IT" dirty="0"/>
              <a:t>volta </a:t>
            </a:r>
            <a:r>
              <a:rPr lang="it-IT" dirty="0" smtClean="0"/>
              <a:t>nell'intestino può </a:t>
            </a:r>
            <a:r>
              <a:rPr lang="it-IT" dirty="0"/>
              <a:t>essere espulso con le feci oppure, se è troppo grande, </a:t>
            </a:r>
            <a:r>
              <a:rPr lang="it-IT" dirty="0" smtClean="0"/>
              <a:t>bloccarsi alla valvola </a:t>
            </a:r>
            <a:r>
              <a:rPr lang="it-IT" dirty="0"/>
              <a:t>ileocecale, provocando </a:t>
            </a:r>
            <a:r>
              <a:rPr lang="it-IT" dirty="0" smtClean="0"/>
              <a:t>un'occlusione </a:t>
            </a:r>
            <a:r>
              <a:rPr lang="it-IT" dirty="0"/>
              <a:t>intestinale nota come </a:t>
            </a:r>
            <a:r>
              <a:rPr lang="it-IT" b="1" dirty="0">
                <a:hlinkClick r:id="rId3"/>
              </a:rPr>
              <a:t>ileo biliare</a:t>
            </a:r>
            <a:r>
              <a:rPr lang="it-IT" dirty="0"/>
              <a:t>.</a:t>
            </a:r>
          </a:p>
          <a:p>
            <a:r>
              <a:rPr lang="it-IT" dirty="0"/>
              <a:t>La fistola può anche portare a </a:t>
            </a:r>
            <a:r>
              <a:rPr lang="it-IT" b="1" dirty="0" err="1">
                <a:hlinkClick r:id="rId4"/>
              </a:rPr>
              <a:t>pneumobilia</a:t>
            </a:r>
            <a:r>
              <a:rPr lang="it-IT" dirty="0"/>
              <a:t> (aria nel sistema biliare) poiché l'aria intestinale risale attraverso il tragitto nell'albero biliare</a:t>
            </a:r>
            <a:endParaRPr lang="it-IT" b="0" u="none" strike="noStrike" dirty="0">
              <a:effectLst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31" y="1746347"/>
            <a:ext cx="4151297" cy="173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073" y="3696104"/>
            <a:ext cx="2276171" cy="302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349501"/>
            <a:ext cx="3648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989139"/>
            <a:ext cx="49149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asellaDiTesto 4"/>
          <p:cNvSpPr txBox="1">
            <a:spLocks noChangeArrowheads="1"/>
          </p:cNvSpPr>
          <p:nvPr/>
        </p:nvSpPr>
        <p:spPr bwMode="auto">
          <a:xfrm>
            <a:off x="541829" y="1321572"/>
            <a:ext cx="66262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4000" dirty="0" err="1">
                <a:cs typeface="Times New Roman" panose="02020603050405020304" pitchFamily="18" charset="0"/>
              </a:rPr>
              <a:t>Tc</a:t>
            </a:r>
            <a:r>
              <a:rPr lang="it-IT" altLang="it-IT" sz="4000" dirty="0">
                <a:cs typeface="Times New Roman" panose="02020603050405020304" pitchFamily="18" charset="0"/>
              </a:rPr>
              <a:t> addome con mdc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</p:spTree>
    <p:extLst>
      <p:ext uri="{BB962C8B-B14F-4D97-AF65-F5344CB8AC3E}">
        <p14:creationId xmlns:p14="http://schemas.microsoft.com/office/powerpoint/2010/main" val="23750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6" y="1412876"/>
            <a:ext cx="47529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asellaDiTesto 4"/>
          <p:cNvSpPr txBox="1">
            <a:spLocks noChangeArrowheads="1"/>
          </p:cNvSpPr>
          <p:nvPr/>
        </p:nvSpPr>
        <p:spPr bwMode="auto">
          <a:xfrm>
            <a:off x="7555288" y="4732887"/>
            <a:ext cx="4751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3600" dirty="0">
                <a:cs typeface="Times New Roman" panose="02020603050405020304" pitchFamily="18" charset="0"/>
              </a:rPr>
              <a:t>Intervento chirurgico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196976"/>
            <a:ext cx="32194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3716339"/>
            <a:ext cx="39465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</p:spTree>
    <p:extLst>
      <p:ext uri="{BB962C8B-B14F-4D97-AF65-F5344CB8AC3E}">
        <p14:creationId xmlns:p14="http://schemas.microsoft.com/office/powerpoint/2010/main" val="38974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23505" y="1188617"/>
            <a:ext cx="874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u="sng" dirty="0"/>
              <a:t>Cause </a:t>
            </a:r>
            <a:r>
              <a:rPr lang="it-IT" sz="3600" u="sng" dirty="0" err="1"/>
              <a:t>intraluminali</a:t>
            </a:r>
            <a:r>
              <a:rPr lang="it-IT" sz="3600" u="sng" dirty="0"/>
              <a:t>:  </a:t>
            </a:r>
            <a:r>
              <a:rPr lang="it-IT" sz="3600" dirty="0"/>
              <a:t>Ingestione corpi estranei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1193" y="2019993"/>
            <a:ext cx="12000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La maggior parte dei Corpi Estranei riesce a transitare spontaneamente attraverso il canale alimentare ed essere espulsa con le feci.</a:t>
            </a:r>
          </a:p>
          <a:p>
            <a:r>
              <a:rPr lang="it-IT" sz="2000" dirty="0"/>
              <a:t>10- 20% rimane intrappolata nell’esofago o nello stomaco </a:t>
            </a:r>
            <a:r>
              <a:rPr lang="it-IT" sz="2000" dirty="0">
                <a:sym typeface="Wingdings" panose="05000000000000000000" pitchFamily="2" charset="2"/>
              </a:rPr>
              <a:t>  </a:t>
            </a:r>
            <a:r>
              <a:rPr lang="it-IT" sz="2000" dirty="0"/>
              <a:t>rimozione endoscopica. </a:t>
            </a:r>
          </a:p>
          <a:p>
            <a:r>
              <a:rPr lang="it-IT" sz="2000" dirty="0"/>
              <a:t>Solo l’1% circa necessita di rimozione chirurgica.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2261" y="3740727"/>
            <a:ext cx="4098175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Tre gruppi o categorie di Corpi Estranei:</a:t>
            </a:r>
          </a:p>
          <a:p>
            <a:pPr algn="just"/>
            <a:r>
              <a:rPr lang="it-IT" dirty="0"/>
              <a:t>• alimenti (boli carnei, grossi semi, ossi, cartilagini, lische di pesce) </a:t>
            </a:r>
          </a:p>
          <a:p>
            <a:pPr algn="just"/>
            <a:r>
              <a:rPr lang="it-IT" dirty="0"/>
              <a:t>• oggetti (protesi dentarie, giocattoli, utensili vari, spille, monete, lamette, posate, </a:t>
            </a:r>
            <a:r>
              <a:rPr lang="it-IT" dirty="0" err="1"/>
              <a:t>ecc</a:t>
            </a:r>
            <a:r>
              <a:rPr lang="it-IT" dirty="0"/>
              <a:t>) </a:t>
            </a:r>
          </a:p>
          <a:p>
            <a:pPr algn="just"/>
            <a:r>
              <a:rPr lang="it-IT" dirty="0"/>
              <a:t>• contenitori tossici (disk </a:t>
            </a:r>
            <a:r>
              <a:rPr lang="it-IT" dirty="0" err="1"/>
              <a:t>batteries</a:t>
            </a:r>
            <a:r>
              <a:rPr lang="it-IT" dirty="0"/>
              <a:t>, </a:t>
            </a:r>
            <a:r>
              <a:rPr lang="it-IT" dirty="0" smtClean="0"/>
              <a:t>contenitori – ovuli -  </a:t>
            </a:r>
            <a:r>
              <a:rPr lang="it-IT" dirty="0"/>
              <a:t>di sostanze stupefacenti, oggetti di piombo)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907877" y="3740727"/>
            <a:ext cx="4663440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 pazienti possono essere schematicamente ricondotti a due categorie: </a:t>
            </a:r>
          </a:p>
          <a:p>
            <a:r>
              <a:rPr lang="it-IT" dirty="0"/>
              <a:t>• bambini: età critica da 1 a 5 anni, con picco massimo attorno ai 2 anni (</a:t>
            </a:r>
            <a:r>
              <a:rPr lang="it-IT" u="sng" dirty="0"/>
              <a:t>ingestione accidentale</a:t>
            </a:r>
            <a:r>
              <a:rPr lang="it-IT" dirty="0"/>
              <a:t>) </a:t>
            </a:r>
          </a:p>
          <a:p>
            <a:r>
              <a:rPr lang="it-IT" dirty="0"/>
              <a:t>• adulti: anziani, pazienti edentuli (</a:t>
            </a:r>
            <a:r>
              <a:rPr lang="it-IT" u="sng" dirty="0"/>
              <a:t>ingestione accidentale</a:t>
            </a:r>
            <a:r>
              <a:rPr lang="it-IT" dirty="0"/>
              <a:t>) , con patologie psichiatriche, con disturbi neurologici, detenuti, tossicodipendenti (</a:t>
            </a:r>
            <a:r>
              <a:rPr lang="it-IT" u="sng" dirty="0"/>
              <a:t>ingestione volontaria</a:t>
            </a:r>
            <a:r>
              <a:rPr lang="it-IT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862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332018" y="1023153"/>
            <a:ext cx="5329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</a:t>
            </a:r>
            <a:r>
              <a:rPr lang="it-IT" sz="3600" u="sng" dirty="0" err="1"/>
              <a:t>intraluminali</a:t>
            </a:r>
            <a:endParaRPr lang="it-IT" sz="3600" u="sng" dirty="0"/>
          </a:p>
          <a:p>
            <a:pPr algn="ctr"/>
            <a:r>
              <a:rPr lang="it-IT" sz="3600" dirty="0"/>
              <a:t>Ingestione corpi estranei</a:t>
            </a:r>
          </a:p>
        </p:txBody>
      </p:sp>
      <p:pic>
        <p:nvPicPr>
          <p:cNvPr id="7" name="Picture 3" descr="C:\WINDOWS1\Desktop\andrea\Andrea Photoshop\ovul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" y="2708275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WINDOWS1\Desktop\andrea\Andrea Photoshop\ovul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40" y="2708275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1438" y="1225689"/>
            <a:ext cx="70491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 </a:t>
            </a:r>
            <a:r>
              <a:rPr lang="it-IT" b="1" dirty="0"/>
              <a:t>S</a:t>
            </a:r>
            <a:r>
              <a:rPr lang="it-IT" b="1" dirty="0" smtClean="0"/>
              <a:t>istema </a:t>
            </a:r>
            <a:r>
              <a:rPr lang="it-IT" b="1" dirty="0"/>
              <a:t>nervoso autonomo</a:t>
            </a:r>
            <a:r>
              <a:rPr lang="it-IT" dirty="0"/>
              <a:t>: l’attivazione del sistema nervoso simpatico diminuisce la motilità gastrointestinale, mentre l’attivazione del sistema nervoso parasimpatico aumenta la motilità gastrointestinale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/>
              <a:t>Il </a:t>
            </a:r>
            <a:r>
              <a:rPr lang="it-IT" b="1" u="sng" dirty="0" smtClean="0"/>
              <a:t>SISTEMA SIMPATICO</a:t>
            </a:r>
            <a:r>
              <a:rPr lang="it-IT" dirty="0" smtClean="0"/>
              <a:t> </a:t>
            </a:r>
            <a:r>
              <a:rPr lang="it-IT" dirty="0"/>
              <a:t>ha un’origine </a:t>
            </a:r>
            <a:r>
              <a:rPr lang="it-IT" b="1" dirty="0" err="1"/>
              <a:t>toraco</a:t>
            </a:r>
            <a:r>
              <a:rPr lang="it-IT" b="1" dirty="0"/>
              <a:t>-lombare</a:t>
            </a:r>
            <a:r>
              <a:rPr lang="it-IT" dirty="0"/>
              <a:t>:</a:t>
            </a:r>
          </a:p>
          <a:p>
            <a:r>
              <a:rPr lang="it-IT" dirty="0"/>
              <a:t>Segmenti spinali: </a:t>
            </a:r>
            <a:r>
              <a:rPr lang="it-IT" b="1" dirty="0"/>
              <a:t>T1–L2</a:t>
            </a:r>
            <a:r>
              <a:rPr lang="it-IT" dirty="0"/>
              <a:t> </a:t>
            </a:r>
          </a:p>
          <a:p>
            <a:r>
              <a:rPr lang="it-IT" dirty="0"/>
              <a:t>Le fibre emergono dal midollo spinale e raggiungono i gangli simpatici attraverso le radici anteriori.</a:t>
            </a:r>
          </a:p>
          <a:p>
            <a:r>
              <a:rPr lang="it-IT" dirty="0"/>
              <a:t>È organizzata in:</a:t>
            </a:r>
          </a:p>
          <a:p>
            <a:r>
              <a:rPr lang="it-IT" b="1" dirty="0" smtClean="0"/>
              <a:t>	Catena </a:t>
            </a:r>
            <a:r>
              <a:rPr lang="it-IT" b="1" dirty="0"/>
              <a:t>paravertebrale</a:t>
            </a:r>
            <a:r>
              <a:rPr lang="it-IT" dirty="0"/>
              <a:t> (laterale alla colonna) </a:t>
            </a:r>
          </a:p>
          <a:p>
            <a:r>
              <a:rPr lang="it-IT" dirty="0" smtClean="0"/>
              <a:t>	Gangli </a:t>
            </a:r>
            <a:r>
              <a:rPr lang="it-IT" dirty="0"/>
              <a:t>prevertebrali (es. celiaco, mesenterici) </a:t>
            </a:r>
          </a:p>
          <a:p>
            <a:r>
              <a:rPr lang="it-IT" dirty="0" smtClean="0"/>
              <a:t>Il </a:t>
            </a:r>
            <a:r>
              <a:rPr lang="it-IT" dirty="0"/>
              <a:t>simpatico utilizza una via a </a:t>
            </a:r>
            <a:r>
              <a:rPr lang="it-IT" b="1" dirty="0"/>
              <a:t>due </a:t>
            </a:r>
            <a:r>
              <a:rPr lang="it-IT" b="1" dirty="0" smtClean="0"/>
              <a:t>neuroni</a:t>
            </a:r>
            <a:r>
              <a:rPr lang="it-IT" dirty="0" smtClean="0"/>
              <a:t>: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Neurone </a:t>
            </a:r>
            <a:r>
              <a:rPr lang="it-IT" b="1" dirty="0" err="1"/>
              <a:t>pregangliare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Origine nel midollo spinale </a:t>
            </a:r>
          </a:p>
          <a:p>
            <a:pPr lvl="1"/>
            <a:r>
              <a:rPr lang="it-IT" dirty="0"/>
              <a:t>Fibre </a:t>
            </a:r>
            <a:r>
              <a:rPr lang="it-IT" b="1" dirty="0"/>
              <a:t>brevi</a:t>
            </a:r>
            <a:r>
              <a:rPr lang="it-I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Neurone </a:t>
            </a:r>
            <a:r>
              <a:rPr lang="it-IT" b="1" dirty="0" err="1"/>
              <a:t>postgangliare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Origine nei gangli simpatici </a:t>
            </a:r>
          </a:p>
          <a:p>
            <a:pPr lvl="1"/>
            <a:r>
              <a:rPr lang="it-IT" dirty="0"/>
              <a:t>Fibre </a:t>
            </a:r>
            <a:r>
              <a:rPr lang="it-IT" b="1" dirty="0"/>
              <a:t>lunghe</a:t>
            </a:r>
            <a:endParaRPr lang="it-IT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247" y="1134516"/>
            <a:ext cx="4786753" cy="29885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597" y="4218001"/>
            <a:ext cx="3230188" cy="25319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vale 6"/>
          <p:cNvSpPr/>
          <p:nvPr/>
        </p:nvSpPr>
        <p:spPr>
          <a:xfrm>
            <a:off x="7140633" y="820987"/>
            <a:ext cx="1610686" cy="36156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30321" y="4826675"/>
            <a:ext cx="3615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Neurotrasmettitori</a:t>
            </a:r>
          </a:p>
          <a:p>
            <a:r>
              <a:rPr lang="it-IT" b="1" dirty="0"/>
              <a:t>🔹 Sinapsi gangliare</a:t>
            </a:r>
          </a:p>
          <a:p>
            <a:r>
              <a:rPr lang="it-IT" b="1" dirty="0"/>
              <a:t>Acetilcolina (</a:t>
            </a:r>
            <a:r>
              <a:rPr lang="it-IT" b="1" dirty="0" err="1"/>
              <a:t>ACh</a:t>
            </a:r>
            <a:r>
              <a:rPr lang="it-IT" b="1" dirty="0"/>
              <a:t>)</a:t>
            </a:r>
            <a:r>
              <a:rPr lang="it-IT" dirty="0"/>
              <a:t> → recettori nicotinici </a:t>
            </a:r>
          </a:p>
          <a:p>
            <a:r>
              <a:rPr lang="it-IT" b="1" dirty="0"/>
              <a:t>🔹 Organo bersaglio</a:t>
            </a:r>
          </a:p>
          <a:p>
            <a:r>
              <a:rPr lang="it-IT" dirty="0"/>
              <a:t>Principalmente </a:t>
            </a:r>
            <a:r>
              <a:rPr lang="it-IT" b="1" dirty="0"/>
              <a:t>Noradrenalina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50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parietali</a:t>
            </a:r>
          </a:p>
          <a:p>
            <a:pPr algn="ctr"/>
            <a:r>
              <a:rPr lang="it-IT" sz="3600" dirty="0"/>
              <a:t>Stenosi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26096" y="2784764"/>
            <a:ext cx="71242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Stenosi infiammatorie</a:t>
            </a:r>
          </a:p>
          <a:p>
            <a:r>
              <a:rPr lang="it-IT" sz="2800" dirty="0"/>
              <a:t>	- </a:t>
            </a:r>
            <a:r>
              <a:rPr lang="it-IT" sz="2800" dirty="0" err="1"/>
              <a:t>Kissing</a:t>
            </a:r>
            <a:r>
              <a:rPr lang="it-IT" sz="2800" dirty="0"/>
              <a:t> </a:t>
            </a:r>
            <a:r>
              <a:rPr lang="it-IT" sz="2800" dirty="0" err="1"/>
              <a:t>ulcers</a:t>
            </a:r>
            <a:r>
              <a:rPr lang="it-IT" sz="2800" dirty="0"/>
              <a:t> bulbo duodenale</a:t>
            </a:r>
          </a:p>
          <a:p>
            <a:r>
              <a:rPr lang="it-IT" sz="2800" dirty="0"/>
              <a:t>	- Malattia diverticolare complicata</a:t>
            </a:r>
          </a:p>
          <a:p>
            <a:r>
              <a:rPr lang="it-IT" sz="2800" dirty="0"/>
              <a:t>	- Morbo di </a:t>
            </a:r>
            <a:r>
              <a:rPr lang="it-IT" sz="2800" dirty="0" err="1"/>
              <a:t>Crohn</a:t>
            </a:r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Stenosi neoplastiche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6361" y="1729392"/>
            <a:ext cx="2376228" cy="463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parietali</a:t>
            </a:r>
          </a:p>
          <a:p>
            <a:pPr algn="ctr"/>
            <a:r>
              <a:rPr lang="it-IT" sz="3600" dirty="0"/>
              <a:t>Stenosi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76962" y="2227119"/>
            <a:ext cx="712426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/>
              <a:t>Kissing</a:t>
            </a:r>
            <a:r>
              <a:rPr lang="it-IT" sz="3600" b="1" dirty="0"/>
              <a:t> </a:t>
            </a:r>
            <a:r>
              <a:rPr lang="it-IT" sz="3600" b="1" dirty="0" err="1"/>
              <a:t>ulcers</a:t>
            </a:r>
            <a:r>
              <a:rPr lang="it-IT" sz="3600" b="1" dirty="0"/>
              <a:t> bulbo duodenale= </a:t>
            </a:r>
          </a:p>
          <a:p>
            <a:r>
              <a:rPr lang="it-IT" sz="2800" dirty="0"/>
              <a:t>ulcere peptiche che si localizzano in due punti frontali dello stomaco o del duodeno</a:t>
            </a:r>
          </a:p>
          <a:p>
            <a:endParaRPr lang="it-IT" sz="4000" dirty="0"/>
          </a:p>
          <a:p>
            <a:r>
              <a:rPr lang="it-IT" altLang="it-IT" sz="2800" dirty="0"/>
              <a:t>La stenosi compare quando la flogosi </a:t>
            </a:r>
            <a:r>
              <a:rPr lang="it-IT" altLang="it-IT" sz="2800" dirty="0" err="1"/>
              <a:t>perilesionale</a:t>
            </a:r>
            <a:r>
              <a:rPr lang="it-IT" altLang="it-IT" sz="2800" dirty="0"/>
              <a:t> raggiunge ed infiltra </a:t>
            </a:r>
            <a:r>
              <a:rPr lang="it-IT" altLang="it-IT" sz="2800" b="1" dirty="0"/>
              <a:t>l’anello pilorico </a:t>
            </a:r>
            <a:r>
              <a:rPr lang="it-IT" altLang="it-IT" sz="2800" dirty="0"/>
              <a:t>ed evolve in </a:t>
            </a:r>
            <a:r>
              <a:rPr lang="it-IT" altLang="it-IT" sz="2800" b="1" dirty="0"/>
              <a:t>sclerosi</a:t>
            </a:r>
          </a:p>
          <a:p>
            <a:endParaRPr lang="it-IT" sz="2800" dirty="0"/>
          </a:p>
        </p:txBody>
      </p:sp>
      <p:pic>
        <p:nvPicPr>
          <p:cNvPr id="7" name="Picture 5" descr="Risultati immagini per stenosi pilo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21" y="2227119"/>
            <a:ext cx="3462337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0327" y="1825422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+mn-lt"/>
              </a:rPr>
              <a:t>Fisiopatologia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38543" y="2968423"/>
            <a:ext cx="7516004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 dirty="0"/>
              <a:t>Alla </a:t>
            </a:r>
            <a:r>
              <a:rPr lang="it-IT" altLang="it-IT" b="1" i="1" dirty="0"/>
              <a:t>difficoltà di</a:t>
            </a:r>
            <a:r>
              <a:rPr lang="it-IT" altLang="it-IT" b="1" dirty="0"/>
              <a:t> </a:t>
            </a:r>
            <a:r>
              <a:rPr lang="it-IT" altLang="it-IT" b="1" i="1" dirty="0"/>
              <a:t>svuotamento gastrico</a:t>
            </a:r>
            <a:r>
              <a:rPr lang="it-IT" altLang="it-IT" dirty="0"/>
              <a:t> corrisponde un aumento della peristalsi dello stomaco con conseguente ipertrofia della tonaca muscolare.</a:t>
            </a:r>
          </a:p>
          <a:p>
            <a:pPr algn="ctr" eaLnBrk="1" hangingPunct="1">
              <a:buFontTx/>
              <a:buNone/>
            </a:pPr>
            <a:r>
              <a:rPr lang="it-IT" altLang="it-IT" dirty="0"/>
              <a:t> A lungo andare però comparirà </a:t>
            </a:r>
            <a:r>
              <a:rPr lang="it-IT" altLang="it-IT" b="1" i="1" dirty="0"/>
              <a:t>ipotonia</a:t>
            </a:r>
            <a:r>
              <a:rPr lang="it-IT" altLang="it-IT" i="1" dirty="0"/>
              <a:t> </a:t>
            </a:r>
            <a:r>
              <a:rPr lang="it-IT" altLang="it-IT" dirty="0"/>
              <a:t>(per sfiancamento delle fibre muscolari) e </a:t>
            </a:r>
            <a:r>
              <a:rPr lang="it-IT" altLang="it-IT" b="1" i="1" dirty="0"/>
              <a:t>gastrectasia</a:t>
            </a:r>
          </a:p>
          <a:p>
            <a:pPr eaLnBrk="1" hangingPunct="1"/>
            <a:endParaRPr lang="it-IT" altLang="it-IT" dirty="0"/>
          </a:p>
        </p:txBody>
      </p:sp>
      <p:pic>
        <p:nvPicPr>
          <p:cNvPr id="17412" name="Picture 5" descr="shared_423_PU-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0587" y="2679555"/>
            <a:ext cx="4449762" cy="3014663"/>
          </a:xfrm>
          <a:noFill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parietali</a:t>
            </a:r>
          </a:p>
          <a:p>
            <a:pPr algn="ctr"/>
            <a:r>
              <a:rPr lang="it-IT" sz="3600" dirty="0"/>
              <a:t>Stenosi</a:t>
            </a:r>
          </a:p>
        </p:txBody>
      </p:sp>
    </p:spTree>
    <p:extLst>
      <p:ext uri="{BB962C8B-B14F-4D97-AF65-F5344CB8AC3E}">
        <p14:creationId xmlns:p14="http://schemas.microsoft.com/office/powerpoint/2010/main" val="389604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8029" y="1524671"/>
            <a:ext cx="10972800" cy="1143000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+mn-lt"/>
              </a:rPr>
              <a:t>Clinica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8029" y="2433186"/>
            <a:ext cx="9180513" cy="17272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 </a:t>
            </a:r>
            <a:r>
              <a:rPr lang="it-IT" dirty="0" err="1"/>
              <a:t>Ripienezza</a:t>
            </a:r>
            <a:r>
              <a:rPr lang="it-IT" dirty="0"/>
              <a:t> postprandiale</a:t>
            </a:r>
          </a:p>
          <a:p>
            <a:pPr eaLnBrk="1" hangingPunct="1">
              <a:defRPr/>
            </a:pPr>
            <a:r>
              <a:rPr lang="it-IT" dirty="0"/>
              <a:t> Vomito alimentare e di succo gastrico</a:t>
            </a:r>
          </a:p>
          <a:p>
            <a:pPr eaLnBrk="1" hangingPunct="1">
              <a:buFontTx/>
              <a:buNone/>
              <a:defRPr/>
            </a:pPr>
            <a:endParaRPr lang="it-I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it-I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it-I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it-I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it-IT" dirty="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592109" y="4185434"/>
            <a:ext cx="863600" cy="503237"/>
          </a:xfrm>
          <a:prstGeom prst="rightArrow">
            <a:avLst>
              <a:gd name="adj1" fmla="val 50000"/>
              <a:gd name="adj2" fmla="val 4290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+mn-lt"/>
            </a:endParaRPr>
          </a:p>
        </p:txBody>
      </p:sp>
      <p:pic>
        <p:nvPicPr>
          <p:cNvPr id="18437" name="Picture 5" descr="small-bowel-obstru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7739" y="1516877"/>
            <a:ext cx="2600325" cy="3571875"/>
          </a:xfrm>
          <a:noFill/>
        </p:spPr>
      </p:pic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1648691" y="5617037"/>
            <a:ext cx="9144000" cy="107292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it-IT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TERAPIA ENDOSCOPICA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it-IT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TERAPIA CHIRURGICA</a:t>
            </a: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6004791" y="4916949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+mn-lt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730323" y="4129108"/>
            <a:ext cx="8964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>
                <a:latin typeface="+mn-lt"/>
              </a:rPr>
              <a:t>Se stenosi serrata</a:t>
            </a:r>
            <a:r>
              <a:rPr lang="it-IT" altLang="it-IT" sz="2800" i="1">
                <a:latin typeface="+mn-lt"/>
              </a:rPr>
              <a:t>                 occlusione intestinale alta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parietali</a:t>
            </a:r>
          </a:p>
          <a:p>
            <a:pPr algn="ctr"/>
            <a:r>
              <a:rPr lang="it-IT" sz="3600" dirty="0"/>
              <a:t>Stenosi</a:t>
            </a:r>
          </a:p>
        </p:txBody>
      </p:sp>
    </p:spTree>
    <p:extLst>
      <p:ext uri="{BB962C8B-B14F-4D97-AF65-F5344CB8AC3E}">
        <p14:creationId xmlns:p14="http://schemas.microsoft.com/office/powerpoint/2010/main" val="199464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  <p:bldP spid="16388" grpId="0" animBg="1"/>
      <p:bldP spid="97287" grpId="0"/>
      <p:bldP spid="16391" grpId="0" animBg="1"/>
      <p:bldP spid="1639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uppo 4"/>
          <p:cNvGrpSpPr>
            <a:grpSpLocks/>
          </p:cNvGrpSpPr>
          <p:nvPr/>
        </p:nvGrpSpPr>
        <p:grpSpPr bwMode="auto">
          <a:xfrm>
            <a:off x="360214" y="2029114"/>
            <a:ext cx="3924304" cy="4729626"/>
            <a:chOff x="-5" y="485984"/>
            <a:chExt cx="3923933" cy="4728373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771946"/>
                </p:ext>
              </p:extLst>
            </p:nvPr>
          </p:nvGraphicFramePr>
          <p:xfrm>
            <a:off x="-5" y="485984"/>
            <a:ext cx="3923928" cy="1601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name="Fotografia di Photo Editor" r:id="rId3" imgW="4458322" imgH="1819529" progId="MSPhotoEd.3">
                    <p:embed/>
                  </p:oleObj>
                </mc:Choice>
                <mc:Fallback>
                  <p:oleObj name="Fotografia di Photo Editor" r:id="rId3" imgW="4458322" imgH="1819529" progId="MSPhotoEd.3">
                    <p:embed/>
                    <p:pic>
                      <p:nvPicPr>
                        <p:cNvPr id="102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" y="485984"/>
                          <a:ext cx="3923928" cy="16019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5"/>
            <p:cNvGraphicFramePr>
              <a:graphicFrameLocks noChangeAspect="1"/>
            </p:cNvGraphicFramePr>
            <p:nvPr/>
          </p:nvGraphicFramePr>
          <p:xfrm>
            <a:off x="-1" y="2132856"/>
            <a:ext cx="3923925" cy="1569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name="Fotografia di Photo Editor" r:id="rId5" imgW="4428571" imgH="1771429" progId="MSPhotoEd.3">
                    <p:embed/>
                  </p:oleObj>
                </mc:Choice>
                <mc:Fallback>
                  <p:oleObj name="Fotografia di Photo Editor" r:id="rId5" imgW="4428571" imgH="1771429" progId="MSPhotoEd.3">
                    <p:embed/>
                    <p:pic>
                      <p:nvPicPr>
                        <p:cNvPr id="102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" y="2132856"/>
                          <a:ext cx="3923925" cy="1569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6"/>
            <p:cNvGraphicFramePr>
              <a:graphicFrameLocks noChangeAspect="1"/>
            </p:cNvGraphicFramePr>
            <p:nvPr/>
          </p:nvGraphicFramePr>
          <p:xfrm>
            <a:off x="0" y="3645024"/>
            <a:ext cx="3923928" cy="1569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" name="Fotografia di Photo Editor" r:id="rId7" imgW="4428571" imgH="1771429" progId="MSPhotoEd.3">
                    <p:embed/>
                  </p:oleObj>
                </mc:Choice>
                <mc:Fallback>
                  <p:oleObj name="Fotografia di Photo Editor" r:id="rId7" imgW="4428571" imgH="1771429" progId="MSPhotoEd.3">
                    <p:embed/>
                    <p:pic>
                      <p:nvPicPr>
                        <p:cNvPr id="102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645024"/>
                          <a:ext cx="3923928" cy="1569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0" name="Gruppo 5"/>
          <p:cNvGrpSpPr>
            <a:grpSpLocks/>
          </p:cNvGrpSpPr>
          <p:nvPr/>
        </p:nvGrpSpPr>
        <p:grpSpPr bwMode="auto">
          <a:xfrm>
            <a:off x="7497245" y="2949576"/>
            <a:ext cx="4103687" cy="3313113"/>
            <a:chOff x="2476500" y="1847850"/>
            <a:chExt cx="4191000" cy="3162300"/>
          </a:xfrm>
        </p:grpSpPr>
        <p:pic>
          <p:nvPicPr>
            <p:cNvPr id="1033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500" y="1847850"/>
              <a:ext cx="4191000" cy="316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er 7"/>
            <p:cNvSpPr/>
            <p:nvPr/>
          </p:nvSpPr>
          <p:spPr>
            <a:xfrm rot="441054">
              <a:off x="2700236" y="2420610"/>
              <a:ext cx="1799617" cy="1513722"/>
            </a:xfrm>
            <a:prstGeom prst="mathMultiply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1031" name="CasellaDiTesto 8"/>
          <p:cNvSpPr txBox="1">
            <a:spLocks noChangeArrowheads="1"/>
          </p:cNvSpPr>
          <p:nvPr/>
        </p:nvSpPr>
        <p:spPr bwMode="auto">
          <a:xfrm>
            <a:off x="360214" y="1209762"/>
            <a:ext cx="3816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TERAPIA ENDOSCOPICA:</a:t>
            </a:r>
          </a:p>
          <a:p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Dilatazione pneumatica</a:t>
            </a:r>
          </a:p>
        </p:txBody>
      </p:sp>
      <p:sp>
        <p:nvSpPr>
          <p:cNvPr id="1032" name="CasellaDiTesto 9"/>
          <p:cNvSpPr txBox="1">
            <a:spLocks noChangeArrowheads="1"/>
          </p:cNvSpPr>
          <p:nvPr/>
        </p:nvSpPr>
        <p:spPr bwMode="auto">
          <a:xfrm>
            <a:off x="8105428" y="1765347"/>
            <a:ext cx="3816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TERAPIA CHIRURGICA:</a:t>
            </a:r>
          </a:p>
          <a:p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Gastroresezione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parietali</a:t>
            </a:r>
          </a:p>
          <a:p>
            <a:pPr algn="ctr"/>
            <a:r>
              <a:rPr lang="it-IT" sz="3600" dirty="0"/>
              <a:t>Stenosi</a:t>
            </a:r>
          </a:p>
        </p:txBody>
      </p:sp>
    </p:spTree>
    <p:extLst>
      <p:ext uri="{BB962C8B-B14F-4D97-AF65-F5344CB8AC3E}">
        <p14:creationId xmlns:p14="http://schemas.microsoft.com/office/powerpoint/2010/main" val="3335193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parietali</a:t>
            </a:r>
          </a:p>
          <a:p>
            <a:pPr algn="ctr"/>
            <a:r>
              <a:rPr lang="it-IT" sz="3600" dirty="0"/>
              <a:t>Stenosi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23949" y="2801389"/>
            <a:ext cx="687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Stenosi diverticolare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8B03F2A-518C-4352-9005-AE5E395FE19A}"/>
              </a:ext>
            </a:extLst>
          </p:cNvPr>
          <p:cNvSpPr txBox="1">
            <a:spLocks noChangeArrowheads="1"/>
          </p:cNvSpPr>
          <p:nvPr/>
        </p:nvSpPr>
        <p:spPr>
          <a:xfrm>
            <a:off x="354705" y="3744991"/>
            <a:ext cx="6694488" cy="2987675"/>
          </a:xfrm>
          <a:prstGeom prst="rect">
            <a:avLst/>
          </a:prstGeom>
        </p:spPr>
        <p:txBody>
          <a:bodyPr vert="horz" lIns="171360" tIns="171360" rIns="171360" bIns="171360" rtlCol="0" anchor="t" anchorCtr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>
              <a:lnSpc>
                <a:spcPct val="91000"/>
              </a:lnSpc>
              <a:spcBef>
                <a:spcPts val="2738"/>
              </a:spcBef>
              <a:buSzPct val="125000"/>
              <a:buNone/>
              <a:tabLst>
                <a:tab pos="1144588" algn="l"/>
                <a:tab pos="1906588" algn="l"/>
                <a:tab pos="2670175" algn="l"/>
                <a:tab pos="3430588" algn="l"/>
                <a:tab pos="4192588" algn="l"/>
                <a:tab pos="4956175" algn="l"/>
                <a:tab pos="5716588" algn="l"/>
                <a:tab pos="6478588" algn="l"/>
                <a:tab pos="7242175" algn="l"/>
                <a:tab pos="8002588" algn="l"/>
                <a:tab pos="8764588" algn="l"/>
                <a:tab pos="9528175" algn="l"/>
                <a:tab pos="10288588" algn="l"/>
                <a:tab pos="11050588" algn="l"/>
              </a:tabLst>
              <a:defRPr/>
            </a:pPr>
            <a:r>
              <a:rPr lang="it-IT" dirty="0"/>
              <a:t>ESITI DI RIPETUTI EPISODI DI FLOGOSI:</a:t>
            </a:r>
          </a:p>
          <a:p>
            <a:pPr marL="1366838" lvl="1" indent="-285750">
              <a:spcBef>
                <a:spcPts val="800"/>
              </a:spcBef>
              <a:buClr>
                <a:srgbClr val="FFFFFF"/>
              </a:buClr>
              <a:buFont typeface="Arial" charset="0"/>
              <a:buChar char="­"/>
              <a:tabLst>
                <a:tab pos="1144588" algn="l"/>
                <a:tab pos="1906588" algn="l"/>
                <a:tab pos="2670175" algn="l"/>
                <a:tab pos="3430588" algn="l"/>
                <a:tab pos="4192588" algn="l"/>
                <a:tab pos="4956175" algn="l"/>
                <a:tab pos="5716588" algn="l"/>
                <a:tab pos="6478588" algn="l"/>
                <a:tab pos="7242175" algn="l"/>
                <a:tab pos="8002588" algn="l"/>
                <a:tab pos="8764588" algn="l"/>
                <a:tab pos="9528175" algn="l"/>
                <a:tab pos="10288588" algn="l"/>
                <a:tab pos="11050588" algn="l"/>
              </a:tabLst>
              <a:defRPr/>
            </a:pPr>
            <a:r>
              <a:rPr lang="it-IT" dirty="0"/>
              <a:t>Fibrosi, stenosi</a:t>
            </a:r>
          </a:p>
          <a:p>
            <a:pPr marL="1366838" lvl="1" indent="-285750">
              <a:spcBef>
                <a:spcPts val="800"/>
              </a:spcBef>
              <a:buClr>
                <a:srgbClr val="FFFFFF"/>
              </a:buClr>
              <a:buFont typeface="Arial" charset="0"/>
              <a:buChar char="­"/>
              <a:tabLst>
                <a:tab pos="1144588" algn="l"/>
                <a:tab pos="1906588" algn="l"/>
                <a:tab pos="2670175" algn="l"/>
                <a:tab pos="3430588" algn="l"/>
                <a:tab pos="4192588" algn="l"/>
                <a:tab pos="4956175" algn="l"/>
                <a:tab pos="5716588" algn="l"/>
                <a:tab pos="6478588" algn="l"/>
                <a:tab pos="7242175" algn="l"/>
                <a:tab pos="8002588" algn="l"/>
                <a:tab pos="8764588" algn="l"/>
                <a:tab pos="9528175" algn="l"/>
                <a:tab pos="10288588" algn="l"/>
                <a:tab pos="11050588" algn="l"/>
              </a:tabLst>
              <a:defRPr/>
            </a:pPr>
            <a:r>
              <a:rPr lang="it-IT" dirty="0"/>
              <a:t>angolatura</a:t>
            </a:r>
          </a:p>
          <a:p>
            <a:pPr marL="1366838" lvl="1" indent="-285750">
              <a:spcBef>
                <a:spcPts val="800"/>
              </a:spcBef>
              <a:buClr>
                <a:srgbClr val="FFFFFF"/>
              </a:buClr>
              <a:buFont typeface="Arial" charset="0"/>
              <a:buChar char="­"/>
              <a:tabLst>
                <a:tab pos="1144588" algn="l"/>
                <a:tab pos="1906588" algn="l"/>
                <a:tab pos="2670175" algn="l"/>
                <a:tab pos="3430588" algn="l"/>
                <a:tab pos="4192588" algn="l"/>
                <a:tab pos="4956175" algn="l"/>
                <a:tab pos="5716588" algn="l"/>
                <a:tab pos="6478588" algn="l"/>
                <a:tab pos="7242175" algn="l"/>
                <a:tab pos="8002588" algn="l"/>
                <a:tab pos="8764588" algn="l"/>
                <a:tab pos="9528175" algn="l"/>
                <a:tab pos="10288588" algn="l"/>
                <a:tab pos="11050588" algn="l"/>
              </a:tabLst>
              <a:defRPr/>
            </a:pPr>
            <a:r>
              <a:rPr lang="it-IT" dirty="0"/>
              <a:t>tumore infiammatorio</a:t>
            </a:r>
          </a:p>
        </p:txBody>
      </p:sp>
      <p:pic>
        <p:nvPicPr>
          <p:cNvPr id="16" name="Picture 8" descr="https://upload.wikimedia.org/wikipedia/commons/thumb/2/26/Sigmadivertikulitis_in_der_Computertomographie_-_coronar.jpg/220px-Sigmadivertikulitis_in_der_Computertomographie_-_coron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080" y="2607989"/>
            <a:ext cx="375285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ttore 2 3"/>
          <p:cNvCxnSpPr>
            <a:cxnSpLocks noChangeShapeType="1"/>
          </p:cNvCxnSpPr>
          <p:nvPr/>
        </p:nvCxnSpPr>
        <p:spPr bwMode="auto">
          <a:xfrm flipV="1">
            <a:off x="8206380" y="4677295"/>
            <a:ext cx="1368425" cy="7191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15824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parietali</a:t>
            </a:r>
          </a:p>
          <a:p>
            <a:pPr algn="ctr"/>
            <a:r>
              <a:rPr lang="it-IT" sz="3600" dirty="0"/>
              <a:t>Stenosi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64521" y="2447599"/>
            <a:ext cx="6874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Sintomatologia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BE58594-B5CA-4129-974C-04BA18BA17AC}"/>
              </a:ext>
            </a:extLst>
          </p:cNvPr>
          <p:cNvSpPr txBox="1">
            <a:spLocks noChangeArrowheads="1"/>
          </p:cNvSpPr>
          <p:nvPr/>
        </p:nvSpPr>
        <p:spPr>
          <a:xfrm>
            <a:off x="1278673" y="3327669"/>
            <a:ext cx="4207726" cy="248292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1125"/>
              </a:spcBef>
              <a:buFont typeface="Wingdings" panose="05000000000000000000" pitchFamily="2" charset="2"/>
              <a:buChar char="q"/>
              <a:tabLst>
                <a:tab pos="760413" algn="l"/>
                <a:tab pos="1522413" algn="l"/>
                <a:tab pos="2286000" algn="l"/>
                <a:tab pos="3046413" algn="l"/>
                <a:tab pos="3808413" algn="l"/>
                <a:tab pos="4572000" algn="l"/>
                <a:tab pos="5332413" algn="l"/>
                <a:tab pos="6094413" algn="l"/>
                <a:tab pos="6858000" algn="l"/>
                <a:tab pos="7618413" algn="l"/>
                <a:tab pos="8380413" algn="l"/>
                <a:tab pos="9144000" algn="l"/>
                <a:tab pos="9904413" algn="l"/>
                <a:tab pos="10666413" algn="l"/>
              </a:tabLst>
              <a:defRPr/>
            </a:pPr>
            <a:r>
              <a:rPr lang="it-IT" sz="2400" dirty="0"/>
              <a:t> Dolore diffuso</a:t>
            </a:r>
          </a:p>
          <a:p>
            <a:pPr>
              <a:lnSpc>
                <a:spcPct val="130000"/>
              </a:lnSpc>
              <a:spcBef>
                <a:spcPts val="1125"/>
              </a:spcBef>
              <a:buFont typeface="Wingdings" panose="05000000000000000000" pitchFamily="2" charset="2"/>
              <a:buChar char="q"/>
              <a:tabLst>
                <a:tab pos="760413" algn="l"/>
                <a:tab pos="1522413" algn="l"/>
                <a:tab pos="2286000" algn="l"/>
                <a:tab pos="3046413" algn="l"/>
                <a:tab pos="3808413" algn="l"/>
                <a:tab pos="4572000" algn="l"/>
                <a:tab pos="5332413" algn="l"/>
                <a:tab pos="6094413" algn="l"/>
                <a:tab pos="6858000" algn="l"/>
                <a:tab pos="7618413" algn="l"/>
                <a:tab pos="8380413" algn="l"/>
                <a:tab pos="9144000" algn="l"/>
                <a:tab pos="9904413" algn="l"/>
                <a:tab pos="10666413" algn="l"/>
              </a:tabLst>
              <a:defRPr/>
            </a:pPr>
            <a:r>
              <a:rPr lang="it-IT" sz="2400" dirty="0"/>
              <a:t> Chiusura dell’alvo</a:t>
            </a:r>
          </a:p>
          <a:p>
            <a:pPr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760413" algn="l"/>
                <a:tab pos="1522413" algn="l"/>
                <a:tab pos="2286000" algn="l"/>
                <a:tab pos="3046413" algn="l"/>
                <a:tab pos="3808413" algn="l"/>
                <a:tab pos="4572000" algn="l"/>
                <a:tab pos="5332413" algn="l"/>
                <a:tab pos="6094413" algn="l"/>
                <a:tab pos="6858000" algn="l"/>
                <a:tab pos="7618413" algn="l"/>
                <a:tab pos="8380413" algn="l"/>
                <a:tab pos="9144000" algn="l"/>
                <a:tab pos="9904413" algn="l"/>
                <a:tab pos="10666413" algn="l"/>
              </a:tabLst>
              <a:defRPr/>
            </a:pPr>
            <a:r>
              <a:rPr lang="it-IT" sz="2400" dirty="0"/>
              <a:t> Distensione addominale</a:t>
            </a:r>
          </a:p>
          <a:p>
            <a:pPr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760413" algn="l"/>
                <a:tab pos="1522413" algn="l"/>
                <a:tab pos="2286000" algn="l"/>
                <a:tab pos="3046413" algn="l"/>
                <a:tab pos="3808413" algn="l"/>
                <a:tab pos="4572000" algn="l"/>
                <a:tab pos="5332413" algn="l"/>
                <a:tab pos="6094413" algn="l"/>
                <a:tab pos="6858000" algn="l"/>
                <a:tab pos="7618413" algn="l"/>
                <a:tab pos="8380413" algn="l"/>
                <a:tab pos="9144000" algn="l"/>
                <a:tab pos="9904413" algn="l"/>
                <a:tab pos="10666413" algn="l"/>
              </a:tabLst>
              <a:defRPr/>
            </a:pPr>
            <a:r>
              <a:rPr lang="it-IT" sz="2400" dirty="0"/>
              <a:t> Vomito fecaloide</a:t>
            </a:r>
          </a:p>
        </p:txBody>
      </p:sp>
      <p:pic>
        <p:nvPicPr>
          <p:cNvPr id="17410" name="Picture 2" descr="Il Papa e la diverticolite – Chirurgia Laparoscop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07" y="2422832"/>
            <a:ext cx="5112327" cy="408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5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180710" y="2335016"/>
            <a:ext cx="8208963" cy="1050925"/>
          </a:xfrm>
          <a:prstGeom prst="rect">
            <a:avLst/>
          </a:prstGeom>
          <a:solidFill>
            <a:srgbClr val="0C0C0C"/>
          </a:solidFill>
          <a:ln w="12600" cap="sq">
            <a:solidFill>
              <a:srgbClr val="FC012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1751806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4495006" y="62484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4517" name="Rectangle 4"/>
          <p:cNvSpPr>
            <a:spLocks noGrp="1" noChangeArrowheads="1"/>
          </p:cNvSpPr>
          <p:nvPr>
            <p:ph type="title"/>
          </p:nvPr>
        </p:nvSpPr>
        <p:spPr>
          <a:xfrm>
            <a:off x="113639" y="1940957"/>
            <a:ext cx="4986867" cy="787360"/>
          </a:xfrm>
        </p:spPr>
        <p:txBody>
          <a:bodyPr>
            <a:normAutofit fontScale="90000"/>
          </a:bodyPr>
          <a:lstStyle/>
          <a:p>
            <a:pPr>
              <a:spcBef>
                <a:spcPts val="1350"/>
              </a:spcBef>
              <a:tabLst>
                <a:tab pos="0" algn="l"/>
                <a:tab pos="760413" algn="l"/>
                <a:tab pos="1522413" algn="l"/>
                <a:tab pos="2286000" algn="l"/>
                <a:tab pos="3046413" algn="l"/>
                <a:tab pos="3808413" algn="l"/>
                <a:tab pos="4572000" algn="l"/>
                <a:tab pos="5332413" algn="l"/>
                <a:tab pos="6094413" algn="l"/>
                <a:tab pos="6858000" algn="l"/>
                <a:tab pos="7618413" algn="l"/>
                <a:tab pos="8380413" algn="l"/>
                <a:tab pos="9144000" algn="l"/>
                <a:tab pos="9904413" algn="l"/>
                <a:tab pos="10666413" algn="l"/>
              </a:tabLst>
            </a:pPr>
            <a:r>
              <a:rPr lang="it-IT" altLang="it-IT" sz="3600" dirty="0"/>
              <a:t>INTERVENTO  D’URGENZA</a:t>
            </a:r>
            <a:r>
              <a:rPr lang="it-IT" altLang="it-IT" sz="4000" u="sng" dirty="0"/>
              <a:t/>
            </a:r>
            <a:br>
              <a:rPr lang="it-IT" altLang="it-IT" sz="4000" u="sng" dirty="0"/>
            </a:br>
            <a:endParaRPr lang="it-IT" altLang="it-IT" sz="3600" dirty="0"/>
          </a:p>
        </p:txBody>
      </p:sp>
      <p:sp>
        <p:nvSpPr>
          <p:cNvPr id="64518" name="CasellaDiTesto 2"/>
          <p:cNvSpPr txBox="1">
            <a:spLocks noChangeArrowheads="1"/>
          </p:cNvSpPr>
          <p:nvPr/>
        </p:nvSpPr>
        <p:spPr bwMode="auto">
          <a:xfrm>
            <a:off x="-78580" y="2284759"/>
            <a:ext cx="8245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600" dirty="0">
                <a:solidFill>
                  <a:schemeClr val="bg1"/>
                </a:solidFill>
              </a:rPr>
              <a:t>RESEZIONE ED ANASTOMOSI + EV. ILEOSTOMIA DI PROTEZIONE</a:t>
            </a:r>
          </a:p>
        </p:txBody>
      </p:sp>
      <p:pic>
        <p:nvPicPr>
          <p:cNvPr id="64519" name="Picture 8" descr="http://trialx.com/g/Colon_Resection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97" y="3849106"/>
            <a:ext cx="3230562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10" descr="http://www.patientedlibrary.com/imagescooked/10373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31" y="3808058"/>
            <a:ext cx="32416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28" y="3993380"/>
            <a:ext cx="27051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7775311" y="1884411"/>
            <a:ext cx="4416689" cy="4217938"/>
            <a:chOff x="7889541" y="1870942"/>
            <a:chExt cx="4416689" cy="4217938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541" y="1870942"/>
              <a:ext cx="4416689" cy="421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C0277C14-9C62-438D-9401-1E468F9B5412}"/>
                    </a:ext>
                  </a:extLst>
                </p14:cNvPr>
                <p14:cNvContentPartPr/>
                <p14:nvPr/>
              </p14:nvContentPartPr>
              <p14:xfrm>
                <a:off x="10767750" y="4558252"/>
                <a:ext cx="476208" cy="688320"/>
              </p14:xfrm>
            </p:contentPart>
          </mc:Choice>
          <mc:Fallback xmlns=""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C0277C14-9C62-438D-9401-1E468F9B54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56232" y="4546738"/>
                  <a:ext cx="499245" cy="7113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7D5BCAF9-2A5A-4D54-B1C3-AE77AEB613A3}"/>
                  </a:ext>
                </a:extLst>
              </p14:cNvPr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7D5BCAF9-2A5A-4D54-B1C3-AE77AEB613A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Immagine 12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parietali</a:t>
            </a:r>
          </a:p>
          <a:p>
            <a:pPr algn="ctr"/>
            <a:r>
              <a:rPr lang="it-IT" sz="3600" dirty="0"/>
              <a:t>Stenosi</a:t>
            </a:r>
          </a:p>
        </p:txBody>
      </p:sp>
    </p:spTree>
    <p:extLst>
      <p:ext uri="{BB962C8B-B14F-4D97-AF65-F5344CB8AC3E}">
        <p14:creationId xmlns:p14="http://schemas.microsoft.com/office/powerpoint/2010/main" val="2274628465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parietali</a:t>
            </a:r>
          </a:p>
          <a:p>
            <a:pPr algn="ctr"/>
            <a:r>
              <a:rPr lang="it-IT" sz="3600" dirty="0"/>
              <a:t>Stenosi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90945" y="2502131"/>
            <a:ext cx="786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Morbo di </a:t>
            </a:r>
            <a:r>
              <a:rPr lang="it-IT" sz="3600" b="1" dirty="0" err="1"/>
              <a:t>Crohn</a:t>
            </a:r>
            <a:r>
              <a:rPr lang="it-IT" sz="3600" b="1" dirty="0"/>
              <a:t> complicato con stenosi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7734" y="3652925"/>
            <a:ext cx="7290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Affezione infiammatoria cronica granulomatosa ad </a:t>
            </a:r>
            <a:r>
              <a:rPr lang="it-IT" sz="2400" b="1" dirty="0"/>
              <a:t>evoluzione sclero-cicatriziale </a:t>
            </a:r>
            <a:r>
              <a:rPr lang="it-IT" sz="2400" dirty="0"/>
              <a:t>che può colpire </a:t>
            </a:r>
            <a:r>
              <a:rPr lang="it-IT" sz="2400" dirty="0" err="1"/>
              <a:t>segmentariamente</a:t>
            </a:r>
            <a:r>
              <a:rPr lang="it-IT" sz="2400" dirty="0"/>
              <a:t> qualunque parte del tratto alimentare dalla bocca all’ano</a:t>
            </a:r>
          </a:p>
          <a:p>
            <a:endParaRPr lang="it-IT" sz="2400" dirty="0"/>
          </a:p>
        </p:txBody>
      </p:sp>
      <p:pic>
        <p:nvPicPr>
          <p:cNvPr id="10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24" y="2422833"/>
            <a:ext cx="4349750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5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parietali</a:t>
            </a:r>
          </a:p>
          <a:p>
            <a:pPr algn="ctr"/>
            <a:r>
              <a:rPr lang="it-IT" sz="3600" dirty="0"/>
              <a:t>Stenosi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90945" y="2502131"/>
            <a:ext cx="786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Morbo di </a:t>
            </a:r>
            <a:r>
              <a:rPr lang="it-IT" sz="3600" b="1" dirty="0" err="1"/>
              <a:t>Crohn</a:t>
            </a:r>
            <a:r>
              <a:rPr lang="it-IT" sz="3600" b="1" dirty="0"/>
              <a:t> complicato con stenosi</a:t>
            </a:r>
          </a:p>
        </p:txBody>
      </p:sp>
      <p:pic>
        <p:nvPicPr>
          <p:cNvPr id="10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24" y="2422833"/>
            <a:ext cx="4349750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0945" y="3746639"/>
            <a:ext cx="6999317" cy="191335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Il 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morbo di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Crohn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rappresenta appena il 7% di tutte le ostruzioni dell'intestino tenue. La maggior parte delle ostruzioni intestinali nel morbo di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Crohn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si risolve con la somministrazione di corticosteroidi per via endovenosa per ridurre l'infiammazione locale nel sito della parete intestinale malata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3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1438" y="1225689"/>
            <a:ext cx="704919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</a:t>
            </a:r>
            <a:r>
              <a:rPr lang="it-IT" b="1" u="sng" dirty="0" smtClean="0"/>
              <a:t>SISTEMA PARASIMPATICO</a:t>
            </a:r>
            <a:r>
              <a:rPr lang="it-IT" dirty="0" smtClean="0"/>
              <a:t>  ha:</a:t>
            </a:r>
          </a:p>
          <a:p>
            <a:r>
              <a:rPr lang="it-IT" dirty="0" smtClean="0"/>
              <a:t> </a:t>
            </a:r>
            <a:r>
              <a:rPr lang="it-IT" b="1" dirty="0"/>
              <a:t>🔹 </a:t>
            </a:r>
            <a:r>
              <a:rPr lang="it-IT" b="1" dirty="0" smtClean="0"/>
              <a:t>Origine cranica </a:t>
            </a:r>
            <a:r>
              <a:rPr lang="it-IT" dirty="0" smtClean="0"/>
              <a:t>attraverso il X nervo cranico: </a:t>
            </a:r>
            <a:r>
              <a:rPr lang="it-IT" b="1" dirty="0" smtClean="0"/>
              <a:t>nervo </a:t>
            </a:r>
            <a:r>
              <a:rPr lang="it-IT" b="1" dirty="0"/>
              <a:t>vago</a:t>
            </a:r>
            <a:r>
              <a:rPr lang="it-IT" dirty="0"/>
              <a:t> </a:t>
            </a:r>
          </a:p>
          <a:p>
            <a:r>
              <a:rPr lang="it-IT" dirty="0"/>
              <a:t>👉 Il vago innerva: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cuore 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polmoni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gran parte del tratto gastrointestinale (fino al colon prossimale) </a:t>
            </a:r>
          </a:p>
          <a:p>
            <a:r>
              <a:rPr lang="it-IT" b="1" dirty="0"/>
              <a:t>🔹 Origine sacrale (S2–S4)</a:t>
            </a:r>
            <a:endParaRPr lang="it-IT" dirty="0"/>
          </a:p>
          <a:p>
            <a:pPr lvl="0"/>
            <a:r>
              <a:rPr lang="it-IT" dirty="0" smtClean="0"/>
              <a:t>	Innerva </a:t>
            </a:r>
            <a:r>
              <a:rPr lang="it-IT" dirty="0"/>
              <a:t>colon distale, retto, vescica e organi </a:t>
            </a:r>
            <a:r>
              <a:rPr lang="it-IT" dirty="0" smtClean="0"/>
              <a:t>pelvici</a:t>
            </a:r>
          </a:p>
          <a:p>
            <a:pPr lvl="0"/>
            <a:endParaRPr lang="it-IT" dirty="0"/>
          </a:p>
          <a:p>
            <a:r>
              <a:rPr lang="it-IT" dirty="0"/>
              <a:t>Il sistema parasimpatico utilizza una catena a </a:t>
            </a:r>
            <a:r>
              <a:rPr lang="it-IT" b="1" dirty="0"/>
              <a:t>due neuroni</a:t>
            </a:r>
            <a:r>
              <a:rPr lang="it-IT" dirty="0"/>
              <a:t>:</a:t>
            </a:r>
            <a:endParaRPr lang="it-IT" sz="1600" dirty="0"/>
          </a:p>
          <a:p>
            <a:pPr lvl="0"/>
            <a:r>
              <a:rPr lang="it-IT" b="1" dirty="0"/>
              <a:t>Neurone </a:t>
            </a:r>
            <a:r>
              <a:rPr lang="it-IT" b="1" dirty="0" err="1"/>
              <a:t>pregangliare</a:t>
            </a:r>
            <a:r>
              <a:rPr lang="it-IT" dirty="0"/>
              <a:t> </a:t>
            </a:r>
            <a:endParaRPr lang="it-IT" sz="1600" dirty="0"/>
          </a:p>
          <a:p>
            <a:pPr lvl="1"/>
            <a:r>
              <a:rPr lang="it-IT" dirty="0" smtClean="0"/>
              <a:t>- Origina </a:t>
            </a:r>
            <a:r>
              <a:rPr lang="it-IT" dirty="0"/>
              <a:t>nel SNC </a:t>
            </a:r>
            <a:endParaRPr lang="it-IT" sz="1600" dirty="0"/>
          </a:p>
          <a:p>
            <a:pPr lvl="1"/>
            <a:r>
              <a:rPr lang="it-IT" dirty="0" smtClean="0"/>
              <a:t>- Fibre </a:t>
            </a:r>
            <a:r>
              <a:rPr lang="it-IT" dirty="0"/>
              <a:t>lunghe </a:t>
            </a:r>
            <a:endParaRPr lang="it-IT" sz="1600" dirty="0"/>
          </a:p>
          <a:p>
            <a:pPr lvl="0"/>
            <a:r>
              <a:rPr lang="it-IT" b="1" dirty="0"/>
              <a:t>Neurone </a:t>
            </a:r>
            <a:r>
              <a:rPr lang="it-IT" b="1" dirty="0" err="1"/>
              <a:t>postgangliare</a:t>
            </a:r>
            <a:r>
              <a:rPr lang="it-IT" dirty="0"/>
              <a:t> </a:t>
            </a:r>
            <a:endParaRPr lang="it-IT" sz="1600" dirty="0"/>
          </a:p>
          <a:p>
            <a:pPr lvl="1"/>
            <a:r>
              <a:rPr lang="it-IT" dirty="0" smtClean="0"/>
              <a:t>- Si </a:t>
            </a:r>
            <a:r>
              <a:rPr lang="it-IT" dirty="0"/>
              <a:t>trova vicino o dentro l’organo bersaglio </a:t>
            </a:r>
            <a:r>
              <a:rPr lang="it-IT" dirty="0" smtClean="0"/>
              <a:t>(Plesso di </a:t>
            </a:r>
            <a:r>
              <a:rPr lang="it-IT" dirty="0" err="1" smtClean="0"/>
              <a:t>Meissner</a:t>
            </a:r>
            <a:r>
              <a:rPr lang="it-IT" dirty="0" smtClean="0"/>
              <a:t> e </a:t>
            </a:r>
            <a:r>
              <a:rPr lang="it-IT" dirty="0" err="1" smtClean="0"/>
              <a:t>Auerbach</a:t>
            </a:r>
            <a:r>
              <a:rPr lang="it-IT" dirty="0" smtClean="0"/>
              <a:t>)</a:t>
            </a:r>
            <a:endParaRPr lang="it-IT" sz="1600" dirty="0"/>
          </a:p>
          <a:p>
            <a:pPr lvl="1"/>
            <a:r>
              <a:rPr lang="it-IT" dirty="0" smtClean="0"/>
              <a:t>- Fibre </a:t>
            </a:r>
            <a:r>
              <a:rPr lang="it-IT" dirty="0"/>
              <a:t>molto </a:t>
            </a:r>
            <a:r>
              <a:rPr lang="it-IT" dirty="0" smtClean="0"/>
              <a:t>corte</a:t>
            </a:r>
          </a:p>
          <a:p>
            <a:r>
              <a:rPr lang="it-IT" b="1" dirty="0" smtClean="0"/>
              <a:t>Il </a:t>
            </a:r>
            <a:r>
              <a:rPr lang="it-IT" b="1" dirty="0" err="1" smtClean="0"/>
              <a:t>neurotrasmenttitore</a:t>
            </a:r>
            <a:r>
              <a:rPr lang="it-IT" b="1" dirty="0" smtClean="0"/>
              <a:t> è l’Acetilcolina </a:t>
            </a:r>
            <a:r>
              <a:rPr lang="it-IT" b="1" dirty="0"/>
              <a:t>(</a:t>
            </a:r>
            <a:r>
              <a:rPr lang="it-IT" b="1" dirty="0" err="1"/>
              <a:t>ACh</a:t>
            </a:r>
            <a:r>
              <a:rPr lang="it-IT" b="1" dirty="0"/>
              <a:t>)</a:t>
            </a:r>
            <a:endParaRPr lang="it-IT" sz="1100" dirty="0"/>
          </a:p>
          <a:p>
            <a:pPr lvl="0"/>
            <a:r>
              <a:rPr lang="it-IT" dirty="0" smtClean="0"/>
              <a:t>Recettori </a:t>
            </a:r>
            <a:r>
              <a:rPr lang="it-IT" b="1" dirty="0"/>
              <a:t>nicotinici</a:t>
            </a:r>
            <a:r>
              <a:rPr lang="it-IT" dirty="0"/>
              <a:t> → nei gangli </a:t>
            </a:r>
            <a:endParaRPr lang="it-IT" sz="1600" dirty="0"/>
          </a:p>
          <a:p>
            <a:pPr lvl="0"/>
            <a:r>
              <a:rPr lang="it-IT" dirty="0"/>
              <a:t>Recettori </a:t>
            </a:r>
            <a:r>
              <a:rPr lang="it-IT" b="1" dirty="0"/>
              <a:t>muscarinici</a:t>
            </a:r>
            <a:r>
              <a:rPr lang="it-IT" dirty="0"/>
              <a:t> → negli organi bersaglio </a:t>
            </a:r>
            <a:endParaRPr lang="it-IT" sz="1600" dirty="0"/>
          </a:p>
          <a:p>
            <a:pPr lvl="1"/>
            <a:r>
              <a:rPr lang="it-IT" dirty="0" smtClean="0"/>
              <a:t> </a:t>
            </a:r>
            <a:endParaRPr lang="it-IT" sz="1600" dirty="0"/>
          </a:p>
          <a:p>
            <a:pPr lvl="0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247" y="1134516"/>
            <a:ext cx="4786753" cy="29885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597" y="4218001"/>
            <a:ext cx="3230188" cy="25319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vale 6"/>
          <p:cNvSpPr/>
          <p:nvPr/>
        </p:nvSpPr>
        <p:spPr>
          <a:xfrm>
            <a:off x="9471171" y="695152"/>
            <a:ext cx="2583809" cy="36156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1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parietali</a:t>
            </a:r>
          </a:p>
          <a:p>
            <a:pPr algn="ctr"/>
            <a:r>
              <a:rPr lang="it-IT" sz="3600" dirty="0"/>
              <a:t>Stenosi</a:t>
            </a:r>
          </a:p>
        </p:txBody>
      </p:sp>
      <p:pic>
        <p:nvPicPr>
          <p:cNvPr id="14" name="Immagin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2" y="2288397"/>
            <a:ext cx="5191125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475615" y="2502131"/>
            <a:ext cx="57163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Terapia medica:</a:t>
            </a:r>
          </a:p>
          <a:p>
            <a:r>
              <a:rPr lang="it-IT" sz="2400" dirty="0"/>
              <a:t>	Antinfiammatori</a:t>
            </a:r>
          </a:p>
          <a:p>
            <a:r>
              <a:rPr lang="it-IT" sz="2400" dirty="0"/>
              <a:t>	Corticosteroidi</a:t>
            </a:r>
          </a:p>
          <a:p>
            <a:r>
              <a:rPr lang="it-IT" sz="2400" dirty="0"/>
              <a:t>	Immunomodulatori</a:t>
            </a:r>
          </a:p>
          <a:p>
            <a:endParaRPr lang="it-IT" sz="2400" dirty="0"/>
          </a:p>
          <a:p>
            <a:r>
              <a:rPr lang="it-IT" sz="2400" dirty="0"/>
              <a:t>Terapia chirurgica:</a:t>
            </a:r>
          </a:p>
          <a:p>
            <a:r>
              <a:rPr lang="it-IT" dirty="0"/>
              <a:t>	</a:t>
            </a:r>
          </a:p>
        </p:txBody>
      </p:sp>
      <p:sp>
        <p:nvSpPr>
          <p:cNvPr id="5" name="Rettangolo 4"/>
          <p:cNvSpPr/>
          <p:nvPr/>
        </p:nvSpPr>
        <p:spPr>
          <a:xfrm>
            <a:off x="6378632" y="5020952"/>
            <a:ext cx="5350626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buSzPct val="100000"/>
              <a:defRPr/>
            </a:pPr>
            <a:r>
              <a:rPr lang="it-IT" b="1" dirty="0">
                <a:solidFill>
                  <a:srgbClr val="00FFFF"/>
                </a:solidFill>
                <a:latin typeface="Times New Roman" pitchFamily="16" charset="0"/>
              </a:rPr>
              <a:t>EXERESI DEL SEGMENTO INTESTINALE MALATO CON ALCUNI CM DI TESSUTO APPARENTEMENTE SANO</a:t>
            </a:r>
          </a:p>
        </p:txBody>
      </p:sp>
    </p:spTree>
    <p:extLst>
      <p:ext uri="{BB962C8B-B14F-4D97-AF65-F5344CB8AC3E}">
        <p14:creationId xmlns:p14="http://schemas.microsoft.com/office/powerpoint/2010/main" val="3742471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parietali</a:t>
            </a:r>
          </a:p>
          <a:p>
            <a:pPr algn="ctr"/>
            <a:r>
              <a:rPr lang="it-IT" sz="3600" dirty="0"/>
              <a:t>Stenosi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73578" y="3015633"/>
            <a:ext cx="59768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3600" b="1" dirty="0"/>
              <a:t>Stenosi neoplastiche</a:t>
            </a:r>
          </a:p>
          <a:p>
            <a:endParaRPr lang="it-IT" alt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400" dirty="0"/>
              <a:t>Tumori maligni ad accrescimento infiltrante (</a:t>
            </a:r>
            <a:r>
              <a:rPr lang="it-IT" altLang="it-IT" sz="2400" dirty="0" err="1"/>
              <a:t>adenoca</a:t>
            </a:r>
            <a:r>
              <a:rPr lang="it-IT" altLang="it-IT" sz="2400" dirty="0"/>
              <a:t>, GIST)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400" dirty="0"/>
              <a:t>Recidive di tumore in sede di pregresse anastomosi</a:t>
            </a:r>
          </a:p>
          <a:p>
            <a:endParaRPr lang="it-IT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650" y="2291389"/>
            <a:ext cx="2818015" cy="211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32" y="2291389"/>
            <a:ext cx="2818015" cy="211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650" y="4402966"/>
            <a:ext cx="2818015" cy="211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28" y="4402966"/>
            <a:ext cx="2818015" cy="211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3020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parietali</a:t>
            </a:r>
          </a:p>
          <a:p>
            <a:pPr algn="ctr"/>
            <a:r>
              <a:rPr lang="it-IT" sz="3600" dirty="0"/>
              <a:t>Stenosi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05286" y="2142915"/>
            <a:ext cx="7257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3600" b="1" dirty="0"/>
              <a:t>Sede della neoplasia ed intervento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89312" y="3501909"/>
            <a:ext cx="252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K colon destro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89311" y="4036694"/>
            <a:ext cx="333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K colon trasverso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92079" y="4560396"/>
            <a:ext cx="252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K colon sinistro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92083" y="5142282"/>
            <a:ext cx="252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K sigma -retto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937" y="2779051"/>
            <a:ext cx="4696691" cy="3949875"/>
          </a:xfrm>
          <a:prstGeom prst="rect">
            <a:avLst/>
          </a:prstGeom>
        </p:spPr>
      </p:pic>
      <p:pic>
        <p:nvPicPr>
          <p:cNvPr id="19" name="Picture 5" descr="200902171523_50554_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04" y="2772851"/>
            <a:ext cx="5020771" cy="390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937" y="2804940"/>
            <a:ext cx="4885400" cy="3898095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2916381" y="2690540"/>
            <a:ext cx="9173296" cy="4038386"/>
            <a:chOff x="3040937" y="2648955"/>
            <a:chExt cx="9173296" cy="4038386"/>
          </a:xfrm>
        </p:grpSpPr>
        <p:grpSp>
          <p:nvGrpSpPr>
            <p:cNvPr id="20" name="Gruppo 19"/>
            <p:cNvGrpSpPr/>
            <p:nvPr/>
          </p:nvGrpSpPr>
          <p:grpSpPr>
            <a:xfrm>
              <a:off x="3040937" y="2850191"/>
              <a:ext cx="6051945" cy="3837150"/>
              <a:chOff x="2561618" y="1784292"/>
              <a:chExt cx="6051945" cy="3638550"/>
            </a:xfrm>
          </p:grpSpPr>
          <p:pic>
            <p:nvPicPr>
              <p:cNvPr id="21" name="Immagine 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1618" y="1784292"/>
                <a:ext cx="2962275" cy="3638550"/>
              </a:xfrm>
              <a:prstGeom prst="rect">
                <a:avLst/>
              </a:prstGeom>
            </p:spPr>
          </p:pic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02778" y="2174991"/>
                <a:ext cx="3010785" cy="2873742"/>
              </a:xfrm>
              <a:prstGeom prst="rect">
                <a:avLst/>
              </a:prstGeom>
            </p:spPr>
          </p:pic>
        </p:grpSp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8458" y="2648955"/>
              <a:ext cx="3025775" cy="396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690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parietali</a:t>
            </a:r>
          </a:p>
          <a:p>
            <a:pPr algn="ctr"/>
            <a:r>
              <a:rPr lang="it-IT" sz="3600" dirty="0"/>
              <a:t>Stenosi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467494" y="2832753"/>
            <a:ext cx="725701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3600" b="1" dirty="0"/>
              <a:t>Trattamenti non radicali    (</a:t>
            </a:r>
            <a:r>
              <a:rPr lang="it-IT" altLang="it-IT" sz="3600" b="1" dirty="0" err="1"/>
              <a:t>palliazione</a:t>
            </a:r>
            <a:r>
              <a:rPr lang="it-IT" altLang="it-IT" sz="3600" b="1" dirty="0"/>
              <a:t> o bridge to </a:t>
            </a:r>
            <a:r>
              <a:rPr lang="it-IT" altLang="it-IT" sz="3600" b="1" dirty="0" err="1"/>
              <a:t>surgery</a:t>
            </a:r>
            <a:r>
              <a:rPr lang="it-IT" altLang="it-IT" sz="3600" b="1" dirty="0"/>
              <a:t>):</a:t>
            </a:r>
          </a:p>
          <a:p>
            <a:endParaRPr lang="it-IT" altLang="it-IT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200" dirty="0"/>
              <a:t>Colostomia detentiva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200" dirty="0" err="1"/>
              <a:t>Stent</a:t>
            </a:r>
            <a:r>
              <a:rPr lang="it-IT" altLang="it-IT" sz="3200" dirty="0"/>
              <a:t> colico (SEMS: self-</a:t>
            </a:r>
            <a:r>
              <a:rPr lang="it-IT" altLang="it-IT" sz="3200" dirty="0" err="1"/>
              <a:t>expanding</a:t>
            </a:r>
            <a:r>
              <a:rPr lang="it-IT" altLang="it-IT" sz="3200" dirty="0"/>
              <a:t> </a:t>
            </a:r>
            <a:r>
              <a:rPr lang="it-IT" altLang="it-IT" sz="3200" dirty="0" err="1"/>
              <a:t>metallic</a:t>
            </a:r>
            <a:r>
              <a:rPr lang="it-IT" altLang="it-IT" sz="3200" dirty="0"/>
              <a:t> </a:t>
            </a:r>
            <a:r>
              <a:rPr lang="it-IT" altLang="it-IT" sz="3200" dirty="0" err="1"/>
              <a:t>stent</a:t>
            </a:r>
            <a:r>
              <a:rPr lang="it-IT" altLang="it-IT" sz="3200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56163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parietali</a:t>
            </a:r>
          </a:p>
          <a:p>
            <a:pPr algn="ctr"/>
            <a:r>
              <a:rPr lang="it-IT" sz="3600" dirty="0"/>
              <a:t>Stenosi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74319" y="2256563"/>
            <a:ext cx="605997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3600" b="1" dirty="0"/>
              <a:t>Trattamenti non radicali    (</a:t>
            </a:r>
            <a:r>
              <a:rPr lang="it-IT" altLang="it-IT" sz="3600" b="1" dirty="0" err="1"/>
              <a:t>palliazione</a:t>
            </a:r>
            <a:r>
              <a:rPr lang="it-IT" altLang="it-IT" sz="3600" b="1" dirty="0"/>
              <a:t> o bridge to </a:t>
            </a:r>
            <a:r>
              <a:rPr lang="it-IT" altLang="it-IT" sz="3600" b="1" dirty="0" err="1"/>
              <a:t>surgery</a:t>
            </a:r>
            <a:r>
              <a:rPr lang="it-IT" altLang="it-IT" sz="3600" b="1" dirty="0"/>
              <a:t>):</a:t>
            </a:r>
          </a:p>
          <a:p>
            <a:endParaRPr lang="it-IT" altLang="it-IT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200" dirty="0"/>
              <a:t>Colostomia detentiva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991" y="1856812"/>
            <a:ext cx="4863830" cy="44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/>
              <a:t>Cause parietali</a:t>
            </a:r>
          </a:p>
          <a:p>
            <a:pPr algn="ctr"/>
            <a:r>
              <a:rPr lang="it-IT" sz="3600" dirty="0"/>
              <a:t>Stenosi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33004" y="2422833"/>
            <a:ext cx="6400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3600" b="1" dirty="0"/>
              <a:t>Trattamenti non radicali    (</a:t>
            </a:r>
            <a:r>
              <a:rPr lang="it-IT" altLang="it-IT" sz="3600" b="1" dirty="0" err="1"/>
              <a:t>palliazione</a:t>
            </a:r>
            <a:r>
              <a:rPr lang="it-IT" altLang="it-IT" sz="3600" b="1" dirty="0"/>
              <a:t> o bridge to </a:t>
            </a:r>
            <a:r>
              <a:rPr lang="it-IT" altLang="it-IT" sz="3600" b="1" dirty="0" err="1"/>
              <a:t>surgery</a:t>
            </a:r>
            <a:r>
              <a:rPr lang="it-IT" altLang="it-IT" sz="3600" b="1" dirty="0"/>
              <a:t>):</a:t>
            </a:r>
          </a:p>
          <a:p>
            <a:endParaRPr lang="it-IT" altLang="it-IT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3200" dirty="0" err="1"/>
              <a:t>Stent</a:t>
            </a:r>
            <a:r>
              <a:rPr lang="it-IT" altLang="it-IT" sz="3200" dirty="0"/>
              <a:t> colico (SEMS: self-</a:t>
            </a:r>
            <a:r>
              <a:rPr lang="it-IT" altLang="it-IT" sz="3200" dirty="0" err="1"/>
              <a:t>expanding</a:t>
            </a:r>
            <a:r>
              <a:rPr lang="it-IT" altLang="it-IT" sz="3200" dirty="0"/>
              <a:t> </a:t>
            </a:r>
            <a:r>
              <a:rPr lang="it-IT" altLang="it-IT" sz="3200" dirty="0" err="1"/>
              <a:t>metallic</a:t>
            </a:r>
            <a:r>
              <a:rPr lang="it-IT" altLang="it-IT" sz="3200" dirty="0"/>
              <a:t> </a:t>
            </a:r>
            <a:r>
              <a:rPr lang="it-IT" altLang="it-IT" sz="3200" dirty="0" err="1"/>
              <a:t>stent</a:t>
            </a:r>
            <a:r>
              <a:rPr lang="it-IT" altLang="it-IT" sz="3200" dirty="0"/>
              <a:t>)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34" y="2227119"/>
            <a:ext cx="4955505" cy="43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47804" y="1170273"/>
            <a:ext cx="689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Fisiologia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1438" y="1848996"/>
            <a:ext cx="111833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La progressione longitudinale del contenuto intestinale avviene attraverso la risposta coordinata dei diversi sistemi, quali:</a:t>
            </a:r>
          </a:p>
          <a:p>
            <a:r>
              <a:rPr lang="it-IT" dirty="0" smtClean="0"/>
              <a:t>b) </a:t>
            </a:r>
            <a:r>
              <a:rPr lang="it-IT" dirty="0"/>
              <a:t>i </a:t>
            </a:r>
            <a:r>
              <a:rPr lang="it-IT" b="1" dirty="0"/>
              <a:t>plessi </a:t>
            </a:r>
            <a:r>
              <a:rPr lang="it-IT" b="1" dirty="0" err="1"/>
              <a:t>mioenterico</a:t>
            </a:r>
            <a:r>
              <a:rPr lang="it-IT" b="1" dirty="0"/>
              <a:t> e sottomucoso</a:t>
            </a:r>
            <a:r>
              <a:rPr lang="it-IT" dirty="0"/>
              <a:t>: </a:t>
            </a:r>
            <a:r>
              <a:rPr lang="it-IT" dirty="0" err="1" smtClean="0"/>
              <a:t>Meissner</a:t>
            </a:r>
            <a:r>
              <a:rPr lang="it-IT" dirty="0" smtClean="0"/>
              <a:t> e </a:t>
            </a:r>
            <a:r>
              <a:rPr lang="it-IT" dirty="0" err="1" smtClean="0"/>
              <a:t>Auerbach</a:t>
            </a: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dirty="0" smtClean="0"/>
              <a:t> tali </a:t>
            </a:r>
            <a:r>
              <a:rPr lang="it-IT" dirty="0"/>
              <a:t>plessi si integrano con il sistema nervoso autonomo, inducendo un rilassamento della muscolatura liscia.</a:t>
            </a:r>
          </a:p>
          <a:p>
            <a:pPr lvl="0"/>
            <a:r>
              <a:rPr lang="it-IT" dirty="0"/>
              <a:t>c</a:t>
            </a:r>
            <a:r>
              <a:rPr lang="it-IT" dirty="0" smtClean="0"/>
              <a:t>) </a:t>
            </a:r>
            <a:r>
              <a:rPr lang="it-IT" dirty="0"/>
              <a:t>le </a:t>
            </a:r>
            <a:r>
              <a:rPr lang="it-IT" b="1" dirty="0"/>
              <a:t>cellule interstiziali di </a:t>
            </a:r>
            <a:r>
              <a:rPr lang="it-IT" b="1" dirty="0" err="1"/>
              <a:t>Cajal</a:t>
            </a:r>
            <a:r>
              <a:rPr lang="it-IT" dirty="0"/>
              <a:t>: sono cellule distribuite in tutta la tonaca muscolare e sono accoppiate elettricamente tra loro; tali cellule, di origine mesenchimale, sono responsabili dell'</a:t>
            </a:r>
            <a:r>
              <a:rPr lang="it-IT" i="1" dirty="0"/>
              <a:t>attività pacemaker</a:t>
            </a:r>
            <a:r>
              <a:rPr lang="it-IT" dirty="0"/>
              <a:t> del tratto gastroenterico (onde lente basali).</a:t>
            </a:r>
          </a:p>
          <a:p>
            <a:pPr lvl="0"/>
            <a:r>
              <a:rPr lang="it-IT" dirty="0" smtClean="0"/>
              <a:t>d</a:t>
            </a:r>
            <a:r>
              <a:rPr lang="it-IT" dirty="0"/>
              <a:t>) il </a:t>
            </a:r>
            <a:r>
              <a:rPr lang="it-IT" b="1" dirty="0"/>
              <a:t>sistema endocrino</a:t>
            </a:r>
            <a:r>
              <a:rPr lang="it-IT" dirty="0"/>
              <a:t>: molecole endocrine in grado di influenzare la motilità gastrointestinale: </a:t>
            </a:r>
            <a:r>
              <a:rPr lang="it-IT" u="sng" dirty="0" err="1"/>
              <a:t>motilina</a:t>
            </a:r>
            <a:r>
              <a:rPr lang="it-IT" u="sng" dirty="0"/>
              <a:t>, la gastrina e la </a:t>
            </a:r>
            <a:r>
              <a:rPr lang="it-IT" u="sng" dirty="0" err="1"/>
              <a:t>colecistochinina</a:t>
            </a:r>
            <a:r>
              <a:rPr lang="it-IT" dirty="0"/>
              <a:t>, sono in grado di aumentare la motilità gastrointestinale, mentre la </a:t>
            </a:r>
            <a:r>
              <a:rPr lang="it-IT" u="sng" dirty="0"/>
              <a:t>somatostatina ed il </a:t>
            </a:r>
            <a:r>
              <a:rPr lang="it-IT" u="sng" dirty="0" err="1"/>
              <a:t>glucagone</a:t>
            </a:r>
            <a:r>
              <a:rPr lang="it-IT" u="sng" dirty="0"/>
              <a:t> </a:t>
            </a:r>
            <a:r>
              <a:rPr lang="it-IT" dirty="0"/>
              <a:t>provocano una riduzione della motilità gastrointestinale.</a:t>
            </a:r>
          </a:p>
        </p:txBody>
      </p:sp>
    </p:spTree>
    <p:extLst>
      <p:ext uri="{BB962C8B-B14F-4D97-AF65-F5344CB8AC3E}">
        <p14:creationId xmlns:p14="http://schemas.microsoft.com/office/powerpoint/2010/main" val="657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 noChangeArrowheads="1"/>
          </p:cNvSpPr>
          <p:nvPr>
            <p:ph type="title"/>
          </p:nvPr>
        </p:nvSpPr>
        <p:spPr>
          <a:xfrm>
            <a:off x="1032294" y="1076325"/>
            <a:ext cx="10613837" cy="1458912"/>
          </a:xfrm>
        </p:spPr>
        <p:txBody>
          <a:bodyPr/>
          <a:lstStyle/>
          <a:p>
            <a:r>
              <a:rPr lang="it-IT" altLang="it-IT" dirty="0">
                <a:latin typeface="+mn-lt"/>
              </a:rPr>
              <a:t>Colon: Progressione del materiale fecale</a:t>
            </a:r>
          </a:p>
        </p:txBody>
      </p:sp>
      <p:sp>
        <p:nvSpPr>
          <p:cNvPr id="6147" name="CasellaDiTesto 3"/>
          <p:cNvSpPr txBox="1">
            <a:spLocks noChangeArrowheads="1"/>
          </p:cNvSpPr>
          <p:nvPr/>
        </p:nvSpPr>
        <p:spPr bwMode="auto">
          <a:xfrm>
            <a:off x="545797" y="2734458"/>
            <a:ext cx="381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dirty="0"/>
              <a:t>Attività </a:t>
            </a:r>
            <a:r>
              <a:rPr lang="it-IT" altLang="it-IT" sz="3600" b="1" dirty="0"/>
              <a:t>Propulsiva</a:t>
            </a:r>
            <a:endParaRPr lang="it-IT" altLang="it-IT" b="1" dirty="0"/>
          </a:p>
        </p:txBody>
      </p:sp>
      <p:sp>
        <p:nvSpPr>
          <p:cNvPr id="6148" name="CasellaDiTesto 4"/>
          <p:cNvSpPr txBox="1">
            <a:spLocks noChangeArrowheads="1"/>
          </p:cNvSpPr>
          <p:nvPr/>
        </p:nvSpPr>
        <p:spPr bwMode="auto">
          <a:xfrm>
            <a:off x="6480708" y="2734457"/>
            <a:ext cx="357769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dirty="0"/>
              <a:t>Attività</a:t>
            </a:r>
            <a:r>
              <a:rPr lang="it-IT" altLang="it-IT" sz="3600" dirty="0"/>
              <a:t> </a:t>
            </a:r>
            <a:r>
              <a:rPr lang="it-IT" altLang="it-IT" sz="3600" b="1" dirty="0"/>
              <a:t>Segmentaria</a:t>
            </a:r>
          </a:p>
        </p:txBody>
      </p:sp>
      <p:grpSp>
        <p:nvGrpSpPr>
          <p:cNvPr id="10" name="Gruppo 9"/>
          <p:cNvGrpSpPr>
            <a:grpSpLocks/>
          </p:cNvGrpSpPr>
          <p:nvPr/>
        </p:nvGrpSpPr>
        <p:grpSpPr bwMode="auto">
          <a:xfrm>
            <a:off x="401335" y="3598058"/>
            <a:ext cx="4176713" cy="3154363"/>
            <a:chOff x="247750" y="2492896"/>
            <a:chExt cx="4176464" cy="3154416"/>
          </a:xfrm>
        </p:grpSpPr>
        <p:sp>
          <p:nvSpPr>
            <p:cNvPr id="6153" name="CasellaDiTesto 5"/>
            <p:cNvSpPr txBox="1">
              <a:spLocks noChangeArrowheads="1"/>
            </p:cNvSpPr>
            <p:nvPr/>
          </p:nvSpPr>
          <p:spPr bwMode="auto">
            <a:xfrm>
              <a:off x="247750" y="3092767"/>
              <a:ext cx="4176464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3200"/>
                <a:t>Peristalsi: Contrazioni che permettono la progressione del materiale intestinale verso l’ano</a:t>
              </a:r>
            </a:p>
          </p:txBody>
        </p:sp>
        <p:sp>
          <p:nvSpPr>
            <p:cNvPr id="6154" name="Freccia in giù 7"/>
            <p:cNvSpPr>
              <a:spLocks noChangeArrowheads="1"/>
            </p:cNvSpPr>
            <p:nvPr/>
          </p:nvSpPr>
          <p:spPr bwMode="auto">
            <a:xfrm>
              <a:off x="1255862" y="2492896"/>
              <a:ext cx="648072" cy="59987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grpSp>
        <p:nvGrpSpPr>
          <p:cNvPr id="11" name="Gruppo 10"/>
          <p:cNvGrpSpPr>
            <a:grpSpLocks/>
          </p:cNvGrpSpPr>
          <p:nvPr/>
        </p:nvGrpSpPr>
        <p:grpSpPr bwMode="auto">
          <a:xfrm>
            <a:off x="5819206" y="3598058"/>
            <a:ext cx="6084757" cy="4105275"/>
            <a:chOff x="5936382" y="2492896"/>
            <a:chExt cx="4176464" cy="4104456"/>
          </a:xfrm>
        </p:grpSpPr>
        <p:sp>
          <p:nvSpPr>
            <p:cNvPr id="6151" name="CasellaDiTesto 6"/>
            <p:cNvSpPr txBox="1">
              <a:spLocks noChangeArrowheads="1"/>
            </p:cNvSpPr>
            <p:nvPr/>
          </p:nvSpPr>
          <p:spPr bwMode="auto">
            <a:xfrm>
              <a:off x="5936382" y="3057922"/>
              <a:ext cx="4176464" cy="353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3200" dirty="0"/>
                <a:t>Contrazioni che permettono il rimescolamento del materiale intestinale in modo da favorire l’assorbimento di nutrienti e acqua</a:t>
              </a:r>
            </a:p>
          </p:txBody>
        </p:sp>
        <p:sp>
          <p:nvSpPr>
            <p:cNvPr id="6152" name="Freccia in giù 8"/>
            <p:cNvSpPr>
              <a:spLocks noChangeArrowheads="1"/>
            </p:cNvSpPr>
            <p:nvPr/>
          </p:nvSpPr>
          <p:spPr bwMode="auto">
            <a:xfrm>
              <a:off x="7520558" y="2492896"/>
              <a:ext cx="648072" cy="59987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4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236061" y="1655618"/>
            <a:ext cx="5582848" cy="4316009"/>
            <a:chOff x="16391" y="231729"/>
            <a:chExt cx="5055895" cy="3810000"/>
          </a:xfrm>
        </p:grpSpPr>
        <p:pic>
          <p:nvPicPr>
            <p:cNvPr id="7177" name="Picture 4" descr="Risultati immagini per peristalsi intestina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1" y="231729"/>
              <a:ext cx="3152775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CasellaDiTesto 1"/>
            <p:cNvSpPr txBox="1">
              <a:spLocks noChangeArrowheads="1"/>
            </p:cNvSpPr>
            <p:nvPr/>
          </p:nvSpPr>
          <p:spPr bwMode="auto">
            <a:xfrm>
              <a:off x="3169166" y="894580"/>
              <a:ext cx="1903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/>
                <a:t>Attività propulsiva</a:t>
              </a:r>
            </a:p>
          </p:txBody>
        </p:sp>
      </p:grpSp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6251171" y="1655618"/>
            <a:ext cx="5647329" cy="4234267"/>
            <a:chOff x="5144294" y="201884"/>
            <a:chExt cx="5112568" cy="3429000"/>
          </a:xfrm>
        </p:grpSpPr>
        <p:pic>
          <p:nvPicPr>
            <p:cNvPr id="7175" name="Immagin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294" y="201884"/>
              <a:ext cx="3201425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CasellaDiTesto 5"/>
            <p:cNvSpPr txBox="1">
              <a:spLocks noChangeArrowheads="1"/>
            </p:cNvSpPr>
            <p:nvPr/>
          </p:nvSpPr>
          <p:spPr bwMode="auto">
            <a:xfrm>
              <a:off x="8353742" y="908720"/>
              <a:ext cx="190312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/>
                <a:t>Attività segmentaria</a:t>
              </a:r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301240" y="1410747"/>
            <a:ext cx="758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MECCANISMO DELLA DEFECAZIONE/CONTINENZA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65760" y="2868527"/>
            <a:ext cx="62594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Complesso muscolare coinvolto:</a:t>
            </a:r>
          </a:p>
          <a:p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Fionda del </a:t>
            </a:r>
            <a:r>
              <a:rPr lang="it-IT" sz="2800" dirty="0" err="1"/>
              <a:t>pubo</a:t>
            </a:r>
            <a:r>
              <a:rPr lang="it-IT" sz="2800" dirty="0"/>
              <a:t>-rettale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Elevatore dell’ano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Sfintere interno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Sfintere esterno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6813955" y="3048140"/>
            <a:ext cx="5378045" cy="2987802"/>
            <a:chOff x="6035040" y="2797164"/>
            <a:chExt cx="5378045" cy="2987802"/>
          </a:xfrm>
        </p:grpSpPr>
        <p:pic>
          <p:nvPicPr>
            <p:cNvPr id="1026" name="Picture 2" descr="Disfunzioni del pavimento pelvi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040" y="2797164"/>
              <a:ext cx="5378045" cy="2987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tangolo arrotondato 7"/>
            <p:cNvSpPr/>
            <p:nvPr/>
          </p:nvSpPr>
          <p:spPr>
            <a:xfrm>
              <a:off x="7140633" y="5079076"/>
              <a:ext cx="673331" cy="2161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471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3378</Words>
  <Application>Microsoft Office PowerPoint</Application>
  <PresentationFormat>Widescreen</PresentationFormat>
  <Paragraphs>405</Paragraphs>
  <Slides>55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65" baseType="lpstr">
      <vt:lpstr>Microsoft YaHei</vt:lpstr>
      <vt:lpstr>Arial</vt:lpstr>
      <vt:lpstr>Calibri</vt:lpstr>
      <vt:lpstr>Calibri Light</vt:lpstr>
      <vt:lpstr>Google Sans</vt:lpstr>
      <vt:lpstr>inherit</vt:lpstr>
      <vt:lpstr>Times New Roman</vt:lpstr>
      <vt:lpstr>Wingdings</vt:lpstr>
      <vt:lpstr>Tema di Office</vt:lpstr>
      <vt:lpstr>Fotografia di Photo Editor</vt:lpstr>
      <vt:lpstr>Occlusione intestinale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Colon: Progressione del materiale fecale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Bilirubina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Fisiopatologia</vt:lpstr>
      <vt:lpstr>Clinica</vt:lpstr>
      <vt:lpstr>Presentazione standard di PowerPoint</vt:lpstr>
      <vt:lpstr>Presentazione standard di PowerPoint</vt:lpstr>
      <vt:lpstr>Presentazione standard di PowerPoint</vt:lpstr>
      <vt:lpstr>INTERVENTO  D’URGENZA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PALMISANO SILVIA</dc:creator>
  <cp:lastModifiedBy>PALMISANO SILVIA</cp:lastModifiedBy>
  <cp:revision>160</cp:revision>
  <dcterms:created xsi:type="dcterms:W3CDTF">2023-10-17T19:18:35Z</dcterms:created>
  <dcterms:modified xsi:type="dcterms:W3CDTF">2026-04-27T05:47:31Z</dcterms:modified>
</cp:coreProperties>
</file>