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5" r:id="rId2"/>
    <p:sldId id="344" r:id="rId3"/>
    <p:sldId id="348" r:id="rId4"/>
    <p:sldId id="288" r:id="rId5"/>
    <p:sldId id="349" r:id="rId6"/>
    <p:sldId id="350" r:id="rId7"/>
    <p:sldId id="351" r:id="rId8"/>
    <p:sldId id="352" r:id="rId9"/>
    <p:sldId id="355" r:id="rId10"/>
    <p:sldId id="357" r:id="rId11"/>
    <p:sldId id="346" r:id="rId12"/>
    <p:sldId id="347" r:id="rId13"/>
    <p:sldId id="345" r:id="rId14"/>
    <p:sldId id="325" r:id="rId15"/>
    <p:sldId id="353" r:id="rId16"/>
    <p:sldId id="354" r:id="rId17"/>
    <p:sldId id="262" r:id="rId18"/>
    <p:sldId id="326" r:id="rId19"/>
    <p:sldId id="329" r:id="rId20"/>
    <p:sldId id="328" r:id="rId21"/>
    <p:sldId id="330" r:id="rId22"/>
    <p:sldId id="331" r:id="rId23"/>
    <p:sldId id="332" r:id="rId24"/>
    <p:sldId id="333" r:id="rId25"/>
    <p:sldId id="318" r:id="rId26"/>
    <p:sldId id="358" r:id="rId27"/>
    <p:sldId id="359" r:id="rId28"/>
    <p:sldId id="360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DB7BF-A7B6-4804-8A30-E01737A644D8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4F602494-DA9D-47E5-BE5A-17B70E0309B2}">
      <dgm:prSet phldrT="[Testo]" custT="1"/>
      <dgm:spPr/>
      <dgm:t>
        <a:bodyPr/>
        <a:lstStyle/>
        <a:p>
          <a:r>
            <a:rPr lang="it-IT" sz="1200" dirty="0"/>
            <a:t>Posizionamento</a:t>
          </a:r>
          <a:r>
            <a:rPr lang="it-IT" sz="1100" dirty="0"/>
            <a:t> SNG</a:t>
          </a:r>
        </a:p>
      </dgm:t>
    </dgm:pt>
    <dgm:pt modelId="{795784A0-E392-4489-99CA-9A1AD6439C2B}" type="parTrans" cxnId="{94C1EAF7-44BA-49F3-924E-F29195705428}">
      <dgm:prSet/>
      <dgm:spPr/>
      <dgm:t>
        <a:bodyPr/>
        <a:lstStyle/>
        <a:p>
          <a:endParaRPr lang="it-IT"/>
        </a:p>
      </dgm:t>
    </dgm:pt>
    <dgm:pt modelId="{B0A3FCDE-BEA8-46C2-B13E-10968EF20F9C}" type="sibTrans" cxnId="{94C1EAF7-44BA-49F3-924E-F29195705428}">
      <dgm:prSet/>
      <dgm:spPr/>
      <dgm:t>
        <a:bodyPr/>
        <a:lstStyle/>
        <a:p>
          <a:endParaRPr lang="it-IT"/>
        </a:p>
      </dgm:t>
    </dgm:pt>
    <dgm:pt modelId="{06390634-6001-4287-97A7-F243A5CE57BE}">
      <dgm:prSet phldrT="[Testo]" custT="1"/>
      <dgm:spPr/>
      <dgm:t>
        <a:bodyPr/>
        <a:lstStyle/>
        <a:p>
          <a:r>
            <a:rPr lang="it-IT" sz="1200" dirty="0"/>
            <a:t> Aspirazione di TUTTO il contenuto gastrico</a:t>
          </a:r>
        </a:p>
      </dgm:t>
    </dgm:pt>
    <dgm:pt modelId="{A4ED7976-91E0-4348-BB69-BF04363E8184}" type="parTrans" cxnId="{844AE251-AAF7-4324-8F3D-5D6147B0A8EF}">
      <dgm:prSet/>
      <dgm:spPr/>
      <dgm:t>
        <a:bodyPr/>
        <a:lstStyle/>
        <a:p>
          <a:endParaRPr lang="it-IT"/>
        </a:p>
      </dgm:t>
    </dgm:pt>
    <dgm:pt modelId="{8E98C910-62C9-4E02-A556-893EE53AD650}" type="sibTrans" cxnId="{844AE251-AAF7-4324-8F3D-5D6147B0A8EF}">
      <dgm:prSet/>
      <dgm:spPr/>
      <dgm:t>
        <a:bodyPr/>
        <a:lstStyle/>
        <a:p>
          <a:endParaRPr lang="it-IT"/>
        </a:p>
      </dgm:t>
    </dgm:pt>
    <dgm:pt modelId="{DC11455B-49C5-43F1-A4CF-D0A04DDA6322}">
      <dgm:prSet phldrT="[Testo]"/>
      <dgm:spPr/>
      <dgm:t>
        <a:bodyPr/>
        <a:lstStyle/>
        <a:p>
          <a:r>
            <a:rPr lang="it-IT" dirty="0"/>
            <a:t>Somministrazione del </a:t>
          </a:r>
          <a:r>
            <a:rPr lang="it-IT" dirty="0" err="1"/>
            <a:t>Gastrografin</a:t>
          </a:r>
          <a:r>
            <a:rPr lang="it-IT" dirty="0"/>
            <a:t> (100mL) attraverso il SNG</a:t>
          </a:r>
        </a:p>
      </dgm:t>
    </dgm:pt>
    <dgm:pt modelId="{C7382DF1-7763-4ABF-AFAF-87E79FAD8331}" type="parTrans" cxnId="{6B39CBF5-0FA2-4C12-889E-B7F89DC6DF0A}">
      <dgm:prSet/>
      <dgm:spPr/>
      <dgm:t>
        <a:bodyPr/>
        <a:lstStyle/>
        <a:p>
          <a:endParaRPr lang="it-IT"/>
        </a:p>
      </dgm:t>
    </dgm:pt>
    <dgm:pt modelId="{F6DE7613-A610-47B5-9BB0-6DE0979863CF}" type="sibTrans" cxnId="{6B39CBF5-0FA2-4C12-889E-B7F89DC6DF0A}">
      <dgm:prSet/>
      <dgm:spPr/>
      <dgm:t>
        <a:bodyPr/>
        <a:lstStyle/>
        <a:p>
          <a:endParaRPr lang="it-IT"/>
        </a:p>
      </dgm:t>
    </dgm:pt>
    <dgm:pt modelId="{A90C1004-C05E-4DA8-B588-90975BECB190}">
      <dgm:prSet phldrT="[Testo]" custT="1"/>
      <dgm:spPr/>
      <dgm:t>
        <a:bodyPr/>
        <a:lstStyle/>
        <a:p>
          <a:r>
            <a:rPr lang="it-IT" sz="1200" dirty="0"/>
            <a:t> Successivo </a:t>
          </a:r>
          <a:r>
            <a:rPr lang="it-IT" sz="1200" dirty="0" err="1"/>
            <a:t>clampaggio</a:t>
          </a:r>
          <a:r>
            <a:rPr lang="it-IT" sz="1200" dirty="0"/>
            <a:t> del SNG</a:t>
          </a:r>
        </a:p>
      </dgm:t>
    </dgm:pt>
    <dgm:pt modelId="{2D145946-A3A7-47FD-BBA8-AB2D27763049}" type="parTrans" cxnId="{EB47163B-DC01-48EB-A5B9-7D9F750C0BD6}">
      <dgm:prSet/>
      <dgm:spPr/>
      <dgm:t>
        <a:bodyPr/>
        <a:lstStyle/>
        <a:p>
          <a:endParaRPr lang="it-IT"/>
        </a:p>
      </dgm:t>
    </dgm:pt>
    <dgm:pt modelId="{1DC23848-74E1-4A5D-8800-01C43C2F3C3F}" type="sibTrans" cxnId="{EB47163B-DC01-48EB-A5B9-7D9F750C0BD6}">
      <dgm:prSet/>
      <dgm:spPr/>
      <dgm:t>
        <a:bodyPr/>
        <a:lstStyle/>
        <a:p>
          <a:endParaRPr lang="it-IT"/>
        </a:p>
      </dgm:t>
    </dgm:pt>
    <dgm:pt modelId="{9CD8B10A-9351-4F35-AE88-BE3144F42AAD}">
      <dgm:prSet phldrT="[Testo]" custT="1"/>
      <dgm:spPr/>
      <dgm:t>
        <a:bodyPr/>
        <a:lstStyle/>
        <a:p>
          <a:r>
            <a:rPr lang="it-IT" sz="1400" dirty="0" smtClean="0"/>
            <a:t>Watch and </a:t>
          </a:r>
          <a:r>
            <a:rPr lang="it-IT" sz="1400" smtClean="0"/>
            <a:t>Wait</a:t>
          </a:r>
          <a:endParaRPr lang="it-IT" sz="1400" dirty="0"/>
        </a:p>
      </dgm:t>
    </dgm:pt>
    <dgm:pt modelId="{6DF35093-C69D-479C-A055-338396C50F36}" type="parTrans" cxnId="{C24B470D-B043-471C-A6E8-FC619046B5D3}">
      <dgm:prSet/>
      <dgm:spPr/>
      <dgm:t>
        <a:bodyPr/>
        <a:lstStyle/>
        <a:p>
          <a:endParaRPr lang="it-IT"/>
        </a:p>
      </dgm:t>
    </dgm:pt>
    <dgm:pt modelId="{0EFAD3D7-8204-4A08-B36D-030ED58846D2}" type="sibTrans" cxnId="{C24B470D-B043-471C-A6E8-FC619046B5D3}">
      <dgm:prSet/>
      <dgm:spPr/>
      <dgm:t>
        <a:bodyPr/>
        <a:lstStyle/>
        <a:p>
          <a:endParaRPr lang="it-IT"/>
        </a:p>
      </dgm:t>
    </dgm:pt>
    <dgm:pt modelId="{9F931D9B-D50D-4924-B21B-2BC70BF5061F}" type="pres">
      <dgm:prSet presAssocID="{BEEDB7BF-A7B6-4804-8A30-E01737A644D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9F08101-25E9-4957-8061-52F7D5D0F753}" type="pres">
      <dgm:prSet presAssocID="{4F602494-DA9D-47E5-BE5A-17B70E0309B2}" presName="composite" presStyleCnt="0"/>
      <dgm:spPr/>
    </dgm:pt>
    <dgm:pt modelId="{B0CCF142-42F0-4059-A151-CC90C230F35C}" type="pres">
      <dgm:prSet presAssocID="{4F602494-DA9D-47E5-BE5A-17B70E0309B2}" presName="bentUpArrow1" presStyleLbl="alignImgPlace1" presStyleIdx="0" presStyleCnt="2"/>
      <dgm:spPr/>
    </dgm:pt>
    <dgm:pt modelId="{20BA65F3-D130-4575-B0A6-CC18E3820724}" type="pres">
      <dgm:prSet presAssocID="{4F602494-DA9D-47E5-BE5A-17B70E0309B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37C74D-057C-46DF-9090-F6ADBD9A570E}" type="pres">
      <dgm:prSet presAssocID="{4F602494-DA9D-47E5-BE5A-17B70E0309B2}" presName="ChildText" presStyleLbl="revTx" presStyleIdx="0" presStyleCnt="2" custScaleX="178748" custLinFactNeighborX="78699" custLinFactNeighborY="-11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2815A7-9BC8-467D-9C91-CFB27841297D}" type="pres">
      <dgm:prSet presAssocID="{B0A3FCDE-BEA8-46C2-B13E-10968EF20F9C}" presName="sibTrans" presStyleCnt="0"/>
      <dgm:spPr/>
    </dgm:pt>
    <dgm:pt modelId="{6712415A-CAA0-4B67-8FD1-643C0A413B03}" type="pres">
      <dgm:prSet presAssocID="{DC11455B-49C5-43F1-A4CF-D0A04DDA6322}" presName="composite" presStyleCnt="0"/>
      <dgm:spPr/>
    </dgm:pt>
    <dgm:pt modelId="{5257CF39-DAD1-46AE-80A9-9807FAED3227}" type="pres">
      <dgm:prSet presAssocID="{DC11455B-49C5-43F1-A4CF-D0A04DDA6322}" presName="bentUpArrow1" presStyleLbl="alignImgPlace1" presStyleIdx="1" presStyleCnt="2"/>
      <dgm:spPr/>
    </dgm:pt>
    <dgm:pt modelId="{E56320A1-667C-4137-9F94-48960657E082}" type="pres">
      <dgm:prSet presAssocID="{DC11455B-49C5-43F1-A4CF-D0A04DDA6322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411A68-AA80-4218-8E0E-3B19CC807CB3}" type="pres">
      <dgm:prSet presAssocID="{DC11455B-49C5-43F1-A4CF-D0A04DDA6322}" presName="ChildText" presStyleLbl="revTx" presStyleIdx="1" presStyleCnt="2" custLinFactNeighborX="25377" custLinFactNeighborY="11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E37923-0EB2-4192-A13A-0F4C9F176D98}" type="pres">
      <dgm:prSet presAssocID="{F6DE7613-A610-47B5-9BB0-6DE0979863CF}" presName="sibTrans" presStyleCnt="0"/>
      <dgm:spPr/>
    </dgm:pt>
    <dgm:pt modelId="{A47CFE72-9C59-4DE1-B27D-14801965E781}" type="pres">
      <dgm:prSet presAssocID="{9CD8B10A-9351-4F35-AE88-BE3144F42AAD}" presName="composite" presStyleCnt="0"/>
      <dgm:spPr/>
    </dgm:pt>
    <dgm:pt modelId="{B7623A15-DD3B-4CFA-A135-7AE2C673F944}" type="pres">
      <dgm:prSet presAssocID="{9CD8B10A-9351-4F35-AE88-BE3144F42AA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B47163B-DC01-48EB-A5B9-7D9F750C0BD6}" srcId="{DC11455B-49C5-43F1-A4CF-D0A04DDA6322}" destId="{A90C1004-C05E-4DA8-B588-90975BECB190}" srcOrd="0" destOrd="0" parTransId="{2D145946-A3A7-47FD-BBA8-AB2D27763049}" sibTransId="{1DC23848-74E1-4A5D-8800-01C43C2F3C3F}"/>
    <dgm:cxn modelId="{5E03A051-D654-4957-8437-E2DCBB2183F7}" type="presOf" srcId="{06390634-6001-4287-97A7-F243A5CE57BE}" destId="{DE37C74D-057C-46DF-9090-F6ADBD9A570E}" srcOrd="0" destOrd="0" presId="urn:microsoft.com/office/officeart/2005/8/layout/StepDownProcess"/>
    <dgm:cxn modelId="{94C1EAF7-44BA-49F3-924E-F29195705428}" srcId="{BEEDB7BF-A7B6-4804-8A30-E01737A644D8}" destId="{4F602494-DA9D-47E5-BE5A-17B70E0309B2}" srcOrd="0" destOrd="0" parTransId="{795784A0-E392-4489-99CA-9A1AD6439C2B}" sibTransId="{B0A3FCDE-BEA8-46C2-B13E-10968EF20F9C}"/>
    <dgm:cxn modelId="{19F8D67A-7F41-4D6B-8D45-511DEC0F8F0D}" type="presOf" srcId="{4F602494-DA9D-47E5-BE5A-17B70E0309B2}" destId="{20BA65F3-D130-4575-B0A6-CC18E3820724}" srcOrd="0" destOrd="0" presId="urn:microsoft.com/office/officeart/2005/8/layout/StepDownProcess"/>
    <dgm:cxn modelId="{45C7126D-5A9A-4262-85CA-063610989880}" type="presOf" srcId="{DC11455B-49C5-43F1-A4CF-D0A04DDA6322}" destId="{E56320A1-667C-4137-9F94-48960657E082}" srcOrd="0" destOrd="0" presId="urn:microsoft.com/office/officeart/2005/8/layout/StepDownProcess"/>
    <dgm:cxn modelId="{A164AE37-9709-4AA3-A75F-3AE7BDF43C38}" type="presOf" srcId="{BEEDB7BF-A7B6-4804-8A30-E01737A644D8}" destId="{9F931D9B-D50D-4924-B21B-2BC70BF5061F}" srcOrd="0" destOrd="0" presId="urn:microsoft.com/office/officeart/2005/8/layout/StepDownProcess"/>
    <dgm:cxn modelId="{6B39CBF5-0FA2-4C12-889E-B7F89DC6DF0A}" srcId="{BEEDB7BF-A7B6-4804-8A30-E01737A644D8}" destId="{DC11455B-49C5-43F1-A4CF-D0A04DDA6322}" srcOrd="1" destOrd="0" parTransId="{C7382DF1-7763-4ABF-AFAF-87E79FAD8331}" sibTransId="{F6DE7613-A610-47B5-9BB0-6DE0979863CF}"/>
    <dgm:cxn modelId="{844AE251-AAF7-4324-8F3D-5D6147B0A8EF}" srcId="{4F602494-DA9D-47E5-BE5A-17B70E0309B2}" destId="{06390634-6001-4287-97A7-F243A5CE57BE}" srcOrd="0" destOrd="0" parTransId="{A4ED7976-91E0-4348-BB69-BF04363E8184}" sibTransId="{8E98C910-62C9-4E02-A556-893EE53AD650}"/>
    <dgm:cxn modelId="{C24B470D-B043-471C-A6E8-FC619046B5D3}" srcId="{BEEDB7BF-A7B6-4804-8A30-E01737A644D8}" destId="{9CD8B10A-9351-4F35-AE88-BE3144F42AAD}" srcOrd="2" destOrd="0" parTransId="{6DF35093-C69D-479C-A055-338396C50F36}" sibTransId="{0EFAD3D7-8204-4A08-B36D-030ED58846D2}"/>
    <dgm:cxn modelId="{163A5CFD-877E-4E3C-996D-8222CDAC1DA6}" type="presOf" srcId="{A90C1004-C05E-4DA8-B588-90975BECB190}" destId="{58411A68-AA80-4218-8E0E-3B19CC807CB3}" srcOrd="0" destOrd="0" presId="urn:microsoft.com/office/officeart/2005/8/layout/StepDownProcess"/>
    <dgm:cxn modelId="{083F841E-33B1-4BAF-B6F2-4E77EB3329CA}" type="presOf" srcId="{9CD8B10A-9351-4F35-AE88-BE3144F42AAD}" destId="{B7623A15-DD3B-4CFA-A135-7AE2C673F944}" srcOrd="0" destOrd="0" presId="urn:microsoft.com/office/officeart/2005/8/layout/StepDownProcess"/>
    <dgm:cxn modelId="{F99A177C-31FE-4F3E-AE8B-6BE611D238A2}" type="presParOf" srcId="{9F931D9B-D50D-4924-B21B-2BC70BF5061F}" destId="{C9F08101-25E9-4957-8061-52F7D5D0F753}" srcOrd="0" destOrd="0" presId="urn:microsoft.com/office/officeart/2005/8/layout/StepDownProcess"/>
    <dgm:cxn modelId="{F87AC17E-75A0-4002-8261-B3618434FBF1}" type="presParOf" srcId="{C9F08101-25E9-4957-8061-52F7D5D0F753}" destId="{B0CCF142-42F0-4059-A151-CC90C230F35C}" srcOrd="0" destOrd="0" presId="urn:microsoft.com/office/officeart/2005/8/layout/StepDownProcess"/>
    <dgm:cxn modelId="{4B7566BE-10DB-4121-8528-AC8F022B6806}" type="presParOf" srcId="{C9F08101-25E9-4957-8061-52F7D5D0F753}" destId="{20BA65F3-D130-4575-B0A6-CC18E3820724}" srcOrd="1" destOrd="0" presId="urn:microsoft.com/office/officeart/2005/8/layout/StepDownProcess"/>
    <dgm:cxn modelId="{565D78AB-4B75-404C-B2C5-5E0F02ACB604}" type="presParOf" srcId="{C9F08101-25E9-4957-8061-52F7D5D0F753}" destId="{DE37C74D-057C-46DF-9090-F6ADBD9A570E}" srcOrd="2" destOrd="0" presId="urn:microsoft.com/office/officeart/2005/8/layout/StepDownProcess"/>
    <dgm:cxn modelId="{9BA94DC5-6ACC-4D47-8D62-EBD9D2D6F96E}" type="presParOf" srcId="{9F931D9B-D50D-4924-B21B-2BC70BF5061F}" destId="{B22815A7-9BC8-467D-9C91-CFB27841297D}" srcOrd="1" destOrd="0" presId="urn:microsoft.com/office/officeart/2005/8/layout/StepDownProcess"/>
    <dgm:cxn modelId="{B540B733-DB51-4708-9859-B15935F30F4D}" type="presParOf" srcId="{9F931D9B-D50D-4924-B21B-2BC70BF5061F}" destId="{6712415A-CAA0-4B67-8FD1-643C0A413B03}" srcOrd="2" destOrd="0" presId="urn:microsoft.com/office/officeart/2005/8/layout/StepDownProcess"/>
    <dgm:cxn modelId="{042DEA9A-A9EF-43F3-ADDE-AE5FA392531A}" type="presParOf" srcId="{6712415A-CAA0-4B67-8FD1-643C0A413B03}" destId="{5257CF39-DAD1-46AE-80A9-9807FAED3227}" srcOrd="0" destOrd="0" presId="urn:microsoft.com/office/officeart/2005/8/layout/StepDownProcess"/>
    <dgm:cxn modelId="{8EED78B7-557F-41B5-9DA3-D183E910F078}" type="presParOf" srcId="{6712415A-CAA0-4B67-8FD1-643C0A413B03}" destId="{E56320A1-667C-4137-9F94-48960657E082}" srcOrd="1" destOrd="0" presId="urn:microsoft.com/office/officeart/2005/8/layout/StepDownProcess"/>
    <dgm:cxn modelId="{DEDACB11-2CFC-4159-AF99-E8AC5D890F64}" type="presParOf" srcId="{6712415A-CAA0-4B67-8FD1-643C0A413B03}" destId="{58411A68-AA80-4218-8E0E-3B19CC807CB3}" srcOrd="2" destOrd="0" presId="urn:microsoft.com/office/officeart/2005/8/layout/StepDownProcess"/>
    <dgm:cxn modelId="{05568AB7-B58F-42FC-8233-F8360023BD9E}" type="presParOf" srcId="{9F931D9B-D50D-4924-B21B-2BC70BF5061F}" destId="{3FE37923-0EB2-4192-A13A-0F4C9F176D98}" srcOrd="3" destOrd="0" presId="urn:microsoft.com/office/officeart/2005/8/layout/StepDownProcess"/>
    <dgm:cxn modelId="{92DD057B-0F4F-4442-9457-2542D9F723B9}" type="presParOf" srcId="{9F931D9B-D50D-4924-B21B-2BC70BF5061F}" destId="{A47CFE72-9C59-4DE1-B27D-14801965E781}" srcOrd="4" destOrd="0" presId="urn:microsoft.com/office/officeart/2005/8/layout/StepDownProcess"/>
    <dgm:cxn modelId="{549797F8-EC28-4CD4-9ECE-0CC6B9C78BB2}" type="presParOf" srcId="{A47CFE72-9C59-4DE1-B27D-14801965E781}" destId="{B7623A15-DD3B-4CFA-A135-7AE2C673F94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CF142-42F0-4059-A151-CC90C230F35C}">
      <dsp:nvSpPr>
        <dsp:cNvPr id="0" name=""/>
        <dsp:cNvSpPr/>
      </dsp:nvSpPr>
      <dsp:spPr>
        <a:xfrm rot="5400000">
          <a:off x="796244" y="848658"/>
          <a:ext cx="750565" cy="8544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A65F3-D130-4575-B0A6-CC18E3820724}">
      <dsp:nvSpPr>
        <dsp:cNvPr id="0" name=""/>
        <dsp:cNvSpPr/>
      </dsp:nvSpPr>
      <dsp:spPr>
        <a:xfrm>
          <a:off x="597389" y="16641"/>
          <a:ext cx="1263510" cy="88441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/>
            <a:t>Posizionamento</a:t>
          </a:r>
          <a:r>
            <a:rPr lang="it-IT" sz="1100" kern="1200" dirty="0"/>
            <a:t> SNG</a:t>
          </a:r>
        </a:p>
      </dsp:txBody>
      <dsp:txXfrm>
        <a:off x="640570" y="59822"/>
        <a:ext cx="1177148" cy="798054"/>
      </dsp:txXfrm>
    </dsp:sp>
    <dsp:sp modelId="{DE37C74D-057C-46DF-9090-F6ADBD9A570E}">
      <dsp:nvSpPr>
        <dsp:cNvPr id="0" name=""/>
        <dsp:cNvSpPr/>
      </dsp:nvSpPr>
      <dsp:spPr>
        <a:xfrm>
          <a:off x="2222279" y="92677"/>
          <a:ext cx="1642617" cy="71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/>
            <a:t> Aspirazione di TUTTO il contenuto gastrico</a:t>
          </a:r>
        </a:p>
      </dsp:txBody>
      <dsp:txXfrm>
        <a:off x="2222279" y="92677"/>
        <a:ext cx="1642617" cy="714824"/>
      </dsp:txXfrm>
    </dsp:sp>
    <dsp:sp modelId="{5257CF39-DAD1-46AE-80A9-9807FAED3227}">
      <dsp:nvSpPr>
        <dsp:cNvPr id="0" name=""/>
        <dsp:cNvSpPr/>
      </dsp:nvSpPr>
      <dsp:spPr>
        <a:xfrm rot="5400000">
          <a:off x="2017506" y="1842149"/>
          <a:ext cx="750565" cy="85449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320A1-667C-4137-9F94-48960657E082}">
      <dsp:nvSpPr>
        <dsp:cNvPr id="0" name=""/>
        <dsp:cNvSpPr/>
      </dsp:nvSpPr>
      <dsp:spPr>
        <a:xfrm>
          <a:off x="1818652" y="1010132"/>
          <a:ext cx="1263510" cy="884416"/>
        </a:xfrm>
        <a:prstGeom prst="roundRect">
          <a:avLst>
            <a:gd name="adj" fmla="val 1667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/>
            <a:t>Somministrazione del </a:t>
          </a:r>
          <a:r>
            <a:rPr lang="it-IT" sz="1100" kern="1200" dirty="0" err="1"/>
            <a:t>Gastrografin</a:t>
          </a:r>
          <a:r>
            <a:rPr lang="it-IT" sz="1100" kern="1200" dirty="0"/>
            <a:t> (100mL) attraverso il SNG</a:t>
          </a:r>
        </a:p>
      </dsp:txBody>
      <dsp:txXfrm>
        <a:off x="1861833" y="1053313"/>
        <a:ext cx="1177148" cy="798054"/>
      </dsp:txXfrm>
    </dsp:sp>
    <dsp:sp modelId="{58411A68-AA80-4218-8E0E-3B19CC807CB3}">
      <dsp:nvSpPr>
        <dsp:cNvPr id="0" name=""/>
        <dsp:cNvSpPr/>
      </dsp:nvSpPr>
      <dsp:spPr>
        <a:xfrm>
          <a:off x="3315366" y="1102795"/>
          <a:ext cx="918956" cy="714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/>
            <a:t> Successivo </a:t>
          </a:r>
          <a:r>
            <a:rPr lang="it-IT" sz="1200" kern="1200" dirty="0" err="1"/>
            <a:t>clampaggio</a:t>
          </a:r>
          <a:r>
            <a:rPr lang="it-IT" sz="1200" kern="1200" dirty="0"/>
            <a:t> del SNG</a:t>
          </a:r>
        </a:p>
      </dsp:txBody>
      <dsp:txXfrm>
        <a:off x="3315366" y="1102795"/>
        <a:ext cx="918956" cy="714824"/>
      </dsp:txXfrm>
    </dsp:sp>
    <dsp:sp modelId="{B7623A15-DD3B-4CFA-A135-7AE2C673F944}">
      <dsp:nvSpPr>
        <dsp:cNvPr id="0" name=""/>
        <dsp:cNvSpPr/>
      </dsp:nvSpPr>
      <dsp:spPr>
        <a:xfrm>
          <a:off x="3039915" y="2003624"/>
          <a:ext cx="1263510" cy="884416"/>
        </a:xfrm>
        <a:prstGeom prst="roundRect">
          <a:avLst>
            <a:gd name="adj" fmla="val 166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Watch and </a:t>
          </a:r>
          <a:r>
            <a:rPr lang="it-IT" sz="1400" kern="1200" smtClean="0"/>
            <a:t>Wait</a:t>
          </a:r>
          <a:endParaRPr lang="it-IT" sz="1400" kern="1200" dirty="0"/>
        </a:p>
      </dsp:txBody>
      <dsp:txXfrm>
        <a:off x="3083096" y="2046805"/>
        <a:ext cx="1177148" cy="798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DB55E-E9D7-4D16-A528-D2C5DD622AD6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16B07-43B7-432E-8EED-685DC4E4BC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05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D0F18-C07D-6C5D-581C-C59ED0249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6A9F6F-FDFE-86A9-35F6-AA43A8A01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7E8595-14A5-1024-E9A3-46885BF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1A5C24-250D-8986-CF0B-2F51D9F1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F82F26-F902-3110-B62E-FD3BB3E1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85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98619-99EC-8173-6C9E-A28D7D55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0AE81F-B22B-394A-2FD3-DB2C90890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EACB51-12AA-EF6D-6F6A-ABC98D9B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5841E0-95E9-A57C-1149-352D422F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F54957-EA83-0091-FB50-CA8CEFBE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63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C54654-B10A-5998-650F-6993390EC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3AAE24-1902-642F-4502-A6EE24068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D6016A-AEDE-53BD-3D3F-1791D062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CFA95C-C821-052B-C204-A02272F9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D16744-2AF2-45FD-B9CF-6C28A991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22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AC4F8-E567-CA6D-406C-C0CB61EF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020093-0B82-39B6-93C3-649BB8958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6F1664-D948-F11B-CA8C-927AB6E3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27AFD4-417A-2AB3-2A36-F617D7BD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A79BC-588A-0737-A078-49EAAE6F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12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FADD4F-9E7A-6D2C-292B-723CAEF5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755FBC-EA75-CB62-87B1-C1EEAA99C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1353B3-B679-F547-C0F8-F1D3470C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929F1C-3AA6-9591-A947-90C34A0F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F8B884-A372-01F9-FD9C-5F96A3A8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66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F8B3CF-26B6-3EE3-B54D-8907AE47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F02BE8-7B43-11D7-E8EC-3CC421D2E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4BCCB9-735C-838F-EE91-43569B17B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42FFD3-729C-2F61-0B69-DBB984FD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2589FB-B299-02AE-019B-1EA9290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0377F1-F606-177E-AE98-344627F3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46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3FFD21-6FDB-693F-44E0-794F4995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ED583-ED8F-22E7-1BD5-19DDD1D7C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E99687-0023-5683-BCEF-DFB8B450B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3C7537-DB52-8B46-6B23-03B13DDEB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BEE2F0-2A44-4A43-CE77-5427267E7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4E3E01A-2AB1-861B-5CBE-4F1979FF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D5E9B7-55DF-8B33-4BAA-92D574E1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3B2E01-8B83-79D0-91F5-90AC90E0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06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44CC3-A358-3861-90B8-53C5EA1E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1B401F-CC02-C79A-B63E-F789BFEE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DC24DA-C2CA-C301-2A9D-4DAB8152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815868-A7EB-26FE-C28C-D41A876A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44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405F7D9-7A07-6CA9-DE44-AC0C7C6A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85FEA3-C7D7-B826-02A3-CA2C9B28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5952A1-A180-A5F3-A55D-2448BDF4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9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21E40-A038-81D6-CA71-95FC316C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FE98D-3BBF-9358-277A-1DE2F7E68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639CD3-1F6A-E98B-2EA9-D3744DEE8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B37824-F498-531E-4974-FBAFBB63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6E545A-AA8E-D247-5B9D-2128BA1C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9AE2EB-C253-9EEC-464A-19DF4A12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93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39B13F-D944-3D57-417C-E549E7F1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721F41-651D-B79C-632D-C5691A712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246B81-E5E4-7EAD-062C-4C493B78D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2FBEBA-269A-569A-E8A2-5108A5A3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C5812A-C104-2E69-D184-A122051A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E19671-C496-996F-2DEB-CAD6D9DD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61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A1EB74-3B59-E591-8F13-DAB25F2A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6C8E32-6F2C-04CE-3A81-1C49E3F0A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549424-7E65-3BB4-AAEC-5AB78F63C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3EEB-E912-428F-99D9-1DD9946C887D}" type="datetimeFigureOut">
              <a:rPr lang="it-IT" smtClean="0"/>
              <a:t>27/04/2026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269284-9F7A-FFDB-44CD-59A60356A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B417F8-4E2B-72B1-C8CD-77E110EC1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88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782291" y="1321572"/>
            <a:ext cx="475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u="sng" dirty="0"/>
              <a:t>Cause estrinseche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3055" y="1644737"/>
            <a:ext cx="2407400" cy="464284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08145" y="2578886"/>
            <a:ext cx="63482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400" dirty="0"/>
              <a:t>Aderenze diffuse (da angolatura),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400" dirty="0"/>
              <a:t>Carcinosi peritoneale (infiltrazione ab estrinseco), massa tumorale di organi adiacenti (da compressione ab estrinseco)</a:t>
            </a:r>
            <a:endParaRPr lang="it-IT" sz="2400" dirty="0"/>
          </a:p>
        </p:txBody>
      </p:sp>
      <p:grpSp>
        <p:nvGrpSpPr>
          <p:cNvPr id="10" name="Gruppo 9"/>
          <p:cNvGrpSpPr/>
          <p:nvPr/>
        </p:nvGrpSpPr>
        <p:grpSpPr>
          <a:xfrm>
            <a:off x="666334" y="4435333"/>
            <a:ext cx="8028779" cy="2308324"/>
            <a:chOff x="608145" y="4705004"/>
            <a:chExt cx="8028779" cy="2308324"/>
          </a:xfrm>
        </p:grpSpPr>
        <p:sp>
          <p:nvSpPr>
            <p:cNvPr id="4" name="Rettangolo 3"/>
            <p:cNvSpPr/>
            <p:nvPr/>
          </p:nvSpPr>
          <p:spPr>
            <a:xfrm>
              <a:off x="4985687" y="5117273"/>
              <a:ext cx="365123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800" dirty="0">
                  <a:sym typeface="Wingdings" panose="05000000000000000000" pitchFamily="2" charset="2"/>
                </a:rPr>
                <a:t>Occlusione meccanica con strangolamento</a:t>
              </a:r>
              <a:endParaRPr lang="it-IT" sz="2800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608145" y="4705004"/>
              <a:ext cx="44556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2400" dirty="0"/>
                <a:t>Ernie della parete addominale, laparoceli ed ernie interne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2400" dirty="0"/>
                <a:t>Briglia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2400" dirty="0"/>
                <a:t>Volvolo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2400" dirty="0"/>
                <a:t>Invaginazione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it-IT" sz="2400" dirty="0"/>
            </a:p>
          </p:txBody>
        </p:sp>
        <p:sp>
          <p:nvSpPr>
            <p:cNvPr id="9" name="Freccia a destra 8"/>
            <p:cNvSpPr/>
            <p:nvPr/>
          </p:nvSpPr>
          <p:spPr>
            <a:xfrm>
              <a:off x="4570051" y="5315987"/>
              <a:ext cx="515389" cy="55667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03972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724698" y="218890"/>
            <a:ext cx="6467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Occlusione intestinale con strangolamento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505927" y="1212653"/>
            <a:ext cx="3889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u="sng" dirty="0"/>
              <a:t>Cause estrinseche:</a:t>
            </a:r>
            <a:r>
              <a:rPr lang="it-IT" sz="2800" dirty="0"/>
              <a:t> Briglia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90" y="2362463"/>
            <a:ext cx="9541616" cy="327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13177" y="1321572"/>
            <a:ext cx="785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u="sng" dirty="0"/>
              <a:t>Cause estrinseche:</a:t>
            </a:r>
            <a:r>
              <a:rPr lang="it-IT" sz="3600" dirty="0"/>
              <a:t>   Volvolo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125" y="1190748"/>
            <a:ext cx="1550408" cy="238161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77800" y="2717291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Torsione di un tratto d'intestino sul proprio asse mesenterico </a:t>
            </a:r>
            <a:r>
              <a:rPr lang="it-IT" sz="2400" dirty="0">
                <a:sym typeface="Wingdings" panose="05000000000000000000" pitchFamily="2" charset="2"/>
              </a:rPr>
              <a:t> compromissione dell’apporto vascolare</a:t>
            </a:r>
          </a:p>
          <a:p>
            <a:pPr algn="just"/>
            <a:endParaRPr lang="it-IT" sz="2400" dirty="0">
              <a:sym typeface="Wingdings" panose="05000000000000000000" pitchFamily="2" charset="2"/>
            </a:endParaRPr>
          </a:p>
          <a:p>
            <a:pPr algn="just"/>
            <a:r>
              <a:rPr lang="it-IT" sz="2400" dirty="0">
                <a:sym typeface="Wingdings" panose="05000000000000000000" pitchFamily="2" charset="2"/>
              </a:rPr>
              <a:t>Frequente a carico del Sigma per mobilità del viscere soprattutto in caso di </a:t>
            </a:r>
            <a:r>
              <a:rPr lang="it-IT" sz="2400" dirty="0" err="1">
                <a:sym typeface="Wingdings" panose="05000000000000000000" pitchFamily="2" charset="2"/>
              </a:rPr>
              <a:t>doligosigma</a:t>
            </a:r>
            <a:endParaRPr lang="it-IT" sz="2400" dirty="0"/>
          </a:p>
        </p:txBody>
      </p:sp>
      <p:pic>
        <p:nvPicPr>
          <p:cNvPr id="9" name="Picture 2" descr="C:\WINDOWS1\Desktop\andrea\Andrea Photoshop\volvoloNetter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r="54523" b="1968"/>
          <a:stretch>
            <a:fillRect/>
          </a:stretch>
        </p:blipFill>
        <p:spPr bwMode="auto">
          <a:xfrm>
            <a:off x="9336459" y="3686787"/>
            <a:ext cx="2593074" cy="304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724698" y="218890"/>
            <a:ext cx="6467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Occlusione intestinale con strangolamento</a:t>
            </a:r>
          </a:p>
        </p:txBody>
      </p:sp>
    </p:spTree>
    <p:extLst>
      <p:ext uri="{BB962C8B-B14F-4D97-AF65-F5344CB8AC3E}">
        <p14:creationId xmlns:p14="http://schemas.microsoft.com/office/powerpoint/2010/main" val="5086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13177" y="1321572"/>
            <a:ext cx="785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u="sng" dirty="0"/>
              <a:t>Cause estrinseche:</a:t>
            </a:r>
            <a:r>
              <a:rPr lang="it-IT" sz="3600" dirty="0"/>
              <a:t>   Volvolo</a:t>
            </a:r>
          </a:p>
        </p:txBody>
      </p:sp>
      <p:sp>
        <p:nvSpPr>
          <p:cNvPr id="8" name="Rettangolo 7"/>
          <p:cNvSpPr/>
          <p:nvPr/>
        </p:nvSpPr>
        <p:spPr>
          <a:xfrm>
            <a:off x="177800" y="2717291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Diagnosi radiologica: </a:t>
            </a:r>
            <a:r>
              <a:rPr lang="it-IT" sz="2400" dirty="0" err="1"/>
              <a:t>Rx</a:t>
            </a:r>
            <a:r>
              <a:rPr lang="it-IT" sz="2400" dirty="0"/>
              <a:t> diretta dell’addome o </a:t>
            </a:r>
            <a:r>
              <a:rPr lang="it-IT" sz="2400" dirty="0" err="1"/>
              <a:t>Tc</a:t>
            </a:r>
            <a:r>
              <a:rPr lang="it-IT" sz="2400" dirty="0"/>
              <a:t> addome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Trattamento: </a:t>
            </a:r>
            <a:r>
              <a:rPr lang="it-IT" sz="2400" dirty="0" err="1"/>
              <a:t>derotazione</a:t>
            </a:r>
            <a:r>
              <a:rPr lang="it-IT" sz="2400" dirty="0"/>
              <a:t> endoscopica</a:t>
            </a:r>
          </a:p>
          <a:p>
            <a:pPr algn="just"/>
            <a:endParaRPr lang="it-IT" sz="2400" dirty="0"/>
          </a:p>
        </p:txBody>
      </p:sp>
      <p:pic>
        <p:nvPicPr>
          <p:cNvPr id="10" name="Picture 3" descr="C:\WINDOWS1\Desktop\andrea\Andrea Photoshop\volvolo Rx 2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261" y="1176018"/>
            <a:ext cx="2482030" cy="321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WINDOWS1\Desktop\andrea\Andrea Photoshop\volvolo i o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764" y="4487750"/>
            <a:ext cx="3393527" cy="233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65176" y="4884759"/>
            <a:ext cx="7382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In caso di recidive frequenti </a:t>
            </a:r>
            <a:r>
              <a:rPr lang="it-IT" sz="2400" dirty="0">
                <a:sym typeface="Wingdings" panose="05000000000000000000" pitchFamily="2" charset="2"/>
              </a:rPr>
              <a:t> intervento chirurgico di resezione ed anastomosi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658196" y="310574"/>
            <a:ext cx="6467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Occlusione intestinale con strangolamento</a:t>
            </a:r>
          </a:p>
        </p:txBody>
      </p:sp>
    </p:spTree>
    <p:extLst>
      <p:ext uri="{BB962C8B-B14F-4D97-AF65-F5344CB8AC3E}">
        <p14:creationId xmlns:p14="http://schemas.microsoft.com/office/powerpoint/2010/main" val="7347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34043" y="1076323"/>
            <a:ext cx="1052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u="sng" dirty="0"/>
              <a:t>Cause estrinseche:  </a:t>
            </a:r>
            <a:r>
              <a:rPr lang="it-IT" sz="3600" dirty="0"/>
              <a:t>Invaginazione o intussuscezione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1200" y="2641969"/>
            <a:ext cx="3879360" cy="419126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265964" y="1847041"/>
            <a:ext cx="11463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232425"/>
                </a:solidFill>
              </a:rPr>
              <a:t>Invaginazione (o prolasso) di un tratto di intestino all'interno di un tratto di intestino adiacente (questo è, di solito, una porzione situata a valle)</a:t>
            </a:r>
            <a:endParaRPr lang="it-IT" sz="2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80" y="2797922"/>
            <a:ext cx="4461164" cy="3905250"/>
          </a:xfrm>
          <a:prstGeom prst="rect">
            <a:avLst/>
          </a:prstGeom>
        </p:spPr>
      </p:pic>
      <p:pic>
        <p:nvPicPr>
          <p:cNvPr id="10" name="Picture 2" descr="Invaginazione intestinale in neonati e adult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140" y="2797922"/>
            <a:ext cx="5627717" cy="386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5724698" y="218890"/>
            <a:ext cx="6467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Occlusione intestinale con strangolamento</a:t>
            </a:r>
          </a:p>
        </p:txBody>
      </p:sp>
    </p:spTree>
    <p:extLst>
      <p:ext uri="{BB962C8B-B14F-4D97-AF65-F5344CB8AC3E}">
        <p14:creationId xmlns:p14="http://schemas.microsoft.com/office/powerpoint/2010/main" val="67301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962400" y="1288472"/>
            <a:ext cx="4267200" cy="1938992"/>
          </a:xfrm>
          <a:prstGeom prst="rect">
            <a:avLst/>
          </a:prstGeom>
          <a:solidFill>
            <a:srgbClr val="3366CC">
              <a:alpha val="50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DIAGNOSI OCCLUSIONE INTESTINALE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19400" y="3439611"/>
            <a:ext cx="65532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3200" b="1" dirty="0">
                <a:solidFill>
                  <a:schemeClr val="folHlink"/>
                </a:solidFill>
              </a:rPr>
              <a:t>ESAME CLINICO</a:t>
            </a:r>
          </a:p>
          <a:p>
            <a:pPr algn="just">
              <a:defRPr/>
            </a:pPr>
            <a:endParaRPr lang="it-IT" sz="1000" b="1" dirty="0">
              <a:solidFill>
                <a:schemeClr val="folHlink"/>
              </a:solidFill>
            </a:endParaRPr>
          </a:p>
          <a:p>
            <a:pPr algn="just">
              <a:buFontTx/>
              <a:buChar char="•"/>
              <a:defRPr/>
            </a:pPr>
            <a:r>
              <a:rPr lang="it-IT" sz="3200" dirty="0"/>
              <a:t> valutazione della sintomatologia</a:t>
            </a:r>
          </a:p>
          <a:p>
            <a:pPr algn="just">
              <a:buFontTx/>
              <a:buChar char="•"/>
              <a:defRPr/>
            </a:pPr>
            <a:r>
              <a:rPr lang="it-IT" sz="3200" dirty="0"/>
              <a:t> </a:t>
            </a:r>
            <a:r>
              <a:rPr lang="it-IT" sz="3200" dirty="0" smtClean="0"/>
              <a:t>anamnesi</a:t>
            </a:r>
            <a:endParaRPr lang="it-IT" sz="2400" dirty="0"/>
          </a:p>
          <a:p>
            <a:pPr algn="just">
              <a:buFontTx/>
              <a:buChar char="•"/>
              <a:defRPr/>
            </a:pPr>
            <a:r>
              <a:rPr lang="it-IT" sz="3200" dirty="0"/>
              <a:t> esame obiettivo</a:t>
            </a:r>
          </a:p>
          <a:p>
            <a:pPr algn="just">
              <a:buFontTx/>
              <a:buChar char="•"/>
              <a:defRPr/>
            </a:pPr>
            <a:r>
              <a:rPr lang="it-IT" sz="3200" dirty="0"/>
              <a:t> esplorazione rettale (E.R.)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220749" y="4597167"/>
            <a:ext cx="385613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Pregressi interventi?????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684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363287" y="1193426"/>
            <a:ext cx="9368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Occlusione intestinale</a:t>
            </a:r>
          </a:p>
          <a:p>
            <a:pPr algn="ctr"/>
            <a:r>
              <a:rPr lang="it-IT" sz="3200" dirty="0"/>
              <a:t>Quadro clinico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7133" y="2723317"/>
            <a:ext cx="1197773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600" dirty="0"/>
              <a:t>Dolore addominale: </a:t>
            </a:r>
            <a:r>
              <a:rPr lang="it-IT" sz="2800" dirty="0"/>
              <a:t>dovuto alla distensione dell’intestino (organo cavo). All’inizio è presente </a:t>
            </a:r>
            <a:r>
              <a:rPr lang="it-IT" sz="2800" dirty="0" err="1"/>
              <a:t>iperperistaltismo</a:t>
            </a:r>
            <a:r>
              <a:rPr lang="it-IT" sz="2800" dirty="0"/>
              <a:t> perché la muscolatura intestinale cerca di vincere l’ostacolo (timbro metallico). Con il passare delle ore, la muscolatura si sfianca e c’è silenzio addominale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600" dirty="0"/>
              <a:t>Alvo chiuso a feci e gas:  </a:t>
            </a:r>
            <a:r>
              <a:rPr lang="it-IT" sz="2800" dirty="0"/>
              <a:t>Attenzione</a:t>
            </a:r>
            <a:r>
              <a:rPr lang="it-IT" sz="3600" dirty="0"/>
              <a:t>, </a:t>
            </a:r>
            <a:r>
              <a:rPr lang="it-IT" sz="2800" dirty="0"/>
              <a:t>vi può essere l’emissione di feci per svuotamento del contenuto e dei secreti della porzione di intestino a valle dell’ostruzione</a:t>
            </a:r>
          </a:p>
        </p:txBody>
      </p:sp>
    </p:spTree>
    <p:extLst>
      <p:ext uri="{BB962C8B-B14F-4D97-AF65-F5344CB8AC3E}">
        <p14:creationId xmlns:p14="http://schemas.microsoft.com/office/powerpoint/2010/main" val="30951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08230" y="1137070"/>
            <a:ext cx="5332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Occlusione intestinale</a:t>
            </a:r>
          </a:p>
          <a:p>
            <a:pPr algn="ctr"/>
            <a:r>
              <a:rPr lang="it-IT" sz="3200" dirty="0"/>
              <a:t>Quadro clinico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98540" y="1888850"/>
            <a:ext cx="3352800" cy="650875"/>
          </a:xfrm>
          <a:prstGeom prst="rect">
            <a:avLst/>
          </a:prstGeom>
          <a:solidFill>
            <a:srgbClr val="3366CC">
              <a:alpha val="50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VOMITO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480853" y="2782612"/>
            <a:ext cx="6999287" cy="861774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</a:rPr>
              <a:t>VOMITO GASTRICO-BILIARE</a:t>
            </a:r>
          </a:p>
          <a:p>
            <a:pPr algn="ctr">
              <a:defRPr/>
            </a:pPr>
            <a:r>
              <a:rPr lang="it-IT" b="1" dirty="0"/>
              <a:t>(occlusione alta, duodenale)</a:t>
            </a:r>
            <a:endParaRPr lang="it-IT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480853" y="4575500"/>
            <a:ext cx="6999287" cy="861774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chemeClr val="bg2">
                    <a:lumMod val="50000"/>
                  </a:schemeClr>
                </a:solidFill>
              </a:rPr>
              <a:t>VOMITO FECALOIDE</a:t>
            </a:r>
          </a:p>
          <a:p>
            <a:pPr algn="ctr">
              <a:defRPr/>
            </a:pPr>
            <a:r>
              <a:rPr lang="it-IT" b="1" dirty="0"/>
              <a:t>(occlusione bassa, ileo terminale, colon)</a:t>
            </a:r>
            <a:endParaRPr lang="it-IT" dirty="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241139" y="5850262"/>
            <a:ext cx="79311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dirty="0">
                <a:solidFill>
                  <a:srgbClr val="FF6600"/>
                </a:solidFill>
              </a:rPr>
              <a:t>N.B.:</a:t>
            </a:r>
            <a:r>
              <a:rPr lang="it-IT" dirty="0"/>
              <a:t> </a:t>
            </a:r>
            <a:r>
              <a:rPr lang="it-IT" sz="2000" dirty="0">
                <a:solidFill>
                  <a:schemeClr val="accent1"/>
                </a:solidFill>
              </a:rPr>
              <a:t>il vomito è tanto più precoce quanto più alta è la sede dell’occlusione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517740" y="3849412"/>
            <a:ext cx="914400" cy="699849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33CC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62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pic>
        <p:nvPicPr>
          <p:cNvPr id="1026" name="Picture 2" descr="http://www.paoloboati.it/wp-content/uploads/2019/11/occlusione-intestinale-dott-paolo-boati-3-1024x1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55" y="1298893"/>
            <a:ext cx="4865312" cy="48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12865" y="1235455"/>
            <a:ext cx="4267200" cy="1938992"/>
          </a:xfrm>
          <a:prstGeom prst="rect">
            <a:avLst/>
          </a:prstGeom>
          <a:solidFill>
            <a:srgbClr val="3366CC">
              <a:alpha val="50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SINTOMI OCCLUSIONE INTESTINALE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097" y="3333577"/>
            <a:ext cx="5620096" cy="3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65863" y="1378036"/>
            <a:ext cx="6553200" cy="711200"/>
          </a:xfrm>
          <a:prstGeom prst="rect">
            <a:avLst/>
          </a:prstGeom>
          <a:solidFill>
            <a:srgbClr val="3366CC">
              <a:alpha val="50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ESAME OBIETTIVO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27663" y="2390947"/>
            <a:ext cx="82296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3200" b="1" dirty="0">
                <a:solidFill>
                  <a:schemeClr val="folHlink"/>
                </a:solidFill>
              </a:rPr>
              <a:t>1. ISPEZIONE</a:t>
            </a:r>
          </a:p>
          <a:p>
            <a:pPr algn="just">
              <a:defRPr/>
            </a:pPr>
            <a:endParaRPr lang="it-IT" sz="800" dirty="0"/>
          </a:p>
          <a:p>
            <a:pPr algn="just">
              <a:defRPr/>
            </a:pPr>
            <a:r>
              <a:rPr lang="it-IT" sz="2800" dirty="0"/>
              <a:t>Addome disteso, meteorico</a:t>
            </a:r>
          </a:p>
          <a:p>
            <a:pPr algn="just">
              <a:defRPr/>
            </a:pPr>
            <a:endParaRPr lang="it-IT" sz="800" dirty="0"/>
          </a:p>
          <a:p>
            <a:pPr algn="just">
              <a:buFontTx/>
              <a:buChar char="•"/>
              <a:defRPr/>
            </a:pPr>
            <a:r>
              <a:rPr lang="it-IT" sz="2800" dirty="0"/>
              <a:t> </a:t>
            </a:r>
            <a:r>
              <a:rPr lang="it-IT" sz="2800" i="1" u="sng" dirty="0">
                <a:solidFill>
                  <a:schemeClr val="accent1"/>
                </a:solidFill>
              </a:rPr>
              <a:t>diffusamente</a:t>
            </a:r>
            <a:r>
              <a:rPr lang="it-IT" sz="2800" dirty="0"/>
              <a:t>: nelle fasi	avanzate dell’ileo meccanico (arresto della peristalsi)</a:t>
            </a:r>
          </a:p>
          <a:p>
            <a:pPr algn="just">
              <a:buFontTx/>
              <a:buChar char="•"/>
              <a:defRPr/>
            </a:pPr>
            <a:r>
              <a:rPr lang="it-IT" sz="2800" dirty="0"/>
              <a:t> </a:t>
            </a:r>
            <a:r>
              <a:rPr lang="it-IT" sz="2800" i="1" u="sng" dirty="0">
                <a:solidFill>
                  <a:schemeClr val="accent1"/>
                </a:solidFill>
              </a:rPr>
              <a:t>settorialmente</a:t>
            </a:r>
            <a:r>
              <a:rPr lang="it-IT" sz="2800" dirty="0"/>
              <a:t>: nelle prime fasi dell’ileo 	meccanico, in relazione alla porzione dell’intestino </a:t>
            </a:r>
            <a:r>
              <a:rPr lang="it-IT" sz="2800" dirty="0" err="1"/>
              <a:t>sovradisteso</a:t>
            </a:r>
            <a:endParaRPr lang="it-IT" sz="2800" dirty="0"/>
          </a:p>
          <a:p>
            <a:pPr algn="just">
              <a:defRPr/>
            </a:pPr>
            <a:endParaRPr lang="it-IT" sz="2800" dirty="0"/>
          </a:p>
          <a:p>
            <a:pPr algn="ctr">
              <a:defRPr/>
            </a:pPr>
            <a:r>
              <a:rPr lang="it-IT" sz="2800" dirty="0"/>
              <a:t>ESPLORARE SEMPRE LE PORTE ERNIARIE</a:t>
            </a:r>
          </a:p>
        </p:txBody>
      </p:sp>
    </p:spTree>
    <p:extLst>
      <p:ext uri="{BB962C8B-B14F-4D97-AF65-F5344CB8AC3E}">
        <p14:creationId xmlns:p14="http://schemas.microsoft.com/office/powerpoint/2010/main" val="12459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pic>
        <p:nvPicPr>
          <p:cNvPr id="9" name="Picture 2" descr="C:\WINDOWS1\Desktop\Immagini\carcinosi  violi\carcinosi verdicch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7" t="30757" r="16917" b="22556"/>
          <a:stretch>
            <a:fillRect/>
          </a:stretch>
        </p:blipFill>
        <p:spPr bwMode="auto">
          <a:xfrm>
            <a:off x="2687782" y="1421475"/>
            <a:ext cx="6816436" cy="511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4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1564" y="1145756"/>
            <a:ext cx="1207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u="sng" dirty="0"/>
              <a:t>Cause estrinseche: </a:t>
            </a:r>
            <a:r>
              <a:rPr lang="it-IT" altLang="it-IT" sz="3600" dirty="0"/>
              <a:t>Aderenze diffuse </a:t>
            </a:r>
          </a:p>
          <a:p>
            <a:endParaRPr lang="it-IT" sz="3600" u="sng" dirty="0"/>
          </a:p>
        </p:txBody>
      </p:sp>
      <p:pic>
        <p:nvPicPr>
          <p:cNvPr id="10" name="Picture 3" descr="C:\WINDOWS1\Desktop\andrea\Andrea Photoshop\Sindr aderen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93" y="2633630"/>
            <a:ext cx="5300898" cy="300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850217" y="2973202"/>
            <a:ext cx="2654791" cy="136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Estesa sindrome aderenziale</a:t>
            </a:r>
          </a:p>
        </p:txBody>
      </p:sp>
    </p:spTree>
    <p:extLst>
      <p:ext uri="{BB962C8B-B14F-4D97-AF65-F5344CB8AC3E}">
        <p14:creationId xmlns:p14="http://schemas.microsoft.com/office/powerpoint/2010/main" val="11856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91789" y="1206269"/>
            <a:ext cx="6553200" cy="711200"/>
          </a:xfrm>
          <a:prstGeom prst="rect">
            <a:avLst/>
          </a:prstGeom>
          <a:solidFill>
            <a:srgbClr val="3366CC">
              <a:alpha val="50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ESAME OBIETTIVO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40902" y="2398482"/>
            <a:ext cx="82296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3200" b="1" dirty="0">
                <a:solidFill>
                  <a:schemeClr val="folHlink"/>
                </a:solidFill>
              </a:rPr>
              <a:t>2. PALPAZIONE</a:t>
            </a:r>
          </a:p>
          <a:p>
            <a:pPr algn="just">
              <a:defRPr/>
            </a:pPr>
            <a:endParaRPr lang="it-IT" sz="500" dirty="0"/>
          </a:p>
          <a:p>
            <a:pPr algn="just">
              <a:defRPr/>
            </a:pPr>
            <a:r>
              <a:rPr lang="it-IT" sz="2800" dirty="0"/>
              <a:t>Addome teso, elastico</a:t>
            </a:r>
            <a:endParaRPr lang="it-IT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29789" y="3670069"/>
            <a:ext cx="82296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3200" b="1" dirty="0">
                <a:solidFill>
                  <a:schemeClr val="folHlink"/>
                </a:solidFill>
              </a:rPr>
              <a:t>3. PERCUSSIONE</a:t>
            </a:r>
          </a:p>
          <a:p>
            <a:pPr algn="just">
              <a:defRPr/>
            </a:pPr>
            <a:endParaRPr lang="it-IT" sz="500" dirty="0"/>
          </a:p>
          <a:p>
            <a:pPr algn="just">
              <a:defRPr/>
            </a:pPr>
            <a:r>
              <a:rPr lang="it-IT" sz="2800" dirty="0"/>
              <a:t>Suono </a:t>
            </a:r>
            <a:r>
              <a:rPr lang="it-IT" sz="2800" dirty="0" err="1" smtClean="0"/>
              <a:t>ipertimpanico</a:t>
            </a:r>
            <a:endParaRPr lang="it-IT" sz="28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429789" y="5011507"/>
            <a:ext cx="8229600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3200" b="1" dirty="0">
                <a:solidFill>
                  <a:schemeClr val="folHlink"/>
                </a:solidFill>
              </a:rPr>
              <a:t>4. AUSCULTAZIONE</a:t>
            </a:r>
          </a:p>
          <a:p>
            <a:pPr algn="just">
              <a:defRPr/>
            </a:pPr>
            <a:endParaRPr lang="it-IT" sz="500" dirty="0"/>
          </a:p>
          <a:p>
            <a:pPr algn="just">
              <a:buFontTx/>
              <a:buChar char="•"/>
              <a:defRPr/>
            </a:pPr>
            <a:r>
              <a:rPr lang="it-IT" sz="2800" i="1" u="sng" dirty="0">
                <a:solidFill>
                  <a:schemeClr val="accent1"/>
                </a:solidFill>
              </a:rPr>
              <a:t> Timbro metallico</a:t>
            </a:r>
          </a:p>
          <a:p>
            <a:pPr algn="just">
              <a:buFontTx/>
              <a:buChar char="•"/>
              <a:defRPr/>
            </a:pPr>
            <a:r>
              <a:rPr lang="it-IT" sz="2800" i="1" u="sng" dirty="0">
                <a:solidFill>
                  <a:schemeClr val="accent1"/>
                </a:solidFill>
              </a:rPr>
              <a:t>Silenzio addominale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65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58142" y="1592811"/>
            <a:ext cx="7772400" cy="711200"/>
          </a:xfrm>
          <a:prstGeom prst="rect">
            <a:avLst/>
          </a:prstGeom>
          <a:solidFill>
            <a:srgbClr val="3366CC">
              <a:alpha val="50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ESPLORAZIONE RETTALE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910542" y="3115455"/>
            <a:ext cx="7467600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dirty="0"/>
              <a:t>Negativa nell’ileo meccanico da ostruzione colica, può evidenziare un </a:t>
            </a:r>
            <a:r>
              <a:rPr lang="it-IT" sz="4000" b="1" dirty="0">
                <a:solidFill>
                  <a:schemeClr val="folHlink"/>
                </a:solidFill>
              </a:rPr>
              <a:t>fecaloma</a:t>
            </a:r>
            <a:r>
              <a:rPr lang="it-IT" sz="3600" dirty="0"/>
              <a:t>, frequente causa di occlusione intestinale nel paziente geriatrico allettato</a:t>
            </a:r>
          </a:p>
        </p:txBody>
      </p:sp>
    </p:spTree>
    <p:extLst>
      <p:ext uri="{BB962C8B-B14F-4D97-AF65-F5344CB8AC3E}">
        <p14:creationId xmlns:p14="http://schemas.microsoft.com/office/powerpoint/2010/main" val="34220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08513" y="1301866"/>
            <a:ext cx="7772400" cy="711200"/>
          </a:xfrm>
          <a:prstGeom prst="rect">
            <a:avLst/>
          </a:prstGeom>
          <a:solidFill>
            <a:srgbClr val="3366CC">
              <a:alpha val="50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ESAME RADIOLOGICO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8065" y="2177936"/>
            <a:ext cx="5278582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600" b="1" dirty="0">
                <a:solidFill>
                  <a:schemeClr val="folHlink"/>
                </a:solidFill>
              </a:rPr>
              <a:t>RX ADDOME DIRETTO</a:t>
            </a:r>
          </a:p>
          <a:p>
            <a:pPr algn="ctr">
              <a:defRPr/>
            </a:pPr>
            <a:endParaRPr lang="it-IT" sz="2000" dirty="0"/>
          </a:p>
          <a:p>
            <a:pPr algn="ctr">
              <a:defRPr/>
            </a:pPr>
            <a:r>
              <a:rPr lang="it-IT" sz="3600" dirty="0"/>
              <a:t>Si basa sulle immagini naturali di contrasto, prodotte dalle raccolte </a:t>
            </a:r>
            <a:r>
              <a:rPr lang="it-IT" sz="3600" u="sng" dirty="0"/>
              <a:t>liquide</a:t>
            </a:r>
            <a:r>
              <a:rPr lang="it-IT" sz="3600" dirty="0"/>
              <a:t> e di </a:t>
            </a:r>
            <a:r>
              <a:rPr lang="it-IT" sz="3600" u="sng" dirty="0"/>
              <a:t>gas</a:t>
            </a:r>
            <a:r>
              <a:rPr lang="it-IT" sz="3600" dirty="0"/>
              <a:t> che si formano nell’intestino occluso (</a:t>
            </a:r>
            <a:r>
              <a:rPr lang="it-IT" sz="3600" b="1" dirty="0">
                <a:solidFill>
                  <a:schemeClr val="accent1"/>
                </a:solidFill>
              </a:rPr>
              <a:t>livelli idro-aerei</a:t>
            </a:r>
            <a:r>
              <a:rPr lang="it-IT" sz="3600" dirty="0"/>
              <a:t>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649604" y="2477194"/>
            <a:ext cx="447282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800" b="1" dirty="0">
                <a:solidFill>
                  <a:schemeClr val="folHlink"/>
                </a:solidFill>
              </a:rPr>
              <a:t>ILEO MECCANICO</a:t>
            </a:r>
          </a:p>
          <a:p>
            <a:pPr algn="just">
              <a:buFontTx/>
              <a:buChar char="•"/>
              <a:defRPr/>
            </a:pPr>
            <a:r>
              <a:rPr lang="it-IT" sz="2800" dirty="0"/>
              <a:t> distensione limitata alla porzione di 	intestino a monte dell’ostacolo</a:t>
            </a:r>
          </a:p>
          <a:p>
            <a:pPr algn="just">
              <a:buFontTx/>
              <a:buChar char="•"/>
              <a:defRPr/>
            </a:pPr>
            <a:r>
              <a:rPr lang="it-IT" sz="2800" dirty="0"/>
              <a:t> presenza di livelli idro-aerei dovuti al ristagno del liquido sovrastato dal gas</a:t>
            </a:r>
          </a:p>
          <a:p>
            <a:pPr algn="just">
              <a:buFontTx/>
              <a:buChar char="•"/>
              <a:defRPr/>
            </a:pPr>
            <a:r>
              <a:rPr lang="it-IT" sz="2800" dirty="0"/>
              <a:t> diametro del cieco !!! (10-12cm)</a:t>
            </a:r>
          </a:p>
        </p:txBody>
      </p:sp>
    </p:spTree>
    <p:extLst>
      <p:ext uri="{BB962C8B-B14F-4D97-AF65-F5344CB8AC3E}">
        <p14:creationId xmlns:p14="http://schemas.microsoft.com/office/powerpoint/2010/main" val="36026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grpSp>
        <p:nvGrpSpPr>
          <p:cNvPr id="3" name="Gruppo 2"/>
          <p:cNvGrpSpPr/>
          <p:nvPr/>
        </p:nvGrpSpPr>
        <p:grpSpPr>
          <a:xfrm>
            <a:off x="2658687" y="1521229"/>
            <a:ext cx="6874625" cy="5120640"/>
            <a:chOff x="0" y="0"/>
            <a:chExt cx="9144000" cy="6858000"/>
          </a:xfrm>
        </p:grpSpPr>
        <p:pic>
          <p:nvPicPr>
            <p:cNvPr id="4" name="Picture 2" descr="C:\WINDOWS1\Desktop\andrea\Andrea Photoshop\livelli I 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7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 descr="C:\WINDOWS1\Desktop\andrea\Andrea Photoshop\livelli I A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0"/>
              <a:ext cx="457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84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22367" y="2338688"/>
            <a:ext cx="8077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/>
              <a:t>E’ possibile una diagnosi strumentale di </a:t>
            </a:r>
            <a:r>
              <a:rPr lang="it-IT" sz="2800" b="1" dirty="0">
                <a:solidFill>
                  <a:schemeClr val="accent1"/>
                </a:solidFill>
              </a:rPr>
              <a:t>localizzazione</a:t>
            </a:r>
            <a:r>
              <a:rPr lang="it-IT" sz="2800" dirty="0"/>
              <a:t>, particolarmente utile al </a:t>
            </a:r>
            <a:r>
              <a:rPr lang="it-IT" sz="2800" dirty="0" smtClean="0"/>
              <a:t>chirurgo per strategia terapeutica e comunicazione con il paziente</a:t>
            </a:r>
            <a:endParaRPr lang="it-IT" sz="28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527367" y="1174404"/>
            <a:ext cx="4267200" cy="711200"/>
          </a:xfrm>
          <a:prstGeom prst="rect">
            <a:avLst/>
          </a:prstGeom>
          <a:solidFill>
            <a:srgbClr val="3366CC">
              <a:alpha val="50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DIAGNOSI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410325" y="4033348"/>
            <a:ext cx="3239857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it-IT" sz="2800" b="1" dirty="0">
                <a:solidFill>
                  <a:schemeClr val="folHlink"/>
                </a:solidFill>
              </a:rPr>
              <a:t>TC addome con mdc</a:t>
            </a:r>
          </a:p>
        </p:txBody>
      </p:sp>
      <p:cxnSp>
        <p:nvCxnSpPr>
          <p:cNvPr id="7" name="Connettore diritto 6"/>
          <p:cNvCxnSpPr/>
          <p:nvPr/>
        </p:nvCxnSpPr>
        <p:spPr>
          <a:xfrm flipH="1">
            <a:off x="5029200" y="4929447"/>
            <a:ext cx="8313" cy="1629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/>
          <p:cNvCxnSpPr/>
          <p:nvPr/>
        </p:nvCxnSpPr>
        <p:spPr>
          <a:xfrm flipV="1">
            <a:off x="5029200" y="5669280"/>
            <a:ext cx="1039091" cy="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 flipV="1">
            <a:off x="5040284" y="6561509"/>
            <a:ext cx="1039091" cy="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624349" y="5519651"/>
            <a:ext cx="12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eventuali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192982" y="548461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Colonscopia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192982" y="6374076"/>
            <a:ext cx="1487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Gastroscopia</a:t>
            </a:r>
          </a:p>
        </p:txBody>
      </p:sp>
    </p:spTree>
    <p:extLst>
      <p:ext uri="{BB962C8B-B14F-4D97-AF65-F5344CB8AC3E}">
        <p14:creationId xmlns:p14="http://schemas.microsoft.com/office/powerpoint/2010/main" val="913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886" y="67178"/>
            <a:ext cx="6697787" cy="679082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65018" y="5295208"/>
            <a:ext cx="2709949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«</a:t>
            </a:r>
            <a:r>
              <a:rPr lang="it-IT" dirty="0" err="1">
                <a:solidFill>
                  <a:schemeClr val="bg1"/>
                </a:solidFill>
              </a:rPr>
              <a:t>Gastrografin</a:t>
            </a:r>
            <a:r>
              <a:rPr lang="it-IT" dirty="0">
                <a:solidFill>
                  <a:schemeClr val="bg1"/>
                </a:solidFill>
              </a:rPr>
              <a:t> Challenge»</a:t>
            </a:r>
          </a:p>
        </p:txBody>
      </p:sp>
    </p:spTree>
    <p:extLst>
      <p:ext uri="{BB962C8B-B14F-4D97-AF65-F5344CB8AC3E}">
        <p14:creationId xmlns:p14="http://schemas.microsoft.com/office/powerpoint/2010/main" val="3047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017520" y="1246911"/>
            <a:ext cx="5115098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«</a:t>
            </a:r>
            <a:r>
              <a:rPr lang="it-IT" sz="3600" dirty="0" err="1">
                <a:solidFill>
                  <a:schemeClr val="bg1"/>
                </a:solidFill>
              </a:rPr>
              <a:t>Gastrografin</a:t>
            </a:r>
            <a:r>
              <a:rPr lang="it-IT" sz="3600" dirty="0">
                <a:solidFill>
                  <a:schemeClr val="bg1"/>
                </a:solidFill>
              </a:rPr>
              <a:t> Challenge»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2563" y="2067737"/>
            <a:ext cx="1134687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E’ un approccio combinato sia come studio diagnostico sia come intervento terapeutico, utilizzato nella valutazione e nella gestione dell'occlusione dell'intestino tenue</a:t>
            </a:r>
          </a:p>
          <a:p>
            <a:pPr algn="ctr"/>
            <a:endParaRPr lang="it-IT" sz="2400" dirty="0"/>
          </a:p>
          <a:p>
            <a:pPr algn="ctr"/>
            <a:endParaRPr lang="it-IT" sz="2400" dirty="0"/>
          </a:p>
          <a:p>
            <a:r>
              <a:rPr lang="it-IT" sz="2400" dirty="0"/>
              <a:t>STUDIO DIAGNOSTICO: ci permette di valutare la sede dell’ostruzione (punto in cui il mezzo di contrasto non progredisce)</a:t>
            </a:r>
          </a:p>
          <a:p>
            <a:endParaRPr lang="it-IT" sz="2400" dirty="0"/>
          </a:p>
          <a:p>
            <a:r>
              <a:rPr lang="it-IT" sz="2400" dirty="0"/>
              <a:t>INTERVENTO TERAPEUTICO: un aumento del contenuto di fluido luminale tramite un effetto osmotico può promuovere un gradiente di pressione sufficiente attraverso il punto di transizione </a:t>
            </a:r>
            <a:r>
              <a:rPr lang="it-IT" sz="2400" dirty="0" smtClean="0"/>
              <a:t>e </a:t>
            </a:r>
            <a:r>
              <a:rPr lang="it-IT" sz="2400" dirty="0"/>
              <a:t>vincere l'ostruzione</a:t>
            </a:r>
          </a:p>
        </p:txBody>
      </p:sp>
    </p:spTree>
    <p:extLst>
      <p:ext uri="{BB962C8B-B14F-4D97-AF65-F5344CB8AC3E}">
        <p14:creationId xmlns:p14="http://schemas.microsoft.com/office/powerpoint/2010/main" val="39158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637" y="5364184"/>
            <a:ext cx="646349" cy="621804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281" y="3341208"/>
            <a:ext cx="687988" cy="6437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017520" y="1246911"/>
            <a:ext cx="5115098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«</a:t>
            </a:r>
            <a:r>
              <a:rPr lang="it-IT" sz="3600" dirty="0" err="1">
                <a:solidFill>
                  <a:schemeClr val="bg1"/>
                </a:solidFill>
              </a:rPr>
              <a:t>Gastrografin</a:t>
            </a:r>
            <a:r>
              <a:rPr lang="it-IT" sz="3600" dirty="0">
                <a:solidFill>
                  <a:schemeClr val="bg1"/>
                </a:solidFill>
              </a:rPr>
              <a:t> Challenge»</a:t>
            </a: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855159832"/>
              </p:ext>
            </p:extLst>
          </p:nvPr>
        </p:nvGraphicFramePr>
        <p:xfrm>
          <a:off x="-511695" y="3321705"/>
          <a:ext cx="4900815" cy="2904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143587" y="3907694"/>
            <a:ext cx="1862051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RX addome seriate ogni 8h</a:t>
            </a:r>
          </a:p>
        </p:txBody>
      </p:sp>
      <p:sp>
        <p:nvSpPr>
          <p:cNvPr id="9" name="Freccia a destra 8"/>
          <p:cNvSpPr/>
          <p:nvPr/>
        </p:nvSpPr>
        <p:spPr>
          <a:xfrm rot="19655455">
            <a:off x="6219531" y="3682436"/>
            <a:ext cx="1014152" cy="700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4451401">
            <a:off x="6157036" y="4938768"/>
            <a:ext cx="969348" cy="829128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7272393" y="3236225"/>
            <a:ext cx="2617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Paziente si canalizza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 vede il contrasto nell'intestino crasso dopo 24 ore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125954" y="3236225"/>
            <a:ext cx="2002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Il trattamento ha avuto successo e l'occlusione si è risolta</a:t>
            </a:r>
          </a:p>
        </p:txBody>
      </p:sp>
      <p:sp>
        <p:nvSpPr>
          <p:cNvPr id="14" name="Freccia a destra 13"/>
          <p:cNvSpPr/>
          <p:nvPr/>
        </p:nvSpPr>
        <p:spPr>
          <a:xfrm>
            <a:off x="9674085" y="3574538"/>
            <a:ext cx="432262" cy="523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7342434" y="4829186"/>
            <a:ext cx="26178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Paziente vomita nonostante il SNG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Pz NON si canalizza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 vede il contrasto bloccato a livello dell’ostruzione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927681" y="4792549"/>
            <a:ext cx="200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L'occlusione NON si è risolta</a:t>
            </a:r>
          </a:p>
        </p:txBody>
      </p:sp>
      <p:sp>
        <p:nvSpPr>
          <p:cNvPr id="18" name="Freccia a destra 17"/>
          <p:cNvSpPr/>
          <p:nvPr/>
        </p:nvSpPr>
        <p:spPr>
          <a:xfrm>
            <a:off x="9551679" y="4850507"/>
            <a:ext cx="432262" cy="523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/>
          <p:cNvSpPr/>
          <p:nvPr/>
        </p:nvSpPr>
        <p:spPr>
          <a:xfrm rot="5400000">
            <a:off x="10712707" y="5454637"/>
            <a:ext cx="432262" cy="523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9927681" y="5949874"/>
            <a:ext cx="2002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Intervento chirurgico d’urgenza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461880" y="2017254"/>
            <a:ext cx="187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2"/>
                </a:solidFill>
              </a:rPr>
              <a:t>FASI</a:t>
            </a:r>
          </a:p>
        </p:txBody>
      </p:sp>
    </p:spTree>
    <p:extLst>
      <p:ext uri="{BB962C8B-B14F-4D97-AF65-F5344CB8AC3E}">
        <p14:creationId xmlns:p14="http://schemas.microsoft.com/office/powerpoint/2010/main" val="15098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 animBg="1"/>
      <p:bldP spid="12" grpId="0"/>
      <p:bldP spid="13" grpId="0"/>
      <p:bldP spid="14" grpId="0" animBg="1"/>
      <p:bldP spid="16" grpId="0"/>
      <p:bldP spid="17" grpId="0"/>
      <p:bldP spid="18" grpId="0" animBg="1"/>
      <p:bldP spid="19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017520" y="1246911"/>
            <a:ext cx="5115098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«</a:t>
            </a:r>
            <a:r>
              <a:rPr lang="it-IT" sz="3600" dirty="0" err="1">
                <a:solidFill>
                  <a:schemeClr val="bg1"/>
                </a:solidFill>
              </a:rPr>
              <a:t>Gastrografin</a:t>
            </a:r>
            <a:r>
              <a:rPr lang="it-IT" sz="3600" dirty="0">
                <a:solidFill>
                  <a:schemeClr val="bg1"/>
                </a:solidFill>
              </a:rPr>
              <a:t> Challenge»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512485" y="2063828"/>
            <a:ext cx="4125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2"/>
                </a:solidFill>
              </a:rPr>
              <a:t>IMMAGINI RADIOGRAFICHE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404" y="3311632"/>
            <a:ext cx="2962275" cy="30194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437" y="3283056"/>
            <a:ext cx="2505075" cy="307657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40575" y="3973484"/>
            <a:ext cx="183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Failed</a:t>
            </a:r>
            <a:r>
              <a:rPr lang="it-IT" dirty="0"/>
              <a:t> </a:t>
            </a:r>
            <a:r>
              <a:rPr lang="it-IT" dirty="0" err="1"/>
              <a:t>challenge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7118466" y="3973484"/>
            <a:ext cx="183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Passed</a:t>
            </a:r>
            <a:r>
              <a:rPr lang="it-IT" dirty="0"/>
              <a:t> </a:t>
            </a:r>
            <a:r>
              <a:rPr lang="it-IT" dirty="0" err="1"/>
              <a:t>challenge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39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810597" y="246301"/>
            <a:ext cx="59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Occlusione intestinale meccanica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07818" y="1321572"/>
            <a:ext cx="117292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u="sng" dirty="0"/>
              <a:t>Cause estrinseche: </a:t>
            </a:r>
            <a:r>
              <a:rPr lang="it-IT" altLang="it-IT" sz="3600" dirty="0"/>
              <a:t>Carcinosi peritoneale (infiltrazione ab estrinseco), massa tumorale di organi adiacenti (da compressione ab estrinseco)</a:t>
            </a:r>
            <a:endParaRPr lang="it-IT" sz="3600" dirty="0"/>
          </a:p>
          <a:p>
            <a:endParaRPr lang="it-IT" sz="3600" u="sng" dirty="0"/>
          </a:p>
        </p:txBody>
      </p:sp>
      <p:sp>
        <p:nvSpPr>
          <p:cNvPr id="11" name="Rettangolo 10"/>
          <p:cNvSpPr/>
          <p:nvPr/>
        </p:nvSpPr>
        <p:spPr>
          <a:xfrm>
            <a:off x="279860" y="3502166"/>
            <a:ext cx="10493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u="sng" dirty="0">
                <a:solidFill>
                  <a:srgbClr val="222222"/>
                </a:solidFill>
              </a:rPr>
              <a:t>Carcinosi peritoneale</a:t>
            </a:r>
            <a:r>
              <a:rPr lang="it-IT" sz="2000" dirty="0">
                <a:solidFill>
                  <a:srgbClr val="222222"/>
                </a:solidFill>
              </a:rPr>
              <a:t>: diffusione di un tumore dall’organo di origine al </a:t>
            </a:r>
            <a:r>
              <a:rPr lang="it-IT" sz="2000" b="1" dirty="0">
                <a:solidFill>
                  <a:srgbClr val="222222"/>
                </a:solidFill>
              </a:rPr>
              <a:t>peritoneo</a:t>
            </a:r>
            <a:r>
              <a:rPr lang="it-IT" sz="2000" dirty="0">
                <a:solidFill>
                  <a:srgbClr val="222222"/>
                </a:solidFill>
              </a:rPr>
              <a:t>, la membrana sierosa che riveste internamente la cavità addominale e i visceri. Tale condizione è relativamente frequente negli stadi avanzati di molte neoplasie. Gli impianti tumorali sul peritoneo parietale e viscerale creano rigidità e fissità dell’intestino con compromissione del regolare transito intestinale</a:t>
            </a:r>
            <a:endParaRPr lang="it-IT" sz="2000" dirty="0"/>
          </a:p>
        </p:txBody>
      </p:sp>
      <p:sp>
        <p:nvSpPr>
          <p:cNvPr id="12" name="Rettangolo 11"/>
          <p:cNvSpPr/>
          <p:nvPr/>
        </p:nvSpPr>
        <p:spPr>
          <a:xfrm>
            <a:off x="279860" y="5102604"/>
            <a:ext cx="10493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u="sng" dirty="0">
                <a:solidFill>
                  <a:srgbClr val="222222"/>
                </a:solidFill>
              </a:rPr>
              <a:t>Tumore infiltrante:</a:t>
            </a:r>
            <a:r>
              <a:rPr lang="it-IT" sz="2000" dirty="0">
                <a:solidFill>
                  <a:srgbClr val="222222"/>
                </a:solidFill>
              </a:rPr>
              <a:t>  massa tumorale che accrescendosi non si limita a comprimere i tessuti adiacenti ma si propaga e si diffonde per contiguità negli stessi modificandone la struttura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9520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98269" y="1266798"/>
            <a:ext cx="1024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Fisiopatologia dell’occlusione intestinale con strangolamento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81247" y="1953492"/>
            <a:ext cx="116295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/>
              <a:t>Interruzione del flusso ematico in un segmento intestinale di varia estensione</a:t>
            </a:r>
          </a:p>
          <a:p>
            <a:endParaRPr lang="it-IT" sz="2400" dirty="0"/>
          </a:p>
          <a:p>
            <a:r>
              <a:rPr lang="it-IT" sz="2400" dirty="0"/>
              <a:t>La pressione su i vasi mesenteriali a livello del cingolo strozzante o nel punto di torsione impedisce in regolare afflusso ematico arterioso ed impedisce lo scarico a livello venoso con  stasi nella rete venosa intramurale. Il processo ischemico, preceduto dalla trombosi delle vene intramurali, evolve in necrosi che procede dalla mucosa alla sierosa.</a:t>
            </a:r>
          </a:p>
          <a:p>
            <a:endParaRPr lang="it-IT" sz="2400" dirty="0"/>
          </a:p>
          <a:p>
            <a:r>
              <a:rPr lang="it-IT" sz="2400" dirty="0"/>
              <a:t>Complicanze: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sz="2400" dirty="0"/>
              <a:t>Squilibrio idro-elettrolitico 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sz="2400" dirty="0"/>
              <a:t>Traslocazione batterica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sz="2400" dirty="0"/>
              <a:t>Perforazione del tratto necrotico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sz="2400" dirty="0"/>
              <a:t>Shock settico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829" y="4501602"/>
            <a:ext cx="5094524" cy="181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1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89710" y="1370707"/>
            <a:ext cx="1024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Fisiopatologia dell’occlusione intestinale con strangolamento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5143" y="2759826"/>
            <a:ext cx="9368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Cause: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800" dirty="0"/>
              <a:t>Ernie della parete addominale, laparoceli ed ernie interne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800" dirty="0"/>
              <a:t>Briglia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800" dirty="0"/>
              <a:t>Volvolo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800" dirty="0"/>
              <a:t>Invaginazione</a:t>
            </a:r>
          </a:p>
        </p:txBody>
      </p:sp>
    </p:spTree>
    <p:extLst>
      <p:ext uri="{BB962C8B-B14F-4D97-AF65-F5344CB8AC3E}">
        <p14:creationId xmlns:p14="http://schemas.microsoft.com/office/powerpoint/2010/main" val="13759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724698" y="218890"/>
            <a:ext cx="6467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Occlusione intestinale con strangolamento</a:t>
            </a:r>
          </a:p>
        </p:txBody>
      </p:sp>
      <p:sp>
        <p:nvSpPr>
          <p:cNvPr id="3" name="Rettangolo 2"/>
          <p:cNvSpPr/>
          <p:nvPr/>
        </p:nvSpPr>
        <p:spPr>
          <a:xfrm>
            <a:off x="279861" y="276783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Fuoriuscita di un viscere dalla cavità che normalmente lo contiene attraverso un orifizio preformato della parete o un canale naturale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03563" y="1348981"/>
            <a:ext cx="7359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u="sng" dirty="0"/>
              <a:t>Cause estrinseche: </a:t>
            </a:r>
            <a:r>
              <a:rPr lang="it-IT" sz="2800" dirty="0"/>
              <a:t>Ernie della parete addominale</a:t>
            </a:r>
          </a:p>
        </p:txBody>
      </p:sp>
      <p:pic>
        <p:nvPicPr>
          <p:cNvPr id="11" name="Picture 4" descr="Ernia inguinale - Bio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17" y="1872201"/>
            <a:ext cx="3895465" cy="482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1111134" y="4451023"/>
            <a:ext cx="4724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Regione inguinale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Regione crurale o femorale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Regione ombelicale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dirty="0"/>
              <a:t>Regione lombare</a:t>
            </a:r>
          </a:p>
        </p:txBody>
      </p:sp>
    </p:spTree>
    <p:extLst>
      <p:ext uri="{BB962C8B-B14F-4D97-AF65-F5344CB8AC3E}">
        <p14:creationId xmlns:p14="http://schemas.microsoft.com/office/powerpoint/2010/main" val="4442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724698" y="218890"/>
            <a:ext cx="6467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Occlusione intestinale con strangolamento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505927" y="1212653"/>
            <a:ext cx="5316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u="sng" dirty="0"/>
              <a:t>Cause estrinseche:</a:t>
            </a:r>
            <a:r>
              <a:rPr lang="it-IT" sz="2800" dirty="0"/>
              <a:t> Ernia inguinale</a:t>
            </a:r>
          </a:p>
        </p:txBody>
      </p:sp>
      <p:pic>
        <p:nvPicPr>
          <p:cNvPr id="8" name="Picture 2" descr="2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9" y="1872201"/>
            <a:ext cx="4038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064" y="2529234"/>
            <a:ext cx="51054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724698" y="218890"/>
            <a:ext cx="6467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Occlusione intestinale con strangolamento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505927" y="1212653"/>
            <a:ext cx="6513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u="sng" dirty="0"/>
              <a:t>Cause estrinseche:</a:t>
            </a:r>
            <a:r>
              <a:rPr lang="it-IT" sz="2800" dirty="0"/>
              <a:t> Ernia inguinale strozzata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4197" y="1970321"/>
            <a:ext cx="1108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Il cingolo strozzante è rappresentato dall’orifizio inguinale interno</a:t>
            </a:r>
          </a:p>
        </p:txBody>
      </p:sp>
      <p:pic>
        <p:nvPicPr>
          <p:cNvPr id="9" name="Picture 2" descr="C:\WINDOWS1\Desktop\andrea\Andrea Photoshop\erniaNe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18747"/>
          <a:stretch>
            <a:fillRect/>
          </a:stretch>
        </p:blipFill>
        <p:spPr bwMode="auto">
          <a:xfrm>
            <a:off x="3505927" y="2548364"/>
            <a:ext cx="3930493" cy="426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3452"/>
          <a:stretch>
            <a:fillRect/>
          </a:stretch>
        </p:blipFill>
        <p:spPr bwMode="auto">
          <a:xfrm>
            <a:off x="2513941" y="2553232"/>
            <a:ext cx="6444408" cy="425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705" y="2533325"/>
            <a:ext cx="5318858" cy="427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8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724698" y="218890"/>
            <a:ext cx="6467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FF00"/>
                </a:solidFill>
              </a:rPr>
              <a:t>Occlusione intestinale con strangolamento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2231794"/>
            <a:ext cx="5027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u="sng" dirty="0"/>
              <a:t>Cause estrinseche:</a:t>
            </a:r>
            <a:r>
              <a:rPr lang="it-IT" sz="2800" dirty="0"/>
              <a:t> Ernia interna</a:t>
            </a:r>
          </a:p>
        </p:txBody>
      </p:sp>
    </p:spTree>
    <p:extLst>
      <p:ext uri="{BB962C8B-B14F-4D97-AF65-F5344CB8AC3E}">
        <p14:creationId xmlns:p14="http://schemas.microsoft.com/office/powerpoint/2010/main" val="28766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957</Words>
  <Application>Microsoft Office PowerPoint</Application>
  <PresentationFormat>Widescreen</PresentationFormat>
  <Paragraphs>147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PALMISANO SILVIA</dc:creator>
  <cp:lastModifiedBy>PALMISANO SILVIA</cp:lastModifiedBy>
  <cp:revision>161</cp:revision>
  <dcterms:created xsi:type="dcterms:W3CDTF">2023-10-17T19:18:35Z</dcterms:created>
  <dcterms:modified xsi:type="dcterms:W3CDTF">2026-04-27T05:49:59Z</dcterms:modified>
</cp:coreProperties>
</file>