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8" r:id="rId2"/>
    <p:sldId id="279" r:id="rId3"/>
    <p:sldId id="280" r:id="rId4"/>
    <p:sldId id="281" r:id="rId5"/>
    <p:sldId id="282" r:id="rId6"/>
    <p:sldId id="283" r:id="rId7"/>
    <p:sldId id="284" r:id="rId8"/>
    <p:sldId id="285" r:id="rId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90" d="100"/>
          <a:sy n="90" d="100"/>
        </p:scale>
        <p:origin x="35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a:gsLst>
            <a:gs pos="100000">
              <a:schemeClr val="accent1">
                <a:lumMod val="20000"/>
                <a:lumOff val="80000"/>
                <a:alpha val="86000"/>
              </a:schemeClr>
            </a:gs>
            <a:gs pos="42000">
              <a:schemeClr val="bg1">
                <a:alpha val="40000"/>
              </a:schemeClr>
            </a:gs>
            <a:gs pos="0">
              <a:schemeClr val="accent1">
                <a:lumMod val="20000"/>
                <a:lumOff val="80000"/>
                <a:alpha val="85000"/>
              </a:schemeClr>
            </a:gs>
            <a:gs pos="75000">
              <a:schemeClr val="bg1">
                <a:alpha val="40000"/>
              </a:schemeClr>
            </a:gs>
          </a:gsLst>
          <a:lin ang="5400000" scaled="0"/>
        </a:gradFill>
        <a:effectLst/>
      </p:bgPr>
    </p:bg>
    <p:spTree>
      <p:nvGrpSpPr>
        <p:cNvPr id="1" name=""/>
        <p:cNvGrpSpPr/>
        <p:nvPr/>
      </p:nvGrpSpPr>
      <p:grpSpPr>
        <a:xfrm>
          <a:off x="0" y="0"/>
          <a:ext cx="0" cy="0"/>
          <a:chOff x="0" y="0"/>
          <a:chExt cx="0" cy="0"/>
        </a:xfrm>
      </p:grpSpPr>
      <p:grpSp>
        <p:nvGrpSpPr>
          <p:cNvPr id="6" name="Group 5"/>
          <p:cNvGrpSpPr/>
          <p:nvPr/>
        </p:nvGrpSpPr>
        <p:grpSpPr>
          <a:xfrm>
            <a:off x="0" y="0"/>
            <a:ext cx="12188825" cy="713232"/>
            <a:chOff x="0" y="0"/>
            <a:chExt cx="12188825" cy="713232"/>
          </a:xfrm>
        </p:grpSpPr>
        <p:sp>
          <p:nvSpPr>
            <p:cNvPr id="7" name="Rectangle 6"/>
            <p:cNvSpPr/>
            <p:nvPr/>
          </p:nvSpPr>
          <p:spPr>
            <a:xfrm flipV="1">
              <a:off x="0" y="73152"/>
              <a:ext cx="12188825" cy="640080"/>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1" name="Group 10"/>
          <p:cNvGrpSpPr/>
          <p:nvPr/>
        </p:nvGrpSpPr>
        <p:grpSpPr>
          <a:xfrm>
            <a:off x="0" y="0"/>
            <a:ext cx="713232" cy="6858000"/>
            <a:chOff x="0" y="0"/>
            <a:chExt cx="713232" cy="6858000"/>
          </a:xfrm>
        </p:grpSpPr>
        <p:sp>
          <p:nvSpPr>
            <p:cNvPr id="12" name="Rectangle 11"/>
            <p:cNvSpPr/>
            <p:nvPr/>
          </p:nvSpPr>
          <p:spPr>
            <a:xfrm flipH="1">
              <a:off x="73152" y="0"/>
              <a:ext cx="640080" cy="6858000"/>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flipH="1">
              <a:off x="0" y="0"/>
              <a:ext cx="202718" cy="6858000"/>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4" name="Group 13"/>
          <p:cNvGrpSpPr/>
          <p:nvPr/>
        </p:nvGrpSpPr>
        <p:grpSpPr>
          <a:xfrm>
            <a:off x="11476762" y="0"/>
            <a:ext cx="746886" cy="6858000"/>
            <a:chOff x="11476762" y="0"/>
            <a:chExt cx="746886" cy="6858000"/>
          </a:xfrm>
        </p:grpSpPr>
        <p:sp>
          <p:nvSpPr>
            <p:cNvPr id="15" name="Rectangle 14"/>
            <p:cNvSpPr/>
            <p:nvPr/>
          </p:nvSpPr>
          <p:spPr>
            <a:xfrm flipH="1">
              <a:off x="11476762" y="0"/>
              <a:ext cx="640080" cy="6858000"/>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p:nvSpPr>
          <p:spPr>
            <a:xfrm flipH="1">
              <a:off x="12020930" y="0"/>
              <a:ext cx="202718" cy="6858000"/>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7" name="Group 16"/>
          <p:cNvGrpSpPr/>
          <p:nvPr/>
        </p:nvGrpSpPr>
        <p:grpSpPr>
          <a:xfrm flipV="1">
            <a:off x="0" y="6144768"/>
            <a:ext cx="12188825" cy="713232"/>
            <a:chOff x="0" y="0"/>
            <a:chExt cx="12188825" cy="713232"/>
          </a:xfrm>
        </p:grpSpPr>
        <p:sp>
          <p:nvSpPr>
            <p:cNvPr id="18" name="Rectangle 17"/>
            <p:cNvSpPr/>
            <p:nvPr/>
          </p:nvSpPr>
          <p:spPr>
            <a:xfrm flipV="1">
              <a:off x="0" y="73152"/>
              <a:ext cx="12188825" cy="640080"/>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295400" y="1188720"/>
            <a:ext cx="9601200" cy="2514600"/>
          </a:xfrm>
        </p:spPr>
        <p:txBody>
          <a:bodyPr anchor="b">
            <a:noAutofit/>
          </a:bodyPr>
          <a:lstStyle>
            <a:lvl1pPr algn="ctr">
              <a:defRPr sz="6000"/>
            </a:lvl1pPr>
          </a:lstStyle>
          <a:p>
            <a:r>
              <a:rPr lang="en-US"/>
              <a:t>Click to edit Master title style</a:t>
            </a:r>
            <a:endParaRPr/>
          </a:p>
        </p:txBody>
      </p:sp>
      <p:sp>
        <p:nvSpPr>
          <p:cNvPr id="3" name="Subtitle 2"/>
          <p:cNvSpPr>
            <a:spLocks noGrp="1"/>
          </p:cNvSpPr>
          <p:nvPr>
            <p:ph type="subTitle" idx="1"/>
          </p:nvPr>
        </p:nvSpPr>
        <p:spPr>
          <a:xfrm>
            <a:off x="1295400" y="3749040"/>
            <a:ext cx="9601200" cy="914400"/>
          </a:xfrm>
        </p:spPr>
        <p:txBody>
          <a:bodyPr>
            <a:normAutofit/>
          </a:bodyPr>
          <a:lstStyle>
            <a:lvl1pPr marL="0" indent="0" algn="ctr">
              <a:spcBef>
                <a:spcPts val="0"/>
              </a:spcBef>
              <a:buNone/>
              <a:defRPr sz="2400" cap="all" baseline="0"/>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a:p>
        </p:txBody>
      </p:sp>
    </p:spTree>
    <p:extLst>
      <p:ext uri="{BB962C8B-B14F-4D97-AF65-F5344CB8AC3E}">
        <p14:creationId xmlns:p14="http://schemas.microsoft.com/office/powerpoint/2010/main" val="32698317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9E583DDF-CA54-461A-A486-592D2374C532}" type="datetimeFigureOut">
              <a:rPr lang="en-US"/>
              <a:t>4/26/2026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‹N›</a:t>
            </a:fld>
            <a:endParaRPr/>
          </a:p>
        </p:txBody>
      </p:sp>
    </p:spTree>
    <p:extLst>
      <p:ext uri="{BB962C8B-B14F-4D97-AF65-F5344CB8AC3E}">
        <p14:creationId xmlns:p14="http://schemas.microsoft.com/office/powerpoint/2010/main" val="2483425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274638"/>
            <a:ext cx="2628900" cy="5897562"/>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838200" y="274638"/>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9E583DDF-CA54-461A-A486-592D2374C532}" type="datetimeFigureOut">
              <a:rPr lang="en-US"/>
              <a:t>4/26/2026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‹N›</a:t>
            </a:fld>
            <a:endParaRPr/>
          </a:p>
        </p:txBody>
      </p:sp>
    </p:spTree>
    <p:extLst>
      <p:ext uri="{BB962C8B-B14F-4D97-AF65-F5344CB8AC3E}">
        <p14:creationId xmlns:p14="http://schemas.microsoft.com/office/powerpoint/2010/main" val="1068786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10"/>
          </p:nvPr>
        </p:nvSpPr>
        <p:spPr/>
        <p:txBody>
          <a:bodyPr/>
          <a:lstStyle/>
          <a:p>
            <a:fld id="{9E583DDF-CA54-461A-A486-592D2374C532}" type="datetimeFigureOut">
              <a:rPr lang="en-US"/>
              <a:t>4/26/2026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‹N›</a:t>
            </a:fld>
            <a:endParaRPr/>
          </a:p>
        </p:txBody>
      </p:sp>
    </p:spTree>
    <p:extLst>
      <p:ext uri="{BB962C8B-B14F-4D97-AF65-F5344CB8AC3E}">
        <p14:creationId xmlns:p14="http://schemas.microsoft.com/office/powerpoint/2010/main" val="28966320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flipV="1">
            <a:off x="0" y="6309360"/>
            <a:ext cx="12188825"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1" name="Group 10"/>
          <p:cNvGrpSpPr/>
          <p:nvPr/>
        </p:nvGrpSpPr>
        <p:grpSpPr>
          <a:xfrm>
            <a:off x="16736" y="0"/>
            <a:ext cx="12188825" cy="548640"/>
            <a:chOff x="0" y="0"/>
            <a:chExt cx="12188825" cy="713232"/>
          </a:xfrm>
        </p:grpSpPr>
        <p:sp>
          <p:nvSpPr>
            <p:cNvPr id="12" name="Rectangle 11"/>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Date Placeholder 3"/>
          <p:cNvSpPr>
            <a:spLocks noGrp="1"/>
          </p:cNvSpPr>
          <p:nvPr>
            <p:ph type="dt" sz="half" idx="10"/>
          </p:nvPr>
        </p:nvSpPr>
        <p:spPr/>
        <p:txBody>
          <a:bodyPr/>
          <a:lstStyle/>
          <a:p>
            <a:fld id="{9E583DDF-CA54-461A-A486-592D2374C532}" type="datetimeFigureOut">
              <a:rPr lang="en-US"/>
              <a:t>4/26/2026</a:t>
            </a:fld>
            <a:endParaRPr/>
          </a:p>
        </p:txBody>
      </p:sp>
      <p:sp>
        <p:nvSpPr>
          <p:cNvPr id="5" name="Footer Placeholder 4"/>
          <p:cNvSpPr>
            <a:spLocks noGrp="1"/>
          </p:cNvSpPr>
          <p:nvPr>
            <p:ph type="ftr" sz="quarter" idx="11"/>
          </p:nvPr>
        </p:nvSpPr>
        <p:spPr/>
        <p:txBody>
          <a:bodyPr/>
          <a:lstStyle/>
          <a:p>
            <a:endParaRPr/>
          </a:p>
        </p:txBody>
      </p:sp>
      <p:sp>
        <p:nvSpPr>
          <p:cNvPr id="6" name="Slide Number Placeholder 5"/>
          <p:cNvSpPr>
            <a:spLocks noGrp="1"/>
          </p:cNvSpPr>
          <p:nvPr>
            <p:ph type="sldNum" sz="quarter" idx="12"/>
          </p:nvPr>
        </p:nvSpPr>
        <p:spPr/>
        <p:txBody>
          <a:bodyPr/>
          <a:lstStyle/>
          <a:p>
            <a:fld id="{CA8D9AD5-F248-4919-864A-CFD76CC027D6}" type="slidenum">
              <a:rPr/>
              <a:t>‹N›</a:t>
            </a:fld>
            <a:endParaRPr/>
          </a:p>
        </p:txBody>
      </p:sp>
      <p:sp>
        <p:nvSpPr>
          <p:cNvPr id="2" name="Title 1"/>
          <p:cNvSpPr>
            <a:spLocks noGrp="1"/>
          </p:cNvSpPr>
          <p:nvPr>
            <p:ph type="title"/>
          </p:nvPr>
        </p:nvSpPr>
        <p:spPr>
          <a:xfrm>
            <a:off x="1295400" y="1188720"/>
            <a:ext cx="9601200" cy="2514600"/>
          </a:xfrm>
        </p:spPr>
        <p:txBody>
          <a:bodyPr anchor="b">
            <a:normAutofit/>
          </a:bodyPr>
          <a:lstStyle>
            <a:lvl1pPr algn="ctr">
              <a:defRPr sz="5400" b="0">
                <a:solidFill>
                  <a:schemeClr val="tx1">
                    <a:lumMod val="75000"/>
                  </a:schemeClr>
                </a:solidFill>
              </a:defRPr>
            </a:lvl1pPr>
          </a:lstStyle>
          <a:p>
            <a:r>
              <a:rPr lang="en-US"/>
              <a:t>Click to edit Master title style</a:t>
            </a:r>
            <a:endParaRPr/>
          </a:p>
        </p:txBody>
      </p:sp>
      <p:sp>
        <p:nvSpPr>
          <p:cNvPr id="3" name="Text Placeholder 2"/>
          <p:cNvSpPr>
            <a:spLocks noGrp="1"/>
          </p:cNvSpPr>
          <p:nvPr>
            <p:ph type="body" idx="1"/>
          </p:nvPr>
        </p:nvSpPr>
        <p:spPr>
          <a:xfrm>
            <a:off x="1295400" y="3749040"/>
            <a:ext cx="9601200" cy="914400"/>
          </a:xfrm>
        </p:spPr>
        <p:txBody>
          <a:bodyPr anchor="t"/>
          <a:lstStyle>
            <a:lvl1pPr marL="0" indent="0" algn="ctr">
              <a:spcBef>
                <a:spcPts val="0"/>
              </a:spcBef>
              <a:buNone/>
              <a:defRPr sz="2000" cap="all"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657350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341120" y="1673352"/>
            <a:ext cx="4572000" cy="4343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78880" y="1673352"/>
            <a:ext cx="4572000" cy="434340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Date Placeholder 4"/>
          <p:cNvSpPr>
            <a:spLocks noGrp="1"/>
          </p:cNvSpPr>
          <p:nvPr>
            <p:ph type="dt" sz="half" idx="10"/>
          </p:nvPr>
        </p:nvSpPr>
        <p:spPr/>
        <p:txBody>
          <a:bodyPr/>
          <a:lstStyle/>
          <a:p>
            <a:fld id="{0A879FD0-C37A-4F50-8F3B-5FA0D9D0B42F}" type="datetimeFigureOut">
              <a:rPr lang="en-US"/>
              <a:t>4/26/2026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0D06EF73-9DB8-4763-865F-2F88181A4732}" type="slidenum">
              <a:rPr/>
              <a:t>‹N›</a:t>
            </a:fld>
            <a:endParaRPr/>
          </a:p>
        </p:txBody>
      </p:sp>
    </p:spTree>
    <p:extLst>
      <p:ext uri="{BB962C8B-B14F-4D97-AF65-F5344CB8AC3E}">
        <p14:creationId xmlns:p14="http://schemas.microsoft.com/office/powerpoint/2010/main" val="105892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341120" y="1600200"/>
            <a:ext cx="4572000" cy="758952"/>
          </a:xfrm>
        </p:spPr>
        <p:txBody>
          <a:bodyPr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41120" y="2441448"/>
            <a:ext cx="4572000" cy="358444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78880" y="1600200"/>
            <a:ext cx="4572000" cy="758952"/>
          </a:xfrm>
        </p:spPr>
        <p:txBody>
          <a:bodyPr anchor="ctr">
            <a:normAutofit/>
          </a:bodyPr>
          <a:lstStyle>
            <a:lvl1pPr marL="0" indent="0">
              <a:spcBef>
                <a:spcPts val="0"/>
              </a:spcBef>
              <a:buNone/>
              <a:defRPr sz="20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78880" y="2441448"/>
            <a:ext cx="4572000" cy="358444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 name="Date Placeholder 6"/>
          <p:cNvSpPr>
            <a:spLocks noGrp="1"/>
          </p:cNvSpPr>
          <p:nvPr>
            <p:ph type="dt" sz="half" idx="10"/>
          </p:nvPr>
        </p:nvSpPr>
        <p:spPr/>
        <p:txBody>
          <a:bodyPr/>
          <a:lstStyle/>
          <a:p>
            <a:fld id="{9E583DDF-CA54-461A-A486-592D2374C532}" type="datetimeFigureOut">
              <a:rPr lang="en-US"/>
              <a:t>4/26/2026</a:t>
            </a:fld>
            <a:endParaRPr/>
          </a:p>
        </p:txBody>
      </p:sp>
      <p:sp>
        <p:nvSpPr>
          <p:cNvPr id="8" name="Footer Placeholder 7"/>
          <p:cNvSpPr>
            <a:spLocks noGrp="1"/>
          </p:cNvSpPr>
          <p:nvPr>
            <p:ph type="ftr" sz="quarter" idx="11"/>
          </p:nvPr>
        </p:nvSpPr>
        <p:spPr/>
        <p:txBody>
          <a:bodyPr/>
          <a:lstStyle/>
          <a:p>
            <a:endParaRPr/>
          </a:p>
        </p:txBody>
      </p:sp>
      <p:sp>
        <p:nvSpPr>
          <p:cNvPr id="9" name="Slide Number Placeholder 8"/>
          <p:cNvSpPr>
            <a:spLocks noGrp="1"/>
          </p:cNvSpPr>
          <p:nvPr>
            <p:ph type="sldNum" sz="quarter" idx="12"/>
          </p:nvPr>
        </p:nvSpPr>
        <p:spPr/>
        <p:txBody>
          <a:bodyPr/>
          <a:lstStyle/>
          <a:p>
            <a:fld id="{CA8D9AD5-F248-4919-864A-CFD76CC027D6}" type="slidenum">
              <a:rPr/>
              <a:t>‹N›</a:t>
            </a:fld>
            <a:endParaRPr/>
          </a:p>
        </p:txBody>
      </p:sp>
    </p:spTree>
    <p:extLst>
      <p:ext uri="{BB962C8B-B14F-4D97-AF65-F5344CB8AC3E}">
        <p14:creationId xmlns:p14="http://schemas.microsoft.com/office/powerpoint/2010/main" val="2555384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9E583DDF-CA54-461A-A486-592D2374C532}" type="datetimeFigureOut">
              <a:rPr lang="en-US"/>
              <a:t>4/26/2026</a:t>
            </a:fld>
            <a:endParaRPr/>
          </a:p>
        </p:txBody>
      </p:sp>
      <p:sp>
        <p:nvSpPr>
          <p:cNvPr id="4" name="Footer Placeholder 3"/>
          <p:cNvSpPr>
            <a:spLocks noGrp="1"/>
          </p:cNvSpPr>
          <p:nvPr>
            <p:ph type="ftr" sz="quarter" idx="11"/>
          </p:nvPr>
        </p:nvSpPr>
        <p:spPr/>
        <p:txBody>
          <a:bodyPr/>
          <a:lstStyle/>
          <a:p>
            <a:endParaRPr/>
          </a:p>
        </p:txBody>
      </p:sp>
      <p:sp>
        <p:nvSpPr>
          <p:cNvPr id="5" name="Slide Number Placeholder 4"/>
          <p:cNvSpPr>
            <a:spLocks noGrp="1"/>
          </p:cNvSpPr>
          <p:nvPr>
            <p:ph type="sldNum" sz="quarter" idx="12"/>
          </p:nvPr>
        </p:nvSpPr>
        <p:spPr/>
        <p:txBody>
          <a:bodyPr/>
          <a:lstStyle/>
          <a:p>
            <a:fld id="{CA8D9AD5-F248-4919-864A-CFD76CC027D6}" type="slidenum">
              <a:rPr/>
              <a:t>‹N›</a:t>
            </a:fld>
            <a:endParaRPr/>
          </a:p>
        </p:txBody>
      </p:sp>
    </p:spTree>
    <p:extLst>
      <p:ext uri="{BB962C8B-B14F-4D97-AF65-F5344CB8AC3E}">
        <p14:creationId xmlns:p14="http://schemas.microsoft.com/office/powerpoint/2010/main" val="38644798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583DDF-CA54-461A-A486-592D2374C532}" type="datetimeFigureOut">
              <a:rPr lang="en-US"/>
              <a:t>4/26/2026</a:t>
            </a:fld>
            <a:endParaRPr/>
          </a:p>
        </p:txBody>
      </p:sp>
      <p:sp>
        <p:nvSpPr>
          <p:cNvPr id="3" name="Footer Placeholder 2"/>
          <p:cNvSpPr>
            <a:spLocks noGrp="1"/>
          </p:cNvSpPr>
          <p:nvPr>
            <p:ph type="ftr" sz="quarter" idx="11"/>
          </p:nvPr>
        </p:nvSpPr>
        <p:spPr/>
        <p:txBody>
          <a:bodyPr/>
          <a:lstStyle/>
          <a:p>
            <a:endParaRPr/>
          </a:p>
        </p:txBody>
      </p:sp>
      <p:sp>
        <p:nvSpPr>
          <p:cNvPr id="4" name="Slide Number Placeholder 3"/>
          <p:cNvSpPr>
            <a:spLocks noGrp="1"/>
          </p:cNvSpPr>
          <p:nvPr>
            <p:ph type="sldNum" sz="quarter" idx="12"/>
          </p:nvPr>
        </p:nvSpPr>
        <p:spPr/>
        <p:txBody>
          <a:bodyPr/>
          <a:lstStyle/>
          <a:p>
            <a:fld id="{CA8D9AD5-F248-4919-864A-CFD76CC027D6}" type="slidenum">
              <a:rPr/>
              <a:t>‹N›</a:t>
            </a:fld>
            <a:endParaRPr/>
          </a:p>
        </p:txBody>
      </p:sp>
    </p:spTree>
    <p:extLst>
      <p:ext uri="{BB962C8B-B14F-4D97-AF65-F5344CB8AC3E}">
        <p14:creationId xmlns:p14="http://schemas.microsoft.com/office/powerpoint/2010/main" val="3998690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p:cNvGrpSpPr/>
          <p:nvPr/>
        </p:nvGrpSpPr>
        <p:grpSpPr>
          <a:xfrm>
            <a:off x="0" y="0"/>
            <a:ext cx="12188825"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8138160" y="1828800"/>
            <a:ext cx="3657600" cy="2286000"/>
          </a:xfrm>
        </p:spPr>
        <p:txBody>
          <a:bodyPr anchor="b">
            <a:normAutofit/>
          </a:bodyPr>
          <a:lstStyle>
            <a:lvl1pPr>
              <a:defRPr sz="3400" b="0"/>
            </a:lvl1pPr>
          </a:lstStyle>
          <a:p>
            <a:r>
              <a:rPr lang="en-US"/>
              <a:t>Click to edit Master title style</a:t>
            </a:r>
            <a:endParaRPr/>
          </a:p>
        </p:txBody>
      </p:sp>
      <p:sp>
        <p:nvSpPr>
          <p:cNvPr id="3" name="Content Placeholder 2"/>
          <p:cNvSpPr>
            <a:spLocks noGrp="1"/>
          </p:cNvSpPr>
          <p:nvPr>
            <p:ph idx="1"/>
          </p:nvPr>
        </p:nvSpPr>
        <p:spPr>
          <a:xfrm>
            <a:off x="548640" y="1005840"/>
            <a:ext cx="7223760" cy="4937760"/>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8138160" y="4206240"/>
            <a:ext cx="3657600" cy="164592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583DDF-CA54-461A-A486-592D2374C532}" type="datetimeFigureOut">
              <a:rPr lang="en-US"/>
              <a:t>4/26/2026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A8D9AD5-F248-4919-864A-CFD76CC027D6}" type="slidenum">
              <a:rPr/>
              <a:t>‹N›</a:t>
            </a:fld>
            <a:endParaRPr/>
          </a:p>
        </p:txBody>
      </p:sp>
    </p:spTree>
    <p:extLst>
      <p:ext uri="{BB962C8B-B14F-4D97-AF65-F5344CB8AC3E}">
        <p14:creationId xmlns:p14="http://schemas.microsoft.com/office/powerpoint/2010/main" val="19019980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160" y="1828800"/>
            <a:ext cx="3657600" cy="2286000"/>
          </a:xfrm>
        </p:spPr>
        <p:txBody>
          <a:bodyPr anchor="b">
            <a:normAutofit/>
          </a:bodyPr>
          <a:lstStyle>
            <a:lvl1pPr>
              <a:defRPr sz="3400" b="0"/>
            </a:lvl1pPr>
          </a:lstStyle>
          <a:p>
            <a:r>
              <a:rPr lang="en-US"/>
              <a:t>Click to edit Master title style</a:t>
            </a:r>
            <a:endParaRPr/>
          </a:p>
        </p:txBody>
      </p:sp>
      <p:sp>
        <p:nvSpPr>
          <p:cNvPr id="3" name="Picture Placeholder 2"/>
          <p:cNvSpPr>
            <a:spLocks noGrp="1"/>
          </p:cNvSpPr>
          <p:nvPr>
            <p:ph type="pic" idx="1"/>
          </p:nvPr>
        </p:nvSpPr>
        <p:spPr>
          <a:xfrm>
            <a:off x="548640" y="548640"/>
            <a:ext cx="6675120" cy="5760720"/>
          </a:xfrm>
          <a:noFill/>
        </p:spPr>
        <p:txBody>
          <a:bodyPr/>
          <a:lstStyle>
            <a:lvl1pPr marL="0" indent="0" algn="ctr">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8138160" y="4206240"/>
            <a:ext cx="3657600" cy="1645920"/>
          </a:xfrm>
        </p:spPr>
        <p:txBody>
          <a:bodyPr>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E583DDF-CA54-461A-A486-592D2374C532}" type="datetimeFigureOut">
              <a:rPr lang="en-US"/>
              <a:t>4/26/2026</a:t>
            </a:fld>
            <a:endParaRPr/>
          </a:p>
        </p:txBody>
      </p:sp>
      <p:sp>
        <p:nvSpPr>
          <p:cNvPr id="6" name="Footer Placeholder 5"/>
          <p:cNvSpPr>
            <a:spLocks noGrp="1"/>
          </p:cNvSpPr>
          <p:nvPr>
            <p:ph type="ftr" sz="quarter" idx="11"/>
          </p:nvPr>
        </p:nvSpPr>
        <p:spPr/>
        <p:txBody>
          <a:bodyPr/>
          <a:lstStyle/>
          <a:p>
            <a:endParaRPr/>
          </a:p>
        </p:txBody>
      </p:sp>
      <p:sp>
        <p:nvSpPr>
          <p:cNvPr id="7" name="Slide Number Placeholder 6"/>
          <p:cNvSpPr>
            <a:spLocks noGrp="1"/>
          </p:cNvSpPr>
          <p:nvPr>
            <p:ph type="sldNum" sz="quarter" idx="12"/>
          </p:nvPr>
        </p:nvSpPr>
        <p:spPr/>
        <p:txBody>
          <a:bodyPr/>
          <a:lstStyle/>
          <a:p>
            <a:fld id="{CA8D9AD5-F248-4919-864A-CFD76CC027D6}" type="slidenum">
              <a:rPr/>
              <a:t>‹N›</a:t>
            </a:fld>
            <a:endParaRPr/>
          </a:p>
        </p:txBody>
      </p:sp>
      <p:grpSp>
        <p:nvGrpSpPr>
          <p:cNvPr id="8" name="Group 7"/>
          <p:cNvGrpSpPr/>
          <p:nvPr/>
        </p:nvGrpSpPr>
        <p:grpSpPr>
          <a:xfrm>
            <a:off x="0" y="0"/>
            <a:ext cx="7772400" cy="548640"/>
            <a:chOff x="0" y="0"/>
            <a:chExt cx="12188825" cy="713232"/>
          </a:xfrm>
        </p:grpSpPr>
        <p:sp>
          <p:nvSpPr>
            <p:cNvPr id="9" name="Rectangle 8"/>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1" name="Group 10"/>
          <p:cNvGrpSpPr/>
          <p:nvPr/>
        </p:nvGrpSpPr>
        <p:grpSpPr>
          <a:xfrm flipV="1">
            <a:off x="0" y="6309360"/>
            <a:ext cx="7772400" cy="548640"/>
            <a:chOff x="0" y="0"/>
            <a:chExt cx="12188825" cy="713232"/>
          </a:xfrm>
        </p:grpSpPr>
        <p:sp>
          <p:nvSpPr>
            <p:cNvPr id="12" name="Rectangle 11"/>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4" name="Group 13"/>
          <p:cNvGrpSpPr/>
          <p:nvPr/>
        </p:nvGrpSpPr>
        <p:grpSpPr>
          <a:xfrm rot="5400000" flipV="1">
            <a:off x="-3154680" y="3154680"/>
            <a:ext cx="6858000" cy="548640"/>
            <a:chOff x="0" y="0"/>
            <a:chExt cx="12188825" cy="713232"/>
          </a:xfrm>
        </p:grpSpPr>
        <p:sp>
          <p:nvSpPr>
            <p:cNvPr id="15" name="Rectangle 14"/>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6" name="Rectangle 15"/>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nvGrpSpPr>
          <p:cNvPr id="17" name="Group 16"/>
          <p:cNvGrpSpPr/>
          <p:nvPr/>
        </p:nvGrpSpPr>
        <p:grpSpPr>
          <a:xfrm rot="16200000" flipH="1" flipV="1">
            <a:off x="4069079" y="3154681"/>
            <a:ext cx="6858000" cy="548640"/>
            <a:chOff x="0" y="0"/>
            <a:chExt cx="12188825" cy="713232"/>
          </a:xfrm>
        </p:grpSpPr>
        <p:sp>
          <p:nvSpPr>
            <p:cNvPr id="18" name="Rectangle 17"/>
            <p:cNvSpPr/>
            <p:nvPr/>
          </p:nvSpPr>
          <p:spPr>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Tree>
    <p:extLst>
      <p:ext uri="{BB962C8B-B14F-4D97-AF65-F5344CB8AC3E}">
        <p14:creationId xmlns:p14="http://schemas.microsoft.com/office/powerpoint/2010/main" val="328562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20000"/>
                <a:lumOff val="80000"/>
                <a:alpha val="56000"/>
              </a:schemeClr>
            </a:gs>
            <a:gs pos="79000">
              <a:schemeClr val="bg1"/>
            </a:gs>
          </a:gsLst>
          <a:lin ang="5400000" scaled="0"/>
        </a:gradFill>
        <a:effectLst/>
      </p:bgPr>
    </p:bg>
    <p:spTree>
      <p:nvGrpSpPr>
        <p:cNvPr id="1" name=""/>
        <p:cNvGrpSpPr/>
        <p:nvPr/>
      </p:nvGrpSpPr>
      <p:grpSpPr>
        <a:xfrm>
          <a:off x="0" y="0"/>
          <a:ext cx="0" cy="0"/>
          <a:chOff x="0" y="0"/>
          <a:chExt cx="0" cy="0"/>
        </a:xfrm>
      </p:grpSpPr>
      <p:grpSp>
        <p:nvGrpSpPr>
          <p:cNvPr id="8" name="Group 7"/>
          <p:cNvGrpSpPr/>
          <p:nvPr/>
        </p:nvGrpSpPr>
        <p:grpSpPr bwMode="auto">
          <a:xfrm flipV="1">
            <a:off x="0" y="6309360"/>
            <a:ext cx="12188825" cy="548640"/>
            <a:chOff x="0" y="0"/>
            <a:chExt cx="12188825" cy="713232"/>
          </a:xfrm>
        </p:grpSpPr>
        <p:sp>
          <p:nvSpPr>
            <p:cNvPr id="9" name="Rectangle 8"/>
            <p:cNvSpPr/>
            <p:nvPr/>
          </p:nvSpPr>
          <p:spPr bwMode="auto">
            <a:xfrm flipV="1">
              <a:off x="0" y="59436"/>
              <a:ext cx="12188825" cy="653796"/>
            </a:xfrm>
            <a:prstGeom prst="rect">
              <a:avLst/>
            </a:prstGeom>
            <a:solidFill>
              <a:schemeClr val="accent1">
                <a:alpha val="1686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bwMode="auto">
            <a:xfrm flipV="1">
              <a:off x="0" y="0"/>
              <a:ext cx="12188825" cy="201168"/>
            </a:xfrm>
            <a:prstGeom prst="rect">
              <a:avLst/>
            </a:prstGeom>
            <a:solidFill>
              <a:schemeClr val="accent1">
                <a:alpha val="27843"/>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Placeholder 1"/>
          <p:cNvSpPr>
            <a:spLocks noGrp="1"/>
          </p:cNvSpPr>
          <p:nvPr>
            <p:ph type="title"/>
          </p:nvPr>
        </p:nvSpPr>
        <p:spPr>
          <a:xfrm>
            <a:off x="1341120" y="438912"/>
            <a:ext cx="9509760" cy="1088136"/>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341120" y="1673352"/>
            <a:ext cx="950976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Date Placeholder 3"/>
          <p:cNvSpPr>
            <a:spLocks noGrp="1"/>
          </p:cNvSpPr>
          <p:nvPr>
            <p:ph type="dt" sz="half" idx="2"/>
          </p:nvPr>
        </p:nvSpPr>
        <p:spPr>
          <a:xfrm>
            <a:off x="8875776" y="6391656"/>
            <a:ext cx="960120" cy="237744"/>
          </a:xfrm>
          <a:prstGeom prst="rect">
            <a:avLst/>
          </a:prstGeom>
        </p:spPr>
        <p:txBody>
          <a:bodyPr vert="horz" lIns="91440" tIns="45720" rIns="91440" bIns="45720" rtlCol="0" anchor="ctr"/>
          <a:lstStyle>
            <a:lvl1pPr algn="r">
              <a:defRPr sz="800">
                <a:solidFill>
                  <a:schemeClr val="tx1"/>
                </a:solidFill>
              </a:defRPr>
            </a:lvl1pPr>
          </a:lstStyle>
          <a:p>
            <a:fld id="{9E583DDF-CA54-461A-A486-592D2374C532}" type="datetimeFigureOut">
              <a:rPr lang="en-US"/>
              <a:pPr/>
              <a:t>4/26/2026</a:t>
            </a:fld>
            <a:endParaRPr/>
          </a:p>
        </p:txBody>
      </p:sp>
      <p:sp>
        <p:nvSpPr>
          <p:cNvPr id="5" name="Footer Placeholder 4"/>
          <p:cNvSpPr>
            <a:spLocks noGrp="1"/>
          </p:cNvSpPr>
          <p:nvPr>
            <p:ph type="ftr" sz="quarter" idx="3"/>
          </p:nvPr>
        </p:nvSpPr>
        <p:spPr>
          <a:xfrm>
            <a:off x="1341120" y="6391656"/>
            <a:ext cx="7159752" cy="237744"/>
          </a:xfrm>
          <a:prstGeom prst="rect">
            <a:avLst/>
          </a:prstGeom>
        </p:spPr>
        <p:txBody>
          <a:bodyPr vert="horz" lIns="91440" tIns="45720" rIns="91440" bIns="45720" rtlCol="0" anchor="ctr"/>
          <a:lstStyle>
            <a:lvl1pPr algn="l">
              <a:defRPr sz="800" cap="all" baseline="0">
                <a:solidFill>
                  <a:schemeClr val="tx1"/>
                </a:solidFill>
              </a:defRPr>
            </a:lvl1pPr>
          </a:lstStyle>
          <a:p>
            <a:endParaRPr/>
          </a:p>
        </p:txBody>
      </p:sp>
      <p:sp>
        <p:nvSpPr>
          <p:cNvPr id="6" name="Slide Number Placeholder 5"/>
          <p:cNvSpPr>
            <a:spLocks noGrp="1"/>
          </p:cNvSpPr>
          <p:nvPr>
            <p:ph type="sldNum" sz="quarter" idx="4"/>
          </p:nvPr>
        </p:nvSpPr>
        <p:spPr>
          <a:xfrm>
            <a:off x="10210800" y="6391656"/>
            <a:ext cx="640080" cy="237744"/>
          </a:xfrm>
          <a:prstGeom prst="rect">
            <a:avLst/>
          </a:prstGeom>
        </p:spPr>
        <p:txBody>
          <a:bodyPr vert="horz" lIns="91440" tIns="45720" rIns="91440" bIns="45720" rtlCol="0" anchor="ctr"/>
          <a:lstStyle>
            <a:lvl1pPr algn="r">
              <a:defRPr sz="800">
                <a:solidFill>
                  <a:schemeClr val="tx1"/>
                </a:solidFill>
              </a:defRPr>
            </a:lvl1pPr>
          </a:lstStyle>
          <a:p>
            <a:fld id="{CA8D9AD5-F248-4919-864A-CFD76CC027D6}" type="slidenum">
              <a:rPr/>
              <a:pPr/>
              <a:t>‹N›</a:t>
            </a:fld>
            <a:endParaRPr/>
          </a:p>
        </p:txBody>
      </p:sp>
    </p:spTree>
    <p:extLst>
      <p:ext uri="{BB962C8B-B14F-4D97-AF65-F5344CB8AC3E}">
        <p14:creationId xmlns:p14="http://schemas.microsoft.com/office/powerpoint/2010/main" val="12270139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marL="0" indent="0" algn="l" defTabSz="914400" rtl="0" eaLnBrk="1" latinLnBrk="0" hangingPunct="1">
        <a:lnSpc>
          <a:spcPct val="90000"/>
        </a:lnSpc>
        <a:spcBef>
          <a:spcPct val="0"/>
        </a:spcBef>
        <a:buFont typeface="Arial" pitchFamily="34" charset="0"/>
        <a:buNone/>
        <a:defRPr sz="3400" kern="1200">
          <a:solidFill>
            <a:schemeClr val="tx1">
              <a:lumMod val="75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SzPct val="80000"/>
        <a:buFont typeface="Arial"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1000"/>
        </a:spcBef>
        <a:buSzPct val="80000"/>
        <a:buFont typeface="Arial"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SzPct val="80000"/>
        <a:buFont typeface="Arial" pitchFamily="34" charset="0"/>
        <a:buChar char="•"/>
        <a:defRPr sz="1600" kern="1200">
          <a:solidFill>
            <a:schemeClr val="tx1"/>
          </a:solidFill>
          <a:latin typeface="+mn-lt"/>
          <a:ea typeface="+mn-ea"/>
          <a:cs typeface="+mn-cs"/>
        </a:defRPr>
      </a:lvl3pPr>
      <a:lvl4pPr marL="123444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4pPr>
      <a:lvl5pPr marL="155448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5pPr>
      <a:lvl6pPr marL="1874520" indent="-228600" algn="l" defTabSz="914400" rtl="0" eaLnBrk="1" latinLnBrk="0" hangingPunct="1">
        <a:lnSpc>
          <a:spcPct val="90000"/>
        </a:lnSpc>
        <a:spcBef>
          <a:spcPts val="800"/>
        </a:spcBef>
        <a:buSzPct val="80000"/>
        <a:buFont typeface="Arial" pitchFamily="34" charset="0"/>
        <a:buChar char="•"/>
        <a:defRPr sz="1400" kern="1200">
          <a:solidFill>
            <a:schemeClr val="tx1"/>
          </a:solidFill>
          <a:latin typeface="+mn-lt"/>
          <a:ea typeface="+mn-ea"/>
          <a:cs typeface="+mn-cs"/>
        </a:defRPr>
      </a:lvl6pPr>
      <a:lvl7pPr marL="219456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7pPr>
      <a:lvl8pPr marL="251460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8pPr>
      <a:lvl9pPr marL="2834640" indent="-228600" algn="l" defTabSz="914400" rtl="0" eaLnBrk="1" latinLnBrk="0" hangingPunct="1">
        <a:lnSpc>
          <a:spcPct val="90000"/>
        </a:lnSpc>
        <a:spcBef>
          <a:spcPts val="800"/>
        </a:spcBef>
        <a:buSzPct val="80000"/>
        <a:buFont typeface="Arial" pitchFamily="34" charset="0"/>
        <a:buChar char="•"/>
        <a:defRPr sz="14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3840">
          <p15:clr>
            <a:srgbClr val="F26B43"/>
          </p15:clr>
        </p15:guide>
        <p15:guide id="5" orient="horz" pos="21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eb.expasy.org/translat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4783536"/>
            <a:ext cx="9601200" cy="931025"/>
          </a:xfrm>
        </p:spPr>
        <p:txBody>
          <a:bodyPr/>
          <a:lstStyle/>
          <a:p>
            <a:r>
              <a:rPr lang="it-IT" sz="4800" dirty="0"/>
              <a:t>Esercitazione pratica 26 aprile</a:t>
            </a:r>
            <a:br>
              <a:rPr lang="it-IT" sz="4800" dirty="0"/>
            </a:br>
            <a:br>
              <a:rPr lang="it-IT" sz="4800" dirty="0"/>
            </a:br>
            <a:r>
              <a:rPr lang="it-IT" sz="4000" u="sng" dirty="0"/>
              <a:t>Risolvere un piccolo enigma scientifico utilizzando una combinazione di tool bioinformatici che abbiamo visto fino a questo momento</a:t>
            </a:r>
            <a:endParaRPr lang="en-US" sz="4800" u="sng" dirty="0"/>
          </a:p>
        </p:txBody>
      </p:sp>
    </p:spTree>
    <p:extLst>
      <p:ext uri="{BB962C8B-B14F-4D97-AF65-F5344CB8AC3E}">
        <p14:creationId xmlns:p14="http://schemas.microsoft.com/office/powerpoint/2010/main" val="2397601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888CB0-1416-CCAF-1A97-55C4F7A54700}"/>
              </a:ext>
            </a:extLst>
          </p:cNvPr>
          <p:cNvSpPr>
            <a:spLocks noGrp="1"/>
          </p:cNvSpPr>
          <p:nvPr>
            <p:ph type="title"/>
          </p:nvPr>
        </p:nvSpPr>
        <p:spPr/>
        <p:txBody>
          <a:bodyPr/>
          <a:lstStyle/>
          <a:p>
            <a:r>
              <a:rPr lang="it-IT" dirty="0"/>
              <a:t>Documentazione disponibile su </a:t>
            </a:r>
            <a:r>
              <a:rPr lang="it-IT" dirty="0" err="1"/>
              <a:t>Moodle</a:t>
            </a:r>
            <a:endParaRPr lang="it-IT" dirty="0"/>
          </a:p>
        </p:txBody>
      </p:sp>
      <p:sp>
        <p:nvSpPr>
          <p:cNvPr id="3" name="Segnaposto contenuto 2">
            <a:extLst>
              <a:ext uri="{FF2B5EF4-FFF2-40B4-BE49-F238E27FC236}">
                <a16:creationId xmlns:a16="http://schemas.microsoft.com/office/drawing/2014/main" id="{F19127A7-4109-1F1E-28CB-E53EF2B6D49E}"/>
              </a:ext>
            </a:extLst>
          </p:cNvPr>
          <p:cNvSpPr>
            <a:spLocks noGrp="1"/>
          </p:cNvSpPr>
          <p:nvPr>
            <p:ph idx="1"/>
          </p:nvPr>
        </p:nvSpPr>
        <p:spPr/>
        <p:txBody>
          <a:bodyPr/>
          <a:lstStyle/>
          <a:p>
            <a:r>
              <a:rPr lang="it-IT" dirty="0"/>
              <a:t>Articolo 1: si tratta di una mia pubblicazione, realizzata in collaborazione con dei colleghi della stazione zoologica Anton Dohrn (Napoli) nel 2019</a:t>
            </a:r>
          </a:p>
          <a:p>
            <a:r>
              <a:rPr lang="it-IT" dirty="0"/>
              <a:t>Articolo 2: si tratta di una pubblicazione di un altro gruppo afferente allo stesso istituto di Napoli del 2021</a:t>
            </a:r>
          </a:p>
          <a:p>
            <a:r>
              <a:rPr lang="it-IT" dirty="0"/>
              <a:t>sequenza_esempio_OvoA.txt -&gt; un file contenente una sequenza FASTA proteica di esempio, che rispecchia la prima proteina </a:t>
            </a:r>
            <a:r>
              <a:rPr lang="it-IT" dirty="0" err="1"/>
              <a:t>OvoA</a:t>
            </a:r>
            <a:r>
              <a:rPr lang="it-IT" dirty="0"/>
              <a:t> ad essere stata caratterizzata negli animali, quella del riccio di mare </a:t>
            </a:r>
            <a:r>
              <a:rPr lang="it-IT" i="1" dirty="0" err="1"/>
              <a:t>Strongylocentrotus</a:t>
            </a:r>
            <a:r>
              <a:rPr lang="it-IT" i="1" dirty="0"/>
              <a:t> </a:t>
            </a:r>
            <a:r>
              <a:rPr lang="it-IT" i="1" dirty="0" err="1"/>
              <a:t>purpuratus</a:t>
            </a:r>
            <a:endParaRPr lang="it-IT" i="1" dirty="0"/>
          </a:p>
          <a:p>
            <a:r>
              <a:rPr lang="en-US" dirty="0"/>
              <a:t>Articolo2_Supplementary File S3.txt -&gt; file </a:t>
            </a:r>
            <a:r>
              <a:rPr lang="en-US" dirty="0" err="1"/>
              <a:t>supplementare</a:t>
            </a:r>
            <a:r>
              <a:rPr lang="en-US" dirty="0"/>
              <a:t> del secondo </a:t>
            </a:r>
            <a:r>
              <a:rPr lang="en-US" dirty="0" err="1"/>
              <a:t>articolo</a:t>
            </a:r>
            <a:r>
              <a:rPr lang="en-US" dirty="0"/>
              <a:t> </a:t>
            </a:r>
            <a:r>
              <a:rPr lang="en-US" dirty="0" err="1"/>
              <a:t>che</a:t>
            </a:r>
            <a:r>
              <a:rPr lang="en-US" dirty="0"/>
              <a:t> </a:t>
            </a:r>
            <a:r>
              <a:rPr lang="en-US" dirty="0" err="1"/>
              <a:t>contiene</a:t>
            </a:r>
            <a:r>
              <a:rPr lang="en-US" dirty="0"/>
              <a:t> </a:t>
            </a:r>
            <a:r>
              <a:rPr lang="en-US" dirty="0" err="1"/>
              <a:t>una</a:t>
            </a:r>
            <a:r>
              <a:rPr lang="en-US" dirty="0"/>
              <a:t> </a:t>
            </a:r>
            <a:r>
              <a:rPr lang="en-US" dirty="0" err="1"/>
              <a:t>lista</a:t>
            </a:r>
            <a:r>
              <a:rPr lang="en-US" dirty="0"/>
              <a:t> di </a:t>
            </a:r>
            <a:r>
              <a:rPr lang="en-US" dirty="0" err="1"/>
              <a:t>sequenze</a:t>
            </a:r>
            <a:r>
              <a:rPr lang="en-US" dirty="0"/>
              <a:t> </a:t>
            </a:r>
            <a:r>
              <a:rPr lang="en-US" dirty="0" err="1"/>
              <a:t>nucleotidiche</a:t>
            </a:r>
            <a:r>
              <a:rPr lang="en-US" dirty="0"/>
              <a:t>, </a:t>
            </a:r>
            <a:r>
              <a:rPr lang="en-US" dirty="0" err="1"/>
              <a:t>tra</a:t>
            </a:r>
            <a:r>
              <a:rPr lang="en-US" dirty="0"/>
              <a:t> le </a:t>
            </a:r>
            <a:r>
              <a:rPr lang="en-US" dirty="0" err="1"/>
              <a:t>quali</a:t>
            </a:r>
            <a:r>
              <a:rPr lang="en-US" dirty="0"/>
              <a:t> </a:t>
            </a:r>
            <a:r>
              <a:rPr lang="en-US" dirty="0" err="1"/>
              <a:t>ce</a:t>
            </a:r>
            <a:r>
              <a:rPr lang="en-US" dirty="0"/>
              <a:t> ne è </a:t>
            </a:r>
            <a:r>
              <a:rPr lang="en-US" dirty="0" err="1"/>
              <a:t>una</a:t>
            </a:r>
            <a:r>
              <a:rPr lang="en-US" dirty="0"/>
              <a:t> </a:t>
            </a:r>
            <a:r>
              <a:rPr lang="en-US" dirty="0" err="1"/>
              <a:t>che</a:t>
            </a:r>
            <a:r>
              <a:rPr lang="en-US" dirty="0"/>
              <a:t> </a:t>
            </a:r>
            <a:r>
              <a:rPr lang="en-US" dirty="0" err="1"/>
              <a:t>dovrete</a:t>
            </a:r>
            <a:r>
              <a:rPr lang="en-US" dirty="0"/>
              <a:t> </a:t>
            </a:r>
            <a:r>
              <a:rPr lang="en-US" dirty="0" err="1"/>
              <a:t>analizzare</a:t>
            </a:r>
            <a:r>
              <a:rPr lang="en-US" dirty="0"/>
              <a:t> </a:t>
            </a:r>
            <a:r>
              <a:rPr lang="en-US" dirty="0" err="1"/>
              <a:t>nel</a:t>
            </a:r>
            <a:r>
              <a:rPr lang="en-US" dirty="0"/>
              <a:t> </a:t>
            </a:r>
            <a:r>
              <a:rPr lang="en-US" dirty="0" err="1"/>
              <a:t>dettaglio</a:t>
            </a:r>
            <a:r>
              <a:rPr lang="en-US" dirty="0"/>
              <a:t>, </a:t>
            </a:r>
            <a:r>
              <a:rPr lang="en-US" dirty="0" err="1"/>
              <a:t>quella</a:t>
            </a:r>
            <a:r>
              <a:rPr lang="en-US" dirty="0"/>
              <a:t> del </a:t>
            </a:r>
            <a:r>
              <a:rPr lang="en-US" dirty="0" err="1"/>
              <a:t>crostaceo</a:t>
            </a:r>
            <a:r>
              <a:rPr lang="en-US" dirty="0"/>
              <a:t> </a:t>
            </a:r>
            <a:r>
              <a:rPr lang="en-US" dirty="0" err="1"/>
              <a:t>copepode</a:t>
            </a:r>
            <a:r>
              <a:rPr lang="en-US" dirty="0"/>
              <a:t> </a:t>
            </a:r>
            <a:r>
              <a:rPr lang="en-US" i="1" dirty="0"/>
              <a:t>Calanus finmarchicus</a:t>
            </a:r>
            <a:endParaRPr lang="it-IT" i="1" dirty="0"/>
          </a:p>
        </p:txBody>
      </p:sp>
    </p:spTree>
    <p:extLst>
      <p:ext uri="{BB962C8B-B14F-4D97-AF65-F5344CB8AC3E}">
        <p14:creationId xmlns:p14="http://schemas.microsoft.com/office/powerpoint/2010/main" val="12989901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8A5667-A081-047A-56F3-BBFAF1B8C9D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81E896B-9E6B-3D32-392B-C86F759EE59A}"/>
              </a:ext>
            </a:extLst>
          </p:cNvPr>
          <p:cNvSpPr>
            <a:spLocks noGrp="1"/>
          </p:cNvSpPr>
          <p:nvPr>
            <p:ph type="title"/>
          </p:nvPr>
        </p:nvSpPr>
        <p:spPr/>
        <p:txBody>
          <a:bodyPr/>
          <a:lstStyle/>
          <a:p>
            <a:r>
              <a:rPr lang="it-IT" dirty="0"/>
              <a:t>Un po’ di background</a:t>
            </a:r>
          </a:p>
        </p:txBody>
      </p:sp>
      <p:sp>
        <p:nvSpPr>
          <p:cNvPr id="3" name="Segnaposto contenuto 2">
            <a:extLst>
              <a:ext uri="{FF2B5EF4-FFF2-40B4-BE49-F238E27FC236}">
                <a16:creationId xmlns:a16="http://schemas.microsoft.com/office/drawing/2014/main" id="{7C750F79-A67A-E876-6138-D7C2B2FC5C44}"/>
              </a:ext>
            </a:extLst>
          </p:cNvPr>
          <p:cNvSpPr>
            <a:spLocks noGrp="1"/>
          </p:cNvSpPr>
          <p:nvPr>
            <p:ph idx="1"/>
          </p:nvPr>
        </p:nvSpPr>
        <p:spPr/>
        <p:txBody>
          <a:bodyPr>
            <a:normAutofit lnSpcReduction="10000"/>
          </a:bodyPr>
          <a:lstStyle/>
          <a:p>
            <a:r>
              <a:rPr lang="it-IT" dirty="0" err="1"/>
              <a:t>OvoA</a:t>
            </a:r>
            <a:r>
              <a:rPr lang="it-IT" dirty="0"/>
              <a:t> (5-histidylcysteine </a:t>
            </a:r>
            <a:r>
              <a:rPr lang="it-IT" dirty="0" err="1"/>
              <a:t>sulfoxide</a:t>
            </a:r>
            <a:r>
              <a:rPr lang="it-IT" dirty="0"/>
              <a:t> </a:t>
            </a:r>
            <a:r>
              <a:rPr lang="it-IT" dirty="0" err="1"/>
              <a:t>synthase</a:t>
            </a:r>
            <a:r>
              <a:rPr lang="it-IT" dirty="0"/>
              <a:t>) è un gene coinvolto nella biosintesi degli </a:t>
            </a:r>
            <a:r>
              <a:rPr lang="it-IT" dirty="0" err="1"/>
              <a:t>ovotioli</a:t>
            </a:r>
            <a:r>
              <a:rPr lang="it-IT" dirty="0"/>
              <a:t>, un’importante classe di molecole con forti proprietà antiossidanti presenti in moltissimi organismi, tra cui batteri, eucarioti unicellulari, ma anche animali</a:t>
            </a:r>
          </a:p>
          <a:p>
            <a:r>
              <a:rPr lang="it-IT" dirty="0"/>
              <a:t>Negli animali tuttavia questo gene è piuttosto raro, e si ritrova solamente in alcuni phyla di animali acquatici, essendo invece del tutto assente in alcuni importanti </a:t>
            </a:r>
            <a:r>
              <a:rPr lang="it-IT" dirty="0" err="1"/>
              <a:t>lineage</a:t>
            </a:r>
            <a:r>
              <a:rPr lang="it-IT" dirty="0"/>
              <a:t> evolutivi, tra cui ad esempio i vertebrati</a:t>
            </a:r>
          </a:p>
          <a:p>
            <a:r>
              <a:rPr lang="it-IT" dirty="0"/>
              <a:t>Un questi organismi, altre molecole (come il glutatione) può svolgere funzioni analoghe, rendendo di fatto la produzione degli </a:t>
            </a:r>
            <a:r>
              <a:rPr lang="it-IT" dirty="0" err="1"/>
              <a:t>ovotioli</a:t>
            </a:r>
            <a:r>
              <a:rPr lang="it-IT" dirty="0"/>
              <a:t> superflua</a:t>
            </a:r>
          </a:p>
          <a:p>
            <a:r>
              <a:rPr lang="it-IT" dirty="0"/>
              <a:t>Lo scenario evolutivo prevede quindi un’evoluzione caratterizzata dalla presenza di un gene </a:t>
            </a:r>
            <a:r>
              <a:rPr lang="it-IT" dirty="0" err="1"/>
              <a:t>OvoA</a:t>
            </a:r>
            <a:r>
              <a:rPr lang="it-IT" dirty="0"/>
              <a:t> ancestrale nell’antenato comune di tutti gli animali, a cui sono seguiti numerosi eventi di perdita del gene del tutto indipendenti gli uni dagli altri</a:t>
            </a:r>
          </a:p>
        </p:txBody>
      </p:sp>
    </p:spTree>
    <p:extLst>
      <p:ext uri="{BB962C8B-B14F-4D97-AF65-F5344CB8AC3E}">
        <p14:creationId xmlns:p14="http://schemas.microsoft.com/office/powerpoint/2010/main" val="220659468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8350AF-A4B6-1F54-2FCC-1D44511011F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4DEE3E7-3BE1-4867-6C76-9454DD6A4AED}"/>
              </a:ext>
            </a:extLst>
          </p:cNvPr>
          <p:cNvSpPr>
            <a:spLocks noGrp="1"/>
          </p:cNvSpPr>
          <p:nvPr>
            <p:ph type="title"/>
          </p:nvPr>
        </p:nvSpPr>
        <p:spPr/>
        <p:txBody>
          <a:bodyPr/>
          <a:lstStyle/>
          <a:p>
            <a:r>
              <a:rPr lang="it-IT" dirty="0"/>
              <a:t>Articolo 1</a:t>
            </a:r>
          </a:p>
        </p:txBody>
      </p:sp>
      <p:sp>
        <p:nvSpPr>
          <p:cNvPr id="3" name="Segnaposto contenuto 2">
            <a:extLst>
              <a:ext uri="{FF2B5EF4-FFF2-40B4-BE49-F238E27FC236}">
                <a16:creationId xmlns:a16="http://schemas.microsoft.com/office/drawing/2014/main" id="{96B9F9D3-D657-520B-3AD4-5A8110049C84}"/>
              </a:ext>
            </a:extLst>
          </p:cNvPr>
          <p:cNvSpPr>
            <a:spLocks noGrp="1"/>
          </p:cNvSpPr>
          <p:nvPr>
            <p:ph idx="1"/>
          </p:nvPr>
        </p:nvSpPr>
        <p:spPr/>
        <p:txBody>
          <a:bodyPr>
            <a:normAutofit/>
          </a:bodyPr>
          <a:lstStyle/>
          <a:p>
            <a:r>
              <a:rPr lang="it-IT" dirty="0"/>
              <a:t>Il primo articolo cerca proprio di ricostruire questa storia evolutiva.</a:t>
            </a:r>
          </a:p>
          <a:p>
            <a:r>
              <a:rPr lang="it-IT" dirty="0"/>
              <a:t>Guardate la figura 2, che riassume i risultati salienti, mostrando quali sono i gruppi di animali in cui il gene </a:t>
            </a:r>
            <a:r>
              <a:rPr lang="it-IT" dirty="0" err="1"/>
              <a:t>OvoA</a:t>
            </a:r>
            <a:r>
              <a:rPr lang="it-IT" dirty="0"/>
              <a:t> è presente o assente</a:t>
            </a:r>
          </a:p>
          <a:p>
            <a:r>
              <a:rPr lang="it-IT" dirty="0"/>
              <a:t>Le stelle colorate in giallo indicano gli eventi presunti di perdita del gene. Notate anche la presenza di stelle colorate in viola, di dui parleremo più avanti…</a:t>
            </a:r>
          </a:p>
          <a:p>
            <a:r>
              <a:rPr lang="it-IT" dirty="0"/>
              <a:t>Ci interessa il gruppo degli </a:t>
            </a:r>
            <a:r>
              <a:rPr lang="it-IT" dirty="0" err="1"/>
              <a:t>Ecdysozoa</a:t>
            </a:r>
            <a:r>
              <a:rPr lang="it-IT" dirty="0"/>
              <a:t>, uno dei </a:t>
            </a:r>
            <a:r>
              <a:rPr lang="it-IT" dirty="0" err="1"/>
              <a:t>lineage</a:t>
            </a:r>
            <a:r>
              <a:rPr lang="it-IT" dirty="0"/>
              <a:t> più ricco di specie negli animali, che comprende, tra gli altri, anche gli artropodi (che comprendono insetti e crostacei).</a:t>
            </a:r>
          </a:p>
          <a:p>
            <a:r>
              <a:rPr lang="it-IT" dirty="0"/>
              <a:t>Questo articolo dice molto chiaramente che non ci sono geni </a:t>
            </a:r>
            <a:r>
              <a:rPr lang="it-IT" dirty="0" err="1"/>
              <a:t>OvoA</a:t>
            </a:r>
            <a:r>
              <a:rPr lang="it-IT" dirty="0"/>
              <a:t> negli </a:t>
            </a:r>
            <a:r>
              <a:rPr lang="it-IT" dirty="0" err="1"/>
              <a:t>ecdisozoi</a:t>
            </a:r>
            <a:r>
              <a:rPr lang="it-IT" dirty="0"/>
              <a:t>. Di conseguenza anche gli artropodi dovrebbero essere mancanti di un gene di questo tipo, ed incapaci di produrre </a:t>
            </a:r>
            <a:r>
              <a:rPr lang="it-IT" dirty="0" err="1"/>
              <a:t>ovotioli</a:t>
            </a:r>
            <a:endParaRPr lang="it-IT" dirty="0"/>
          </a:p>
        </p:txBody>
      </p:sp>
    </p:spTree>
    <p:extLst>
      <p:ext uri="{BB962C8B-B14F-4D97-AF65-F5344CB8AC3E}">
        <p14:creationId xmlns:p14="http://schemas.microsoft.com/office/powerpoint/2010/main" val="67295414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9C035F-8EA0-CA61-723D-F751BFCF061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3FF24DE-2FCD-C5BA-C3E4-6D0F042D61CA}"/>
              </a:ext>
            </a:extLst>
          </p:cNvPr>
          <p:cNvSpPr>
            <a:spLocks noGrp="1"/>
          </p:cNvSpPr>
          <p:nvPr>
            <p:ph type="title"/>
          </p:nvPr>
        </p:nvSpPr>
        <p:spPr/>
        <p:txBody>
          <a:bodyPr/>
          <a:lstStyle/>
          <a:p>
            <a:r>
              <a:rPr lang="it-IT" dirty="0"/>
              <a:t>Articolo 2</a:t>
            </a:r>
          </a:p>
        </p:txBody>
      </p:sp>
      <p:sp>
        <p:nvSpPr>
          <p:cNvPr id="3" name="Segnaposto contenuto 2">
            <a:extLst>
              <a:ext uri="{FF2B5EF4-FFF2-40B4-BE49-F238E27FC236}">
                <a16:creationId xmlns:a16="http://schemas.microsoft.com/office/drawing/2014/main" id="{DB864913-ADF9-4AEC-882F-42F4F75B9812}"/>
              </a:ext>
            </a:extLst>
          </p:cNvPr>
          <p:cNvSpPr>
            <a:spLocks noGrp="1"/>
          </p:cNvSpPr>
          <p:nvPr>
            <p:ph idx="1"/>
          </p:nvPr>
        </p:nvSpPr>
        <p:spPr/>
        <p:txBody>
          <a:bodyPr>
            <a:normAutofit/>
          </a:bodyPr>
          <a:lstStyle/>
          <a:p>
            <a:r>
              <a:rPr lang="it-IT" dirty="0"/>
              <a:t>Il secondo articolo tuttavia sembra dire l’esatto contrario, fin dal titolo: «</a:t>
            </a:r>
            <a:r>
              <a:rPr lang="en-US" dirty="0"/>
              <a:t>First Report of </a:t>
            </a:r>
            <a:r>
              <a:rPr lang="en-US" dirty="0" err="1"/>
              <a:t>OvoA</a:t>
            </a:r>
            <a:r>
              <a:rPr lang="en-US" dirty="0"/>
              <a:t> Gene in Marine Arthropods: A New Candidate Stress Biomarker in Copepods”</a:t>
            </a:r>
          </a:p>
          <a:p>
            <a:r>
              <a:rPr lang="en-US" dirty="0" err="1"/>
              <a:t>Leggete</a:t>
            </a:r>
            <a:r>
              <a:rPr lang="en-US" dirty="0"/>
              <a:t> </a:t>
            </a:r>
            <a:r>
              <a:rPr lang="en-US" dirty="0" err="1"/>
              <a:t>velocemente</a:t>
            </a:r>
            <a:r>
              <a:rPr lang="en-US" dirty="0"/>
              <a:t> </a:t>
            </a:r>
            <a:r>
              <a:rPr lang="en-US" dirty="0" err="1"/>
              <a:t>l’abstract</a:t>
            </a:r>
            <a:r>
              <a:rPr lang="en-US" dirty="0"/>
              <a:t> per </a:t>
            </a:r>
            <a:r>
              <a:rPr lang="en-US" dirty="0" err="1"/>
              <a:t>comprendere</a:t>
            </a:r>
            <a:r>
              <a:rPr lang="en-US" dirty="0"/>
              <a:t> </a:t>
            </a:r>
            <a:r>
              <a:rPr lang="en-US" dirty="0" err="1"/>
              <a:t>l’impostazione</a:t>
            </a:r>
            <a:r>
              <a:rPr lang="en-US" dirty="0"/>
              <a:t> generale del </a:t>
            </a:r>
            <a:r>
              <a:rPr lang="en-US" dirty="0" err="1"/>
              <a:t>lavoro</a:t>
            </a:r>
            <a:endParaRPr lang="en-US" dirty="0"/>
          </a:p>
          <a:p>
            <a:r>
              <a:rPr lang="it-IT" dirty="0"/>
              <a:t>Gli autori si focalizzano in particolare su una sequenza, quella della specie </a:t>
            </a:r>
            <a:r>
              <a:rPr lang="it-IT" i="1" dirty="0" err="1"/>
              <a:t>Calanus</a:t>
            </a:r>
            <a:r>
              <a:rPr lang="it-IT" i="1" dirty="0"/>
              <a:t> </a:t>
            </a:r>
            <a:r>
              <a:rPr lang="it-IT" i="1" dirty="0" err="1"/>
              <a:t>finmarchicus</a:t>
            </a:r>
            <a:r>
              <a:rPr lang="it-IT" dirty="0"/>
              <a:t>, un crostaceo copepode</a:t>
            </a:r>
          </a:p>
          <a:p>
            <a:r>
              <a:rPr lang="it-IT" dirty="0"/>
              <a:t>La sequenza di interesse è riportata, assieme a tutte le altre incluse in questo lavoro, nel file supplementare 3 che potete trovare nella cartella </a:t>
            </a:r>
            <a:r>
              <a:rPr lang="it-IT" dirty="0" err="1"/>
              <a:t>Moodle</a:t>
            </a:r>
            <a:endParaRPr lang="it-IT" dirty="0"/>
          </a:p>
        </p:txBody>
      </p:sp>
    </p:spTree>
    <p:extLst>
      <p:ext uri="{BB962C8B-B14F-4D97-AF65-F5344CB8AC3E}">
        <p14:creationId xmlns:p14="http://schemas.microsoft.com/office/powerpoint/2010/main" val="214011557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0860D4-C788-A229-AA5A-E0176C54CBDF}"/>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37C55E2-07C0-1283-66AD-60DF6E0461AC}"/>
              </a:ext>
            </a:extLst>
          </p:cNvPr>
          <p:cNvSpPr>
            <a:spLocks noGrp="1"/>
          </p:cNvSpPr>
          <p:nvPr>
            <p:ph type="title"/>
          </p:nvPr>
        </p:nvSpPr>
        <p:spPr/>
        <p:txBody>
          <a:bodyPr/>
          <a:lstStyle/>
          <a:p>
            <a:r>
              <a:rPr lang="it-IT" dirty="0"/>
              <a:t>L’enigma da risolvere</a:t>
            </a:r>
          </a:p>
        </p:txBody>
      </p:sp>
      <p:sp>
        <p:nvSpPr>
          <p:cNvPr id="3" name="Segnaposto contenuto 2">
            <a:extLst>
              <a:ext uri="{FF2B5EF4-FFF2-40B4-BE49-F238E27FC236}">
                <a16:creationId xmlns:a16="http://schemas.microsoft.com/office/drawing/2014/main" id="{3A7A5B72-558E-7E2B-879F-99798CC0E8BF}"/>
              </a:ext>
            </a:extLst>
          </p:cNvPr>
          <p:cNvSpPr>
            <a:spLocks noGrp="1"/>
          </p:cNvSpPr>
          <p:nvPr>
            <p:ph idx="1"/>
          </p:nvPr>
        </p:nvSpPr>
        <p:spPr/>
        <p:txBody>
          <a:bodyPr>
            <a:normAutofit fontScale="92500" lnSpcReduction="10000"/>
          </a:bodyPr>
          <a:lstStyle/>
          <a:p>
            <a:r>
              <a:rPr lang="it-IT" dirty="0"/>
              <a:t>Se un articolo sostiene che il gene </a:t>
            </a:r>
            <a:r>
              <a:rPr lang="it-IT" dirty="0" err="1"/>
              <a:t>OvoA</a:t>
            </a:r>
            <a:r>
              <a:rPr lang="it-IT" dirty="0"/>
              <a:t> sia assente in tutti gli artropodi ed un altro invece riporta la sua presenza in un copepode, è chiaro che uno dei due stia facendo un errore…</a:t>
            </a:r>
          </a:p>
          <a:p>
            <a:r>
              <a:rPr lang="it-IT" dirty="0"/>
              <a:t>La domanda a cui dovrete tentare di dare una risposta è: chi sta sbagliando? Ma soprattutto, quale è l’errore? </a:t>
            </a:r>
          </a:p>
          <a:p>
            <a:r>
              <a:rPr lang="it-IT" dirty="0"/>
              <a:t>Una volta individuato l’errore, dovreste riuscire a generare un’ipotesi alternativa che possa ragionevolmente spiegare i risultati descritti nei due lavori</a:t>
            </a:r>
          </a:p>
          <a:p>
            <a:r>
              <a:rPr lang="it-IT" dirty="0"/>
              <a:t>Per risolvere questo quesito dovrete combinare diverse abilità che dovreste avere acquisito nel corso delle lezioni precedenti. Attenzione, non c’è un’unica strategia possibile, ed alcuni di voi potrebbero giungere alla stessa soluzione seguendo dei percorsi diversi</a:t>
            </a:r>
          </a:p>
          <a:p>
            <a:r>
              <a:rPr lang="it-IT" dirty="0"/>
              <a:t>Man mano che proseguirete le analisi in gruppo, riceverete dei suggerimenti che vi aiuteranno a proseguire</a:t>
            </a:r>
          </a:p>
        </p:txBody>
      </p:sp>
    </p:spTree>
    <p:extLst>
      <p:ext uri="{BB962C8B-B14F-4D97-AF65-F5344CB8AC3E}">
        <p14:creationId xmlns:p14="http://schemas.microsoft.com/office/powerpoint/2010/main" val="423315102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950446-34E6-4008-16A4-80122D21304A}"/>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F8A9440-C8D3-3D15-8B0C-8650EE81AEF4}"/>
              </a:ext>
            </a:extLst>
          </p:cNvPr>
          <p:cNvSpPr>
            <a:spLocks noGrp="1"/>
          </p:cNvSpPr>
          <p:nvPr>
            <p:ph type="title"/>
          </p:nvPr>
        </p:nvSpPr>
        <p:spPr/>
        <p:txBody>
          <a:bodyPr/>
          <a:lstStyle/>
          <a:p>
            <a:r>
              <a:rPr lang="it-IT" dirty="0"/>
              <a:t>Il punto di partenza delle analisi</a:t>
            </a:r>
          </a:p>
        </p:txBody>
      </p:sp>
      <p:sp>
        <p:nvSpPr>
          <p:cNvPr id="3" name="Segnaposto contenuto 2">
            <a:extLst>
              <a:ext uri="{FF2B5EF4-FFF2-40B4-BE49-F238E27FC236}">
                <a16:creationId xmlns:a16="http://schemas.microsoft.com/office/drawing/2014/main" id="{A331C5E9-B27C-7C08-F4D5-10465190BB54}"/>
              </a:ext>
            </a:extLst>
          </p:cNvPr>
          <p:cNvSpPr>
            <a:spLocks noGrp="1"/>
          </p:cNvSpPr>
          <p:nvPr>
            <p:ph idx="1"/>
          </p:nvPr>
        </p:nvSpPr>
        <p:spPr/>
        <p:txBody>
          <a:bodyPr>
            <a:normAutofit/>
          </a:bodyPr>
          <a:lstStyle/>
          <a:p>
            <a:r>
              <a:rPr lang="it-IT" dirty="0"/>
              <a:t>Avete a disposizione due sequenze: una è la sequenza di </a:t>
            </a:r>
            <a:r>
              <a:rPr lang="it-IT" i="1" dirty="0"/>
              <a:t>S. </a:t>
            </a:r>
            <a:r>
              <a:rPr lang="it-IT" i="1" dirty="0" err="1"/>
              <a:t>purpuratus</a:t>
            </a:r>
            <a:r>
              <a:rPr lang="it-IT" dirty="0"/>
              <a:t>, che potremmo considerare come una sequenza di «riferimento» per </a:t>
            </a:r>
            <a:r>
              <a:rPr lang="it-IT" dirty="0" err="1"/>
              <a:t>OvoA</a:t>
            </a:r>
            <a:r>
              <a:rPr lang="it-IT" dirty="0"/>
              <a:t>, visto che è la prima che è stata descritta in letteratura. L’altra è la sequenza di </a:t>
            </a:r>
            <a:r>
              <a:rPr lang="it-IT" i="1" dirty="0"/>
              <a:t>C. </a:t>
            </a:r>
            <a:r>
              <a:rPr lang="it-IT" i="1" dirty="0" err="1"/>
              <a:t>finmarchicus</a:t>
            </a:r>
            <a:r>
              <a:rPr lang="it-IT" i="1" dirty="0"/>
              <a:t> </a:t>
            </a:r>
            <a:r>
              <a:rPr lang="it-IT" dirty="0"/>
              <a:t>descritta nell’articolo 2</a:t>
            </a:r>
          </a:p>
          <a:p>
            <a:r>
              <a:rPr lang="it-IT" dirty="0"/>
              <a:t>Avete poi a disposizione i due articoli, che potete utilizzare in qualsiasi momento come spunto di riflessione, anche se certamente non avrete ancora le competenze necessarie e sufficienti per comprendere tutte le analisi e le sfaccettature</a:t>
            </a:r>
          </a:p>
          <a:p>
            <a:r>
              <a:rPr lang="it-IT" dirty="0"/>
              <a:t>Avete poi a disposizione tutti gli strumenti online che abbiamo già visto a lezione più e più volte. Un po’ alla volta, dovrebbero esservi utili per mettere assieme i vari pezzi del puzzle</a:t>
            </a:r>
          </a:p>
        </p:txBody>
      </p:sp>
    </p:spTree>
    <p:extLst>
      <p:ext uri="{BB962C8B-B14F-4D97-AF65-F5344CB8AC3E}">
        <p14:creationId xmlns:p14="http://schemas.microsoft.com/office/powerpoint/2010/main" val="9813532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568CA1-DB17-B249-15F0-EC7BE52037CD}"/>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068A89B-043F-0BAB-58A3-CF96E03EFF7C}"/>
              </a:ext>
            </a:extLst>
          </p:cNvPr>
          <p:cNvSpPr>
            <a:spLocks noGrp="1"/>
          </p:cNvSpPr>
          <p:nvPr>
            <p:ph type="title"/>
          </p:nvPr>
        </p:nvSpPr>
        <p:spPr/>
        <p:txBody>
          <a:bodyPr/>
          <a:lstStyle/>
          <a:p>
            <a:r>
              <a:rPr lang="it-IT" dirty="0"/>
              <a:t>Quali strumenti e risorse dovreste utilizzare?</a:t>
            </a:r>
          </a:p>
        </p:txBody>
      </p:sp>
      <p:sp>
        <p:nvSpPr>
          <p:cNvPr id="3" name="Segnaposto contenuto 2">
            <a:extLst>
              <a:ext uri="{FF2B5EF4-FFF2-40B4-BE49-F238E27FC236}">
                <a16:creationId xmlns:a16="http://schemas.microsoft.com/office/drawing/2014/main" id="{4B97464A-7D46-E075-A6C3-316BC96D4FB6}"/>
              </a:ext>
            </a:extLst>
          </p:cNvPr>
          <p:cNvSpPr>
            <a:spLocks noGrp="1"/>
          </p:cNvSpPr>
          <p:nvPr>
            <p:ph idx="1"/>
          </p:nvPr>
        </p:nvSpPr>
        <p:spPr/>
        <p:txBody>
          <a:bodyPr>
            <a:normAutofit fontScale="77500" lnSpcReduction="20000"/>
          </a:bodyPr>
          <a:lstStyle/>
          <a:p>
            <a:r>
              <a:rPr lang="it-IT" dirty="0"/>
              <a:t>Allineamento </a:t>
            </a:r>
            <a:r>
              <a:rPr lang="it-IT" dirty="0" err="1"/>
              <a:t>Needleman-Wunsch</a:t>
            </a:r>
            <a:r>
              <a:rPr lang="it-IT" dirty="0"/>
              <a:t> globale o Smith </a:t>
            </a:r>
            <a:r>
              <a:rPr lang="it-IT" dirty="0" err="1"/>
              <a:t>Waterman</a:t>
            </a:r>
            <a:r>
              <a:rPr lang="it-IT" dirty="0"/>
              <a:t> locale per confrontare coppie di sequenze</a:t>
            </a:r>
          </a:p>
          <a:p>
            <a:r>
              <a:rPr lang="it-IT" dirty="0"/>
              <a:t>BLAST (attenzione ad utilizzare la tipologia corretta) per effettuare ricerche di similarità all’interno dei database. Suggerimento: spesso la chiave del successo è utilizzare il database corretto, ricordandoci che è possibile limitare la ricerca a determinati organismi, se necessario</a:t>
            </a:r>
          </a:p>
          <a:p>
            <a:r>
              <a:rPr lang="it-IT" dirty="0" err="1"/>
              <a:t>Pubmed</a:t>
            </a:r>
            <a:r>
              <a:rPr lang="it-IT" dirty="0"/>
              <a:t> o Scopus: ricerche di letteratura, effettuate con alcune parole chiave, potrebbero essere di grande aiuto</a:t>
            </a:r>
          </a:p>
          <a:p>
            <a:r>
              <a:rPr lang="it-IT" dirty="0"/>
              <a:t>NCBI Datasets: portale per verificare la disponibilità di risorse genomiche per alcuni organismi</a:t>
            </a:r>
          </a:p>
          <a:p>
            <a:r>
              <a:rPr lang="it-IT" dirty="0"/>
              <a:t>NCBI </a:t>
            </a:r>
            <a:r>
              <a:rPr lang="it-IT" dirty="0" err="1"/>
              <a:t>Taxonomy</a:t>
            </a:r>
            <a:r>
              <a:rPr lang="it-IT" dirty="0"/>
              <a:t>: portale per capire le relazioni evolutive tra le specie, ed individuare i gruppi tassonomici di appartenenza</a:t>
            </a:r>
          </a:p>
          <a:p>
            <a:r>
              <a:rPr lang="it-IT" dirty="0" err="1"/>
              <a:t>Expasy</a:t>
            </a:r>
            <a:r>
              <a:rPr lang="it-IT" dirty="0"/>
              <a:t> </a:t>
            </a:r>
            <a:r>
              <a:rPr lang="it-IT" dirty="0" err="1"/>
              <a:t>translate</a:t>
            </a:r>
            <a:r>
              <a:rPr lang="it-IT" dirty="0"/>
              <a:t>: se voleste ottenere una sequenza proteica a partire da una sequenza nucleotidica, potete farlo velocemente con questo tool: </a:t>
            </a:r>
            <a:r>
              <a:rPr lang="it-IT" dirty="0">
                <a:hlinkClick r:id="rId2"/>
              </a:rPr>
              <a:t>https://web.expasy.org/translate/</a:t>
            </a:r>
            <a:r>
              <a:rPr lang="it-IT" dirty="0"/>
              <a:t> </a:t>
            </a:r>
          </a:p>
          <a:p>
            <a:r>
              <a:rPr lang="it-IT" dirty="0"/>
              <a:t>Qualunque altra cosa vi venga in mente…</a:t>
            </a:r>
          </a:p>
        </p:txBody>
      </p:sp>
    </p:spTree>
    <p:extLst>
      <p:ext uri="{BB962C8B-B14F-4D97-AF65-F5344CB8AC3E}">
        <p14:creationId xmlns:p14="http://schemas.microsoft.com/office/powerpoint/2010/main" val="226385391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Sheer Green 16x9">
  <a:themeElements>
    <a:clrScheme name="Sheer Green">
      <a:dk1>
        <a:srgbClr val="624D38"/>
      </a:dk1>
      <a:lt1>
        <a:srgbClr val="FFFFFF"/>
      </a:lt1>
      <a:dk2>
        <a:srgbClr val="404040"/>
      </a:dk2>
      <a:lt2>
        <a:srgbClr val="F2F2E2"/>
      </a:lt2>
      <a:accent1>
        <a:srgbClr val="72C23C"/>
      </a:accent1>
      <a:accent2>
        <a:srgbClr val="F4CC20"/>
      </a:accent2>
      <a:accent3>
        <a:srgbClr val="53B6BB"/>
      </a:accent3>
      <a:accent4>
        <a:srgbClr val="BA7CC0"/>
      </a:accent4>
      <a:accent5>
        <a:srgbClr val="ED635A"/>
      </a:accent5>
      <a:accent6>
        <a:srgbClr val="EE9B40"/>
      </a:accent6>
      <a:hlink>
        <a:srgbClr val="53B6BB"/>
      </a:hlink>
      <a:folHlink>
        <a:srgbClr val="B68DC0"/>
      </a:folHlink>
    </a:clrScheme>
    <a:fontScheme name="Century Gothic">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948</Words>
  <Application>Microsoft Office PowerPoint</Application>
  <PresentationFormat>Widescreen</PresentationFormat>
  <Paragraphs>40</Paragraphs>
  <Slides>8</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8</vt:i4>
      </vt:variant>
    </vt:vector>
  </HeadingPairs>
  <TitlesOfParts>
    <vt:vector size="11" baseType="lpstr">
      <vt:lpstr>Arial</vt:lpstr>
      <vt:lpstr>Century Gothic</vt:lpstr>
      <vt:lpstr>Sheer Green 16x9</vt:lpstr>
      <vt:lpstr>Esercitazione pratica 26 aprile  Risolvere un piccolo enigma scientifico utilizzando una combinazione di tool bioinformatici che abbiamo visto fino a questo momento</vt:lpstr>
      <vt:lpstr>Documentazione disponibile su Moodle</vt:lpstr>
      <vt:lpstr>Un po’ di background</vt:lpstr>
      <vt:lpstr>Articolo 1</vt:lpstr>
      <vt:lpstr>Articolo 2</vt:lpstr>
      <vt:lpstr>L’enigma da risolvere</vt:lpstr>
      <vt:lpstr>Il punto di partenza delle analisi</vt:lpstr>
      <vt:lpstr>Quali strumenti e risorse dovreste utilizzare?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Marco Gerdol</dc:creator>
  <cp:lastModifiedBy>Marco Gerdol</cp:lastModifiedBy>
  <cp:revision>6</cp:revision>
  <dcterms:created xsi:type="dcterms:W3CDTF">2026-04-26T21:38:01Z</dcterms:created>
  <dcterms:modified xsi:type="dcterms:W3CDTF">2026-04-26T22:23:34Z</dcterms:modified>
</cp:coreProperties>
</file>