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1" r:id="rId9"/>
    <p:sldId id="268" r:id="rId10"/>
    <p:sldId id="258" r:id="rId11"/>
    <p:sldId id="269" r:id="rId12"/>
    <p:sldId id="270" r:id="rId13"/>
    <p:sldId id="265" r:id="rId14"/>
    <p:sldId id="26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F7EE0F-8BAD-1ED8-059F-2C8DBFA09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AAE2E1-2A37-A315-B76F-23F5C3949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4E3C72-4304-0FB4-0D67-12EE0428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FFE7BD-A503-B754-F4CB-F0E8D926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32910D-94A9-C6FB-9FA7-FE435127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24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2166F-24EE-FF99-6ADE-9D556462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4FB59A-F8C8-B03D-FFA1-63F27FF5A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8A5196-EE86-6640-DAB1-8A97E058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FAC42C-5CBC-3F33-79D0-BCF0568E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E2650A-C6D6-F3B5-63D9-D80D3C09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40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D14EB5A-3619-47AC-97F0-6C9D01079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550F39-7401-7370-06F3-7B29C7151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30300A-59B3-B9BE-B353-B5E8AC74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18B5C1-0C40-1FF2-9FD0-94251185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2FEDAF-9C02-EEEF-A01E-80DC550B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29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577936-CF46-1571-8DED-4C5F3595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672377-55B3-7BC2-5DE0-ED652F1AD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489253-29F8-1ECD-382A-99B94A94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E18058-B356-79C6-05B3-6580EBA0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2E6E58-CEEC-A89C-46B6-6E151EF0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41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1E8BE-746F-D692-9643-DC389146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D39128-C6F1-6FBE-EE96-22CE54048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E121E0-5029-94D2-AB94-7752626D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D0064B-5457-FA3E-5937-CFC1606D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5F9AB7-FD56-D782-9DB5-5720E0E2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3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EFB13C-24B0-548C-5B7C-574B56FE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52356D-7BDB-42EF-160D-C2DC0344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7F5822-C5B5-89FB-BD03-7F1906A9F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1A7758-338D-9B7F-86B1-E3C12144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966CC0-19B9-80C4-218F-7C3EDA98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6419B1-A5D4-E761-8E18-C5BC8ACC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93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5D2BA-C598-96A4-73AB-2B4A4CCD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8E37DC-34F9-F2AD-3118-B7CA5AFBF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BCD182-0F89-7007-0412-D068147D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DD52DE-3643-C006-E64C-74EACF028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AD7225-69BE-E7A6-3602-804B5D594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163BC9C-9853-53D3-F17E-B23F999C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FFC94E-AE2B-64D7-0339-524C5F95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AF070E6-E3DE-AFDA-9E70-7CC3DCC9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30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9A8D07-2DBC-34C6-37D0-4B58EDEF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8F567BB-E0B3-64C7-8F2E-4958D464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C1E0CA-F4AE-06D5-F2DC-C15A752E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9BD628-E9DA-2B81-032B-94CF5ED2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7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CEA241-CFCA-9C40-4D91-935BB72E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7E9D13E-D8DB-8345-5495-9FFFFF9F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8BE565-983C-D269-4D2E-B9F33F22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73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72C55-2BC8-8E91-5CD0-87826984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2495B8-7AFB-5A25-00F8-AF4F133EE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BC23FB-AF79-3B42-790F-4AF0E0B1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001B72-D282-765D-EFDF-03DCEE8B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5D8D5C-D0AC-0CC2-8408-BB78D70C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62541-3821-4C67-FB09-8A6ED937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6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5306-5153-3BB1-7978-28033019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29DD58A-CF05-9C0B-72FE-6AD75CCDE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FC9F79-646E-44B5-DB7A-1077A281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8368B9-184E-E514-8C76-A95C0F72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DA3088-7268-1A21-B81B-DD39D502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57FBCD-0CD7-6576-FF78-AF8D8B19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9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E927D71-0DBE-D96A-36DE-4D46BE19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3A4FF7-8F8D-49AF-93EC-563B50D02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882E0D-73EB-26F2-7C53-B72ABD756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91D7C5-4455-489C-8114-6BE23A382482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59EFB7-2075-B9FE-3363-131EE60E3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0B378D-CE8B-3B65-37E1-5232E5310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49B62D-4F2B-43EF-82D3-85554AEA1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77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C18A7-EAFD-9D27-7010-F2400A9F9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Transizioni di fase </a:t>
            </a:r>
            <a:br>
              <a:rPr lang="it-IT" dirty="0"/>
            </a:br>
            <a:r>
              <a:rPr lang="it-IT" dirty="0"/>
              <a:t>Fluidi supercritici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0F0603-FD49-EF42-1490-56D6506FD8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Minerali</a:t>
            </a:r>
          </a:p>
        </p:txBody>
      </p:sp>
    </p:spTree>
    <p:extLst>
      <p:ext uri="{BB962C8B-B14F-4D97-AF65-F5344CB8AC3E}">
        <p14:creationId xmlns:p14="http://schemas.microsoft.com/office/powerpoint/2010/main" val="239306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9351D14-C173-B2D0-BEF5-BB39648E8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45" y="1233209"/>
            <a:ext cx="6131061" cy="40816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64E787-359B-262F-E9F0-B3724D32AD45}"/>
              </a:ext>
            </a:extLst>
          </p:cNvPr>
          <p:cNvSpPr txBox="1"/>
          <p:nvPr/>
        </p:nvSpPr>
        <p:spPr>
          <a:xfrm>
            <a:off x="838200" y="5778500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https://web.stanford.edu/group/ihmegroup/cgi-bin/MatthiasIhme/wp-content/papercite-data/pdf/banuti2017seven.pdf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652404-DAA1-3473-A570-451A1654BE3F}"/>
              </a:ext>
            </a:extLst>
          </p:cNvPr>
          <p:cNvSpPr txBox="1"/>
          <p:nvPr/>
        </p:nvSpPr>
        <p:spPr>
          <a:xfrm>
            <a:off x="6543675" y="1166842"/>
            <a:ext cx="4810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densità di O</a:t>
            </a:r>
            <a:r>
              <a:rPr lang="it-IT" sz="2400" baseline="-25000" dirty="0"/>
              <a:t>2</a:t>
            </a:r>
            <a:r>
              <a:rPr lang="it-IT" sz="2400" dirty="0"/>
              <a:t>( </a:t>
            </a:r>
            <a:r>
              <a:rPr lang="it-IT" sz="2400" dirty="0" err="1"/>
              <a:t>p</a:t>
            </a:r>
            <a:r>
              <a:rPr lang="it-IT" sz="2400" baseline="-25000" dirty="0" err="1"/>
              <a:t>cr</a:t>
            </a:r>
            <a:r>
              <a:rPr lang="it-IT" sz="2400" baseline="-25000" dirty="0"/>
              <a:t> </a:t>
            </a:r>
            <a:r>
              <a:rPr lang="it-IT" sz="2400" dirty="0"/>
              <a:t>= 5.0 </a:t>
            </a:r>
            <a:r>
              <a:rPr lang="it-IT" sz="2400" dirty="0" err="1"/>
              <a:t>MPa</a:t>
            </a:r>
            <a:r>
              <a:rPr lang="it-IT" sz="2400" dirty="0"/>
              <a:t>, </a:t>
            </a:r>
            <a:r>
              <a:rPr lang="it-IT" sz="2400" dirty="0" err="1"/>
              <a:t>T</a:t>
            </a:r>
            <a:r>
              <a:rPr lang="it-IT" sz="2400" baseline="-25000" dirty="0" err="1"/>
              <a:t>cr</a:t>
            </a:r>
            <a:r>
              <a:rPr lang="it-IT" sz="2400" dirty="0"/>
              <a:t> = 154.6 K) </a:t>
            </a: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p&lt;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it-IT" sz="2400" baseline="-25000" dirty="0" err="1">
                <a:solidFill>
                  <a:schemeClr val="accent5">
                    <a:lumMod val="75000"/>
                  </a:schemeClr>
                </a:solidFill>
              </a:rPr>
              <a:t>cr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p= 4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MPa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la densità diminuisce bruscamente alla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it-IT" sz="2400" baseline="-25000" dirty="0" err="1">
                <a:solidFill>
                  <a:schemeClr val="accent5">
                    <a:lumMod val="75000"/>
                  </a:schemeClr>
                </a:solidFill>
              </a:rPr>
              <a:t>vap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: discontinuità alla transizione di fase</a:t>
            </a:r>
          </a:p>
          <a:p>
            <a:r>
              <a:rPr lang="it-IT" sz="2400" dirty="0"/>
              <a:t>p&gt;</a:t>
            </a:r>
            <a:r>
              <a:rPr lang="it-IT" sz="2400" dirty="0" err="1"/>
              <a:t>p</a:t>
            </a:r>
            <a:r>
              <a:rPr lang="it-IT" sz="2400" baseline="-25000" dirty="0" err="1"/>
              <a:t>cr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3333CC"/>
                </a:solidFill>
              </a:rPr>
              <a:t>p=6</a:t>
            </a:r>
            <a:r>
              <a:rPr lang="it-IT" sz="2400" dirty="0"/>
              <a:t> o </a:t>
            </a:r>
            <a:r>
              <a:rPr lang="it-IT" sz="2400" dirty="0">
                <a:solidFill>
                  <a:srgbClr val="FF0000"/>
                </a:solidFill>
              </a:rPr>
              <a:t>p= 10 Mpa  </a:t>
            </a:r>
            <a:r>
              <a:rPr lang="it-IT" sz="2400" dirty="0"/>
              <a:t>non c’è discontinuità nella densità</a:t>
            </a:r>
          </a:p>
          <a:p>
            <a:r>
              <a:rPr lang="it-IT" sz="2400" dirty="0"/>
              <a:t>A bassa T comportamento limite del liquido incompressibile</a:t>
            </a:r>
          </a:p>
          <a:p>
            <a:r>
              <a:rPr lang="it-IT" sz="2400" dirty="0"/>
              <a:t> Ad alta T comportamento limite del gas ideale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38AF68-0AAB-5622-2A0F-F2FD28EC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0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supercritco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2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574266-F23E-4F1D-82F5-F9F75E88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286" y="1531460"/>
            <a:ext cx="38862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Alla T in corrispondenza alla variazione di pendenza nella curva di densità contro T</a:t>
            </a:r>
          </a:p>
          <a:p>
            <a:r>
              <a:rPr lang="it-IT" dirty="0"/>
              <a:t>p= 5 </a:t>
            </a:r>
            <a:r>
              <a:rPr lang="it-IT" dirty="0" err="1"/>
              <a:t>MPa</a:t>
            </a:r>
            <a:r>
              <a:rPr lang="it-IT" dirty="0"/>
              <a:t> Cp infinito transizione di fase del I ordine)</a:t>
            </a:r>
          </a:p>
          <a:p>
            <a:r>
              <a:rPr lang="it-IT" dirty="0"/>
              <a:t>p= 7MPa e p= 10 </a:t>
            </a:r>
            <a:r>
              <a:rPr lang="it-IT" dirty="0" err="1"/>
              <a:t>MPa</a:t>
            </a:r>
            <a:endParaRPr lang="it-IT" dirty="0"/>
          </a:p>
          <a:p>
            <a:r>
              <a:rPr lang="it-IT" dirty="0"/>
              <a:t>c’è un </a:t>
            </a:r>
            <a:r>
              <a:rPr lang="it-IT" b="1" dirty="0"/>
              <a:t>massimo</a:t>
            </a:r>
            <a:r>
              <a:rPr lang="it-IT" dirty="0"/>
              <a:t> per Cp: </a:t>
            </a:r>
            <a:r>
              <a:rPr lang="it-IT" b="1" dirty="0">
                <a:solidFill>
                  <a:srgbClr val="C00000"/>
                </a:solidFill>
              </a:rPr>
              <a:t>punto di </a:t>
            </a:r>
            <a:r>
              <a:rPr lang="it-IT" b="1" dirty="0" err="1">
                <a:solidFill>
                  <a:srgbClr val="C00000"/>
                </a:solidFill>
              </a:rPr>
              <a:t>pseudoebollizione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0C5DE3-3C6A-C8E9-13F7-66BCFFA4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1208555"/>
            <a:ext cx="7602011" cy="512516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A0970EF-FA84-4E81-1341-DDC84BD1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0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supercritco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100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4DC4BD2-FA41-E2A4-49C5-66B50C1F3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774" y="1155827"/>
            <a:ext cx="6945222" cy="43513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802AB5-9193-9A78-51B0-9B8CA71C1490}"/>
              </a:ext>
            </a:extLst>
          </p:cNvPr>
          <p:cNvSpPr txBox="1"/>
          <p:nvPr/>
        </p:nvSpPr>
        <p:spPr>
          <a:xfrm>
            <a:off x="8991600" y="1419225"/>
            <a:ext cx="2457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h</a:t>
            </a:r>
            <a:r>
              <a:rPr lang="it-IT" sz="2800" baseline="-25000" dirty="0" err="1"/>
              <a:t>IG</a:t>
            </a:r>
            <a:r>
              <a:rPr lang="it-IT" sz="2800" dirty="0"/>
              <a:t>(T): entalpia del </a:t>
            </a:r>
            <a:r>
              <a:rPr lang="it-IT" sz="2800" b="1" dirty="0"/>
              <a:t>g</a:t>
            </a:r>
            <a:r>
              <a:rPr lang="it-IT" sz="2800" dirty="0"/>
              <a:t>as </a:t>
            </a:r>
            <a:r>
              <a:rPr lang="it-IT" sz="2800" b="1" dirty="0"/>
              <a:t>i</a:t>
            </a:r>
            <a:r>
              <a:rPr lang="it-IT" sz="2800" dirty="0"/>
              <a:t>deale  (asintoto ad alta T)</a:t>
            </a:r>
          </a:p>
          <a:p>
            <a:r>
              <a:rPr lang="it-IT" sz="2800" dirty="0" err="1"/>
              <a:t>h</a:t>
            </a:r>
            <a:r>
              <a:rPr lang="it-IT" sz="2800" baseline="-25000" dirty="0" err="1"/>
              <a:t>L</a:t>
            </a:r>
            <a:r>
              <a:rPr lang="it-IT" sz="2800" dirty="0"/>
              <a:t>(T): entalpia del liquido (asintoto a bassa T)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D45F95-D1EC-69D3-C039-48B136717989}"/>
              </a:ext>
            </a:extLst>
          </p:cNvPr>
          <p:cNvSpPr txBox="1"/>
          <p:nvPr/>
        </p:nvSpPr>
        <p:spPr>
          <a:xfrm>
            <a:off x="740664" y="5507165"/>
            <a:ext cx="622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lo zero di h è riferito al liquido alla Tb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CD3F158-E423-97C9-2B55-FA9BCE0D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0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Fluidi </a:t>
            </a:r>
            <a:r>
              <a:rPr lang="it-IT" dirty="0" err="1"/>
              <a:t>supercritci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291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A9ACF9-8808-E501-A6EA-950C1DF4ACBD}"/>
              </a:ext>
            </a:extLst>
          </p:cNvPr>
          <p:cNvSpPr txBox="1"/>
          <p:nvPr/>
        </p:nvSpPr>
        <p:spPr>
          <a:xfrm>
            <a:off x="931926" y="1535016"/>
            <a:ext cx="104218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 </a:t>
            </a:r>
            <a:r>
              <a:rPr lang="en-US" sz="2400" dirty="0" err="1"/>
              <a:t>fluidi</a:t>
            </a:r>
            <a:r>
              <a:rPr lang="en-US" sz="2400" dirty="0"/>
              <a:t> </a:t>
            </a:r>
            <a:r>
              <a:rPr lang="en-US" sz="2400" dirty="0" err="1"/>
              <a:t>supercritici</a:t>
            </a:r>
            <a:r>
              <a:rPr lang="en-US" sz="2400" dirty="0"/>
              <a:t> </a:t>
            </a:r>
            <a:r>
              <a:rPr lang="en-US" sz="2400" dirty="0" err="1"/>
              <a:t>geotermici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comunemente</a:t>
            </a:r>
            <a:r>
              <a:rPr lang="en-US" sz="2400" dirty="0"/>
              <a:t> </a:t>
            </a:r>
            <a:r>
              <a:rPr lang="en-US" sz="2400" dirty="0" err="1"/>
              <a:t>classificati</a:t>
            </a:r>
            <a:r>
              <a:rPr lang="en-US" sz="2400" dirty="0"/>
              <a:t> in base alla Tc = 373.976°C e Pc = 22.01 MPa= 220.1 bar </a:t>
            </a:r>
            <a:r>
              <a:rPr lang="en-US" sz="2400" dirty="0" err="1"/>
              <a:t>dell’acqua</a:t>
            </a:r>
            <a:r>
              <a:rPr lang="en-US" sz="2400" dirty="0"/>
              <a:t> pura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Sono </a:t>
            </a:r>
            <a:r>
              <a:rPr lang="en-US" sz="2400" dirty="0" err="1"/>
              <a:t>soluzioni</a:t>
            </a:r>
            <a:r>
              <a:rPr lang="en-US" sz="2400" dirty="0"/>
              <a:t> di </a:t>
            </a:r>
            <a:r>
              <a:rPr lang="en-US" sz="2400" dirty="0" err="1"/>
              <a:t>silice</a:t>
            </a:r>
            <a:r>
              <a:rPr lang="en-US" sz="2400" dirty="0"/>
              <a:t>, di Sali, </a:t>
            </a:r>
            <a:r>
              <a:rPr lang="en-US" sz="2400" dirty="0" err="1"/>
              <a:t>anche</a:t>
            </a:r>
            <a:r>
              <a:rPr lang="en-US" sz="2400" dirty="0"/>
              <a:t> molto concentrate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solubilità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minerali</a:t>
            </a:r>
            <a:r>
              <a:rPr lang="en-US" sz="2400" dirty="0"/>
              <a:t> </a:t>
            </a:r>
            <a:r>
              <a:rPr lang="en-US" sz="2400" dirty="0" err="1"/>
              <a:t>nei</a:t>
            </a:r>
            <a:r>
              <a:rPr lang="en-US" sz="2400" dirty="0"/>
              <a:t> </a:t>
            </a:r>
            <a:r>
              <a:rPr lang="en-US" sz="2400" dirty="0" err="1"/>
              <a:t>fluidi</a:t>
            </a:r>
            <a:r>
              <a:rPr lang="en-US" sz="2400" dirty="0"/>
              <a:t> </a:t>
            </a:r>
            <a:r>
              <a:rPr lang="en-US" sz="2400" dirty="0" err="1"/>
              <a:t>supercritici</a:t>
            </a:r>
            <a:r>
              <a:rPr lang="en-US" sz="2400" dirty="0"/>
              <a:t> è molto </a:t>
            </a:r>
            <a:r>
              <a:rPr lang="en-US" sz="2400" dirty="0" err="1"/>
              <a:t>minore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in </a:t>
            </a:r>
            <a:r>
              <a:rPr lang="en-US" sz="2400" dirty="0" err="1"/>
              <a:t>quelli</a:t>
            </a:r>
            <a:r>
              <a:rPr lang="en-US" sz="2400" dirty="0"/>
              <a:t> </a:t>
            </a:r>
            <a:r>
              <a:rPr lang="en-US" sz="2400" dirty="0" err="1"/>
              <a:t>subcritici</a:t>
            </a:r>
            <a:r>
              <a:rPr lang="en-US" sz="2400" dirty="0"/>
              <a:t> e </a:t>
            </a:r>
            <a:r>
              <a:rPr lang="en-US" sz="2400" dirty="0" err="1"/>
              <a:t>diminuisce</a:t>
            </a:r>
            <a:r>
              <a:rPr lang="en-US" sz="2400" dirty="0"/>
              <a:t> al </a:t>
            </a:r>
            <a:r>
              <a:rPr lang="en-US" sz="2400" dirty="0" err="1"/>
              <a:t>diminuire</a:t>
            </a:r>
            <a:r>
              <a:rPr lang="en-US" sz="2400" dirty="0"/>
              <a:t> della </a:t>
            </a:r>
            <a:r>
              <a:rPr lang="en-US" sz="2400" dirty="0" err="1"/>
              <a:t>densità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formazione</a:t>
            </a:r>
            <a:r>
              <a:rPr lang="en-US" sz="2400" dirty="0"/>
              <a:t> di </a:t>
            </a:r>
            <a:r>
              <a:rPr lang="en-US" sz="2400" dirty="0" err="1"/>
              <a:t>fluidi</a:t>
            </a:r>
            <a:r>
              <a:rPr lang="en-US" sz="2400" dirty="0"/>
              <a:t> </a:t>
            </a:r>
            <a:r>
              <a:rPr lang="en-US" sz="2400" dirty="0" err="1"/>
              <a:t>supercritici</a:t>
            </a:r>
            <a:r>
              <a:rPr lang="en-US" sz="2400" dirty="0"/>
              <a:t> per </a:t>
            </a:r>
            <a:r>
              <a:rPr lang="en-US" sz="2400" dirty="0" err="1"/>
              <a:t>riscaldamento</a:t>
            </a:r>
            <a:r>
              <a:rPr lang="en-US" sz="2400" dirty="0"/>
              <a:t> </a:t>
            </a:r>
            <a:r>
              <a:rPr lang="en-US" sz="2400" dirty="0" err="1"/>
              <a:t>conduttiivo</a:t>
            </a:r>
            <a:r>
              <a:rPr lang="en-US" sz="2400" dirty="0"/>
              <a:t> di </a:t>
            </a:r>
            <a:r>
              <a:rPr lang="en-US" sz="2400" dirty="0" err="1"/>
              <a:t>fluidi</a:t>
            </a:r>
            <a:r>
              <a:rPr lang="en-US" sz="2400" dirty="0"/>
              <a:t> </a:t>
            </a:r>
            <a:r>
              <a:rPr lang="en-US" sz="2400" dirty="0" err="1"/>
              <a:t>subcritici</a:t>
            </a:r>
            <a:r>
              <a:rPr lang="en-US" sz="2400" dirty="0"/>
              <a:t> </a:t>
            </a:r>
            <a:r>
              <a:rPr lang="en-US" sz="2400" dirty="0" err="1"/>
              <a:t>risulta</a:t>
            </a:r>
            <a:r>
              <a:rPr lang="en-US" sz="2400" dirty="0"/>
              <a:t> </a:t>
            </a:r>
            <a:r>
              <a:rPr lang="en-US" sz="2400" dirty="0" err="1"/>
              <a:t>nella</a:t>
            </a:r>
            <a:r>
              <a:rPr lang="en-US" sz="2400" dirty="0"/>
              <a:t> </a:t>
            </a:r>
            <a:r>
              <a:rPr lang="en-US" sz="2400" dirty="0" err="1"/>
              <a:t>deposizione</a:t>
            </a:r>
            <a:r>
              <a:rPr lang="en-US" sz="2400" dirty="0"/>
              <a:t> di </a:t>
            </a:r>
            <a:r>
              <a:rPr lang="en-US" sz="2400" dirty="0" err="1"/>
              <a:t>minerali</a:t>
            </a:r>
            <a:r>
              <a:rPr lang="en-US" sz="2400" dirty="0"/>
              <a:t>, dominate da </a:t>
            </a:r>
            <a:r>
              <a:rPr lang="en-US" sz="2400" dirty="0" err="1"/>
              <a:t>silice</a:t>
            </a:r>
            <a:r>
              <a:rPr lang="en-US" sz="2400" dirty="0"/>
              <a:t>, </a:t>
            </a:r>
            <a:r>
              <a:rPr lang="en-US" sz="2400" dirty="0" err="1"/>
              <a:t>alluumino</a:t>
            </a:r>
            <a:r>
              <a:rPr lang="en-US" sz="2400" dirty="0"/>
              <a:t> silicate e </a:t>
            </a:r>
            <a:r>
              <a:rPr lang="en-US" sz="2400" dirty="0" err="1"/>
              <a:t>sali</a:t>
            </a:r>
            <a:r>
              <a:rPr lang="en-US" sz="2400" dirty="0"/>
              <a:t> </a:t>
            </a:r>
            <a:r>
              <a:rPr lang="en-US" sz="2400" dirty="0" err="1"/>
              <a:t>attorno</a:t>
            </a:r>
            <a:r>
              <a:rPr lang="en-US" sz="2400" dirty="0"/>
              <a:t> alla </a:t>
            </a:r>
            <a:r>
              <a:rPr lang="en-US" sz="2400" dirty="0" err="1"/>
              <a:t>sorgente</a:t>
            </a:r>
            <a:r>
              <a:rPr lang="en-US" sz="2400" dirty="0"/>
              <a:t> di </a:t>
            </a:r>
            <a:r>
              <a:rPr lang="en-US" sz="2400" dirty="0" err="1"/>
              <a:t>calore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079D7B-2525-852B-8EC7-8F59F0848B2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70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Fluidi </a:t>
            </a:r>
            <a:r>
              <a:rPr lang="it-IT" dirty="0" err="1"/>
              <a:t>supercritci</a:t>
            </a:r>
            <a:r>
              <a:rPr lang="it-IT" dirty="0"/>
              <a:t> in sistemi geotermici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7C39F7-4250-38DA-CDF6-E129B020AE1E}"/>
              </a:ext>
            </a:extLst>
          </p:cNvPr>
          <p:cNvSpPr txBox="1"/>
          <p:nvPr/>
        </p:nvSpPr>
        <p:spPr>
          <a:xfrm>
            <a:off x="931926" y="5322984"/>
            <a:ext cx="10209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M. </a:t>
            </a:r>
            <a:r>
              <a:rPr lang="it-IT" sz="2400" dirty="0" err="1">
                <a:solidFill>
                  <a:srgbClr val="0070C0"/>
                </a:solidFill>
              </a:rPr>
              <a:t>Heřmanská</a:t>
            </a:r>
            <a:r>
              <a:rPr lang="it-IT" sz="2400" dirty="0">
                <a:solidFill>
                  <a:srgbClr val="0070C0"/>
                </a:solidFill>
              </a:rPr>
              <a:t>, et al. </a:t>
            </a:r>
            <a:r>
              <a:rPr lang="it-IT" sz="2400" dirty="0" err="1">
                <a:solidFill>
                  <a:srgbClr val="0070C0"/>
                </a:solidFill>
              </a:rPr>
              <a:t>Geochemical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constraints</a:t>
            </a:r>
            <a:r>
              <a:rPr lang="it-IT" sz="2400" dirty="0">
                <a:solidFill>
                  <a:srgbClr val="0070C0"/>
                </a:solidFill>
              </a:rPr>
              <a:t> on </a:t>
            </a:r>
            <a:r>
              <a:rPr lang="it-IT" sz="2400" dirty="0" err="1">
                <a:solidFill>
                  <a:srgbClr val="0070C0"/>
                </a:solidFill>
              </a:rPr>
              <a:t>supercritical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fluids</a:t>
            </a:r>
            <a:r>
              <a:rPr lang="it-IT" sz="2400" dirty="0">
                <a:solidFill>
                  <a:srgbClr val="0070C0"/>
                </a:solidFill>
              </a:rPr>
              <a:t> in </a:t>
            </a:r>
            <a:r>
              <a:rPr lang="it-IT" sz="2400" dirty="0" err="1">
                <a:solidFill>
                  <a:srgbClr val="0070C0"/>
                </a:solidFill>
              </a:rPr>
              <a:t>geothermal</a:t>
            </a:r>
            <a:r>
              <a:rPr lang="it-IT" sz="2400" dirty="0">
                <a:solidFill>
                  <a:srgbClr val="0070C0"/>
                </a:solidFill>
              </a:rPr>
              <a:t> systems, Journal of </a:t>
            </a:r>
            <a:r>
              <a:rPr lang="it-IT" sz="2400" dirty="0" err="1">
                <a:solidFill>
                  <a:srgbClr val="0070C0"/>
                </a:solidFill>
              </a:rPr>
              <a:t>Volcanology</a:t>
            </a:r>
            <a:r>
              <a:rPr lang="it-IT" sz="2400" dirty="0">
                <a:solidFill>
                  <a:srgbClr val="0070C0"/>
                </a:solidFill>
              </a:rPr>
              <a:t> and </a:t>
            </a:r>
            <a:r>
              <a:rPr lang="it-IT" sz="2400" dirty="0" err="1">
                <a:solidFill>
                  <a:srgbClr val="0070C0"/>
                </a:solidFill>
              </a:rPr>
              <a:t>Geothermal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Research</a:t>
            </a:r>
            <a:r>
              <a:rPr lang="it-IT" sz="2400" dirty="0">
                <a:solidFill>
                  <a:srgbClr val="0070C0"/>
                </a:solidFill>
              </a:rPr>
              <a:t>, 394, 2020, 106824, https://doi.org/10.1016/j.jvolgeores.2020.106824</a:t>
            </a:r>
          </a:p>
        </p:txBody>
      </p:sp>
    </p:spTree>
    <p:extLst>
      <p:ext uri="{BB962C8B-B14F-4D97-AF65-F5344CB8AC3E}">
        <p14:creationId xmlns:p14="http://schemas.microsoft.com/office/powerpoint/2010/main" val="150026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24A1A37-EB65-986F-761E-1D553876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43" y="334537"/>
            <a:ext cx="7723537" cy="471697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EAC569-E99B-0C46-2EFE-759A420BC202}"/>
              </a:ext>
            </a:extLst>
          </p:cNvPr>
          <p:cNvSpPr txBox="1"/>
          <p:nvPr/>
        </p:nvSpPr>
        <p:spPr>
          <a:xfrm>
            <a:off x="8964508" y="155871"/>
            <a:ext cx="313639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/>
              <a:t>Sistema geotermico vulcanico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F3C9CF-DAD3-9AB2-F80B-28574BBB252A}"/>
              </a:ext>
            </a:extLst>
          </p:cNvPr>
          <p:cNvSpPr txBox="1"/>
          <p:nvPr/>
        </p:nvSpPr>
        <p:spPr>
          <a:xfrm>
            <a:off x="9048848" y="2633236"/>
            <a:ext cx="296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 rosso regione del fluido supercritico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7DC081-A533-D5E0-DF02-EA36115D3BE0}"/>
              </a:ext>
            </a:extLst>
          </p:cNvPr>
          <p:cNvSpPr txBox="1"/>
          <p:nvPr/>
        </p:nvSpPr>
        <p:spPr>
          <a:xfrm>
            <a:off x="654619" y="5202936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sorgente di calore magmatica ad una profondità di 2-6 Km</a:t>
            </a:r>
          </a:p>
          <a:p>
            <a:endParaRPr lang="it-IT" sz="2400" dirty="0"/>
          </a:p>
          <a:p>
            <a:r>
              <a:rPr lang="it-IT" sz="2400" dirty="0"/>
              <a:t>Per produzione di energia trivellazione di pozzi profondi 2-3 Km con scarico in superficie di liquido e vapore subcritici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88DEB0-3517-72AD-21AE-761911CF8E7B}"/>
              </a:ext>
            </a:extLst>
          </p:cNvPr>
          <p:cNvSpPr txBox="1"/>
          <p:nvPr/>
        </p:nvSpPr>
        <p:spPr>
          <a:xfrm>
            <a:off x="9048848" y="3722914"/>
            <a:ext cx="2569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condizioni supercritiche</a:t>
            </a:r>
          </a:p>
          <a:p>
            <a:r>
              <a:rPr lang="it-IT" sz="2800" dirty="0"/>
              <a:t>Italia </a:t>
            </a:r>
            <a:r>
              <a:rPr lang="it-IT" sz="2800" b="1" dirty="0"/>
              <a:t>Larderello</a:t>
            </a:r>
          </a:p>
        </p:txBody>
      </p:sp>
    </p:spTree>
    <p:extLst>
      <p:ext uri="{BB962C8B-B14F-4D97-AF65-F5344CB8AC3E}">
        <p14:creationId xmlns:p14="http://schemas.microsoft.com/office/powerpoint/2010/main" val="15545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C365A91-BE03-E3FD-003A-7F986158E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346" y="231522"/>
            <a:ext cx="6999566" cy="559575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11BFDFB-AEE0-6177-35F8-CBC684DF5A49}"/>
              </a:ext>
            </a:extLst>
          </p:cNvPr>
          <p:cNvSpPr txBox="1"/>
          <p:nvPr/>
        </p:nvSpPr>
        <p:spPr>
          <a:xfrm>
            <a:off x="451103" y="5900976"/>
            <a:ext cx="11695177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https://lrg.elte.hu/oktatas/A%20Fold%20fluidumjai%20MSc/Binary%20Phase%20Diagrams.pdf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50C898-7523-B72F-E55F-88B87BCB3456}"/>
              </a:ext>
            </a:extLst>
          </p:cNvPr>
          <p:cNvSpPr txBox="1"/>
          <p:nvPr/>
        </p:nvSpPr>
        <p:spPr>
          <a:xfrm>
            <a:off x="8339328" y="338328"/>
            <a:ext cx="3273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2-C: </a:t>
            </a:r>
          </a:p>
          <a:p>
            <a:r>
              <a:rPr lang="it-IT" sz="4000" dirty="0"/>
              <a:t>2 componenti</a:t>
            </a:r>
          </a:p>
          <a:p>
            <a:r>
              <a:rPr lang="it-IT" sz="4000" dirty="0" err="1"/>
              <a:t>diòpside</a:t>
            </a:r>
            <a:r>
              <a:rPr lang="it-IT" sz="4000" dirty="0"/>
              <a:t>: CaMgSi</a:t>
            </a:r>
            <a:r>
              <a:rPr lang="it-IT" sz="4000" baseline="-25000" dirty="0"/>
              <a:t>2</a:t>
            </a:r>
            <a:r>
              <a:rPr lang="it-IT" sz="4000" dirty="0"/>
              <a:t>O</a:t>
            </a:r>
            <a:r>
              <a:rPr lang="it-IT" sz="4000" baseline="-25000" dirty="0"/>
              <a:t>6</a:t>
            </a:r>
            <a:r>
              <a:rPr lang="it-IT" sz="4000" dirty="0"/>
              <a:t>, </a:t>
            </a:r>
          </a:p>
          <a:p>
            <a:r>
              <a:rPr lang="it-IT" sz="4000" dirty="0"/>
              <a:t>anortite: plagioclasio calcico CaAl</a:t>
            </a:r>
            <a:r>
              <a:rPr lang="it-IT" sz="4000" baseline="-25000" dirty="0"/>
              <a:t>2</a:t>
            </a:r>
            <a:r>
              <a:rPr lang="it-IT" sz="4000" dirty="0"/>
              <a:t>Si</a:t>
            </a:r>
            <a:r>
              <a:rPr lang="it-IT" sz="4000" baseline="-25000" dirty="0"/>
              <a:t>2</a:t>
            </a:r>
            <a:r>
              <a:rPr lang="it-IT" sz="4000" dirty="0"/>
              <a:t>O</a:t>
            </a:r>
            <a:r>
              <a:rPr lang="it-IT" sz="4000" baseline="-25000" dirty="0"/>
              <a:t>8</a:t>
            </a:r>
            <a:r>
              <a:rPr lang="it-IT" sz="4000" dirty="0"/>
              <a:t>.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82010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45B37B1-C6BB-7DDB-4713-DC2C0058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63" y="0"/>
            <a:ext cx="8578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9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855DEF5-8138-5F3C-9B52-3F863C0B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78474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79BF70-DB96-AF2B-3938-10480D7395E9}"/>
              </a:ext>
            </a:extLst>
          </p:cNvPr>
          <p:cNvSpPr txBox="1"/>
          <p:nvPr/>
        </p:nvSpPr>
        <p:spPr>
          <a:xfrm>
            <a:off x="8935974" y="316642"/>
            <a:ext cx="3161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augite (nera) (</a:t>
            </a:r>
            <a:r>
              <a:rPr lang="it-IT" sz="2400" dirty="0" err="1"/>
              <a:t>Ca,Na</a:t>
            </a:r>
            <a:r>
              <a:rPr lang="it-IT" sz="2400" dirty="0"/>
              <a:t>)(</a:t>
            </a:r>
            <a:r>
              <a:rPr lang="it-IT" sz="2400" dirty="0" err="1"/>
              <a:t>Mg,Fe,Al,Ti</a:t>
            </a:r>
            <a:r>
              <a:rPr lang="it-IT" sz="2400" dirty="0"/>
              <a:t>)(</a:t>
            </a:r>
            <a:r>
              <a:rPr lang="it-IT" sz="2400" dirty="0" err="1"/>
              <a:t>Si,Al</a:t>
            </a:r>
            <a:r>
              <a:rPr lang="it-IT" sz="2400" dirty="0"/>
              <a:t>)2O6 stesso gruppo di diopside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A36319-72B0-404E-DE81-91D9541E6C34}"/>
              </a:ext>
            </a:extLst>
          </p:cNvPr>
          <p:cNvSpPr txBox="1"/>
          <p:nvPr/>
        </p:nvSpPr>
        <p:spPr>
          <a:xfrm>
            <a:off x="8935974" y="2090172"/>
            <a:ext cx="2969514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/>
              <a:t>Hypidiomorphic</a:t>
            </a:r>
            <a:r>
              <a:rPr lang="en-US" sz="2400" dirty="0"/>
              <a:t>: Rock composed of intergrown crystals.</a:t>
            </a:r>
          </a:p>
          <a:p>
            <a:r>
              <a:rPr lang="en-US" sz="2400" b="1" dirty="0"/>
              <a:t>Indicates sequential growth of the various minerals </a:t>
            </a:r>
            <a:r>
              <a:rPr lang="en-US" sz="2400" dirty="0"/>
              <a:t>present.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C4768E-97AF-3CDF-65B8-C387B8CE30C1}"/>
              </a:ext>
            </a:extLst>
          </p:cNvPr>
          <p:cNvSpPr txBox="1"/>
          <p:nvPr/>
        </p:nvSpPr>
        <p:spPr>
          <a:xfrm>
            <a:off x="8935974" y="4971698"/>
            <a:ext cx="29695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http://www.geomin.uniba.it/attachments/article/144/Igneous%20textures.pdf</a:t>
            </a:r>
          </a:p>
        </p:txBody>
      </p:sp>
    </p:spTree>
    <p:extLst>
      <p:ext uri="{BB962C8B-B14F-4D97-AF65-F5344CB8AC3E}">
        <p14:creationId xmlns:p14="http://schemas.microsoft.com/office/powerpoint/2010/main" val="341296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0F03B4B-7A28-6F56-5DF1-98E3953C8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63" y="0"/>
            <a:ext cx="8578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3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AF6529-7BB8-56D9-CFD1-5440C170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63" y="0"/>
            <a:ext cx="8578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A61D7D-F00F-BAF6-FC82-8FCA3EFB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76" y="0"/>
            <a:ext cx="8598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4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16DEA8-A82F-A51A-77E5-B24400F9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1" t="22190" r="-571" b="-46"/>
          <a:stretch>
            <a:fillRect/>
          </a:stretch>
        </p:blipFill>
        <p:spPr>
          <a:xfrm>
            <a:off x="251462" y="1204232"/>
            <a:ext cx="5715000" cy="44495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F776D9-77DA-DF35-2C26-B0519E3DE789}"/>
              </a:ext>
            </a:extLst>
          </p:cNvPr>
          <p:cNvSpPr txBox="1"/>
          <p:nvPr/>
        </p:nvSpPr>
        <p:spPr>
          <a:xfrm>
            <a:off x="5566413" y="413084"/>
            <a:ext cx="66255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Il </a:t>
            </a:r>
            <a:r>
              <a:rPr lang="en-US" sz="2400" dirty="0" err="1"/>
              <a:t>nome</a:t>
            </a:r>
            <a:r>
              <a:rPr lang="en-US" sz="2400" dirty="0"/>
              <a:t> </a:t>
            </a:r>
            <a:r>
              <a:rPr lang="en-US" sz="2400" b="1" dirty="0"/>
              <a:t>mullite</a:t>
            </a:r>
            <a:r>
              <a:rPr lang="en-US" sz="2400" dirty="0"/>
              <a:t> </a:t>
            </a:r>
            <a:r>
              <a:rPr lang="en-US" sz="2400" dirty="0" err="1"/>
              <a:t>deriva</a:t>
            </a:r>
            <a:r>
              <a:rPr lang="en-US" sz="2400" dirty="0"/>
              <a:t> </a:t>
            </a:r>
            <a:r>
              <a:rPr lang="en-US" sz="2400" dirty="0" err="1"/>
              <a:t>dall’isola</a:t>
            </a:r>
            <a:r>
              <a:rPr lang="en-US" sz="2400" dirty="0"/>
              <a:t> </a:t>
            </a:r>
            <a:r>
              <a:rPr lang="en-US" sz="2400" dirty="0" err="1"/>
              <a:t>scozzese</a:t>
            </a:r>
            <a:r>
              <a:rPr lang="en-US" sz="2400" dirty="0"/>
              <a:t> di Mull</a:t>
            </a:r>
          </a:p>
          <a:p>
            <a:r>
              <a:rPr lang="en-US" sz="2400" dirty="0"/>
              <a:t>E’ un </a:t>
            </a:r>
            <a:r>
              <a:rPr lang="en-US" sz="2400" dirty="0" err="1"/>
              <a:t>composto</a:t>
            </a:r>
            <a:r>
              <a:rPr lang="en-US" sz="2400" dirty="0"/>
              <a:t> di </a:t>
            </a:r>
            <a:r>
              <a:rPr lang="en-US" sz="2400" dirty="0" err="1"/>
              <a:t>silice</a:t>
            </a:r>
            <a:r>
              <a:rPr lang="en-US" sz="2400" dirty="0"/>
              <a:t> e alumina di formula </a:t>
            </a:r>
            <a:r>
              <a:rPr lang="en-US" sz="2400" dirty="0" err="1"/>
              <a:t>bruta</a:t>
            </a:r>
            <a:r>
              <a:rPr lang="en-US" sz="2400" dirty="0"/>
              <a:t> </a:t>
            </a:r>
            <a:r>
              <a:rPr lang="en-US" sz="2400" b="1" dirty="0"/>
              <a:t>3Al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3</a:t>
            </a:r>
            <a:r>
              <a:rPr lang="en-US" sz="2400" b="1" dirty="0"/>
              <a:t>.2SiO</a:t>
            </a:r>
            <a:r>
              <a:rPr lang="en-US" sz="2400" b="1" baseline="-25000" dirty="0"/>
              <a:t>2</a:t>
            </a:r>
          </a:p>
          <a:p>
            <a:r>
              <a:rPr lang="en-US" sz="2400" dirty="0" err="1"/>
              <a:t>Fusione</a:t>
            </a:r>
            <a:r>
              <a:rPr lang="en-US" sz="2400" dirty="0"/>
              <a:t>: la </a:t>
            </a:r>
            <a:r>
              <a:rPr lang="en-US" sz="2400" dirty="0" err="1"/>
              <a:t>miscela</a:t>
            </a:r>
            <a:r>
              <a:rPr lang="en-US" sz="2400" dirty="0"/>
              <a:t> </a:t>
            </a:r>
            <a:r>
              <a:rPr lang="en-US" sz="2400" dirty="0" err="1"/>
              <a:t>eutettica</a:t>
            </a:r>
            <a:r>
              <a:rPr lang="en-US" sz="2400" dirty="0"/>
              <a:t> </a:t>
            </a:r>
            <a:r>
              <a:rPr lang="en-US" sz="2400" dirty="0" err="1"/>
              <a:t>corrisponde</a:t>
            </a:r>
            <a:r>
              <a:rPr lang="en-US" sz="2400" dirty="0"/>
              <a:t> alla miscella </a:t>
            </a:r>
            <a:r>
              <a:rPr lang="en-US" sz="2400" dirty="0" err="1"/>
              <a:t>solida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fonde</a:t>
            </a:r>
            <a:r>
              <a:rPr lang="en-US" sz="2400" dirty="0"/>
              <a:t> ala T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bassa</a:t>
            </a:r>
            <a:r>
              <a:rPr lang="en-US" sz="2400" dirty="0"/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FD92B4-EEBB-77AE-A573-504ED3EAF163}"/>
              </a:ext>
            </a:extLst>
          </p:cNvPr>
          <p:cNvSpPr txBox="1"/>
          <p:nvPr/>
        </p:nvSpPr>
        <p:spPr>
          <a:xfrm>
            <a:off x="457200" y="5516077"/>
            <a:ext cx="5262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https://ceramicartsnetwork.org/ceramics-monthly/ceramics-monthly-article/Phase-and-Eutectics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2131AA-15A0-6C08-50C6-1AEA756A848C}"/>
              </a:ext>
            </a:extLst>
          </p:cNvPr>
          <p:cNvSpPr txBox="1"/>
          <p:nvPr/>
        </p:nvSpPr>
        <p:spPr>
          <a:xfrm>
            <a:off x="251463" y="150321"/>
            <a:ext cx="531495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/>
              <a:t>Diagramma di fase silice-</a:t>
            </a:r>
            <a:r>
              <a:rPr lang="it-IT" sz="2800" dirty="0" err="1"/>
              <a:t>alumina</a:t>
            </a:r>
            <a:r>
              <a:rPr lang="it-IT" sz="2800" dirty="0"/>
              <a:t> semplificato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11FB64B-9087-5CEB-4D78-EA1793976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781" y="2352076"/>
            <a:ext cx="2295525" cy="19907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551067-92B3-23A0-26AD-889577CE949D}"/>
              </a:ext>
            </a:extLst>
          </p:cNvPr>
          <p:cNvSpPr txBox="1"/>
          <p:nvPr/>
        </p:nvSpPr>
        <p:spPr>
          <a:xfrm>
            <a:off x="5719574" y="4361106"/>
            <a:ext cx="61645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 mullite </a:t>
            </a:r>
            <a:r>
              <a:rPr lang="en-US" sz="2400" dirty="0" err="1"/>
              <a:t>cresce</a:t>
            </a:r>
            <a:r>
              <a:rPr lang="en-US" sz="2400" dirty="0"/>
              <a:t> in </a:t>
            </a:r>
            <a:r>
              <a:rPr lang="en-US" sz="2400" dirty="0" err="1"/>
              <a:t>cristalli</a:t>
            </a:r>
            <a:r>
              <a:rPr lang="en-US" sz="2400" dirty="0"/>
              <a:t> </a:t>
            </a:r>
            <a:r>
              <a:rPr lang="en-US" sz="2400" dirty="0" err="1"/>
              <a:t>aghiformi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la </a:t>
            </a:r>
            <a:r>
              <a:rPr lang="en-US" sz="2400" dirty="0" err="1"/>
              <a:t>cottura</a:t>
            </a:r>
            <a:r>
              <a:rPr lang="en-US" sz="2400" dirty="0"/>
              <a:t> e </a:t>
            </a:r>
            <a:r>
              <a:rPr lang="en-US" sz="2400" dirty="0" err="1"/>
              <a:t>contribuisce</a:t>
            </a:r>
            <a:r>
              <a:rPr lang="en-US" sz="2400" dirty="0"/>
              <a:t> alla </a:t>
            </a:r>
            <a:r>
              <a:rPr lang="en-US" sz="2400" dirty="0" err="1"/>
              <a:t>vetrificazione</a:t>
            </a:r>
            <a:r>
              <a:rPr lang="en-US" sz="2400" dirty="0"/>
              <a:t> della </a:t>
            </a:r>
            <a:r>
              <a:rPr lang="en-US" sz="2400" dirty="0" err="1"/>
              <a:t>porcellana</a:t>
            </a:r>
            <a:r>
              <a:rPr lang="en-US" sz="2400" dirty="0"/>
              <a:t>. </a:t>
            </a:r>
          </a:p>
          <a:p>
            <a:r>
              <a:rPr lang="en-US" sz="2400" dirty="0"/>
              <a:t>E’ lo </a:t>
            </a:r>
            <a:r>
              <a:rPr lang="en-US" sz="2400" b="1" dirty="0" err="1"/>
              <a:t>strato</a:t>
            </a:r>
            <a:r>
              <a:rPr lang="en-US" sz="2400" b="1" dirty="0"/>
              <a:t> </a:t>
            </a:r>
            <a:r>
              <a:rPr lang="en-US" sz="2400" b="1" dirty="0" err="1"/>
              <a:t>intermedio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forma </a:t>
            </a:r>
            <a:r>
              <a:rPr lang="en-US" sz="2400" dirty="0" err="1"/>
              <a:t>sulla</a:t>
            </a:r>
            <a:r>
              <a:rPr lang="en-US" sz="2400" dirty="0"/>
              <a:t> </a:t>
            </a:r>
            <a:r>
              <a:rPr lang="en-US" sz="2400" dirty="0" err="1"/>
              <a:t>superficie</a:t>
            </a:r>
            <a:r>
              <a:rPr lang="en-US" sz="2400" dirty="0"/>
              <a:t> della </a:t>
            </a:r>
            <a:r>
              <a:rPr lang="en-US" sz="2400" dirty="0" err="1"/>
              <a:t>porcellana</a:t>
            </a:r>
            <a:r>
              <a:rPr lang="en-US" sz="2400" dirty="0"/>
              <a:t>, dove </a:t>
            </a:r>
            <a:r>
              <a:rPr lang="en-US" sz="2400" dirty="0" err="1"/>
              <a:t>c’è</a:t>
            </a:r>
            <a:r>
              <a:rPr lang="en-US" sz="2400" dirty="0"/>
              <a:t> </a:t>
            </a:r>
            <a:r>
              <a:rPr lang="en-US" sz="2400" dirty="0" err="1"/>
              <a:t>eccesso</a:t>
            </a:r>
            <a:r>
              <a:rPr lang="en-US" sz="2400" dirty="0"/>
              <a:t> di </a:t>
            </a:r>
            <a:r>
              <a:rPr lang="en-US" sz="2400" dirty="0" err="1"/>
              <a:t>allumina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513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5A53B-F0B8-1319-AC5E-CBDF3517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0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Fluidi </a:t>
            </a:r>
            <a:r>
              <a:rPr lang="it-IT" dirty="0" err="1"/>
              <a:t>supercritci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DE192F-87E4-67D3-AA71-62BA32B0FF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5443537"/>
            <a:ext cx="10515600" cy="14144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Le proprietà di solvente dei fluidi supercritici possono essere modulate cambiando p e T, e in corrispondenza la densità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816338-16CE-0C0E-A3E5-90C7D3AC7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92" y="1499918"/>
            <a:ext cx="7716327" cy="385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759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571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Tema di Office</vt:lpstr>
      <vt:lpstr>Transizioni di fase  Fluidi supercritici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Fluidi supercritci</vt:lpstr>
      <vt:lpstr>O2 supercritco</vt:lpstr>
      <vt:lpstr>O2 supercritco</vt:lpstr>
      <vt:lpstr>Fluidi supercritci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ASARO FIORETTA</dc:creator>
  <cp:lastModifiedBy>ASARO FIORETTA</cp:lastModifiedBy>
  <cp:revision>37</cp:revision>
  <dcterms:created xsi:type="dcterms:W3CDTF">2026-04-28T08:33:08Z</dcterms:created>
  <dcterms:modified xsi:type="dcterms:W3CDTF">2026-04-29T08:18:22Z</dcterms:modified>
</cp:coreProperties>
</file>