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10" r:id="rId7"/>
  </p:sldMasterIdLst>
  <p:notesMasterIdLst>
    <p:notesMasterId r:id="rId74"/>
  </p:notesMasterIdLst>
  <p:sldIdLst>
    <p:sldId id="264" r:id="rId8"/>
    <p:sldId id="265" r:id="rId9"/>
    <p:sldId id="266" r:id="rId10"/>
    <p:sldId id="440" r:id="rId11"/>
    <p:sldId id="267" r:id="rId12"/>
    <p:sldId id="268" r:id="rId13"/>
    <p:sldId id="448" r:id="rId14"/>
    <p:sldId id="269" r:id="rId15"/>
    <p:sldId id="270" r:id="rId16"/>
    <p:sldId id="271" r:id="rId17"/>
    <p:sldId id="368" r:id="rId18"/>
    <p:sldId id="370" r:id="rId19"/>
    <p:sldId id="369" r:id="rId20"/>
    <p:sldId id="429" r:id="rId21"/>
    <p:sldId id="371" r:id="rId22"/>
    <p:sldId id="372" r:id="rId23"/>
    <p:sldId id="373" r:id="rId24"/>
    <p:sldId id="375" r:id="rId25"/>
    <p:sldId id="377" r:id="rId26"/>
    <p:sldId id="378" r:id="rId27"/>
    <p:sldId id="379" r:id="rId28"/>
    <p:sldId id="382" r:id="rId29"/>
    <p:sldId id="383" r:id="rId30"/>
    <p:sldId id="384" r:id="rId31"/>
    <p:sldId id="420" r:id="rId32"/>
    <p:sldId id="441" r:id="rId33"/>
    <p:sldId id="434" r:id="rId34"/>
    <p:sldId id="438" r:id="rId35"/>
    <p:sldId id="450" r:id="rId36"/>
    <p:sldId id="387" r:id="rId37"/>
    <p:sldId id="385" r:id="rId38"/>
    <p:sldId id="386" r:id="rId39"/>
    <p:sldId id="418" r:id="rId40"/>
    <p:sldId id="388" r:id="rId41"/>
    <p:sldId id="389" r:id="rId42"/>
    <p:sldId id="390" r:id="rId43"/>
    <p:sldId id="391" r:id="rId44"/>
    <p:sldId id="392" r:id="rId45"/>
    <p:sldId id="393" r:id="rId46"/>
    <p:sldId id="394" r:id="rId47"/>
    <p:sldId id="395" r:id="rId48"/>
    <p:sldId id="447" r:id="rId49"/>
    <p:sldId id="396" r:id="rId50"/>
    <p:sldId id="435" r:id="rId51"/>
    <p:sldId id="436" r:id="rId52"/>
    <p:sldId id="437" r:id="rId53"/>
    <p:sldId id="422" r:id="rId54"/>
    <p:sldId id="423" r:id="rId55"/>
    <p:sldId id="449" r:id="rId56"/>
    <p:sldId id="424" r:id="rId57"/>
    <p:sldId id="425" r:id="rId58"/>
    <p:sldId id="426" r:id="rId59"/>
    <p:sldId id="399" r:id="rId60"/>
    <p:sldId id="400" r:id="rId61"/>
    <p:sldId id="401" r:id="rId62"/>
    <p:sldId id="403" r:id="rId63"/>
    <p:sldId id="404" r:id="rId64"/>
    <p:sldId id="427" r:id="rId65"/>
    <p:sldId id="406" r:id="rId66"/>
    <p:sldId id="407" r:id="rId67"/>
    <p:sldId id="408" r:id="rId68"/>
    <p:sldId id="428" r:id="rId69"/>
    <p:sldId id="430" r:id="rId70"/>
    <p:sldId id="431" r:id="rId71"/>
    <p:sldId id="433" r:id="rId72"/>
    <p:sldId id="415" r:id="rId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4660"/>
  </p:normalViewPr>
  <p:slideViewPr>
    <p:cSldViewPr snapToGrid="0">
      <p:cViewPr varScale="1">
        <p:scale>
          <a:sx n="65" d="100"/>
          <a:sy n="65" d="100"/>
        </p:scale>
        <p:origin x="3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104E9-E8EA-43BF-B479-D506BF5CF603}" type="datetimeFigureOut">
              <a:rPr lang="fr-FR" smtClean="0"/>
              <a:t>28/04/2026</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CD0AC-CCAF-467A-B05F-AF6EF215ACB5}" type="slidenum">
              <a:rPr lang="fr-FR" smtClean="0"/>
              <a:t>‹N›</a:t>
            </a:fld>
            <a:endParaRPr lang="fr-FR"/>
          </a:p>
        </p:txBody>
      </p:sp>
    </p:spTree>
    <p:extLst>
      <p:ext uri="{BB962C8B-B14F-4D97-AF65-F5344CB8AC3E}">
        <p14:creationId xmlns:p14="http://schemas.microsoft.com/office/powerpoint/2010/main" val="137368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endParaRPr lang="fr-FR"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94C25-DD31-43A0-8546-D491B0521F7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38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les rectifications :    FAIRE/ALLER + </a:t>
            </a:r>
            <a:r>
              <a:rPr lang="fr-FR" err="1"/>
              <a:t>prép</a:t>
            </a:r>
            <a:r>
              <a:rPr lang="fr-FR"/>
              <a:t> ex. BL « New York, pour commencer ouais. Puis je ferais bien, un jour j'irais bien sur la côte ouest aussi. » spontanément le locuteur produit « </a:t>
            </a:r>
            <a:r>
              <a:rPr lang="fr-FR" i="1"/>
              <a:t>ferais bien</a:t>
            </a:r>
            <a:r>
              <a:rPr lang="fr-FR"/>
              <a:t> » puis explicite mieux en corrigeant par </a:t>
            </a:r>
            <a:r>
              <a:rPr lang="fr-FR" i="1"/>
              <a:t>j’irais bien sur la </a:t>
            </a:r>
            <a:r>
              <a:rPr lang="fr-FR" i="1" err="1"/>
              <a:t>c.o</a:t>
            </a:r>
            <a:r>
              <a:rPr lang="fr-FR" i="1"/>
              <a:t>.</a:t>
            </a:r>
            <a:r>
              <a:rPr lang="fr-FR"/>
              <a:t> </a:t>
            </a:r>
            <a:r>
              <a:rPr lang="fr-FR" i="1"/>
              <a:t>Le locuteur s’autocorrige pour éviter l’emploi de FAIRE mais juge l’emploi acceptable pour Faire la côte ouest    ( faire un pays connoté négativement (Coluche </a:t>
            </a:r>
            <a:r>
              <a:rPr lang="fr-FR" i="1" err="1"/>
              <a:t>sketche</a:t>
            </a:r>
            <a:r>
              <a:rPr lang="fr-FR" i="1"/>
              <a:t> touriste j’ai fait l’Espagne » on se sent ridicule .</a:t>
            </a:r>
            <a:br>
              <a:rPr lang="fr-FR" i="1"/>
            </a:br>
            <a:r>
              <a:rPr lang="fr-FR" i="1"/>
              <a:t> </a:t>
            </a:r>
            <a:r>
              <a:rPr lang="it-IT"/>
              <a:t>Re   </a:t>
            </a:r>
            <a:r>
              <a:rPr lang="it-IT" err="1"/>
              <a:t>REPRENDRE</a:t>
            </a:r>
            <a:r>
              <a:rPr lang="it-IT"/>
              <a:t> TEXTE </a:t>
            </a:r>
            <a:r>
              <a:rPr lang="it-IT" err="1"/>
              <a:t>ORIGINAL</a:t>
            </a:r>
            <a:r>
              <a:rPr lang="it-IT"/>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94C25-DD31-43A0-8546-D491B0521F7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24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i="1"/>
          </a:p>
          <a:p>
            <a:endParaRPr lang="it-IT" i="1"/>
          </a:p>
          <a:p>
            <a:r>
              <a:rPr lang="it-IT" i="1" err="1"/>
              <a:t>Enfin</a:t>
            </a:r>
            <a:r>
              <a:rPr lang="it-IT" i="1"/>
              <a:t> </a:t>
            </a:r>
            <a:r>
              <a:rPr lang="it-IT" i="1" err="1"/>
              <a:t>marqueur</a:t>
            </a:r>
            <a:r>
              <a:rPr lang="it-IT" i="1"/>
              <a:t> de </a:t>
            </a:r>
            <a:r>
              <a:rPr lang="it-IT" i="1" err="1"/>
              <a:t>réajustement</a:t>
            </a:r>
            <a:r>
              <a:rPr lang="it-IT" i="1"/>
              <a:t>  </a:t>
            </a:r>
            <a:r>
              <a:rPr lang="it-IT" i="1" err="1"/>
              <a:t>euh</a:t>
            </a:r>
            <a:r>
              <a:rPr lang="it-IT" i="1"/>
              <a:t> filler recherche </a:t>
            </a:r>
            <a:r>
              <a:rPr lang="it-IT" i="1" err="1"/>
              <a:t>lexical</a:t>
            </a:r>
            <a:r>
              <a:rPr lang="it-IT" i="1"/>
              <a:t> et prosodie   PAS DANS LA FICTION  </a:t>
            </a:r>
            <a:r>
              <a:rPr lang="it-IT" i="1" err="1"/>
              <a:t>sauf</a:t>
            </a:r>
            <a:r>
              <a:rPr lang="it-IT" i="1"/>
              <a:t> si on </a:t>
            </a:r>
            <a:r>
              <a:rPr lang="it-IT" i="1" err="1"/>
              <a:t>ostente</a:t>
            </a:r>
            <a:r>
              <a:rPr lang="it-IT" i="1"/>
              <a:t> </a:t>
            </a:r>
            <a:r>
              <a:rPr lang="it-IT" i="1" err="1"/>
              <a:t>hésitation</a:t>
            </a:r>
            <a:r>
              <a:rPr lang="it-IT" i="1"/>
              <a:t>, </a:t>
            </a:r>
            <a:r>
              <a:rPr lang="it-IT" i="1" err="1"/>
              <a:t>embarras</a:t>
            </a:r>
            <a:r>
              <a:rPr lang="it-IT" i="1"/>
              <a:t>, car pas </a:t>
            </a:r>
            <a:r>
              <a:rPr lang="it-IT" i="1" err="1"/>
              <a:t>productif</a:t>
            </a:r>
            <a:r>
              <a:rPr lang="it-IT" i="1"/>
              <a:t> au niveau </a:t>
            </a:r>
            <a:r>
              <a:rPr lang="it-IT" i="1" err="1"/>
              <a:t>référentiel</a:t>
            </a:r>
            <a:r>
              <a:rPr lang="it-IT" i="1"/>
              <a:t> </a:t>
            </a:r>
            <a:endParaRPr lang="fr-FR" i="1"/>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94C25-DD31-43A0-8546-D491B0521F7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48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47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5500688" y="379413"/>
            <a:ext cx="3365500" cy="1893887"/>
          </a:xfrm>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it-IT" sz="2400" b="0" i="0" u="none" strike="noStrike" kern="1200" cap="none" spc="0" normalizeH="0" baseline="0" noProof="0" dirty="0">
              <a:ln>
                <a:noFill/>
              </a:ln>
              <a:solidFill>
                <a:srgbClr val="002060"/>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5F86A2A4-2683-46B7-A80E-C61AAEDE224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230917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Se </a:t>
            </a:r>
            <a:r>
              <a:rPr lang="it-IT" err="1"/>
              <a:t>poser</a:t>
            </a:r>
            <a:r>
              <a:rPr lang="it-IT"/>
              <a:t> la </a:t>
            </a:r>
            <a:r>
              <a:rPr lang="it-IT" err="1"/>
              <a:t>question</a:t>
            </a:r>
            <a:r>
              <a:rPr lang="it-IT"/>
              <a:t> </a:t>
            </a:r>
            <a:r>
              <a:rPr lang="it-IT" err="1"/>
              <a:t>equivaut</a:t>
            </a:r>
            <a:r>
              <a:rPr lang="it-IT"/>
              <a:t> a </a:t>
            </a:r>
            <a:r>
              <a:rPr lang="it-IT" err="1"/>
              <a:t>chercher</a:t>
            </a:r>
            <a:r>
              <a:rPr lang="it-IT"/>
              <a:t> </a:t>
            </a:r>
            <a:r>
              <a:rPr lang="it-IT" err="1"/>
              <a:t>des</a:t>
            </a:r>
            <a:r>
              <a:rPr lang="it-IT"/>
              <a:t> ….   TRACES TANGIBLES DE LA SPONTANEITE DANS LA LANGUE</a:t>
            </a:r>
          </a:p>
          <a:p>
            <a:r>
              <a:rPr lang="it-IT"/>
              <a:t>En </a:t>
            </a:r>
            <a:r>
              <a:rPr lang="it-IT" err="1"/>
              <a:t>tenant</a:t>
            </a:r>
            <a:r>
              <a:rPr lang="it-IT"/>
              <a:t> compte des deux </a:t>
            </a:r>
            <a:r>
              <a:rPr lang="it-IT" err="1"/>
              <a:t>aspects</a:t>
            </a:r>
            <a:r>
              <a:rPr lang="it-IT"/>
              <a:t> de la </a:t>
            </a:r>
            <a:r>
              <a:rPr lang="it-IT" err="1"/>
              <a:t>spontaneite</a:t>
            </a:r>
            <a:r>
              <a:rPr lang="it-IT"/>
              <a:t>, aussi bien des </a:t>
            </a:r>
            <a:r>
              <a:rPr lang="it-IT" err="1"/>
              <a:t>marqueurs</a:t>
            </a:r>
            <a:r>
              <a:rPr lang="it-IT"/>
              <a:t> qui…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a:solidFill>
                  <a:srgbClr val="002060"/>
                </a:solidFill>
              </a:rPr>
              <a:t>dans cette 2° </a:t>
            </a:r>
            <a:r>
              <a:rPr lang="it-IT" sz="1200" b="1" err="1">
                <a:solidFill>
                  <a:srgbClr val="002060"/>
                </a:solidFill>
              </a:rPr>
              <a:t>perspective</a:t>
            </a:r>
            <a:r>
              <a:rPr lang="it-IT" sz="1200" b="1">
                <a:solidFill>
                  <a:srgbClr val="002060"/>
                </a:solidFill>
              </a:rPr>
              <a:t> les </a:t>
            </a:r>
            <a:r>
              <a:rPr lang="it-IT" sz="1200" b="1" err="1">
                <a:solidFill>
                  <a:srgbClr val="002060"/>
                </a:solidFill>
              </a:rPr>
              <a:t>marqueurs</a:t>
            </a:r>
            <a:r>
              <a:rPr lang="it-IT" sz="1200" b="1">
                <a:solidFill>
                  <a:srgbClr val="002060"/>
                </a:solidFill>
              </a:rPr>
              <a:t> </a:t>
            </a:r>
            <a:r>
              <a:rPr lang="it-IT" sz="1200" b="1" err="1">
                <a:solidFill>
                  <a:srgbClr val="002060"/>
                </a:solidFill>
              </a:rPr>
              <a:t>coincident</a:t>
            </a:r>
            <a:r>
              <a:rPr lang="it-IT" sz="1200" b="1">
                <a:solidFill>
                  <a:srgbClr val="002060"/>
                </a:solidFill>
              </a:rPr>
              <a:t> </a:t>
            </a:r>
            <a:r>
              <a:rPr lang="it-IT" sz="1200" b="1" err="1">
                <a:solidFill>
                  <a:srgbClr val="002060"/>
                </a:solidFill>
              </a:rPr>
              <a:t>principalement</a:t>
            </a:r>
            <a:r>
              <a:rPr lang="it-IT" sz="1200" b="1">
                <a:solidFill>
                  <a:srgbClr val="002060"/>
                </a:solidFill>
              </a:rPr>
              <a:t> avec des </a:t>
            </a:r>
            <a:r>
              <a:rPr lang="it-IT" sz="1200" b="1" err="1">
                <a:solidFill>
                  <a:srgbClr val="002060"/>
                </a:solidFill>
              </a:rPr>
              <a:t>phénomènes</a:t>
            </a:r>
            <a:r>
              <a:rPr lang="it-IT" sz="1200" b="1">
                <a:solidFill>
                  <a:srgbClr val="002060"/>
                </a:solidFill>
              </a:rPr>
              <a:t> de </a:t>
            </a:r>
            <a:r>
              <a:rPr lang="it-IT" sz="1200" b="1" err="1">
                <a:solidFill>
                  <a:srgbClr val="002060"/>
                </a:solidFill>
              </a:rPr>
              <a:t>réduction</a:t>
            </a:r>
            <a:r>
              <a:rPr lang="it-IT" sz="1200" b="1">
                <a:solidFill>
                  <a:srgbClr val="002060"/>
                </a:solidFill>
              </a:rPr>
              <a:t>/</a:t>
            </a:r>
            <a:r>
              <a:rPr lang="it-IT" sz="1200" b="1" err="1">
                <a:solidFill>
                  <a:srgbClr val="002060"/>
                </a:solidFill>
              </a:rPr>
              <a:t>condensation</a:t>
            </a:r>
            <a:endParaRPr lang="it-IT" sz="1200" b="1">
              <a:solidFill>
                <a:srgbClr val="002060"/>
              </a:solidFill>
            </a:endParaRPr>
          </a:p>
          <a:p>
            <a:endParaRPr lang="it-IT"/>
          </a:p>
          <a:p>
            <a:r>
              <a:rPr lang="fr-FR" sz="1050">
                <a:solidFill>
                  <a:srgbClr val="002060"/>
                </a:solidFill>
              </a:rPr>
              <a:t>. </a:t>
            </a:r>
            <a:r>
              <a:rPr lang="fr-FR" sz="1800" b="1" strike="sngStrike">
                <a:solidFill>
                  <a:srgbClr val="FF0000"/>
                </a:solidFill>
              </a:rPr>
              <a:t>C’est cette perspective que nous avons mise au jour au cours notre recherche des marqueurs de spontanéité</a:t>
            </a:r>
            <a:r>
              <a:rPr lang="fr-FR" sz="1400" b="1">
                <a:solidFill>
                  <a:srgbClr val="FF0000"/>
                </a:solidFill>
              </a:rPr>
              <a:t>. </a:t>
            </a:r>
            <a:endParaRPr lang="it-IT" sz="1800" b="1">
              <a:solidFill>
                <a:srgbClr val="FF0000"/>
              </a:solidFill>
            </a:endParaRPr>
          </a:p>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369FC900-B810-4E5C-9232-F1E24437C8E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174850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7163" y="509588"/>
            <a:ext cx="4532312" cy="2549525"/>
          </a:xfrm>
        </p:spPr>
      </p:sp>
      <p:sp>
        <p:nvSpPr>
          <p:cNvPr id="3" name="Segnaposto note 2"/>
          <p:cNvSpPr>
            <a:spLocks noGrp="1"/>
          </p:cNvSpPr>
          <p:nvPr>
            <p:ph type="body" idx="1"/>
          </p:nvPr>
        </p:nvSpPr>
        <p:spPr/>
        <p:txBody>
          <a:bodyPr/>
          <a:lstStyle/>
          <a:p>
            <a:r>
              <a:rPr kumimoji="0" lang="it-IT" sz="2000" b="0" i="0" u="sng" strike="noStrike" kern="1200" cap="none" spc="0" normalizeH="0" baseline="0" noProof="0">
                <a:ln>
                  <a:noFill/>
                </a:ln>
                <a:solidFill>
                  <a:srgbClr val="FF0000"/>
                </a:solidFill>
                <a:effectLst/>
                <a:uLnTx/>
                <a:uFillTx/>
                <a:latin typeface="+mn-lt"/>
                <a:ea typeface="Calibri"/>
                <a:cs typeface="Arial"/>
              </a:rPr>
              <a:t>CHANGER EXEMPLE</a:t>
            </a:r>
          </a:p>
          <a:p>
            <a:endParaRPr kumimoji="0" lang="fr-FR" sz="2000" b="0" i="0" u="sng" strike="noStrike" kern="1200" cap="none" spc="0" normalizeH="0" baseline="0" noProof="0">
              <a:ln>
                <a:noFill/>
              </a:ln>
              <a:solidFill>
                <a:srgbClr val="FF0000"/>
              </a:solidFill>
              <a:effectLst/>
              <a:uLnTx/>
              <a:uFillTx/>
              <a:latin typeface="+mn-lt"/>
              <a:ea typeface="Calibri"/>
              <a:cs typeface="Arial"/>
            </a:endParaRPr>
          </a:p>
          <a:p>
            <a:r>
              <a:rPr kumimoji="0" lang="fr-FR" sz="2000" b="0" i="0" u="none" strike="noStrike" kern="1200" cap="none" spc="0" normalizeH="0" baseline="0" noProof="0">
                <a:ln>
                  <a:noFill/>
                </a:ln>
                <a:solidFill>
                  <a:srgbClr val="FF0000"/>
                </a:solidFill>
                <a:effectLst/>
                <a:uLnTx/>
                <a:uFillTx/>
                <a:latin typeface="+mn-lt"/>
                <a:ea typeface="Calibri"/>
                <a:cs typeface="Arial"/>
              </a:rPr>
              <a:t>Influence des travaux de Martinot sur la reformulation*    cadre théorique . Offert non imposé</a:t>
            </a:r>
          </a:p>
          <a:p>
            <a:endParaRPr kumimoji="0" lang="fr-FR" sz="2000" b="0" i="0" u="none" strike="noStrike" kern="1200" cap="none" spc="0" normalizeH="0" baseline="0" noProof="0">
              <a:ln>
                <a:noFill/>
              </a:ln>
              <a:solidFill>
                <a:srgbClr val="FF0000"/>
              </a:solidFill>
              <a:effectLst/>
              <a:uLnTx/>
              <a:uFillTx/>
              <a:latin typeface="+mn-lt"/>
              <a:ea typeface="Calibri"/>
              <a:cs typeface="Arial"/>
            </a:endParaRPr>
          </a:p>
          <a:p>
            <a:r>
              <a:rPr kumimoji="0" lang="fr-FR" sz="2000" b="0" i="0" u="none" strike="noStrike" kern="1200" cap="none" spc="0" normalizeH="0" baseline="0" noProof="0">
                <a:ln>
                  <a:noFill/>
                </a:ln>
                <a:solidFill>
                  <a:srgbClr val="FF0000"/>
                </a:solidFill>
                <a:effectLst/>
                <a:uLnTx/>
                <a:uFillTx/>
                <a:latin typeface="+mn-lt"/>
                <a:ea typeface="Calibri"/>
                <a:cs typeface="Arial"/>
              </a:rPr>
              <a:t>1ER HYP DONNE LIEU À UNE AUTRE HYPOTHÈSE EXPÉRIMENTALE CETTE FOIS QUI CONSISTE À SUPPOSER  INFLUENCE TRAVAUX MARTINOT AUSSI CADRE THÉORIQUE MIS À MA DISPOSITION</a:t>
            </a:r>
          </a:p>
          <a:p>
            <a:r>
              <a:rPr kumimoji="0" lang="fr-FR" sz="2000" b="0" i="0" u="none" strike="noStrike" kern="1200" cap="none" spc="0" normalizeH="0" baseline="0" noProof="0">
                <a:ln>
                  <a:noFill/>
                </a:ln>
                <a:solidFill>
                  <a:srgbClr val="FF0000"/>
                </a:solidFill>
                <a:effectLst/>
                <a:uLnTx/>
                <a:uFillTx/>
                <a:latin typeface="+mn-lt"/>
                <a:ea typeface="Calibri"/>
                <a:cs typeface="Arial"/>
              </a:rPr>
              <a:t>POUR VÉRIFIER L’HYP CONSTITUTION D’UN NOUVEAU CORPUS</a:t>
            </a:r>
          </a:p>
          <a:p>
            <a:endParaRPr kumimoji="0" lang="fr-FR" sz="2000" b="0" i="0" u="none" strike="noStrike" kern="1200" cap="none" spc="0" normalizeH="0" baseline="0" noProof="0">
              <a:ln>
                <a:noFill/>
              </a:ln>
              <a:solidFill>
                <a:srgbClr val="FF0000"/>
              </a:solidFill>
              <a:effectLst/>
              <a:uLnTx/>
              <a:uFillTx/>
              <a:latin typeface="+mn-lt"/>
              <a:ea typeface="Calibri"/>
              <a:cs typeface="Arial"/>
            </a:endParaRPr>
          </a:p>
          <a:p>
            <a:r>
              <a:rPr kumimoji="0" lang="fr-FR" sz="2000" b="0" i="0" u="none" strike="noStrike" kern="1200" cap="none" spc="0" normalizeH="0" baseline="0" noProof="0">
                <a:ln>
                  <a:noFill/>
                </a:ln>
                <a:solidFill>
                  <a:srgbClr val="FF0000"/>
                </a:solidFill>
                <a:effectLst/>
                <a:uLnTx/>
                <a:uFillTx/>
                <a:latin typeface="+mn-lt"/>
                <a:ea typeface="Calibri"/>
                <a:cs typeface="Arial"/>
              </a:rPr>
              <a:t>Cela permettrait…</a:t>
            </a:r>
          </a:p>
          <a:p>
            <a:r>
              <a:rPr kumimoji="0" lang="fr-FR" sz="2000" b="0" i="0" u="none" strike="noStrike" kern="1200" cap="none" spc="0" normalizeH="0" baseline="0" noProof="0">
                <a:ln>
                  <a:noFill/>
                </a:ln>
                <a:solidFill>
                  <a:srgbClr val="FF0000"/>
                </a:solidFill>
                <a:effectLst/>
                <a:uLnTx/>
                <a:uFillTx/>
                <a:latin typeface="+mn-lt"/>
                <a:ea typeface="Calibri"/>
                <a:cs typeface="Arial"/>
              </a:rPr>
              <a:t>F1 _F2 élision disparait-&gt; marquage des frontières lexicales, plus scandé</a:t>
            </a:r>
          </a:p>
          <a:p>
            <a:r>
              <a:rPr kumimoji="0" lang="fr-FR" sz="2000" b="0" i="0" u="none" strike="noStrike" kern="1200" cap="none" spc="0" normalizeH="0" baseline="0" noProof="0">
                <a:ln>
                  <a:noFill/>
                </a:ln>
                <a:solidFill>
                  <a:srgbClr val="FF0000"/>
                </a:solidFill>
                <a:effectLst/>
                <a:uLnTx/>
                <a:uFillTx/>
                <a:latin typeface="+mn-lt"/>
                <a:ea typeface="Calibri"/>
                <a:cs typeface="Arial"/>
              </a:rPr>
              <a:t>F2-&gt; F3  répétition à l’identique puis reformulation  interrogative indirecte pour mieux introduire l’acte de langage (on attend une réponse)  / lexique: pris _&gt; </a:t>
            </a:r>
            <a:r>
              <a:rPr kumimoji="0" lang="fr-FR" sz="2000" b="0" i="0" u="none" strike="noStrike" kern="1200" cap="none" spc="0" normalizeH="0" baseline="0" noProof="0" err="1">
                <a:ln>
                  <a:noFill/>
                </a:ln>
                <a:solidFill>
                  <a:srgbClr val="FF0000"/>
                </a:solidFill>
                <a:effectLst/>
                <a:uLnTx/>
                <a:uFillTx/>
                <a:latin typeface="+mn-lt"/>
                <a:ea typeface="Calibri"/>
                <a:cs typeface="Arial"/>
              </a:rPr>
              <a:t>gouté</a:t>
            </a:r>
            <a:r>
              <a:rPr kumimoji="0" lang="fr-FR" sz="2000" b="0" i="0" u="none" strike="noStrike" kern="1200" cap="none" spc="0" normalizeH="0" baseline="0" noProof="0">
                <a:ln>
                  <a:noFill/>
                </a:ln>
                <a:solidFill>
                  <a:srgbClr val="FF0000"/>
                </a:solidFill>
                <a:effectLst/>
                <a:uLnTx/>
                <a:uFillTx/>
                <a:latin typeface="+mn-lt"/>
                <a:ea typeface="Calibri"/>
                <a:cs typeface="Arial"/>
              </a:rPr>
              <a:t> précision / déterminant du -&gt; forme lexicale « un morceau de »   / mon gâteau : le </a:t>
            </a:r>
            <a:r>
              <a:rPr kumimoji="0" lang="fr-FR" sz="2000" b="0" i="0" u="none" strike="noStrike" kern="1200" cap="none" spc="0" normalizeH="0" baseline="0" noProof="0" err="1">
                <a:ln>
                  <a:noFill/>
                </a:ln>
                <a:solidFill>
                  <a:srgbClr val="FF0000"/>
                </a:solidFill>
                <a:effectLst/>
                <a:uLnTx/>
                <a:uFillTx/>
                <a:latin typeface="+mn-lt"/>
                <a:ea typeface="Calibri"/>
                <a:cs typeface="Arial"/>
              </a:rPr>
              <a:t>gateau</a:t>
            </a:r>
            <a:r>
              <a:rPr kumimoji="0" lang="fr-FR" sz="2000" b="0" i="0" u="none" strike="noStrike" kern="1200" cap="none" spc="0" normalizeH="0" baseline="0" noProof="0">
                <a:ln>
                  <a:noFill/>
                </a:ln>
                <a:solidFill>
                  <a:srgbClr val="FF0000"/>
                </a:solidFill>
                <a:effectLst/>
                <a:uLnTx/>
                <a:uFillTx/>
                <a:latin typeface="+mn-lt"/>
                <a:ea typeface="Calibri"/>
                <a:cs typeface="Arial"/>
              </a:rPr>
              <a:t> que j’ai fait/ que j’ai apporté  (moins déictique) F1 = le gâteau de la situation</a:t>
            </a:r>
          </a:p>
          <a:p>
            <a:endParaRPr kumimoji="0" lang="fr-FR" sz="2000" b="0" i="0" u="none" strike="noStrike" kern="1200" cap="none" spc="0" normalizeH="0" baseline="0" noProof="0">
              <a:ln>
                <a:noFill/>
              </a:ln>
              <a:solidFill>
                <a:srgbClr val="FF0000"/>
              </a:solidFill>
              <a:effectLst/>
              <a:uLnTx/>
              <a:uFillTx/>
              <a:latin typeface="+mn-lt"/>
              <a:ea typeface="Calibri"/>
              <a:cs typeface="Arial"/>
            </a:endParaRPr>
          </a:p>
          <a:p>
            <a:endParaRPr kumimoji="0" lang="fr-FR" sz="2000" b="0" i="0" u="none" strike="noStrike" kern="1200" cap="none" spc="0" normalizeH="0" baseline="0" noProof="0">
              <a:ln>
                <a:noFill/>
              </a:ln>
              <a:solidFill>
                <a:srgbClr val="FF0000"/>
              </a:solidFill>
              <a:effectLst/>
              <a:uLnTx/>
              <a:uFillTx/>
              <a:latin typeface="+mn-lt"/>
              <a:ea typeface="Calibri"/>
              <a:cs typeface="Arial"/>
            </a:endParaRPr>
          </a:p>
          <a:p>
            <a:r>
              <a:rPr kumimoji="0" lang="fr-FR" sz="2000" b="0" i="0" u="none" strike="noStrike" kern="1200" cap="none" spc="0" normalizeH="0" baseline="0" noProof="0">
                <a:ln>
                  <a:noFill/>
                </a:ln>
                <a:solidFill>
                  <a:srgbClr val="FF0000"/>
                </a:solidFill>
                <a:effectLst/>
                <a:uLnTx/>
                <a:uFillTx/>
                <a:latin typeface="+mn-lt"/>
                <a:ea typeface="Calibri"/>
                <a:cs typeface="Arial"/>
              </a:rPr>
              <a:t>CHOISIR CETTE DIAPO OU LA SUIVANTE </a:t>
            </a:r>
          </a:p>
          <a:p>
            <a:r>
              <a:rPr kumimoji="0" lang="fr-FR" sz="2000" b="0" i="0" u="none" strike="noStrike" kern="1200" cap="none" spc="0" normalizeH="0" baseline="0" noProof="0">
                <a:ln>
                  <a:noFill/>
                </a:ln>
                <a:solidFill>
                  <a:srgbClr val="FF0000"/>
                </a:solidFill>
                <a:effectLst/>
                <a:uLnTx/>
                <a:uFillTx/>
                <a:latin typeface="+mn-lt"/>
                <a:ea typeface="Calibri"/>
                <a:cs typeface="Arial"/>
              </a:rPr>
              <a:t>Je me réfère également aux travaux de Cl </a:t>
            </a:r>
            <a:r>
              <a:rPr kumimoji="0" lang="fr-FR" sz="2000" b="0" i="0" u="none" strike="noStrike" kern="1200" cap="none" spc="0" normalizeH="0" baseline="0" noProof="0" err="1">
                <a:ln>
                  <a:noFill/>
                </a:ln>
                <a:solidFill>
                  <a:srgbClr val="FF0000"/>
                </a:solidFill>
                <a:effectLst/>
                <a:uLnTx/>
                <a:uFillTx/>
                <a:latin typeface="+mn-lt"/>
                <a:ea typeface="Calibri"/>
                <a:cs typeface="Arial"/>
              </a:rPr>
              <a:t>Martinot</a:t>
            </a:r>
            <a:r>
              <a:rPr kumimoji="0" lang="fr-FR" sz="2000" b="0" i="0" u="none" strike="noStrike" kern="1200" cap="none" spc="0" normalizeH="0" baseline="0" noProof="0">
                <a:ln>
                  <a:noFill/>
                </a:ln>
                <a:solidFill>
                  <a:srgbClr val="FF0000"/>
                </a:solidFill>
                <a:effectLst/>
                <a:uLnTx/>
                <a:uFillTx/>
                <a:latin typeface="+mn-lt"/>
                <a:ea typeface="Calibri"/>
                <a:cs typeface="Arial"/>
              </a:rPr>
              <a:t> </a:t>
            </a:r>
          </a:p>
          <a:p>
            <a:r>
              <a:rPr kumimoji="0" lang="fr-FR" sz="2000" b="0" i="0" u="none" strike="noStrike" kern="1200" cap="none" spc="0" normalizeH="0" baseline="0" noProof="0">
                <a:ln>
                  <a:noFill/>
                </a:ln>
                <a:solidFill>
                  <a:srgbClr val="FF0000"/>
                </a:solidFill>
                <a:effectLst/>
                <a:uLnTx/>
                <a:uFillTx/>
                <a:latin typeface="+mn-lt"/>
                <a:cs typeface="Arial"/>
              </a:rPr>
              <a:t>UNE SORTE DE DEGRAMMATICALISATION</a:t>
            </a:r>
          </a:p>
          <a:p>
            <a:endParaRPr kumimoji="0" lang="fr-FR" sz="2000" b="0" i="0" u="none" strike="noStrike" kern="1200" cap="none" spc="0" normalizeH="0" baseline="0" noProof="0">
              <a:ln>
                <a:noFill/>
              </a:ln>
              <a:solidFill>
                <a:srgbClr val="FF0000"/>
              </a:solidFill>
              <a:effectLst/>
              <a:uLnTx/>
              <a:uFillTx/>
              <a:latin typeface="+mn-lt"/>
              <a:cs typeface="Arial"/>
            </a:endParaRPr>
          </a:p>
          <a:p>
            <a:r>
              <a:rPr kumimoji="0" lang="fr-FR" sz="2000" b="0" i="0" u="none" strike="noStrike" kern="1200" cap="none" spc="0" normalizeH="0" baseline="0" noProof="0">
                <a:ln>
                  <a:noFill/>
                </a:ln>
                <a:solidFill>
                  <a:srgbClr val="FF0000"/>
                </a:solidFill>
                <a:effectLst/>
                <a:uLnTx/>
                <a:uFillTx/>
                <a:latin typeface="+mn-lt"/>
                <a:cs typeface="Arial"/>
              </a:rPr>
              <a:t>CECI permettrait</a:t>
            </a:r>
            <a:endParaRPr lang="fr-FR" sz="140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C5EB02DC-D732-49ED-9574-E457747D594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398313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7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7163" y="509588"/>
            <a:ext cx="4532312" cy="2549525"/>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a:p>
          <a:p>
            <a:pPr marL="0" marR="0" indent="0" algn="l" defTabSz="914400" rtl="0" eaLnBrk="1" fontAlgn="auto" latinLnBrk="0" hangingPunct="1">
              <a:lnSpc>
                <a:spcPct val="100000"/>
              </a:lnSpc>
              <a:spcBef>
                <a:spcPts val="0"/>
              </a:spcBef>
              <a:spcAft>
                <a:spcPts val="0"/>
              </a:spcAft>
              <a:buClrTx/>
              <a:buSzTx/>
              <a:buFontTx/>
              <a:buNone/>
              <a:tabLst/>
              <a:defRPr/>
            </a:pPr>
            <a:r>
              <a:rPr lang="fr-FR" sz="1400"/>
              <a:t>ANALYSE SYSTEMATISATION </a:t>
            </a:r>
            <a:r>
              <a:rPr lang="fr-FR" sz="1400" err="1"/>
              <a:t>dIFFICILELe</a:t>
            </a:r>
            <a:r>
              <a:rPr lang="fr-FR" sz="1400"/>
              <a:t> locuteur fragmente son énoncé de façon à s’assurer  que chaque élément est compris.  Intonation requête de feedback. En amont, tout est dit dans un seul énoncé : De quand tu pars à quand t’arrives c’est quoi ? une heure ?  Le moyen de transport est reprécisé dans la reformulation en aval, il est sous-entendu en amont, dans la formulation plus spontanée</a:t>
            </a:r>
          </a:p>
          <a:p>
            <a:r>
              <a:rPr lang="fr-FR" sz="1400" i="1" err="1">
                <a:solidFill>
                  <a:srgbClr val="FF0000"/>
                </a:solidFill>
              </a:rPr>
              <a:t>Marqrqrs</a:t>
            </a:r>
            <a:r>
              <a:rPr lang="fr-FR" sz="1400" i="1">
                <a:solidFill>
                  <a:srgbClr val="FF0000"/>
                </a:solidFill>
              </a:rPr>
              <a:t> concomitants a approfondir synergies d</a:t>
            </a:r>
          </a:p>
          <a:p>
            <a:r>
              <a:rPr lang="fr-FR" sz="1400" i="1">
                <a:solidFill>
                  <a:srgbClr val="FF0000"/>
                </a:solidFill>
              </a:rPr>
              <a:t>Eléments outillage informatique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97DF7684-699D-4649-A3F2-032FE64676E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209934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Pas</a:t>
            </a:r>
            <a:r>
              <a:rPr lang="it-IT"/>
              <a:t> </a:t>
            </a:r>
            <a:r>
              <a:rPr lang="it-IT" err="1"/>
              <a:t>dans</a:t>
            </a:r>
            <a:r>
              <a:rPr lang="it-IT"/>
              <a:t> la fiction , </a:t>
            </a:r>
            <a:r>
              <a:rPr lang="it-IT" err="1"/>
              <a:t>sauf</a:t>
            </a:r>
            <a:r>
              <a:rPr lang="it-IT"/>
              <a:t> si le </a:t>
            </a:r>
            <a:r>
              <a:rPr lang="it-IT" err="1"/>
              <a:t>personnage</a:t>
            </a:r>
            <a:r>
              <a:rPr lang="it-IT"/>
              <a:t> a </a:t>
            </a:r>
            <a:r>
              <a:rPr lang="it-IT" err="1"/>
              <a:t>été</a:t>
            </a:r>
            <a:r>
              <a:rPr lang="it-IT"/>
              <a:t> </a:t>
            </a:r>
            <a:r>
              <a:rPr lang="it-IT" err="1"/>
              <a:t>suffisamment</a:t>
            </a:r>
            <a:r>
              <a:rPr lang="it-IT"/>
              <a:t> </a:t>
            </a:r>
            <a:r>
              <a:rPr lang="it-IT" err="1"/>
              <a:t>décrit</a:t>
            </a:r>
            <a:r>
              <a:rPr lang="it-IT"/>
              <a:t> </a:t>
            </a:r>
            <a:r>
              <a:rPr lang="it-IT" err="1"/>
              <a:t>avant</a:t>
            </a:r>
            <a:endParaRPr lang="it-IT"/>
          </a:p>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79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5500688" y="379413"/>
            <a:ext cx="3365500" cy="1893887"/>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a:t>Aspect méthodologique Ici encore réduction sémantique reconstruction avec Mad</a:t>
            </a:r>
            <a:r>
              <a:rPr lang="fr-FR" sz="2800" b="1" baseline="0"/>
              <a:t> </a:t>
            </a:r>
            <a:r>
              <a:rPr lang="fr-FR" sz="2800" b="1"/>
              <a:t>Parce que </a:t>
            </a:r>
            <a:r>
              <a:rPr lang="fr-FR" sz="2800"/>
              <a:t>: </a:t>
            </a:r>
            <a:r>
              <a:rPr lang="fr-FR" sz="2800" b="1"/>
              <a:t>peu</a:t>
            </a:r>
            <a:r>
              <a:rPr lang="fr-FR" sz="2800" b="1" baseline="0"/>
              <a:t> cohérent </a:t>
            </a:r>
            <a:r>
              <a:rPr lang="fr-FR" sz="2800" baseline="0"/>
              <a:t>au premier abord, car pas de lien de causalité entre les questions et ce qui suit. Le dévt de la MAD permet de comprendre que le lien de causalité concerne en fait l’aspect énonciatif</a:t>
            </a:r>
            <a:endParaRPr lang="fr-FR" sz="2800"/>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a:t>ce </a:t>
            </a:r>
            <a:r>
              <a:rPr lang="fr-FR" sz="2800" b="1"/>
              <a:t>non</a:t>
            </a:r>
            <a:r>
              <a:rPr lang="fr-FR" sz="2800"/>
              <a:t> semble i</a:t>
            </a:r>
            <a:r>
              <a:rPr lang="fr-FR" sz="2800" b="1"/>
              <a:t>ncohéren</a:t>
            </a:r>
            <a:r>
              <a:rPr lang="fr-FR" sz="2800"/>
              <a:t>t par rapport à la question posée mais ne l’est pas si on développe  la MAD </a:t>
            </a:r>
            <a:r>
              <a:rPr lang="fr-FR" sz="2800">
                <a:solidFill>
                  <a:srgbClr val="179D60"/>
                </a:solidFill>
              </a:rPr>
              <a:t>MATRICE aide à comprendre par reconstruction des éléments du français parlé qui ont l’air insignifiants pas seulement prédicatif mais pragmatique</a:t>
            </a:r>
          </a:p>
          <a:p>
            <a:endParaRPr lang="fr-FR" sz="2800"/>
          </a:p>
          <a:p>
            <a:r>
              <a:rPr lang="it-IT" sz="2800"/>
              <a:t>MAD ADAPTEES AU BESOIN DE MON</a:t>
            </a:r>
            <a:r>
              <a:rPr lang="it-IT" sz="2800" baseline="0"/>
              <a:t> ANALYSE DES INTERACTIONS</a:t>
            </a:r>
          </a:p>
          <a:p>
            <a:r>
              <a:rPr lang="it-IT" sz="2800" baseline="0"/>
              <a:t>***</a:t>
            </a:r>
            <a:r>
              <a:rPr lang="it-IT" sz="2800" baseline="0" err="1"/>
              <a:t>anonymisation</a:t>
            </a:r>
            <a:r>
              <a:rPr lang="it-IT" sz="2800" baseline="0"/>
              <a:t> </a:t>
            </a:r>
            <a:r>
              <a:rPr lang="it-IT" sz="2800" baseline="0" err="1"/>
              <a:t>transcription</a:t>
            </a:r>
            <a:r>
              <a:rPr lang="it-IT" sz="2800" baseline="0"/>
              <a:t> </a:t>
            </a:r>
            <a:r>
              <a:rPr lang="it-IT" sz="2800" baseline="0" err="1"/>
              <a:t>outillée</a:t>
            </a:r>
            <a:endParaRPr lang="fr-FR" sz="280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918014D6-1A56-4899-8BD7-08863668E5E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318842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80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7163" y="509588"/>
            <a:ext cx="4532312" cy="2549525"/>
          </a:xfrm>
        </p:spPr>
      </p:sp>
      <p:sp>
        <p:nvSpPr>
          <p:cNvPr id="3" name="Segnaposto note 2"/>
          <p:cNvSpPr>
            <a:spLocks noGrp="1"/>
          </p:cNvSpPr>
          <p:nvPr>
            <p:ph type="body" idx="1"/>
          </p:nvPr>
        </p:nvSpPr>
        <p:spPr/>
        <p:txBody>
          <a:bodyPr/>
          <a:lstStyle/>
          <a:p>
            <a:pPr lvl="0"/>
            <a:r>
              <a:rPr lang="fr-FR" sz="1400">
                <a:solidFill>
                  <a:srgbClr val="FF0000"/>
                </a:solidFill>
              </a:rPr>
              <a:t>Le cadre théorique dont je suis partie pour élaborer mon hypothèse est l’A M D  développée par Amr Ibrahim depuis (Ibrahim 1994 (…) 2013, </a:t>
            </a:r>
            <a:r>
              <a:rPr lang="fr-FR" sz="1400" b="1">
                <a:solidFill>
                  <a:srgbClr val="FF0000"/>
                </a:solidFill>
              </a:rPr>
              <a:t>2015,</a:t>
            </a:r>
            <a:r>
              <a:rPr lang="fr-FR" sz="1400">
                <a:solidFill>
                  <a:srgbClr val="FF0000"/>
                </a:solidFill>
              </a:rPr>
              <a:t> 2016) Pour lequel depuis 2013 surtout la notion de </a:t>
            </a:r>
            <a:r>
              <a:rPr lang="fr-FR" sz="1400" u="sng">
                <a:solidFill>
                  <a:srgbClr val="FF0000"/>
                </a:solidFill>
              </a:rPr>
              <a:t>complexité linguistique est centrale.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a:t>La prédication ASSIS</a:t>
            </a:r>
            <a:endParaRPr lang="fr-FR" sz="2000" kern="1200">
              <a:solidFill>
                <a:srgbClr val="002060"/>
              </a:solidFill>
              <a:latin typeface="+mn-lt"/>
              <a:ea typeface="+mn-ea"/>
              <a:cs typeface="+mn-cs"/>
            </a:endParaRPr>
          </a:p>
          <a:p>
            <a:pPr lvl="0"/>
            <a:r>
              <a:rPr lang="fr-FR" sz="2000" kern="1200" err="1">
                <a:solidFill>
                  <a:srgbClr val="002060"/>
                </a:solidFill>
                <a:latin typeface="+mn-lt"/>
                <a:ea typeface="+mn-ea"/>
                <a:cs typeface="+mn-cs"/>
              </a:rPr>
              <a:t>Généal</a:t>
            </a:r>
            <a:r>
              <a:rPr lang="fr-FR" sz="2000" kern="1200">
                <a:solidFill>
                  <a:srgbClr val="002060"/>
                </a:solidFill>
                <a:latin typeface="+mn-lt"/>
                <a:ea typeface="+mn-ea"/>
                <a:cs typeface="+mn-cs"/>
              </a:rPr>
              <a:t> – Décomposition- MATRICES ANALYTIQUES DEFINITOIRES  qui pourrait être encore plus </a:t>
            </a:r>
            <a:r>
              <a:rPr lang="fr-FR" sz="2000" kern="1200" err="1">
                <a:solidFill>
                  <a:srgbClr val="002060"/>
                </a:solidFill>
                <a:latin typeface="+mn-lt"/>
                <a:ea typeface="+mn-ea"/>
                <a:cs typeface="+mn-cs"/>
              </a:rPr>
              <a:t>dev</a:t>
            </a:r>
            <a:r>
              <a:rPr lang="fr-FR" sz="2000" kern="1200">
                <a:solidFill>
                  <a:srgbClr val="002060"/>
                </a:solidFill>
                <a:latin typeface="+mn-lt"/>
                <a:ea typeface="+mn-ea"/>
                <a:cs typeface="+mn-cs"/>
              </a:rPr>
              <a:t>  et plus redondante :dépliage du système d’une langue</a:t>
            </a:r>
          </a:p>
          <a:p>
            <a:pPr lvl="0"/>
            <a:r>
              <a:rPr lang="fr-FR" sz="1400"/>
              <a:t>HYP </a:t>
            </a:r>
            <a:r>
              <a:rPr lang="fr-FR" sz="1400" err="1"/>
              <a:t>hyp</a:t>
            </a:r>
            <a:r>
              <a:rPr lang="fr-FR" sz="1400"/>
              <a:t> que nous formulons est que la complexité est un marqueur</a:t>
            </a:r>
            <a:r>
              <a:rPr lang="fr-FR" sz="1400" baseline="0"/>
              <a:t> de spontanéité</a:t>
            </a:r>
          </a:p>
          <a:p>
            <a:pPr lvl="0"/>
            <a:endParaRPr lang="fr-FR" sz="1400" baseline="0"/>
          </a:p>
          <a:p>
            <a:pPr lvl="0"/>
            <a:r>
              <a:rPr lang="fr-FR" sz="1400" baseline="0"/>
              <a:t>CADRE TRES FRUCTUEUX ET OUTIL METHODOLOGIQUE MAD  non impose</a:t>
            </a:r>
          </a:p>
          <a:p>
            <a:endParaRPr lang="fr-FR" sz="120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41836-09C3-4F5B-BE6C-0E3D8CBDFCD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egnaposto intestazione 4">
            <a:extLst>
              <a:ext uri="{FF2B5EF4-FFF2-40B4-BE49-F238E27FC236}">
                <a16:creationId xmlns:a16="http://schemas.microsoft.com/office/drawing/2014/main" id="{07D1928D-FEB4-409D-93D8-2A9AC945505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Journée d'étude en hommage au Professeur Amr H. Ibrahim, Université de Besançon, 27 juin 2019</a:t>
            </a:r>
          </a:p>
        </p:txBody>
      </p:sp>
    </p:spTree>
    <p:extLst>
      <p:ext uri="{BB962C8B-B14F-4D97-AF65-F5344CB8AC3E}">
        <p14:creationId xmlns:p14="http://schemas.microsoft.com/office/powerpoint/2010/main" val="389376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trike="noStrike" dirty="0" err="1">
                <a:solidFill>
                  <a:srgbClr val="002060"/>
                </a:solidFill>
              </a:rPr>
              <a:t>Problématique</a:t>
            </a:r>
            <a:r>
              <a:rPr lang="it-IT" strike="noStrike" dirty="0">
                <a:solidFill>
                  <a:srgbClr val="002060"/>
                </a:solidFill>
              </a:rPr>
              <a:t> qui </a:t>
            </a:r>
            <a:r>
              <a:rPr lang="it-IT" strike="noStrike" dirty="0" err="1">
                <a:solidFill>
                  <a:srgbClr val="002060"/>
                </a:solidFill>
              </a:rPr>
              <a:t>nait</a:t>
            </a:r>
            <a:r>
              <a:rPr lang="it-IT" strike="noStrike" dirty="0">
                <a:solidFill>
                  <a:srgbClr val="002060"/>
                </a:solidFill>
              </a:rPr>
              <a:t> de la </a:t>
            </a:r>
            <a:r>
              <a:rPr lang="it-IT" strike="noStrike" dirty="0" err="1">
                <a:solidFill>
                  <a:srgbClr val="002060"/>
                </a:solidFill>
              </a:rPr>
              <a:t>constatation</a:t>
            </a:r>
            <a:r>
              <a:rPr lang="it-IT" strike="noStrike" dirty="0">
                <a:solidFill>
                  <a:srgbClr val="002060"/>
                </a:solidFill>
              </a:rPr>
              <a:t>  CORPUS</a:t>
            </a:r>
          </a:p>
          <a:p>
            <a:r>
              <a:rPr lang="it-IT" strike="noStrike" dirty="0">
                <a:solidFill>
                  <a:srgbClr val="002060"/>
                </a:solidFill>
              </a:rPr>
              <a:t>DE l’écrit </a:t>
            </a:r>
            <a:r>
              <a:rPr lang="it-IT" strike="noStrike" dirty="0" err="1">
                <a:solidFill>
                  <a:srgbClr val="002060"/>
                </a:solidFill>
              </a:rPr>
              <a:t>oralisé</a:t>
            </a:r>
            <a:r>
              <a:rPr lang="it-IT" strike="noStrike" dirty="0">
                <a:solidFill>
                  <a:srgbClr val="002060"/>
                </a:solidFill>
              </a:rPr>
              <a:t> à une forme </a:t>
            </a:r>
            <a:r>
              <a:rPr lang="it-IT" strike="noStrike" dirty="0" err="1">
                <a:solidFill>
                  <a:srgbClr val="002060"/>
                </a:solidFill>
              </a:rPr>
              <a:t>convaincante</a:t>
            </a:r>
            <a:r>
              <a:rPr lang="it-IT" strike="noStrike" dirty="0">
                <a:solidFill>
                  <a:srgbClr val="002060"/>
                </a:solidFill>
              </a:rPr>
              <a:t> d’</a:t>
            </a:r>
            <a:r>
              <a:rPr lang="it-IT" strike="noStrike" dirty="0" err="1">
                <a:solidFill>
                  <a:srgbClr val="002060"/>
                </a:solidFill>
              </a:rPr>
              <a:t>énoncés</a:t>
            </a:r>
            <a:r>
              <a:rPr lang="it-IT" strike="noStrike" dirty="0">
                <a:solidFill>
                  <a:srgbClr val="002060"/>
                </a:solidFill>
              </a:rPr>
              <a:t> </a:t>
            </a:r>
          </a:p>
          <a:p>
            <a:r>
              <a:rPr lang="it-IT" strike="noStrike" dirty="0" err="1">
                <a:solidFill>
                  <a:srgbClr val="002060"/>
                </a:solidFill>
              </a:rPr>
              <a:t>Définir</a:t>
            </a:r>
            <a:r>
              <a:rPr lang="it-IT" strike="noStrike" baseline="0" dirty="0">
                <a:solidFill>
                  <a:srgbClr val="002060"/>
                </a:solidFill>
              </a:rPr>
              <a:t> la </a:t>
            </a:r>
            <a:r>
              <a:rPr lang="it-IT" strike="noStrike" baseline="0" dirty="0" err="1">
                <a:solidFill>
                  <a:srgbClr val="002060"/>
                </a:solidFill>
              </a:rPr>
              <a:t>spontanéité</a:t>
            </a:r>
            <a:r>
              <a:rPr lang="it-IT" strike="noStrike" baseline="0" dirty="0">
                <a:solidFill>
                  <a:srgbClr val="002060"/>
                </a:solidFill>
              </a:rPr>
              <a:t> + une </a:t>
            </a:r>
            <a:r>
              <a:rPr lang="it-IT" strike="noStrike" baseline="0" dirty="0" err="1">
                <a:solidFill>
                  <a:srgbClr val="002060"/>
                </a:solidFill>
              </a:rPr>
              <a:t>description</a:t>
            </a:r>
            <a:r>
              <a:rPr lang="it-IT" strike="noStrike" baseline="0" dirty="0">
                <a:solidFill>
                  <a:srgbClr val="002060"/>
                </a:solidFill>
              </a:rPr>
              <a:t> </a:t>
            </a:r>
            <a:r>
              <a:rPr lang="it-IT" strike="noStrike" baseline="0" dirty="0" err="1">
                <a:solidFill>
                  <a:srgbClr val="002060"/>
                </a:solidFill>
              </a:rPr>
              <a:t>générale</a:t>
            </a:r>
            <a:r>
              <a:rPr lang="it-IT" strike="noStrike" baseline="0" dirty="0">
                <a:solidFill>
                  <a:srgbClr val="002060"/>
                </a:solidFill>
              </a:rPr>
              <a:t> de </a:t>
            </a:r>
            <a:r>
              <a:rPr lang="it-IT" strike="noStrike" baseline="0" dirty="0" err="1">
                <a:solidFill>
                  <a:srgbClr val="002060"/>
                </a:solidFill>
              </a:rPr>
              <a:t>ses</a:t>
            </a:r>
            <a:r>
              <a:rPr lang="it-IT" strike="noStrike" baseline="0" dirty="0">
                <a:solidFill>
                  <a:srgbClr val="002060"/>
                </a:solidFill>
              </a:rPr>
              <a:t> </a:t>
            </a:r>
            <a:r>
              <a:rPr lang="it-IT" strike="noStrike" baseline="0" dirty="0" err="1">
                <a:solidFill>
                  <a:srgbClr val="002060"/>
                </a:solidFill>
              </a:rPr>
              <a:t>marqueurs</a:t>
            </a:r>
            <a:endParaRPr lang="it-IT" strike="noStrike" baseline="0" dirty="0">
              <a:solidFill>
                <a:srgbClr val="002060"/>
              </a:solidFill>
            </a:endParaRPr>
          </a:p>
          <a:p>
            <a:r>
              <a:rPr lang="it-IT" strike="noStrike" baseline="0" dirty="0" err="1">
                <a:solidFill>
                  <a:srgbClr val="002060"/>
                </a:solidFill>
              </a:rPr>
              <a:t>Exemples</a:t>
            </a:r>
            <a:r>
              <a:rPr lang="it-IT" strike="noStrike" baseline="0" dirty="0">
                <a:solidFill>
                  <a:srgbClr val="002060"/>
                </a:solidFill>
              </a:rPr>
              <a:t> de </a:t>
            </a:r>
            <a:r>
              <a:rPr lang="it-IT" strike="noStrike" baseline="0" dirty="0" err="1">
                <a:solidFill>
                  <a:srgbClr val="002060"/>
                </a:solidFill>
              </a:rPr>
              <a:t>marqueurs</a:t>
            </a:r>
            <a:r>
              <a:rPr lang="it-IT" strike="noStrike" baseline="0" dirty="0">
                <a:solidFill>
                  <a:srgbClr val="002060"/>
                </a:solidFill>
              </a:rPr>
              <a:t> corpus </a:t>
            </a:r>
            <a:r>
              <a:rPr lang="it-IT" strike="noStrike" baseline="0" dirty="0" err="1">
                <a:solidFill>
                  <a:srgbClr val="002060"/>
                </a:solidFill>
              </a:rPr>
              <a:t>spontané</a:t>
            </a:r>
            <a:endParaRPr lang="it-IT" strike="noStrike" baseline="0" dirty="0">
              <a:solidFill>
                <a:srgbClr val="002060"/>
              </a:solidFill>
            </a:endParaRPr>
          </a:p>
          <a:p>
            <a:r>
              <a:rPr lang="it-IT" strike="noStrike" baseline="0" dirty="0" err="1">
                <a:solidFill>
                  <a:srgbClr val="002060"/>
                </a:solidFill>
              </a:rPr>
              <a:t>Exemples</a:t>
            </a:r>
            <a:r>
              <a:rPr lang="it-IT" strike="noStrike" baseline="0" dirty="0">
                <a:solidFill>
                  <a:srgbClr val="002060"/>
                </a:solidFill>
              </a:rPr>
              <a:t> de corpus oral de fiction </a:t>
            </a:r>
          </a:p>
          <a:p>
            <a:endParaRPr lang="it-IT" strike="noStrike" dirty="0">
              <a:solidFill>
                <a:srgbClr val="002060"/>
              </a:solidFill>
            </a:endParaRPr>
          </a:p>
          <a:p>
            <a:r>
              <a:rPr lang="it-IT" strike="noStrike" dirty="0">
                <a:solidFill>
                  <a:srgbClr val="002060"/>
                </a:solidFill>
              </a:rPr>
              <a:t>Quand on est </a:t>
            </a:r>
            <a:r>
              <a:rPr lang="it-IT" strike="noStrike" dirty="0" err="1">
                <a:solidFill>
                  <a:srgbClr val="002060"/>
                </a:solidFill>
              </a:rPr>
              <a:t>confrontés</a:t>
            </a:r>
            <a:r>
              <a:rPr lang="it-IT" strike="noStrike" dirty="0">
                <a:solidFill>
                  <a:srgbClr val="002060"/>
                </a:solidFill>
              </a:rPr>
              <a:t> à de l’oral de fiction, on</a:t>
            </a:r>
            <a:r>
              <a:rPr lang="it-IT" strike="noStrike" baseline="0" dirty="0">
                <a:solidFill>
                  <a:srgbClr val="002060"/>
                </a:solidFill>
              </a:rPr>
              <a:t> s’en </a:t>
            </a:r>
            <a:r>
              <a:rPr lang="it-IT" strike="noStrike" baseline="0" dirty="0" err="1">
                <a:solidFill>
                  <a:srgbClr val="002060"/>
                </a:solidFill>
              </a:rPr>
              <a:t>rend</a:t>
            </a:r>
            <a:r>
              <a:rPr lang="it-IT" strike="noStrike" baseline="0" dirty="0">
                <a:solidFill>
                  <a:srgbClr val="002060"/>
                </a:solidFill>
              </a:rPr>
              <a:t> compte. Mais cette </a:t>
            </a:r>
            <a:r>
              <a:rPr lang="it-IT" strike="noStrike" baseline="0" dirty="0" err="1">
                <a:solidFill>
                  <a:srgbClr val="002060"/>
                </a:solidFill>
              </a:rPr>
              <a:t>différence</a:t>
            </a:r>
            <a:r>
              <a:rPr lang="it-IT" strike="noStrike" baseline="0" dirty="0">
                <a:solidFill>
                  <a:srgbClr val="002060"/>
                </a:solidFill>
              </a:rPr>
              <a:t> avec l’</a:t>
            </a:r>
            <a:r>
              <a:rPr lang="it-IT" strike="noStrike" baseline="0" dirty="0" err="1">
                <a:solidFill>
                  <a:srgbClr val="002060"/>
                </a:solidFill>
              </a:rPr>
              <a:t>oral</a:t>
            </a:r>
            <a:r>
              <a:rPr lang="it-IT" strike="noStrike" baseline="0" dirty="0">
                <a:solidFill>
                  <a:srgbClr val="002060"/>
                </a:solidFill>
              </a:rPr>
              <a:t> </a:t>
            </a:r>
            <a:r>
              <a:rPr lang="it-IT" strike="noStrike" baseline="0" dirty="0" err="1">
                <a:solidFill>
                  <a:srgbClr val="002060"/>
                </a:solidFill>
              </a:rPr>
              <a:t>spontanée</a:t>
            </a:r>
            <a:r>
              <a:rPr lang="it-IT" strike="noStrike" baseline="0" dirty="0">
                <a:solidFill>
                  <a:srgbClr val="002060"/>
                </a:solidFill>
              </a:rPr>
              <a:t>, d’un point de </a:t>
            </a:r>
            <a:r>
              <a:rPr lang="it-IT" strike="noStrike" baseline="0" dirty="0" err="1">
                <a:solidFill>
                  <a:srgbClr val="002060"/>
                </a:solidFill>
              </a:rPr>
              <a:t>vue</a:t>
            </a:r>
            <a:r>
              <a:rPr lang="it-IT" strike="noStrike" baseline="0" dirty="0">
                <a:solidFill>
                  <a:srgbClr val="002060"/>
                </a:solidFill>
              </a:rPr>
              <a:t> </a:t>
            </a:r>
            <a:r>
              <a:rPr lang="it-IT" strike="noStrike" baseline="0" dirty="0" err="1">
                <a:solidFill>
                  <a:srgbClr val="002060"/>
                </a:solidFill>
              </a:rPr>
              <a:t>formel</a:t>
            </a:r>
            <a:r>
              <a:rPr lang="it-IT" strike="noStrike" baseline="0" dirty="0">
                <a:solidFill>
                  <a:srgbClr val="002060"/>
                </a:solidFill>
              </a:rPr>
              <a:t>, de la langue, tient à quoi?</a:t>
            </a:r>
            <a:endParaRPr lang="it-IT" strike="noStrike"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911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INTRODUIRE CORPUS</a:t>
            </a:r>
          </a:p>
          <a:p>
            <a:r>
              <a:rPr lang="it-IT" dirty="0"/>
              <a:t>CA </a:t>
            </a:r>
            <a:r>
              <a:rPr lang="it-IT" dirty="0" err="1"/>
              <a:t>cataphorique</a:t>
            </a:r>
            <a:r>
              <a:rPr lang="it-IT" dirty="0"/>
              <a:t> </a:t>
            </a:r>
          </a:p>
          <a:p>
            <a:r>
              <a:rPr lang="it-IT" dirty="0"/>
              <a:t>FICTION </a:t>
            </a:r>
            <a:r>
              <a:rPr lang="it-IT" dirty="0" err="1"/>
              <a:t>Justifier</a:t>
            </a:r>
            <a:r>
              <a:rPr lang="it-IT" dirty="0"/>
              <a:t> </a:t>
            </a:r>
            <a:r>
              <a:rPr lang="it-IT" dirty="0" err="1"/>
              <a:t>mon</a:t>
            </a:r>
            <a:r>
              <a:rPr lang="it-IT" dirty="0"/>
              <a:t> </a:t>
            </a:r>
            <a:r>
              <a:rPr lang="it-IT" dirty="0" err="1"/>
              <a:t>choix</a:t>
            </a:r>
            <a:r>
              <a:rPr lang="it-IT" dirty="0"/>
              <a:t> PBLV </a:t>
            </a:r>
            <a:r>
              <a:rPr lang="it-IT" dirty="0" err="1"/>
              <a:t>Théatre</a:t>
            </a:r>
            <a:r>
              <a:rPr lang="it-IT" dirty="0"/>
              <a:t>  Un </a:t>
            </a:r>
            <a:r>
              <a:rPr lang="it-IT" dirty="0" err="1"/>
              <a:t>dialogue</a:t>
            </a:r>
            <a:r>
              <a:rPr lang="it-IT" dirty="0"/>
              <a:t> tre un mari et sa femme -&gt; </a:t>
            </a:r>
            <a:r>
              <a:rPr lang="it-IT" dirty="0" err="1"/>
              <a:t>nombreux</a:t>
            </a:r>
            <a:r>
              <a:rPr lang="it-IT" dirty="0"/>
              <a:t> </a:t>
            </a:r>
            <a:r>
              <a:rPr lang="it-IT" dirty="0" err="1"/>
              <a:t>facteurs</a:t>
            </a:r>
            <a:r>
              <a:rPr lang="it-IT" dirty="0"/>
              <a:t> de </a:t>
            </a:r>
            <a:r>
              <a:rPr lang="it-IT" dirty="0" err="1"/>
              <a:t>spontanéité</a:t>
            </a:r>
            <a:r>
              <a:rPr lang="it-IT" dirty="0"/>
              <a:t> = </a:t>
            </a:r>
            <a:r>
              <a:rPr lang="it-IT" dirty="0" err="1"/>
              <a:t>élisions</a:t>
            </a:r>
            <a:r>
              <a:rPr lang="it-IT" dirty="0"/>
              <a:t>, e </a:t>
            </a:r>
            <a:r>
              <a:rPr lang="it-IT" dirty="0" err="1"/>
              <a:t>caduc</a:t>
            </a:r>
            <a:r>
              <a:rPr lang="it-IT" dirty="0"/>
              <a:t>, liaisons </a:t>
            </a:r>
            <a:r>
              <a:rPr lang="it-IT" dirty="0" err="1"/>
              <a:t>facultatives</a:t>
            </a:r>
            <a:r>
              <a:rPr lang="it-IT" dirty="0"/>
              <a:t> non </a:t>
            </a:r>
            <a:r>
              <a:rPr lang="it-IT" dirty="0" err="1"/>
              <a:t>réalisées</a:t>
            </a:r>
            <a:r>
              <a:rPr lang="it-IT" dirty="0"/>
              <a:t>, ben … quoi   ne de </a:t>
            </a:r>
            <a:r>
              <a:rPr lang="it-IT" dirty="0" err="1"/>
              <a:t>négation</a:t>
            </a:r>
            <a:r>
              <a:rPr lang="it-IT" dirty="0"/>
              <a:t> peut se justifier car on </a:t>
            </a:r>
            <a:r>
              <a:rPr lang="it-IT" dirty="0" err="1"/>
              <a:t>parle</a:t>
            </a:r>
            <a:r>
              <a:rPr lang="it-IT" dirty="0"/>
              <a:t> de qq </a:t>
            </a:r>
            <a:r>
              <a:rPr lang="it-IT" dirty="0" err="1"/>
              <a:t>chose</a:t>
            </a:r>
            <a:r>
              <a:rPr lang="it-IT" dirty="0"/>
              <a:t> d’</a:t>
            </a:r>
            <a:r>
              <a:rPr lang="it-IT" dirty="0" err="1"/>
              <a:t>officiel</a:t>
            </a:r>
            <a:r>
              <a:rPr lang="it-IT" dirty="0"/>
              <a:t>,</a:t>
            </a:r>
            <a:r>
              <a:rPr lang="it-IT" baseline="0" dirty="0"/>
              <a:t> ou on </a:t>
            </a:r>
            <a:r>
              <a:rPr lang="it-IT" baseline="0" dirty="0" err="1"/>
              <a:t>répète</a:t>
            </a:r>
            <a:r>
              <a:rPr lang="it-IT" baseline="0" dirty="0"/>
              <a:t> une information déjà </a:t>
            </a:r>
            <a:r>
              <a:rPr lang="it-IT" baseline="0" dirty="0" err="1"/>
              <a:t>entendue</a:t>
            </a:r>
            <a:r>
              <a:rPr lang="it-IT" baseline="0" dirty="0"/>
              <a:t> de </a:t>
            </a:r>
            <a:r>
              <a:rPr lang="it-IT" baseline="0" dirty="0" err="1"/>
              <a:t>manière</a:t>
            </a:r>
            <a:r>
              <a:rPr lang="it-IT" baseline="0" dirty="0"/>
              <a:t> </a:t>
            </a:r>
            <a:r>
              <a:rPr lang="it-IT" baseline="0" dirty="0" err="1"/>
              <a:t>officielle</a:t>
            </a:r>
            <a:r>
              <a:rPr lang="it-IT" baseline="0" dirty="0"/>
              <a:t> par un </a:t>
            </a:r>
            <a:r>
              <a:rPr lang="it-IT" baseline="0" dirty="0" err="1"/>
              <a:t>supérieur</a:t>
            </a:r>
            <a:r>
              <a:rPr lang="it-IT" baseline="0" dirty="0"/>
              <a:t> ( v. corpus </a:t>
            </a:r>
            <a:r>
              <a:rPr lang="it-IT" baseline="0" dirty="0" err="1"/>
              <a:t>pfc</a:t>
            </a:r>
            <a:r>
              <a:rPr lang="it-IT" baseline="0" dirty="0"/>
              <a:t> : </a:t>
            </a:r>
          </a:p>
          <a:p>
            <a:r>
              <a:rPr lang="it-IT" baseline="0" dirty="0"/>
              <a:t>/// </a:t>
            </a:r>
            <a:r>
              <a:rPr lang="it-IT" baseline="0" dirty="0" err="1"/>
              <a:t>pas</a:t>
            </a:r>
            <a:r>
              <a:rPr lang="it-IT" baseline="0" dirty="0"/>
              <a:t> de </a:t>
            </a:r>
            <a:r>
              <a:rPr lang="it-IT" baseline="0" dirty="0" err="1"/>
              <a:t>chevauchement</a:t>
            </a:r>
            <a:r>
              <a:rPr lang="it-IT" baseline="0" dirty="0"/>
              <a:t>, </a:t>
            </a:r>
            <a:r>
              <a:rPr lang="it-IT" baseline="0" dirty="0" err="1"/>
              <a:t>pas</a:t>
            </a:r>
            <a:r>
              <a:rPr lang="it-IT" baseline="0" dirty="0"/>
              <a:t> de </a:t>
            </a:r>
            <a:r>
              <a:rPr lang="it-IT" baseline="0" dirty="0" err="1"/>
              <a:t>euh</a:t>
            </a:r>
            <a:r>
              <a:rPr lang="it-IT" baseline="0" dirty="0"/>
              <a:t>, </a:t>
            </a:r>
            <a:r>
              <a:rPr lang="it-IT" baseline="0" dirty="0" err="1"/>
              <a:t>pas</a:t>
            </a:r>
            <a:r>
              <a:rPr lang="it-IT" baseline="0" dirty="0"/>
              <a:t> de </a:t>
            </a:r>
            <a:r>
              <a:rPr lang="it-IT" baseline="0" dirty="0" err="1"/>
              <a:t>correction</a:t>
            </a:r>
            <a:r>
              <a:rPr lang="it-IT" baseline="0" dirty="0"/>
              <a:t>, </a:t>
            </a:r>
            <a:r>
              <a:rPr lang="it-IT" baseline="0" dirty="0" err="1"/>
              <a:t>pas</a:t>
            </a:r>
            <a:r>
              <a:rPr lang="it-IT" baseline="0" dirty="0"/>
              <a:t> de </a:t>
            </a:r>
            <a:r>
              <a:rPr lang="it-IT" baseline="0" dirty="0" err="1"/>
              <a:t>répétition</a:t>
            </a:r>
            <a:r>
              <a:rPr lang="it-IT" baseline="0" dirty="0"/>
              <a:t>.  Très peu d’implicite: ma femme/ un </a:t>
            </a:r>
            <a:r>
              <a:rPr lang="it-IT" baseline="0" dirty="0" err="1"/>
              <a:t>collègue</a:t>
            </a:r>
            <a:r>
              <a:rPr lang="it-IT" baseline="0" dirty="0"/>
              <a:t>/ ce crime : pas de </a:t>
            </a:r>
            <a:r>
              <a:rPr lang="it-IT" i="1" baseline="0" dirty="0"/>
              <a:t>ça</a:t>
            </a:r>
          </a:p>
          <a:p>
            <a:r>
              <a:rPr lang="it-IT" b="1" i="1" baseline="0" dirty="0"/>
              <a:t>ON y implicite BC</a:t>
            </a:r>
          </a:p>
          <a:p>
            <a:r>
              <a:rPr lang="it-IT" b="1" i="1" baseline="0" dirty="0"/>
              <a:t>P D?INFORMATIONS POURTANT </a:t>
            </a:r>
            <a:r>
              <a:rPr lang="it-IT" b="1" i="1" baseline="0" dirty="0" err="1"/>
              <a:t>PARTAGéES</a:t>
            </a:r>
            <a:r>
              <a:rPr lang="it-IT" b="1" i="1" baseline="0" dirty="0"/>
              <a:t> par </a:t>
            </a:r>
            <a:r>
              <a:rPr lang="it-IT" b="1" i="1" baseline="0" dirty="0" err="1"/>
              <a:t>les</a:t>
            </a:r>
            <a:r>
              <a:rPr lang="it-IT" b="1" i="1" baseline="0" dirty="0"/>
              <a:t> </a:t>
            </a:r>
            <a:r>
              <a:rPr lang="it-IT" b="1" i="1" baseline="0" dirty="0" err="1"/>
              <a:t>personnages</a:t>
            </a:r>
            <a:endParaRPr lang="it-IT" b="1" i="1" baseline="0" dirty="0"/>
          </a:p>
          <a:p>
            <a:endParaRPr lang="fr-FR" b="1" i="1"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94C25-DD31-43A0-8546-D491B0521F7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9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a:solidFill>
                  <a:srgbClr val="002060"/>
                </a:solidFill>
              </a:rPr>
              <a:t>AU </a:t>
            </a:r>
            <a:r>
              <a:rPr lang="fr-FR" dirty="0" err="1">
                <a:solidFill>
                  <a:srgbClr val="002060"/>
                </a:solidFill>
              </a:rPr>
              <a:t>DELà</a:t>
            </a:r>
            <a:r>
              <a:rPr lang="fr-FR" dirty="0">
                <a:solidFill>
                  <a:srgbClr val="002060"/>
                </a:solidFill>
              </a:rPr>
              <a:t> des limites effectives  pour l’emprunt des marqueurs (difficulté à  oraliser certains marqueurs avec une prosodie cohérente / QUOI) AUTEUR ménage l’intérêt du spectateur pour l’intrigue »inconscients »</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1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a:p>
            <a:r>
              <a:rPr lang="fr-FR"/>
              <a:t> SYNTAXE DESARTICULEE Comme le fait remarquer Ibrahim (2015 : 440) à propos d’un type d’organisation syntaxique qu’on observe à l’oral « le noyau semble amené ou introduit par les autres constituants de l’énoncé plus qu’il ne les régit ». En (2) le prédicat est formulé tout à la fin de l’énoncé - « il </a:t>
            </a:r>
            <a:r>
              <a:rPr lang="fr-FR" b="1"/>
              <a:t>loge là » - alors que tout ce qui précède définit </a:t>
            </a:r>
            <a:r>
              <a:rPr lang="fr-FR" b="1" err="1"/>
              <a:t>complètement</a:t>
            </a:r>
            <a:r>
              <a:rPr lang="fr-FR" b="1"/>
              <a:t> le sujet. L’accumulation d’informations sur le thème ainsi actualisé amène une information pertinente pour l’interlocuteur : savoir ce que fait quelqu’un avant même de savoir de qui il s’agit démotiverait l’écoute. Il y a donc un aspect fonctionnel dans cette gestion de l’information, . C’est une des stratégies mises en œuvre par le locuteur dans l’oral spontané pour garder ou stimuler l’attention de son interlocuteur :</a:t>
            </a:r>
            <a:endParaRPr lang="it-IT" b="1"/>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5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a:p>
            <a:r>
              <a:rPr lang="fr-FR"/>
              <a:t> SYNTAXE DESARTICULEE Comme le fait remarquer Ibrahim (2015 : 440) à propos d’un type d’organisation syntaxique qu’on observe à l’oral « le noyau semble amené ou introduit par les autres constituants de l’énoncé plus qu’il ne les régit ». En (2) le prédicat est formulé tout à la fin de l’énoncé - « il </a:t>
            </a:r>
            <a:r>
              <a:rPr lang="fr-FR" b="1"/>
              <a:t>loge là » - alors que tout ce qui précède définit </a:t>
            </a:r>
            <a:r>
              <a:rPr lang="fr-FR" b="1" err="1"/>
              <a:t>complètement</a:t>
            </a:r>
            <a:r>
              <a:rPr lang="fr-FR" b="1"/>
              <a:t> le sujet. L’accumulation d’informations sur le thème ainsi actualisé amène une information pertinente pour l’interlocuteur : savoir ce que fait quelqu’un avant même de savoir de qui il s’agit démotiverait l’écoute. Il y a donc un aspect fonctionnel dans cette gestion de l’information, . C’est une des stratégies mises en œuvre par le locuteur dans l’oral spontané pour garder ou stimuler l’attention de son interlocuteur :</a:t>
            </a:r>
            <a:endParaRPr lang="it-IT" b="1"/>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4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32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3D76-F069-0D60-80D0-814C69EFE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01F3-9A04-426C-1F1F-5D7FF4548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6B60F-9849-FFA6-60F0-C888ECDB8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AD5B48-90C7-074F-A5D0-A72FE4CAA9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81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err="1"/>
              <a:t>Reformulation</a:t>
            </a:r>
            <a:r>
              <a:rPr lang="it-IT" b="1"/>
              <a:t> </a:t>
            </a:r>
            <a:r>
              <a:rPr lang="it-IT" b="1" err="1"/>
              <a:t>équivalence</a:t>
            </a:r>
            <a:r>
              <a:rPr lang="it-IT" b="1"/>
              <a:t> </a:t>
            </a:r>
            <a:r>
              <a:rPr lang="it-IT" b="1" err="1"/>
              <a:t>sémantique</a:t>
            </a:r>
            <a:r>
              <a:rPr lang="it-IT" b="1"/>
              <a:t> </a:t>
            </a:r>
            <a:r>
              <a:rPr lang="it-IT" b="1" baseline="0"/>
              <a:t> </a:t>
            </a:r>
            <a:r>
              <a:rPr lang="it-IT" b="1" baseline="0" err="1"/>
              <a:t>Réduction</a:t>
            </a:r>
            <a:r>
              <a:rPr lang="it-IT" b="1" baseline="0"/>
              <a:t> de </a:t>
            </a:r>
            <a:r>
              <a:rPr lang="it-IT" b="1" baseline="0" err="1"/>
              <a:t>spontanée</a:t>
            </a:r>
            <a:r>
              <a:rPr lang="it-IT" b="1" baseline="0"/>
              <a:t> n’</a:t>
            </a:r>
            <a:r>
              <a:rPr lang="it-IT" b="1" baseline="0" err="1"/>
              <a:t>empeche</a:t>
            </a:r>
            <a:r>
              <a:rPr lang="it-IT" b="1" baseline="0"/>
              <a:t> pas les </a:t>
            </a:r>
            <a:r>
              <a:rPr lang="it-IT" b="1" baseline="0" err="1"/>
              <a:t>répétions</a:t>
            </a:r>
            <a:r>
              <a:rPr lang="it-IT" b="1" baseline="0"/>
              <a:t> .   pas dans la fiction</a:t>
            </a:r>
          </a:p>
          <a:p>
            <a:endParaRPr lang="it-IT" b="1"/>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50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Il s’agirait donc bien d’un phénomène caractéristique des énoncés produits spontanément, mais qui s’oppose cette fois, par sa redondance, au trait de réduction observée de manière presque systématique dans notre repérage des marqueurs de spontanéité. Cela s’explique toutefois si l’on considère, suivant l’explication proposée par Martinot (2018), que ces reformulations paraphrastiques n’ont pas comme but premier celui de faire sens, mais celui d’entretenir la compétence locutoire des sujets parlants qui activent un réseau d’équivalences sémantiques latentes qu’ils se réapproprient formellement en les énonçant.</a:t>
            </a:r>
            <a:endParaRPr lang="it-IT" sz="1200"/>
          </a:p>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7A7-C922-4D33-A944-0AB8BD2CAB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97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3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fr-F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FC518A1C-2012-477E-9EFA-4CD9AE6334B8}" type="datetimeFigureOut">
              <a:rPr lang="fr-FR" smtClean="0"/>
              <a:t>28/04/2026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357152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FC518A1C-2012-477E-9EFA-4CD9AE6334B8}" type="datetimeFigureOut">
              <a:rPr lang="fr-FR" smtClean="0"/>
              <a:t>28/04/2026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15902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FC518A1C-2012-477E-9EFA-4CD9AE6334B8}" type="datetimeFigureOut">
              <a:rPr lang="fr-FR" smtClean="0"/>
              <a:t>28/04/2026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106449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E0CDD2-2FF3-4651-BDED-983A423279B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227784-9EE0-49CA-AF48-CFB4DA522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4DC3A8-9A11-4243-BCC4-66EDCC3B33A5}"/>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026DE4F1-8160-45FE-9A40-94D1688E19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E99BBA-6ECE-445E-9E1B-8B047870AE0C}"/>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71534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5BB7E-1D77-4AB2-988B-7D09E009F6C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DD14BA-8CE0-47D7-9E40-054E0D6C370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E6C893-1D95-4620-BB0A-53A1366A0DEE}"/>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90CA3B88-A37B-4CD3-AD10-B96E5C9D0F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D960E3-256C-4E4D-831F-287DDC292B6A}"/>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32891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74CB2-53A0-4780-B313-AEAF10AF367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809262A-8FE1-4C24-B2C3-6F5A9D0FF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C381876-9486-4C07-90AA-5318BF6CBF37}"/>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8B8A58B9-9FC2-4306-967B-3CD4665487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C497AA-AAC8-4A9B-A07C-8CDBD5D808FA}"/>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54268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6AE0C9-0EA1-4D7B-B0FC-15885A603CF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7D91EB-DB15-47BC-930D-1972509D90B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A7A5DB8-4109-4E9B-9813-1E66B80C76F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5BEA6BE-F7C9-4364-826F-45B70792E11E}"/>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6" name="Segnaposto piè di pagina 5">
            <a:extLst>
              <a:ext uri="{FF2B5EF4-FFF2-40B4-BE49-F238E27FC236}">
                <a16:creationId xmlns:a16="http://schemas.microsoft.com/office/drawing/2014/main" id="{FDD3520E-71C2-4006-812F-B48FC5DF5D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8172E4-383C-4EF0-84D4-FCA56043DBEF}"/>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110559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A82DCE-1807-4DF1-A235-9819D240555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803508-82DE-46AA-B277-2A64D06CC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34E4C8C-2B3D-438F-BADF-576A0A43870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41E37F5-F801-4B03-AC90-FEBFF109A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FAEC17D-AC62-475B-9159-C3C9ADE37DB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5FB7AE1-3F6D-4CBE-BDD8-3A61FED45B7D}"/>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8" name="Segnaposto piè di pagina 7">
            <a:extLst>
              <a:ext uri="{FF2B5EF4-FFF2-40B4-BE49-F238E27FC236}">
                <a16:creationId xmlns:a16="http://schemas.microsoft.com/office/drawing/2014/main" id="{09F418BB-5766-4980-8116-7830E745C40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39BCB32-4B88-489F-ADC7-A832923E3A42}"/>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722926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B361E-1F62-47BC-8F36-D0890E72543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2FCC42-3416-4A8C-BD46-C1C0E7994351}"/>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4" name="Segnaposto piè di pagina 3">
            <a:extLst>
              <a:ext uri="{FF2B5EF4-FFF2-40B4-BE49-F238E27FC236}">
                <a16:creationId xmlns:a16="http://schemas.microsoft.com/office/drawing/2014/main" id="{53DCDCC6-6FC8-459B-93BC-CC038A41FFE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7A1A906-C687-4314-9382-8F46B6684E73}"/>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337143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BC8AD88-534F-44EE-9B76-E089CD0B0CE9}"/>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3" name="Segnaposto piè di pagina 2">
            <a:extLst>
              <a:ext uri="{FF2B5EF4-FFF2-40B4-BE49-F238E27FC236}">
                <a16:creationId xmlns:a16="http://schemas.microsoft.com/office/drawing/2014/main" id="{A7E5121C-028B-43A6-84D3-031A2F265B6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532D444-5D3B-40A5-A95B-F14A8E7CDD2D}"/>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846003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F9D09-9A4E-4726-A625-60C9DDC6AB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93BB4C-E668-4AAD-B8A0-6259BBCF1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017A034-7620-4232-8219-65E47362F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16C56B-113B-4E66-9A3F-DFA8D20BE723}"/>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6" name="Segnaposto piè di pagina 5">
            <a:extLst>
              <a:ext uri="{FF2B5EF4-FFF2-40B4-BE49-F238E27FC236}">
                <a16:creationId xmlns:a16="http://schemas.microsoft.com/office/drawing/2014/main" id="{FF7BDA88-7211-4337-8159-A2B78BA525E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83DF28-0B2C-4BE2-9166-C7FDC036E372}"/>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102120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FC518A1C-2012-477E-9EFA-4CD9AE6334B8}" type="datetimeFigureOut">
              <a:rPr lang="fr-FR" smtClean="0"/>
              <a:t>28/04/2026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3018744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DA9CE-215F-43A5-B601-BFEC3EB0B46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00E482B-0F3B-47EE-9FDB-B261BD995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D5BB2BE-06DA-4C3A-8F72-6ECEB5F0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12CC9A4-B933-44EE-8294-63AAB31A227A}"/>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6" name="Segnaposto piè di pagina 5">
            <a:extLst>
              <a:ext uri="{FF2B5EF4-FFF2-40B4-BE49-F238E27FC236}">
                <a16:creationId xmlns:a16="http://schemas.microsoft.com/office/drawing/2014/main" id="{BDB55D48-37CB-4123-84CB-C532275EE8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C16A87-2D94-4822-A5D7-8D44494981CA}"/>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1399676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B1C30-1787-4548-AA69-BC64EC314B3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BF758D6-DF80-4476-B235-657C9323E94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590BF8-DE87-4B70-948C-CF37A9C20927}"/>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B416ABA8-5850-42DB-BB88-C0308B25DE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0DBDA2-4EA9-413E-A2AC-140FDBE8AD44}"/>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399336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36966FD-E74D-4497-B458-5F1D09A421A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904B34A-AE28-4C2F-9B39-677AE354F2A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BE7562-DD5B-4E55-A12A-E250C9A9A008}"/>
              </a:ext>
            </a:extLst>
          </p:cNvPr>
          <p:cNvSpPr>
            <a:spLocks noGrp="1"/>
          </p:cNvSpPr>
          <p:nvPr>
            <p:ph type="dt" sz="half" idx="10"/>
          </p:nvPr>
        </p:nvSpPr>
        <p:spPr/>
        <p:txBody>
          <a:body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51A2855F-B635-4D7C-A679-1B72778ECC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91FA32-B681-4D13-BC74-49DB09E0EB58}"/>
              </a:ext>
            </a:extLst>
          </p:cNvPr>
          <p:cNvSpPr>
            <a:spLocks noGrp="1"/>
          </p:cNvSpPr>
          <p:nvPr>
            <p:ph type="sldNum" sz="quarter" idx="12"/>
          </p:nvPr>
        </p:nvSpPr>
        <p:spPr/>
        <p:txBody>
          <a:bodyPr/>
          <a:lstStyle/>
          <a:p>
            <a:fld id="{F88F1533-AE43-4C26-8B5F-D8F68DF59FF8}" type="slidenum">
              <a:rPr lang="it-IT" smtClean="0"/>
              <a:t>‹N›</a:t>
            </a:fld>
            <a:endParaRPr lang="it-IT"/>
          </a:p>
        </p:txBody>
      </p:sp>
    </p:spTree>
    <p:extLst>
      <p:ext uri="{BB962C8B-B14F-4D97-AF65-F5344CB8AC3E}">
        <p14:creationId xmlns:p14="http://schemas.microsoft.com/office/powerpoint/2010/main" val="390915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277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05F5969F-198F-4E0B-ACD7-910364407451}"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189690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71A72536-B05F-4D46-8F23-82227ABAA259}"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4189766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1A3EAA4-C52C-4492-8E84-466AF8F52256}"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3157337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1088A968-E2C6-47BB-BF2F-BCBC08783E3E}"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7" name="Segnaposto numero diapositiva 6"/>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4021488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58DAC62A-335E-468F-AE66-4BDAFB5D5171}" type="datetime1">
              <a:rPr lang="fr-FR" smtClean="0"/>
              <a:t>28/04/2026</a:t>
            </a:fld>
            <a:endParaRPr lang="fr-FR"/>
          </a:p>
        </p:txBody>
      </p:sp>
      <p:sp>
        <p:nvSpPr>
          <p:cNvPr id="8" name="Segnaposto piè di pagina 7"/>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9" name="Segnaposto numero diapositiva 8"/>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2894869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267B6CBC-1F70-4A81-9122-9918B5E62D5D}" type="datetime1">
              <a:rPr lang="fr-FR" smtClean="0"/>
              <a:t>28/04/2026</a:t>
            </a:fld>
            <a:endParaRPr lang="fr-FR"/>
          </a:p>
        </p:txBody>
      </p:sp>
      <p:sp>
        <p:nvSpPr>
          <p:cNvPr id="4" name="Segnaposto piè di pagina 3"/>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5" name="Segnaposto numero diapositiva 4"/>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192323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fr-F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C518A1C-2012-477E-9EFA-4CD9AE6334B8}" type="datetimeFigureOut">
              <a:rPr lang="fr-FR" smtClean="0"/>
              <a:t>28/04/2026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1352148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3C0836-BA8C-4DB9-9AA2-6BCC713E4D66}" type="datetime1">
              <a:rPr lang="fr-FR" smtClean="0"/>
              <a:t>28/04/2026</a:t>
            </a:fld>
            <a:endParaRPr lang="fr-FR"/>
          </a:p>
        </p:txBody>
      </p:sp>
      <p:sp>
        <p:nvSpPr>
          <p:cNvPr id="3" name="Segnaposto piè di pagina 2"/>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4" name="Segnaposto numero diapositiva 3"/>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3390715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145027-1F32-461E-9423-B609DB32ADC8}"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7" name="Segnaposto numero diapositiva 6"/>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324839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9D7AC3C-7827-417E-82A6-1A8C102FCB10}"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7" name="Segnaposto numero diapositiva 6"/>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3269150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8F13B68E-0485-47CE-A563-F5728DACEDEC}"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2396267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7BC88196-DB25-4B81-921F-08A7D3871303}"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12"/>
          </p:nvPr>
        </p:nvSpPr>
        <p:spPr/>
        <p:txBody>
          <a:bodyPr/>
          <a:lstStyle/>
          <a:p>
            <a:fld id="{6272A067-D1B6-40E7-AD6E-E336FA182D59}" type="slidenum">
              <a:rPr lang="fr-FR" smtClean="0"/>
              <a:t>‹N›</a:t>
            </a:fld>
            <a:endParaRPr lang="fr-FR"/>
          </a:p>
        </p:txBody>
      </p:sp>
    </p:spTree>
    <p:extLst>
      <p:ext uri="{BB962C8B-B14F-4D97-AF65-F5344CB8AC3E}">
        <p14:creationId xmlns:p14="http://schemas.microsoft.com/office/powerpoint/2010/main" val="3921408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fr-F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BA911EAB-CCB0-4DE2-8C1E-D2085098C602}"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4125618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A4F58DFE-5DDE-427D-ACB7-F910DB206D10}"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2107632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fr-F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AC54D2F-4C1B-48C8-99DF-C58F15C43687}"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404680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5C5DB636-B19B-4D37-B0AB-3A4B5AF3F189}"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2289259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fr-F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CEA5AEEA-79AD-41AC-9D04-469E58959208}" type="datetime1">
              <a:rPr lang="fr-FR" smtClean="0"/>
              <a:t>28/04/2026</a:t>
            </a:fld>
            <a:endParaRPr lang="fr-FR"/>
          </a:p>
        </p:txBody>
      </p:sp>
      <p:sp>
        <p:nvSpPr>
          <p:cNvPr id="8" name="Segnaposto piè di pagina 7"/>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9" name="Segnaposto numero diapositiva 8"/>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301837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FC518A1C-2012-477E-9EFA-4CD9AE6334B8}" type="datetimeFigureOut">
              <a:rPr lang="fr-FR" smtClean="0"/>
              <a:t>28/04/2026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1908672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4F11964C-B63F-43FD-9666-D62106935B9C}" type="datetime1">
              <a:rPr lang="fr-FR" smtClean="0"/>
              <a:t>28/04/2026</a:t>
            </a:fld>
            <a:endParaRPr lang="fr-FR"/>
          </a:p>
        </p:txBody>
      </p:sp>
      <p:sp>
        <p:nvSpPr>
          <p:cNvPr id="4" name="Segnaposto piè di pagina 3"/>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5" name="Segnaposto numero diapositiva 4"/>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2931792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7C79F5-171B-4EB0-90E2-7001BF13AE41}" type="datetime1">
              <a:rPr lang="fr-FR" smtClean="0"/>
              <a:t>28/04/2026</a:t>
            </a:fld>
            <a:endParaRPr lang="fr-FR"/>
          </a:p>
        </p:txBody>
      </p:sp>
      <p:sp>
        <p:nvSpPr>
          <p:cNvPr id="3" name="Segnaposto piè di pagina 2"/>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4" name="Segnaposto numero diapositiva 3"/>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3971235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fr-F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D04BC89-FEC2-4E0D-B233-3FFE885153AD}"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2514185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fr-F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D66EC87-F66D-449A-8C54-B283DCBF58DF}"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3165961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36AA83B2-91C7-4FEE-9E4F-C80E7E528A58}"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477276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954C3CA6-CD50-4575-96B6-444DB0C7DD7C}"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825C31F0-DE46-403E-8232-5FB3F3915BEB}" type="slidenum">
              <a:rPr lang="fr-FR" smtClean="0"/>
              <a:t>‹N›</a:t>
            </a:fld>
            <a:endParaRPr lang="fr-FR"/>
          </a:p>
        </p:txBody>
      </p:sp>
    </p:spTree>
    <p:extLst>
      <p:ext uri="{BB962C8B-B14F-4D97-AF65-F5344CB8AC3E}">
        <p14:creationId xmlns:p14="http://schemas.microsoft.com/office/powerpoint/2010/main" val="2249147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8"/>
            <a:ext cx="10363200" cy="1470025"/>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ABF96EA3-61D9-409A-8418-836DCE42B0E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87599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FCCDFF62-2C94-4EEC-8DC3-9FE809416B83}"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4264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4B449F1-E2F5-4F16-8643-1E72F4B398B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32077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8492DA5C-B9DB-4763-8438-D06B04C1373E}"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92743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fr-F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FC518A1C-2012-477E-9EFA-4CD9AE6334B8}" type="datetimeFigureOut">
              <a:rPr lang="fr-FR" smtClean="0"/>
              <a:t>28/04/2026</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2918216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B0E51603-5721-4884-8B10-74CF52682EE1}" type="datetime1">
              <a:rPr lang="fr-FR" smtClean="0"/>
              <a:t>28/04/2026</a:t>
            </a:fld>
            <a:endParaRPr lang="fr-FR"/>
          </a:p>
        </p:txBody>
      </p:sp>
      <p:sp>
        <p:nvSpPr>
          <p:cNvPr id="8" name="Segnaposto piè di pagina 7"/>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9" name="Segnaposto numero diapositiva 8"/>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48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6CB1965B-45FC-4CA3-9592-3745216BA632}" type="datetime1">
              <a:rPr lang="fr-FR" smtClean="0"/>
              <a:t>28/04/2026</a:t>
            </a:fld>
            <a:endParaRPr lang="fr-FR"/>
          </a:p>
        </p:txBody>
      </p:sp>
      <p:sp>
        <p:nvSpPr>
          <p:cNvPr id="4" name="Segnaposto piè di pagina 3"/>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5" name="Segnaposto numero diapositiva 4"/>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1579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021BD6-84E2-478F-A6C2-DF8BF6DEAD0E}" type="datetime1">
              <a:rPr lang="fr-FR" smtClean="0"/>
              <a:t>28/04/2026</a:t>
            </a:fld>
            <a:endParaRPr lang="fr-FR"/>
          </a:p>
        </p:txBody>
      </p:sp>
      <p:sp>
        <p:nvSpPr>
          <p:cNvPr id="3" name="Segnaposto piè di pagina 2"/>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4" name="Segnaposto numero diapositiva 3"/>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1464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E13A45A-DD7F-432E-9DC4-666CFEABF8EF}"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4163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E5C0815-12D7-4416-95A2-EB8CD25645D1}"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41448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8C63DE99-BB4B-4082-81CA-D56DF4A24F7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0008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1"/>
            <a:ext cx="2743200" cy="5851525"/>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609600" y="274641"/>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A2F23149-7939-48D0-A981-526159E1243D}"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47021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99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8"/>
            <a:ext cx="10363200" cy="1470025"/>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ABF96EA3-61D9-409A-8418-836DCE42B0E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69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FCCDFF62-2C94-4EEC-8DC3-9FE809416B83}"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5111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FC518A1C-2012-477E-9EFA-4CD9AE6334B8}" type="datetimeFigureOut">
              <a:rPr lang="fr-FR" smtClean="0"/>
              <a:t>28/04/2026</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866295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4B449F1-E2F5-4F16-8643-1E72F4B398B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42943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8492DA5C-B9DB-4763-8438-D06B04C1373E}"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18691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B0E51603-5721-4884-8B10-74CF52682EE1}" type="datetime1">
              <a:rPr lang="fr-FR" smtClean="0"/>
              <a:t>28/04/2026</a:t>
            </a:fld>
            <a:endParaRPr lang="fr-FR"/>
          </a:p>
        </p:txBody>
      </p:sp>
      <p:sp>
        <p:nvSpPr>
          <p:cNvPr id="8" name="Segnaposto piè di pagina 7"/>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9" name="Segnaposto numero diapositiva 8"/>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88849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6CB1965B-45FC-4CA3-9592-3745216BA632}" type="datetime1">
              <a:rPr lang="fr-FR" smtClean="0"/>
              <a:t>28/04/2026</a:t>
            </a:fld>
            <a:endParaRPr lang="fr-FR"/>
          </a:p>
        </p:txBody>
      </p:sp>
      <p:sp>
        <p:nvSpPr>
          <p:cNvPr id="4" name="Segnaposto piè di pagina 3"/>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5" name="Segnaposto numero diapositiva 4"/>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5601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021BD6-84E2-478F-A6C2-DF8BF6DEAD0E}" type="datetime1">
              <a:rPr lang="fr-FR" smtClean="0"/>
              <a:t>28/04/2026</a:t>
            </a:fld>
            <a:endParaRPr lang="fr-FR"/>
          </a:p>
        </p:txBody>
      </p:sp>
      <p:sp>
        <p:nvSpPr>
          <p:cNvPr id="3" name="Segnaposto piè di pagina 2"/>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4" name="Segnaposto numero diapositiva 3"/>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299921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E13A45A-DD7F-432E-9DC4-666CFEABF8EF}"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452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E5C0815-12D7-4416-95A2-EB8CD25645D1}" type="datetime1">
              <a:rPr lang="fr-FR" smtClean="0"/>
              <a:t>28/04/2026</a:t>
            </a:fld>
            <a:endParaRPr lang="fr-FR"/>
          </a:p>
        </p:txBody>
      </p:sp>
      <p:sp>
        <p:nvSpPr>
          <p:cNvPr id="6" name="Segnaposto piè di pagina 5"/>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7" name="Segnaposto numero diapositiva 6"/>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94331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8C63DE99-BB4B-4082-81CA-D56DF4A24F7F}"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9009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1"/>
            <a:ext cx="2743200" cy="5851525"/>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609600" y="274641"/>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A2F23149-7939-48D0-A981-526159E1243D}" type="datetime1">
              <a:rPr lang="fr-FR" smtClean="0"/>
              <a:t>28/04/2026</a:t>
            </a:fld>
            <a:endParaRPr lang="fr-FR"/>
          </a:p>
        </p:txBody>
      </p:sp>
      <p:sp>
        <p:nvSpPr>
          <p:cNvPr id="5" name="Segnaposto piè di pagina 4"/>
          <p:cNvSpPr>
            <a:spLocks noGrp="1"/>
          </p:cNvSpPr>
          <p:nvPr>
            <p:ph type="ftr" sz="quarter" idx="11"/>
          </p:nvPr>
        </p:nvSpPr>
        <p:spPr/>
        <p:txBody>
          <a:body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12"/>
          </p:nvPr>
        </p:nvSpPr>
        <p:spPr/>
        <p:txBody>
          <a:bodyPr/>
          <a:lstStyle/>
          <a:p>
            <a:fld id="{00236A07-42D6-4DDE-A865-3CABF99F3083}" type="slidenum">
              <a:rPr lang="fr-FR" smtClean="0"/>
              <a:t>‹N›</a:t>
            </a:fld>
            <a:endParaRPr lang="fr-FR"/>
          </a:p>
        </p:txBody>
      </p:sp>
    </p:spTree>
    <p:extLst>
      <p:ext uri="{BB962C8B-B14F-4D97-AF65-F5344CB8AC3E}">
        <p14:creationId xmlns:p14="http://schemas.microsoft.com/office/powerpoint/2010/main" val="389794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518A1C-2012-477E-9EFA-4CD9AE6334B8}" type="datetimeFigureOut">
              <a:rPr lang="fr-FR" smtClean="0"/>
              <a:t>28/04/2026</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408920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fr-F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C518A1C-2012-477E-9EFA-4CD9AE6334B8}" type="datetimeFigureOut">
              <a:rPr lang="fr-FR" smtClean="0"/>
              <a:t>28/04/2026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43647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fr-F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C518A1C-2012-477E-9EFA-4CD9AE6334B8}" type="datetimeFigureOut">
              <a:rPr lang="fr-FR" smtClean="0"/>
              <a:t>28/04/2026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BA216D4-3C04-4650-BA54-A6B0E229304C}" type="slidenum">
              <a:rPr lang="fr-FR" smtClean="0"/>
              <a:t>‹N›</a:t>
            </a:fld>
            <a:endParaRPr lang="fr-FR"/>
          </a:p>
        </p:txBody>
      </p:sp>
    </p:spTree>
    <p:extLst>
      <p:ext uri="{BB962C8B-B14F-4D97-AF65-F5344CB8AC3E}">
        <p14:creationId xmlns:p14="http://schemas.microsoft.com/office/powerpoint/2010/main" val="370155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18A1C-2012-477E-9EFA-4CD9AE6334B8}" type="datetimeFigureOut">
              <a:rPr lang="fr-FR" smtClean="0"/>
              <a:t>28/04/2026</a:t>
            </a:fld>
            <a:endParaRPr lang="fr-F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216D4-3C04-4650-BA54-A6B0E229304C}" type="slidenum">
              <a:rPr lang="fr-FR" smtClean="0"/>
              <a:t>‹N›</a:t>
            </a:fld>
            <a:endParaRPr lang="fr-FR"/>
          </a:p>
        </p:txBody>
      </p:sp>
    </p:spTree>
    <p:extLst>
      <p:ext uri="{BB962C8B-B14F-4D97-AF65-F5344CB8AC3E}">
        <p14:creationId xmlns:p14="http://schemas.microsoft.com/office/powerpoint/2010/main" val="262656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7CD6764-2507-4936-8378-BBA0EBE51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5BADB6-D40B-4F07-961C-D896CD7C9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58F581-65B3-41C9-8B9D-34E756D57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81852-064A-4FBC-80CF-BB600B1F6C0A}" type="datetimeFigureOut">
              <a:rPr lang="it-IT" smtClean="0"/>
              <a:t>28/04/2026</a:t>
            </a:fld>
            <a:endParaRPr lang="it-IT"/>
          </a:p>
        </p:txBody>
      </p:sp>
      <p:sp>
        <p:nvSpPr>
          <p:cNvPr id="5" name="Segnaposto piè di pagina 4">
            <a:extLst>
              <a:ext uri="{FF2B5EF4-FFF2-40B4-BE49-F238E27FC236}">
                <a16:creationId xmlns:a16="http://schemas.microsoft.com/office/drawing/2014/main" id="{682EBDAB-7FFD-4113-B9F7-C64680B1C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21D54A5-CD22-4462-BC74-74914E905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F1533-AE43-4C26-8B5F-D8F68DF59FF8}" type="slidenum">
              <a:rPr lang="it-IT" smtClean="0"/>
              <a:t>‹N›</a:t>
            </a:fld>
            <a:endParaRPr lang="it-IT"/>
          </a:p>
        </p:txBody>
      </p:sp>
    </p:spTree>
    <p:extLst>
      <p:ext uri="{BB962C8B-B14F-4D97-AF65-F5344CB8AC3E}">
        <p14:creationId xmlns:p14="http://schemas.microsoft.com/office/powerpoint/2010/main" val="1451884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95D10-FE36-4599-9DC5-A952EE93FA4D}" type="datetime1">
              <a:rPr lang="fr-FR" smtClean="0"/>
              <a:t>28/04/2026</a:t>
            </a:fld>
            <a:endParaRPr lang="fr-F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Quelques marqueurs de spontanéité en français parlé , Isabelle Stabarin,  STIH 4509  -    Colloque AFLS Caen 17-19 juin 2015</a:t>
            </a: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2A067-D1B6-40E7-AD6E-E336FA182D59}" type="slidenum">
              <a:rPr lang="fr-FR" smtClean="0"/>
              <a:t>‹N›</a:t>
            </a:fld>
            <a:endParaRPr lang="fr-FR"/>
          </a:p>
        </p:txBody>
      </p:sp>
    </p:spTree>
    <p:extLst>
      <p:ext uri="{BB962C8B-B14F-4D97-AF65-F5344CB8AC3E}">
        <p14:creationId xmlns:p14="http://schemas.microsoft.com/office/powerpoint/2010/main" val="3394857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0D5D6-59F0-4920-B6C8-D282AFF05926}" type="datetime1">
              <a:rPr lang="fr-FR" smtClean="0"/>
              <a:t>28/04/2026</a:t>
            </a:fld>
            <a:endParaRPr lang="fr-F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C31F0-DE46-403E-8232-5FB3F3915BEB}" type="slidenum">
              <a:rPr lang="fr-FR" smtClean="0"/>
              <a:t>‹N›</a:t>
            </a:fld>
            <a:endParaRPr lang="fr-FR"/>
          </a:p>
        </p:txBody>
      </p:sp>
    </p:spTree>
    <p:extLst>
      <p:ext uri="{BB962C8B-B14F-4D97-AF65-F5344CB8AC3E}">
        <p14:creationId xmlns:p14="http://schemas.microsoft.com/office/powerpoint/2010/main" val="2688711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634FA-FE5D-4BF3-B462-4E097CFA13C5}" type="datetime1">
              <a:rPr lang="fr-FR" smtClean="0"/>
              <a:t>28/04/2026</a:t>
            </a:fld>
            <a:endParaRPr lang="fr-FR"/>
          </a:p>
        </p:txBody>
      </p:sp>
      <p:sp>
        <p:nvSpPr>
          <p:cNvPr id="5" name="Segnaposto piè di pagina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36A07-42D6-4DDE-A865-3CABF99F3083}" type="slidenum">
              <a:rPr lang="fr-FR" smtClean="0"/>
              <a:t>‹N›</a:t>
            </a:fld>
            <a:endParaRPr lang="fr-FR"/>
          </a:p>
        </p:txBody>
      </p:sp>
    </p:spTree>
    <p:extLst>
      <p:ext uri="{BB962C8B-B14F-4D97-AF65-F5344CB8AC3E}">
        <p14:creationId xmlns:p14="http://schemas.microsoft.com/office/powerpoint/2010/main" val="3203641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056235"/>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634FA-FE5D-4BF3-B462-4E097CFA13C5}" type="datetime1">
              <a:rPr lang="fr-FR" smtClean="0"/>
              <a:t>28/04/2026</a:t>
            </a:fld>
            <a:endParaRPr lang="fr-FR"/>
          </a:p>
        </p:txBody>
      </p:sp>
      <p:sp>
        <p:nvSpPr>
          <p:cNvPr id="5" name="Segnaposto piè di pagina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Soutenance de thèse La spontanéité en français parlé, Isabelle Stabarin, Paris le 25 novembre 2019</a:t>
            </a:r>
          </a:p>
        </p:txBody>
      </p:sp>
      <p:sp>
        <p:nvSpPr>
          <p:cNvPr id="6" name="Segnaposto numero diapositiva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36A07-42D6-4DDE-A865-3CABF99F3083}" type="slidenum">
              <a:rPr lang="fr-FR" smtClean="0"/>
              <a:t>‹N›</a:t>
            </a:fld>
            <a:endParaRPr lang="fr-FR"/>
          </a:p>
        </p:txBody>
      </p:sp>
    </p:spTree>
    <p:extLst>
      <p:ext uri="{BB962C8B-B14F-4D97-AF65-F5344CB8AC3E}">
        <p14:creationId xmlns:p14="http://schemas.microsoft.com/office/powerpoint/2010/main" val="491771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moodle2.units.it/pluginfile.php/755705/mod_resource/content/1/CIA3%20Marques%20de%20loral%20%20Activit%C3%A9s%20PFC%20locutrice%2075.docx" TargetMode="External"/><Relationship Id="rId2" Type="http://schemas.openxmlformats.org/officeDocument/2006/relationships/hyperlink" Target="https://moodle2.units.it/pluginfile.php/755705/mod_resource/content/2/CIA3%20Marques%20de%20loral%20%20Activit%C3%A9s%20PFC%20locutrice%2075.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journals.openedition.org/dhfles/1185"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repository.ortolang.fr/api/content/recherches-francais-parle/v1/Site_rsfp/index.ht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hyperlink" Target="https://moodle2.units.it/mod/resource/view.php?id=439420"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moodle2.units.it/mod/url/view.php?id=440566"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moodle2.units.it/mod/resource/view.php?id=439389"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xicool.com/lexibar-french-phonetic-symbols.asp?IL=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grandrobert.lerobert.com/AideGR/Pages/TableAPI.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7ESZM2gCFhw"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otranscribe.com/?source=redacteur-com-blog&amp;utm_source=redacteur-com-blo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repository.ortolang.fr/api/content/recherches-francais-parle/v1/pdf/volume_14/115_14_RSFP.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rgAHXxPdLo" TargetMode="External"/><Relationship Id="rId2" Type="http://schemas.openxmlformats.org/officeDocument/2006/relationships/hyperlink" Target="https://www.youtube.com/watch?v=7ESZM2gCFhw" TargetMode="External"/><Relationship Id="rId1" Type="http://schemas.openxmlformats.org/officeDocument/2006/relationships/slideLayout" Target="../slideLayouts/slideLayout13.xml"/><Relationship Id="rId4" Type="http://schemas.openxmlformats.org/officeDocument/2006/relationships/hyperlink" Target="https://www.youtube.com/watch?v=HlkI7Z9TCyk&amp;list=RDHlkI7Z9TCyk&amp;index=3"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moodle2.units.it/mod/resource/view.php?id=413651"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hyperlink" Target="https://moodle2.units.it/pluginfile.php/735524/mod_resource/content/1/Goffman%20extrait%20%20La%20mise%20en%20%20sc%C3%A8ne%20de%20la%20vie%20quotidienne%201%20La%20pr%C3%A9sentation%20de%20soi%20p%2016%2017.pdf" TargetMode="External"/><Relationship Id="rId2" Type="http://schemas.openxmlformats.org/officeDocument/2006/relationships/hyperlink" Target="https://moodle2.units.it/mod/resource/view.php?id=413644" TargetMode="External"/><Relationship Id="rId1" Type="http://schemas.openxmlformats.org/officeDocument/2006/relationships/slideLayout" Target="../slideLayouts/slideLayout2.xml"/><Relationship Id="rId4" Type="http://schemas.openxmlformats.org/officeDocument/2006/relationships/hyperlink" Target="https://youtu.be/96aL0D6AkvQ?feature=shared"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ortolang.fr/market/corpora/lesvocaux/v0.0.2"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tcof.atilf.fr/index.php?r=corpus%2Fview&amp;id=268" TargetMode="External"/><Relationship Id="rId2" Type="http://schemas.openxmlformats.org/officeDocument/2006/relationships/hyperlink" Target="https://tcof.atilf.fr/index.php?r=corpus" TargetMode="External"/><Relationship Id="rId1" Type="http://schemas.openxmlformats.org/officeDocument/2006/relationships/slideLayout" Target="../slideLayouts/slideLayout25.xml"/><Relationship Id="rId4" Type="http://schemas.openxmlformats.org/officeDocument/2006/relationships/hyperlink" Target="https://tcof.atilf.fr/index.php?r=corpus%2Fview&amp;id=9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ranscriber.fr.download.it/downloading" TargetMode="External"/><Relationship Id="rId2" Type="http://schemas.openxmlformats.org/officeDocument/2006/relationships/hyperlink" Target="https://tcof.atilf.fr/index.php?r=corpus" TargetMode="Externa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hyperlink" Target="http://eslo.huma-num.fr/index.php/pagepresentation/pageprojetscientifique"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projet-pfc.net/listen.php?type=l&amp;xmin=577.91334870038&amp;xmax=583.99812946296&amp;locuteur=21ama1"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laprovence.com/article/papier/5851424/laccent-meridional-a-t-il-dit-son-dernier-mot.html" TargetMode="External"/><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hyperlink" Target="https://www.projet-pfc.net/dvdophrys/B_PIII_ch4_MP3_Marseille_Bouche-du-Rhone_Merid.mp3" TargetMode="External"/><Relationship Id="rId5" Type="http://schemas.openxmlformats.org/officeDocument/2006/relationships/hyperlink" Target="https://www.youtube.com/watch?v=bQxtgwQLx4g" TargetMode="External"/><Relationship Id="rId4" Type="http://schemas.openxmlformats.org/officeDocument/2006/relationships/hyperlink" Target="https://www.youtube.com/watch?v=KBFqnNgHD7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repository.ortolang.fr/api/content/recherches-francais-parle/v1/pdf/volume_15/59_15_RSFP.pdf" TargetMode="External"/><Relationship Id="rId2" Type="http://schemas.openxmlformats.org/officeDocument/2006/relationships/hyperlink" Target="https://dai.ly/x156w96" TargetMode="External"/><Relationship Id="rId1" Type="http://schemas.openxmlformats.org/officeDocument/2006/relationships/slideLayout" Target="../slideLayouts/slideLayout25.xml"/><Relationship Id="rId4" Type="http://schemas.openxmlformats.org/officeDocument/2006/relationships/hyperlink" Target="https://www.francebleu.fr/infos/culture-loisirs/cliches-ou-verites-decortique-la-serie-marseille-146280326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rojet-pfc.net/dvdophrys/B_PIII_ch4_MP3_Marseille_Bouche-du-Rhone_Merid.mp3" TargetMode="External"/><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lefigaro.fr/langue-francaise/expressions-francaises/stylo-metro-velo-pourquoi-abregeons-nous-les-mots-20200119" TargetMode="External"/><Relationship Id="rId2" Type="http://schemas.openxmlformats.org/officeDocument/2006/relationships/hyperlink" Target="https://youtu.be/NkVFJYWQrBY" TargetMode="External"/><Relationship Id="rId1" Type="http://schemas.openxmlformats.org/officeDocument/2006/relationships/slideLayout" Target="../slideLayouts/slideLayout13.xml"/><Relationship Id="rId4" Type="http://schemas.openxmlformats.org/officeDocument/2006/relationships/hyperlink" Target="https://fr.babbel.com/fr/magazine/mots-francais-indispensabl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repository.ortolang.fr/api/content/pfc/v1/21abl1/21abl1g_anon.mp3"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hyperlink" Target="http://www.projet-pfc.net/base/hyperaudio/index.php?folder=21abl1&amp;type=g" TargetMode="External"/><Relationship Id="rId4"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hyperlink" Target="https://repository.ortolang.fr/api/content/pfc/v1/21abl1/21abl1g_anon.mp3"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moodle2.units.it/mod/resource/view.php?id=413654"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hyperlink" Target="https://repository.ortolang.fr/api/content/pfc/v1/21abl1/21abl1g_anon.mp3" TargetMode="External"/><Relationship Id="rId3" Type="http://schemas.openxmlformats.org/officeDocument/2006/relationships/hyperlink" Target="https://www.instagram.com/reel/DUfWT1QjTBb/?igsh=dmdpcGk4MzExeHdl" TargetMode="External"/><Relationship Id="rId7" Type="http://schemas.openxmlformats.org/officeDocument/2006/relationships/hyperlink" Target="https://www.youtube.com/watch?v=Llbia0P1WcA" TargetMode="External"/><Relationship Id="rId2" Type="http://schemas.openxmlformats.org/officeDocument/2006/relationships/hyperlink" Target="https://videos.lesechos.fr/lesechos/videos/qfp850k" TargetMode="External"/><Relationship Id="rId1" Type="http://schemas.openxmlformats.org/officeDocument/2006/relationships/slideLayout" Target="../slideLayouts/slideLayout2.xml"/><Relationship Id="rId6" Type="http://schemas.openxmlformats.org/officeDocument/2006/relationships/hyperlink" Target="https://www.youtube.com/watch?v=oRTV6llAmnQ" TargetMode="External"/><Relationship Id="rId5" Type="http://schemas.openxmlformats.org/officeDocument/2006/relationships/hyperlink" Target="https://www.youtube.com/watch?v=7Y1-VDjKmIg" TargetMode="External"/><Relationship Id="rId10" Type="http://schemas.openxmlformats.org/officeDocument/2006/relationships/hyperlink" Target="https://www.youtube.com/watch?v=8rgAHXxPdLo" TargetMode="External"/><Relationship Id="rId4" Type="http://schemas.openxmlformats.org/officeDocument/2006/relationships/hyperlink" Target="https://www.dailymotion.com/video/x61er89" TargetMode="External"/><Relationship Id="rId9" Type="http://schemas.openxmlformats.org/officeDocument/2006/relationships/hyperlink" Target="https://www.youtube.com/watch?v=7ESZM2gCFhw"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www.dailymotion.com/video/x2tjh0x" TargetMode="External"/><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hyperlink" Target="https://repository.ortolang.fr/api/content/pfc/v1/21abl1/21abl1g_anon.mp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pository.ortolang.fr/api/content/pfc/v1/21abl1/21abl1g_anon.mp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7000" contrast="32000"/>
                    </a14:imgEffect>
                  </a14:imgLayer>
                </a14:imgProps>
              </a:ext>
              <a:ext uri="{28A0092B-C50C-407E-A947-70E740481C1C}">
                <a14:useLocalDpi xmlns:a14="http://schemas.microsoft.com/office/drawing/2010/main" val="0"/>
              </a:ext>
            </a:extLst>
          </a:blip>
          <a:stretch>
            <a:fillRect/>
          </a:stretch>
        </p:blipFill>
        <p:spPr>
          <a:xfrm>
            <a:off x="1041721" y="422173"/>
            <a:ext cx="10255170" cy="5972339"/>
          </a:xfrm>
          <a:prstGeom prst="rect">
            <a:avLst/>
          </a:prstGeom>
          <a:blipFill dpi="0" rotWithShape="1">
            <a:blip r:embed="rId5">
              <a:alphaModFix amt="26000"/>
            </a:blip>
            <a:srcRect/>
            <a:tile tx="0" ty="0" sx="100000" sy="100000" flip="none" algn="tl"/>
          </a:blipFill>
          <a:ln>
            <a:noFill/>
          </a:ln>
          <a:effectLst>
            <a:outerShdw blurRad="292100" dist="139700" dir="2700000" algn="tl" rotWithShape="0">
              <a:srgbClr val="333333">
                <a:alpha val="65000"/>
              </a:srgbClr>
            </a:outerShdw>
          </a:effectLst>
          <a:scene3d>
            <a:camera prst="orthographicFront"/>
            <a:lightRig rig="threePt" dir="t"/>
          </a:scene3d>
          <a:sp3d z="6350"/>
        </p:spPr>
        <p:style>
          <a:lnRef idx="1">
            <a:schemeClr val="accent3"/>
          </a:lnRef>
          <a:fillRef idx="2">
            <a:schemeClr val="accent3"/>
          </a:fillRef>
          <a:effectRef idx="1">
            <a:schemeClr val="accent3"/>
          </a:effectRef>
          <a:fontRef idx="minor">
            <a:schemeClr val="dk1"/>
          </a:fontRef>
        </p:style>
      </p:pic>
      <p:sp>
        <p:nvSpPr>
          <p:cNvPr id="3" name="Sottotitolo 2"/>
          <p:cNvSpPr>
            <a:spLocks noGrp="1"/>
          </p:cNvSpPr>
          <p:nvPr>
            <p:ph type="subTitle" idx="1"/>
          </p:nvPr>
        </p:nvSpPr>
        <p:spPr>
          <a:xfrm>
            <a:off x="1736203" y="1238491"/>
            <a:ext cx="8877781" cy="4268930"/>
          </a:xfrm>
          <a:solidFill>
            <a:schemeClr val="bg1">
              <a:lumMod val="95000"/>
            </a:schemeClr>
          </a:solidFill>
        </p:spPr>
        <p:txBody>
          <a:bodyPr>
            <a:normAutofit fontScale="92500" lnSpcReduction="10000"/>
          </a:bodyPr>
          <a:lstStyle/>
          <a:p>
            <a:pPr lvl="0">
              <a:lnSpc>
                <a:spcPct val="90000"/>
              </a:lnSpc>
              <a:spcBef>
                <a:spcPts val="1000"/>
              </a:spcBef>
              <a:spcAft>
                <a:spcPts val="400"/>
              </a:spcAft>
            </a:pPr>
            <a:endParaRPr lang="it-IT" sz="4000" b="1" dirty="0">
              <a:solidFill>
                <a:prstClr val="black"/>
              </a:solidFill>
            </a:endParaRPr>
          </a:p>
          <a:p>
            <a:pPr>
              <a:lnSpc>
                <a:spcPct val="120000"/>
              </a:lnSpc>
              <a:spcBef>
                <a:spcPts val="1000"/>
              </a:spcBef>
              <a:spcAft>
                <a:spcPts val="400"/>
              </a:spcAft>
            </a:pPr>
            <a:r>
              <a:rPr lang="it-IT" sz="3800" b="1" dirty="0">
                <a:solidFill>
                  <a:srgbClr val="009E47"/>
                </a:solidFill>
              </a:rPr>
              <a:t>CIA 2024-25 - LINGUA FRANCESE 3 </a:t>
            </a:r>
          </a:p>
          <a:p>
            <a:pPr>
              <a:lnSpc>
                <a:spcPct val="120000"/>
              </a:lnSpc>
              <a:spcBef>
                <a:spcPts val="1000"/>
              </a:spcBef>
              <a:spcAft>
                <a:spcPts val="400"/>
              </a:spcAft>
            </a:pPr>
            <a:r>
              <a:rPr lang="it-IT" sz="3400" i="1" dirty="0" err="1">
                <a:solidFill>
                  <a:schemeClr val="tx2">
                    <a:lumMod val="75000"/>
                  </a:schemeClr>
                </a:solidFill>
              </a:rPr>
              <a:t>Autour</a:t>
            </a:r>
            <a:r>
              <a:rPr lang="it-IT" sz="3400" i="1" dirty="0">
                <a:solidFill>
                  <a:schemeClr val="tx2">
                    <a:lumMod val="75000"/>
                  </a:schemeClr>
                </a:solidFill>
              </a:rPr>
              <a:t> </a:t>
            </a:r>
            <a:r>
              <a:rPr lang="it-IT" sz="3400" i="1" dirty="0" err="1">
                <a:solidFill>
                  <a:schemeClr val="tx2">
                    <a:lumMod val="75000"/>
                  </a:schemeClr>
                </a:solidFill>
              </a:rPr>
              <a:t>des</a:t>
            </a:r>
            <a:r>
              <a:rPr lang="it-IT" sz="3400" i="1" dirty="0">
                <a:solidFill>
                  <a:schemeClr val="tx2">
                    <a:lumMod val="75000"/>
                  </a:schemeClr>
                </a:solidFill>
              </a:rPr>
              <a:t> </a:t>
            </a:r>
            <a:r>
              <a:rPr lang="it-IT" sz="3400" i="1" dirty="0" err="1">
                <a:solidFill>
                  <a:schemeClr val="tx2">
                    <a:lumMod val="75000"/>
                  </a:schemeClr>
                </a:solidFill>
              </a:rPr>
              <a:t>interactions</a:t>
            </a:r>
            <a:r>
              <a:rPr lang="it-IT" sz="3400" i="1" dirty="0">
                <a:solidFill>
                  <a:schemeClr val="tx2">
                    <a:lumMod val="75000"/>
                  </a:schemeClr>
                </a:solidFill>
              </a:rPr>
              <a:t> </a:t>
            </a:r>
            <a:r>
              <a:rPr lang="it-IT" sz="3400" i="1" dirty="0" err="1">
                <a:solidFill>
                  <a:schemeClr val="tx2">
                    <a:lumMod val="75000"/>
                  </a:schemeClr>
                </a:solidFill>
              </a:rPr>
              <a:t>verbales</a:t>
            </a:r>
            <a:br>
              <a:rPr lang="it-IT" sz="4600" dirty="0">
                <a:solidFill>
                  <a:schemeClr val="accent4">
                    <a:lumMod val="75000"/>
                  </a:schemeClr>
                </a:solidFill>
              </a:rPr>
            </a:br>
            <a:endParaRPr lang="fr-FR" sz="11300" b="1" dirty="0">
              <a:solidFill>
                <a:schemeClr val="accent4">
                  <a:lumMod val="75000"/>
                </a:schemeClr>
              </a:solidFill>
            </a:endParaRPr>
          </a:p>
          <a:p>
            <a:pPr>
              <a:spcAft>
                <a:spcPts val="600"/>
              </a:spcAft>
            </a:pPr>
            <a:r>
              <a:rPr lang="it-IT" sz="2000" b="1" dirty="0">
                <a:solidFill>
                  <a:srgbClr val="7030A0"/>
                </a:solidFill>
              </a:rPr>
              <a:t>Isabelle </a:t>
            </a:r>
            <a:r>
              <a:rPr lang="it-IT" sz="2000" b="1" dirty="0" err="1">
                <a:solidFill>
                  <a:srgbClr val="7030A0"/>
                </a:solidFill>
              </a:rPr>
              <a:t>Stabarin</a:t>
            </a:r>
            <a:endParaRPr lang="it-IT" sz="2000" b="1" dirty="0">
              <a:solidFill>
                <a:srgbClr val="7030A0"/>
              </a:solidFill>
            </a:endParaRPr>
          </a:p>
          <a:p>
            <a:pPr>
              <a:spcAft>
                <a:spcPts val="600"/>
              </a:spcAft>
            </a:pPr>
            <a:endParaRPr lang="fr-FR" sz="2000" dirty="0">
              <a:solidFill>
                <a:schemeClr val="tx2"/>
              </a:solidFill>
            </a:endParaRPr>
          </a:p>
        </p:txBody>
      </p:sp>
      <p:pic>
        <p:nvPicPr>
          <p:cNvPr id="5" name="Picture 2" descr="UniTS rinnova il suo logo! - informatries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5639" y="3693591"/>
            <a:ext cx="1889841" cy="701327"/>
          </a:xfrm>
          <a:prstGeom prst="rect">
            <a:avLst/>
          </a:prstGeom>
          <a:solidFill>
            <a:schemeClr val="accent5">
              <a:lumMod val="40000"/>
              <a:lumOff val="60000"/>
            </a:schemeClr>
          </a:solidFill>
        </p:spPr>
      </p:pic>
    </p:spTree>
    <p:extLst>
      <p:ext uri="{BB962C8B-B14F-4D97-AF65-F5344CB8AC3E}">
        <p14:creationId xmlns:p14="http://schemas.microsoft.com/office/powerpoint/2010/main" val="4901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3"/>
            <a:ext cx="10515600" cy="816674"/>
          </a:xfrm>
        </p:spPr>
        <p:txBody>
          <a:bodyPr/>
          <a:lstStyle/>
          <a:p>
            <a:pPr algn="ctr"/>
            <a:r>
              <a:rPr lang="fr-FR" b="1" dirty="0">
                <a:solidFill>
                  <a:srgbClr val="00B050"/>
                </a:solidFill>
              </a:rPr>
              <a:t>Activités sur corpus</a:t>
            </a:r>
          </a:p>
        </p:txBody>
      </p:sp>
      <p:sp>
        <p:nvSpPr>
          <p:cNvPr id="3" name="Segnaposto contenuto 2"/>
          <p:cNvSpPr>
            <a:spLocks noGrp="1"/>
          </p:cNvSpPr>
          <p:nvPr>
            <p:ph idx="1"/>
          </p:nvPr>
        </p:nvSpPr>
        <p:spPr>
          <a:xfrm>
            <a:off x="716280" y="1886585"/>
            <a:ext cx="10515600" cy="4351338"/>
          </a:xfrm>
        </p:spPr>
        <p:txBody>
          <a:bodyPr>
            <a:normAutofit/>
          </a:bodyPr>
          <a:lstStyle/>
          <a:p>
            <a:r>
              <a:rPr lang="fr-FR" sz="3600" dirty="0">
                <a:solidFill>
                  <a:srgbClr val="002060"/>
                </a:solidFill>
              </a:rPr>
              <a:t>PFC marques de l’oral – premières observations  (</a:t>
            </a:r>
            <a:r>
              <a:rPr lang="fr-FR" sz="3600" dirty="0">
                <a:solidFill>
                  <a:srgbClr val="002060"/>
                </a:solidFill>
                <a:hlinkClick r:id="rId2"/>
              </a:rPr>
              <a:t>Fiche </a:t>
            </a:r>
            <a:r>
              <a:rPr lang="fr-FR" sz="3600" u="sng" dirty="0">
                <a:solidFill>
                  <a:srgbClr val="002060"/>
                </a:solidFill>
                <a:hlinkClick r:id="rId2"/>
              </a:rPr>
              <a:t>Moodle –  locutrice favorisée - âgée</a:t>
            </a:r>
            <a:r>
              <a:rPr lang="fr-FR" sz="3600" dirty="0">
                <a:solidFill>
                  <a:srgbClr val="002060"/>
                </a:solidFill>
                <a:hlinkClick r:id="rId3"/>
              </a:rPr>
              <a:t>)</a:t>
            </a:r>
            <a:endParaRPr lang="fr-FR" sz="3600" dirty="0">
              <a:solidFill>
                <a:srgbClr val="002060"/>
              </a:solidFill>
            </a:endParaRPr>
          </a:p>
          <a:p>
            <a:pPr marL="0" indent="0">
              <a:buNone/>
            </a:pPr>
            <a:endParaRPr lang="fr-FR" sz="3600" dirty="0">
              <a:solidFill>
                <a:srgbClr val="002060"/>
              </a:solidFill>
            </a:endParaRPr>
          </a:p>
        </p:txBody>
      </p:sp>
    </p:spTree>
    <p:extLst>
      <p:ext uri="{BB962C8B-B14F-4D97-AF65-F5344CB8AC3E}">
        <p14:creationId xmlns:p14="http://schemas.microsoft.com/office/powerpoint/2010/main" val="329113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483" y="220718"/>
            <a:ext cx="11464413" cy="672662"/>
          </a:xfrm>
        </p:spPr>
        <p:txBody>
          <a:bodyPr>
            <a:noAutofit/>
          </a:bodyPr>
          <a:lstStyle/>
          <a:p>
            <a:pPr algn="ctr"/>
            <a:r>
              <a:rPr lang="fr-FR" b="1" dirty="0">
                <a:solidFill>
                  <a:srgbClr val="00B050"/>
                </a:solidFill>
              </a:rPr>
              <a:t>Qq étapes de la recherche sur le français (parlé)</a:t>
            </a:r>
          </a:p>
        </p:txBody>
      </p:sp>
      <p:sp>
        <p:nvSpPr>
          <p:cNvPr id="3" name="Segnaposto contenuto 2"/>
          <p:cNvSpPr>
            <a:spLocks noGrp="1"/>
          </p:cNvSpPr>
          <p:nvPr>
            <p:ph idx="1"/>
          </p:nvPr>
        </p:nvSpPr>
        <p:spPr>
          <a:xfrm>
            <a:off x="838200" y="893380"/>
            <a:ext cx="10515600" cy="5686096"/>
          </a:xfrm>
        </p:spPr>
        <p:txBody>
          <a:bodyPr>
            <a:normAutofit fontScale="92500" lnSpcReduction="10000"/>
          </a:bodyPr>
          <a:lstStyle/>
          <a:p>
            <a:r>
              <a:rPr lang="fr-FR">
                <a:solidFill>
                  <a:srgbClr val="002060"/>
                </a:solidFill>
              </a:rPr>
              <a:t>Rôle FLE (</a:t>
            </a:r>
            <a:r>
              <a:rPr lang="fr-FR" i="1">
                <a:solidFill>
                  <a:srgbClr val="002060"/>
                </a:solidFill>
              </a:rPr>
              <a:t>Le français fondamental 1958-59 </a:t>
            </a:r>
            <a:r>
              <a:rPr lang="fr-FR">
                <a:solidFill>
                  <a:srgbClr val="002060"/>
                </a:solidFill>
              </a:rPr>
              <a:t>) et TAL - TAP traitement automatique des langues/de la parole  (Lexique-Grammaire, Maurice Gross, années 60)</a:t>
            </a:r>
          </a:p>
          <a:p>
            <a:r>
              <a:rPr lang="fr-FR" err="1">
                <a:solidFill>
                  <a:srgbClr val="002060"/>
                </a:solidFill>
              </a:rPr>
              <a:t>Rivenc</a:t>
            </a:r>
            <a:r>
              <a:rPr lang="fr-FR">
                <a:solidFill>
                  <a:srgbClr val="002060"/>
                </a:solidFill>
              </a:rPr>
              <a:t> Paul (2006), </a:t>
            </a:r>
            <a:r>
              <a:rPr lang="fr-FR" i="1">
                <a:solidFill>
                  <a:srgbClr val="002060"/>
                </a:solidFill>
              </a:rPr>
              <a:t>Les auteurs du Français fondamental face à un objet nouveau et insolite : l’interaction orale</a:t>
            </a:r>
            <a:r>
              <a:rPr lang="fr-FR">
                <a:solidFill>
                  <a:srgbClr val="002060"/>
                </a:solidFill>
              </a:rPr>
              <a:t>, Documents pour l’histoire du français langue étrangère ou seconde [URL </a:t>
            </a:r>
            <a:r>
              <a:rPr lang="fr-FR">
                <a:solidFill>
                  <a:srgbClr val="002060"/>
                </a:solidFill>
                <a:hlinkClick r:id="rId2"/>
              </a:rPr>
              <a:t>http://journals.openedition.org/dhfles/1185</a:t>
            </a:r>
            <a:r>
              <a:rPr lang="fr-FR">
                <a:solidFill>
                  <a:srgbClr val="002060"/>
                </a:solidFill>
              </a:rPr>
              <a:t>  (activité Moodle)</a:t>
            </a:r>
          </a:p>
          <a:p>
            <a:pPr marL="0" indent="0">
              <a:buNone/>
            </a:pPr>
            <a:r>
              <a:rPr lang="fr-FR">
                <a:solidFill>
                  <a:srgbClr val="002060"/>
                </a:solidFill>
              </a:rPr>
              <a:t>  -&gt; </a:t>
            </a:r>
            <a:r>
              <a:rPr lang="fr-FR" b="1">
                <a:solidFill>
                  <a:srgbClr val="002060"/>
                </a:solidFill>
              </a:rPr>
              <a:t>Linguistique de corpus </a:t>
            </a:r>
            <a:r>
              <a:rPr lang="fr-FR">
                <a:solidFill>
                  <a:srgbClr val="002060"/>
                </a:solidFill>
              </a:rPr>
              <a:t>pour la description de la langue</a:t>
            </a:r>
          </a:p>
          <a:p>
            <a:r>
              <a:rPr lang="fr-FR" b="1">
                <a:solidFill>
                  <a:srgbClr val="002060"/>
                </a:solidFill>
              </a:rPr>
              <a:t>Contexte FR</a:t>
            </a:r>
            <a:r>
              <a:rPr lang="fr-FR">
                <a:solidFill>
                  <a:srgbClr val="002060"/>
                </a:solidFill>
              </a:rPr>
              <a:t>, norme et variation  V. Moodle (doc. Normes linguistiques et censure) 1 A. Martinet contre le purisme (</a:t>
            </a:r>
            <a:r>
              <a:rPr lang="fr-FR" i="1">
                <a:solidFill>
                  <a:srgbClr val="002060"/>
                </a:solidFill>
              </a:rPr>
              <a:t>Le français sans fard, 1969</a:t>
            </a:r>
            <a:r>
              <a:rPr lang="fr-FR">
                <a:solidFill>
                  <a:srgbClr val="002060"/>
                </a:solidFill>
              </a:rPr>
              <a:t>) 2 P. Bourdieu (« Le marché linguistique </a:t>
            </a:r>
            <a:r>
              <a:rPr lang="fr-FR" i="1">
                <a:solidFill>
                  <a:srgbClr val="002060"/>
                </a:solidFill>
              </a:rPr>
              <a:t>» </a:t>
            </a:r>
            <a:r>
              <a:rPr lang="fr-FR">
                <a:solidFill>
                  <a:srgbClr val="002060"/>
                </a:solidFill>
              </a:rPr>
              <a:t>in</a:t>
            </a:r>
            <a:r>
              <a:rPr lang="fr-FR" i="1">
                <a:solidFill>
                  <a:srgbClr val="002060"/>
                </a:solidFill>
              </a:rPr>
              <a:t> Questions de sociologie 1984 </a:t>
            </a:r>
            <a:r>
              <a:rPr lang="fr-FR">
                <a:solidFill>
                  <a:srgbClr val="002060"/>
                </a:solidFill>
              </a:rPr>
              <a:t>) 3 F. Gadet ( </a:t>
            </a:r>
            <a:r>
              <a:rPr lang="fr-FR" i="1">
                <a:solidFill>
                  <a:srgbClr val="002060"/>
                </a:solidFill>
              </a:rPr>
              <a:t>Le français populaire</a:t>
            </a:r>
            <a:r>
              <a:rPr lang="fr-FR">
                <a:solidFill>
                  <a:srgbClr val="002060"/>
                </a:solidFill>
              </a:rPr>
              <a:t>, </a:t>
            </a:r>
            <a:r>
              <a:rPr lang="fr-FR" i="1">
                <a:solidFill>
                  <a:srgbClr val="002060"/>
                </a:solidFill>
              </a:rPr>
              <a:t>Le français ordinaire, La variation sociale en français  - A</a:t>
            </a:r>
            <a:r>
              <a:rPr lang="fr-FR">
                <a:solidFill>
                  <a:srgbClr val="002060"/>
                </a:solidFill>
              </a:rPr>
              <a:t>pproche fonctionnaliste </a:t>
            </a:r>
            <a:r>
              <a:rPr lang="fr-FR" i="1">
                <a:solidFill>
                  <a:srgbClr val="002060"/>
                </a:solidFill>
              </a:rPr>
              <a:t>vs</a:t>
            </a:r>
            <a:r>
              <a:rPr lang="fr-FR">
                <a:solidFill>
                  <a:srgbClr val="002060"/>
                </a:solidFill>
              </a:rPr>
              <a:t> normative et prescriptive</a:t>
            </a:r>
          </a:p>
          <a:p>
            <a:pPr marL="0" indent="0">
              <a:buNone/>
            </a:pPr>
            <a:r>
              <a:rPr lang="fr-FR">
                <a:solidFill>
                  <a:srgbClr val="002060"/>
                </a:solidFill>
              </a:rPr>
              <a:t>Reconnaissance des </a:t>
            </a:r>
            <a:r>
              <a:rPr lang="fr-FR" b="1">
                <a:solidFill>
                  <a:srgbClr val="002060"/>
                </a:solidFill>
              </a:rPr>
              <a:t>variations-</a:t>
            </a:r>
            <a:r>
              <a:rPr lang="fr-FR">
                <a:solidFill>
                  <a:srgbClr val="002060"/>
                </a:solidFill>
              </a:rPr>
              <a:t>&gt; réhabilitation de la langue parlée  		</a:t>
            </a:r>
            <a:r>
              <a:rPr lang="fr-FR" sz="2600">
                <a:solidFill>
                  <a:srgbClr val="002060"/>
                </a:solidFill>
              </a:rPr>
              <a:t>AUSSI : H. Frei 1929 </a:t>
            </a:r>
            <a:r>
              <a:rPr lang="fr-FR" sz="2600" i="1">
                <a:solidFill>
                  <a:srgbClr val="002060"/>
                </a:solidFill>
              </a:rPr>
              <a:t>La grammaire des fautes </a:t>
            </a:r>
            <a:r>
              <a:rPr lang="fr-FR" sz="2600">
                <a:solidFill>
                  <a:srgbClr val="002060"/>
                </a:solidFill>
              </a:rPr>
              <a:t>/ D. </a:t>
            </a:r>
            <a:r>
              <a:rPr lang="fr-FR" sz="2600" err="1">
                <a:solidFill>
                  <a:srgbClr val="002060"/>
                </a:solidFill>
              </a:rPr>
              <a:t>Leeman</a:t>
            </a:r>
            <a:r>
              <a:rPr lang="fr-FR" sz="2600">
                <a:solidFill>
                  <a:srgbClr val="002060"/>
                </a:solidFill>
              </a:rPr>
              <a:t> 1994 </a:t>
            </a:r>
            <a:r>
              <a:rPr lang="fr-FR" sz="2600" i="1">
                <a:solidFill>
                  <a:srgbClr val="002060"/>
                </a:solidFill>
              </a:rPr>
              <a:t>Les fautes de français existent-elles? </a:t>
            </a:r>
            <a:r>
              <a:rPr lang="fr-FR" sz="2600">
                <a:solidFill>
                  <a:srgbClr val="002060"/>
                </a:solidFill>
              </a:rPr>
              <a:t>/C. </a:t>
            </a:r>
            <a:r>
              <a:rPr lang="fr-FR" sz="2600" err="1">
                <a:solidFill>
                  <a:srgbClr val="002060"/>
                </a:solidFill>
              </a:rPr>
              <a:t>Benzitoun</a:t>
            </a:r>
            <a:r>
              <a:rPr lang="fr-FR" sz="2600">
                <a:solidFill>
                  <a:srgbClr val="002060"/>
                </a:solidFill>
              </a:rPr>
              <a:t> 2021 </a:t>
            </a:r>
            <a:r>
              <a:rPr lang="fr-FR" sz="2600" i="1">
                <a:solidFill>
                  <a:srgbClr val="002060"/>
                </a:solidFill>
              </a:rPr>
              <a:t>Qui veut la peau du français?</a:t>
            </a:r>
          </a:p>
          <a:p>
            <a:pPr marL="0" indent="0">
              <a:buNone/>
            </a:pPr>
            <a:endParaRPr lang="fr-FR">
              <a:solidFill>
                <a:srgbClr val="002060"/>
              </a:solidFill>
            </a:endParaRPr>
          </a:p>
        </p:txBody>
      </p:sp>
    </p:spTree>
    <p:extLst>
      <p:ext uri="{BB962C8B-B14F-4D97-AF65-F5344CB8AC3E}">
        <p14:creationId xmlns:p14="http://schemas.microsoft.com/office/powerpoint/2010/main" val="72022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fr-FR" b="1" i="1" dirty="0">
                <a:solidFill>
                  <a:srgbClr val="00B050"/>
                </a:solidFill>
              </a:rPr>
              <a:t>Recherches sur le français parlé </a:t>
            </a:r>
            <a:br>
              <a:rPr lang="fr-FR" b="1" i="1" dirty="0">
                <a:solidFill>
                  <a:srgbClr val="00B050"/>
                </a:solidFill>
              </a:rPr>
            </a:br>
            <a:r>
              <a:rPr lang="fr-FR" sz="2800" b="1" i="1" dirty="0">
                <a:solidFill>
                  <a:srgbClr val="00B050"/>
                </a:solidFill>
              </a:rPr>
              <a:t>Claire Blanche-Benveniste et GARS (groupe aixois de recherche en syntaxe)</a:t>
            </a:r>
            <a:endParaRPr lang="fr-FR" b="1" i="1" dirty="0">
              <a:solidFill>
                <a:srgbClr val="00B050"/>
              </a:solidFill>
            </a:endParaRPr>
          </a:p>
        </p:txBody>
      </p:sp>
      <p:sp>
        <p:nvSpPr>
          <p:cNvPr id="3" name="Segnaposto contenuto 2"/>
          <p:cNvSpPr>
            <a:spLocks noGrp="1"/>
          </p:cNvSpPr>
          <p:nvPr>
            <p:ph idx="1"/>
          </p:nvPr>
        </p:nvSpPr>
        <p:spPr/>
        <p:txBody>
          <a:bodyPr>
            <a:normAutofit lnSpcReduction="10000"/>
          </a:bodyPr>
          <a:lstStyle/>
          <a:p>
            <a:pPr marL="0" indent="0">
              <a:buNone/>
            </a:pPr>
            <a:r>
              <a:rPr lang="fr-FR" dirty="0">
                <a:solidFill>
                  <a:srgbClr val="002060"/>
                </a:solidFill>
              </a:rPr>
              <a:t>«</a:t>
            </a:r>
            <a:r>
              <a:rPr lang="fr-FR" sz="2400" dirty="0">
                <a:solidFill>
                  <a:srgbClr val="002060"/>
                </a:solidFill>
              </a:rPr>
              <a:t> Durant 27 ans, la revue Recherches sur le français parlé a paru aux Publications de l'Université de Provence. En 1977, année de parution du premier numéro, lancer une revue portant sur le français parlé représentait un pari audacieux. À cette époque, rares étaient les études prenant pour objet le français parlé et il fallait une bonne dose de courage pour se lancer dans une telle aventure ».</a:t>
            </a:r>
          </a:p>
          <a:p>
            <a:pPr marL="0" indent="0">
              <a:buNone/>
            </a:pPr>
            <a:endParaRPr lang="fr-FR" sz="1600" dirty="0">
              <a:hlinkClick r:id="rId2"/>
            </a:endParaRPr>
          </a:p>
          <a:p>
            <a:pPr marL="0" indent="0">
              <a:buNone/>
            </a:pPr>
            <a:r>
              <a:rPr lang="fr-FR" sz="1600" dirty="0">
                <a:hlinkClick r:id="rId2"/>
              </a:rPr>
              <a:t>https://repository.ortolang.fr/api/content/recherches-francais-parle/v1/Site_rsfp/index.htm</a:t>
            </a:r>
            <a:endParaRPr lang="fr-FR" sz="1600" dirty="0"/>
          </a:p>
          <a:p>
            <a:pPr marL="0" indent="0">
              <a:buNone/>
            </a:pPr>
            <a:r>
              <a:rPr lang="fr-FR" sz="2400" b="1" dirty="0">
                <a:solidFill>
                  <a:srgbClr val="7030A0"/>
                </a:solidFill>
              </a:rPr>
              <a:t>Activité</a:t>
            </a:r>
            <a:r>
              <a:rPr lang="fr-FR" sz="2400" dirty="0">
                <a:solidFill>
                  <a:srgbClr val="7030A0"/>
                </a:solidFill>
              </a:rPr>
              <a:t> : parcourir la collection en ligne, repérer qq titres intéressants et feuilleter un article - prise de notes</a:t>
            </a:r>
          </a:p>
          <a:p>
            <a:pPr marL="0" indent="0">
              <a:buNone/>
            </a:pPr>
            <a:endParaRPr lang="fr-FR" sz="2400" dirty="0">
              <a:solidFill>
                <a:srgbClr val="7030A0"/>
              </a:solidFill>
            </a:endParaRPr>
          </a:p>
          <a:p>
            <a:pPr marL="0" indent="0">
              <a:buNone/>
            </a:pPr>
            <a:r>
              <a:rPr lang="fr-FR" sz="2400" b="1" dirty="0">
                <a:solidFill>
                  <a:srgbClr val="7030A0"/>
                </a:solidFill>
              </a:rPr>
              <a:t>Réf. bibliographique </a:t>
            </a:r>
            <a:r>
              <a:rPr lang="fr-FR" sz="2400" dirty="0">
                <a:solidFill>
                  <a:srgbClr val="7030A0"/>
                </a:solidFill>
              </a:rPr>
              <a:t>: Blanche-Benveniste Claire, </a:t>
            </a:r>
            <a:r>
              <a:rPr lang="fr-FR" sz="2400" dirty="0" err="1">
                <a:solidFill>
                  <a:srgbClr val="7030A0"/>
                </a:solidFill>
              </a:rPr>
              <a:t>Sabio</a:t>
            </a:r>
            <a:r>
              <a:rPr lang="fr-FR" sz="2400" dirty="0">
                <a:solidFill>
                  <a:srgbClr val="7030A0"/>
                </a:solidFill>
              </a:rPr>
              <a:t> Frédéric (2023) </a:t>
            </a:r>
            <a:r>
              <a:rPr lang="fr-FR" sz="2400" i="1" dirty="0">
                <a:solidFill>
                  <a:srgbClr val="7030A0"/>
                </a:solidFill>
              </a:rPr>
              <a:t>Approches de la langue parlée en français</a:t>
            </a:r>
            <a:r>
              <a:rPr lang="fr-FR" sz="2400" dirty="0">
                <a:solidFill>
                  <a:srgbClr val="7030A0"/>
                </a:solidFill>
              </a:rPr>
              <a:t>, Ophrys.</a:t>
            </a:r>
          </a:p>
          <a:p>
            <a:pPr marL="0" indent="0">
              <a:buNone/>
            </a:pPr>
            <a:endParaRPr lang="fr-FR" sz="1600" dirty="0"/>
          </a:p>
        </p:txBody>
      </p:sp>
    </p:spTree>
    <p:extLst>
      <p:ext uri="{BB962C8B-B14F-4D97-AF65-F5344CB8AC3E}">
        <p14:creationId xmlns:p14="http://schemas.microsoft.com/office/powerpoint/2010/main" val="175502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822642"/>
          </a:xfrm>
        </p:spPr>
        <p:txBody>
          <a:bodyPr/>
          <a:lstStyle/>
          <a:p>
            <a:r>
              <a:rPr lang="fr-FR" dirty="0">
                <a:solidFill>
                  <a:srgbClr val="00B050"/>
                </a:solidFill>
              </a:rPr>
              <a:t>Les [facteurs de] variations</a:t>
            </a:r>
          </a:p>
        </p:txBody>
      </p:sp>
      <p:sp>
        <p:nvSpPr>
          <p:cNvPr id="3" name="Segnaposto contenuto 2"/>
          <p:cNvSpPr>
            <a:spLocks noGrp="1"/>
          </p:cNvSpPr>
          <p:nvPr>
            <p:ph idx="1"/>
          </p:nvPr>
        </p:nvSpPr>
        <p:spPr>
          <a:xfrm>
            <a:off x="609600" y="1097281"/>
            <a:ext cx="10972800" cy="5486081"/>
          </a:xfrm>
        </p:spPr>
        <p:txBody>
          <a:bodyPr>
            <a:noAutofit/>
          </a:bodyPr>
          <a:lstStyle/>
          <a:p>
            <a:pPr marL="0" indent="0" fontAlgn="base">
              <a:buNone/>
            </a:pPr>
            <a:r>
              <a:rPr lang="fr-FR" sz="2000" u="sng">
                <a:solidFill>
                  <a:srgbClr val="002060"/>
                </a:solidFill>
              </a:rPr>
              <a:t>La variation linguistique est la diversité dans l'usage d'une langue par différents locuteurs ou dans différents contextes - </a:t>
            </a:r>
            <a:r>
              <a:rPr lang="fr-FR" sz="2000">
                <a:solidFill>
                  <a:srgbClr val="002060"/>
                </a:solidFill>
              </a:rPr>
              <a:t> naturelle et inhérente à toute langue vivante. </a:t>
            </a:r>
          </a:p>
          <a:p>
            <a:pPr marL="0" indent="0" fontAlgn="base">
              <a:buNone/>
            </a:pPr>
            <a:r>
              <a:rPr lang="fr-FR" sz="2000">
                <a:solidFill>
                  <a:srgbClr val="002060"/>
                </a:solidFill>
              </a:rPr>
              <a:t>Plusieurs </a:t>
            </a:r>
            <a:r>
              <a:rPr lang="fr-FR" sz="2000" b="1">
                <a:solidFill>
                  <a:srgbClr val="002060"/>
                </a:solidFill>
              </a:rPr>
              <a:t>facteurs</a:t>
            </a:r>
            <a:r>
              <a:rPr lang="fr-FR" sz="2000">
                <a:solidFill>
                  <a:srgbClr val="002060"/>
                </a:solidFill>
              </a:rPr>
              <a:t> possibles:</a:t>
            </a:r>
          </a:p>
          <a:p>
            <a:pPr marL="0" indent="0" fontAlgn="base">
              <a:buNone/>
            </a:pPr>
            <a:r>
              <a:rPr lang="fr-FR" sz="2000">
                <a:solidFill>
                  <a:srgbClr val="002060"/>
                </a:solidFill>
              </a:rPr>
              <a:t>1. Variation </a:t>
            </a:r>
            <a:r>
              <a:rPr lang="fr-FR" sz="2000" b="1">
                <a:solidFill>
                  <a:srgbClr val="002060"/>
                </a:solidFill>
              </a:rPr>
              <a:t>géographique</a:t>
            </a:r>
            <a:r>
              <a:rPr lang="fr-FR" sz="2000">
                <a:solidFill>
                  <a:srgbClr val="002060"/>
                </a:solidFill>
              </a:rPr>
              <a:t> (diatopique) - Dialectes régionaux , accents + Variation </a:t>
            </a:r>
            <a:r>
              <a:rPr lang="fr-FR" sz="2000" b="1">
                <a:solidFill>
                  <a:srgbClr val="002060"/>
                </a:solidFill>
              </a:rPr>
              <a:t>ethnolinguistique</a:t>
            </a:r>
            <a:r>
              <a:rPr lang="fr-FR" sz="2000">
                <a:solidFill>
                  <a:srgbClr val="002060"/>
                </a:solidFill>
              </a:rPr>
              <a:t> : Langues en contact </a:t>
            </a:r>
            <a:br>
              <a:rPr lang="fr-FR" sz="2000">
                <a:solidFill>
                  <a:srgbClr val="002060"/>
                </a:solidFill>
              </a:rPr>
            </a:br>
            <a:r>
              <a:rPr lang="fr-FR" sz="2000">
                <a:solidFill>
                  <a:srgbClr val="002060"/>
                </a:solidFill>
              </a:rPr>
              <a:t>2. Variation </a:t>
            </a:r>
            <a:r>
              <a:rPr lang="fr-FR" sz="2000" b="1">
                <a:solidFill>
                  <a:srgbClr val="002060"/>
                </a:solidFill>
              </a:rPr>
              <a:t>sociale</a:t>
            </a:r>
            <a:r>
              <a:rPr lang="fr-FR" sz="2000">
                <a:solidFill>
                  <a:srgbClr val="002060"/>
                </a:solidFill>
              </a:rPr>
              <a:t> - liées à la classe sociale, au groupe professionnel, au niveau socioculturel (diastratique)</a:t>
            </a:r>
            <a:br>
              <a:rPr lang="fr-FR" sz="2000">
                <a:solidFill>
                  <a:srgbClr val="002060"/>
                </a:solidFill>
              </a:rPr>
            </a:br>
            <a:r>
              <a:rPr lang="fr-FR" sz="2000">
                <a:solidFill>
                  <a:srgbClr val="002060"/>
                </a:solidFill>
              </a:rPr>
              <a:t>3. Variation </a:t>
            </a:r>
            <a:r>
              <a:rPr lang="fr-FR" sz="2000" b="1">
                <a:solidFill>
                  <a:srgbClr val="002060"/>
                </a:solidFill>
              </a:rPr>
              <a:t>situationnelle</a:t>
            </a:r>
            <a:r>
              <a:rPr lang="fr-FR" sz="2000">
                <a:solidFill>
                  <a:srgbClr val="002060"/>
                </a:solidFill>
              </a:rPr>
              <a:t> (registres) : variations selon le cadre ou la situation où la communication a lieu,  un cadre formel (une conférence) est différente de celle utilisée dans un cadre informel (une conversation entre amis)</a:t>
            </a:r>
            <a:br>
              <a:rPr lang="fr-FR" sz="2000">
                <a:solidFill>
                  <a:srgbClr val="002060"/>
                </a:solidFill>
              </a:rPr>
            </a:br>
            <a:r>
              <a:rPr lang="fr-FR" sz="2000">
                <a:solidFill>
                  <a:srgbClr val="002060"/>
                </a:solidFill>
              </a:rPr>
              <a:t>4. Variation </a:t>
            </a:r>
            <a:r>
              <a:rPr lang="fr-FR" sz="2000" b="1">
                <a:solidFill>
                  <a:srgbClr val="002060"/>
                </a:solidFill>
              </a:rPr>
              <a:t>temporelle</a:t>
            </a:r>
            <a:r>
              <a:rPr lang="fr-FR" sz="2000">
                <a:solidFill>
                  <a:srgbClr val="002060"/>
                </a:solidFill>
              </a:rPr>
              <a:t> (diachronique) : Changements historiques : avec le temps, la langue évolue, certaines formes tombent en désuétude tandis que de nouvelles se développent </a:t>
            </a:r>
            <a:br>
              <a:rPr lang="fr-FR" sz="2000">
                <a:solidFill>
                  <a:srgbClr val="002060"/>
                </a:solidFill>
              </a:rPr>
            </a:br>
            <a:r>
              <a:rPr lang="fr-FR" sz="2000">
                <a:solidFill>
                  <a:srgbClr val="002060"/>
                </a:solidFill>
              </a:rPr>
              <a:t>5. Variation </a:t>
            </a:r>
            <a:r>
              <a:rPr lang="fr-FR" sz="2000" b="1">
                <a:solidFill>
                  <a:srgbClr val="002060"/>
                </a:solidFill>
              </a:rPr>
              <a:t>stylistique</a:t>
            </a:r>
            <a:r>
              <a:rPr lang="fr-FR" sz="2000">
                <a:solidFill>
                  <a:srgbClr val="002060"/>
                </a:solidFill>
              </a:rPr>
              <a:t>  ou </a:t>
            </a:r>
            <a:r>
              <a:rPr lang="fr-FR" sz="2000" b="1">
                <a:solidFill>
                  <a:srgbClr val="002060"/>
                </a:solidFill>
              </a:rPr>
              <a:t>diaphasique</a:t>
            </a:r>
            <a:r>
              <a:rPr lang="fr-FR" sz="2000">
                <a:solidFill>
                  <a:srgbClr val="002060"/>
                </a:solidFill>
              </a:rPr>
              <a:t>/intrapersonnelle: chaque locuteur a son propre style qui reflète son identité, son humeur, son attitude, etc. Cela peut inclure le choix des mots, la construction des phrases ou la prononciation</a:t>
            </a:r>
            <a:br>
              <a:rPr lang="fr-FR" sz="2000">
                <a:solidFill>
                  <a:srgbClr val="002060"/>
                </a:solidFill>
              </a:rPr>
            </a:br>
            <a:r>
              <a:rPr lang="fr-FR" sz="2000">
                <a:solidFill>
                  <a:srgbClr val="002060"/>
                </a:solidFill>
              </a:rPr>
              <a:t>6. Variation modale  ou </a:t>
            </a:r>
            <a:r>
              <a:rPr lang="fr-FR" sz="2000" b="1" err="1">
                <a:solidFill>
                  <a:srgbClr val="002060"/>
                </a:solidFill>
              </a:rPr>
              <a:t>diamésique</a:t>
            </a:r>
            <a:r>
              <a:rPr lang="fr-FR" sz="2000" b="1">
                <a:solidFill>
                  <a:srgbClr val="002060"/>
                </a:solidFill>
              </a:rPr>
              <a:t> -</a:t>
            </a:r>
            <a:r>
              <a:rPr lang="fr-FR" sz="2000">
                <a:solidFill>
                  <a:srgbClr val="002060"/>
                </a:solidFill>
              </a:rPr>
              <a:t> Modalités de communication : selon qu'on parle ou qu'on écrit</a:t>
            </a:r>
          </a:p>
          <a:p>
            <a:pPr marL="0" indent="0">
              <a:buNone/>
            </a:pPr>
            <a:r>
              <a:rPr lang="fr-FR" sz="2000">
                <a:solidFill>
                  <a:srgbClr val="002060"/>
                </a:solidFill>
              </a:rPr>
              <a:t>7. Variation selon le </a:t>
            </a:r>
            <a:r>
              <a:rPr lang="fr-FR" sz="2000" b="1">
                <a:solidFill>
                  <a:srgbClr val="002060"/>
                </a:solidFill>
              </a:rPr>
              <a:t>genre  (</a:t>
            </a:r>
            <a:r>
              <a:rPr lang="fr-FR" sz="2000" b="1" err="1">
                <a:solidFill>
                  <a:srgbClr val="002060"/>
                </a:solidFill>
              </a:rPr>
              <a:t>diagénique</a:t>
            </a:r>
            <a:r>
              <a:rPr lang="fr-FR" sz="2000" b="1">
                <a:solidFill>
                  <a:srgbClr val="002060"/>
                </a:solidFill>
              </a:rPr>
              <a:t>) </a:t>
            </a:r>
            <a:r>
              <a:rPr lang="fr-FR" sz="2000">
                <a:solidFill>
                  <a:srgbClr val="002060"/>
                </a:solidFill>
              </a:rPr>
              <a:t>et </a:t>
            </a:r>
            <a:r>
              <a:rPr lang="fr-FR" sz="2000" b="1">
                <a:solidFill>
                  <a:srgbClr val="002060"/>
                </a:solidFill>
              </a:rPr>
              <a:t>l’âge (générationnelle)</a:t>
            </a:r>
            <a:r>
              <a:rPr lang="fr-FR" sz="2000">
                <a:solidFill>
                  <a:srgbClr val="002060"/>
                </a:solidFill>
              </a:rPr>
              <a:t>.</a:t>
            </a:r>
            <a:br>
              <a:rPr lang="fr-FR" sz="1800">
                <a:solidFill>
                  <a:srgbClr val="002060"/>
                </a:solidFill>
              </a:rPr>
            </a:br>
            <a:br>
              <a:rPr lang="fr-FR" sz="1800">
                <a:solidFill>
                  <a:srgbClr val="002060"/>
                </a:solidFill>
              </a:rPr>
            </a:br>
            <a:endParaRPr lang="fr-FR" sz="1800">
              <a:solidFill>
                <a:srgbClr val="002060"/>
              </a:solidFill>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04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sz="3600" b="1" dirty="0"/>
            </a:br>
            <a:br>
              <a:rPr lang="it-IT" sz="3600" b="1" dirty="0"/>
            </a:br>
            <a:br>
              <a:rPr lang="it-IT" sz="3600" b="1" dirty="0"/>
            </a:br>
            <a:r>
              <a:rPr lang="it-IT" sz="4000" b="1" i="1" dirty="0" err="1">
                <a:solidFill>
                  <a:srgbClr val="00B050"/>
                </a:solidFill>
              </a:rPr>
              <a:t>Gestion</a:t>
            </a:r>
            <a:r>
              <a:rPr lang="it-IT" sz="4000" b="1" i="1" dirty="0">
                <a:solidFill>
                  <a:srgbClr val="00B050"/>
                </a:solidFill>
              </a:rPr>
              <a:t> de </a:t>
            </a:r>
            <a:r>
              <a:rPr lang="it-IT" sz="4000" b="1" i="1" dirty="0" err="1">
                <a:solidFill>
                  <a:srgbClr val="00B050"/>
                </a:solidFill>
              </a:rPr>
              <a:t>l’implicite</a:t>
            </a:r>
            <a:r>
              <a:rPr lang="it-IT" sz="4000" b="1" i="1" dirty="0">
                <a:solidFill>
                  <a:srgbClr val="00B050"/>
                </a:solidFill>
              </a:rPr>
              <a:t> : les </a:t>
            </a:r>
            <a:r>
              <a:rPr lang="it-IT" sz="4000" b="1" i="1" dirty="0" err="1">
                <a:solidFill>
                  <a:srgbClr val="00B050"/>
                </a:solidFill>
              </a:rPr>
              <a:t>marqueurs</a:t>
            </a:r>
            <a:r>
              <a:rPr lang="it-IT" sz="4000" b="1" i="1" dirty="0">
                <a:solidFill>
                  <a:srgbClr val="00B050"/>
                </a:solidFill>
              </a:rPr>
              <a:t> </a:t>
            </a:r>
            <a:r>
              <a:rPr lang="it-IT" sz="4000" b="1" i="1" dirty="0" err="1">
                <a:solidFill>
                  <a:srgbClr val="00B050"/>
                </a:solidFill>
              </a:rPr>
              <a:t>d’extension</a:t>
            </a:r>
            <a:r>
              <a:rPr lang="it-IT" sz="4000" b="1" i="1" dirty="0">
                <a:solidFill>
                  <a:srgbClr val="00B050"/>
                </a:solidFill>
              </a:rPr>
              <a:t> de liste (</a:t>
            </a:r>
            <a:r>
              <a:rPr lang="fr-FR" sz="4000" b="1" i="1" dirty="0">
                <a:solidFill>
                  <a:srgbClr val="00B050"/>
                </a:solidFill>
              </a:rPr>
              <a:t>Etcetera, et tout, tout ça, machin)</a:t>
            </a:r>
            <a:br>
              <a:rPr lang="fr-FR" sz="4000" b="1" i="1" dirty="0">
                <a:solidFill>
                  <a:srgbClr val="00B050"/>
                </a:solidFill>
              </a:rPr>
            </a:br>
            <a:br>
              <a:rPr lang="fr-FR" b="1" dirty="0"/>
            </a:br>
            <a:endParaRPr lang="fr-FR" b="1" dirty="0"/>
          </a:p>
        </p:txBody>
      </p:sp>
      <p:sp>
        <p:nvSpPr>
          <p:cNvPr id="3" name="Segnaposto contenuto 2"/>
          <p:cNvSpPr>
            <a:spLocks noGrp="1"/>
          </p:cNvSpPr>
          <p:nvPr>
            <p:ph idx="1"/>
          </p:nvPr>
        </p:nvSpPr>
        <p:spPr/>
        <p:txBody>
          <a:bodyPr>
            <a:normAutofit/>
          </a:bodyPr>
          <a:lstStyle/>
          <a:p>
            <a:endParaRPr lang="fr-FR" dirty="0"/>
          </a:p>
          <a:p>
            <a:pPr marL="0" indent="0">
              <a:buNone/>
            </a:pPr>
            <a:r>
              <a:rPr lang="fr-FR" dirty="0"/>
              <a:t> « La particule d’extension permet au locuteur d’étendre la liste à d’autres items sans les nommer en supposant que les items forment une liste homogène qui fait partie des connaissances partagées avec l’interlocuteur ». (Ferré, 2011) </a:t>
            </a:r>
          </a:p>
          <a:p>
            <a:pPr marL="0" indent="0">
              <a:buNone/>
            </a:pPr>
            <a:endParaRPr lang="fr-FR" dirty="0"/>
          </a:p>
          <a:p>
            <a:pPr marL="0" indent="0">
              <a:buNone/>
            </a:pPr>
            <a:r>
              <a:rPr lang="fr-FR" dirty="0"/>
              <a:t>Elle peut solliciter l’attention et l’imagination de l’interlocuteur et fonctionne donc comme un phatique.</a:t>
            </a:r>
          </a:p>
          <a:p>
            <a:pPr marL="0" indent="0">
              <a:buNone/>
            </a:pPr>
            <a:r>
              <a:rPr lang="fr-FR" dirty="0">
                <a:solidFill>
                  <a:srgbClr val="7030A0"/>
                </a:solidFill>
              </a:rPr>
              <a:t>V. exemples sur </a:t>
            </a:r>
            <a:r>
              <a:rPr lang="fr-FR" dirty="0">
                <a:solidFill>
                  <a:srgbClr val="7030A0"/>
                </a:solidFill>
                <a:hlinkClick r:id="rId2"/>
              </a:rPr>
              <a:t>fiche Moodle </a:t>
            </a:r>
            <a:endParaRPr lang="fr-FR" dirty="0">
              <a:solidFill>
                <a:srgbClr val="7030A0"/>
              </a:solidFill>
            </a:endParaRPr>
          </a:p>
          <a:p>
            <a:endParaRPr lang="fr-FR" dirty="0"/>
          </a:p>
        </p:txBody>
      </p:sp>
    </p:spTree>
    <p:extLst>
      <p:ext uri="{BB962C8B-B14F-4D97-AF65-F5344CB8AC3E}">
        <p14:creationId xmlns:p14="http://schemas.microsoft.com/office/powerpoint/2010/main" val="338024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fr-FR" sz="2000" b="1" i="0" u="none" strike="noStrike" kern="1200" cap="none" spc="0" normalizeH="0" baseline="0" noProof="0">
                <a:ln>
                  <a:noFill/>
                </a:ln>
                <a:solidFill>
                  <a:prstClr val="black"/>
                </a:solidFill>
                <a:effectLst/>
                <a:uLnTx/>
                <a:uFillTx/>
                <a:latin typeface="Calibri Light" panose="020F0302020204030204"/>
                <a:ea typeface="+mj-ea"/>
                <a:cs typeface="+mj-cs"/>
              </a:rPr>
              <a:t>Quelques notions linguistiques       </a:t>
            </a:r>
            <a:r>
              <a:rPr lang="fr-FR" b="1">
                <a:solidFill>
                  <a:srgbClr val="009E47"/>
                </a:solidFill>
              </a:rPr>
              <a:t>Les niveaux de l’analyse</a:t>
            </a:r>
            <a:endParaRPr lang="fr-FR">
              <a:solidFill>
                <a:srgbClr val="009E47"/>
              </a:solidFill>
            </a:endParaRPr>
          </a:p>
        </p:txBody>
      </p:sp>
      <p:sp>
        <p:nvSpPr>
          <p:cNvPr id="3" name="Segnaposto contenuto 2"/>
          <p:cNvSpPr>
            <a:spLocks noGrp="1"/>
          </p:cNvSpPr>
          <p:nvPr>
            <p:ph idx="1"/>
          </p:nvPr>
        </p:nvSpPr>
        <p:spPr/>
        <p:txBody>
          <a:bodyPr>
            <a:normAutofit fontScale="92500" lnSpcReduction="10000"/>
          </a:bodyPr>
          <a:lstStyle/>
          <a:p>
            <a:r>
              <a:rPr lang="fr-FR" i="1" dirty="0">
                <a:solidFill>
                  <a:srgbClr val="002060"/>
                </a:solidFill>
              </a:rPr>
              <a:t>Double articulation </a:t>
            </a:r>
            <a:r>
              <a:rPr lang="fr-FR" dirty="0">
                <a:solidFill>
                  <a:srgbClr val="002060"/>
                </a:solidFill>
              </a:rPr>
              <a:t>(Martinet 1960) les langues naturelles s’organisent sur deux niveaux : un nombre limité de sons se combinent entre eux -&gt; grand nombre de mots (morphèmes) -&gt; nombre illimité de phrases (prédications) </a:t>
            </a:r>
            <a:r>
              <a:rPr lang="fr-FR" dirty="0">
                <a:solidFill>
                  <a:srgbClr val="002060"/>
                </a:solidFill>
                <a:hlinkClick r:id="rId2"/>
              </a:rPr>
              <a:t>https://moodle2.units.it/mod/url/view.php?id=440566</a:t>
            </a:r>
            <a:endParaRPr lang="fr-FR" dirty="0">
              <a:solidFill>
                <a:srgbClr val="002060"/>
              </a:solidFill>
            </a:endParaRPr>
          </a:p>
          <a:p>
            <a:r>
              <a:rPr lang="fr-FR" dirty="0">
                <a:solidFill>
                  <a:srgbClr val="002060"/>
                </a:solidFill>
              </a:rPr>
              <a:t>Phonétique et phonologie : sons (phonème)</a:t>
            </a:r>
          </a:p>
          <a:p>
            <a:r>
              <a:rPr lang="fr-FR" dirty="0">
                <a:solidFill>
                  <a:srgbClr val="002060"/>
                </a:solidFill>
              </a:rPr>
              <a:t>Morphologie (morphèmes = plus petite unité de sens) (morphèmes grammaticaux et m. lexicaux) -&gt; mots (mots </a:t>
            </a:r>
            <a:r>
              <a:rPr lang="fr-FR" i="1" dirty="0">
                <a:solidFill>
                  <a:srgbClr val="002060"/>
                </a:solidFill>
              </a:rPr>
              <a:t>pleins</a:t>
            </a:r>
            <a:r>
              <a:rPr lang="fr-FR" dirty="0">
                <a:solidFill>
                  <a:srgbClr val="002060"/>
                </a:solidFill>
              </a:rPr>
              <a:t> et mots </a:t>
            </a:r>
            <a:r>
              <a:rPr lang="fr-FR" i="1" dirty="0">
                <a:solidFill>
                  <a:srgbClr val="002060"/>
                </a:solidFill>
              </a:rPr>
              <a:t>outils</a:t>
            </a:r>
            <a:r>
              <a:rPr lang="fr-FR" dirty="0">
                <a:solidFill>
                  <a:srgbClr val="002060"/>
                </a:solidFill>
              </a:rPr>
              <a:t>)</a:t>
            </a:r>
          </a:p>
          <a:p>
            <a:r>
              <a:rPr lang="fr-FR" dirty="0">
                <a:solidFill>
                  <a:srgbClr val="002060"/>
                </a:solidFill>
              </a:rPr>
              <a:t>Syntaxe combinaisons de mots sur l’axe syntagmatique (morphosyntaxe*) Intonation</a:t>
            </a:r>
          </a:p>
          <a:p>
            <a:r>
              <a:rPr lang="fr-FR" dirty="0">
                <a:solidFill>
                  <a:srgbClr val="002060"/>
                </a:solidFill>
              </a:rPr>
              <a:t>Sémantique (sens propre vs figuré) - champ sémantique – polysémie</a:t>
            </a:r>
          </a:p>
          <a:p>
            <a:r>
              <a:rPr lang="fr-FR" dirty="0">
                <a:solidFill>
                  <a:srgbClr val="002060"/>
                </a:solidFill>
              </a:rPr>
              <a:t>Pragmatique (sens effectif en contexte)</a:t>
            </a:r>
          </a:p>
        </p:txBody>
      </p:sp>
    </p:spTree>
    <p:extLst>
      <p:ext uri="{BB962C8B-B14F-4D97-AF65-F5344CB8AC3E}">
        <p14:creationId xmlns:p14="http://schemas.microsoft.com/office/powerpoint/2010/main" val="358384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9992"/>
          </a:xfrm>
        </p:spPr>
        <p:txBody>
          <a:bodyPr>
            <a:normAutofit/>
          </a:bodyPr>
          <a:lstStyle/>
          <a:p>
            <a:r>
              <a:rPr lang="fr-FR" sz="2400" dirty="0"/>
              <a:t>Quelques notions linguistiques - </a:t>
            </a:r>
            <a:r>
              <a:rPr lang="fr-FR" b="1" dirty="0">
                <a:solidFill>
                  <a:srgbClr val="00B050"/>
                </a:solidFill>
              </a:rPr>
              <a:t>Les fonctions du langage</a:t>
            </a:r>
            <a:endParaRPr lang="fr-FR" sz="2800" b="1" dirty="0">
              <a:solidFill>
                <a:srgbClr val="00B050"/>
              </a:solidFill>
            </a:endParaRPr>
          </a:p>
        </p:txBody>
      </p:sp>
      <p:sp>
        <p:nvSpPr>
          <p:cNvPr id="3" name="Segnaposto contenuto 2"/>
          <p:cNvSpPr>
            <a:spLocks noGrp="1"/>
          </p:cNvSpPr>
          <p:nvPr>
            <p:ph idx="1"/>
          </p:nvPr>
        </p:nvSpPr>
        <p:spPr>
          <a:xfrm>
            <a:off x="838200" y="1219200"/>
            <a:ext cx="10515600" cy="5454869"/>
          </a:xfrm>
        </p:spPr>
        <p:txBody>
          <a:bodyPr>
            <a:normAutofit fontScale="92500"/>
          </a:bodyPr>
          <a:lstStyle/>
          <a:p>
            <a:pPr marL="0" indent="0" algn="ctr">
              <a:buNone/>
            </a:pPr>
            <a:endParaRPr lang="fr-FR" b="1" dirty="0">
              <a:solidFill>
                <a:srgbClr val="333333"/>
              </a:solidFill>
              <a:latin typeface="Roboto Slab"/>
            </a:endParaRPr>
          </a:p>
          <a:p>
            <a:pPr marL="0" indent="0">
              <a:buNone/>
            </a:pPr>
            <a:r>
              <a:rPr lang="fr-FR" dirty="0">
                <a:solidFill>
                  <a:srgbClr val="002060"/>
                </a:solidFill>
              </a:rPr>
              <a:t>Le linguiste russe </a:t>
            </a:r>
            <a:r>
              <a:rPr lang="fr-FR" b="1" dirty="0">
                <a:solidFill>
                  <a:srgbClr val="002060"/>
                </a:solidFill>
              </a:rPr>
              <a:t>Roman Jakobson </a:t>
            </a:r>
            <a:r>
              <a:rPr lang="fr-FR" dirty="0">
                <a:solidFill>
                  <a:srgbClr val="002060"/>
                </a:solidFill>
              </a:rPr>
              <a:t>a identifié six fonctions du langage :</a:t>
            </a:r>
          </a:p>
          <a:p>
            <a:pPr marL="0" indent="0">
              <a:buNone/>
            </a:pPr>
            <a:r>
              <a:rPr lang="fr-FR" dirty="0">
                <a:solidFill>
                  <a:srgbClr val="002060"/>
                </a:solidFill>
              </a:rPr>
              <a:t>1. </a:t>
            </a:r>
            <a:r>
              <a:rPr lang="fr-FR" b="1" dirty="0">
                <a:solidFill>
                  <a:srgbClr val="002060"/>
                </a:solidFill>
              </a:rPr>
              <a:t>Référentielle</a:t>
            </a:r>
            <a:r>
              <a:rPr lang="fr-FR" dirty="0">
                <a:solidFill>
                  <a:srgbClr val="002060"/>
                </a:solidFill>
              </a:rPr>
              <a:t> : transmission d'</a:t>
            </a:r>
            <a:r>
              <a:rPr lang="fr-FR" u="sng" dirty="0">
                <a:solidFill>
                  <a:srgbClr val="002060"/>
                </a:solidFill>
              </a:rPr>
              <a:t>informations</a:t>
            </a:r>
            <a:r>
              <a:rPr lang="fr-FR" dirty="0">
                <a:solidFill>
                  <a:srgbClr val="002060"/>
                </a:solidFill>
              </a:rPr>
              <a:t> objectives  (contexte)</a:t>
            </a:r>
          </a:p>
          <a:p>
            <a:pPr marL="0" indent="0">
              <a:buNone/>
            </a:pPr>
            <a:r>
              <a:rPr lang="fr-FR" dirty="0">
                <a:solidFill>
                  <a:srgbClr val="002060"/>
                </a:solidFill>
              </a:rPr>
              <a:t>2</a:t>
            </a:r>
            <a:r>
              <a:rPr lang="fr-FR" b="1" dirty="0">
                <a:solidFill>
                  <a:srgbClr val="002060"/>
                </a:solidFill>
              </a:rPr>
              <a:t>. Émotive </a:t>
            </a:r>
            <a:r>
              <a:rPr lang="fr-FR" dirty="0">
                <a:solidFill>
                  <a:srgbClr val="002060"/>
                </a:solidFill>
              </a:rPr>
              <a:t>ou expressive : exprime les </a:t>
            </a:r>
            <a:r>
              <a:rPr lang="fr-FR" u="sng" dirty="0">
                <a:solidFill>
                  <a:srgbClr val="002060"/>
                </a:solidFill>
              </a:rPr>
              <a:t>sentiments</a:t>
            </a:r>
            <a:r>
              <a:rPr lang="fr-FR" dirty="0">
                <a:solidFill>
                  <a:srgbClr val="002060"/>
                </a:solidFill>
              </a:rPr>
              <a:t> du locuteur (émetteur)</a:t>
            </a:r>
          </a:p>
          <a:p>
            <a:pPr marL="0" indent="0">
              <a:buNone/>
            </a:pPr>
            <a:r>
              <a:rPr lang="fr-FR" dirty="0">
                <a:solidFill>
                  <a:srgbClr val="002060"/>
                </a:solidFill>
              </a:rPr>
              <a:t>3. </a:t>
            </a:r>
            <a:r>
              <a:rPr lang="fr-FR" b="1" dirty="0">
                <a:solidFill>
                  <a:srgbClr val="002060"/>
                </a:solidFill>
              </a:rPr>
              <a:t>Conative</a:t>
            </a:r>
            <a:r>
              <a:rPr lang="fr-FR" dirty="0">
                <a:solidFill>
                  <a:srgbClr val="002060"/>
                </a:solidFill>
              </a:rPr>
              <a:t> : vise à influencer le </a:t>
            </a:r>
            <a:r>
              <a:rPr lang="fr-FR" u="sng" dirty="0">
                <a:solidFill>
                  <a:srgbClr val="002060"/>
                </a:solidFill>
              </a:rPr>
              <a:t>destinataire</a:t>
            </a:r>
            <a:r>
              <a:rPr lang="fr-FR" dirty="0">
                <a:solidFill>
                  <a:srgbClr val="002060"/>
                </a:solidFill>
              </a:rPr>
              <a:t> (présence du destinataire dans l’énoncé)</a:t>
            </a:r>
          </a:p>
          <a:p>
            <a:pPr marL="0" indent="0">
              <a:buNone/>
            </a:pPr>
            <a:r>
              <a:rPr lang="fr-FR" dirty="0">
                <a:solidFill>
                  <a:srgbClr val="002060"/>
                </a:solidFill>
              </a:rPr>
              <a:t>4. </a:t>
            </a:r>
            <a:r>
              <a:rPr lang="fr-FR" b="1" dirty="0">
                <a:solidFill>
                  <a:srgbClr val="002060"/>
                </a:solidFill>
              </a:rPr>
              <a:t>Phatique</a:t>
            </a:r>
            <a:r>
              <a:rPr lang="fr-FR" dirty="0">
                <a:solidFill>
                  <a:srgbClr val="002060"/>
                </a:solidFill>
              </a:rPr>
              <a:t> : établit ou entretient la communication (</a:t>
            </a:r>
            <a:r>
              <a:rPr lang="fr-FR" u="sng" dirty="0">
                <a:solidFill>
                  <a:srgbClr val="002060"/>
                </a:solidFill>
              </a:rPr>
              <a:t>contact</a:t>
            </a:r>
            <a:r>
              <a:rPr lang="fr-FR" dirty="0">
                <a:solidFill>
                  <a:srgbClr val="002060"/>
                </a:solidFill>
              </a:rPr>
              <a:t>)</a:t>
            </a:r>
          </a:p>
          <a:p>
            <a:pPr marL="0" indent="0">
              <a:buNone/>
            </a:pPr>
            <a:r>
              <a:rPr lang="fr-FR" dirty="0">
                <a:solidFill>
                  <a:srgbClr val="002060"/>
                </a:solidFill>
              </a:rPr>
              <a:t>5. </a:t>
            </a:r>
            <a:r>
              <a:rPr lang="fr-FR" b="1" dirty="0">
                <a:solidFill>
                  <a:srgbClr val="002060"/>
                </a:solidFill>
              </a:rPr>
              <a:t>Métalinguistique</a:t>
            </a:r>
            <a:r>
              <a:rPr lang="fr-FR" dirty="0">
                <a:solidFill>
                  <a:srgbClr val="002060"/>
                </a:solidFill>
              </a:rPr>
              <a:t> : discute ou clarifie le </a:t>
            </a:r>
            <a:r>
              <a:rPr lang="fr-FR" u="sng" dirty="0">
                <a:solidFill>
                  <a:srgbClr val="002060"/>
                </a:solidFill>
              </a:rPr>
              <a:t>code</a:t>
            </a:r>
            <a:r>
              <a:rPr lang="fr-FR" dirty="0">
                <a:solidFill>
                  <a:srgbClr val="002060"/>
                </a:solidFill>
              </a:rPr>
              <a:t> de la langue elle-même (code)</a:t>
            </a:r>
          </a:p>
          <a:p>
            <a:pPr marL="0" indent="0">
              <a:buNone/>
            </a:pPr>
            <a:r>
              <a:rPr lang="fr-FR" dirty="0">
                <a:solidFill>
                  <a:srgbClr val="002060"/>
                </a:solidFill>
              </a:rPr>
              <a:t>6. </a:t>
            </a:r>
            <a:r>
              <a:rPr lang="fr-FR" b="1" dirty="0">
                <a:solidFill>
                  <a:srgbClr val="002060"/>
                </a:solidFill>
              </a:rPr>
              <a:t>Poétique</a:t>
            </a:r>
            <a:r>
              <a:rPr lang="fr-FR" dirty="0">
                <a:solidFill>
                  <a:srgbClr val="002060"/>
                </a:solidFill>
              </a:rPr>
              <a:t> : se concentre sur le message pour son propre plaisir </a:t>
            </a:r>
            <a:r>
              <a:rPr lang="fr-FR" u="sng" dirty="0">
                <a:solidFill>
                  <a:srgbClr val="002060"/>
                </a:solidFill>
              </a:rPr>
              <a:t>esthétique</a:t>
            </a:r>
            <a:r>
              <a:rPr lang="fr-FR" dirty="0">
                <a:solidFill>
                  <a:srgbClr val="002060"/>
                </a:solidFill>
              </a:rPr>
              <a:t> (forme du message)</a:t>
            </a:r>
          </a:p>
          <a:p>
            <a:pPr marL="0" indent="0">
              <a:buNone/>
            </a:pPr>
            <a:r>
              <a:rPr lang="fr-FR" dirty="0">
                <a:solidFill>
                  <a:srgbClr val="002060"/>
                </a:solidFill>
              </a:rPr>
              <a:t>V</a:t>
            </a:r>
            <a:r>
              <a:rPr lang="fr-FR" i="1" dirty="0">
                <a:solidFill>
                  <a:srgbClr val="002060"/>
                </a:solidFill>
              </a:rPr>
              <a:t>. activités sur </a:t>
            </a:r>
            <a:r>
              <a:rPr lang="fr-FR" i="1" dirty="0">
                <a:solidFill>
                  <a:srgbClr val="002060"/>
                </a:solidFill>
                <a:hlinkClick r:id="rId2"/>
              </a:rPr>
              <a:t>Moodle</a:t>
            </a:r>
            <a:r>
              <a:rPr lang="fr-FR" i="1" dirty="0">
                <a:solidFill>
                  <a:srgbClr val="002060"/>
                </a:solidFill>
              </a:rPr>
              <a:t> </a:t>
            </a:r>
          </a:p>
          <a:p>
            <a:endParaRPr lang="fr-FR" dirty="0"/>
          </a:p>
          <a:p>
            <a:endParaRPr lang="fr-FR" dirty="0"/>
          </a:p>
        </p:txBody>
      </p:sp>
    </p:spTree>
    <p:extLst>
      <p:ext uri="{BB962C8B-B14F-4D97-AF65-F5344CB8AC3E}">
        <p14:creationId xmlns:p14="http://schemas.microsoft.com/office/powerpoint/2010/main" val="317946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000" b="1"/>
              <a:t>Quelques notions linguistiques        </a:t>
            </a:r>
            <a:r>
              <a:rPr lang="fr-FR" b="1">
                <a:solidFill>
                  <a:srgbClr val="00B050"/>
                </a:solidFill>
              </a:rPr>
              <a:t>L’énonciation</a:t>
            </a:r>
            <a:endParaRPr lang="fr-FR" sz="2400" b="1">
              <a:solidFill>
                <a:srgbClr val="00B050"/>
              </a:solidFill>
            </a:endParaRPr>
          </a:p>
        </p:txBody>
      </p:sp>
      <p:sp>
        <p:nvSpPr>
          <p:cNvPr id="3" name="Segnaposto contenuto 2"/>
          <p:cNvSpPr>
            <a:spLocks noGrp="1"/>
          </p:cNvSpPr>
          <p:nvPr>
            <p:ph idx="1"/>
          </p:nvPr>
        </p:nvSpPr>
        <p:spPr>
          <a:xfrm>
            <a:off x="838200" y="1408386"/>
            <a:ext cx="10515600" cy="4768577"/>
          </a:xfrm>
        </p:spPr>
        <p:txBody>
          <a:bodyPr>
            <a:normAutofit fontScale="92500" lnSpcReduction="10000"/>
          </a:bodyPr>
          <a:lstStyle/>
          <a:p>
            <a:endParaRPr lang="fr-FR" dirty="0">
              <a:solidFill>
                <a:srgbClr val="002060"/>
              </a:solidFill>
            </a:endParaRPr>
          </a:p>
          <a:p>
            <a:r>
              <a:rPr lang="fr-FR" b="1" dirty="0">
                <a:solidFill>
                  <a:srgbClr val="002060"/>
                </a:solidFill>
              </a:rPr>
              <a:t>L’énonciation</a:t>
            </a:r>
            <a:r>
              <a:rPr lang="fr-FR" dirty="0">
                <a:solidFill>
                  <a:srgbClr val="002060"/>
                </a:solidFill>
              </a:rPr>
              <a:t>  (action) -&gt; </a:t>
            </a:r>
            <a:r>
              <a:rPr lang="fr-FR" b="1" dirty="0">
                <a:solidFill>
                  <a:srgbClr val="002060"/>
                </a:solidFill>
              </a:rPr>
              <a:t>énoncé</a:t>
            </a:r>
            <a:r>
              <a:rPr lang="fr-FR" dirty="0">
                <a:solidFill>
                  <a:srgbClr val="002060"/>
                </a:solidFill>
              </a:rPr>
              <a:t> (produit, résultat) - dans la conversation: tout ce qui est produit par un locuteur à l’intérieur d’un tour de parole</a:t>
            </a:r>
          </a:p>
          <a:p>
            <a:r>
              <a:rPr lang="fr-FR" b="1" dirty="0">
                <a:solidFill>
                  <a:srgbClr val="002060"/>
                </a:solidFill>
              </a:rPr>
              <a:t>Énonciateur</a:t>
            </a:r>
            <a:r>
              <a:rPr lang="fr-FR" dirty="0">
                <a:solidFill>
                  <a:srgbClr val="002060"/>
                </a:solidFill>
              </a:rPr>
              <a:t> (ou locuteur)  // </a:t>
            </a:r>
            <a:r>
              <a:rPr lang="fr-FR" b="1" dirty="0">
                <a:solidFill>
                  <a:srgbClr val="002060"/>
                </a:solidFill>
              </a:rPr>
              <a:t>destinataire, énonciataire</a:t>
            </a:r>
          </a:p>
          <a:p>
            <a:r>
              <a:rPr lang="fr-FR" b="1" dirty="0">
                <a:solidFill>
                  <a:srgbClr val="002060"/>
                </a:solidFill>
              </a:rPr>
              <a:t>Situation d’énonciation </a:t>
            </a:r>
            <a:r>
              <a:rPr lang="fr-FR" dirty="0">
                <a:solidFill>
                  <a:srgbClr val="002060"/>
                </a:solidFill>
              </a:rPr>
              <a:t>: -&gt; personnes/ temps / espace </a:t>
            </a:r>
          </a:p>
          <a:p>
            <a:r>
              <a:rPr lang="fr-FR" dirty="0">
                <a:solidFill>
                  <a:srgbClr val="002060"/>
                </a:solidFill>
              </a:rPr>
              <a:t>Discours </a:t>
            </a:r>
            <a:r>
              <a:rPr lang="fr-FR" b="1" dirty="0">
                <a:solidFill>
                  <a:srgbClr val="002060"/>
                </a:solidFill>
              </a:rPr>
              <a:t>ancré</a:t>
            </a:r>
            <a:r>
              <a:rPr lang="fr-FR" dirty="0">
                <a:solidFill>
                  <a:srgbClr val="002060"/>
                </a:solidFill>
              </a:rPr>
              <a:t> / </a:t>
            </a:r>
            <a:r>
              <a:rPr lang="fr-FR" b="1" dirty="0">
                <a:solidFill>
                  <a:srgbClr val="002060"/>
                </a:solidFill>
              </a:rPr>
              <a:t>non ancré </a:t>
            </a:r>
            <a:r>
              <a:rPr lang="fr-FR" dirty="0">
                <a:solidFill>
                  <a:srgbClr val="002060"/>
                </a:solidFill>
              </a:rPr>
              <a:t>-&gt; (Jakobson) </a:t>
            </a:r>
            <a:r>
              <a:rPr lang="fr-FR" b="1" dirty="0">
                <a:solidFill>
                  <a:srgbClr val="002060"/>
                </a:solidFill>
              </a:rPr>
              <a:t>embrayeurs</a:t>
            </a:r>
            <a:r>
              <a:rPr lang="fr-FR" dirty="0">
                <a:solidFill>
                  <a:srgbClr val="002060"/>
                </a:solidFill>
              </a:rPr>
              <a:t> ou </a:t>
            </a:r>
            <a:r>
              <a:rPr lang="fr-FR" b="1" dirty="0">
                <a:solidFill>
                  <a:srgbClr val="002060"/>
                </a:solidFill>
              </a:rPr>
              <a:t>déictiques</a:t>
            </a:r>
            <a:r>
              <a:rPr lang="fr-FR" dirty="0">
                <a:solidFill>
                  <a:srgbClr val="002060"/>
                </a:solidFill>
              </a:rPr>
              <a:t> ? (marques de présence de l’énonciateur dans le discours – ex. </a:t>
            </a:r>
            <a:r>
              <a:rPr lang="fr-FR" i="1" dirty="0">
                <a:solidFill>
                  <a:srgbClr val="002060"/>
                </a:solidFill>
              </a:rPr>
              <a:t>mon, ce, je, tu</a:t>
            </a:r>
            <a:r>
              <a:rPr lang="fr-FR" dirty="0">
                <a:solidFill>
                  <a:srgbClr val="002060"/>
                </a:solidFill>
              </a:rPr>
              <a:t>, indices espace-temps de l’énonciation) </a:t>
            </a:r>
          </a:p>
          <a:p>
            <a:r>
              <a:rPr lang="fr-FR" dirty="0">
                <a:solidFill>
                  <a:srgbClr val="002060"/>
                </a:solidFill>
              </a:rPr>
              <a:t>Énonciation et paroles rapportées : quels éléments du discours ne pouvez-vous pas transmettre au style indirect ? (V. diapo 8 </a:t>
            </a:r>
            <a:r>
              <a:rPr lang="fr-FR" i="1" dirty="0">
                <a:solidFill>
                  <a:srgbClr val="002060"/>
                </a:solidFill>
              </a:rPr>
              <a:t>il loge là 2</a:t>
            </a:r>
            <a:r>
              <a:rPr lang="fr-FR" dirty="0">
                <a:solidFill>
                  <a:srgbClr val="002060"/>
                </a:solidFill>
              </a:rPr>
              <a:t>) Qui prend en charge les éléments du discours ? ( ex. « </a:t>
            </a:r>
            <a:r>
              <a:rPr lang="fr-FR" i="1" dirty="0">
                <a:solidFill>
                  <a:srgbClr val="002060"/>
                </a:solidFill>
              </a:rPr>
              <a:t>il prétend que cet imbécile de Paul ne lui a rien dit »)</a:t>
            </a:r>
            <a:endParaRPr lang="fr-FR" dirty="0">
              <a:solidFill>
                <a:srgbClr val="002060"/>
              </a:solidFill>
            </a:endParaRPr>
          </a:p>
        </p:txBody>
      </p:sp>
    </p:spTree>
    <p:extLst>
      <p:ext uri="{BB962C8B-B14F-4D97-AF65-F5344CB8AC3E}">
        <p14:creationId xmlns:p14="http://schemas.microsoft.com/office/powerpoint/2010/main" val="102592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000" b="1">
                <a:solidFill>
                  <a:prstClr val="black"/>
                </a:solidFill>
              </a:rPr>
              <a:t>Quelques notions linguistiques            </a:t>
            </a:r>
            <a:r>
              <a:rPr lang="fr-FR" b="1">
                <a:solidFill>
                  <a:srgbClr val="00B050"/>
                </a:solidFill>
              </a:rPr>
              <a:t>Axes paradigmatiques et               			 syntagmatiques</a:t>
            </a:r>
          </a:p>
        </p:txBody>
      </p:sp>
      <p:sp>
        <p:nvSpPr>
          <p:cNvPr id="3" name="Segnaposto contenuto 2"/>
          <p:cNvSpPr>
            <a:spLocks noGrp="1"/>
          </p:cNvSpPr>
          <p:nvPr>
            <p:ph idx="1"/>
          </p:nvPr>
        </p:nvSpPr>
        <p:spPr/>
        <p:txBody>
          <a:bodyPr>
            <a:normAutofit/>
          </a:bodyPr>
          <a:lstStyle/>
          <a:p>
            <a:r>
              <a:rPr lang="fr-FR" sz="2400" dirty="0">
                <a:solidFill>
                  <a:srgbClr val="002060"/>
                </a:solidFill>
              </a:rPr>
              <a:t>F. de Saussure (1916) – Jakobson (1963)</a:t>
            </a:r>
          </a:p>
          <a:p>
            <a:r>
              <a:rPr lang="fr-FR" sz="2400" u="sng" dirty="0">
                <a:solidFill>
                  <a:srgbClr val="002060"/>
                </a:solidFill>
              </a:rPr>
              <a:t>Axe syntagmatique </a:t>
            </a:r>
            <a:r>
              <a:rPr lang="fr-FR" sz="2400" dirty="0">
                <a:solidFill>
                  <a:srgbClr val="002060"/>
                </a:solidFill>
              </a:rPr>
              <a:t>: celui de la progression syntaxique  </a:t>
            </a:r>
            <a:r>
              <a:rPr lang="fr-FR" sz="2400" i="1" dirty="0">
                <a:solidFill>
                  <a:srgbClr val="002060"/>
                </a:solidFill>
              </a:rPr>
              <a:t>vs</a:t>
            </a:r>
            <a:r>
              <a:rPr lang="fr-FR" sz="2400" dirty="0">
                <a:solidFill>
                  <a:srgbClr val="002060"/>
                </a:solidFill>
              </a:rPr>
              <a:t> </a:t>
            </a:r>
            <a:r>
              <a:rPr lang="fr-FR" sz="2400" u="sng" dirty="0">
                <a:solidFill>
                  <a:srgbClr val="002060"/>
                </a:solidFill>
              </a:rPr>
              <a:t>axe paradigmatique </a:t>
            </a:r>
            <a:r>
              <a:rPr lang="fr-FR" sz="2400" dirty="0">
                <a:solidFill>
                  <a:srgbClr val="002060"/>
                </a:solidFill>
              </a:rPr>
              <a:t>: celui du choix des mots (liste potentielle)</a:t>
            </a:r>
          </a:p>
          <a:p>
            <a:r>
              <a:rPr lang="fr-FR" sz="2400" dirty="0">
                <a:solidFill>
                  <a:srgbClr val="002060"/>
                </a:solidFill>
              </a:rPr>
              <a:t>« </a:t>
            </a:r>
            <a:r>
              <a:rPr lang="fr-FR" sz="2400" i="1" dirty="0">
                <a:solidFill>
                  <a:srgbClr val="002060"/>
                </a:solidFill>
              </a:rPr>
              <a:t>Dans l’usage de la conversation, la langue parlée laisse voir les étapes de sa confection. On y trouve des entassements d’éléments paradigmatiques et des allers et retours sur l’axe des syntagmes » (Blanche-Benveniste Claire 1997: 17) </a:t>
            </a:r>
          </a:p>
          <a:p>
            <a:pPr marL="0" indent="0">
              <a:buNone/>
            </a:pPr>
            <a:r>
              <a:rPr lang="fr-FR" sz="2400" i="1" dirty="0">
                <a:solidFill>
                  <a:srgbClr val="002060"/>
                </a:solidFill>
              </a:rPr>
              <a:t>Disposition en grille pour limiter l’effet « monstrueux » des scories :</a:t>
            </a:r>
          </a:p>
          <a:p>
            <a:pPr marL="0" indent="0">
              <a:spcBef>
                <a:spcPts val="0"/>
              </a:spcBef>
              <a:buNone/>
            </a:pPr>
            <a:endParaRPr lang="fr-FR" sz="2000" i="1" dirty="0">
              <a:solidFill>
                <a:srgbClr val="002060"/>
              </a:solidFill>
            </a:endParaRPr>
          </a:p>
          <a:p>
            <a:pPr marL="0" indent="0">
              <a:spcBef>
                <a:spcPts val="0"/>
              </a:spcBef>
              <a:buNone/>
            </a:pPr>
            <a:r>
              <a:rPr lang="fr-FR" sz="2000" i="1" dirty="0">
                <a:solidFill>
                  <a:srgbClr val="002060"/>
                </a:solidFill>
              </a:rPr>
              <a:t>Ce qui était fantastique 	dans ce </a:t>
            </a:r>
          </a:p>
          <a:p>
            <a:pPr marL="0" indent="0">
              <a:spcBef>
                <a:spcPts val="0"/>
              </a:spcBef>
              <a:buNone/>
            </a:pPr>
            <a:r>
              <a:rPr lang="fr-FR" sz="2000" i="1" dirty="0">
                <a:solidFill>
                  <a:srgbClr val="002060"/>
                </a:solidFill>
              </a:rPr>
              <a:t>			dans ce camping </a:t>
            </a:r>
          </a:p>
          <a:p>
            <a:pPr marL="0" indent="0">
              <a:spcBef>
                <a:spcPts val="0"/>
              </a:spcBef>
              <a:buNone/>
            </a:pPr>
            <a:r>
              <a:rPr lang="fr-FR" sz="2000" i="1" dirty="0">
                <a:solidFill>
                  <a:srgbClr val="002060"/>
                </a:solidFill>
              </a:rPr>
              <a:t>		     enfin  dans ce</a:t>
            </a:r>
          </a:p>
          <a:p>
            <a:pPr marL="0" indent="0">
              <a:spcBef>
                <a:spcPts val="0"/>
              </a:spcBef>
              <a:buNone/>
            </a:pPr>
            <a:r>
              <a:rPr lang="fr-FR" sz="2000" i="1" dirty="0">
                <a:solidFill>
                  <a:srgbClr val="002060"/>
                </a:solidFill>
              </a:rPr>
              <a:t>			          cet hôtel        c’est qu’on était carrément en face du Kilimandjaro</a:t>
            </a:r>
          </a:p>
          <a:p>
            <a:pPr marL="0" indent="0">
              <a:spcBef>
                <a:spcPts val="0"/>
              </a:spcBef>
              <a:buNone/>
            </a:pPr>
            <a:endParaRPr lang="fr-FR" sz="2400" i="1" dirty="0"/>
          </a:p>
        </p:txBody>
      </p:sp>
    </p:spTree>
    <p:extLst>
      <p:ext uri="{BB962C8B-B14F-4D97-AF65-F5344CB8AC3E}">
        <p14:creationId xmlns:p14="http://schemas.microsoft.com/office/powerpoint/2010/main" val="388113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lstStyle/>
          <a:p>
            <a:pPr algn="ctr"/>
            <a:r>
              <a:rPr lang="it-IT" b="1" dirty="0" err="1">
                <a:solidFill>
                  <a:srgbClr val="00B050"/>
                </a:solidFill>
              </a:rPr>
              <a:t>Transcription</a:t>
            </a:r>
            <a:r>
              <a:rPr lang="it-IT" b="1" dirty="0">
                <a:solidFill>
                  <a:srgbClr val="00B050"/>
                </a:solidFill>
              </a:rPr>
              <a:t> (1)</a:t>
            </a:r>
          </a:p>
        </p:txBody>
      </p:sp>
      <p:sp>
        <p:nvSpPr>
          <p:cNvPr id="3" name="Segnaposto contenuto 2"/>
          <p:cNvSpPr>
            <a:spLocks noGrp="1"/>
          </p:cNvSpPr>
          <p:nvPr>
            <p:ph idx="1"/>
          </p:nvPr>
        </p:nvSpPr>
        <p:spPr>
          <a:xfrm>
            <a:off x="609600" y="1193800"/>
            <a:ext cx="10972800" cy="5527675"/>
          </a:xfrm>
        </p:spPr>
        <p:txBody>
          <a:bodyPr>
            <a:normAutofit fontScale="92500" lnSpcReduction="10000"/>
          </a:bodyPr>
          <a:lstStyle/>
          <a:p>
            <a:r>
              <a:rPr lang="fr-FR" dirty="0">
                <a:solidFill>
                  <a:srgbClr val="002060"/>
                </a:solidFill>
              </a:rPr>
              <a:t>passage de l'oral à l'écrit = la première étape de l'analyse linguistique ; choix méthodologiques </a:t>
            </a:r>
          </a:p>
          <a:p>
            <a:r>
              <a:rPr lang="fr-FR" b="1" dirty="0">
                <a:solidFill>
                  <a:srgbClr val="002060"/>
                </a:solidFill>
              </a:rPr>
              <a:t>API ou orthographe</a:t>
            </a:r>
            <a:r>
              <a:rPr lang="fr-FR" dirty="0">
                <a:solidFill>
                  <a:srgbClr val="002060"/>
                </a:solidFill>
              </a:rPr>
              <a:t>?  API peu utilisée   </a:t>
            </a:r>
            <a:r>
              <a:rPr lang="fr-FR" dirty="0">
                <a:solidFill>
                  <a:srgbClr val="002060"/>
                </a:solidFill>
                <a:hlinkClick r:id="rId3"/>
              </a:rPr>
              <a:t>https://www.lexicool.com/lexibar-french-phonetic-symbols.asp?IL=1</a:t>
            </a:r>
            <a:endParaRPr lang="fr-FR" dirty="0">
              <a:solidFill>
                <a:srgbClr val="002060"/>
              </a:solidFill>
            </a:endParaRPr>
          </a:p>
          <a:p>
            <a:r>
              <a:rPr lang="fr-FR" dirty="0">
                <a:solidFill>
                  <a:srgbClr val="002060"/>
                </a:solidFill>
              </a:rPr>
              <a:t>+ I'A.P.I. approche essentiellement descriptive, traduit une perception alors que la transcription orthographique le normalise = interprétation sémantique</a:t>
            </a:r>
          </a:p>
          <a:p>
            <a:r>
              <a:rPr lang="fr-FR" dirty="0">
                <a:solidFill>
                  <a:srgbClr val="002060"/>
                </a:solidFill>
              </a:rPr>
              <a:t>- API  ne rend pas compte des éléments suprasegmentaux. La représentation de l' intonation notamment est complexe et nécessite des moyens techniques   </a:t>
            </a:r>
          </a:p>
          <a:p>
            <a:r>
              <a:rPr lang="fr-FR" dirty="0">
                <a:solidFill>
                  <a:srgbClr val="002060"/>
                </a:solidFill>
              </a:rPr>
              <a:t>- API aisée à faire, beaucoup moins à déchiffrer (coexistence des deux types de transcriptions pour certains segments) exemple donner prononcé et donc transcrit [</a:t>
            </a:r>
            <a:r>
              <a:rPr lang="fr-FR" dirty="0" err="1">
                <a:solidFill>
                  <a:srgbClr val="002060"/>
                </a:solidFill>
              </a:rPr>
              <a:t>døne</a:t>
            </a:r>
            <a:r>
              <a:rPr lang="fr-FR" dirty="0">
                <a:solidFill>
                  <a:srgbClr val="002060"/>
                </a:solidFill>
              </a:rPr>
              <a:t>], blague prononcé [</a:t>
            </a:r>
            <a:r>
              <a:rPr lang="fr-FR" dirty="0" err="1">
                <a:solidFill>
                  <a:srgbClr val="002060"/>
                </a:solidFill>
              </a:rPr>
              <a:t>blæg</a:t>
            </a:r>
            <a:r>
              <a:rPr lang="fr-FR" dirty="0">
                <a:solidFill>
                  <a:srgbClr val="002060"/>
                </a:solidFill>
              </a:rPr>
              <a:t>], ou encore rentre prononcé [</a:t>
            </a:r>
            <a:r>
              <a:rPr lang="fr-FR" dirty="0" err="1">
                <a:solidFill>
                  <a:srgbClr val="002060"/>
                </a:solidFill>
              </a:rPr>
              <a:t>rãt</a:t>
            </a:r>
            <a:r>
              <a:rPr lang="fr-FR" dirty="0">
                <a:solidFill>
                  <a:srgbClr val="002060"/>
                </a:solidFill>
              </a:rPr>
              <a:t>], risquent de ne plus rien évoquer </a:t>
            </a:r>
          </a:p>
          <a:p>
            <a:pPr marL="0" indent="0">
              <a:buNone/>
            </a:pPr>
            <a:r>
              <a:rPr lang="fr-FR" dirty="0">
                <a:solidFill>
                  <a:srgbClr val="002060"/>
                </a:solidFill>
                <a:hlinkClick r:id="rId4"/>
              </a:rPr>
              <a:t>https://grandrobert.lerobert.com/AideGR/Pages/TableAPI.html</a:t>
            </a:r>
            <a:r>
              <a:rPr lang="fr-FR" dirty="0">
                <a:solidFill>
                  <a:srgbClr val="002060"/>
                </a:solidFill>
              </a:rPr>
              <a:t>  API et prononciation</a:t>
            </a:r>
          </a:p>
          <a:p>
            <a:pPr marL="0" indent="0">
              <a:buNone/>
            </a:pPr>
            <a:endParaRPr lang="fr-FR" dirty="0">
              <a:solidFill>
                <a:srgbClr val="002060"/>
              </a:solidFill>
            </a:endParaRPr>
          </a:p>
        </p:txBody>
      </p:sp>
    </p:spTree>
    <p:extLst>
      <p:ext uri="{BB962C8B-B14F-4D97-AF65-F5344CB8AC3E}">
        <p14:creationId xmlns:p14="http://schemas.microsoft.com/office/powerpoint/2010/main" val="92644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9992"/>
          </a:xfrm>
        </p:spPr>
        <p:txBody>
          <a:bodyPr/>
          <a:lstStyle/>
          <a:p>
            <a:r>
              <a:rPr lang="it-IT" sz="3200" dirty="0">
                <a:solidFill>
                  <a:srgbClr val="002060"/>
                </a:solidFill>
              </a:rPr>
              <a:t>CIA Lingua francese 3  </a:t>
            </a:r>
            <a:r>
              <a:rPr lang="it-IT" sz="3600" dirty="0">
                <a:solidFill>
                  <a:srgbClr val="002060"/>
                </a:solidFill>
              </a:rPr>
              <a:t>- </a:t>
            </a:r>
            <a:r>
              <a:rPr lang="it-IT" dirty="0" err="1">
                <a:solidFill>
                  <a:srgbClr val="00B050"/>
                </a:solidFill>
                <a:latin typeface="+mn-lt"/>
              </a:rPr>
              <a:t>Introduction</a:t>
            </a:r>
            <a:endParaRPr lang="it-IT" dirty="0">
              <a:solidFill>
                <a:srgbClr val="00B050"/>
              </a:solidFill>
              <a:latin typeface="+mn-lt"/>
            </a:endParaRPr>
          </a:p>
        </p:txBody>
      </p:sp>
      <p:sp>
        <p:nvSpPr>
          <p:cNvPr id="3" name="Segnaposto contenuto 2"/>
          <p:cNvSpPr>
            <a:spLocks noGrp="1"/>
          </p:cNvSpPr>
          <p:nvPr>
            <p:ph idx="1"/>
          </p:nvPr>
        </p:nvSpPr>
        <p:spPr>
          <a:xfrm>
            <a:off x="838200" y="1524000"/>
            <a:ext cx="10700084" cy="4952999"/>
          </a:xfrm>
        </p:spPr>
        <p:txBody>
          <a:bodyPr>
            <a:normAutofit fontScale="70000" lnSpcReduction="20000"/>
          </a:bodyPr>
          <a:lstStyle/>
          <a:p>
            <a:r>
              <a:rPr lang="fr-FR" sz="3000" b="1" dirty="0">
                <a:solidFill>
                  <a:srgbClr val="002060"/>
                </a:solidFill>
              </a:rPr>
              <a:t>Interactions</a:t>
            </a:r>
            <a:r>
              <a:rPr lang="it-IT" sz="3000" b="1" dirty="0">
                <a:solidFill>
                  <a:srgbClr val="002060"/>
                </a:solidFill>
              </a:rPr>
              <a:t> </a:t>
            </a:r>
            <a:r>
              <a:rPr lang="fr-FR" sz="3000" b="1" dirty="0">
                <a:solidFill>
                  <a:srgbClr val="002060"/>
                </a:solidFill>
              </a:rPr>
              <a:t>verbales</a:t>
            </a:r>
            <a:r>
              <a:rPr lang="it-IT" sz="3000" b="1" dirty="0">
                <a:solidFill>
                  <a:srgbClr val="002060"/>
                </a:solidFill>
              </a:rPr>
              <a:t>  </a:t>
            </a:r>
            <a:r>
              <a:rPr lang="it-IT" sz="3000" dirty="0">
                <a:solidFill>
                  <a:srgbClr val="002060"/>
                </a:solidFill>
              </a:rPr>
              <a:t>= oral de la </a:t>
            </a:r>
            <a:r>
              <a:rPr lang="it-IT" sz="3000" dirty="0" err="1">
                <a:solidFill>
                  <a:srgbClr val="002060"/>
                </a:solidFill>
              </a:rPr>
              <a:t>conversation</a:t>
            </a:r>
            <a:r>
              <a:rPr lang="it-IT" sz="3000" dirty="0">
                <a:solidFill>
                  <a:srgbClr val="002060"/>
                </a:solidFill>
              </a:rPr>
              <a:t> – </a:t>
            </a:r>
            <a:r>
              <a:rPr lang="it-IT" sz="3000" i="1" dirty="0">
                <a:solidFill>
                  <a:srgbClr val="002060"/>
                </a:solidFill>
              </a:rPr>
              <a:t>français parlé </a:t>
            </a:r>
            <a:r>
              <a:rPr lang="it-IT" sz="3000" b="1" i="1" dirty="0" err="1">
                <a:solidFill>
                  <a:srgbClr val="002060"/>
                </a:solidFill>
              </a:rPr>
              <a:t>spontané</a:t>
            </a:r>
            <a:endParaRPr lang="it-IT" sz="3000" b="1" i="1" dirty="0">
              <a:solidFill>
                <a:srgbClr val="002060"/>
              </a:solidFill>
            </a:endParaRPr>
          </a:p>
          <a:p>
            <a:pPr marL="0" indent="0">
              <a:buNone/>
            </a:pPr>
            <a:endParaRPr lang="it-IT" sz="3000" dirty="0">
              <a:solidFill>
                <a:srgbClr val="002060"/>
              </a:solidFill>
            </a:endParaRPr>
          </a:p>
          <a:p>
            <a:r>
              <a:rPr lang="fr-FR" sz="3000" u="sng" dirty="0">
                <a:solidFill>
                  <a:srgbClr val="002060"/>
                </a:solidFill>
              </a:rPr>
              <a:t>Objectif</a:t>
            </a:r>
            <a:r>
              <a:rPr lang="fr-FR" sz="3000" dirty="0">
                <a:solidFill>
                  <a:srgbClr val="002060"/>
                </a:solidFill>
              </a:rPr>
              <a:t> principal : être en mesure de comprendre, décrire, analyser et reformuler une interaction de </a:t>
            </a:r>
            <a:r>
              <a:rPr lang="fr-FR" sz="3000" b="1" dirty="0">
                <a:solidFill>
                  <a:srgbClr val="002060"/>
                </a:solidFill>
              </a:rPr>
              <a:t>niveau C1 </a:t>
            </a:r>
            <a:r>
              <a:rPr lang="fr-FR" sz="3000" dirty="0">
                <a:solidFill>
                  <a:srgbClr val="002060"/>
                </a:solidFill>
              </a:rPr>
              <a:t>(perfectionnement d’une compétence). </a:t>
            </a:r>
          </a:p>
          <a:p>
            <a:pPr marL="0" indent="0">
              <a:buNone/>
            </a:pPr>
            <a:r>
              <a:rPr lang="fr-FR" sz="3000" dirty="0">
                <a:solidFill>
                  <a:srgbClr val="002060"/>
                </a:solidFill>
              </a:rPr>
              <a:t>Par quels </a:t>
            </a:r>
            <a:r>
              <a:rPr lang="fr-FR" sz="3000" u="sng" dirty="0">
                <a:solidFill>
                  <a:srgbClr val="002060"/>
                </a:solidFill>
              </a:rPr>
              <a:t>moyens</a:t>
            </a:r>
            <a:r>
              <a:rPr lang="fr-FR" sz="3000" dirty="0">
                <a:solidFill>
                  <a:srgbClr val="002060"/>
                </a:solidFill>
              </a:rPr>
              <a:t> ?  -&gt; S’approprier les outils  pour la description et l’analyse  </a:t>
            </a:r>
          </a:p>
          <a:p>
            <a:pPr marL="0" indent="0">
              <a:buNone/>
            </a:pPr>
            <a:r>
              <a:rPr lang="fr-FR" sz="3000" dirty="0">
                <a:solidFill>
                  <a:srgbClr val="002060"/>
                </a:solidFill>
              </a:rPr>
              <a:t>1) S’entrainer à écouter et comprendre, en classe, au lectorat et à la maison (sites indiqués) </a:t>
            </a:r>
          </a:p>
          <a:p>
            <a:pPr marL="0" indent="0">
              <a:buNone/>
            </a:pPr>
            <a:r>
              <a:rPr lang="fr-FR" sz="3000" dirty="0">
                <a:solidFill>
                  <a:srgbClr val="002060"/>
                </a:solidFill>
              </a:rPr>
              <a:t>2) La transcription :   conventions / orthographe et API  </a:t>
            </a:r>
          </a:p>
          <a:p>
            <a:pPr marL="0" indent="0">
              <a:buNone/>
            </a:pPr>
            <a:r>
              <a:rPr lang="fr-FR" sz="3000" dirty="0">
                <a:solidFill>
                  <a:srgbClr val="002060"/>
                </a:solidFill>
              </a:rPr>
              <a:t>3) Savoir reformuler (</a:t>
            </a:r>
            <a:r>
              <a:rPr lang="fr-FR" sz="3000" b="1" dirty="0">
                <a:solidFill>
                  <a:srgbClr val="002060"/>
                </a:solidFill>
              </a:rPr>
              <a:t>variation</a:t>
            </a:r>
            <a:r>
              <a:rPr lang="fr-FR" sz="3000" dirty="0">
                <a:solidFill>
                  <a:srgbClr val="002060"/>
                </a:solidFill>
              </a:rPr>
              <a:t> linguistique, aspects techniques et énonciatifs du style indirect) </a:t>
            </a:r>
          </a:p>
          <a:p>
            <a:pPr marL="0" indent="0">
              <a:buNone/>
            </a:pPr>
            <a:r>
              <a:rPr lang="fr-FR" sz="3000" dirty="0">
                <a:solidFill>
                  <a:srgbClr val="002060"/>
                </a:solidFill>
              </a:rPr>
              <a:t>4) Reconnaitre et nommer les caractéristiques énonciatives, pragmatiques, linguistiques   </a:t>
            </a:r>
            <a:endParaRPr lang="it-IT" sz="3200" dirty="0">
              <a:solidFill>
                <a:srgbClr val="002060"/>
              </a:solidFill>
            </a:endParaRPr>
          </a:p>
          <a:p>
            <a:pPr marL="0" indent="0">
              <a:buNone/>
            </a:pPr>
            <a:r>
              <a:rPr lang="fr-FR" sz="3200" u="sng" dirty="0">
                <a:solidFill>
                  <a:srgbClr val="002060"/>
                </a:solidFill>
              </a:rPr>
              <a:t>Méthodologie</a:t>
            </a:r>
            <a:r>
              <a:rPr lang="it-IT" sz="3200" dirty="0">
                <a:solidFill>
                  <a:srgbClr val="002060"/>
                </a:solidFill>
              </a:rPr>
              <a:t>: </a:t>
            </a:r>
            <a:r>
              <a:rPr lang="it-IT" sz="3200" dirty="0" err="1">
                <a:solidFill>
                  <a:srgbClr val="002060"/>
                </a:solidFill>
              </a:rPr>
              <a:t>introduction</a:t>
            </a:r>
            <a:r>
              <a:rPr lang="it-IT" sz="3200" dirty="0">
                <a:solidFill>
                  <a:srgbClr val="002060"/>
                </a:solidFill>
              </a:rPr>
              <a:t> </a:t>
            </a:r>
            <a:r>
              <a:rPr lang="it-IT" sz="3200" dirty="0" err="1">
                <a:solidFill>
                  <a:srgbClr val="002060"/>
                </a:solidFill>
              </a:rPr>
              <a:t>aux</a:t>
            </a:r>
            <a:r>
              <a:rPr lang="it-IT" sz="3200" dirty="0">
                <a:solidFill>
                  <a:srgbClr val="002060"/>
                </a:solidFill>
              </a:rPr>
              <a:t> </a:t>
            </a:r>
            <a:r>
              <a:rPr lang="it-IT" sz="3200" dirty="0" err="1">
                <a:solidFill>
                  <a:srgbClr val="002060"/>
                </a:solidFill>
              </a:rPr>
              <a:t>recherches</a:t>
            </a:r>
            <a:r>
              <a:rPr lang="it-IT" sz="3200" dirty="0">
                <a:solidFill>
                  <a:srgbClr val="002060"/>
                </a:solidFill>
              </a:rPr>
              <a:t> </a:t>
            </a:r>
            <a:r>
              <a:rPr lang="it-IT" sz="3200" dirty="0" err="1">
                <a:solidFill>
                  <a:srgbClr val="002060"/>
                </a:solidFill>
              </a:rPr>
              <a:t>sur</a:t>
            </a:r>
            <a:r>
              <a:rPr lang="it-IT" sz="3200" dirty="0">
                <a:solidFill>
                  <a:srgbClr val="002060"/>
                </a:solidFill>
              </a:rPr>
              <a:t> le </a:t>
            </a:r>
            <a:r>
              <a:rPr lang="it-IT" sz="3200" dirty="0" err="1">
                <a:solidFill>
                  <a:srgbClr val="002060"/>
                </a:solidFill>
              </a:rPr>
              <a:t>français</a:t>
            </a:r>
            <a:r>
              <a:rPr lang="it-IT" sz="3200" dirty="0">
                <a:solidFill>
                  <a:srgbClr val="002060"/>
                </a:solidFill>
              </a:rPr>
              <a:t> </a:t>
            </a:r>
            <a:r>
              <a:rPr lang="it-IT" sz="3200" dirty="0" err="1">
                <a:solidFill>
                  <a:srgbClr val="002060"/>
                </a:solidFill>
              </a:rPr>
              <a:t>parlé</a:t>
            </a:r>
            <a:r>
              <a:rPr lang="it-IT" sz="3200" dirty="0">
                <a:solidFill>
                  <a:srgbClr val="002060"/>
                </a:solidFill>
              </a:rPr>
              <a:t>, </a:t>
            </a:r>
            <a:r>
              <a:rPr lang="it-IT" sz="3200" dirty="0" err="1">
                <a:solidFill>
                  <a:srgbClr val="002060"/>
                </a:solidFill>
              </a:rPr>
              <a:t>observation</a:t>
            </a:r>
            <a:r>
              <a:rPr lang="it-IT" sz="3200" dirty="0">
                <a:solidFill>
                  <a:srgbClr val="002060"/>
                </a:solidFill>
              </a:rPr>
              <a:t> </a:t>
            </a:r>
            <a:r>
              <a:rPr lang="it-IT" sz="3200" dirty="0" err="1">
                <a:solidFill>
                  <a:srgbClr val="002060"/>
                </a:solidFill>
              </a:rPr>
              <a:t>guidée</a:t>
            </a:r>
            <a:r>
              <a:rPr lang="it-IT" sz="3200" dirty="0">
                <a:solidFill>
                  <a:srgbClr val="002060"/>
                </a:solidFill>
              </a:rPr>
              <a:t> </a:t>
            </a:r>
            <a:r>
              <a:rPr lang="it-IT" sz="3200" dirty="0" err="1">
                <a:solidFill>
                  <a:srgbClr val="002060"/>
                </a:solidFill>
              </a:rPr>
              <a:t>au</a:t>
            </a:r>
            <a:r>
              <a:rPr lang="it-IT" sz="3200" dirty="0">
                <a:solidFill>
                  <a:srgbClr val="002060"/>
                </a:solidFill>
              </a:rPr>
              <a:t> </a:t>
            </a:r>
            <a:r>
              <a:rPr lang="it-IT" sz="3200" dirty="0" err="1">
                <a:solidFill>
                  <a:srgbClr val="002060"/>
                </a:solidFill>
              </a:rPr>
              <a:t>sein</a:t>
            </a:r>
            <a:r>
              <a:rPr lang="it-IT" sz="3200" dirty="0">
                <a:solidFill>
                  <a:srgbClr val="002060"/>
                </a:solidFill>
              </a:rPr>
              <a:t> de corpus </a:t>
            </a:r>
            <a:r>
              <a:rPr lang="it-IT" sz="3200" dirty="0" err="1">
                <a:solidFill>
                  <a:srgbClr val="002060"/>
                </a:solidFill>
              </a:rPr>
              <a:t>oraux</a:t>
            </a:r>
            <a:r>
              <a:rPr lang="it-IT" sz="3200" dirty="0">
                <a:solidFill>
                  <a:srgbClr val="002060"/>
                </a:solidFill>
              </a:rPr>
              <a:t>, </a:t>
            </a:r>
            <a:r>
              <a:rPr lang="it-IT" sz="3200" dirty="0" err="1">
                <a:solidFill>
                  <a:srgbClr val="002060"/>
                </a:solidFill>
              </a:rPr>
              <a:t>acquisition</a:t>
            </a:r>
            <a:r>
              <a:rPr lang="it-IT" sz="3200" dirty="0">
                <a:solidFill>
                  <a:srgbClr val="002060"/>
                </a:solidFill>
              </a:rPr>
              <a:t> de </a:t>
            </a:r>
            <a:r>
              <a:rPr lang="it-IT" sz="3200" dirty="0" err="1">
                <a:solidFill>
                  <a:srgbClr val="002060"/>
                </a:solidFill>
              </a:rPr>
              <a:t>notions</a:t>
            </a:r>
            <a:r>
              <a:rPr lang="it-IT" sz="3200" dirty="0">
                <a:solidFill>
                  <a:srgbClr val="002060"/>
                </a:solidFill>
              </a:rPr>
              <a:t> </a:t>
            </a:r>
            <a:r>
              <a:rPr lang="it-IT" sz="3200" dirty="0" err="1">
                <a:solidFill>
                  <a:srgbClr val="002060"/>
                </a:solidFill>
              </a:rPr>
              <a:t>utiles</a:t>
            </a:r>
            <a:r>
              <a:rPr lang="it-IT" sz="3200" dirty="0">
                <a:solidFill>
                  <a:srgbClr val="002060"/>
                </a:solidFill>
              </a:rPr>
              <a:t>  pour la </a:t>
            </a:r>
            <a:r>
              <a:rPr lang="it-IT" sz="3200" dirty="0" err="1">
                <a:solidFill>
                  <a:srgbClr val="002060"/>
                </a:solidFill>
              </a:rPr>
              <a:t>compréhension</a:t>
            </a:r>
            <a:r>
              <a:rPr lang="it-IT" sz="3200" dirty="0">
                <a:solidFill>
                  <a:srgbClr val="002060"/>
                </a:solidFill>
              </a:rPr>
              <a:t> et l’</a:t>
            </a:r>
            <a:r>
              <a:rPr lang="it-IT" sz="3200" dirty="0" err="1">
                <a:solidFill>
                  <a:srgbClr val="002060"/>
                </a:solidFill>
              </a:rPr>
              <a:t>analyse</a:t>
            </a:r>
            <a:r>
              <a:rPr lang="it-IT" sz="3200" dirty="0">
                <a:solidFill>
                  <a:srgbClr val="002060"/>
                </a:solidFill>
              </a:rPr>
              <a:t> en </a:t>
            </a:r>
            <a:r>
              <a:rPr lang="it-IT" sz="3200" dirty="0" err="1">
                <a:solidFill>
                  <a:srgbClr val="002060"/>
                </a:solidFill>
              </a:rPr>
              <a:t>fonction</a:t>
            </a:r>
            <a:r>
              <a:rPr lang="it-IT" sz="3200" dirty="0">
                <a:solidFill>
                  <a:srgbClr val="002060"/>
                </a:solidFill>
              </a:rPr>
              <a:t> de </a:t>
            </a:r>
            <a:r>
              <a:rPr lang="it-IT" sz="3200" dirty="0" err="1">
                <a:solidFill>
                  <a:srgbClr val="002060"/>
                </a:solidFill>
              </a:rPr>
              <a:t>différentes</a:t>
            </a:r>
            <a:r>
              <a:rPr lang="it-IT" sz="3200" dirty="0">
                <a:solidFill>
                  <a:srgbClr val="002060"/>
                </a:solidFill>
              </a:rPr>
              <a:t> </a:t>
            </a:r>
            <a:r>
              <a:rPr lang="it-IT" sz="3200" dirty="0" err="1">
                <a:solidFill>
                  <a:srgbClr val="002060"/>
                </a:solidFill>
              </a:rPr>
              <a:t>approches</a:t>
            </a:r>
            <a:r>
              <a:rPr lang="it-IT" sz="3200" dirty="0">
                <a:solidFill>
                  <a:srgbClr val="002060"/>
                </a:solidFill>
              </a:rPr>
              <a:t>, </a:t>
            </a:r>
            <a:r>
              <a:rPr lang="it-IT" sz="3200" dirty="0" err="1">
                <a:solidFill>
                  <a:srgbClr val="002060"/>
                </a:solidFill>
              </a:rPr>
              <a:t>approfondissements</a:t>
            </a:r>
            <a:r>
              <a:rPr lang="it-IT" sz="3200" dirty="0">
                <a:solidFill>
                  <a:srgbClr val="002060"/>
                </a:solidFill>
              </a:rPr>
              <a:t> </a:t>
            </a:r>
            <a:r>
              <a:rPr lang="it-IT" sz="3200" dirty="0" err="1">
                <a:solidFill>
                  <a:srgbClr val="002060"/>
                </a:solidFill>
              </a:rPr>
              <a:t>linguistiques</a:t>
            </a:r>
            <a:r>
              <a:rPr lang="it-IT" sz="3200" dirty="0">
                <a:solidFill>
                  <a:srgbClr val="002060"/>
                </a:solidFill>
              </a:rPr>
              <a:t> FR.</a:t>
            </a:r>
          </a:p>
          <a:p>
            <a:pPr marL="0" indent="0">
              <a:buNone/>
            </a:pPr>
            <a:r>
              <a:rPr lang="it-IT" sz="3200" u="sng" dirty="0" err="1">
                <a:solidFill>
                  <a:srgbClr val="002060"/>
                </a:solidFill>
              </a:rPr>
              <a:t>Examen</a:t>
            </a:r>
            <a:r>
              <a:rPr lang="it-IT" sz="3200" u="sng" dirty="0">
                <a:solidFill>
                  <a:srgbClr val="002060"/>
                </a:solidFill>
              </a:rPr>
              <a:t> oral </a:t>
            </a:r>
            <a:r>
              <a:rPr lang="it-IT" sz="3200" dirty="0" err="1">
                <a:solidFill>
                  <a:srgbClr val="002060"/>
                </a:solidFill>
              </a:rPr>
              <a:t>portant</a:t>
            </a:r>
            <a:r>
              <a:rPr lang="it-IT" sz="3200" dirty="0">
                <a:solidFill>
                  <a:srgbClr val="002060"/>
                </a:solidFill>
              </a:rPr>
              <a:t> sur ce qui a été fait en classe : </a:t>
            </a:r>
            <a:r>
              <a:rPr lang="it-IT" sz="3200" dirty="0" err="1">
                <a:solidFill>
                  <a:srgbClr val="002060"/>
                </a:solidFill>
              </a:rPr>
              <a:t>compétences</a:t>
            </a:r>
            <a:r>
              <a:rPr lang="it-IT" sz="3200" dirty="0">
                <a:solidFill>
                  <a:srgbClr val="002060"/>
                </a:solidFill>
              </a:rPr>
              <a:t> (les 4 </a:t>
            </a:r>
            <a:r>
              <a:rPr lang="it-IT" sz="3200" dirty="0" err="1">
                <a:solidFill>
                  <a:srgbClr val="002060"/>
                </a:solidFill>
              </a:rPr>
              <a:t>points</a:t>
            </a:r>
            <a:r>
              <a:rPr lang="it-IT" sz="3200" dirty="0">
                <a:solidFill>
                  <a:srgbClr val="002060"/>
                </a:solidFill>
              </a:rPr>
              <a:t> ci-</a:t>
            </a:r>
            <a:r>
              <a:rPr lang="it-IT" sz="3200" dirty="0" err="1">
                <a:solidFill>
                  <a:srgbClr val="002060"/>
                </a:solidFill>
              </a:rPr>
              <a:t>dessus</a:t>
            </a:r>
            <a:r>
              <a:rPr lang="it-IT" sz="3200" dirty="0">
                <a:solidFill>
                  <a:srgbClr val="002060"/>
                </a:solidFill>
              </a:rPr>
              <a:t> à </a:t>
            </a:r>
            <a:r>
              <a:rPr lang="it-IT" sz="3200" dirty="0" err="1">
                <a:solidFill>
                  <a:srgbClr val="002060"/>
                </a:solidFill>
              </a:rPr>
              <a:t>appliquer</a:t>
            </a:r>
            <a:r>
              <a:rPr lang="it-IT" sz="3200" dirty="0">
                <a:solidFill>
                  <a:srgbClr val="002060"/>
                </a:solidFill>
              </a:rPr>
              <a:t> à des corpus oraux)  + </a:t>
            </a:r>
            <a:r>
              <a:rPr lang="it-IT" sz="3200" dirty="0" err="1">
                <a:solidFill>
                  <a:srgbClr val="002060"/>
                </a:solidFill>
              </a:rPr>
              <a:t>notions</a:t>
            </a:r>
            <a:r>
              <a:rPr lang="it-IT" sz="3200" dirty="0">
                <a:solidFill>
                  <a:srgbClr val="002060"/>
                </a:solidFill>
              </a:rPr>
              <a:t> plus </a:t>
            </a:r>
            <a:r>
              <a:rPr lang="it-IT" sz="3200" dirty="0" err="1">
                <a:solidFill>
                  <a:srgbClr val="002060"/>
                </a:solidFill>
              </a:rPr>
              <a:t>théoriques</a:t>
            </a:r>
            <a:r>
              <a:rPr lang="it-IT" sz="3200" dirty="0">
                <a:solidFill>
                  <a:srgbClr val="002060"/>
                </a:solidFill>
              </a:rPr>
              <a:t> (</a:t>
            </a:r>
            <a:r>
              <a:rPr lang="it-IT" sz="3200" dirty="0" err="1">
                <a:solidFill>
                  <a:srgbClr val="002060"/>
                </a:solidFill>
              </a:rPr>
              <a:t>ppt</a:t>
            </a:r>
            <a:r>
              <a:rPr lang="it-IT" sz="3200" dirty="0">
                <a:solidFill>
                  <a:srgbClr val="002060"/>
                </a:solidFill>
              </a:rPr>
              <a:t> + </a:t>
            </a:r>
            <a:r>
              <a:rPr lang="it-IT" sz="3200" dirty="0" err="1">
                <a:solidFill>
                  <a:srgbClr val="002060"/>
                </a:solidFill>
              </a:rPr>
              <a:t>documents</a:t>
            </a:r>
            <a:r>
              <a:rPr lang="it-IT" sz="3200" dirty="0">
                <a:solidFill>
                  <a:srgbClr val="002060"/>
                </a:solidFill>
              </a:rPr>
              <a:t> sur </a:t>
            </a:r>
            <a:r>
              <a:rPr lang="it-IT" sz="3200" dirty="0" err="1">
                <a:solidFill>
                  <a:srgbClr val="002060"/>
                </a:solidFill>
              </a:rPr>
              <a:t>Moodle</a:t>
            </a:r>
            <a:r>
              <a:rPr lang="it-IT" sz="3200" dirty="0">
                <a:solidFill>
                  <a:srgbClr val="002060"/>
                </a:solidFill>
              </a:rPr>
              <a:t>)</a:t>
            </a:r>
          </a:p>
        </p:txBody>
      </p:sp>
    </p:spTree>
    <p:extLst>
      <p:ext uri="{BB962C8B-B14F-4D97-AF65-F5344CB8AC3E}">
        <p14:creationId xmlns:p14="http://schemas.microsoft.com/office/powerpoint/2010/main" val="12381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056402"/>
          </a:xfrm>
        </p:spPr>
        <p:txBody>
          <a:bodyPr/>
          <a:lstStyle/>
          <a:p>
            <a:pPr algn="ctr"/>
            <a:r>
              <a:rPr lang="it-IT" b="1" dirty="0" err="1">
                <a:solidFill>
                  <a:srgbClr val="00B050"/>
                </a:solidFill>
              </a:rPr>
              <a:t>Transcription</a:t>
            </a:r>
            <a:r>
              <a:rPr lang="it-IT" b="1" dirty="0">
                <a:solidFill>
                  <a:srgbClr val="00B050"/>
                </a:solidFill>
              </a:rPr>
              <a:t> (2)</a:t>
            </a:r>
          </a:p>
        </p:txBody>
      </p:sp>
      <p:sp>
        <p:nvSpPr>
          <p:cNvPr id="3" name="Segnaposto contenuto 2"/>
          <p:cNvSpPr>
            <a:spLocks noGrp="1"/>
          </p:cNvSpPr>
          <p:nvPr>
            <p:ph idx="1"/>
          </p:nvPr>
        </p:nvSpPr>
        <p:spPr>
          <a:xfrm>
            <a:off x="609600" y="1331040"/>
            <a:ext cx="10972800" cy="5121275"/>
          </a:xfrm>
        </p:spPr>
        <p:txBody>
          <a:bodyPr>
            <a:normAutofit/>
          </a:bodyPr>
          <a:lstStyle/>
          <a:p>
            <a:r>
              <a:rPr lang="fr-FR" dirty="0">
                <a:solidFill>
                  <a:srgbClr val="002060"/>
                </a:solidFill>
              </a:rPr>
              <a:t>suppression des marques typographiques de l’écrit (ponctuation*, majuscule*) la notion de phrase est écartée et substituée à celle de séquence, moins bien définie. – confort ? </a:t>
            </a:r>
          </a:p>
          <a:p>
            <a:r>
              <a:rPr lang="fr-FR" dirty="0">
                <a:solidFill>
                  <a:srgbClr val="002060"/>
                </a:solidFill>
              </a:rPr>
              <a:t>hésitations, amorces, répétitions, autocorrections, pauses, marqueurs discursif, etc.  peuvent encombrer l’information -&gt; on peut retoucher de façon à obtenir des </a:t>
            </a:r>
            <a:r>
              <a:rPr lang="fr-FR" i="1" dirty="0">
                <a:solidFill>
                  <a:srgbClr val="002060"/>
                </a:solidFill>
              </a:rPr>
              <a:t>séquences maximales</a:t>
            </a:r>
            <a:r>
              <a:rPr lang="fr-FR" dirty="0">
                <a:solidFill>
                  <a:srgbClr val="002060"/>
                </a:solidFill>
              </a:rPr>
              <a:t>, séquences idéales délestées de leurs scories </a:t>
            </a:r>
            <a:r>
              <a:rPr lang="fr-FR" u="sng" dirty="0">
                <a:solidFill>
                  <a:srgbClr val="002060"/>
                </a:solidFill>
              </a:rPr>
              <a:t>mais pas </a:t>
            </a:r>
            <a:r>
              <a:rPr lang="fr-FR" dirty="0">
                <a:solidFill>
                  <a:srgbClr val="002060"/>
                </a:solidFill>
              </a:rPr>
              <a:t>pour une étude fine de l’oral </a:t>
            </a:r>
          </a:p>
          <a:p>
            <a:endParaRPr lang="fr-FR" dirty="0">
              <a:solidFill>
                <a:srgbClr val="002060"/>
              </a:solidFill>
            </a:endParaRPr>
          </a:p>
          <a:p>
            <a:r>
              <a:rPr lang="fr-FR" dirty="0">
                <a:solidFill>
                  <a:srgbClr val="002060"/>
                </a:solidFill>
              </a:rPr>
              <a:t> EX. Transcription du </a:t>
            </a:r>
            <a:r>
              <a:rPr lang="fr-FR" i="1" dirty="0">
                <a:solidFill>
                  <a:srgbClr val="002060"/>
                </a:solidFill>
              </a:rPr>
              <a:t>Flic - </a:t>
            </a:r>
            <a:r>
              <a:rPr lang="fr-FR" dirty="0">
                <a:solidFill>
                  <a:srgbClr val="002060"/>
                </a:solidFill>
              </a:rPr>
              <a:t>Coluche  (V. Moodle)</a:t>
            </a:r>
          </a:p>
          <a:p>
            <a:pPr marL="0" indent="0">
              <a:buNone/>
            </a:pPr>
            <a:r>
              <a:rPr lang="fr-FR" sz="2200" dirty="0">
                <a:solidFill>
                  <a:srgbClr val="002060"/>
                </a:solidFill>
                <a:hlinkClick r:id="rId2"/>
              </a:rPr>
              <a:t> https://www.youtube.com/watch?v=7ESZM2gCFhw</a:t>
            </a:r>
            <a:endParaRPr lang="it-IT" dirty="0">
              <a:solidFill>
                <a:srgbClr val="002060"/>
              </a:solidFill>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21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17715"/>
            <a:ext cx="10515600" cy="780768"/>
          </a:xfrm>
        </p:spPr>
        <p:txBody>
          <a:bodyPr>
            <a:normAutofit/>
          </a:bodyPr>
          <a:lstStyle/>
          <a:p>
            <a:pPr algn="ctr"/>
            <a:r>
              <a:rPr lang="fr-FR" sz="4800" b="1" dirty="0">
                <a:solidFill>
                  <a:srgbClr val="00B050"/>
                </a:solidFill>
              </a:rPr>
              <a:t>Transcription (3)</a:t>
            </a:r>
          </a:p>
        </p:txBody>
      </p:sp>
      <p:sp>
        <p:nvSpPr>
          <p:cNvPr id="3" name="Segnaposto contenuto 2"/>
          <p:cNvSpPr>
            <a:spLocks noGrp="1"/>
          </p:cNvSpPr>
          <p:nvPr>
            <p:ph idx="1"/>
          </p:nvPr>
        </p:nvSpPr>
        <p:spPr>
          <a:xfrm>
            <a:off x="609600" y="998483"/>
            <a:ext cx="10972800" cy="5549462"/>
          </a:xfrm>
        </p:spPr>
        <p:txBody>
          <a:bodyPr>
            <a:normAutofit fontScale="70000" lnSpcReduction="20000"/>
          </a:bodyPr>
          <a:lstStyle/>
          <a:p>
            <a:pPr marL="0" indent="0">
              <a:buNone/>
            </a:pPr>
            <a:endParaRPr lang="fr-FR" sz="2200" dirty="0">
              <a:solidFill>
                <a:srgbClr val="002060"/>
              </a:solidFill>
              <a:latin typeface="Times New Roman" panose="02020603050405020304" pitchFamily="18" charset="0"/>
              <a:ea typeface="Times New Roman" panose="02020603050405020304" pitchFamily="18" charset="0"/>
            </a:endParaRPr>
          </a:p>
          <a:p>
            <a:pPr marL="0" indent="0">
              <a:buNone/>
            </a:pPr>
            <a:r>
              <a:rPr lang="fr-FR" sz="2200" dirty="0">
                <a:solidFill>
                  <a:srgbClr val="002060"/>
                </a:solidFill>
                <a:latin typeface="Times New Roman" panose="02020603050405020304" pitchFamily="18" charset="0"/>
                <a:ea typeface="Times New Roman" panose="02020603050405020304" pitchFamily="18" charset="0"/>
              </a:rPr>
              <a:t>parce que moi je vois  hein   je suis pas dans un gros commissariat  		                                 	   </a:t>
            </a:r>
          </a:p>
          <a:p>
            <a:pPr marL="0" indent="0">
              <a:buNone/>
            </a:pPr>
            <a:r>
              <a:rPr lang="fr-FR" sz="2200" dirty="0">
                <a:solidFill>
                  <a:srgbClr val="002060"/>
                </a:solidFill>
                <a:latin typeface="Times New Roman" panose="02020603050405020304" pitchFamily="18" charset="0"/>
                <a:ea typeface="Times New Roman" panose="02020603050405020304" pitchFamily="18" charset="0"/>
              </a:rPr>
              <a:t>            mais    je vois	       rien qu' au commissariat que j'suis </a:t>
            </a:r>
          </a:p>
          <a:p>
            <a:pPr marL="0" indent="0">
              <a:buNone/>
            </a:pPr>
            <a:r>
              <a:rPr lang="fr-FR" sz="2200" dirty="0">
                <a:solidFill>
                  <a:srgbClr val="002060"/>
                </a:solidFill>
                <a:latin typeface="Times New Roman" panose="02020603050405020304" pitchFamily="18" charset="0"/>
                <a:ea typeface="Times New Roman" panose="02020603050405020304" pitchFamily="18" charset="0"/>
              </a:rPr>
              <a:t>						y en a au moins             que j' dise pas d' bêtises								y en a au moins quatre  </a:t>
            </a:r>
          </a:p>
          <a:p>
            <a:pPr marL="0" indent="0">
              <a:buNone/>
            </a:pPr>
            <a:r>
              <a:rPr lang="fr-FR" sz="2200" dirty="0">
                <a:solidFill>
                  <a:srgbClr val="002060"/>
                </a:solidFill>
                <a:latin typeface="Times New Roman" panose="02020603050405020304" pitchFamily="18" charset="0"/>
                <a:ea typeface="Times New Roman" panose="02020603050405020304" pitchFamily="18" charset="0"/>
              </a:rPr>
              <a:t>										qui boivent pas   </a:t>
            </a:r>
          </a:p>
          <a:p>
            <a:pPr marL="0" indent="0">
              <a:buNone/>
            </a:pPr>
            <a:r>
              <a:rPr lang="fr-FR" sz="2200" dirty="0">
                <a:solidFill>
                  <a:srgbClr val="002060"/>
                </a:solidFill>
                <a:latin typeface="Times New Roman" panose="02020603050405020304" pitchFamily="18" charset="0"/>
                <a:ea typeface="Times New Roman" panose="02020603050405020304" pitchFamily="18" charset="0"/>
              </a:rPr>
              <a:t>(</a:t>
            </a:r>
            <a:r>
              <a:rPr lang="fr-FR" sz="2200" i="1" dirty="0">
                <a:solidFill>
                  <a:srgbClr val="002060"/>
                </a:solidFill>
                <a:latin typeface="Times New Roman" panose="02020603050405020304" pitchFamily="18" charset="0"/>
                <a:ea typeface="Times New Roman" panose="02020603050405020304" pitchFamily="18" charset="0"/>
              </a:rPr>
              <a:t>Le flic </a:t>
            </a:r>
            <a:r>
              <a:rPr lang="fr-FR" sz="2200" dirty="0">
                <a:solidFill>
                  <a:srgbClr val="002060"/>
                </a:solidFill>
                <a:latin typeface="Times New Roman" panose="02020603050405020304" pitchFamily="18" charset="0"/>
                <a:ea typeface="Times New Roman" panose="02020603050405020304" pitchFamily="18" charset="0"/>
              </a:rPr>
              <a:t>Coluche)</a:t>
            </a:r>
          </a:p>
          <a:p>
            <a:pPr marL="0" indent="0">
              <a:buNone/>
            </a:pPr>
            <a:endParaRPr lang="fr-FR" sz="2200" dirty="0">
              <a:solidFill>
                <a:srgbClr val="002060"/>
              </a:solidFill>
              <a:latin typeface="Times New Roman" panose="02020603050405020304" pitchFamily="18" charset="0"/>
              <a:ea typeface="Times New Roman" panose="02020603050405020304" pitchFamily="18" charset="0"/>
            </a:endParaRPr>
          </a:p>
          <a:p>
            <a:pPr marL="0" indent="0">
              <a:buNone/>
            </a:pPr>
            <a:endParaRPr lang="fr-FR" dirty="0">
              <a:solidFill>
                <a:srgbClr val="002060"/>
              </a:solidFill>
              <a:latin typeface="Times New Roman" panose="02020603050405020304" pitchFamily="18" charset="0"/>
              <a:ea typeface="Times New Roman" panose="02020603050405020304" pitchFamily="18" charset="0"/>
            </a:endParaRPr>
          </a:p>
          <a:p>
            <a:pPr marL="0" indent="0">
              <a:buNone/>
            </a:pPr>
            <a:r>
              <a:rPr lang="fr-FR" sz="3300" dirty="0">
                <a:solidFill>
                  <a:srgbClr val="002060"/>
                </a:solidFill>
              </a:rPr>
              <a:t> Grilles (CBB) + de cohérence (vs transcription linéaire) mais difficile pour longs corpus</a:t>
            </a:r>
          </a:p>
          <a:p>
            <a:r>
              <a:rPr lang="fr-FR" sz="3300" dirty="0">
                <a:solidFill>
                  <a:srgbClr val="002060"/>
                </a:solidFill>
              </a:rPr>
              <a:t>Comme préconisé par GARS, orthographe la plus normative possible : on </a:t>
            </a:r>
            <a:r>
              <a:rPr lang="fr-FR" sz="3300" b="1" dirty="0">
                <a:solidFill>
                  <a:srgbClr val="002060"/>
                </a:solidFill>
              </a:rPr>
              <a:t>n</a:t>
            </a:r>
            <a:r>
              <a:rPr lang="fr-FR" sz="3300" dirty="0">
                <a:solidFill>
                  <a:srgbClr val="002060"/>
                </a:solidFill>
              </a:rPr>
              <a:t>’a pas vu le feu rouge   </a:t>
            </a:r>
          </a:p>
          <a:p>
            <a:r>
              <a:rPr lang="fr-FR" sz="3300" dirty="0">
                <a:solidFill>
                  <a:srgbClr val="002060"/>
                </a:solidFill>
              </a:rPr>
              <a:t>E muet? (indication prosodique) mais  je l’regarde  / j’le r(e)garde</a:t>
            </a:r>
          </a:p>
          <a:p>
            <a:pPr marL="0" indent="0">
              <a:buNone/>
            </a:pPr>
            <a:r>
              <a:rPr lang="fr-FR" sz="3300" dirty="0">
                <a:solidFill>
                  <a:srgbClr val="002060"/>
                </a:solidFill>
              </a:rPr>
              <a:t>'facilement', 'avertissement', 'maintenant', 'possible' ou 'difficile‘ -&gt; écrit en entier</a:t>
            </a:r>
          </a:p>
          <a:p>
            <a:r>
              <a:rPr lang="fr-FR" sz="3300" dirty="0">
                <a:solidFill>
                  <a:srgbClr val="002060"/>
                </a:solidFill>
              </a:rPr>
              <a:t>Indications situationnelles ( X entre) (une porte se referme) ou langage </a:t>
            </a:r>
            <a:r>
              <a:rPr lang="fr-FR" sz="3300" dirty="0" err="1">
                <a:solidFill>
                  <a:srgbClr val="002060"/>
                </a:solidFill>
              </a:rPr>
              <a:t>paraverbal</a:t>
            </a:r>
            <a:r>
              <a:rPr lang="fr-FR" sz="3300" dirty="0">
                <a:solidFill>
                  <a:srgbClr val="002060"/>
                </a:solidFill>
              </a:rPr>
              <a:t> (</a:t>
            </a:r>
            <a:r>
              <a:rPr lang="fr-FR" sz="3300" dirty="0" err="1">
                <a:solidFill>
                  <a:srgbClr val="002060"/>
                </a:solidFill>
              </a:rPr>
              <a:t>ex.d’une</a:t>
            </a:r>
            <a:r>
              <a:rPr lang="fr-FR" sz="3300" dirty="0">
                <a:solidFill>
                  <a:srgbClr val="002060"/>
                </a:solidFill>
              </a:rPr>
              <a:t> voix aigue) non verbales (ex. il croise les bras) (ex. applaudissements)</a:t>
            </a:r>
          </a:p>
          <a:p>
            <a:r>
              <a:rPr lang="fr-FR" sz="3300" dirty="0">
                <a:solidFill>
                  <a:srgbClr val="002060"/>
                </a:solidFill>
                <a:hlinkClick r:id="rId2"/>
              </a:rPr>
              <a:t>https://otranscribe.com/?source=redacteur-com-blog&amp;utm_source=redacteur-com-blog</a:t>
            </a:r>
            <a:endParaRPr lang="fr-FR" sz="3300" dirty="0">
              <a:solidFill>
                <a:srgbClr val="002060"/>
              </a:solidFill>
            </a:endParaRPr>
          </a:p>
          <a:p>
            <a:endParaRPr lang="fr-FR" sz="3300" dirty="0">
              <a:solidFill>
                <a:srgbClr val="002060"/>
              </a:solidFill>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71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fr-FR" sz="4000" b="1" dirty="0">
                <a:solidFill>
                  <a:srgbClr val="00B050"/>
                </a:solidFill>
              </a:rPr>
              <a:t>Transcription (4) : erreurs de transcription</a:t>
            </a:r>
          </a:p>
        </p:txBody>
      </p:sp>
      <p:sp>
        <p:nvSpPr>
          <p:cNvPr id="3" name="Segnaposto contenuto 2"/>
          <p:cNvSpPr>
            <a:spLocks noGrp="1"/>
          </p:cNvSpPr>
          <p:nvPr>
            <p:ph idx="1"/>
          </p:nvPr>
        </p:nvSpPr>
        <p:spPr/>
        <p:txBody>
          <a:bodyPr/>
          <a:lstStyle/>
          <a:p>
            <a:r>
              <a:rPr lang="fr-FR" u="sng" dirty="0"/>
              <a:t>Bibliographie </a:t>
            </a:r>
          </a:p>
          <a:p>
            <a:pPr marL="0" indent="0">
              <a:buNone/>
            </a:pPr>
            <a:r>
              <a:rPr lang="fr-FR" i="1" dirty="0"/>
              <a:t>Données erronées : Quelles erreurs commettent les transcripteurs? </a:t>
            </a:r>
            <a:r>
              <a:rPr lang="fr-FR" dirty="0"/>
              <a:t>(Paul </a:t>
            </a:r>
            <a:r>
              <a:rPr lang="fr-FR" dirty="0" err="1"/>
              <a:t>Cappeau</a:t>
            </a:r>
            <a:r>
              <a:rPr lang="fr-FR" dirty="0"/>
              <a:t>, 1997, RSFP n° 14)  </a:t>
            </a:r>
          </a:p>
          <a:p>
            <a:pPr marL="0" indent="0">
              <a:buNone/>
            </a:pPr>
            <a:r>
              <a:rPr lang="fr-FR" dirty="0"/>
              <a:t>oubli, ajout, modification</a:t>
            </a:r>
            <a:endParaRPr lang="fr-FR" u="sng" dirty="0">
              <a:hlinkClick r:id="rId2"/>
            </a:endParaRPr>
          </a:p>
          <a:p>
            <a:pPr marL="0" indent="0">
              <a:buNone/>
            </a:pPr>
            <a:endParaRPr lang="fr-FR" dirty="0">
              <a:hlinkClick r:id="" action="ppaction://noaction"/>
            </a:endParaRPr>
          </a:p>
          <a:p>
            <a:pPr marL="0" indent="0">
              <a:buNone/>
            </a:pPr>
            <a:r>
              <a:rPr lang="fr-FR" dirty="0">
                <a:hlinkClick r:id="" action="ppaction://noaction"/>
              </a:rPr>
              <a:t>https://repository.ortolang.fr/api/content/recherches-francais-parle/v1/pdf/volume_14/115_14_RSFP.pdf</a:t>
            </a:r>
            <a:endParaRPr lang="fr-FR" dirty="0"/>
          </a:p>
        </p:txBody>
      </p:sp>
    </p:spTree>
    <p:extLst>
      <p:ext uri="{BB962C8B-B14F-4D97-AF65-F5344CB8AC3E}">
        <p14:creationId xmlns:p14="http://schemas.microsoft.com/office/powerpoint/2010/main" val="270765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b="1" dirty="0">
                <a:solidFill>
                  <a:srgbClr val="00B050"/>
                </a:solidFill>
              </a:rPr>
              <a:t>La langue comme moyen et objet de </a:t>
            </a:r>
            <a:r>
              <a:rPr lang="fr-FR" b="1" dirty="0" err="1">
                <a:solidFill>
                  <a:srgbClr val="00B050"/>
                </a:solidFill>
              </a:rPr>
              <a:t>comicité</a:t>
            </a:r>
            <a:endParaRPr lang="fr-FR" b="1" dirty="0">
              <a:solidFill>
                <a:srgbClr val="00B050"/>
              </a:solidFill>
            </a:endParaRPr>
          </a:p>
        </p:txBody>
      </p:sp>
      <p:sp>
        <p:nvSpPr>
          <p:cNvPr id="3" name="Segnaposto contenuto 2"/>
          <p:cNvSpPr>
            <a:spLocks noGrp="1"/>
          </p:cNvSpPr>
          <p:nvPr>
            <p:ph idx="1"/>
          </p:nvPr>
        </p:nvSpPr>
        <p:spPr/>
        <p:txBody>
          <a:bodyPr>
            <a:normAutofit fontScale="92500"/>
          </a:bodyPr>
          <a:lstStyle/>
          <a:p>
            <a:r>
              <a:rPr lang="fr-FR">
                <a:solidFill>
                  <a:srgbClr val="002060"/>
                </a:solidFill>
              </a:rPr>
              <a:t>Texte F. Gadet (Moodle)</a:t>
            </a:r>
          </a:p>
          <a:p>
            <a:r>
              <a:rPr lang="fr-FR">
                <a:solidFill>
                  <a:srgbClr val="002060"/>
                </a:solidFill>
              </a:rPr>
              <a:t>Un humoriste : Coluche  (sketch </a:t>
            </a:r>
            <a:r>
              <a:rPr lang="fr-FR" i="1">
                <a:solidFill>
                  <a:srgbClr val="002060"/>
                </a:solidFill>
              </a:rPr>
              <a:t>le flic </a:t>
            </a:r>
            <a:r>
              <a:rPr lang="fr-FR">
                <a:solidFill>
                  <a:srgbClr val="002060"/>
                </a:solidFill>
              </a:rPr>
              <a:t>+ émission un artiste engagé)</a:t>
            </a:r>
          </a:p>
          <a:p>
            <a:pPr marL="0" lvl="0" indent="0">
              <a:buNone/>
            </a:pPr>
            <a:r>
              <a:rPr lang="fr-FR" sz="2400">
                <a:solidFill>
                  <a:srgbClr val="002060"/>
                </a:solidFill>
              </a:rPr>
              <a:t>Coluche (Le flic)  </a:t>
            </a:r>
            <a:r>
              <a:rPr lang="fr-FR" sz="2200">
                <a:solidFill>
                  <a:srgbClr val="002060"/>
                </a:solidFill>
                <a:hlinkClick r:id="rId2"/>
              </a:rPr>
              <a:t>https://www.youtube.com/watch?v=7ESZM2gCFhw</a:t>
            </a:r>
            <a:endParaRPr lang="fr-FR" sz="2200">
              <a:solidFill>
                <a:srgbClr val="002060"/>
              </a:solidFill>
            </a:endParaRPr>
          </a:p>
          <a:p>
            <a:pPr marL="0" lvl="0" indent="0">
              <a:buNone/>
            </a:pPr>
            <a:r>
              <a:rPr lang="fr-FR" sz="2400">
                <a:solidFill>
                  <a:srgbClr val="002060"/>
                </a:solidFill>
              </a:rPr>
              <a:t>Coluche (invité au journal d’Antenne2) </a:t>
            </a:r>
            <a:r>
              <a:rPr lang="fr-FR" sz="2200">
                <a:solidFill>
                  <a:srgbClr val="002060"/>
                </a:solidFill>
                <a:hlinkClick r:id="rId3"/>
              </a:rPr>
              <a:t>https://www.youtube.com/watch?v=8rgAHXxPdLo</a:t>
            </a:r>
            <a:endParaRPr lang="fr-FR" sz="2400">
              <a:solidFill>
                <a:srgbClr val="002060"/>
              </a:solidFill>
            </a:endParaRPr>
          </a:p>
          <a:p>
            <a:pPr marL="0" indent="0">
              <a:buNone/>
            </a:pPr>
            <a:r>
              <a:rPr lang="fr-FR" sz="2200" i="1">
                <a:solidFill>
                  <a:srgbClr val="002060"/>
                </a:solidFill>
              </a:rPr>
              <a:t>C’est l’histoire d’un  mec </a:t>
            </a:r>
            <a:r>
              <a:rPr lang="fr-FR" sz="2200">
                <a:solidFill>
                  <a:srgbClr val="002060"/>
                </a:solidFill>
                <a:hlinkClick r:id="rId4"/>
              </a:rPr>
              <a:t>https://</a:t>
            </a:r>
            <a:r>
              <a:rPr lang="fr-FR" sz="1900">
                <a:solidFill>
                  <a:srgbClr val="002060"/>
                </a:solidFill>
                <a:hlinkClick r:id="rId4"/>
              </a:rPr>
              <a:t>www.youtube.com/watch?v=HlkI7Z9TCyk&amp;list=RDHlkI7Z9TCyk&amp;index=3</a:t>
            </a:r>
            <a:r>
              <a:rPr lang="fr-FR" sz="1900">
                <a:solidFill>
                  <a:srgbClr val="002060"/>
                </a:solidFill>
              </a:rPr>
              <a:t>   </a:t>
            </a:r>
          </a:p>
          <a:p>
            <a:pPr marL="0" indent="0">
              <a:buNone/>
            </a:pPr>
            <a:r>
              <a:rPr lang="fr-FR" sz="2600" i="1">
                <a:solidFill>
                  <a:srgbClr val="002060"/>
                </a:solidFill>
              </a:rPr>
              <a:t>Activités </a:t>
            </a:r>
            <a:r>
              <a:rPr lang="fr-FR" sz="2600">
                <a:solidFill>
                  <a:srgbClr val="002060"/>
                </a:solidFill>
              </a:rPr>
              <a:t>: transcription avec [API], description des extraits,  comparaison des situations énonciatives (degré d’interaction? Locuteurs et énonciateurs (prise en charge du discours?) Actes de parole ? Analyse linguistique (variations? fonctions du langage ? Développement des axes? (recherche lexicale, ajustements ou corrections sur l’axe paradigmatique  </a:t>
            </a:r>
            <a:r>
              <a:rPr lang="fr-FR" sz="2600" i="1">
                <a:solidFill>
                  <a:srgbClr val="002060"/>
                </a:solidFill>
              </a:rPr>
              <a:t>vs </a:t>
            </a:r>
            <a:r>
              <a:rPr lang="fr-FR" sz="2600">
                <a:solidFill>
                  <a:srgbClr val="002060"/>
                </a:solidFill>
              </a:rPr>
              <a:t>linéarité (progression sur l’axe syntagmatique)? </a:t>
            </a:r>
          </a:p>
        </p:txBody>
      </p:sp>
    </p:spTree>
    <p:extLst>
      <p:ext uri="{BB962C8B-B14F-4D97-AF65-F5344CB8AC3E}">
        <p14:creationId xmlns:p14="http://schemas.microsoft.com/office/powerpoint/2010/main" val="76605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938783"/>
          </a:xfrm>
        </p:spPr>
        <p:txBody>
          <a:bodyPr/>
          <a:lstStyle/>
          <a:p>
            <a:r>
              <a:rPr lang="fr-FR" b="1" dirty="0">
                <a:solidFill>
                  <a:srgbClr val="00B050"/>
                </a:solidFill>
              </a:rPr>
              <a:t>Paroles rapportées – le discours indirect DI</a:t>
            </a:r>
          </a:p>
        </p:txBody>
      </p:sp>
      <p:sp>
        <p:nvSpPr>
          <p:cNvPr id="3" name="Segnaposto contenuto 2"/>
          <p:cNvSpPr>
            <a:spLocks noGrp="1"/>
          </p:cNvSpPr>
          <p:nvPr>
            <p:ph idx="1"/>
          </p:nvPr>
        </p:nvSpPr>
        <p:spPr>
          <a:xfrm>
            <a:off x="84083" y="1030778"/>
            <a:ext cx="12107917" cy="5467557"/>
          </a:xfrm>
        </p:spPr>
        <p:txBody>
          <a:bodyPr>
            <a:normAutofit lnSpcReduction="10000"/>
          </a:bodyPr>
          <a:lstStyle/>
          <a:p>
            <a:r>
              <a:rPr lang="fr-FR" dirty="0">
                <a:solidFill>
                  <a:srgbClr val="002060"/>
                </a:solidFill>
              </a:rPr>
              <a:t>reformuler les propos de quelqu’un  - &gt; </a:t>
            </a:r>
            <a:r>
              <a:rPr lang="fr-FR" b="1" dirty="0">
                <a:solidFill>
                  <a:srgbClr val="002060"/>
                </a:solidFill>
              </a:rPr>
              <a:t>changement d’énonciation -&gt; </a:t>
            </a:r>
            <a:r>
              <a:rPr lang="fr-FR" dirty="0">
                <a:solidFill>
                  <a:srgbClr val="002060"/>
                </a:solidFill>
              </a:rPr>
              <a:t>transformations grammaticales, DI est annoncé par l’emploi d’un verbe introducteur (dire, répondre, estimer)  DI-&gt; DD </a:t>
            </a:r>
            <a:r>
              <a:rPr lang="fr-FR" dirty="0" err="1">
                <a:solidFill>
                  <a:srgbClr val="002060"/>
                </a:solidFill>
              </a:rPr>
              <a:t>ambiguités</a:t>
            </a:r>
            <a:r>
              <a:rPr lang="fr-FR" dirty="0">
                <a:solidFill>
                  <a:srgbClr val="002060"/>
                </a:solidFill>
              </a:rPr>
              <a:t> (</a:t>
            </a:r>
            <a:r>
              <a:rPr lang="fr-FR" sz="2200" dirty="0">
                <a:solidFill>
                  <a:srgbClr val="002060"/>
                </a:solidFill>
              </a:rPr>
              <a:t>Paul m’a avoué que sa maison ne lui plait pas  -&gt; </a:t>
            </a:r>
            <a:r>
              <a:rPr lang="fr-FR" sz="2200" i="1" dirty="0">
                <a:solidFill>
                  <a:srgbClr val="002060"/>
                </a:solidFill>
              </a:rPr>
              <a:t>ma maison ne me plait pas, ma maison ne lui plait pas, sa maison ne me plait pas, sa maison ne lui plait pas</a:t>
            </a:r>
            <a:r>
              <a:rPr lang="fr-FR" sz="2200" dirty="0">
                <a:solidFill>
                  <a:srgbClr val="002060"/>
                </a:solidFill>
              </a:rPr>
              <a:t>) </a:t>
            </a:r>
          </a:p>
          <a:p>
            <a:r>
              <a:rPr lang="fr-FR" i="1" dirty="0">
                <a:solidFill>
                  <a:srgbClr val="002060"/>
                </a:solidFill>
              </a:rPr>
              <a:t>modalité déclarative </a:t>
            </a:r>
            <a:r>
              <a:rPr lang="fr-FR" dirty="0">
                <a:solidFill>
                  <a:srgbClr val="002060"/>
                </a:solidFill>
              </a:rPr>
              <a:t>DD (affirmative ou négative)-&gt; paroles rapportées sous la forme d’une subordonnée introduite par </a:t>
            </a:r>
            <a:r>
              <a:rPr lang="fr-FR" b="1" i="1" dirty="0">
                <a:solidFill>
                  <a:srgbClr val="002060"/>
                </a:solidFill>
              </a:rPr>
              <a:t>que</a:t>
            </a:r>
            <a:r>
              <a:rPr lang="fr-FR" dirty="0">
                <a:solidFill>
                  <a:srgbClr val="002060"/>
                </a:solidFill>
              </a:rPr>
              <a:t>  // </a:t>
            </a:r>
            <a:r>
              <a:rPr lang="fr-FR" i="1" dirty="0">
                <a:solidFill>
                  <a:srgbClr val="002060"/>
                </a:solidFill>
              </a:rPr>
              <a:t>modalité interrogative </a:t>
            </a:r>
            <a:r>
              <a:rPr lang="fr-FR" dirty="0">
                <a:solidFill>
                  <a:srgbClr val="002060"/>
                </a:solidFill>
              </a:rPr>
              <a:t>DD -&gt;  subordonnée introduite par un mot interrogatif (</a:t>
            </a:r>
            <a:r>
              <a:rPr lang="fr-FR" b="1" dirty="0">
                <a:solidFill>
                  <a:srgbClr val="002060"/>
                </a:solidFill>
              </a:rPr>
              <a:t>si, combien, quand…</a:t>
            </a:r>
            <a:r>
              <a:rPr lang="fr-FR" dirty="0">
                <a:solidFill>
                  <a:srgbClr val="002060"/>
                </a:solidFill>
              </a:rPr>
              <a:t>)</a:t>
            </a:r>
            <a:r>
              <a:rPr lang="fr-FR" b="1" dirty="0">
                <a:solidFill>
                  <a:srgbClr val="002060"/>
                </a:solidFill>
              </a:rPr>
              <a:t>  </a:t>
            </a:r>
            <a:r>
              <a:rPr lang="fr-FR" dirty="0">
                <a:solidFill>
                  <a:srgbClr val="002060"/>
                </a:solidFill>
              </a:rPr>
              <a:t>// </a:t>
            </a:r>
            <a:r>
              <a:rPr lang="fr-FR" i="1" dirty="0">
                <a:solidFill>
                  <a:srgbClr val="002060"/>
                </a:solidFill>
              </a:rPr>
              <a:t>modalité injonctive </a:t>
            </a:r>
            <a:r>
              <a:rPr lang="fr-FR" dirty="0">
                <a:solidFill>
                  <a:srgbClr val="002060"/>
                </a:solidFill>
              </a:rPr>
              <a:t>DD (impératif) -&gt; subordonnée introduite par la préposition </a:t>
            </a:r>
            <a:r>
              <a:rPr lang="fr-FR" b="1" dirty="0">
                <a:solidFill>
                  <a:srgbClr val="002060"/>
                </a:solidFill>
              </a:rPr>
              <a:t>de</a:t>
            </a:r>
            <a:r>
              <a:rPr lang="fr-FR" dirty="0">
                <a:solidFill>
                  <a:srgbClr val="002060"/>
                </a:solidFill>
              </a:rPr>
              <a:t> avec certains verbes suivis d’un INF.  (</a:t>
            </a:r>
            <a:r>
              <a:rPr lang="fr-FR" dirty="0" err="1">
                <a:solidFill>
                  <a:srgbClr val="002060"/>
                </a:solidFill>
              </a:rPr>
              <a:t>ex.proposer</a:t>
            </a:r>
            <a:r>
              <a:rPr lang="fr-FR" dirty="0">
                <a:solidFill>
                  <a:srgbClr val="002060"/>
                </a:solidFill>
              </a:rPr>
              <a:t>, conseiller, demander) </a:t>
            </a:r>
          </a:p>
          <a:p>
            <a:r>
              <a:rPr lang="fr-FR" i="1" dirty="0">
                <a:solidFill>
                  <a:srgbClr val="002060"/>
                </a:solidFill>
              </a:rPr>
              <a:t>  vs </a:t>
            </a:r>
            <a:r>
              <a:rPr lang="fr-FR" dirty="0">
                <a:solidFill>
                  <a:srgbClr val="002060"/>
                </a:solidFill>
              </a:rPr>
              <a:t>DD, dans DI pas d’autonomie syntaxique du discours cité (</a:t>
            </a:r>
            <a:r>
              <a:rPr lang="fr-FR" dirty="0" err="1">
                <a:solidFill>
                  <a:srgbClr val="002060"/>
                </a:solidFill>
              </a:rPr>
              <a:t>DCé</a:t>
            </a:r>
            <a:r>
              <a:rPr lang="fr-FR" dirty="0">
                <a:solidFill>
                  <a:srgbClr val="002060"/>
                </a:solidFill>
              </a:rPr>
              <a:t>) (simple complétive COD du verbe du </a:t>
            </a:r>
            <a:r>
              <a:rPr lang="fr-FR" dirty="0" err="1">
                <a:solidFill>
                  <a:srgbClr val="002060"/>
                </a:solidFill>
              </a:rPr>
              <a:t>DCt</a:t>
            </a:r>
            <a:r>
              <a:rPr lang="fr-FR" dirty="0">
                <a:solidFill>
                  <a:srgbClr val="002060"/>
                </a:solidFill>
              </a:rPr>
              <a:t>) par rapport au discours citant (</a:t>
            </a:r>
            <a:r>
              <a:rPr lang="fr-FR" dirty="0" err="1">
                <a:solidFill>
                  <a:srgbClr val="002060"/>
                </a:solidFill>
              </a:rPr>
              <a:t>DCt</a:t>
            </a:r>
            <a:r>
              <a:rPr lang="fr-FR" dirty="0">
                <a:solidFill>
                  <a:srgbClr val="002060"/>
                </a:solidFill>
              </a:rPr>
              <a:t>)</a:t>
            </a:r>
          </a:p>
          <a:p>
            <a:r>
              <a:rPr lang="fr-FR" dirty="0">
                <a:solidFill>
                  <a:srgbClr val="002060"/>
                </a:solidFill>
              </a:rPr>
              <a:t>un seul acte d’énonciation, celui du </a:t>
            </a:r>
            <a:r>
              <a:rPr lang="fr-FR" dirty="0" err="1">
                <a:solidFill>
                  <a:srgbClr val="002060"/>
                </a:solidFill>
              </a:rPr>
              <a:t>DCt</a:t>
            </a:r>
            <a:r>
              <a:rPr lang="fr-FR" dirty="0">
                <a:solidFill>
                  <a:srgbClr val="002060"/>
                </a:solidFill>
              </a:rPr>
              <a:t>-&gt; toutes les traces de l’énonciation du </a:t>
            </a:r>
            <a:r>
              <a:rPr lang="fr-FR" dirty="0" err="1">
                <a:solidFill>
                  <a:srgbClr val="002060"/>
                </a:solidFill>
              </a:rPr>
              <a:t>DCé</a:t>
            </a:r>
            <a:r>
              <a:rPr lang="fr-FR" dirty="0">
                <a:solidFill>
                  <a:srgbClr val="002060"/>
                </a:solidFill>
              </a:rPr>
              <a:t> disparaissent: modalités énonciatives INT ou INJ, marque d’expressivité, marqueurs discursifs (</a:t>
            </a:r>
            <a:r>
              <a:rPr lang="fr-FR" dirty="0">
                <a:solidFill>
                  <a:srgbClr val="002060"/>
                </a:solidFill>
                <a:hlinkClick r:id="rId2"/>
              </a:rPr>
              <a:t>V. MOODLE </a:t>
            </a:r>
            <a:r>
              <a:rPr lang="fr-FR" dirty="0" err="1">
                <a:solidFill>
                  <a:srgbClr val="002060"/>
                </a:solidFill>
                <a:hlinkClick r:id="rId2"/>
              </a:rPr>
              <a:t>Maingueneau</a:t>
            </a:r>
            <a:r>
              <a:rPr lang="fr-FR" dirty="0">
                <a:solidFill>
                  <a:srgbClr val="002060"/>
                </a:solidFill>
                <a:hlinkClick r:id="rId2"/>
              </a:rPr>
              <a:t> </a:t>
            </a:r>
            <a:r>
              <a:rPr lang="fr-FR" dirty="0">
                <a:solidFill>
                  <a:srgbClr val="002060"/>
                </a:solidFill>
              </a:rPr>
              <a:t>1999 : 121-130) </a:t>
            </a:r>
          </a:p>
          <a:p>
            <a:endParaRPr lang="fr-FR" dirty="0"/>
          </a:p>
        </p:txBody>
      </p:sp>
    </p:spTree>
    <p:extLst>
      <p:ext uri="{BB962C8B-B14F-4D97-AF65-F5344CB8AC3E}">
        <p14:creationId xmlns:p14="http://schemas.microsoft.com/office/powerpoint/2010/main" val="18917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59003"/>
          </a:xfrm>
        </p:spPr>
        <p:txBody>
          <a:bodyPr>
            <a:normAutofit fontScale="90000"/>
          </a:bodyPr>
          <a:lstStyle/>
          <a:p>
            <a:r>
              <a:rPr lang="fr-FR" b="1" dirty="0">
                <a:solidFill>
                  <a:srgbClr val="00B050"/>
                </a:solidFill>
                <a:highlight>
                  <a:srgbClr val="FFFF00"/>
                </a:highlight>
              </a:rPr>
              <a:t>Des verbes introducteurs </a:t>
            </a:r>
            <a:r>
              <a:rPr lang="fr-FR" b="1" dirty="0">
                <a:solidFill>
                  <a:srgbClr val="00B050"/>
                </a:solidFill>
              </a:rPr>
              <a:t>du discours indirect </a:t>
            </a:r>
            <a:r>
              <a:rPr lang="fr-FR" sz="2700" b="1" dirty="0">
                <a:solidFill>
                  <a:srgbClr val="00B050"/>
                </a:solidFill>
              </a:rPr>
              <a:t>(expriment un point de vue du rapporteur)</a:t>
            </a:r>
          </a:p>
        </p:txBody>
      </p:sp>
      <p:sp>
        <p:nvSpPr>
          <p:cNvPr id="3" name="Segnaposto contenuto 2"/>
          <p:cNvSpPr>
            <a:spLocks noGrp="1"/>
          </p:cNvSpPr>
          <p:nvPr>
            <p:ph idx="1"/>
          </p:nvPr>
        </p:nvSpPr>
        <p:spPr>
          <a:xfrm>
            <a:off x="904702" y="1402633"/>
            <a:ext cx="10515600" cy="5090241"/>
          </a:xfrm>
        </p:spPr>
        <p:txBody>
          <a:bodyPr>
            <a:normAutofit fontScale="62500" lnSpcReduction="20000"/>
          </a:bodyPr>
          <a:lstStyle/>
          <a:p>
            <a:pPr marL="457200" lvl="1" indent="0">
              <a:buNone/>
            </a:pPr>
            <a:r>
              <a:rPr lang="fr-FR" dirty="0"/>
              <a:t>	</a:t>
            </a:r>
            <a:r>
              <a:rPr lang="fr-FR" sz="4000" dirty="0">
                <a:solidFill>
                  <a:srgbClr val="002060"/>
                </a:solidFill>
              </a:rPr>
              <a:t>dire, répondre, penser, estimer, croire, affirmer, dire, soutenir, répliquer, ajouter, annoncer, confier, prévenir, prétendre, insinuer, sous-entendre</a:t>
            </a:r>
          </a:p>
          <a:p>
            <a:pPr marL="457200" lvl="1" indent="0">
              <a:buNone/>
            </a:pPr>
            <a:r>
              <a:rPr lang="fr-FR" sz="4000" dirty="0">
                <a:solidFill>
                  <a:srgbClr val="002060"/>
                </a:solidFill>
              </a:rPr>
              <a:t> 	rappeler, répéter</a:t>
            </a:r>
          </a:p>
          <a:p>
            <a:pPr marL="457200" lvl="1" indent="0">
              <a:buNone/>
            </a:pPr>
            <a:r>
              <a:rPr lang="fr-FR" sz="4000" dirty="0">
                <a:solidFill>
                  <a:srgbClr val="002060"/>
                </a:solidFill>
              </a:rPr>
              <a:t>	reconnaitre, admettre, avouer, certifier, déclarer, jurer</a:t>
            </a:r>
          </a:p>
          <a:p>
            <a:pPr marL="457200" lvl="1" indent="0">
              <a:buNone/>
            </a:pPr>
            <a:r>
              <a:rPr lang="fr-FR" sz="4000" dirty="0">
                <a:solidFill>
                  <a:srgbClr val="002060"/>
                </a:solidFill>
              </a:rPr>
              <a:t>	s'indigner, se plaindre, s'opposer, objecter, nier</a:t>
            </a:r>
          </a:p>
          <a:p>
            <a:pPr marL="457200" lvl="1" indent="0">
              <a:buNone/>
            </a:pPr>
            <a:r>
              <a:rPr lang="fr-FR" sz="4000" dirty="0">
                <a:solidFill>
                  <a:srgbClr val="002060"/>
                </a:solidFill>
              </a:rPr>
              <a:t>	expliquer, informer, indiquer, faire savoir, révéler, souligner, démontrer, préciser, ordonner, exiger </a:t>
            </a:r>
            <a:endParaRPr lang="fr-FR" sz="4000" b="1" dirty="0">
              <a:solidFill>
                <a:srgbClr val="002060"/>
              </a:solidFill>
            </a:endParaRPr>
          </a:p>
          <a:p>
            <a:pPr marL="457200" lvl="1" indent="0">
              <a:buNone/>
            </a:pPr>
            <a:r>
              <a:rPr lang="fr-FR" sz="4000" dirty="0">
                <a:solidFill>
                  <a:srgbClr val="002060"/>
                </a:solidFill>
              </a:rPr>
              <a:t>	supplier, implorer</a:t>
            </a:r>
          </a:p>
          <a:p>
            <a:pPr marL="457200" lvl="1" indent="0">
              <a:buNone/>
            </a:pPr>
            <a:r>
              <a:rPr lang="fr-FR" sz="4000" dirty="0">
                <a:solidFill>
                  <a:srgbClr val="002060"/>
                </a:solidFill>
              </a:rPr>
              <a:t>	bredouiller, bégayer, bafouiller, balbutier, crier, hurler, s'exclamer, 	gronder, rugir, brailler, chuchoter, murmurer, marmonner </a:t>
            </a:r>
          </a:p>
          <a:p>
            <a:pPr marL="457200" lvl="1" indent="0">
              <a:buNone/>
            </a:pPr>
            <a:r>
              <a:rPr lang="fr-FR" sz="4000" dirty="0">
                <a:solidFill>
                  <a:srgbClr val="002060"/>
                </a:solidFill>
              </a:rPr>
              <a:t>	se demander, s'étonner, s'interroger sur, s'inquiéter, douter, se douter, 	suspecter</a:t>
            </a:r>
          </a:p>
          <a:p>
            <a:pPr marL="457200" lvl="1" indent="0">
              <a:buNone/>
            </a:pPr>
            <a:r>
              <a:rPr lang="fr-FR" dirty="0">
                <a:solidFill>
                  <a:srgbClr val="002060"/>
                </a:solidFill>
              </a:rPr>
              <a:t>	</a:t>
            </a:r>
            <a:r>
              <a:rPr lang="fr-FR" sz="4000" dirty="0">
                <a:solidFill>
                  <a:srgbClr val="002060"/>
                </a:solidFill>
              </a:rPr>
              <a:t>relever, (faire) remarquer</a:t>
            </a:r>
          </a:p>
          <a:p>
            <a:pPr marL="0" indent="0">
              <a:buNone/>
            </a:pPr>
            <a:r>
              <a:rPr lang="fr-FR" dirty="0"/>
              <a:t>	</a:t>
            </a:r>
            <a:r>
              <a:rPr lang="fr-FR" b="1" dirty="0">
                <a:solidFill>
                  <a:srgbClr val="7030A0"/>
                </a:solidFill>
              </a:rPr>
              <a:t> Activité </a:t>
            </a:r>
            <a:r>
              <a:rPr lang="fr-FR" dirty="0">
                <a:solidFill>
                  <a:srgbClr val="7030A0"/>
                </a:solidFill>
              </a:rPr>
              <a:t>:  </a:t>
            </a:r>
            <a:r>
              <a:rPr lang="fr-FR" sz="3100" dirty="0">
                <a:solidFill>
                  <a:srgbClr val="7030A0"/>
                </a:solidFill>
              </a:rPr>
              <a:t>choisir 5 verbes et les insérer dans une phrase qui en explicite le sens  - Reformuler avec un DD plausible:  </a:t>
            </a:r>
            <a:r>
              <a:rPr lang="fr-FR" sz="3100" i="1" dirty="0">
                <a:solidFill>
                  <a:srgbClr val="7030A0"/>
                </a:solidFill>
              </a:rPr>
              <a:t>ex. elle se plaint qu’on marche trop vite -&gt; « Vous allez trop vite ! je n’arrive jamais à vous suivre ! » « mais ralentissez  !» « avec vous je suis toujours à la traine » « c’est stressant de se promener avec vous »</a:t>
            </a:r>
            <a:endParaRPr lang="fr-FR" sz="3300" i="1" dirty="0">
              <a:solidFill>
                <a:srgbClr val="7030A0"/>
              </a:solidFill>
            </a:endParaRPr>
          </a:p>
        </p:txBody>
      </p:sp>
    </p:spTree>
    <p:extLst>
      <p:ext uri="{BB962C8B-B14F-4D97-AF65-F5344CB8AC3E}">
        <p14:creationId xmlns:p14="http://schemas.microsoft.com/office/powerpoint/2010/main" val="410072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9731" y="334073"/>
            <a:ext cx="10515600" cy="781495"/>
          </a:xfrm>
          <a:solidFill>
            <a:schemeClr val="bg1"/>
          </a:solidFill>
        </p:spPr>
        <p:txBody>
          <a:bodyPr>
            <a:normAutofit fontScale="90000"/>
          </a:bodyPr>
          <a:lstStyle/>
          <a:p>
            <a:br>
              <a:rPr lang="fr-FR" b="1" dirty="0">
                <a:solidFill>
                  <a:srgbClr val="00B050"/>
                </a:solidFill>
              </a:rPr>
            </a:br>
            <a:r>
              <a:rPr lang="fr-FR" sz="4900" b="1" dirty="0">
                <a:solidFill>
                  <a:srgbClr val="00B050"/>
                </a:solidFill>
              </a:rPr>
              <a:t>DI  : Force illocutoire et verbes introducteurs</a:t>
            </a:r>
            <a:br>
              <a:rPr lang="fr-FR" dirty="0">
                <a:solidFill>
                  <a:srgbClr val="00B050"/>
                </a:solidFill>
              </a:rPr>
            </a:br>
            <a:endParaRPr lang="fr-FR" dirty="0">
              <a:solidFill>
                <a:srgbClr val="00B050"/>
              </a:solidFill>
            </a:endParaRPr>
          </a:p>
        </p:txBody>
      </p:sp>
      <p:sp>
        <p:nvSpPr>
          <p:cNvPr id="5" name="Text 1"/>
          <p:cNvSpPr/>
          <p:nvPr/>
        </p:nvSpPr>
        <p:spPr>
          <a:xfrm>
            <a:off x="256032" y="109728"/>
            <a:ext cx="8686800" cy="3657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A8C6E"/>
                </a:solidFill>
                <a:effectLst/>
                <a:uLnTx/>
                <a:uFillTx/>
                <a:latin typeface="Arial" pitchFamily="34" charset="0"/>
                <a:ea typeface="Arial" pitchFamily="34" charset="-122"/>
                <a:cs typeface="Arial" pitchFamily="34" charset="-120"/>
              </a:rPr>
              <a:t>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2"/>
          <p:cNvSpPr/>
          <p:nvPr/>
        </p:nvSpPr>
        <p:spPr>
          <a:xfrm>
            <a:off x="256032" y="475488"/>
            <a:ext cx="8686800" cy="50292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4"/>
          <p:cNvSpPr/>
          <p:nvPr/>
        </p:nvSpPr>
        <p:spPr>
          <a:xfrm>
            <a:off x="256031" y="1115568"/>
            <a:ext cx="11228045" cy="448056"/>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rial" pitchFamily="34" charset="0"/>
                <a:ea typeface="Arial" pitchFamily="34" charset="-122"/>
                <a:cs typeface="Arial" pitchFamily="34" charset="-120"/>
              </a:rPr>
              <a:t>Les verbes introducteurs du discours rapporté lexicalisent la force illocutoire du DCé </a:t>
            </a:r>
            <a:r>
              <a:rPr kumimoji="0" lang="en-US" sz="2000" b="0" i="0" u="none" strike="noStrike" kern="1200" cap="none" spc="0" normalizeH="0" baseline="0" noProof="0" dirty="0">
                <a:ln>
                  <a:noFill/>
                </a:ln>
                <a:solidFill>
                  <a:srgbClr val="00B050"/>
                </a:solidFill>
                <a:effectLst/>
                <a:uLnTx/>
                <a:uFillTx/>
                <a:latin typeface="Arial" pitchFamily="34" charset="0"/>
                <a:ea typeface="Arial" pitchFamily="34" charset="-122"/>
                <a:cs typeface="Arial" pitchFamily="34" charset="-120"/>
              </a:rPr>
              <a:t>:</a:t>
            </a:r>
            <a:endPar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9" name="Shape 5"/>
          <p:cNvSpPr/>
          <p:nvPr/>
        </p:nvSpPr>
        <p:spPr>
          <a:xfrm>
            <a:off x="274320" y="1456941"/>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6"/>
          <p:cNvSpPr/>
          <p:nvPr/>
        </p:nvSpPr>
        <p:spPr>
          <a:xfrm>
            <a:off x="329184" y="1545336"/>
            <a:ext cx="2414016" cy="347472"/>
          </a:xfrm>
          <a:prstGeom prst="rect">
            <a:avLst/>
          </a:prstGeom>
          <a:solidFill>
            <a:schemeClr val="bg1"/>
          </a:solidFill>
          <a:ln>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Assertion</a:t>
            </a:r>
            <a:r>
              <a:rPr kumimoji="0" lang="en-US" sz="14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 </a:t>
            </a:r>
            <a:r>
              <a:rPr kumimoji="0" lang="en-US" sz="1800" b="1" i="0" u="none" strike="noStrike" kern="1200" cap="none" spc="0" normalizeH="0" baseline="0" noProof="0" dirty="0" err="1">
                <a:ln>
                  <a:noFill/>
                </a:ln>
                <a:solidFill>
                  <a:srgbClr val="5B9BD5">
                    <a:lumMod val="50000"/>
                  </a:srgbClr>
                </a:solidFill>
                <a:effectLst/>
                <a:uLnTx/>
                <a:uFillTx/>
                <a:latin typeface="Arial" pitchFamily="34" charset="0"/>
                <a:ea typeface="Arial" pitchFamily="34" charset="-122"/>
                <a:cs typeface="Arial" pitchFamily="34" charset="-120"/>
              </a:rPr>
              <a:t>neutre</a:t>
            </a:r>
            <a:endPar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1" name="Shape 7"/>
          <p:cNvSpPr/>
          <p:nvPr/>
        </p:nvSpPr>
        <p:spPr>
          <a:xfrm>
            <a:off x="2871216" y="1508760"/>
            <a:ext cx="2194560" cy="420624"/>
          </a:xfrm>
          <a:prstGeom prst="rect">
            <a:avLst/>
          </a:prstGeom>
          <a:no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8"/>
          <p:cNvSpPr/>
          <p:nvPr/>
        </p:nvSpPr>
        <p:spPr>
          <a:xfrm>
            <a:off x="2944368" y="1545336"/>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dire, déclarer</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3" name="Shape 9"/>
          <p:cNvSpPr/>
          <p:nvPr/>
        </p:nvSpPr>
        <p:spPr>
          <a:xfrm>
            <a:off x="5120640" y="1508760"/>
            <a:ext cx="3822192" cy="420624"/>
          </a:xfrm>
          <a:prstGeom prst="rect">
            <a:avLst/>
          </a:prstGeom>
          <a:no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10"/>
          <p:cNvSpPr/>
          <p:nvPr/>
        </p:nvSpPr>
        <p:spPr>
          <a:xfrm>
            <a:off x="5193792" y="1545336"/>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120"/>
              </a:rPr>
              <a:t>Aff</a:t>
            </a: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irmer un contenu</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5" name="Shape 11"/>
          <p:cNvSpPr/>
          <p:nvPr/>
        </p:nvSpPr>
        <p:spPr>
          <a:xfrm>
            <a:off x="256032" y="2029968"/>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12"/>
          <p:cNvSpPr/>
          <p:nvPr/>
        </p:nvSpPr>
        <p:spPr>
          <a:xfrm>
            <a:off x="329184" y="2066544"/>
            <a:ext cx="2414016" cy="347472"/>
          </a:xfrm>
          <a:prstGeom prst="rect">
            <a:avLst/>
          </a:prstGeom>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Assertion</a:t>
            </a:r>
            <a:r>
              <a:rPr kumimoji="0" lang="en-US" sz="1600" b="1" i="0" u="none" strike="noStrike" kern="1200" cap="none" spc="0" normalizeH="0" baseline="0" noProof="0" dirty="0">
                <a:ln>
                  <a:noFill/>
                </a:ln>
                <a:solidFill>
                  <a:srgbClr val="1A8C6E"/>
                </a:solidFill>
                <a:effectLst/>
                <a:uLnTx/>
                <a:uFillTx/>
                <a:latin typeface="Arial" pitchFamily="34" charset="0"/>
                <a:ea typeface="Arial" pitchFamily="34" charset="-122"/>
                <a:cs typeface="Arial" pitchFamily="34" charset="-120"/>
              </a:rPr>
              <a:t> </a:t>
            </a:r>
            <a:r>
              <a:rPr kumimoji="0" lang="en-US" sz="1600" b="1"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engagée</a:t>
            </a:r>
            <a:endPar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7" name="Shape 13"/>
          <p:cNvSpPr/>
          <p:nvPr/>
        </p:nvSpPr>
        <p:spPr>
          <a:xfrm>
            <a:off x="2871216" y="2029968"/>
            <a:ext cx="2194560" cy="420624"/>
          </a:xfrm>
          <a:prstGeom prst="rect">
            <a:avLst/>
          </a:prstGeom>
          <a:solidFill>
            <a:schemeClr val="bg1"/>
          </a:solid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 14"/>
          <p:cNvSpPr/>
          <p:nvPr/>
        </p:nvSpPr>
        <p:spPr>
          <a:xfrm>
            <a:off x="2944368" y="2066544"/>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certifier, jurer, affirmer</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9" name="Shape 15"/>
          <p:cNvSpPr/>
          <p:nvPr/>
        </p:nvSpPr>
        <p:spPr>
          <a:xfrm>
            <a:off x="5120640" y="2029968"/>
            <a:ext cx="3822192" cy="420624"/>
          </a:xfrm>
          <a:prstGeom prst="rect">
            <a:avLst/>
          </a:prstGeom>
          <a:solidFill>
            <a:schemeClr val="bg1"/>
          </a:solid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16"/>
          <p:cNvSpPr/>
          <p:nvPr/>
        </p:nvSpPr>
        <p:spPr>
          <a:xfrm>
            <a:off x="5193792" y="2066544"/>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Acte d'assertion renforcé (engagement du locuteur)</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1" name="Shape 17"/>
          <p:cNvSpPr/>
          <p:nvPr/>
        </p:nvSpPr>
        <p:spPr>
          <a:xfrm>
            <a:off x="256032" y="2551176"/>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 18"/>
          <p:cNvSpPr/>
          <p:nvPr/>
        </p:nvSpPr>
        <p:spPr>
          <a:xfrm>
            <a:off x="329184" y="2587752"/>
            <a:ext cx="2414016" cy="347472"/>
          </a:xfrm>
          <a:prstGeom prst="rect">
            <a:avLst/>
          </a:prstGeom>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B9BD5">
                    <a:lumMod val="50000"/>
                  </a:srgbClr>
                </a:solidFill>
                <a:effectLst/>
                <a:uLnTx/>
                <a:uFillTx/>
                <a:latin typeface="Arial" pitchFamily="34" charset="0"/>
                <a:ea typeface="Arial" pitchFamily="34" charset="-122"/>
                <a:cs typeface="Arial" pitchFamily="34" charset="-120"/>
              </a:rPr>
              <a:t>Acte</a:t>
            </a: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 de </a:t>
            </a:r>
            <a:r>
              <a:rPr kumimoji="0" lang="en-US" sz="1600" b="1" i="0" u="none" strike="noStrike" kern="1200" cap="none" spc="0" normalizeH="0" baseline="0" noProof="0" dirty="0" err="1">
                <a:ln>
                  <a:noFill/>
                </a:ln>
                <a:solidFill>
                  <a:srgbClr val="4472C4">
                    <a:lumMod val="75000"/>
                  </a:srgbClr>
                </a:solidFill>
                <a:effectLst/>
                <a:uLnTx/>
                <a:uFillTx/>
                <a:latin typeface="Arial" pitchFamily="34" charset="0"/>
                <a:ea typeface="+mn-ea"/>
                <a:cs typeface="Arial" pitchFamily="34" charset="-120"/>
              </a:rPr>
              <a:t>demande</a:t>
            </a:r>
            <a:endParaRPr kumimoji="0" lang="en-US" sz="1600" b="1"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120"/>
            </a:endParaRPr>
          </a:p>
        </p:txBody>
      </p:sp>
      <p:sp>
        <p:nvSpPr>
          <p:cNvPr id="23" name="Shape 19"/>
          <p:cNvSpPr/>
          <p:nvPr/>
        </p:nvSpPr>
        <p:spPr>
          <a:xfrm>
            <a:off x="2871216" y="2551176"/>
            <a:ext cx="2194560" cy="420624"/>
          </a:xfrm>
          <a:prstGeom prst="rect">
            <a:avLst/>
          </a:prstGeom>
          <a:solidFill>
            <a:schemeClr val="bg1"/>
          </a:solid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20"/>
          <p:cNvSpPr/>
          <p:nvPr/>
        </p:nvSpPr>
        <p:spPr>
          <a:xfrm>
            <a:off x="2944368" y="2587752"/>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supplier, implorer, exiger</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5" name="Shape 21"/>
          <p:cNvSpPr/>
          <p:nvPr/>
        </p:nvSpPr>
        <p:spPr>
          <a:xfrm>
            <a:off x="5120640" y="2551176"/>
            <a:ext cx="3822192" cy="420624"/>
          </a:xfrm>
          <a:prstGeom prst="rect">
            <a:avLst/>
          </a:prstGeom>
          <a:no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22"/>
          <p:cNvSpPr/>
          <p:nvPr/>
        </p:nvSpPr>
        <p:spPr>
          <a:xfrm>
            <a:off x="5193792" y="2587752"/>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Requête + degré d'insistance et relation de pouvoir</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7" name="Shape 23"/>
          <p:cNvSpPr/>
          <p:nvPr/>
        </p:nvSpPr>
        <p:spPr>
          <a:xfrm>
            <a:off x="256032" y="3072384"/>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 24"/>
          <p:cNvSpPr/>
          <p:nvPr/>
        </p:nvSpPr>
        <p:spPr>
          <a:xfrm>
            <a:off x="329184" y="3108960"/>
            <a:ext cx="2414016" cy="347472"/>
          </a:xfrm>
          <a:prstGeom prst="rect">
            <a:avLst/>
          </a:prstGeom>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B9BD5">
                    <a:lumMod val="50000"/>
                  </a:srgbClr>
                </a:solidFill>
                <a:effectLst/>
                <a:uLnTx/>
                <a:uFillTx/>
                <a:latin typeface="Arial" pitchFamily="34" charset="0"/>
                <a:ea typeface="Arial" pitchFamily="34" charset="-122"/>
                <a:cs typeface="Arial" pitchFamily="34" charset="-120"/>
              </a:rPr>
              <a:t>Acte</a:t>
            </a: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 de confession</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9" name="Shape 25"/>
          <p:cNvSpPr/>
          <p:nvPr/>
        </p:nvSpPr>
        <p:spPr>
          <a:xfrm>
            <a:off x="2871216" y="3072384"/>
            <a:ext cx="2194560" cy="420624"/>
          </a:xfrm>
          <a:prstGeom prst="rect">
            <a:avLst/>
          </a:prstGeom>
          <a:solidFill>
            <a:schemeClr val="bg1"/>
          </a:solid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26"/>
          <p:cNvSpPr/>
          <p:nvPr/>
        </p:nvSpPr>
        <p:spPr>
          <a:xfrm>
            <a:off x="2944368" y="3108960"/>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avouer, admettre, reconnaître</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1" name="Shape 27"/>
          <p:cNvSpPr/>
          <p:nvPr/>
        </p:nvSpPr>
        <p:spPr>
          <a:xfrm>
            <a:off x="5120640" y="3072384"/>
            <a:ext cx="3822192" cy="420624"/>
          </a:xfrm>
          <a:prstGeom prst="rect">
            <a:avLst/>
          </a:prstGeom>
          <a:solidFill>
            <a:schemeClr val="bg1"/>
          </a:solid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 28"/>
          <p:cNvSpPr/>
          <p:nvPr/>
        </p:nvSpPr>
        <p:spPr>
          <a:xfrm>
            <a:off x="5193792" y="3108960"/>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Aveu implicite de faute ou de vérité gênante</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3" name="Shape 29"/>
          <p:cNvSpPr/>
          <p:nvPr/>
        </p:nvSpPr>
        <p:spPr>
          <a:xfrm>
            <a:off x="256032" y="3593592"/>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 30"/>
          <p:cNvSpPr/>
          <p:nvPr/>
        </p:nvSpPr>
        <p:spPr>
          <a:xfrm>
            <a:off x="329184" y="3630168"/>
            <a:ext cx="2414016" cy="347472"/>
          </a:xfrm>
          <a:prstGeom prst="rect">
            <a:avLst/>
          </a:prstGeom>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B9BD5">
                    <a:lumMod val="50000"/>
                  </a:srgbClr>
                </a:solidFill>
                <a:effectLst/>
                <a:uLnTx/>
                <a:uFillTx/>
                <a:latin typeface="Arial" pitchFamily="34" charset="0"/>
                <a:ea typeface="Arial" pitchFamily="34" charset="-122"/>
                <a:cs typeface="Arial" pitchFamily="34" charset="-120"/>
              </a:rPr>
              <a:t>Acte</a:t>
            </a: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 d'opposition</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5" name="Shape 31"/>
          <p:cNvSpPr/>
          <p:nvPr/>
        </p:nvSpPr>
        <p:spPr>
          <a:xfrm>
            <a:off x="2871216" y="3593592"/>
            <a:ext cx="2194560" cy="420624"/>
          </a:xfrm>
          <a:prstGeom prst="rect">
            <a:avLst/>
          </a:prstGeom>
          <a:solidFill>
            <a:schemeClr val="bg1"/>
          </a:solid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 32"/>
          <p:cNvSpPr/>
          <p:nvPr/>
        </p:nvSpPr>
        <p:spPr>
          <a:xfrm>
            <a:off x="2944368" y="3630168"/>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nier, objecter, s'indigner</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7" name="Shape 33"/>
          <p:cNvSpPr/>
          <p:nvPr/>
        </p:nvSpPr>
        <p:spPr>
          <a:xfrm>
            <a:off x="5120640" y="3593592"/>
            <a:ext cx="3822192" cy="420624"/>
          </a:xfrm>
          <a:prstGeom prst="rect">
            <a:avLst/>
          </a:prstGeom>
          <a:no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 34"/>
          <p:cNvSpPr/>
          <p:nvPr/>
        </p:nvSpPr>
        <p:spPr>
          <a:xfrm>
            <a:off x="5193792" y="3630168"/>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Contradiction ou refus de la proposition de l'interlocuteur</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9" name="Shape 35"/>
          <p:cNvSpPr/>
          <p:nvPr/>
        </p:nvSpPr>
        <p:spPr>
          <a:xfrm>
            <a:off x="256032" y="4114800"/>
            <a:ext cx="2560320" cy="420624"/>
          </a:xfrm>
          <a:prstGeom prst="rect">
            <a:avLst/>
          </a:prstGeom>
          <a:noFill/>
          <a:ln w="12700">
            <a:solidFill>
              <a:srgbClr val="D0F5E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 36"/>
          <p:cNvSpPr/>
          <p:nvPr/>
        </p:nvSpPr>
        <p:spPr>
          <a:xfrm>
            <a:off x="329184" y="4151376"/>
            <a:ext cx="2414016" cy="347472"/>
          </a:xfrm>
          <a:prstGeom prst="rect">
            <a:avLst/>
          </a:prstGeom>
          <a:solidFill>
            <a:schemeClr val="bg1"/>
          </a:solid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Mode phonique</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41" name="Shape 37"/>
          <p:cNvSpPr/>
          <p:nvPr/>
        </p:nvSpPr>
        <p:spPr>
          <a:xfrm>
            <a:off x="2871216" y="4114800"/>
            <a:ext cx="2194560" cy="420624"/>
          </a:xfrm>
          <a:prstGeom prst="rect">
            <a:avLst/>
          </a:prstGeom>
          <a:noFill/>
          <a:ln w="12700">
            <a:solidFill>
              <a:srgbClr val="F0F0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 38"/>
          <p:cNvSpPr/>
          <p:nvPr/>
        </p:nvSpPr>
        <p:spPr>
          <a:xfrm>
            <a:off x="2944368" y="4151376"/>
            <a:ext cx="2048256"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B9BD5">
                    <a:lumMod val="50000"/>
                  </a:srgbClr>
                </a:solidFill>
                <a:effectLst/>
                <a:uLnTx/>
                <a:uFillTx/>
                <a:latin typeface="Arial" pitchFamily="34" charset="0"/>
                <a:ea typeface="Arial" pitchFamily="34" charset="-122"/>
                <a:cs typeface="Arial" pitchFamily="34" charset="-120"/>
              </a:rPr>
              <a:t>bredouiller, crier, chuchoter</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43" name="Shape 39"/>
          <p:cNvSpPr/>
          <p:nvPr/>
        </p:nvSpPr>
        <p:spPr>
          <a:xfrm>
            <a:off x="5120640" y="4114800"/>
            <a:ext cx="3822192" cy="420624"/>
          </a:xfrm>
          <a:prstGeom prst="rect">
            <a:avLst/>
          </a:prstGeom>
          <a:no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 40"/>
          <p:cNvSpPr/>
          <p:nvPr/>
        </p:nvSpPr>
        <p:spPr>
          <a:xfrm>
            <a:off x="5193792" y="4151376"/>
            <a:ext cx="3675888" cy="34747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Précise les conditions phoniques de l'acte</a:t>
            </a:r>
            <a:endPar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45" name="Text 41"/>
          <p:cNvSpPr/>
          <p:nvPr/>
        </p:nvSpPr>
        <p:spPr>
          <a:xfrm>
            <a:off x="329184" y="5559552"/>
            <a:ext cx="11499022" cy="8229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Arial" pitchFamily="34" charset="0"/>
                <a:ea typeface="Arial" pitchFamily="34" charset="-122"/>
                <a:cs typeface="Arial" pitchFamily="34" charset="-120"/>
              </a:rPr>
              <a:t>Seul « dire » est neutre — tous les autres verbes imposent au rapporteur une interprétation de la force illocutoire originale (Maingueneau 1999).</a:t>
            </a:r>
            <a:endPar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333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70FEB6-8D06-4649-811F-087FF610E1EA}"/>
              </a:ext>
            </a:extLst>
          </p:cNvPr>
          <p:cNvSpPr>
            <a:spLocks noGrp="1"/>
          </p:cNvSpPr>
          <p:nvPr>
            <p:ph type="title"/>
          </p:nvPr>
        </p:nvSpPr>
        <p:spPr/>
        <p:txBody>
          <a:bodyPr/>
          <a:lstStyle/>
          <a:p>
            <a:r>
              <a:rPr lang="it-IT" b="1" dirty="0" err="1">
                <a:solidFill>
                  <a:srgbClr val="00B050"/>
                </a:solidFill>
                <a:highlight>
                  <a:srgbClr val="FFFF00"/>
                </a:highlight>
              </a:rPr>
              <a:t>Paroles</a:t>
            </a:r>
            <a:r>
              <a:rPr lang="it-IT" b="1" dirty="0">
                <a:solidFill>
                  <a:srgbClr val="00B050"/>
                </a:solidFill>
                <a:highlight>
                  <a:srgbClr val="FFFF00"/>
                </a:highlight>
              </a:rPr>
              <a:t> </a:t>
            </a:r>
            <a:r>
              <a:rPr lang="it-IT" b="1" dirty="0" err="1">
                <a:solidFill>
                  <a:srgbClr val="00B050"/>
                </a:solidFill>
                <a:highlight>
                  <a:srgbClr val="FFFF00"/>
                </a:highlight>
              </a:rPr>
              <a:t>rapportées</a:t>
            </a:r>
            <a:r>
              <a:rPr lang="it-IT" b="1" dirty="0">
                <a:solidFill>
                  <a:srgbClr val="00B050"/>
                </a:solidFill>
                <a:highlight>
                  <a:srgbClr val="FFFF00"/>
                </a:highlight>
              </a:rPr>
              <a:t> – </a:t>
            </a:r>
            <a:r>
              <a:rPr lang="it-IT" b="1" dirty="0" err="1">
                <a:solidFill>
                  <a:srgbClr val="00B050"/>
                </a:solidFill>
                <a:highlight>
                  <a:srgbClr val="FFFF00"/>
                </a:highlight>
              </a:rPr>
              <a:t>exercice</a:t>
            </a:r>
            <a:r>
              <a:rPr lang="it-IT" b="1" dirty="0">
                <a:solidFill>
                  <a:srgbClr val="00B050"/>
                </a:solidFill>
                <a:highlight>
                  <a:srgbClr val="FFFF00"/>
                </a:highlight>
              </a:rPr>
              <a:t> </a:t>
            </a:r>
            <a:r>
              <a:rPr lang="it-IT" b="1" dirty="0">
                <a:solidFill>
                  <a:srgbClr val="00B050"/>
                </a:solidFill>
              </a:rPr>
              <a:t>1 DD-&gt; DI</a:t>
            </a:r>
          </a:p>
        </p:txBody>
      </p:sp>
      <p:sp>
        <p:nvSpPr>
          <p:cNvPr id="3" name="Segnaposto contenuto 2">
            <a:extLst>
              <a:ext uri="{FF2B5EF4-FFF2-40B4-BE49-F238E27FC236}">
                <a16:creationId xmlns:a16="http://schemas.microsoft.com/office/drawing/2014/main" id="{51AE40A6-CE06-4A77-B5F7-421E7F440C9B}"/>
              </a:ext>
            </a:extLst>
          </p:cNvPr>
          <p:cNvSpPr>
            <a:spLocks noGrp="1"/>
          </p:cNvSpPr>
          <p:nvPr>
            <p:ph idx="1"/>
          </p:nvPr>
        </p:nvSpPr>
        <p:spPr>
          <a:xfrm>
            <a:off x="838200" y="1825625"/>
            <a:ext cx="10515600" cy="4667250"/>
          </a:xfrm>
        </p:spPr>
        <p:txBody>
          <a:bodyPr>
            <a:normAutofit lnSpcReduction="10000"/>
          </a:bodyPr>
          <a:lstStyle/>
          <a:p>
            <a:r>
              <a:rPr lang="it-IT" sz="1800" dirty="0">
                <a:latin typeface="Arial" panose="020B0604020202020204" pitchFamily="34" charset="0"/>
                <a:cs typeface="Arial" panose="020B0604020202020204" pitchFamily="34" charset="0"/>
              </a:rPr>
              <a:t>J’ai passé des </a:t>
            </a:r>
            <a:r>
              <a:rPr lang="it-IT" sz="1800" dirty="0" err="1">
                <a:latin typeface="Arial" panose="020B0604020202020204" pitchFamily="34" charset="0"/>
                <a:cs typeface="Arial" panose="020B0604020202020204" pitchFamily="34" charset="0"/>
              </a:rPr>
              <a:t>vacances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horribles</a:t>
            </a:r>
            <a:r>
              <a:rPr lang="it-IT" sz="1800" dirty="0">
                <a:latin typeface="Arial" panose="020B0604020202020204" pitchFamily="34" charset="0"/>
                <a:cs typeface="Arial" panose="020B0604020202020204" pitchFamily="34" charset="0"/>
              </a:rPr>
              <a:t> l’</a:t>
            </a:r>
            <a:r>
              <a:rPr lang="it-IT" sz="1800" dirty="0" err="1">
                <a:latin typeface="Arial" panose="020B0604020202020204" pitchFamily="34" charset="0"/>
                <a:cs typeface="Arial" panose="020B0604020202020204" pitchFamily="34" charset="0"/>
              </a:rPr>
              <a:t>été</a:t>
            </a:r>
            <a:r>
              <a:rPr lang="it-IT" sz="1800" dirty="0">
                <a:latin typeface="Arial" panose="020B0604020202020204" pitchFamily="34" charset="0"/>
                <a:cs typeface="Arial" panose="020B0604020202020204" pitchFamily="34" charset="0"/>
              </a:rPr>
              <a:t> dernier</a:t>
            </a:r>
          </a:p>
          <a:p>
            <a:r>
              <a:rPr lang="it-IT" sz="1800" dirty="0">
                <a:latin typeface="Arial" panose="020B0604020202020204" pitchFamily="34" charset="0"/>
                <a:cs typeface="Arial" panose="020B0604020202020204" pitchFamily="34" charset="0"/>
              </a:rPr>
              <a:t>Donne-</a:t>
            </a:r>
            <a:r>
              <a:rPr lang="it-IT" sz="1800" dirty="0" err="1">
                <a:latin typeface="Arial" panose="020B0604020202020204" pitchFamily="34" charset="0"/>
                <a:cs typeface="Arial" panose="020B0604020202020204" pitchFamily="34" charset="0"/>
              </a:rPr>
              <a:t>moi</a:t>
            </a:r>
            <a:r>
              <a:rPr lang="it-IT" sz="1800" dirty="0">
                <a:latin typeface="Arial" panose="020B0604020202020204" pitchFamily="34" charset="0"/>
                <a:cs typeface="Arial" panose="020B0604020202020204" pitchFamily="34" charset="0"/>
              </a:rPr>
              <a:t> ton </a:t>
            </a:r>
            <a:r>
              <a:rPr lang="it-IT" sz="1800" dirty="0" err="1">
                <a:latin typeface="Arial" panose="020B0604020202020204" pitchFamily="34" charset="0"/>
                <a:cs typeface="Arial" panose="020B0604020202020204" pitchFamily="34" charset="0"/>
              </a:rPr>
              <a:t>adresse</a:t>
            </a:r>
            <a:r>
              <a:rPr lang="it-IT" sz="1800" dirty="0">
                <a:latin typeface="Arial" panose="020B0604020202020204" pitchFamily="34" charset="0"/>
                <a:cs typeface="Arial" panose="020B0604020202020204" pitchFamily="34" charset="0"/>
              </a:rPr>
              <a:t>-email </a:t>
            </a:r>
            <a:r>
              <a:rPr lang="it-IT" sz="1800" dirty="0" err="1">
                <a:latin typeface="Arial" panose="020B0604020202020204" pitchFamily="34" charset="0"/>
                <a:cs typeface="Arial" panose="020B0604020202020204" pitchFamily="34" charset="0"/>
              </a:rPr>
              <a:t>s’il</a:t>
            </a:r>
            <a:r>
              <a:rPr lang="it-IT" sz="1800" dirty="0">
                <a:latin typeface="Arial" panose="020B0604020202020204" pitchFamily="34" charset="0"/>
                <a:cs typeface="Arial" panose="020B0604020202020204" pitchFamily="34" charset="0"/>
              </a:rPr>
              <a:t> te </a:t>
            </a:r>
            <a:r>
              <a:rPr lang="it-IT" sz="1800" dirty="0" err="1">
                <a:latin typeface="Arial" panose="020B0604020202020204" pitchFamily="34" charset="0"/>
                <a:cs typeface="Arial" panose="020B0604020202020204" pitchFamily="34" charset="0"/>
              </a:rPr>
              <a:t>plait</a:t>
            </a:r>
            <a:r>
              <a:rPr lang="it-IT" sz="1800" dirty="0">
                <a:latin typeface="Arial" panose="020B0604020202020204" pitchFamily="34" charset="0"/>
                <a:cs typeface="Arial" panose="020B0604020202020204" pitchFamily="34" charset="0"/>
              </a:rPr>
              <a:t>!</a:t>
            </a:r>
          </a:p>
          <a:p>
            <a:r>
              <a:rPr lang="it-IT" sz="1800" dirty="0">
                <a:latin typeface="Arial" panose="020B0604020202020204" pitchFamily="34" charset="0"/>
                <a:cs typeface="Arial" panose="020B0604020202020204" pitchFamily="34" charset="0"/>
              </a:rPr>
              <a:t>Il </a:t>
            </a:r>
            <a:r>
              <a:rPr lang="it-IT" sz="1800" dirty="0" err="1">
                <a:latin typeface="Arial" panose="020B0604020202020204" pitchFamily="34" charset="0"/>
                <a:cs typeface="Arial" panose="020B0604020202020204" pitchFamily="34" charset="0"/>
              </a:rPr>
              <a:t>faudrait</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que</a:t>
            </a:r>
            <a:r>
              <a:rPr lang="it-IT" sz="1800" dirty="0">
                <a:latin typeface="Arial" panose="020B0604020202020204" pitchFamily="34" charset="0"/>
                <a:cs typeface="Arial" panose="020B0604020202020204" pitchFamily="34" charset="0"/>
              </a:rPr>
              <a:t> tu </a:t>
            </a:r>
            <a:r>
              <a:rPr lang="it-IT" sz="1800" dirty="0" err="1">
                <a:latin typeface="Arial" panose="020B0604020202020204" pitchFamily="34" charset="0"/>
                <a:cs typeface="Arial" panose="020B0604020202020204" pitchFamily="34" charset="0"/>
              </a:rPr>
              <a:t>collabores</a:t>
            </a:r>
            <a:r>
              <a:rPr lang="it-IT" sz="1800" dirty="0">
                <a:latin typeface="Arial" panose="020B0604020202020204" pitchFamily="34" charset="0"/>
                <a:cs typeface="Arial" panose="020B0604020202020204" pitchFamily="34" charset="0"/>
              </a:rPr>
              <a:t> un </a:t>
            </a:r>
            <a:r>
              <a:rPr lang="it-IT" sz="1800" dirty="0" err="1">
                <a:latin typeface="Arial" panose="020B0604020202020204" pitchFamily="34" charset="0"/>
                <a:cs typeface="Arial" panose="020B0604020202020204" pitchFamily="34" charset="0"/>
              </a:rPr>
              <a:t>peu</a:t>
            </a:r>
            <a:r>
              <a:rPr lang="it-IT" sz="1800" dirty="0">
                <a:latin typeface="Arial" panose="020B0604020202020204" pitchFamily="34" charset="0"/>
                <a:cs typeface="Arial" panose="020B0604020202020204" pitchFamily="34" charset="0"/>
              </a:rPr>
              <a:t> plus </a:t>
            </a:r>
            <a:r>
              <a:rPr lang="it-IT" sz="1800" dirty="0" err="1">
                <a:latin typeface="Arial" panose="020B0604020202020204" pitchFamily="34" charset="0"/>
                <a:cs typeface="Arial" panose="020B0604020202020204" pitchFamily="34" charset="0"/>
              </a:rPr>
              <a:t>sinon</a:t>
            </a:r>
            <a:r>
              <a:rPr lang="it-IT" sz="1800" dirty="0">
                <a:latin typeface="Arial" panose="020B0604020202020204" pitchFamily="34" charset="0"/>
                <a:cs typeface="Arial" panose="020B0604020202020204" pitchFamily="34" charset="0"/>
              </a:rPr>
              <a:t> je ne m’en sortirai </a:t>
            </a:r>
            <a:r>
              <a:rPr lang="it-IT" sz="1800" dirty="0" err="1">
                <a:latin typeface="Arial" panose="020B0604020202020204" pitchFamily="34" charset="0"/>
                <a:cs typeface="Arial" panose="020B0604020202020204" pitchFamily="34" charset="0"/>
              </a:rPr>
              <a:t>pas</a:t>
            </a:r>
            <a:endParaRPr lang="it-IT" sz="1800" dirty="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Tu </a:t>
            </a:r>
            <a:r>
              <a:rPr lang="it-IT" sz="1800" dirty="0" err="1">
                <a:latin typeface="Arial" panose="020B0604020202020204" pitchFamily="34" charset="0"/>
                <a:cs typeface="Arial" panose="020B0604020202020204" pitchFamily="34" charset="0"/>
              </a:rPr>
              <a:t>prends</a:t>
            </a:r>
            <a:r>
              <a:rPr lang="it-IT" sz="1800" dirty="0">
                <a:latin typeface="Arial" panose="020B0604020202020204" pitchFamily="34" charset="0"/>
                <a:cs typeface="Arial" panose="020B0604020202020204" pitchFamily="34" charset="0"/>
              </a:rPr>
              <a:t> quel </a:t>
            </a:r>
            <a:r>
              <a:rPr lang="it-IT" sz="1800" dirty="0" err="1">
                <a:latin typeface="Arial" panose="020B0604020202020204" pitchFamily="34" charset="0"/>
                <a:cs typeface="Arial" panose="020B0604020202020204" pitchFamily="34" charset="0"/>
              </a:rPr>
              <a:t>train</a:t>
            </a:r>
            <a:r>
              <a:rPr lang="it-IT" sz="1800" dirty="0">
                <a:latin typeface="Arial" panose="020B0604020202020204" pitchFamily="34" charset="0"/>
                <a:cs typeface="Arial" panose="020B0604020202020204" pitchFamily="34" charset="0"/>
              </a:rPr>
              <a:t> ?</a:t>
            </a:r>
          </a:p>
          <a:p>
            <a:r>
              <a:rPr lang="it-IT" sz="1800" dirty="0">
                <a:latin typeface="Arial" panose="020B0604020202020204" pitchFamily="34" charset="0"/>
                <a:cs typeface="Arial" panose="020B0604020202020204" pitchFamily="34" charset="0"/>
              </a:rPr>
              <a:t>Est-ce </a:t>
            </a:r>
            <a:r>
              <a:rPr lang="it-IT" sz="1800" dirty="0" err="1">
                <a:latin typeface="Arial" panose="020B0604020202020204" pitchFamily="34" charset="0"/>
                <a:cs typeface="Arial" panose="020B0604020202020204" pitchFamily="34" charset="0"/>
              </a:rPr>
              <a:t>que</a:t>
            </a:r>
            <a:r>
              <a:rPr lang="it-IT" sz="1800" dirty="0">
                <a:latin typeface="Arial" panose="020B0604020202020204" pitchFamily="34" charset="0"/>
                <a:cs typeface="Arial" panose="020B0604020202020204" pitchFamily="34" charset="0"/>
              </a:rPr>
              <a:t> ce film t’a </a:t>
            </a:r>
            <a:r>
              <a:rPr lang="it-IT" sz="1800" dirty="0" err="1">
                <a:latin typeface="Arial" panose="020B0604020202020204" pitchFamily="34" charset="0"/>
                <a:cs typeface="Arial" panose="020B0604020202020204" pitchFamily="34" charset="0"/>
              </a:rPr>
              <a:t>plu</a:t>
            </a:r>
            <a:r>
              <a:rPr lang="it-IT" sz="1800" dirty="0">
                <a:latin typeface="Arial" panose="020B0604020202020204" pitchFamily="34" charset="0"/>
                <a:cs typeface="Arial" panose="020B0604020202020204" pitchFamily="34" charset="0"/>
              </a:rPr>
              <a:t>?</a:t>
            </a:r>
          </a:p>
          <a:p>
            <a:r>
              <a:rPr lang="it-IT" sz="1800" dirty="0">
                <a:latin typeface="Arial" panose="020B0604020202020204" pitchFamily="34" charset="0"/>
                <a:cs typeface="Arial" panose="020B0604020202020204" pitchFamily="34" charset="0"/>
              </a:rPr>
              <a:t>Pourquoi ton nom n’</a:t>
            </a:r>
            <a:r>
              <a:rPr lang="it-IT" sz="1800" dirty="0" err="1">
                <a:latin typeface="Arial" panose="020B0604020202020204" pitchFamily="34" charset="0"/>
                <a:cs typeface="Arial" panose="020B0604020202020204" pitchFamily="34" charset="0"/>
              </a:rPr>
              <a:t>apparait</a:t>
            </a:r>
            <a:r>
              <a:rPr lang="it-IT" sz="1800" dirty="0">
                <a:latin typeface="Arial" panose="020B0604020202020204" pitchFamily="34" charset="0"/>
                <a:cs typeface="Arial" panose="020B0604020202020204" pitchFamily="34" charset="0"/>
              </a:rPr>
              <a:t>-il pas dans l’article ?</a:t>
            </a:r>
          </a:p>
          <a:p>
            <a:r>
              <a:rPr lang="it-IT" sz="1800" dirty="0">
                <a:latin typeface="Arial" panose="020B0604020202020204" pitchFamily="34" charset="0"/>
                <a:cs typeface="Arial" panose="020B0604020202020204" pitchFamily="34" charset="0"/>
              </a:rPr>
              <a:t>Où est-ce qu’on va changer de </a:t>
            </a:r>
            <a:r>
              <a:rPr lang="it-IT" sz="1800" dirty="0" err="1">
                <a:latin typeface="Arial" panose="020B0604020202020204" pitchFamily="34" charset="0"/>
                <a:cs typeface="Arial" panose="020B0604020202020204" pitchFamily="34" charset="0"/>
              </a:rPr>
              <a:t>train</a:t>
            </a:r>
            <a:r>
              <a:rPr lang="it-IT" sz="1800" dirty="0">
                <a:latin typeface="Arial" panose="020B0604020202020204" pitchFamily="34" charset="0"/>
                <a:cs typeface="Arial" panose="020B0604020202020204" pitchFamily="34" charset="0"/>
              </a:rPr>
              <a:t> ?</a:t>
            </a:r>
          </a:p>
          <a:p>
            <a:r>
              <a:rPr lang="it-IT" sz="1800" dirty="0">
                <a:latin typeface="Arial" panose="020B0604020202020204" pitchFamily="34" charset="0"/>
                <a:cs typeface="Arial" panose="020B0604020202020204" pitchFamily="34" charset="0"/>
              </a:rPr>
              <a:t>Ne </a:t>
            </a:r>
            <a:r>
              <a:rPr lang="it-IT" sz="1800" dirty="0" err="1">
                <a:latin typeface="Arial" panose="020B0604020202020204" pitchFamily="34" charset="0"/>
                <a:cs typeface="Arial" panose="020B0604020202020204" pitchFamily="34" charset="0"/>
              </a:rPr>
              <a:t>distribue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que</a:t>
            </a:r>
            <a:r>
              <a:rPr lang="it-IT" sz="1800" dirty="0">
                <a:latin typeface="Arial" panose="020B0604020202020204" pitchFamily="34" charset="0"/>
                <a:cs typeface="Arial" panose="020B0604020202020204" pitchFamily="34" charset="0"/>
              </a:rPr>
              <a:t> la </a:t>
            </a:r>
            <a:r>
              <a:rPr lang="it-IT" sz="1800" dirty="0" err="1">
                <a:latin typeface="Arial" panose="020B0604020202020204" pitchFamily="34" charset="0"/>
                <a:cs typeface="Arial" panose="020B0604020202020204" pitchFamily="34" charset="0"/>
              </a:rPr>
              <a:t>quantité</a:t>
            </a:r>
            <a:r>
              <a:rPr lang="it-IT" sz="1800" dirty="0">
                <a:latin typeface="Arial" panose="020B0604020202020204" pitchFamily="34" charset="0"/>
                <a:cs typeface="Arial" panose="020B0604020202020204" pitchFamily="34" charset="0"/>
              </a:rPr>
              <a:t> nécessaire !</a:t>
            </a:r>
          </a:p>
          <a:p>
            <a:r>
              <a:rPr lang="it-IT" sz="1800" dirty="0">
                <a:latin typeface="Arial" panose="020B0604020202020204" pitchFamily="34" charset="0"/>
                <a:cs typeface="Arial" panose="020B0604020202020204" pitchFamily="34" charset="0"/>
              </a:rPr>
              <a:t>Bon, </a:t>
            </a:r>
            <a:r>
              <a:rPr lang="it-IT" sz="1800" dirty="0" err="1">
                <a:latin typeface="Arial" panose="020B0604020202020204" pitchFamily="34" charset="0"/>
                <a:cs typeface="Arial" panose="020B0604020202020204" pitchFamily="34" charset="0"/>
              </a:rPr>
              <a:t>allez</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viens</a:t>
            </a:r>
            <a:r>
              <a:rPr lang="it-IT" sz="1800" dirty="0">
                <a:latin typeface="Arial" panose="020B0604020202020204" pitchFamily="34" charset="0"/>
                <a:cs typeface="Arial" panose="020B0604020202020204" pitchFamily="34" charset="0"/>
              </a:rPr>
              <a:t> t’</a:t>
            </a:r>
            <a:r>
              <a:rPr lang="it-IT" sz="1800" dirty="0" err="1">
                <a:latin typeface="Arial" panose="020B0604020202020204" pitchFamily="34" charset="0"/>
                <a:cs typeface="Arial" panose="020B0604020202020204" pitchFamily="34" charset="0"/>
              </a:rPr>
              <a:t>asseoir</a:t>
            </a:r>
            <a:r>
              <a:rPr lang="it-IT" sz="1800" dirty="0">
                <a:latin typeface="Arial" panose="020B0604020202020204" pitchFamily="34" charset="0"/>
                <a:cs typeface="Arial" panose="020B0604020202020204" pitchFamily="34" charset="0"/>
              </a:rPr>
              <a:t> à </a:t>
            </a:r>
            <a:r>
              <a:rPr lang="it-IT" sz="1800" dirty="0" err="1">
                <a:latin typeface="Arial" panose="020B0604020202020204" pitchFamily="34" charset="0"/>
                <a:cs typeface="Arial" panose="020B0604020202020204" pitchFamily="34" charset="0"/>
              </a:rPr>
              <a:t>côté</a:t>
            </a:r>
            <a:r>
              <a:rPr lang="it-IT" sz="1800" dirty="0">
                <a:latin typeface="Arial" panose="020B0604020202020204" pitchFamily="34" charset="0"/>
                <a:cs typeface="Arial" panose="020B0604020202020204" pitchFamily="34" charset="0"/>
              </a:rPr>
              <a:t> de nous !</a:t>
            </a:r>
          </a:p>
          <a:p>
            <a:r>
              <a:rPr lang="it-IT" sz="1800" dirty="0">
                <a:latin typeface="Arial" panose="020B0604020202020204" pitchFamily="34" charset="0"/>
                <a:cs typeface="Arial" panose="020B0604020202020204" pitchFamily="34" charset="0"/>
              </a:rPr>
              <a:t>C’est vrai, je n’ai pas assez travaillé</a:t>
            </a:r>
          </a:p>
          <a:p>
            <a:r>
              <a:rPr lang="it-IT" sz="1800" dirty="0">
                <a:latin typeface="Arial" panose="020B0604020202020204" pitchFamily="34" charset="0"/>
                <a:cs typeface="Arial" panose="020B0604020202020204" pitchFamily="34" charset="0"/>
              </a:rPr>
              <a:t>Mais si, tu </a:t>
            </a:r>
            <a:r>
              <a:rPr lang="it-IT" sz="1800" dirty="0" err="1">
                <a:latin typeface="Arial" panose="020B0604020202020204" pitchFamily="34" charset="0"/>
                <a:cs typeface="Arial" panose="020B0604020202020204" pitchFamily="34" charset="0"/>
              </a:rPr>
              <a:t>peux</a:t>
            </a:r>
            <a:r>
              <a:rPr lang="it-IT" sz="1800" dirty="0">
                <a:latin typeface="Arial" panose="020B0604020202020204" pitchFamily="34" charset="0"/>
                <a:cs typeface="Arial" panose="020B0604020202020204" pitchFamily="34" charset="0"/>
              </a:rPr>
              <a:t> me </a:t>
            </a:r>
            <a:r>
              <a:rPr lang="it-IT" sz="1800" dirty="0" err="1">
                <a:latin typeface="Arial" panose="020B0604020202020204" pitchFamily="34" charset="0"/>
                <a:cs typeface="Arial" panose="020B0604020202020204" pitchFamily="34" charset="0"/>
              </a:rPr>
              <a:t>croire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j’ai</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trois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licences</a:t>
            </a:r>
            <a:endParaRPr lang="it-IT" sz="1800" dirty="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Je t’en </a:t>
            </a:r>
            <a:r>
              <a:rPr lang="it-IT" sz="1800" dirty="0" err="1">
                <a:latin typeface="Arial" panose="020B0604020202020204" pitchFamily="34" charset="0"/>
                <a:cs typeface="Arial" panose="020B0604020202020204" pitchFamily="34" charset="0"/>
              </a:rPr>
              <a:t>prie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laisse-moi</a:t>
            </a:r>
            <a:r>
              <a:rPr lang="it-IT" sz="1800" dirty="0">
                <a:latin typeface="Arial" panose="020B0604020202020204" pitchFamily="34" charset="0"/>
                <a:cs typeface="Arial" panose="020B0604020202020204" pitchFamily="34" charset="0"/>
              </a:rPr>
              <a:t> venir </a:t>
            </a:r>
            <a:r>
              <a:rPr lang="it-IT" sz="1800" dirty="0" err="1">
                <a:latin typeface="Arial" panose="020B0604020202020204" pitchFamily="34" charset="0"/>
                <a:cs typeface="Arial" panose="020B0604020202020204" pitchFamily="34" charset="0"/>
              </a:rPr>
              <a:t>avec</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toi</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s’il</a:t>
            </a:r>
            <a:r>
              <a:rPr lang="it-IT" sz="1800" dirty="0">
                <a:latin typeface="Arial" panose="020B0604020202020204" pitchFamily="34" charset="0"/>
                <a:cs typeface="Arial" panose="020B0604020202020204" pitchFamily="34" charset="0"/>
              </a:rPr>
              <a:t> te </a:t>
            </a:r>
            <a:r>
              <a:rPr lang="it-IT" sz="1800" dirty="0" err="1">
                <a:latin typeface="Arial" panose="020B0604020202020204" pitchFamily="34" charset="0"/>
                <a:cs typeface="Arial" panose="020B0604020202020204" pitchFamily="34" charset="0"/>
              </a:rPr>
              <a:t>plait</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please-please</a:t>
            </a:r>
            <a:r>
              <a:rPr lang="it-IT" sz="1800" dirty="0">
                <a:latin typeface="Arial" panose="020B0604020202020204" pitchFamily="34" charset="0"/>
                <a:cs typeface="Arial" panose="020B0604020202020204" pitchFamily="34" charset="0"/>
              </a:rPr>
              <a:t> !</a:t>
            </a:r>
          </a:p>
          <a:p>
            <a:r>
              <a:rPr lang="it-IT" sz="1800" dirty="0">
                <a:latin typeface="Arial" panose="020B0604020202020204" pitchFamily="34" charset="0"/>
                <a:cs typeface="Arial" panose="020B0604020202020204" pitchFamily="34" charset="0"/>
              </a:rPr>
              <a:t>N’</a:t>
            </a:r>
            <a:r>
              <a:rPr lang="it-IT" sz="1800" dirty="0" err="1">
                <a:latin typeface="Arial" panose="020B0604020202020204" pitchFamily="34" charset="0"/>
                <a:cs typeface="Arial" panose="020B0604020202020204" pitchFamily="34" charset="0"/>
              </a:rPr>
              <a:t>oublie</a:t>
            </a:r>
            <a:r>
              <a:rPr lang="it-IT" sz="1800" dirty="0">
                <a:latin typeface="Arial" panose="020B0604020202020204" pitchFamily="34" charset="0"/>
                <a:cs typeface="Arial" panose="020B0604020202020204" pitchFamily="34" charset="0"/>
              </a:rPr>
              <a:t> pas que je dois </a:t>
            </a:r>
            <a:r>
              <a:rPr lang="it-IT" sz="1800" dirty="0" err="1">
                <a:latin typeface="Arial" panose="020B0604020202020204" pitchFamily="34" charset="0"/>
                <a:cs typeface="Arial" panose="020B0604020202020204" pitchFamily="34" charset="0"/>
              </a:rPr>
              <a:t>passer</a:t>
            </a:r>
            <a:r>
              <a:rPr lang="it-IT" sz="1800" dirty="0">
                <a:latin typeface="Arial" panose="020B0604020202020204" pitchFamily="34" charset="0"/>
                <a:cs typeface="Arial" panose="020B0604020202020204" pitchFamily="34" charset="0"/>
              </a:rPr>
              <a:t> à la poste avant 17 heures</a:t>
            </a:r>
          </a:p>
          <a:p>
            <a:endParaRPr lang="it-IT" sz="1600" dirty="0">
              <a:latin typeface="Arial" panose="020B0604020202020204" pitchFamily="34" charset="0"/>
              <a:cs typeface="Arial" panose="020B0604020202020204" pitchFamily="34" charset="0"/>
            </a:endParaRPr>
          </a:p>
          <a:p>
            <a:endParaRPr lang="it-IT" sz="1600" dirty="0"/>
          </a:p>
          <a:p>
            <a:endParaRPr lang="it-IT" sz="1600" dirty="0"/>
          </a:p>
          <a:p>
            <a:endParaRPr lang="it-IT" sz="2000" dirty="0"/>
          </a:p>
          <a:p>
            <a:endParaRPr lang="it-IT" dirty="0"/>
          </a:p>
        </p:txBody>
      </p:sp>
    </p:spTree>
    <p:extLst>
      <p:ext uri="{BB962C8B-B14F-4D97-AF65-F5344CB8AC3E}">
        <p14:creationId xmlns:p14="http://schemas.microsoft.com/office/powerpoint/2010/main" val="386933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00B050"/>
                </a:solidFill>
                <a:highlight>
                  <a:srgbClr val="FFFF00"/>
                </a:highlight>
              </a:rPr>
              <a:t>Paroles</a:t>
            </a:r>
            <a:r>
              <a:rPr lang="it-IT" b="1" dirty="0">
                <a:solidFill>
                  <a:srgbClr val="00B050"/>
                </a:solidFill>
                <a:highlight>
                  <a:srgbClr val="FFFF00"/>
                </a:highlight>
              </a:rPr>
              <a:t> </a:t>
            </a:r>
            <a:r>
              <a:rPr lang="it-IT" b="1" dirty="0" err="1">
                <a:solidFill>
                  <a:srgbClr val="00B050"/>
                </a:solidFill>
                <a:highlight>
                  <a:srgbClr val="FFFF00"/>
                </a:highlight>
              </a:rPr>
              <a:t>rapportées</a:t>
            </a:r>
            <a:r>
              <a:rPr lang="it-IT" b="1" dirty="0">
                <a:solidFill>
                  <a:srgbClr val="00B050"/>
                </a:solidFill>
                <a:highlight>
                  <a:srgbClr val="FFFF00"/>
                </a:highlight>
              </a:rPr>
              <a:t> </a:t>
            </a:r>
            <a:r>
              <a:rPr lang="it-IT" b="1" dirty="0">
                <a:solidFill>
                  <a:srgbClr val="00B050"/>
                </a:solidFill>
              </a:rPr>
              <a:t>– </a:t>
            </a:r>
            <a:r>
              <a:rPr lang="it-IT" b="1" dirty="0" err="1">
                <a:solidFill>
                  <a:srgbClr val="00B050"/>
                </a:solidFill>
              </a:rPr>
              <a:t>exercice</a:t>
            </a:r>
            <a:r>
              <a:rPr lang="it-IT" b="1" dirty="0">
                <a:solidFill>
                  <a:srgbClr val="00B050"/>
                </a:solidFill>
              </a:rPr>
              <a:t> 2 DI-&gt; DD</a:t>
            </a:r>
            <a:endParaRPr lang="fr-FR" dirty="0"/>
          </a:p>
        </p:txBody>
      </p:sp>
      <p:sp>
        <p:nvSpPr>
          <p:cNvPr id="4" name="Rectangle 1"/>
          <p:cNvSpPr>
            <a:spLocks noGrp="1" noChangeArrowheads="1"/>
          </p:cNvSpPr>
          <p:nvPr>
            <p:ph idx="1"/>
          </p:nvPr>
        </p:nvSpPr>
        <p:spPr bwMode="auto">
          <a:xfrm>
            <a:off x="838200" y="2293136"/>
            <a:ext cx="705834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Il insinue que son collègue n’a pas fait tout le travail. </a:t>
            </a:r>
          </a:p>
          <a:p>
            <a:pPr marL="342900" indent="-342900" eaLnBrk="0" fontAlgn="base" hangingPunct="0">
              <a:lnSpc>
                <a:spcPct val="100000"/>
              </a:lnSpc>
              <a:spcBef>
                <a:spcPct val="0"/>
              </a:spcBef>
              <a:spcAft>
                <a:spcPct val="0"/>
              </a:spcAft>
              <a:buFont typeface="+mj-lt"/>
              <a:buAutoNum type="arabicPeriod"/>
            </a:pPr>
            <a:r>
              <a:rPr lang="fr-FR" altLang="fr-FR" sz="1800" dirty="0">
                <a:latin typeface="Arial" panose="020B0604020202020204" pitchFamily="34" charset="0"/>
              </a:rPr>
              <a:t>Nous répétons que nous n’y sommes pour rien</a:t>
            </a:r>
            <a:endParaRPr kumimoji="0" lang="fr-FR" altLang="fr-FR" sz="180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Elle objecte que cette proposition ne résoudra pas le problème. </a:t>
            </a: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Il bredouille qu’il ne comprend pas la question. </a:t>
            </a: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Je doute qu’il dise la vérité. </a:t>
            </a: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Ils suspectent qu’il y a quelque chose de caché. </a:t>
            </a: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Elle avoue qu’elle s’est trompée. </a:t>
            </a:r>
          </a:p>
          <a:p>
            <a:pPr marL="342900" indent="-342900" eaLnBrk="0" fontAlgn="base" hangingPunct="0">
              <a:lnSpc>
                <a:spcPct val="100000"/>
              </a:lnSpc>
              <a:spcBef>
                <a:spcPct val="0"/>
              </a:spcBef>
              <a:spcAft>
                <a:spcPct val="0"/>
              </a:spcAft>
              <a:buFont typeface="+mj-lt"/>
              <a:buAutoNum type="arabicPeriod"/>
            </a:pPr>
            <a:r>
              <a:rPr kumimoji="0" lang="fr-FR" altLang="fr-FR" sz="1800" i="0" u="none" strike="noStrike" cap="none" normalizeH="0" baseline="0" dirty="0">
                <a:ln>
                  <a:noFill/>
                </a:ln>
                <a:solidFill>
                  <a:schemeClr val="tx1"/>
                </a:solidFill>
                <a:effectLst/>
                <a:latin typeface="Arial" panose="020B0604020202020204" pitchFamily="34" charset="0"/>
              </a:rPr>
              <a:t>Il soutient que son projet est réalisable. </a:t>
            </a:r>
          </a:p>
          <a:p>
            <a:pPr marL="342900" indent="-342900" eaLnBrk="0" fontAlgn="base" hangingPunct="0">
              <a:lnSpc>
                <a:spcPct val="100000"/>
              </a:lnSpc>
              <a:spcBef>
                <a:spcPct val="0"/>
              </a:spcBef>
              <a:spcAft>
                <a:spcPct val="0"/>
              </a:spcAft>
              <a:buFont typeface="+mj-lt"/>
              <a:buAutoNum type="arabicPeriod"/>
            </a:pPr>
            <a:r>
              <a:rPr lang="fr-FR" altLang="fr-FR" sz="1800" dirty="0" err="1">
                <a:latin typeface="Arial" panose="020B0604020202020204" pitchFamily="34" charset="0"/>
              </a:rPr>
              <a:t>ll</a:t>
            </a:r>
            <a:r>
              <a:rPr lang="fr-FR" altLang="fr-FR" sz="1800" dirty="0">
                <a:latin typeface="Arial" panose="020B0604020202020204" pitchFamily="34" charset="0"/>
              </a:rPr>
              <a:t> fait remarquer que le problème est plus complexe.</a:t>
            </a:r>
          </a:p>
          <a:p>
            <a:pPr marL="0" indent="0" eaLnBrk="0" fontAlgn="base" hangingPunct="0">
              <a:lnSpc>
                <a:spcPct val="100000"/>
              </a:lnSpc>
              <a:spcBef>
                <a:spcPct val="0"/>
              </a:spcBef>
              <a:spcAft>
                <a:spcPct val="0"/>
              </a:spcAft>
              <a:buNone/>
            </a:pPr>
            <a:endParaRPr kumimoji="0" lang="fr-FR" altLang="fr-FR" sz="180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FontTx/>
              <a:buChar char="•"/>
            </a:pPr>
            <a:endParaRPr lang="fr-FR" altLang="fr-FR" sz="1800" dirty="0">
              <a:latin typeface="Arial" panose="020B0604020202020204" pitchFamily="34" charset="0"/>
            </a:endParaRPr>
          </a:p>
        </p:txBody>
      </p:sp>
    </p:spTree>
    <p:extLst>
      <p:ext uri="{BB962C8B-B14F-4D97-AF65-F5344CB8AC3E}">
        <p14:creationId xmlns:p14="http://schemas.microsoft.com/office/powerpoint/2010/main" val="224999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B10B1-3B30-126B-0E25-F6EEC97402E5}"/>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746632C3-CE61-9C3C-8254-827222E55312}"/>
              </a:ext>
            </a:extLst>
          </p:cNvPr>
          <p:cNvSpPr/>
          <p:nvPr/>
        </p:nvSpPr>
        <p:spPr>
          <a:xfrm>
            <a:off x="341376" y="146304"/>
            <a:ext cx="11582400" cy="48768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00B050"/>
                </a:solidFill>
                <a:effectLst/>
                <a:uLnTx/>
                <a:uFillTx/>
                <a:latin typeface="Arial" pitchFamily="34" charset="0"/>
                <a:ea typeface="Arial" pitchFamily="34" charset="-122"/>
                <a:cs typeface="Arial" pitchFamily="34" charset="-120"/>
              </a:rPr>
              <a:t>Sémantique &amp; Pragmatique</a:t>
            </a:r>
            <a:endParaRPr kumimoji="0" lang="en-US" sz="1333" b="0"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Text 2">
            <a:extLst>
              <a:ext uri="{FF2B5EF4-FFF2-40B4-BE49-F238E27FC236}">
                <a16:creationId xmlns:a16="http://schemas.microsoft.com/office/drawing/2014/main" id="{BA4333F4-E538-997D-3F19-304763EAB03A}"/>
              </a:ext>
            </a:extLst>
          </p:cNvPr>
          <p:cNvSpPr/>
          <p:nvPr/>
        </p:nvSpPr>
        <p:spPr>
          <a:xfrm>
            <a:off x="341376" y="633984"/>
            <a:ext cx="11582400" cy="67056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79D60"/>
                </a:solidFill>
                <a:effectLst/>
                <a:uLnTx/>
                <a:uFillTx/>
                <a:latin typeface="Calibri"/>
                <a:ea typeface="+mn-ea"/>
                <a:cs typeface="Biome Light" panose="020B0502040204020203" pitchFamily="34" charset="0"/>
              </a:rPr>
              <a:t>L'implicite : distinguer présupposé et sous-entendu</a:t>
            </a:r>
          </a:p>
        </p:txBody>
      </p:sp>
      <p:sp>
        <p:nvSpPr>
          <p:cNvPr id="6" name="Shape 4">
            <a:extLst>
              <a:ext uri="{FF2B5EF4-FFF2-40B4-BE49-F238E27FC236}">
                <a16:creationId xmlns:a16="http://schemas.microsoft.com/office/drawing/2014/main" id="{78697223-4F00-E5E2-6328-6D3E347B5D14}"/>
              </a:ext>
            </a:extLst>
          </p:cNvPr>
          <p:cNvSpPr/>
          <p:nvPr/>
        </p:nvSpPr>
        <p:spPr>
          <a:xfrm>
            <a:off x="341376" y="1438656"/>
            <a:ext cx="5608320" cy="4730496"/>
          </a:xfrm>
          <a:prstGeom prst="rect">
            <a:avLst/>
          </a:prstGeom>
          <a:solidFill>
            <a:schemeClr val="bg1"/>
          </a:solid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5">
            <a:extLst>
              <a:ext uri="{FF2B5EF4-FFF2-40B4-BE49-F238E27FC236}">
                <a16:creationId xmlns:a16="http://schemas.microsoft.com/office/drawing/2014/main" id="{58BEC775-1A7E-D184-B7AF-146A8A9E7501}"/>
              </a:ext>
            </a:extLst>
          </p:cNvPr>
          <p:cNvSpPr/>
          <p:nvPr/>
        </p:nvSpPr>
        <p:spPr>
          <a:xfrm>
            <a:off x="463296" y="1511808"/>
            <a:ext cx="5364480" cy="42672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Présupposé</a:t>
            </a:r>
            <a:endParaRPr kumimoji="0" lang="en-US" sz="1867" b="0"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Text 6">
            <a:extLst>
              <a:ext uri="{FF2B5EF4-FFF2-40B4-BE49-F238E27FC236}">
                <a16:creationId xmlns:a16="http://schemas.microsoft.com/office/drawing/2014/main" id="{B12EAD6A-7487-CB5E-4C64-92701E88E4C7}"/>
              </a:ext>
            </a:extLst>
          </p:cNvPr>
          <p:cNvSpPr/>
          <p:nvPr/>
        </p:nvSpPr>
        <p:spPr>
          <a:xfrm>
            <a:off x="463296" y="1950720"/>
            <a:ext cx="5364480" cy="75590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Ancré dans la structure linguistique de l'énoncé.</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Ne peut pas être nié sans contradiction.</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hape 8">
            <a:extLst>
              <a:ext uri="{FF2B5EF4-FFF2-40B4-BE49-F238E27FC236}">
                <a16:creationId xmlns:a16="http://schemas.microsoft.com/office/drawing/2014/main" id="{8F54AF45-6E02-4BC2-6795-4D07C21C73F3}"/>
              </a:ext>
            </a:extLst>
          </p:cNvPr>
          <p:cNvSpPr/>
          <p:nvPr/>
        </p:nvSpPr>
        <p:spPr>
          <a:xfrm>
            <a:off x="524256" y="2889504"/>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 9">
            <a:extLst>
              <a:ext uri="{FF2B5EF4-FFF2-40B4-BE49-F238E27FC236}">
                <a16:creationId xmlns:a16="http://schemas.microsoft.com/office/drawing/2014/main" id="{3668C57C-C64D-1AEA-B020-12C2F6240A18}"/>
              </a:ext>
            </a:extLst>
          </p:cNvPr>
          <p:cNvSpPr/>
          <p:nvPr/>
        </p:nvSpPr>
        <p:spPr>
          <a:xfrm>
            <a:off x="560832" y="2901696"/>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 a cessé de fumer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 10">
            <a:extLst>
              <a:ext uri="{FF2B5EF4-FFF2-40B4-BE49-F238E27FC236}">
                <a16:creationId xmlns:a16="http://schemas.microsoft.com/office/drawing/2014/main" id="{411E8E8D-7E44-0CD7-6C9A-2610377CA1D6}"/>
              </a:ext>
            </a:extLst>
          </p:cNvPr>
          <p:cNvSpPr/>
          <p:nvPr/>
        </p:nvSpPr>
        <p:spPr>
          <a:xfrm>
            <a:off x="560832" y="3194304"/>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Il fumait avant.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Shape 11">
            <a:extLst>
              <a:ext uri="{FF2B5EF4-FFF2-40B4-BE49-F238E27FC236}">
                <a16:creationId xmlns:a16="http://schemas.microsoft.com/office/drawing/2014/main" id="{B43E46B8-AC85-A746-3F03-5B3D587875AB}"/>
              </a:ext>
            </a:extLst>
          </p:cNvPr>
          <p:cNvSpPr/>
          <p:nvPr/>
        </p:nvSpPr>
        <p:spPr>
          <a:xfrm>
            <a:off x="463296" y="3669792"/>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 12">
            <a:extLst>
              <a:ext uri="{FF2B5EF4-FFF2-40B4-BE49-F238E27FC236}">
                <a16:creationId xmlns:a16="http://schemas.microsoft.com/office/drawing/2014/main" id="{1EA84734-2C49-63C0-CBFC-A423CC91A7B9}"/>
              </a:ext>
            </a:extLst>
          </p:cNvPr>
          <p:cNvSpPr/>
          <p:nvPr/>
        </p:nvSpPr>
        <p:spPr>
          <a:xfrm>
            <a:off x="560832" y="3718560"/>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Elle a encore oublié son parapluie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13">
            <a:extLst>
              <a:ext uri="{FF2B5EF4-FFF2-40B4-BE49-F238E27FC236}">
                <a16:creationId xmlns:a16="http://schemas.microsoft.com/office/drawing/2014/main" id="{9B49EFB4-D7DB-DC80-063C-362551DC78FD}"/>
              </a:ext>
            </a:extLst>
          </p:cNvPr>
          <p:cNvSpPr/>
          <p:nvPr/>
        </p:nvSpPr>
        <p:spPr>
          <a:xfrm>
            <a:off x="560832" y="4011168"/>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Elle a déjà oublié son parapluie d'autres fois.</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6" name="Shape 14">
            <a:extLst>
              <a:ext uri="{FF2B5EF4-FFF2-40B4-BE49-F238E27FC236}">
                <a16:creationId xmlns:a16="http://schemas.microsoft.com/office/drawing/2014/main" id="{1E9F685D-3D7D-2687-9761-CC6150800C53}"/>
              </a:ext>
            </a:extLst>
          </p:cNvPr>
          <p:cNvSpPr/>
          <p:nvPr/>
        </p:nvSpPr>
        <p:spPr>
          <a:xfrm>
            <a:off x="463296" y="4486656"/>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5">
            <a:extLst>
              <a:ext uri="{FF2B5EF4-FFF2-40B4-BE49-F238E27FC236}">
                <a16:creationId xmlns:a16="http://schemas.microsoft.com/office/drawing/2014/main" id="{B93B5E80-F203-B31E-77EC-D308088E7E6E}"/>
              </a:ext>
            </a:extLst>
          </p:cNvPr>
          <p:cNvSpPr/>
          <p:nvPr/>
        </p:nvSpPr>
        <p:spPr>
          <a:xfrm>
            <a:off x="560832" y="4535424"/>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Ils ne veulent plus d'enfants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16">
            <a:extLst>
              <a:ext uri="{FF2B5EF4-FFF2-40B4-BE49-F238E27FC236}">
                <a16:creationId xmlns:a16="http://schemas.microsoft.com/office/drawing/2014/main" id="{EC9042DD-8EBD-E9A9-91A7-6C9D6C01D579}"/>
              </a:ext>
            </a:extLst>
          </p:cNvPr>
          <p:cNvSpPr/>
          <p:nvPr/>
        </p:nvSpPr>
        <p:spPr>
          <a:xfrm>
            <a:off x="560832" y="4828032"/>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Ils en voulaient avant.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9" name="Shape 17">
            <a:extLst>
              <a:ext uri="{FF2B5EF4-FFF2-40B4-BE49-F238E27FC236}">
                <a16:creationId xmlns:a16="http://schemas.microsoft.com/office/drawing/2014/main" id="{7B4C1A27-511E-C848-DF86-1A257D14CB29}"/>
              </a:ext>
            </a:extLst>
          </p:cNvPr>
          <p:cNvSpPr/>
          <p:nvPr/>
        </p:nvSpPr>
        <p:spPr>
          <a:xfrm>
            <a:off x="463296" y="5303520"/>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18">
            <a:extLst>
              <a:ext uri="{FF2B5EF4-FFF2-40B4-BE49-F238E27FC236}">
                <a16:creationId xmlns:a16="http://schemas.microsoft.com/office/drawing/2014/main" id="{7612BA77-A57C-4E37-8416-9A1103D0EF9A}"/>
              </a:ext>
            </a:extLst>
          </p:cNvPr>
          <p:cNvSpPr/>
          <p:nvPr/>
        </p:nvSpPr>
        <p:spPr>
          <a:xfrm>
            <a:off x="560832" y="5352288"/>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Mon père a cessé de fumer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(corpus slide 48)</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9">
            <a:extLst>
              <a:ext uri="{FF2B5EF4-FFF2-40B4-BE49-F238E27FC236}">
                <a16:creationId xmlns:a16="http://schemas.microsoft.com/office/drawing/2014/main" id="{4BFF8A95-C14E-32A3-71B9-23AFBCDFBB85}"/>
              </a:ext>
            </a:extLst>
          </p:cNvPr>
          <p:cNvSpPr/>
          <p:nvPr/>
        </p:nvSpPr>
        <p:spPr>
          <a:xfrm>
            <a:off x="560832" y="5644896"/>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Mon père fumait.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22" name="Shape 20">
            <a:extLst>
              <a:ext uri="{FF2B5EF4-FFF2-40B4-BE49-F238E27FC236}">
                <a16:creationId xmlns:a16="http://schemas.microsoft.com/office/drawing/2014/main" id="{5D532F62-2E89-B181-8553-E9D7CA2D3210}"/>
              </a:ext>
            </a:extLst>
          </p:cNvPr>
          <p:cNvSpPr/>
          <p:nvPr/>
        </p:nvSpPr>
        <p:spPr>
          <a:xfrm>
            <a:off x="6217920" y="1438656"/>
            <a:ext cx="5705856" cy="4730496"/>
          </a:xfrm>
          <a:prstGeom prst="rect">
            <a:avLst/>
          </a:prstGeom>
          <a:solidFill>
            <a:schemeClr val="bg1"/>
          </a:solidFill>
          <a:ln w="12700">
            <a:solidFill>
              <a:srgbClr val="EEEDFE"/>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 21">
            <a:extLst>
              <a:ext uri="{FF2B5EF4-FFF2-40B4-BE49-F238E27FC236}">
                <a16:creationId xmlns:a16="http://schemas.microsoft.com/office/drawing/2014/main" id="{3443C26F-CEDF-A63F-53C1-6631982EFEB5}"/>
              </a:ext>
            </a:extLst>
          </p:cNvPr>
          <p:cNvSpPr/>
          <p:nvPr/>
        </p:nvSpPr>
        <p:spPr>
          <a:xfrm>
            <a:off x="6339840" y="1511808"/>
            <a:ext cx="5462016" cy="42672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Sous-entendu</a:t>
            </a:r>
            <a:endParaRPr kumimoji="0" lang="en-US" sz="1867" b="0" i="0" u="none" strike="noStrike" kern="1200" cap="none" spc="0" normalizeH="0" baseline="0" noProof="0" dirty="0">
              <a:ln>
                <a:noFill/>
              </a:ln>
              <a:solidFill>
                <a:srgbClr val="002060"/>
              </a:solidFill>
              <a:effectLst/>
              <a:uLnTx/>
              <a:uFillTx/>
              <a:latin typeface="Calibri"/>
              <a:ea typeface="+mn-ea"/>
              <a:cs typeface="+mn-cs"/>
            </a:endParaRPr>
          </a:p>
        </p:txBody>
      </p:sp>
      <p:sp>
        <p:nvSpPr>
          <p:cNvPr id="24" name="Text 22">
            <a:extLst>
              <a:ext uri="{FF2B5EF4-FFF2-40B4-BE49-F238E27FC236}">
                <a16:creationId xmlns:a16="http://schemas.microsoft.com/office/drawing/2014/main" id="{EF3B2D39-A0BA-443C-ADE7-C9F4DA21B423}"/>
              </a:ext>
            </a:extLst>
          </p:cNvPr>
          <p:cNvSpPr/>
          <p:nvPr/>
        </p:nvSpPr>
        <p:spPr>
          <a:xfrm>
            <a:off x="6339840" y="1950720"/>
            <a:ext cx="5462016" cy="75590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Lié au contexte et à la situation d'énonciation.</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Le locuteur peut le nier.</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Shape 24">
            <a:extLst>
              <a:ext uri="{FF2B5EF4-FFF2-40B4-BE49-F238E27FC236}">
                <a16:creationId xmlns:a16="http://schemas.microsoft.com/office/drawing/2014/main" id="{0C24BCF0-0A6D-4446-B992-07B0E5E6A402}"/>
              </a:ext>
            </a:extLst>
          </p:cNvPr>
          <p:cNvSpPr/>
          <p:nvPr/>
        </p:nvSpPr>
        <p:spPr>
          <a:xfrm>
            <a:off x="6339840" y="2852928"/>
            <a:ext cx="5340096" cy="1463040"/>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 25">
            <a:extLst>
              <a:ext uri="{FF2B5EF4-FFF2-40B4-BE49-F238E27FC236}">
                <a16:creationId xmlns:a16="http://schemas.microsoft.com/office/drawing/2014/main" id="{29DBBD40-AB9A-536B-9A96-1F1D79CAAEB3}"/>
              </a:ext>
            </a:extLst>
          </p:cNvPr>
          <p:cNvSpPr/>
          <p:nvPr/>
        </p:nvSpPr>
        <p:spPr>
          <a:xfrm>
            <a:off x="6437376" y="2901696"/>
            <a:ext cx="5145024" cy="51206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Tu es bien pâle pour quelqu'un qui revient de vacances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 26">
            <a:extLst>
              <a:ext uri="{FF2B5EF4-FFF2-40B4-BE49-F238E27FC236}">
                <a16:creationId xmlns:a16="http://schemas.microsoft.com/office/drawing/2014/main" id="{B9DE51D2-A447-4BF6-76D2-ED19131D4326}"/>
              </a:ext>
            </a:extLst>
          </p:cNvPr>
          <p:cNvSpPr/>
          <p:nvPr/>
        </p:nvSpPr>
        <p:spPr>
          <a:xfrm>
            <a:off x="6437376" y="3438144"/>
            <a:ext cx="5145024" cy="39014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4A3A9A"/>
                </a:solidFill>
                <a:effectLst/>
                <a:uLnTx/>
                <a:uFillTx/>
                <a:latin typeface="Arial" pitchFamily="34" charset="0"/>
                <a:ea typeface="Arial" pitchFamily="34" charset="-122"/>
                <a:cs typeface="Arial" pitchFamily="34" charset="-120"/>
              </a:rPr>
              <a:t>→ Tu ne t'es pas bien reposé(e). / Tu n'es peut-être pas vraiment parti(e).</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 27">
            <a:extLst>
              <a:ext uri="{FF2B5EF4-FFF2-40B4-BE49-F238E27FC236}">
                <a16:creationId xmlns:a16="http://schemas.microsoft.com/office/drawing/2014/main" id="{2EAA11C8-D74C-D631-3BE9-3ABAEB891B5B}"/>
              </a:ext>
            </a:extLst>
          </p:cNvPr>
          <p:cNvSpPr/>
          <p:nvPr/>
        </p:nvSpPr>
        <p:spPr>
          <a:xfrm>
            <a:off x="6437376" y="3852672"/>
            <a:ext cx="5145024" cy="3657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Dénégation possible : Mais je n'ai pas dit ça, je m'inquiétais juste !</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Shape 28">
            <a:extLst>
              <a:ext uri="{FF2B5EF4-FFF2-40B4-BE49-F238E27FC236}">
                <a16:creationId xmlns:a16="http://schemas.microsoft.com/office/drawing/2014/main" id="{CE4D3C68-344C-C80E-2505-C73A060EC270}"/>
              </a:ext>
            </a:extLst>
          </p:cNvPr>
          <p:cNvSpPr/>
          <p:nvPr/>
        </p:nvSpPr>
        <p:spPr>
          <a:xfrm>
            <a:off x="6339840" y="4437888"/>
            <a:ext cx="5340096" cy="1463040"/>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 29">
            <a:extLst>
              <a:ext uri="{FF2B5EF4-FFF2-40B4-BE49-F238E27FC236}">
                <a16:creationId xmlns:a16="http://schemas.microsoft.com/office/drawing/2014/main" id="{3D1215BB-A25A-8CA5-85A4-4D20CE959046}"/>
              </a:ext>
            </a:extLst>
          </p:cNvPr>
          <p:cNvSpPr/>
          <p:nvPr/>
        </p:nvSpPr>
        <p:spPr>
          <a:xfrm>
            <a:off x="6437376" y="4486656"/>
            <a:ext cx="5145024" cy="51206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 vaut mieux l'inviter au ciné qu'au restau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(corpus slide 48)</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 30">
            <a:extLst>
              <a:ext uri="{FF2B5EF4-FFF2-40B4-BE49-F238E27FC236}">
                <a16:creationId xmlns:a16="http://schemas.microsoft.com/office/drawing/2014/main" id="{DB7CF288-1190-B1D3-0086-55088FC63030}"/>
              </a:ext>
            </a:extLst>
          </p:cNvPr>
          <p:cNvSpPr/>
          <p:nvPr/>
        </p:nvSpPr>
        <p:spPr>
          <a:xfrm>
            <a:off x="6437376" y="5023104"/>
            <a:ext cx="5145024" cy="39014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4A3A9A"/>
                </a:solidFill>
                <a:effectLst/>
                <a:uLnTx/>
                <a:uFillTx/>
                <a:latin typeface="Arial" pitchFamily="34" charset="0"/>
                <a:ea typeface="Arial" pitchFamily="34" charset="-122"/>
                <a:cs typeface="Arial" pitchFamily="34" charset="-120"/>
              </a:rPr>
              <a:t>→ Il mange beaucoup / est radin / fait des remarques sur la nourriture...</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 31">
            <a:extLst>
              <a:ext uri="{FF2B5EF4-FFF2-40B4-BE49-F238E27FC236}">
                <a16:creationId xmlns:a16="http://schemas.microsoft.com/office/drawing/2014/main" id="{ACBD7D98-BCBD-06DF-13AF-73BFEFE5D5B7}"/>
              </a:ext>
            </a:extLst>
          </p:cNvPr>
          <p:cNvSpPr/>
          <p:nvPr/>
        </p:nvSpPr>
        <p:spPr>
          <a:xfrm>
            <a:off x="6437376" y="5437632"/>
            <a:ext cx="5145024" cy="3657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Dénégation possible : « Je parlais juste de son emploi du temps ! »</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 32">
            <a:extLst>
              <a:ext uri="{FF2B5EF4-FFF2-40B4-BE49-F238E27FC236}">
                <a16:creationId xmlns:a16="http://schemas.microsoft.com/office/drawing/2014/main" id="{0F6F3A17-3525-6AC9-D155-4AC71DB6BB0D}"/>
              </a:ext>
            </a:extLst>
          </p:cNvPr>
          <p:cNvSpPr/>
          <p:nvPr/>
        </p:nvSpPr>
        <p:spPr>
          <a:xfrm>
            <a:off x="341376" y="6364224"/>
            <a:ext cx="11582400" cy="31699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Réf. : Ducrot O. (1972), Dire et ne pas dire  ·  Kerbrat-Orecchioni C. (1986), L'implicite</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51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00617"/>
            <a:ext cx="10515600" cy="1516309"/>
          </a:xfrm>
        </p:spPr>
        <p:txBody>
          <a:bodyPr>
            <a:normAutofit/>
          </a:bodyPr>
          <a:lstStyle/>
          <a:p>
            <a:pPr algn="ctr">
              <a:lnSpc>
                <a:spcPct val="100000"/>
              </a:lnSpc>
            </a:pPr>
            <a:r>
              <a:rPr lang="fr-FR" sz="3600" dirty="0">
                <a:solidFill>
                  <a:srgbClr val="00B050"/>
                </a:solidFill>
                <a:latin typeface="+mn-lt"/>
              </a:rPr>
              <a:t>Aspects de la communication sociale : </a:t>
            </a:r>
            <a:r>
              <a:rPr lang="fr-FR" sz="3600" dirty="0" err="1">
                <a:solidFill>
                  <a:srgbClr val="00B050"/>
                </a:solidFill>
                <a:latin typeface="+mn-lt"/>
              </a:rPr>
              <a:t>Erving</a:t>
            </a:r>
            <a:r>
              <a:rPr lang="fr-FR" sz="3600" dirty="0">
                <a:solidFill>
                  <a:srgbClr val="00B050"/>
                </a:solidFill>
                <a:latin typeface="+mn-lt"/>
              </a:rPr>
              <a:t> Goffman </a:t>
            </a:r>
            <a:br>
              <a:rPr lang="fr-FR" sz="3600" dirty="0">
                <a:solidFill>
                  <a:srgbClr val="00B050"/>
                </a:solidFill>
                <a:latin typeface="+mn-lt"/>
              </a:rPr>
            </a:br>
            <a:r>
              <a:rPr lang="fr-FR" sz="2700" dirty="0">
                <a:solidFill>
                  <a:srgbClr val="00B050"/>
                </a:solidFill>
                <a:latin typeface="+mn-lt"/>
              </a:rPr>
              <a:t> les mécanismes qui gouvernent notre existence en société </a:t>
            </a:r>
            <a:endParaRPr lang="fr-FR" sz="3600" dirty="0">
              <a:solidFill>
                <a:srgbClr val="00B050"/>
              </a:solidFill>
              <a:latin typeface="+mn-lt"/>
            </a:endParaRPr>
          </a:p>
        </p:txBody>
      </p:sp>
      <p:sp>
        <p:nvSpPr>
          <p:cNvPr id="3" name="Segnaposto contenuto 2"/>
          <p:cNvSpPr>
            <a:spLocks noGrp="1"/>
          </p:cNvSpPr>
          <p:nvPr>
            <p:ph idx="1"/>
          </p:nvPr>
        </p:nvSpPr>
        <p:spPr>
          <a:xfrm>
            <a:off x="838200" y="1616927"/>
            <a:ext cx="10515600" cy="5096107"/>
          </a:xfrm>
        </p:spPr>
        <p:txBody>
          <a:bodyPr>
            <a:normAutofit fontScale="92500"/>
          </a:bodyPr>
          <a:lstStyle/>
          <a:p>
            <a:r>
              <a:rPr lang="fr-FR" sz="2700" i="1" dirty="0">
                <a:solidFill>
                  <a:srgbClr val="002060"/>
                </a:solidFill>
              </a:rPr>
              <a:t>La mise en scène de la vie quotidienne </a:t>
            </a:r>
            <a:r>
              <a:rPr lang="fr-FR" sz="2700" dirty="0">
                <a:solidFill>
                  <a:srgbClr val="002060"/>
                </a:solidFill>
              </a:rPr>
              <a:t>(1973) (vie sociale comme une « scène », métaphore du théâtre, Acteurs et rôles (La </a:t>
            </a:r>
            <a:r>
              <a:rPr lang="fr-FR" sz="2700" i="1" dirty="0">
                <a:solidFill>
                  <a:srgbClr val="002060"/>
                </a:solidFill>
              </a:rPr>
              <a:t>Présentation de soi, Les relations en public)  - Façons de parler </a:t>
            </a:r>
            <a:r>
              <a:rPr lang="fr-FR" sz="2700" dirty="0">
                <a:solidFill>
                  <a:srgbClr val="002060"/>
                </a:solidFill>
              </a:rPr>
              <a:t>(1987)-&gt; conception philosophique du langage remet en cause une identité unique</a:t>
            </a:r>
          </a:p>
          <a:p>
            <a:r>
              <a:rPr lang="fr-FR" sz="2700" dirty="0">
                <a:solidFill>
                  <a:srgbClr val="002060"/>
                </a:solidFill>
              </a:rPr>
              <a:t>Protocoles et </a:t>
            </a:r>
            <a:r>
              <a:rPr lang="fr-FR" sz="2700" b="1" dirty="0">
                <a:solidFill>
                  <a:srgbClr val="002060"/>
                </a:solidFill>
              </a:rPr>
              <a:t>rituels</a:t>
            </a:r>
            <a:r>
              <a:rPr lang="fr-FR" sz="2700" dirty="0">
                <a:solidFill>
                  <a:srgbClr val="002060"/>
                </a:solidFill>
              </a:rPr>
              <a:t> dans les conversations  -&gt; « </a:t>
            </a:r>
            <a:r>
              <a:rPr lang="fr-FR" sz="2700" i="1" dirty="0">
                <a:solidFill>
                  <a:srgbClr val="002060"/>
                </a:solidFill>
              </a:rPr>
              <a:t>acte formel et conventionnalisé par lequel un individu manifeste son respect </a:t>
            </a:r>
            <a:r>
              <a:rPr lang="fr-FR" sz="2700" dirty="0">
                <a:solidFill>
                  <a:srgbClr val="002060"/>
                </a:solidFill>
              </a:rPr>
              <a:t>[…] » (Iles Shetland) Ethnographie de la communication -&gt; </a:t>
            </a:r>
            <a:r>
              <a:rPr lang="fr-FR" sz="2700" b="1" dirty="0">
                <a:solidFill>
                  <a:srgbClr val="002060"/>
                </a:solidFill>
              </a:rPr>
              <a:t>ordre comportemental qui régit les interactions</a:t>
            </a:r>
            <a:r>
              <a:rPr lang="fr-FR" sz="2700" dirty="0">
                <a:solidFill>
                  <a:srgbClr val="002060"/>
                </a:solidFill>
              </a:rPr>
              <a:t>, observation participante -&gt; analyse conversationnelle (C. Kerbrat-</a:t>
            </a:r>
            <a:r>
              <a:rPr lang="fr-FR" sz="2700" dirty="0" err="1">
                <a:solidFill>
                  <a:srgbClr val="002060"/>
                </a:solidFill>
              </a:rPr>
              <a:t>Orecchioni</a:t>
            </a:r>
            <a:r>
              <a:rPr lang="fr-FR" sz="2700" dirty="0">
                <a:solidFill>
                  <a:srgbClr val="002060"/>
                </a:solidFill>
              </a:rPr>
              <a:t>, V. </a:t>
            </a:r>
            <a:r>
              <a:rPr lang="fr-FR" sz="2700" dirty="0" err="1">
                <a:solidFill>
                  <a:srgbClr val="002060"/>
                </a:solidFill>
              </a:rPr>
              <a:t>Traverso</a:t>
            </a:r>
            <a:r>
              <a:rPr lang="fr-FR" sz="2700" dirty="0">
                <a:solidFill>
                  <a:srgbClr val="002060"/>
                </a:solidFill>
              </a:rPr>
              <a:t> /FR)</a:t>
            </a:r>
          </a:p>
          <a:p>
            <a:r>
              <a:rPr lang="fr-FR" sz="2700" dirty="0">
                <a:solidFill>
                  <a:srgbClr val="002060"/>
                </a:solidFill>
              </a:rPr>
              <a:t>La sauvegarde des </a:t>
            </a:r>
            <a:r>
              <a:rPr lang="fr-FR" sz="2700" b="1" dirty="0">
                <a:solidFill>
                  <a:srgbClr val="002060"/>
                </a:solidFill>
              </a:rPr>
              <a:t>faces</a:t>
            </a:r>
            <a:r>
              <a:rPr lang="fr-FR" sz="2700" dirty="0">
                <a:solidFill>
                  <a:srgbClr val="002060"/>
                </a:solidFill>
              </a:rPr>
              <a:t> -&gt; image du moi à préserver /réparations</a:t>
            </a:r>
          </a:p>
          <a:p>
            <a:r>
              <a:rPr lang="fr-FR" sz="2700" dirty="0">
                <a:solidFill>
                  <a:srgbClr val="002060"/>
                </a:solidFill>
                <a:hlinkClick r:id="rId2"/>
              </a:rPr>
              <a:t>Extrait (v. Moodle</a:t>
            </a:r>
            <a:r>
              <a:rPr lang="fr-FR" sz="2700" dirty="0">
                <a:solidFill>
                  <a:srgbClr val="002060"/>
                </a:solidFill>
                <a:hlinkClick r:id="rId3"/>
              </a:rPr>
              <a:t>) </a:t>
            </a:r>
            <a:r>
              <a:rPr lang="fr-FR" sz="2700" dirty="0">
                <a:solidFill>
                  <a:srgbClr val="002060"/>
                </a:solidFill>
              </a:rPr>
              <a:t>-&gt; exposez l’extrait et commentez les exemples donnés par l’auteur, illustrez par d’autres exemples tirés de votre expérience personnelle</a:t>
            </a:r>
          </a:p>
          <a:p>
            <a:r>
              <a:rPr lang="fr-FR" sz="2200" dirty="0">
                <a:solidFill>
                  <a:srgbClr val="002060"/>
                </a:solidFill>
              </a:rPr>
              <a:t>Conférence sur E.G. : </a:t>
            </a:r>
            <a:r>
              <a:rPr lang="fr-FR" sz="2200" dirty="0">
                <a:hlinkClick r:id="rId4"/>
              </a:rPr>
              <a:t>https://youtu.be/96aL0D6AkvQ?feature=shared</a:t>
            </a:r>
            <a:r>
              <a:rPr lang="fr-FR" sz="2200" dirty="0"/>
              <a:t> 5-21mn</a:t>
            </a:r>
          </a:p>
        </p:txBody>
      </p:sp>
    </p:spTree>
    <p:extLst>
      <p:ext uri="{BB962C8B-B14F-4D97-AF65-F5344CB8AC3E}">
        <p14:creationId xmlns:p14="http://schemas.microsoft.com/office/powerpoint/2010/main" val="99577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					</a:t>
            </a:r>
            <a:r>
              <a:rPr lang="fr-FR" b="1" dirty="0">
                <a:solidFill>
                  <a:srgbClr val="00B050"/>
                </a:solidFill>
                <a:latin typeface="+mn-lt"/>
              </a:rPr>
              <a:t>CORPUS</a:t>
            </a:r>
          </a:p>
        </p:txBody>
      </p:sp>
      <p:sp>
        <p:nvSpPr>
          <p:cNvPr id="3" name="Segnaposto contenuto 2"/>
          <p:cNvSpPr>
            <a:spLocks noGrp="1"/>
          </p:cNvSpPr>
          <p:nvPr>
            <p:ph idx="1"/>
          </p:nvPr>
        </p:nvSpPr>
        <p:spPr/>
        <p:txBody>
          <a:bodyPr/>
          <a:lstStyle/>
          <a:p>
            <a:endParaRPr lang="fr-FR" dirty="0"/>
          </a:p>
          <a:p>
            <a:endParaRPr lang="fr-FR" dirty="0"/>
          </a:p>
          <a:p>
            <a:r>
              <a:rPr lang="fr-FR" dirty="0">
                <a:solidFill>
                  <a:schemeClr val="tx2"/>
                </a:solidFill>
              </a:rPr>
              <a:t>Les vocaux </a:t>
            </a:r>
          </a:p>
          <a:p>
            <a:pPr marL="0" indent="0">
              <a:buNone/>
            </a:pPr>
            <a:endParaRPr lang="fr-FR" dirty="0"/>
          </a:p>
          <a:p>
            <a:pPr marL="0" indent="0">
              <a:buNone/>
            </a:pPr>
            <a:r>
              <a:rPr lang="fr-FR" dirty="0"/>
              <a:t> </a:t>
            </a:r>
            <a:r>
              <a:rPr lang="fr-FR" dirty="0">
                <a:solidFill>
                  <a:schemeClr val="accent2">
                    <a:lumMod val="75000"/>
                  </a:schemeClr>
                </a:solidFill>
              </a:rPr>
              <a:t>-&gt; 7 fichiers audio sur Moodle</a:t>
            </a:r>
          </a:p>
        </p:txBody>
      </p:sp>
      <p:sp>
        <p:nvSpPr>
          <p:cNvPr id="4" name="Rettangolo 3"/>
          <p:cNvSpPr/>
          <p:nvPr/>
        </p:nvSpPr>
        <p:spPr>
          <a:xfrm>
            <a:off x="1303283" y="3244334"/>
            <a:ext cx="7626025" cy="646331"/>
          </a:xfrm>
          <a:prstGeom prst="rect">
            <a:avLst/>
          </a:prstGeom>
        </p:spPr>
        <p:txBody>
          <a:bodyPr wrap="square">
            <a:spAutoFit/>
          </a:bodyPr>
          <a:lstStyle/>
          <a:p>
            <a:r>
              <a:rPr lang="fr-FR" dirty="0">
                <a:hlinkClick r:id="rId2"/>
              </a:rPr>
              <a:t>https://www.ortolang.fr/market/corpora/lesvocaux/v0.0.2</a:t>
            </a:r>
            <a:endParaRPr lang="fr-FR" dirty="0"/>
          </a:p>
          <a:p>
            <a:endParaRPr lang="fr-FR" dirty="0"/>
          </a:p>
        </p:txBody>
      </p:sp>
    </p:spTree>
    <p:extLst>
      <p:ext uri="{BB962C8B-B14F-4D97-AF65-F5344CB8AC3E}">
        <p14:creationId xmlns:p14="http://schemas.microsoft.com/office/powerpoint/2010/main" val="1373579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9E47"/>
                </a:solidFill>
              </a:rPr>
              <a:t>CORPUS TCOF</a:t>
            </a:r>
          </a:p>
        </p:txBody>
      </p:sp>
      <p:sp>
        <p:nvSpPr>
          <p:cNvPr id="3" name="Segnaposto contenuto 2"/>
          <p:cNvSpPr>
            <a:spLocks noGrp="1"/>
          </p:cNvSpPr>
          <p:nvPr>
            <p:ph idx="1"/>
          </p:nvPr>
        </p:nvSpPr>
        <p:spPr>
          <a:xfrm>
            <a:off x="609600" y="1600201"/>
            <a:ext cx="10972800" cy="4874171"/>
          </a:xfrm>
        </p:spPr>
        <p:txBody>
          <a:bodyPr>
            <a:normAutofit fontScale="92500" lnSpcReduction="20000"/>
          </a:bodyPr>
          <a:lstStyle/>
          <a:p>
            <a:pPr marL="0" indent="0">
              <a:buNone/>
            </a:pPr>
            <a:r>
              <a:rPr lang="it-IT" dirty="0">
                <a:hlinkClick r:id="rId2"/>
              </a:rPr>
              <a:t>https://tcof.atilf.fr/index.php?r=corpus</a:t>
            </a:r>
            <a:endParaRPr lang="it-IT" dirty="0"/>
          </a:p>
          <a:p>
            <a:pPr marL="0" indent="0">
              <a:buNone/>
            </a:pPr>
            <a:r>
              <a:rPr lang="it-IT" dirty="0">
                <a:solidFill>
                  <a:srgbClr val="002060"/>
                </a:solidFill>
              </a:rPr>
              <a:t>Recherche de corpus</a:t>
            </a:r>
          </a:p>
          <a:p>
            <a:pPr marL="0" indent="0">
              <a:buNone/>
            </a:pPr>
            <a:r>
              <a:rPr lang="it-IT" u="sng" dirty="0" err="1">
                <a:solidFill>
                  <a:srgbClr val="002060"/>
                </a:solidFill>
              </a:rPr>
              <a:t>Écouter</a:t>
            </a:r>
            <a:r>
              <a:rPr lang="it-IT" dirty="0">
                <a:solidFill>
                  <a:srgbClr val="002060"/>
                </a:solidFill>
              </a:rPr>
              <a:t> : </a:t>
            </a:r>
          </a:p>
          <a:p>
            <a:r>
              <a:rPr lang="it-IT" dirty="0">
                <a:solidFill>
                  <a:srgbClr val="002060"/>
                </a:solidFill>
              </a:rPr>
              <a:t>TCOF </a:t>
            </a:r>
            <a:r>
              <a:rPr lang="it-IT" i="1" dirty="0" err="1">
                <a:solidFill>
                  <a:srgbClr val="002060"/>
                </a:solidFill>
              </a:rPr>
              <a:t>jeune</a:t>
            </a:r>
            <a:r>
              <a:rPr lang="it-IT" i="1" dirty="0">
                <a:solidFill>
                  <a:srgbClr val="002060"/>
                </a:solidFill>
              </a:rPr>
              <a:t> locutrice </a:t>
            </a:r>
            <a:r>
              <a:rPr lang="it-IT" dirty="0">
                <a:solidFill>
                  <a:srgbClr val="002060"/>
                </a:solidFill>
              </a:rPr>
              <a:t>– </a:t>
            </a:r>
            <a:r>
              <a:rPr lang="it-IT" dirty="0" err="1">
                <a:solidFill>
                  <a:srgbClr val="002060"/>
                </a:solidFill>
              </a:rPr>
              <a:t>homosexualite</a:t>
            </a:r>
            <a:r>
              <a:rPr lang="it-IT" dirty="0">
                <a:solidFill>
                  <a:srgbClr val="002060"/>
                </a:solidFill>
              </a:rPr>
              <a:t>  (lien audio </a:t>
            </a:r>
            <a:r>
              <a:rPr lang="it-IT" dirty="0" err="1">
                <a:solidFill>
                  <a:srgbClr val="002060"/>
                </a:solidFill>
              </a:rPr>
              <a:t>Moodle</a:t>
            </a:r>
            <a:r>
              <a:rPr lang="it-IT" dirty="0">
                <a:solidFill>
                  <a:srgbClr val="002060"/>
                </a:solidFill>
              </a:rPr>
              <a:t>) </a:t>
            </a:r>
            <a:r>
              <a:rPr lang="it-IT" dirty="0">
                <a:solidFill>
                  <a:srgbClr val="002060"/>
                </a:solidFill>
                <a:hlinkClick r:id="rId3"/>
              </a:rPr>
              <a:t>https://tcof.atilf.fr/index.php?r=corpus%2Fview&amp;id=268</a:t>
            </a:r>
            <a:endParaRPr lang="it-IT" dirty="0">
              <a:solidFill>
                <a:srgbClr val="002060"/>
              </a:solidFill>
            </a:endParaRPr>
          </a:p>
          <a:p>
            <a:pPr marL="0" indent="0">
              <a:buNone/>
            </a:pPr>
            <a:r>
              <a:rPr lang="it-IT" dirty="0">
                <a:solidFill>
                  <a:srgbClr val="002060"/>
                </a:solidFill>
              </a:rPr>
              <a:t>+ v. </a:t>
            </a:r>
            <a:r>
              <a:rPr lang="it-IT" dirty="0" err="1">
                <a:solidFill>
                  <a:srgbClr val="002060"/>
                </a:solidFill>
              </a:rPr>
              <a:t>transcription</a:t>
            </a:r>
            <a:r>
              <a:rPr lang="it-IT" dirty="0">
                <a:solidFill>
                  <a:srgbClr val="002060"/>
                </a:solidFill>
              </a:rPr>
              <a:t> </a:t>
            </a:r>
            <a:r>
              <a:rPr lang="it-IT" dirty="0" err="1">
                <a:solidFill>
                  <a:srgbClr val="002060"/>
                </a:solidFill>
              </a:rPr>
              <a:t>Moodle</a:t>
            </a:r>
            <a:r>
              <a:rPr lang="it-IT" dirty="0">
                <a:solidFill>
                  <a:srgbClr val="002060"/>
                </a:solidFill>
              </a:rPr>
              <a:t> </a:t>
            </a:r>
          </a:p>
          <a:p>
            <a:r>
              <a:rPr lang="it-IT" dirty="0">
                <a:solidFill>
                  <a:srgbClr val="002060"/>
                </a:solidFill>
              </a:rPr>
              <a:t>TCOF </a:t>
            </a:r>
            <a:r>
              <a:rPr lang="it-IT" i="1" dirty="0" err="1">
                <a:solidFill>
                  <a:srgbClr val="002060"/>
                </a:solidFill>
              </a:rPr>
              <a:t>cartables</a:t>
            </a:r>
            <a:r>
              <a:rPr lang="it-IT" dirty="0">
                <a:solidFill>
                  <a:srgbClr val="002060"/>
                </a:solidFill>
              </a:rPr>
              <a:t> </a:t>
            </a:r>
            <a:r>
              <a:rPr lang="it-IT" dirty="0">
                <a:hlinkClick r:id="rId4"/>
              </a:rPr>
              <a:t>Corpus cartables_bar_08 (atilf.fr)</a:t>
            </a:r>
            <a:r>
              <a:rPr lang="it-IT" dirty="0"/>
              <a:t> voir </a:t>
            </a:r>
            <a:r>
              <a:rPr lang="it-IT" dirty="0" err="1"/>
              <a:t>transcription</a:t>
            </a:r>
            <a:r>
              <a:rPr lang="it-IT" dirty="0"/>
              <a:t> sur </a:t>
            </a:r>
            <a:r>
              <a:rPr lang="it-IT" dirty="0" err="1"/>
              <a:t>Moodle</a:t>
            </a:r>
            <a:r>
              <a:rPr lang="it-IT" dirty="0"/>
              <a:t> :  </a:t>
            </a:r>
            <a:r>
              <a:rPr lang="it-IT" i="1" dirty="0" err="1"/>
              <a:t>cartable</a:t>
            </a:r>
            <a:r>
              <a:rPr lang="it-IT" i="1" dirty="0"/>
              <a:t> </a:t>
            </a:r>
            <a:r>
              <a:rPr lang="it-IT" i="1" dirty="0" err="1"/>
              <a:t>txt</a:t>
            </a:r>
            <a:r>
              <a:rPr lang="it-IT" i="1" dirty="0"/>
              <a:t> TCOF</a:t>
            </a:r>
            <a:endParaRPr lang="it-IT" i="1" dirty="0">
              <a:solidFill>
                <a:srgbClr val="002060"/>
              </a:solidFill>
            </a:endParaRPr>
          </a:p>
          <a:p>
            <a:pPr marL="0" indent="0">
              <a:buNone/>
            </a:pPr>
            <a:r>
              <a:rPr lang="it-IT" sz="2800" b="1" dirty="0" err="1">
                <a:solidFill>
                  <a:srgbClr val="002060"/>
                </a:solidFill>
              </a:rPr>
              <a:t>Activité</a:t>
            </a:r>
            <a:r>
              <a:rPr lang="it-IT" sz="2800" dirty="0">
                <a:solidFill>
                  <a:srgbClr val="002060"/>
                </a:solidFill>
              </a:rPr>
              <a:t> : </a:t>
            </a:r>
            <a:r>
              <a:rPr lang="it-IT" sz="2800" dirty="0" err="1">
                <a:solidFill>
                  <a:srgbClr val="002060"/>
                </a:solidFill>
              </a:rPr>
              <a:t>faire</a:t>
            </a:r>
            <a:r>
              <a:rPr lang="it-IT" sz="2800" dirty="0">
                <a:solidFill>
                  <a:srgbClr val="002060"/>
                </a:solidFill>
              </a:rPr>
              <a:t> une </a:t>
            </a:r>
            <a:r>
              <a:rPr lang="it-IT" sz="2800" dirty="0" err="1">
                <a:solidFill>
                  <a:srgbClr val="002060"/>
                </a:solidFill>
              </a:rPr>
              <a:t>analyse</a:t>
            </a:r>
            <a:r>
              <a:rPr lang="it-IT" sz="2800" dirty="0">
                <a:solidFill>
                  <a:srgbClr val="002060"/>
                </a:solidFill>
              </a:rPr>
              <a:t> de </a:t>
            </a:r>
            <a:r>
              <a:rPr lang="it-IT" sz="2800" dirty="0" err="1">
                <a:solidFill>
                  <a:srgbClr val="002060"/>
                </a:solidFill>
              </a:rPr>
              <a:t>ces</a:t>
            </a:r>
            <a:r>
              <a:rPr lang="it-IT" sz="2800" dirty="0">
                <a:solidFill>
                  <a:srgbClr val="002060"/>
                </a:solidFill>
              </a:rPr>
              <a:t> </a:t>
            </a:r>
            <a:r>
              <a:rPr lang="it-IT" sz="2800" dirty="0" err="1">
                <a:solidFill>
                  <a:srgbClr val="002060"/>
                </a:solidFill>
              </a:rPr>
              <a:t>deux</a:t>
            </a:r>
            <a:r>
              <a:rPr lang="it-IT" sz="2800" dirty="0">
                <a:solidFill>
                  <a:srgbClr val="002060"/>
                </a:solidFill>
              </a:rPr>
              <a:t> interactions en </a:t>
            </a:r>
            <a:r>
              <a:rPr lang="it-IT" sz="2800" dirty="0" err="1">
                <a:solidFill>
                  <a:srgbClr val="002060"/>
                </a:solidFill>
              </a:rPr>
              <a:t>les</a:t>
            </a:r>
            <a:r>
              <a:rPr lang="it-IT" sz="2800" dirty="0">
                <a:solidFill>
                  <a:srgbClr val="002060"/>
                </a:solidFill>
              </a:rPr>
              <a:t> </a:t>
            </a:r>
            <a:r>
              <a:rPr lang="it-IT" sz="2800" dirty="0" err="1">
                <a:solidFill>
                  <a:srgbClr val="002060"/>
                </a:solidFill>
              </a:rPr>
              <a:t>comparant</a:t>
            </a:r>
            <a:r>
              <a:rPr lang="it-IT" sz="2800" dirty="0">
                <a:solidFill>
                  <a:srgbClr val="002060"/>
                </a:solidFill>
              </a:rPr>
              <a:t>, en </a:t>
            </a:r>
            <a:r>
              <a:rPr lang="it-IT" sz="2800" dirty="0" err="1">
                <a:solidFill>
                  <a:srgbClr val="002060"/>
                </a:solidFill>
              </a:rPr>
              <a:t>faisant</a:t>
            </a:r>
            <a:r>
              <a:rPr lang="it-IT" sz="2800" dirty="0">
                <a:solidFill>
                  <a:srgbClr val="002060"/>
                </a:solidFill>
              </a:rPr>
              <a:t> </a:t>
            </a:r>
            <a:r>
              <a:rPr lang="it-IT" sz="2800" dirty="0" err="1">
                <a:solidFill>
                  <a:srgbClr val="002060"/>
                </a:solidFill>
              </a:rPr>
              <a:t>appel</a:t>
            </a:r>
            <a:r>
              <a:rPr lang="it-IT" sz="2800" dirty="0">
                <a:solidFill>
                  <a:srgbClr val="002060"/>
                </a:solidFill>
              </a:rPr>
              <a:t> </a:t>
            </a:r>
            <a:r>
              <a:rPr lang="it-IT" sz="2800" dirty="0" err="1">
                <a:solidFill>
                  <a:srgbClr val="002060"/>
                </a:solidFill>
              </a:rPr>
              <a:t>aux</a:t>
            </a:r>
            <a:r>
              <a:rPr lang="it-IT" sz="2800" dirty="0">
                <a:solidFill>
                  <a:srgbClr val="002060"/>
                </a:solidFill>
              </a:rPr>
              <a:t> </a:t>
            </a:r>
            <a:r>
              <a:rPr lang="it-IT" sz="2800" dirty="0" err="1">
                <a:solidFill>
                  <a:srgbClr val="002060"/>
                </a:solidFill>
              </a:rPr>
              <a:t>différentes</a:t>
            </a:r>
            <a:r>
              <a:rPr lang="it-IT" sz="2800" dirty="0">
                <a:solidFill>
                  <a:srgbClr val="002060"/>
                </a:solidFill>
              </a:rPr>
              <a:t> </a:t>
            </a:r>
            <a:r>
              <a:rPr lang="it-IT" sz="2800" dirty="0" err="1">
                <a:solidFill>
                  <a:srgbClr val="002060"/>
                </a:solidFill>
              </a:rPr>
              <a:t>approches</a:t>
            </a:r>
            <a:r>
              <a:rPr lang="it-IT" sz="2800" dirty="0">
                <a:solidFill>
                  <a:srgbClr val="002060"/>
                </a:solidFill>
              </a:rPr>
              <a:t> </a:t>
            </a:r>
            <a:r>
              <a:rPr lang="it-IT" sz="2800" dirty="0" err="1">
                <a:solidFill>
                  <a:srgbClr val="002060"/>
                </a:solidFill>
              </a:rPr>
              <a:t>abordées</a:t>
            </a:r>
            <a:r>
              <a:rPr lang="it-IT" sz="2800" dirty="0">
                <a:solidFill>
                  <a:srgbClr val="002060"/>
                </a:solidFill>
              </a:rPr>
              <a:t> en </a:t>
            </a:r>
            <a:r>
              <a:rPr lang="it-IT" sz="2800" dirty="0" err="1">
                <a:solidFill>
                  <a:srgbClr val="002060"/>
                </a:solidFill>
              </a:rPr>
              <a:t>cours</a:t>
            </a:r>
            <a:r>
              <a:rPr lang="it-IT" sz="2800" dirty="0">
                <a:solidFill>
                  <a:srgbClr val="002060"/>
                </a:solidFill>
              </a:rPr>
              <a:t> (de </a:t>
            </a:r>
            <a:r>
              <a:rPr lang="it-IT" sz="2800" dirty="0" err="1">
                <a:solidFill>
                  <a:srgbClr val="002060"/>
                </a:solidFill>
              </a:rPr>
              <a:t>début</a:t>
            </a:r>
            <a:r>
              <a:rPr lang="it-IT" sz="2800" dirty="0">
                <a:solidFill>
                  <a:srgbClr val="002060"/>
                </a:solidFill>
              </a:rPr>
              <a:t> à 2mn </a:t>
            </a:r>
            <a:r>
              <a:rPr lang="it-IT" sz="2800" dirty="0" err="1">
                <a:solidFill>
                  <a:srgbClr val="002060"/>
                </a:solidFill>
              </a:rPr>
              <a:t>env</a:t>
            </a:r>
            <a:r>
              <a:rPr lang="it-IT" sz="2800" dirty="0">
                <a:solidFill>
                  <a:srgbClr val="002060"/>
                </a:solidFill>
              </a:rPr>
              <a:t>.) (</a:t>
            </a:r>
            <a:r>
              <a:rPr lang="it-IT" sz="2800" dirty="0" err="1">
                <a:solidFill>
                  <a:srgbClr val="002060"/>
                </a:solidFill>
              </a:rPr>
              <a:t>écoute</a:t>
            </a:r>
            <a:r>
              <a:rPr lang="it-IT" sz="2800" dirty="0">
                <a:solidFill>
                  <a:srgbClr val="002060"/>
                </a:solidFill>
              </a:rPr>
              <a:t> </a:t>
            </a:r>
            <a:r>
              <a:rPr lang="it-IT" sz="2800" dirty="0" err="1">
                <a:solidFill>
                  <a:srgbClr val="002060"/>
                </a:solidFill>
              </a:rPr>
              <a:t>seule</a:t>
            </a:r>
            <a:r>
              <a:rPr lang="it-IT" sz="2800" dirty="0">
                <a:solidFill>
                  <a:srgbClr val="002060"/>
                </a:solidFill>
              </a:rPr>
              <a:t> </a:t>
            </a:r>
            <a:r>
              <a:rPr lang="it-IT" sz="2800" dirty="0" err="1">
                <a:solidFill>
                  <a:srgbClr val="002060"/>
                </a:solidFill>
              </a:rPr>
              <a:t>puis</a:t>
            </a:r>
            <a:r>
              <a:rPr lang="it-IT" sz="2800" dirty="0">
                <a:solidFill>
                  <a:srgbClr val="002060"/>
                </a:solidFill>
              </a:rPr>
              <a:t> </a:t>
            </a:r>
            <a:r>
              <a:rPr lang="it-IT" sz="2800" dirty="0" err="1">
                <a:solidFill>
                  <a:srgbClr val="002060"/>
                </a:solidFill>
              </a:rPr>
              <a:t>recours</a:t>
            </a:r>
            <a:r>
              <a:rPr lang="it-IT" sz="2800" dirty="0">
                <a:solidFill>
                  <a:srgbClr val="002060"/>
                </a:solidFill>
              </a:rPr>
              <a:t> à la </a:t>
            </a:r>
            <a:r>
              <a:rPr lang="it-IT" sz="2800" dirty="0" err="1">
                <a:solidFill>
                  <a:srgbClr val="002060"/>
                </a:solidFill>
              </a:rPr>
              <a:t>transcription</a:t>
            </a:r>
            <a:r>
              <a:rPr lang="it-IT" sz="2800" dirty="0">
                <a:solidFill>
                  <a:srgbClr val="002060"/>
                </a:solidFill>
              </a:rPr>
              <a:t> en un second </a:t>
            </a:r>
            <a:r>
              <a:rPr lang="it-IT" sz="2800" dirty="0" err="1">
                <a:solidFill>
                  <a:srgbClr val="002060"/>
                </a:solidFill>
              </a:rPr>
              <a:t>temps</a:t>
            </a:r>
            <a:r>
              <a:rPr lang="it-IT" sz="2800" dirty="0">
                <a:solidFill>
                  <a:srgbClr val="002060"/>
                </a:solidFill>
              </a:rPr>
              <a:t>)</a:t>
            </a:r>
          </a:p>
          <a:p>
            <a:endParaRPr lang="it-IT"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691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41" y="243107"/>
            <a:ext cx="10972800" cy="1143000"/>
          </a:xfrm>
        </p:spPr>
        <p:txBody>
          <a:bodyPr>
            <a:normAutofit fontScale="90000"/>
          </a:bodyPr>
          <a:lstStyle/>
          <a:p>
            <a:r>
              <a:rPr lang="fr-FR" b="1" dirty="0">
                <a:solidFill>
                  <a:srgbClr val="00B050"/>
                </a:solidFill>
              </a:rPr>
              <a:t>Pour approfondir :</a:t>
            </a:r>
            <a:br>
              <a:rPr lang="fr-FR" b="1" dirty="0">
                <a:solidFill>
                  <a:srgbClr val="00B050"/>
                </a:solidFill>
              </a:rPr>
            </a:br>
            <a:r>
              <a:rPr lang="fr-FR" dirty="0">
                <a:solidFill>
                  <a:srgbClr val="00B050"/>
                </a:solidFill>
              </a:rPr>
              <a:t> </a:t>
            </a:r>
          </a:p>
        </p:txBody>
      </p:sp>
      <p:sp>
        <p:nvSpPr>
          <p:cNvPr id="3" name="Segnaposto contenuto 2"/>
          <p:cNvSpPr>
            <a:spLocks noGrp="1"/>
          </p:cNvSpPr>
          <p:nvPr>
            <p:ph idx="1"/>
          </p:nvPr>
        </p:nvSpPr>
        <p:spPr/>
        <p:txBody>
          <a:bodyPr/>
          <a:lstStyle/>
          <a:p>
            <a:pPr marL="0" indent="0">
              <a:buNone/>
            </a:pPr>
            <a:r>
              <a:rPr lang="fr-FR" dirty="0">
                <a:solidFill>
                  <a:srgbClr val="00B050"/>
                </a:solidFill>
              </a:rPr>
              <a:t>Pour écouter d’autres corpus audio, consulter les métadonnées et disposer des transcriptions sur la plateforme TCOF.ALTIF :</a:t>
            </a:r>
            <a:endParaRPr lang="it-IT" dirty="0">
              <a:solidFill>
                <a:srgbClr val="00B050"/>
              </a:solidFill>
              <a:hlinkClick r:id="rId2"/>
            </a:endParaRPr>
          </a:p>
          <a:p>
            <a:pPr marL="0" indent="0">
              <a:buNone/>
            </a:pPr>
            <a:r>
              <a:rPr lang="it-IT" dirty="0">
                <a:hlinkClick r:id="rId2"/>
              </a:rPr>
              <a:t>https://tcof.atilf.fr/index.php?r=corpus</a:t>
            </a:r>
            <a:endParaRPr lang="it-IT" dirty="0"/>
          </a:p>
          <a:p>
            <a:pPr marL="0" indent="0">
              <a:buNone/>
            </a:pPr>
            <a:r>
              <a:rPr lang="fr-FR" dirty="0"/>
              <a:t>Télécharger le logiciel </a:t>
            </a:r>
            <a:r>
              <a:rPr lang="fr-FR" i="1" dirty="0" err="1"/>
              <a:t>transcriber</a:t>
            </a:r>
            <a:r>
              <a:rPr lang="fr-FR" dirty="0"/>
              <a:t> pour PC pour avoir accès aux transcriptions avec extension .</a:t>
            </a:r>
            <a:r>
              <a:rPr lang="fr-FR" dirty="0" err="1"/>
              <a:t>trs</a:t>
            </a:r>
            <a:endParaRPr lang="fr-FR" dirty="0"/>
          </a:p>
          <a:p>
            <a:pPr marL="0" indent="0">
              <a:buNone/>
            </a:pPr>
            <a:r>
              <a:rPr lang="fr-FR" dirty="0">
                <a:hlinkClick r:id="rId3"/>
              </a:rPr>
              <a:t>https://transcriber.fr.download.it/downloading</a:t>
            </a:r>
            <a:endParaRPr lang="fr-FR" dirty="0"/>
          </a:p>
          <a:p>
            <a:pPr marL="0" indent="0">
              <a:buNone/>
            </a:pPr>
            <a:endParaRPr lang="fr-FR"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81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D2003-14D3-9535-CB68-290BE1474352}"/>
              </a:ext>
            </a:extLst>
          </p:cNvPr>
          <p:cNvSpPr>
            <a:spLocks noGrp="1"/>
          </p:cNvSpPr>
          <p:nvPr>
            <p:ph type="title"/>
          </p:nvPr>
        </p:nvSpPr>
        <p:spPr/>
        <p:txBody>
          <a:bodyPr/>
          <a:lstStyle/>
          <a:p>
            <a:pPr algn="ctr"/>
            <a:r>
              <a:rPr kumimoji="0" lang="it-IT" sz="4400" b="1" i="0" u="none" strike="noStrike" kern="1200" cap="none" spc="0" normalizeH="0" baseline="0" noProof="0" dirty="0">
                <a:ln>
                  <a:noFill/>
                </a:ln>
                <a:solidFill>
                  <a:srgbClr val="009E47"/>
                </a:solidFill>
                <a:effectLst/>
                <a:uLnTx/>
                <a:uFillTx/>
                <a:latin typeface="Calibri"/>
                <a:ea typeface="+mj-ea"/>
                <a:cs typeface="+mj-cs"/>
              </a:rPr>
              <a:t>CORPUS </a:t>
            </a:r>
            <a:br>
              <a:rPr kumimoji="0" lang="it-IT" sz="4400" b="1" i="0" u="none" strike="noStrike" kern="1200" cap="none" spc="0" normalizeH="0" baseline="0" noProof="0" dirty="0">
                <a:ln>
                  <a:noFill/>
                </a:ln>
                <a:solidFill>
                  <a:srgbClr val="009E47"/>
                </a:solidFill>
                <a:effectLst/>
                <a:uLnTx/>
                <a:uFillTx/>
                <a:latin typeface="Calibri"/>
                <a:ea typeface="+mj-ea"/>
                <a:cs typeface="+mj-cs"/>
              </a:rPr>
            </a:br>
            <a:r>
              <a:rPr kumimoji="0" lang="it-IT" sz="4400" b="1" i="0" u="none" strike="noStrike" kern="1200" cap="none" spc="0" normalizeH="0" baseline="0" noProof="0" dirty="0" err="1">
                <a:ln>
                  <a:noFill/>
                </a:ln>
                <a:solidFill>
                  <a:srgbClr val="009E47"/>
                </a:solidFill>
                <a:effectLst/>
                <a:uLnTx/>
                <a:uFillTx/>
                <a:latin typeface="Calibri"/>
                <a:ea typeface="+mj-ea"/>
                <a:cs typeface="+mj-cs"/>
              </a:rPr>
              <a:t>Enquêtes</a:t>
            </a:r>
            <a:r>
              <a:rPr kumimoji="0" lang="it-IT" sz="4400" b="1" i="0" u="none" strike="noStrike" kern="1200" cap="none" spc="0" normalizeH="0" baseline="0" noProof="0" dirty="0">
                <a:ln>
                  <a:noFill/>
                </a:ln>
                <a:solidFill>
                  <a:srgbClr val="009E47"/>
                </a:solidFill>
                <a:effectLst/>
                <a:uLnTx/>
                <a:uFillTx/>
                <a:latin typeface="Calibri"/>
                <a:ea typeface="+mj-ea"/>
                <a:cs typeface="+mj-cs"/>
              </a:rPr>
              <a:t> </a:t>
            </a:r>
            <a:r>
              <a:rPr kumimoji="0" lang="it-IT" sz="4400" b="1" i="0" u="none" strike="noStrike" kern="1200" cap="none" spc="0" normalizeH="0" baseline="0" noProof="0" dirty="0" err="1">
                <a:ln>
                  <a:noFill/>
                </a:ln>
                <a:solidFill>
                  <a:srgbClr val="009E47"/>
                </a:solidFill>
                <a:effectLst/>
                <a:uLnTx/>
                <a:uFillTx/>
                <a:latin typeface="Calibri"/>
                <a:ea typeface="+mj-ea"/>
                <a:cs typeface="+mj-cs"/>
              </a:rPr>
              <a:t>Sociolinguistiques</a:t>
            </a:r>
            <a:r>
              <a:rPr kumimoji="0" lang="it-IT" sz="4400" b="1" i="0" u="none" strike="noStrike" kern="1200" cap="none" spc="0" normalizeH="0" baseline="0" noProof="0" dirty="0">
                <a:ln>
                  <a:noFill/>
                </a:ln>
                <a:solidFill>
                  <a:srgbClr val="009E47"/>
                </a:solidFill>
                <a:effectLst/>
                <a:uLnTx/>
                <a:uFillTx/>
                <a:latin typeface="Calibri"/>
                <a:ea typeface="+mj-ea"/>
                <a:cs typeface="+mj-cs"/>
              </a:rPr>
              <a:t> à Orléans</a:t>
            </a:r>
            <a:endParaRPr lang="it-IT" dirty="0"/>
          </a:p>
        </p:txBody>
      </p:sp>
      <p:sp>
        <p:nvSpPr>
          <p:cNvPr id="3" name="Segnaposto contenuto 2">
            <a:extLst>
              <a:ext uri="{FF2B5EF4-FFF2-40B4-BE49-F238E27FC236}">
                <a16:creationId xmlns:a16="http://schemas.microsoft.com/office/drawing/2014/main" id="{383C28B2-CB0D-423F-1611-9F97601E09B1}"/>
              </a:ext>
            </a:extLst>
          </p:cNvPr>
          <p:cNvSpPr>
            <a:spLocks noGrp="1"/>
          </p:cNvSpPr>
          <p:nvPr>
            <p:ph idx="1"/>
          </p:nvPr>
        </p:nvSpPr>
        <p:spPr/>
        <p:txBody>
          <a:bodyPr/>
          <a:lstStyle/>
          <a:p>
            <a:r>
              <a:rPr lang="it-IT" b="1" dirty="0"/>
              <a:t>ESLO 1 / ESLO 2</a:t>
            </a:r>
          </a:p>
          <a:p>
            <a:endParaRPr lang="it-IT" dirty="0"/>
          </a:p>
          <a:p>
            <a:pPr marL="0" indent="0">
              <a:buNone/>
            </a:pPr>
            <a:r>
              <a:rPr lang="it-IT" dirty="0">
                <a:hlinkClick r:id="rId2"/>
              </a:rPr>
              <a:t>http://eslo.huma-num.fr/index.php/pagepresentation/pageprojetscientifique</a:t>
            </a:r>
            <a:endParaRPr lang="it-IT" dirty="0"/>
          </a:p>
          <a:p>
            <a:pPr marL="0" indent="0">
              <a:buNone/>
            </a:pPr>
            <a:endParaRPr lang="it-IT" dirty="0"/>
          </a:p>
        </p:txBody>
      </p:sp>
    </p:spTree>
    <p:extLst>
      <p:ext uri="{BB962C8B-B14F-4D97-AF65-F5344CB8AC3E}">
        <p14:creationId xmlns:p14="http://schemas.microsoft.com/office/powerpoint/2010/main" val="773586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spc="100" dirty="0">
                <a:solidFill>
                  <a:srgbClr val="179D60"/>
                </a:solidFill>
                <a:latin typeface="Calibri"/>
                <a:cs typeface="Biome Light"/>
              </a:rPr>
              <a:t>CORPUS - </a:t>
            </a:r>
            <a:r>
              <a:rPr lang="it-IT" sz="3600" b="1" spc="100" dirty="0" err="1">
                <a:solidFill>
                  <a:srgbClr val="179D60"/>
                </a:solidFill>
                <a:latin typeface="Calibri"/>
                <a:cs typeface="Biome Light"/>
              </a:rPr>
              <a:t>Aspects</a:t>
            </a:r>
            <a:r>
              <a:rPr lang="it-IT" sz="3600" b="1" spc="100" dirty="0">
                <a:solidFill>
                  <a:srgbClr val="179D60"/>
                </a:solidFill>
                <a:latin typeface="Calibri"/>
                <a:cs typeface="Biome Light"/>
              </a:rPr>
              <a:t> de la </a:t>
            </a:r>
            <a:r>
              <a:rPr lang="it-IT" sz="3600" b="1" spc="100" dirty="0" err="1">
                <a:solidFill>
                  <a:srgbClr val="179D60"/>
                </a:solidFill>
                <a:latin typeface="Calibri"/>
                <a:cs typeface="Biome Light"/>
              </a:rPr>
              <a:t>spontanéité</a:t>
            </a:r>
            <a:r>
              <a:rPr lang="it-IT" sz="3600" b="1" spc="100" dirty="0">
                <a:solidFill>
                  <a:srgbClr val="179D60"/>
                </a:solidFill>
                <a:latin typeface="Calibri"/>
                <a:cs typeface="Biome Light"/>
              </a:rPr>
              <a:t> </a:t>
            </a:r>
            <a:r>
              <a:rPr lang="it-IT" sz="3600" b="1" spc="100" dirty="0" err="1">
                <a:solidFill>
                  <a:srgbClr val="179D60"/>
                </a:solidFill>
                <a:latin typeface="Calibri"/>
                <a:cs typeface="Biome Light"/>
              </a:rPr>
              <a:t>énonciative</a:t>
            </a:r>
            <a:br>
              <a:rPr lang="it-IT" sz="3600" b="1" spc="100" dirty="0">
                <a:solidFill>
                  <a:srgbClr val="179D60"/>
                </a:solidFill>
                <a:latin typeface="Calibri"/>
                <a:cs typeface="Biome Light"/>
              </a:rPr>
            </a:br>
            <a:r>
              <a:rPr lang="fr-FR" sz="3600" b="1" spc="100" dirty="0">
                <a:solidFill>
                  <a:srgbClr val="179D60"/>
                </a:solidFill>
                <a:latin typeface="Calibri"/>
                <a:cs typeface="Biome Light"/>
              </a:rPr>
              <a:t>Réduction vs phénomènes de redondance (1)</a:t>
            </a:r>
          </a:p>
        </p:txBody>
      </p:sp>
      <p:sp useBgFill="1">
        <p:nvSpPr>
          <p:cNvPr id="3" name="Segnaposto contenuto 2"/>
          <p:cNvSpPr>
            <a:spLocks noGrp="1"/>
          </p:cNvSpPr>
          <p:nvPr>
            <p:ph idx="1"/>
          </p:nvPr>
        </p:nvSpPr>
        <p:spPr/>
        <p:txBody>
          <a:bodyPr>
            <a:normAutofit fontScale="55000" lnSpcReduction="20000"/>
          </a:bodyPr>
          <a:lstStyle/>
          <a:p>
            <a:pPr marL="0" indent="0">
              <a:buNone/>
            </a:pPr>
            <a:r>
              <a:rPr lang="fr-FR" b="1" dirty="0">
                <a:solidFill>
                  <a:srgbClr val="7030A0"/>
                </a:solidFill>
              </a:rPr>
              <a:t>Énoncé en cours d’élaboration : énonciation spontanée </a:t>
            </a:r>
            <a:r>
              <a:rPr lang="fr-FR" b="1" i="1" dirty="0">
                <a:solidFill>
                  <a:srgbClr val="7030A0"/>
                </a:solidFill>
              </a:rPr>
              <a:t>vs</a:t>
            </a:r>
            <a:r>
              <a:rPr lang="fr-FR" b="1" dirty="0">
                <a:solidFill>
                  <a:srgbClr val="7030A0"/>
                </a:solidFill>
              </a:rPr>
              <a:t> énonciation préparée</a:t>
            </a:r>
          </a:p>
          <a:p>
            <a:pPr marL="0" indent="0">
              <a:buNone/>
            </a:pPr>
            <a:r>
              <a:rPr lang="fr-FR" dirty="0" err="1">
                <a:solidFill>
                  <a:srgbClr val="002060"/>
                </a:solidFill>
              </a:rPr>
              <a:t>Phénomèmes</a:t>
            </a:r>
            <a:r>
              <a:rPr lang="fr-FR" dirty="0">
                <a:solidFill>
                  <a:srgbClr val="002060"/>
                </a:solidFill>
              </a:rPr>
              <a:t> de redondance/ reformulations avec réajustements ou répétitions, amorces/ marqueurs discursifs (</a:t>
            </a:r>
            <a:r>
              <a:rPr lang="fr-FR" i="1" dirty="0">
                <a:solidFill>
                  <a:srgbClr val="002060"/>
                </a:solidFill>
              </a:rPr>
              <a:t>quoi</a:t>
            </a:r>
            <a:r>
              <a:rPr lang="fr-FR" dirty="0">
                <a:solidFill>
                  <a:srgbClr val="002060"/>
                </a:solidFill>
              </a:rPr>
              <a:t> ponctue deux prédications, </a:t>
            </a:r>
            <a:r>
              <a:rPr lang="fr-FR" i="1" dirty="0">
                <a:solidFill>
                  <a:srgbClr val="002060"/>
                </a:solidFill>
              </a:rPr>
              <a:t>euh</a:t>
            </a:r>
            <a:r>
              <a:rPr lang="fr-FR" dirty="0">
                <a:solidFill>
                  <a:srgbClr val="002060"/>
                </a:solidFill>
              </a:rPr>
              <a:t> filler-remplissage, éléments phatiques ex. hein )</a:t>
            </a:r>
          </a:p>
          <a:p>
            <a:pPr marL="0" indent="0">
              <a:buNone/>
            </a:pPr>
            <a:endParaRPr lang="fr-FR" dirty="0">
              <a:solidFill>
                <a:srgbClr val="002060"/>
              </a:solidFill>
            </a:endParaRPr>
          </a:p>
          <a:p>
            <a:pPr marL="0" indent="0">
              <a:buNone/>
            </a:pPr>
            <a:r>
              <a:rPr lang="fr-FR" dirty="0">
                <a:solidFill>
                  <a:srgbClr val="002060"/>
                </a:solidFill>
              </a:rPr>
              <a:t>MA </a:t>
            </a:r>
            <a:r>
              <a:rPr lang="fr-FR" sz="4500" dirty="0">
                <a:solidFill>
                  <a:srgbClr val="002060"/>
                </a:solidFill>
              </a:rPr>
              <a:t>: j'écris un peu / ouais mais euh/ j'écris pas beaucoup quoi/ j'écris aussi vachement par </a:t>
            </a:r>
            <a:r>
              <a:rPr lang="fr-FR" sz="4500" dirty="0" err="1">
                <a:solidFill>
                  <a:srgbClr val="002060"/>
                </a:solidFill>
              </a:rPr>
              <a:t>néce</a:t>
            </a:r>
            <a:r>
              <a:rPr lang="fr-FR" sz="4500" dirty="0">
                <a:solidFill>
                  <a:srgbClr val="002060"/>
                </a:solidFill>
              </a:rPr>
              <a:t>/ j'écris uniquement par nécessité quoi euh MA : Les textes i(l)s arrivent euh, après les, après les, après les thèmes de musique quoi hein. (audio)</a:t>
            </a:r>
          </a:p>
          <a:p>
            <a:pPr marL="0" indent="0">
              <a:buNone/>
            </a:pPr>
            <a:r>
              <a:rPr lang="fr-FR" sz="3600" dirty="0">
                <a:solidFill>
                  <a:srgbClr val="002060"/>
                </a:solidFill>
              </a:rPr>
              <a:t>MA : Faut faire un morceau, faut un texte, c'est moi qui chante et j'écris. Mais euh, c'est vraiment pas un truc euh, au CM2, j'étais pas en train d'écrire des poèmes quoi euh, c'est clair. </a:t>
            </a:r>
          </a:p>
          <a:p>
            <a:pPr marL="0" indent="0">
              <a:buNone/>
            </a:pPr>
            <a:r>
              <a:rPr lang="fr-FR" sz="3600" dirty="0">
                <a:solidFill>
                  <a:srgbClr val="002060"/>
                </a:solidFill>
              </a:rPr>
              <a:t>MA : J'ai jamais, j'ai jamais vraiment lu, tu vois euh, le, là où j'ai le plus lu, c'était en Lettres quoi hein (PFC, 82183 21ama1 Dijon)</a:t>
            </a:r>
          </a:p>
          <a:p>
            <a:pPr marL="0" indent="0">
              <a:buNone/>
            </a:pPr>
            <a:endParaRPr lang="fr-FR" sz="4400" b="1" dirty="0">
              <a:solidFill>
                <a:srgbClr val="FF0000"/>
              </a:solidFill>
            </a:endParaRPr>
          </a:p>
          <a:p>
            <a:pPr marL="0" indent="0">
              <a:buNone/>
            </a:pPr>
            <a:r>
              <a:rPr lang="fr-FR" sz="2500" b="1" dirty="0">
                <a:hlinkClick r:id="rId3"/>
              </a:rPr>
              <a:t>https://public.projet-pfc.net/listen.php?type=l&amp;xmin=577.91334870038&amp;xmax=583.99812946296&amp;locuteur=21ama1</a:t>
            </a:r>
            <a:r>
              <a:rPr lang="fr-FR" sz="2500" b="1" dirty="0"/>
              <a:t>   écouter </a:t>
            </a:r>
            <a:r>
              <a:rPr lang="it-IT" sz="2500" b="1" dirty="0"/>
              <a:t>à</a:t>
            </a:r>
            <a:r>
              <a:rPr lang="fr-FR" sz="2500" b="1" dirty="0"/>
              <a:t> partir de 9m35</a:t>
            </a:r>
          </a:p>
          <a:p>
            <a:pPr marL="0" indent="0">
              <a:buNone/>
            </a:pPr>
            <a:endParaRPr lang="fr-FR" sz="2200" b="1" dirty="0"/>
          </a:p>
          <a:p>
            <a:endParaRPr lang="fr-FR"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434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7561" y="154182"/>
            <a:ext cx="10363200" cy="1216025"/>
          </a:xfrm>
        </p:spPr>
        <p:txBody>
          <a:bodyPr>
            <a:normAutofit fontScale="90000"/>
          </a:bodyPr>
          <a:lstStyle/>
          <a:p>
            <a:r>
              <a:rPr lang="it-IT" sz="4000" b="1" spc="100" dirty="0">
                <a:solidFill>
                  <a:srgbClr val="179D60"/>
                </a:solidFill>
                <a:latin typeface="Calibri"/>
                <a:cs typeface="Biome Light"/>
              </a:rPr>
              <a:t> </a:t>
            </a:r>
            <a:br>
              <a:rPr lang="it-IT" sz="4000" b="1" spc="100" dirty="0">
                <a:solidFill>
                  <a:srgbClr val="179D60"/>
                </a:solidFill>
                <a:latin typeface="Calibri"/>
                <a:cs typeface="Biome Light"/>
              </a:rPr>
            </a:br>
            <a:r>
              <a:rPr kumimoji="0" lang="it-IT" sz="4000" b="1" i="0" u="none" strike="noStrike" kern="1200" cap="none" spc="100" normalizeH="0" baseline="0" noProof="0" dirty="0">
                <a:ln>
                  <a:noFill/>
                </a:ln>
                <a:solidFill>
                  <a:srgbClr val="179D60"/>
                </a:solidFill>
                <a:effectLst/>
                <a:uLnTx/>
                <a:uFillTx/>
                <a:latin typeface="Calibri"/>
                <a:ea typeface="+mj-ea"/>
                <a:cs typeface="Biome Light"/>
              </a:rPr>
              <a:t>CORPUS </a:t>
            </a:r>
            <a:r>
              <a:rPr kumimoji="0" lang="it-IT" sz="3600" b="1" i="0" u="none" strike="noStrike" kern="1200" cap="none" spc="100" normalizeH="0" baseline="0" noProof="0" dirty="0" err="1">
                <a:ln>
                  <a:noFill/>
                </a:ln>
                <a:solidFill>
                  <a:srgbClr val="179D60"/>
                </a:solidFill>
                <a:effectLst/>
                <a:uLnTx/>
                <a:uFillTx/>
                <a:latin typeface="Calibri"/>
                <a:ea typeface="+mj-ea"/>
                <a:cs typeface="Biome Light"/>
              </a:rPr>
              <a:t>Aspects</a:t>
            </a:r>
            <a:r>
              <a:rPr kumimoji="0" lang="it-IT" sz="3600" b="1" i="0" u="none" strike="noStrike" kern="1200" cap="none" spc="100" normalizeH="0" baseline="0" noProof="0" dirty="0">
                <a:ln>
                  <a:noFill/>
                </a:ln>
                <a:solidFill>
                  <a:srgbClr val="179D60"/>
                </a:solidFill>
                <a:effectLst/>
                <a:uLnTx/>
                <a:uFillTx/>
                <a:latin typeface="Calibri"/>
                <a:ea typeface="+mj-ea"/>
                <a:cs typeface="Biome Light"/>
              </a:rPr>
              <a:t> de la </a:t>
            </a:r>
            <a:r>
              <a:rPr kumimoji="0" lang="it-IT" sz="3600" b="1" i="0" u="none" strike="noStrike" kern="1200" cap="none" spc="100" normalizeH="0" baseline="0" noProof="0" dirty="0" err="1">
                <a:ln>
                  <a:noFill/>
                </a:ln>
                <a:solidFill>
                  <a:srgbClr val="179D60"/>
                </a:solidFill>
                <a:effectLst/>
                <a:uLnTx/>
                <a:uFillTx/>
                <a:latin typeface="Calibri"/>
                <a:ea typeface="+mj-ea"/>
                <a:cs typeface="Biome Light"/>
              </a:rPr>
              <a:t>spontanéité</a:t>
            </a:r>
            <a:r>
              <a:rPr kumimoji="0" lang="it-IT" sz="3600" b="1" i="0" u="none" strike="noStrike" kern="1200" cap="none" spc="100" normalizeH="0" baseline="0" noProof="0" dirty="0">
                <a:ln>
                  <a:noFill/>
                </a:ln>
                <a:solidFill>
                  <a:srgbClr val="179D60"/>
                </a:solidFill>
                <a:effectLst/>
                <a:uLnTx/>
                <a:uFillTx/>
                <a:latin typeface="Calibri"/>
                <a:ea typeface="+mj-ea"/>
                <a:cs typeface="Biome Light"/>
              </a:rPr>
              <a:t> – </a:t>
            </a:r>
            <a:br>
              <a:rPr kumimoji="0" lang="it-IT" sz="3600" b="1" i="0" u="none" strike="noStrike" kern="1200" cap="none" spc="100" normalizeH="0" baseline="0" noProof="0" dirty="0">
                <a:ln>
                  <a:noFill/>
                </a:ln>
                <a:solidFill>
                  <a:srgbClr val="179D60"/>
                </a:solidFill>
                <a:effectLst/>
                <a:uLnTx/>
                <a:uFillTx/>
                <a:latin typeface="Calibri"/>
                <a:ea typeface="+mj-ea"/>
                <a:cs typeface="Biome Light"/>
              </a:rPr>
            </a:br>
            <a:r>
              <a:rPr lang="it-IT" sz="4000" b="1" spc="100" dirty="0">
                <a:solidFill>
                  <a:srgbClr val="179D60"/>
                </a:solidFill>
                <a:latin typeface="Calibri"/>
                <a:cs typeface="Biome Light"/>
              </a:rPr>
              <a:t>R</a:t>
            </a:r>
            <a:r>
              <a:rPr lang="it-IT" sz="4000" b="1" spc="100" dirty="0" err="1">
                <a:solidFill>
                  <a:srgbClr val="179D60"/>
                </a:solidFill>
                <a:latin typeface="Calibri"/>
                <a:cs typeface="Biome Light"/>
              </a:rPr>
              <a:t>eformulation</a:t>
            </a:r>
            <a:r>
              <a:rPr lang="it-IT" sz="4000" b="1" spc="100" dirty="0">
                <a:solidFill>
                  <a:srgbClr val="179D60"/>
                </a:solidFill>
                <a:latin typeface="Calibri"/>
                <a:cs typeface="Biome Light"/>
              </a:rPr>
              <a:t> et </a:t>
            </a:r>
            <a:r>
              <a:rPr lang="it-IT" sz="4000" b="1" spc="100" dirty="0" err="1">
                <a:solidFill>
                  <a:srgbClr val="179D60"/>
                </a:solidFill>
                <a:latin typeface="Calibri"/>
                <a:cs typeface="Biome Light"/>
              </a:rPr>
              <a:t>redondance</a:t>
            </a:r>
            <a:r>
              <a:rPr lang="it-IT" sz="4000" b="1" spc="100" dirty="0">
                <a:solidFill>
                  <a:srgbClr val="179D60"/>
                </a:solidFill>
                <a:latin typeface="Calibri"/>
                <a:cs typeface="Biome Light"/>
              </a:rPr>
              <a:t> (2)</a:t>
            </a:r>
            <a:br>
              <a:rPr lang="it-IT" sz="4000" b="1" spc="100" dirty="0">
                <a:solidFill>
                  <a:srgbClr val="179D60"/>
                </a:solidFill>
                <a:latin typeface="Calibri"/>
                <a:cs typeface="Biome Light"/>
              </a:rPr>
            </a:br>
            <a:endParaRPr lang="it-IT" sz="4000" b="1" spc="100" dirty="0">
              <a:solidFill>
                <a:srgbClr val="179D60"/>
              </a:solidFill>
              <a:latin typeface="Calibri"/>
              <a:cs typeface="Biome Light"/>
            </a:endParaRPr>
          </a:p>
        </p:txBody>
      </p:sp>
      <p:sp>
        <p:nvSpPr>
          <p:cNvPr id="3" name="Sottotitolo 2"/>
          <p:cNvSpPr>
            <a:spLocks noGrp="1"/>
          </p:cNvSpPr>
          <p:nvPr>
            <p:ph type="subTitle" idx="1"/>
          </p:nvPr>
        </p:nvSpPr>
        <p:spPr>
          <a:xfrm>
            <a:off x="557561" y="1696494"/>
            <a:ext cx="10749775" cy="4847872"/>
          </a:xfrm>
        </p:spPr>
        <p:txBody>
          <a:bodyPr vert="horz" lIns="91440" tIns="45720" rIns="91440" bIns="45720" rtlCol="0" anchor="t">
            <a:noAutofit/>
          </a:bodyPr>
          <a:lstStyle/>
          <a:p>
            <a:pPr algn="just"/>
            <a:r>
              <a:rPr lang="fr-FR" sz="2400" b="1" dirty="0">
                <a:solidFill>
                  <a:srgbClr val="002060"/>
                </a:solidFill>
              </a:rPr>
              <a:t>Réduction et redondance : deux traits de l’oral spontané qui coexistent paradoxalement</a:t>
            </a:r>
            <a:endParaRPr lang="it-IT" sz="2400" b="1" dirty="0">
              <a:solidFill>
                <a:srgbClr val="002060"/>
              </a:solidFill>
              <a:cs typeface="Calibri"/>
            </a:endParaRPr>
          </a:p>
          <a:p>
            <a:pPr algn="just"/>
            <a:r>
              <a:rPr lang="fr-FR" sz="2000" b="1" dirty="0">
                <a:solidFill>
                  <a:srgbClr val="7030A0"/>
                </a:solidFill>
              </a:rPr>
              <a:t>Exemple: </a:t>
            </a:r>
            <a:endParaRPr lang="fr-FR" sz="2000" b="1" dirty="0">
              <a:solidFill>
                <a:srgbClr val="7030A0"/>
              </a:solidFill>
              <a:cs typeface="Calibri"/>
            </a:endParaRPr>
          </a:p>
          <a:p>
            <a:pPr algn="just"/>
            <a:r>
              <a:rPr lang="fr-FR" sz="2800" dirty="0">
                <a:solidFill>
                  <a:srgbClr val="002060"/>
                </a:solidFill>
              </a:rPr>
              <a:t>LE : mais c'est avec le temps + je me dis bah il y a certaines choses peut-être qu'il y aurait pas fallu que/ on se, on se/que </a:t>
            </a:r>
            <a:r>
              <a:rPr lang="fr-FR" sz="2800" u="sng" dirty="0">
                <a:solidFill>
                  <a:srgbClr val="002060"/>
                </a:solidFill>
              </a:rPr>
              <a:t>j'aurais peut-être pas dû faire comme ça </a:t>
            </a:r>
            <a:r>
              <a:rPr lang="fr-FR" sz="2800" dirty="0">
                <a:solidFill>
                  <a:srgbClr val="002060"/>
                </a:solidFill>
              </a:rPr>
              <a:t>+ </a:t>
            </a:r>
            <a:r>
              <a:rPr lang="fr-FR" sz="2800" u="sng" dirty="0">
                <a:solidFill>
                  <a:srgbClr val="002060"/>
                </a:solidFill>
              </a:rPr>
              <a:t>qu'il aurait fallu que je fasse autrement</a:t>
            </a:r>
            <a:r>
              <a:rPr lang="fr-FR" sz="2800" dirty="0">
                <a:solidFill>
                  <a:srgbClr val="002060"/>
                </a:solidFill>
              </a:rPr>
              <a:t>  (PFC 105148 91ael1 Brunoy)</a:t>
            </a:r>
            <a:r>
              <a:rPr lang="fr-FR" sz="2800" dirty="0">
                <a:solidFill>
                  <a:srgbClr val="7030A0"/>
                </a:solidFill>
              </a:rPr>
              <a:t> </a:t>
            </a:r>
          </a:p>
          <a:p>
            <a:pPr algn="just"/>
            <a:endParaRPr lang="fr-FR" sz="2800" dirty="0">
              <a:solidFill>
                <a:srgbClr val="7030A0"/>
              </a:solidFill>
              <a:cs typeface="Calibri"/>
            </a:endParaRPr>
          </a:p>
          <a:p>
            <a:pPr algn="just"/>
            <a:r>
              <a:rPr lang="fr-FR" sz="2000" dirty="0">
                <a:solidFill>
                  <a:srgbClr val="7030A0"/>
                </a:solidFill>
              </a:rPr>
              <a:t>ni précision ni renchérissement + redondance utile aussi en réception, car pas de traces de ce qui est énoncé oralement</a:t>
            </a:r>
            <a:endParaRPr lang="fr-FR" sz="2400"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4621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B0F7F-0826-4CB2-815D-E160CC98A01D}"/>
              </a:ext>
            </a:extLst>
          </p:cNvPr>
          <p:cNvSpPr>
            <a:spLocks noGrp="1"/>
          </p:cNvSpPr>
          <p:nvPr>
            <p:ph type="title"/>
          </p:nvPr>
        </p:nvSpPr>
        <p:spPr>
          <a:xfrm>
            <a:off x="609600" y="100362"/>
            <a:ext cx="10972800" cy="1059366"/>
          </a:xfrm>
        </p:spPr>
        <p:txBody>
          <a:bodyPr>
            <a:normAutofit/>
          </a:bodyPr>
          <a:lstStyle/>
          <a:p>
            <a:r>
              <a:rPr lang="it-IT" sz="3600" b="1" spc="100" dirty="0" err="1">
                <a:solidFill>
                  <a:srgbClr val="179D60"/>
                </a:solidFill>
                <a:latin typeface="Calibri"/>
                <a:cs typeface="Biome Light"/>
              </a:rPr>
              <a:t>Variation</a:t>
            </a:r>
            <a:r>
              <a:rPr lang="it-IT" sz="3600" b="1" spc="100" dirty="0">
                <a:solidFill>
                  <a:srgbClr val="179D60"/>
                </a:solidFill>
                <a:latin typeface="Calibri"/>
                <a:cs typeface="Biome Light"/>
              </a:rPr>
              <a:t> </a:t>
            </a:r>
            <a:r>
              <a:rPr lang="it-IT" sz="3600" b="1" spc="100" dirty="0" err="1">
                <a:solidFill>
                  <a:srgbClr val="179D60"/>
                </a:solidFill>
                <a:latin typeface="Calibri"/>
                <a:cs typeface="Biome Light"/>
              </a:rPr>
              <a:t>régionale</a:t>
            </a:r>
            <a:r>
              <a:rPr lang="it-IT" sz="3600" b="1" spc="100" dirty="0">
                <a:solidFill>
                  <a:srgbClr val="179D60"/>
                </a:solidFill>
                <a:latin typeface="Calibri"/>
                <a:cs typeface="Biome Light"/>
              </a:rPr>
              <a:t> : </a:t>
            </a:r>
            <a:r>
              <a:rPr lang="it-IT" sz="3600" b="1" spc="100" dirty="0" err="1">
                <a:solidFill>
                  <a:srgbClr val="179D60"/>
                </a:solidFill>
                <a:latin typeface="Calibri"/>
                <a:cs typeface="Biome Light"/>
              </a:rPr>
              <a:t>l'accent</a:t>
            </a:r>
            <a:r>
              <a:rPr lang="it-IT" sz="3600" b="1" spc="100" dirty="0">
                <a:solidFill>
                  <a:srgbClr val="179D60"/>
                </a:solidFill>
                <a:latin typeface="Calibri"/>
                <a:cs typeface="Biome Light"/>
              </a:rPr>
              <a:t> </a:t>
            </a:r>
            <a:r>
              <a:rPr lang="it-IT" sz="3600" b="1" spc="100" dirty="0" err="1">
                <a:solidFill>
                  <a:srgbClr val="179D60"/>
                </a:solidFill>
                <a:latin typeface="Calibri"/>
                <a:cs typeface="Biome Light"/>
              </a:rPr>
              <a:t>marseillais</a:t>
            </a:r>
            <a:r>
              <a:rPr lang="it-IT" sz="3600" b="1" spc="100" dirty="0">
                <a:solidFill>
                  <a:srgbClr val="179D60"/>
                </a:solidFill>
                <a:latin typeface="Calibri"/>
                <a:cs typeface="Biome Light"/>
              </a:rPr>
              <a:t> (1)</a:t>
            </a:r>
          </a:p>
        </p:txBody>
      </p:sp>
      <p:sp>
        <p:nvSpPr>
          <p:cNvPr id="3" name="Segnaposto contenuto 2">
            <a:extLst>
              <a:ext uri="{FF2B5EF4-FFF2-40B4-BE49-F238E27FC236}">
                <a16:creationId xmlns:a16="http://schemas.microsoft.com/office/drawing/2014/main" id="{91FC03F6-8146-43E6-996A-1C667BE877FF}"/>
              </a:ext>
            </a:extLst>
          </p:cNvPr>
          <p:cNvSpPr>
            <a:spLocks noGrp="1"/>
          </p:cNvSpPr>
          <p:nvPr>
            <p:ph idx="1"/>
          </p:nvPr>
        </p:nvSpPr>
        <p:spPr>
          <a:xfrm>
            <a:off x="609600" y="1159728"/>
            <a:ext cx="10972800" cy="5561748"/>
          </a:xfrm>
        </p:spPr>
        <p:txBody>
          <a:bodyPr vert="horz" lIns="91440" tIns="45720" rIns="91440" bIns="45720" rtlCol="0" anchor="t">
            <a:noAutofit/>
          </a:bodyPr>
          <a:lstStyle/>
          <a:p>
            <a:pPr marL="0" indent="0">
              <a:buNone/>
            </a:pPr>
            <a:r>
              <a:rPr lang="fr-FR" sz="2000" dirty="0">
                <a:solidFill>
                  <a:srgbClr val="7030A0"/>
                </a:solidFill>
              </a:rPr>
              <a:t>Variation régionale stigmatisée – accent marseillais connoté (locuteurs peu sérieux -&gt; discriminations)</a:t>
            </a:r>
          </a:p>
          <a:p>
            <a:pPr marL="0" indent="0">
              <a:buNone/>
            </a:pPr>
            <a:r>
              <a:rPr lang="fr-FR" sz="2000" dirty="0"/>
              <a:t> </a:t>
            </a:r>
            <a:r>
              <a:rPr lang="fr-FR" sz="2000" b="1" dirty="0"/>
              <a:t>LIRE</a:t>
            </a:r>
            <a:r>
              <a:rPr lang="fr-FR" sz="2000" dirty="0"/>
              <a:t> </a:t>
            </a:r>
            <a:r>
              <a:rPr lang="fr-FR" sz="2000" dirty="0">
                <a:hlinkClick r:id="rId3"/>
              </a:rPr>
              <a:t>https://www.laprovence.com/article/papier/5851424/laccent-meridional-a-t-il-dit-son-dernier-mot.html</a:t>
            </a:r>
            <a:r>
              <a:rPr lang="fr-FR" sz="2000" dirty="0"/>
              <a:t>   </a:t>
            </a:r>
          </a:p>
          <a:p>
            <a:pPr marL="0" indent="0">
              <a:buNone/>
            </a:pPr>
            <a:r>
              <a:rPr lang="fr-FR" sz="2000" dirty="0"/>
              <a:t> </a:t>
            </a:r>
            <a:r>
              <a:rPr lang="fr-FR" sz="2000" dirty="0">
                <a:hlinkClick r:id="rId4"/>
              </a:rPr>
              <a:t>https://www.youtube.com/watch?v=KBFqnNgHD74</a:t>
            </a:r>
            <a:r>
              <a:rPr lang="fr-FR" sz="2000" dirty="0"/>
              <a:t> : qq éléments de civilisation</a:t>
            </a:r>
          </a:p>
          <a:p>
            <a:pPr marL="0" indent="0">
              <a:buNone/>
            </a:pPr>
            <a:r>
              <a:rPr lang="it-IT" sz="2000" dirty="0">
                <a:solidFill>
                  <a:srgbClr val="002060"/>
                </a:solidFill>
              </a:rPr>
              <a:t>Patrick Bosso, </a:t>
            </a:r>
            <a:r>
              <a:rPr lang="it-IT" sz="2000" i="1" dirty="0">
                <a:solidFill>
                  <a:srgbClr val="002060"/>
                </a:solidFill>
              </a:rPr>
              <a:t>La grammaire </a:t>
            </a:r>
            <a:r>
              <a:rPr lang="it-IT" sz="2000" i="1" dirty="0" err="1">
                <a:solidFill>
                  <a:srgbClr val="002060"/>
                </a:solidFill>
              </a:rPr>
              <a:t>marseillaise</a:t>
            </a:r>
            <a:r>
              <a:rPr lang="it-IT" sz="2000" dirty="0">
                <a:solidFill>
                  <a:srgbClr val="002060"/>
                </a:solidFill>
              </a:rPr>
              <a:t>  </a:t>
            </a:r>
            <a:r>
              <a:rPr lang="it-IT" sz="2000" dirty="0">
                <a:solidFill>
                  <a:srgbClr val="002060"/>
                </a:solidFill>
                <a:hlinkClick r:id="rId5"/>
              </a:rPr>
              <a:t>https://www.youtube.com/watch?v=bQxtgwQLx4g</a:t>
            </a:r>
            <a:endParaRPr lang="it-IT" sz="2000" dirty="0">
              <a:solidFill>
                <a:srgbClr val="002060"/>
              </a:solidFill>
            </a:endParaRPr>
          </a:p>
          <a:p>
            <a:pPr marL="0" indent="0">
              <a:buNone/>
            </a:pPr>
            <a:r>
              <a:rPr lang="it-IT" sz="2000" dirty="0" err="1">
                <a:solidFill>
                  <a:srgbClr val="002060"/>
                </a:solidFill>
              </a:rPr>
              <a:t>Activité</a:t>
            </a:r>
            <a:r>
              <a:rPr lang="it-IT" sz="2000" dirty="0">
                <a:solidFill>
                  <a:srgbClr val="002060"/>
                </a:solidFill>
              </a:rPr>
              <a:t> </a:t>
            </a:r>
            <a:r>
              <a:rPr lang="it-IT" sz="2000" dirty="0">
                <a:solidFill>
                  <a:srgbClr val="002060"/>
                </a:solidFill>
                <a:cs typeface="Calibri"/>
              </a:rPr>
              <a:t>: </a:t>
            </a:r>
            <a:r>
              <a:rPr lang="it-IT" sz="2000" dirty="0" err="1">
                <a:solidFill>
                  <a:srgbClr val="002060"/>
                </a:solidFill>
                <a:cs typeface="Calibri"/>
              </a:rPr>
              <a:t>é</a:t>
            </a:r>
            <a:r>
              <a:rPr lang="it-IT" sz="2000" dirty="0" err="1">
                <a:solidFill>
                  <a:srgbClr val="002060"/>
                </a:solidFill>
              </a:rPr>
              <a:t>couter</a:t>
            </a:r>
            <a:r>
              <a:rPr lang="it-IT" sz="2000" dirty="0">
                <a:solidFill>
                  <a:srgbClr val="002060"/>
                </a:solidFill>
              </a:rPr>
              <a:t> l’</a:t>
            </a:r>
            <a:r>
              <a:rPr lang="it-IT" sz="2000" dirty="0" err="1">
                <a:solidFill>
                  <a:srgbClr val="002060"/>
                </a:solidFill>
              </a:rPr>
              <a:t>entretien</a:t>
            </a:r>
            <a:r>
              <a:rPr lang="it-IT" sz="2000" dirty="0">
                <a:solidFill>
                  <a:srgbClr val="002060"/>
                </a:solidFill>
              </a:rPr>
              <a:t> </a:t>
            </a:r>
            <a:r>
              <a:rPr lang="it-IT" sz="2000" i="1" dirty="0">
                <a:solidFill>
                  <a:srgbClr val="002060"/>
                </a:solidFill>
              </a:rPr>
              <a:t>Un </a:t>
            </a:r>
            <a:r>
              <a:rPr lang="it-IT" sz="2000" i="1" dirty="0" err="1">
                <a:solidFill>
                  <a:srgbClr val="002060"/>
                </a:solidFill>
              </a:rPr>
              <a:t>marin</a:t>
            </a:r>
            <a:r>
              <a:rPr lang="it-IT" sz="2000" i="1" dirty="0">
                <a:solidFill>
                  <a:srgbClr val="002060"/>
                </a:solidFill>
              </a:rPr>
              <a:t> à Marseille (</a:t>
            </a:r>
            <a:r>
              <a:rPr lang="it-IT" sz="2000" dirty="0">
                <a:solidFill>
                  <a:srgbClr val="002060"/>
                </a:solidFill>
              </a:rPr>
              <a:t>PFC) : </a:t>
            </a:r>
            <a:endParaRPr lang="it-IT" sz="2000" dirty="0">
              <a:solidFill>
                <a:srgbClr val="002060"/>
              </a:solidFill>
              <a:cs typeface="Calibri"/>
            </a:endParaRPr>
          </a:p>
          <a:p>
            <a:pPr marL="0" indent="0">
              <a:buNone/>
            </a:pPr>
            <a:r>
              <a:rPr lang="it-IT" sz="2000" u="sng" dirty="0">
                <a:hlinkClick r:id="rId6"/>
              </a:rPr>
              <a:t>projet-pfc.net/dvdophrys/B_PIII_ch4_MP3_Marseille_Bouche-du-Rhone_Merid.mp3</a:t>
            </a:r>
            <a:endParaRPr lang="fr-FR" sz="2000" dirty="0"/>
          </a:p>
          <a:p>
            <a:pPr marL="0" indent="0">
              <a:buNone/>
            </a:pPr>
            <a:r>
              <a:rPr lang="it-IT" sz="2000" u="sng" dirty="0" err="1">
                <a:solidFill>
                  <a:srgbClr val="002060"/>
                </a:solidFill>
              </a:rPr>
              <a:t>Transcrire</a:t>
            </a:r>
            <a:r>
              <a:rPr lang="it-IT" sz="2000" dirty="0">
                <a:solidFill>
                  <a:srgbClr val="002060"/>
                </a:solidFill>
              </a:rPr>
              <a:t> </a:t>
            </a:r>
            <a:r>
              <a:rPr lang="it-IT" sz="2000" dirty="0" err="1">
                <a:solidFill>
                  <a:srgbClr val="002060"/>
                </a:solidFill>
              </a:rPr>
              <a:t>orthographiquement</a:t>
            </a:r>
            <a:r>
              <a:rPr lang="it-IT" sz="2000" dirty="0">
                <a:solidFill>
                  <a:srgbClr val="002060"/>
                </a:solidFill>
              </a:rPr>
              <a:t> le début (1mn </a:t>
            </a:r>
            <a:r>
              <a:rPr lang="it-IT" sz="2000" dirty="0" err="1">
                <a:solidFill>
                  <a:srgbClr val="002060"/>
                </a:solidFill>
              </a:rPr>
              <a:t>environ</a:t>
            </a:r>
            <a:r>
              <a:rPr lang="it-IT" sz="2000" dirty="0">
                <a:solidFill>
                  <a:srgbClr val="002060"/>
                </a:solidFill>
              </a:rPr>
              <a:t>) puis jusqu’à 1mn20 en API </a:t>
            </a:r>
            <a:endParaRPr lang="it-IT" sz="2000" dirty="0">
              <a:solidFill>
                <a:srgbClr val="002060"/>
              </a:solidFill>
              <a:cs typeface="Calibri"/>
            </a:endParaRPr>
          </a:p>
          <a:p>
            <a:pPr marL="0" indent="0">
              <a:buNone/>
            </a:pPr>
            <a:r>
              <a:rPr lang="it-IT" sz="2000" dirty="0">
                <a:solidFill>
                  <a:srgbClr val="002060"/>
                </a:solidFill>
              </a:rPr>
              <a:t>Voir fiche </a:t>
            </a:r>
            <a:r>
              <a:rPr lang="it-IT" sz="2000" dirty="0" err="1">
                <a:solidFill>
                  <a:srgbClr val="002060"/>
                </a:solidFill>
              </a:rPr>
              <a:t>Moodle</a:t>
            </a:r>
            <a:r>
              <a:rPr lang="it-IT" sz="2000" dirty="0">
                <a:solidFill>
                  <a:srgbClr val="002060"/>
                </a:solidFill>
              </a:rPr>
              <a:t> Marseille PFC    </a:t>
            </a:r>
            <a:endParaRPr lang="it-IT" sz="2000" dirty="0">
              <a:solidFill>
                <a:srgbClr val="002060"/>
              </a:solidFill>
              <a:cs typeface="Calibri"/>
            </a:endParaRPr>
          </a:p>
          <a:p>
            <a:pPr marL="0" indent="0">
              <a:buNone/>
            </a:pPr>
            <a:r>
              <a:rPr lang="fr-FR" sz="2000" u="sng" dirty="0">
                <a:solidFill>
                  <a:srgbClr val="002060"/>
                </a:solidFill>
              </a:rPr>
              <a:t>Description</a:t>
            </a:r>
            <a:r>
              <a:rPr lang="fr-FR" sz="2000" dirty="0">
                <a:solidFill>
                  <a:srgbClr val="002060"/>
                </a:solidFill>
              </a:rPr>
              <a:t> de l’extrait, situation énonciative ? Sauvegarde des faces ? degré d’interaction? locuteurs et énonciateurs (prise en charge du discours?) </a:t>
            </a:r>
            <a:endParaRPr lang="fr-FR" sz="2000" dirty="0">
              <a:solidFill>
                <a:srgbClr val="002060"/>
              </a:solidFill>
              <a:cs typeface="Calibri"/>
            </a:endParaRPr>
          </a:p>
          <a:p>
            <a:pPr marL="0" indent="0">
              <a:buNone/>
            </a:pPr>
            <a:r>
              <a:rPr lang="fr-FR" sz="2000" u="sng" dirty="0">
                <a:solidFill>
                  <a:srgbClr val="002060"/>
                </a:solidFill>
              </a:rPr>
              <a:t>Analyse</a:t>
            </a:r>
            <a:r>
              <a:rPr lang="fr-FR" sz="2000" dirty="0">
                <a:solidFill>
                  <a:srgbClr val="002060"/>
                </a:solidFill>
              </a:rPr>
              <a:t> linguistique (marques d’oralité ?  variations ? fonctions du langage ? Développement des axes? (recherche lexicale, ajustements ou corrections sur l’axe paradigmatique  vs linéarité (progression sur l’axe syntagmatique, dislocations ?) Spontanéité (</a:t>
            </a:r>
            <a:r>
              <a:rPr lang="fr-FR" sz="2000" i="1" dirty="0">
                <a:solidFill>
                  <a:srgbClr val="002060"/>
                </a:solidFill>
              </a:rPr>
              <a:t>vs</a:t>
            </a:r>
            <a:r>
              <a:rPr lang="fr-FR" sz="2000" dirty="0">
                <a:solidFill>
                  <a:srgbClr val="002060"/>
                </a:solidFill>
              </a:rPr>
              <a:t> contrôle ?) Marqueurs du discours?</a:t>
            </a:r>
            <a:endParaRPr lang="fr-FR" sz="2000" dirty="0">
              <a:solidFill>
                <a:srgbClr val="002060"/>
              </a:solidFill>
              <a:cs typeface="Calibri"/>
            </a:endParaRPr>
          </a:p>
        </p:txBody>
      </p:sp>
    </p:spTree>
    <p:extLst>
      <p:ext uri="{BB962C8B-B14F-4D97-AF65-F5344CB8AC3E}">
        <p14:creationId xmlns:p14="http://schemas.microsoft.com/office/powerpoint/2010/main" val="366376100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b="1" dirty="0">
                <a:solidFill>
                  <a:srgbClr val="00B050"/>
                </a:solidFill>
              </a:rPr>
              <a:t>L’accent ma</a:t>
            </a:r>
            <a:r>
              <a:rPr lang="fr-FR" b="1" dirty="0">
                <a:solidFill>
                  <a:srgbClr val="009E47"/>
                </a:solidFill>
              </a:rPr>
              <a:t>rseil</a:t>
            </a:r>
            <a:r>
              <a:rPr lang="fr-FR" b="1" dirty="0">
                <a:solidFill>
                  <a:srgbClr val="00B050"/>
                </a:solidFill>
              </a:rPr>
              <a:t>lais (2)</a:t>
            </a:r>
          </a:p>
        </p:txBody>
      </p:sp>
      <p:sp>
        <p:nvSpPr>
          <p:cNvPr id="3" name="Segnaposto contenuto 2"/>
          <p:cNvSpPr>
            <a:spLocks noGrp="1"/>
          </p:cNvSpPr>
          <p:nvPr>
            <p:ph idx="1"/>
          </p:nvPr>
        </p:nvSpPr>
        <p:spPr>
          <a:xfrm>
            <a:off x="609600" y="1289539"/>
            <a:ext cx="10972800" cy="4836626"/>
          </a:xfrm>
        </p:spPr>
        <p:txBody>
          <a:bodyPr>
            <a:normAutofit fontScale="70000" lnSpcReduction="20000"/>
          </a:bodyPr>
          <a:lstStyle/>
          <a:p>
            <a:r>
              <a:rPr lang="fr-FR" dirty="0">
                <a:solidFill>
                  <a:srgbClr val="002060"/>
                </a:solidFill>
              </a:rPr>
              <a:t>syntaxe et lexique non caractérisant une variation régionale </a:t>
            </a:r>
          </a:p>
          <a:p>
            <a:r>
              <a:rPr lang="fr-FR" dirty="0">
                <a:solidFill>
                  <a:srgbClr val="002060"/>
                </a:solidFill>
              </a:rPr>
              <a:t>ACCENT : prononciation (phonologie + prosodie)</a:t>
            </a:r>
          </a:p>
          <a:p>
            <a:r>
              <a:rPr lang="fr-FR" dirty="0">
                <a:solidFill>
                  <a:srgbClr val="002060"/>
                </a:solidFill>
              </a:rPr>
              <a:t>la réalisation des schwas + ajout de schwas -&gt; allongement des mots et impact sur la prosodie ( aboutissement)</a:t>
            </a:r>
          </a:p>
          <a:p>
            <a:r>
              <a:rPr lang="fr-FR" dirty="0">
                <a:solidFill>
                  <a:srgbClr val="002060"/>
                </a:solidFill>
              </a:rPr>
              <a:t>ouverture des [o]  -&gt; [ɔ</a:t>
            </a:r>
            <a:r>
              <a:rPr lang="fr-FR" dirty="0">
                <a:solidFill>
                  <a:srgbClr val="002060"/>
                </a:solidFill>
                <a:latin typeface="Alphonetic" panose="00000400000000000000" pitchFamily="2" charset="0"/>
              </a:rPr>
              <a:t>] </a:t>
            </a:r>
            <a:r>
              <a:rPr lang="fr-FR" dirty="0">
                <a:solidFill>
                  <a:srgbClr val="002060"/>
                </a:solidFill>
              </a:rPr>
              <a:t>ex. </a:t>
            </a:r>
            <a:r>
              <a:rPr lang="fr-FR" i="1" dirty="0">
                <a:solidFill>
                  <a:srgbClr val="002060"/>
                </a:solidFill>
              </a:rPr>
              <a:t>chose, autarcie, autre </a:t>
            </a:r>
            <a:r>
              <a:rPr lang="fr-FR" dirty="0">
                <a:solidFill>
                  <a:srgbClr val="002060"/>
                </a:solidFill>
              </a:rPr>
              <a:t>+ tendance à fermer les [ɛ] – [e] ex </a:t>
            </a:r>
            <a:r>
              <a:rPr lang="fr-FR" i="1" dirty="0">
                <a:solidFill>
                  <a:srgbClr val="002060"/>
                </a:solidFill>
              </a:rPr>
              <a:t>vrai, j’ai</a:t>
            </a:r>
          </a:p>
          <a:p>
            <a:r>
              <a:rPr lang="fr-FR" dirty="0">
                <a:solidFill>
                  <a:srgbClr val="002060"/>
                </a:solidFill>
              </a:rPr>
              <a:t>prononciation des nasales [ɔ᷉] sera prononcé [</a:t>
            </a:r>
            <a:r>
              <a:rPr lang="fr-FR" dirty="0" err="1">
                <a:solidFill>
                  <a:srgbClr val="002060"/>
                </a:solidFill>
              </a:rPr>
              <a:t>ɔɔ᷉ŋ</a:t>
            </a:r>
            <a:r>
              <a:rPr lang="fr-FR" dirty="0">
                <a:solidFill>
                  <a:srgbClr val="002060"/>
                </a:solidFill>
              </a:rPr>
              <a:t>] [</a:t>
            </a:r>
            <a:r>
              <a:rPr lang="fr-FR" dirty="0" err="1">
                <a:solidFill>
                  <a:srgbClr val="002060"/>
                </a:solidFill>
              </a:rPr>
              <a:t>ɔ</a:t>
            </a:r>
            <a:r>
              <a:rPr lang="fr-FR" baseline="30000" dirty="0" err="1">
                <a:solidFill>
                  <a:srgbClr val="002060"/>
                </a:solidFill>
              </a:rPr>
              <a:t>ɔ᷉ŋ</a:t>
            </a:r>
            <a:r>
              <a:rPr lang="fr-FR" dirty="0">
                <a:solidFill>
                  <a:srgbClr val="002060"/>
                </a:solidFill>
              </a:rPr>
              <a:t> ] passion l.26 EX: j'ai quarante cinq ans donc euh [</a:t>
            </a:r>
            <a:r>
              <a:rPr lang="fr-FR" dirty="0" err="1">
                <a:solidFill>
                  <a:srgbClr val="002060"/>
                </a:solidFill>
              </a:rPr>
              <a:t>ʒekarɑ</a:t>
            </a:r>
            <a:r>
              <a:rPr lang="fr-FR" baseline="30000" dirty="0" err="1">
                <a:solidFill>
                  <a:srgbClr val="002060"/>
                </a:solidFill>
              </a:rPr>
              <a:t>ɑ᷉n</a:t>
            </a:r>
            <a:r>
              <a:rPr lang="fr-FR" dirty="0" err="1">
                <a:solidFill>
                  <a:srgbClr val="002060"/>
                </a:solidFill>
              </a:rPr>
              <a:t>t</a:t>
            </a:r>
            <a:r>
              <a:rPr lang="az-Cyrl-AZ" dirty="0">
                <a:solidFill>
                  <a:srgbClr val="002060"/>
                </a:solidFill>
              </a:rPr>
              <a:t>ә</a:t>
            </a:r>
            <a:r>
              <a:rPr lang="fr-FR" dirty="0" err="1">
                <a:solidFill>
                  <a:srgbClr val="002060"/>
                </a:solidFill>
              </a:rPr>
              <a:t>sɛ</a:t>
            </a:r>
            <a:r>
              <a:rPr lang="fr-FR" baseline="30000" dirty="0" err="1">
                <a:solidFill>
                  <a:srgbClr val="002060"/>
                </a:solidFill>
              </a:rPr>
              <a:t>ɛ᷉ŋ</a:t>
            </a:r>
            <a:r>
              <a:rPr lang="fr-FR" dirty="0" err="1">
                <a:solidFill>
                  <a:srgbClr val="002060"/>
                </a:solidFill>
              </a:rPr>
              <a:t>kɑ</a:t>
            </a:r>
            <a:r>
              <a:rPr lang="fr-FR" baseline="30000" dirty="0" err="1">
                <a:solidFill>
                  <a:srgbClr val="002060"/>
                </a:solidFill>
              </a:rPr>
              <a:t>ɑ᷉n</a:t>
            </a:r>
            <a:r>
              <a:rPr lang="fr-FR" dirty="0" err="1">
                <a:solidFill>
                  <a:srgbClr val="002060"/>
                </a:solidFill>
              </a:rPr>
              <a:t>dɔ</a:t>
            </a:r>
            <a:r>
              <a:rPr lang="fr-FR" baseline="30000" dirty="0" err="1">
                <a:solidFill>
                  <a:srgbClr val="002060"/>
                </a:solidFill>
              </a:rPr>
              <a:t>ɔ᷉ŋ</a:t>
            </a:r>
            <a:r>
              <a:rPr lang="fr-FR" dirty="0" err="1">
                <a:solidFill>
                  <a:srgbClr val="002060"/>
                </a:solidFill>
              </a:rPr>
              <a:t>k</a:t>
            </a:r>
            <a:r>
              <a:rPr lang="az-Cyrl-AZ" dirty="0">
                <a:solidFill>
                  <a:srgbClr val="002060"/>
                </a:solidFill>
              </a:rPr>
              <a:t>ә</a:t>
            </a:r>
            <a:r>
              <a:rPr lang="fr-FR" dirty="0">
                <a:solidFill>
                  <a:srgbClr val="002060"/>
                </a:solidFill>
              </a:rPr>
              <a:t>ø]</a:t>
            </a:r>
          </a:p>
          <a:p>
            <a:r>
              <a:rPr lang="fr-FR" dirty="0">
                <a:solidFill>
                  <a:srgbClr val="002060"/>
                </a:solidFill>
              </a:rPr>
              <a:t>réalisation de liaisons en N -&gt; voyelle presque toujours oralisée ex. </a:t>
            </a:r>
            <a:r>
              <a:rPr lang="fr-FR" i="1" dirty="0">
                <a:solidFill>
                  <a:srgbClr val="002060"/>
                </a:solidFill>
              </a:rPr>
              <a:t>on est sur un bateau</a:t>
            </a:r>
            <a:r>
              <a:rPr lang="fr-FR" dirty="0">
                <a:solidFill>
                  <a:srgbClr val="002060"/>
                </a:solidFill>
              </a:rPr>
              <a:t> [</a:t>
            </a:r>
            <a:r>
              <a:rPr lang="fr-FR" dirty="0" err="1">
                <a:solidFill>
                  <a:srgbClr val="002060"/>
                </a:solidFill>
              </a:rPr>
              <a:t>ɔnesyrœ</a:t>
            </a:r>
            <a:r>
              <a:rPr lang="fr-FR" baseline="30000" dirty="0" err="1">
                <a:solidFill>
                  <a:srgbClr val="002060"/>
                </a:solidFill>
              </a:rPr>
              <a:t>œ᷉m</a:t>
            </a:r>
            <a:r>
              <a:rPr lang="fr-FR" dirty="0" err="1">
                <a:solidFill>
                  <a:srgbClr val="002060"/>
                </a:solidFill>
              </a:rPr>
              <a:t>bato</a:t>
            </a:r>
            <a:r>
              <a:rPr lang="fr-FR" dirty="0">
                <a:solidFill>
                  <a:srgbClr val="002060"/>
                </a:solidFill>
              </a:rPr>
              <a:t>]  (ici avec /m/ devant b ou p)</a:t>
            </a:r>
          </a:p>
          <a:p>
            <a:pPr marL="0" indent="0">
              <a:buNone/>
            </a:pPr>
            <a:r>
              <a:rPr lang="fr-FR" dirty="0">
                <a:solidFill>
                  <a:srgbClr val="002060"/>
                </a:solidFill>
                <a:hlinkClick r:id="rId2"/>
              </a:rPr>
              <a:t>https://dai.ly/x156w96</a:t>
            </a:r>
            <a:r>
              <a:rPr lang="fr-FR" dirty="0">
                <a:solidFill>
                  <a:srgbClr val="002060"/>
                </a:solidFill>
              </a:rPr>
              <a:t> (un accent fluctuant :-)</a:t>
            </a:r>
          </a:p>
          <a:p>
            <a:endParaRPr lang="fr-FR" dirty="0">
              <a:solidFill>
                <a:srgbClr val="002060"/>
              </a:solidFill>
            </a:endParaRPr>
          </a:p>
          <a:p>
            <a:pPr marL="0" indent="0">
              <a:buNone/>
            </a:pPr>
            <a:r>
              <a:rPr lang="fr-FR" sz="2000" b="1" dirty="0"/>
              <a:t>Pour approfondir </a:t>
            </a:r>
            <a:r>
              <a:rPr lang="fr-FR" sz="2000" i="1" dirty="0"/>
              <a:t>Le français parlé à Marseille : exemple d’un locuteur PFC</a:t>
            </a:r>
            <a:r>
              <a:rPr lang="fr-FR" sz="2000" dirty="0"/>
              <a:t>. Bulletin PFC (Phonologie du Français Contemporain), 2007, 7, pp.145-156. ffhal-00250273f</a:t>
            </a:r>
          </a:p>
          <a:p>
            <a:pPr marL="0" indent="0">
              <a:buNone/>
            </a:pPr>
            <a:r>
              <a:rPr lang="fr-FR" sz="2000" dirty="0">
                <a:hlinkClick r:id="rId3"/>
              </a:rPr>
              <a:t>https://repository.ortolang.fr/api/content/recherches-francais-parle/v1/pdf/volume_15/59_15_RSFP.pdf</a:t>
            </a:r>
            <a:r>
              <a:rPr lang="fr-FR" sz="2000" dirty="0"/>
              <a:t>  article A. </a:t>
            </a:r>
            <a:r>
              <a:rPr lang="fr-FR" sz="2000" dirty="0" err="1"/>
              <a:t>Valli</a:t>
            </a:r>
            <a:r>
              <a:rPr lang="fr-FR" sz="2000" dirty="0"/>
              <a:t>.</a:t>
            </a:r>
          </a:p>
          <a:p>
            <a:pPr marL="0" indent="0">
              <a:buNone/>
            </a:pPr>
            <a:r>
              <a:rPr lang="fr-FR" sz="2000" dirty="0">
                <a:hlinkClick r:id="rId4"/>
              </a:rPr>
              <a:t>"Marseille" : clichés ou vérités ? On décortique la série - France Bleu</a:t>
            </a:r>
            <a:endParaRPr lang="fr-FR" sz="2000" dirty="0">
              <a:solidFill>
                <a:srgbClr val="002060"/>
              </a:solidFill>
            </a:endParaRPr>
          </a:p>
          <a:p>
            <a:endParaRPr lang="fr-FR" sz="2000"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231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960775"/>
          </a:xfrm>
        </p:spPr>
        <p:txBody>
          <a:bodyPr>
            <a:normAutofit fontScale="90000"/>
          </a:bodyPr>
          <a:lstStyle/>
          <a:p>
            <a:r>
              <a:rPr lang="fr-FR" b="1" dirty="0">
                <a:solidFill>
                  <a:srgbClr val="009E47"/>
                </a:solidFill>
              </a:rPr>
              <a:t>Activité - transcription API corpus Marseille (3)</a:t>
            </a:r>
          </a:p>
        </p:txBody>
      </p:sp>
      <p:sp>
        <p:nvSpPr>
          <p:cNvPr id="3" name="Segnaposto contenuto 2"/>
          <p:cNvSpPr>
            <a:spLocks noGrp="1"/>
          </p:cNvSpPr>
          <p:nvPr>
            <p:ph idx="1"/>
          </p:nvPr>
        </p:nvSpPr>
        <p:spPr/>
        <p:txBody>
          <a:bodyPr>
            <a:normAutofit lnSpcReduction="10000"/>
          </a:bodyPr>
          <a:lstStyle/>
          <a:p>
            <a:pPr marL="0" indent="0">
              <a:lnSpc>
                <a:spcPct val="107000"/>
              </a:lnSpc>
              <a:spcAft>
                <a:spcPts val="800"/>
              </a:spcAft>
              <a:buNone/>
            </a:pPr>
            <a:r>
              <a:rPr lang="it-IT" sz="2200" dirty="0" err="1">
                <a:solidFill>
                  <a:srgbClr val="002060"/>
                </a:solidFill>
              </a:rPr>
              <a:t>ʃʒɛɲŋɛəøɔɑ̃ɛ̃ɔ̃œ̃ɥ</a:t>
            </a:r>
            <a:r>
              <a:rPr lang="it-IT" sz="2200" dirty="0">
                <a:solidFill>
                  <a:srgbClr val="002060"/>
                </a:solidFill>
              </a:rPr>
              <a:t>  </a:t>
            </a:r>
            <a:r>
              <a:rPr lang="it-IT"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t-IT"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Lexibar</a:t>
            </a:r>
            <a:r>
              <a:rPr lang="it-IT"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600"/>
              </a:spcAft>
              <a:buNone/>
            </a:pP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t-IT" sz="1600" u="sng" dirty="0">
                <a:hlinkClick r:id="rId3"/>
              </a:rPr>
              <a:t>projet-pfc.net/</a:t>
            </a:r>
            <a:r>
              <a:rPr lang="it-IT" sz="1600" u="sng" dirty="0" err="1">
                <a:hlinkClick r:id="rId3"/>
              </a:rPr>
              <a:t>dvdophrys</a:t>
            </a:r>
            <a:r>
              <a:rPr lang="it-IT" sz="1600" u="sng" dirty="0">
                <a:hlinkClick r:id="rId3"/>
              </a:rPr>
              <a:t>/B_PIII_ch4_MP3_Marseille_Bouche-du-Rhone_Merid.mp3</a:t>
            </a:r>
            <a:endParaRPr lang="fr-FR"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RP : Euh, j’ai quarante-cinq ans donc euh, comme vous pouvez vous en apercevoir. Je fais le métier de marin de commerce. Euh, je suis marié à Françoise euh…	</a:t>
            </a:r>
          </a:p>
          <a:p>
            <a:pPr marL="0" indent="0">
              <a:lnSpc>
                <a:spcPct val="107000"/>
              </a:lnSpc>
              <a:spcAft>
                <a:spcPts val="800"/>
              </a:spcAft>
              <a:buNone/>
            </a:pPr>
            <a:r>
              <a:rPr lang="fr-FR"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EQ : De… Tu f/ tu as toujours fait ce métier ?</a:t>
            </a:r>
          </a:p>
          <a:p>
            <a:pPr marL="0" indent="0">
              <a:lnSpc>
                <a:spcPct val="107000"/>
              </a:lnSpc>
              <a:spcAft>
                <a:spcPts val="800"/>
              </a:spcAft>
              <a:buNone/>
            </a:pPr>
            <a:r>
              <a:rPr lang="fr-FR"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RP : Pratiquement, je fais ce métier depuis mille neuf cent quatre-vingt-un en, sans discontinuer […]   (PFC)</a:t>
            </a:r>
          </a:p>
          <a:p>
            <a:pPr marL="0" indent="0" algn="just">
              <a:lnSpc>
                <a:spcPct val="107000"/>
              </a:lnSpc>
              <a:spcAft>
                <a:spcPts val="800"/>
              </a:spcAft>
              <a:buNone/>
            </a:pPr>
            <a:r>
              <a:rPr lang="fr-FR" sz="2200" dirty="0">
                <a:solidFill>
                  <a:srgbClr val="002060"/>
                </a:solidFill>
              </a:rPr>
              <a:t>[</a:t>
            </a:r>
            <a:r>
              <a:rPr lang="fr-FR" sz="2200" dirty="0" err="1">
                <a:solidFill>
                  <a:srgbClr val="002060"/>
                </a:solidFill>
              </a:rPr>
              <a:t>ʒekarɑ</a:t>
            </a:r>
            <a:r>
              <a:rPr lang="fr-FR" sz="2200" baseline="30000" dirty="0" err="1">
                <a:solidFill>
                  <a:srgbClr val="002060"/>
                </a:solidFill>
              </a:rPr>
              <a:t>ɑ</a:t>
            </a:r>
            <a:r>
              <a:rPr lang="fr-FR" sz="2200" baseline="30000" dirty="0">
                <a:solidFill>
                  <a:srgbClr val="002060"/>
                </a:solidFill>
              </a:rPr>
              <a:t>᷉</a:t>
            </a:r>
            <a:r>
              <a:rPr lang="it-IT" sz="2200" baseline="30000" dirty="0">
                <a:solidFill>
                  <a:srgbClr val="002060"/>
                </a:solidFill>
              </a:rPr>
              <a:t>ŋ</a:t>
            </a:r>
            <a:r>
              <a:rPr lang="fr-FR" sz="2200" dirty="0">
                <a:solidFill>
                  <a:srgbClr val="002060"/>
                </a:solidFill>
              </a:rPr>
              <a:t>t</a:t>
            </a:r>
            <a:r>
              <a:rPr lang="az-Cyrl-AZ" sz="2200" dirty="0">
                <a:solidFill>
                  <a:srgbClr val="002060"/>
                </a:solidFill>
              </a:rPr>
              <a:t>ә</a:t>
            </a:r>
            <a:r>
              <a:rPr lang="fr-FR" sz="2200" dirty="0" err="1">
                <a:solidFill>
                  <a:srgbClr val="002060"/>
                </a:solidFill>
              </a:rPr>
              <a:t>sɛ</a:t>
            </a:r>
            <a:r>
              <a:rPr lang="fr-FR" sz="2200" baseline="30000" dirty="0" err="1">
                <a:solidFill>
                  <a:srgbClr val="002060"/>
                </a:solidFill>
              </a:rPr>
              <a:t>ɛ᷉ŋ</a:t>
            </a:r>
            <a:r>
              <a:rPr lang="fr-FR" sz="2200" dirty="0" err="1">
                <a:solidFill>
                  <a:srgbClr val="002060"/>
                </a:solidFill>
              </a:rPr>
              <a:t>kɑ</a:t>
            </a:r>
            <a:r>
              <a:rPr lang="fr-FR" sz="2200" baseline="30000" dirty="0" err="1">
                <a:solidFill>
                  <a:srgbClr val="002060"/>
                </a:solidFill>
              </a:rPr>
              <a:t>ɑ</a:t>
            </a:r>
            <a:r>
              <a:rPr lang="fr-FR" sz="2200" baseline="30000" dirty="0">
                <a:solidFill>
                  <a:srgbClr val="002060"/>
                </a:solidFill>
              </a:rPr>
              <a:t>᷉</a:t>
            </a:r>
            <a:r>
              <a:rPr lang="it-IT" sz="2200" baseline="30000" dirty="0">
                <a:solidFill>
                  <a:srgbClr val="002060"/>
                </a:solidFill>
              </a:rPr>
              <a:t>ŋ</a:t>
            </a:r>
            <a:r>
              <a:rPr lang="fr-FR" sz="2200" dirty="0" err="1">
                <a:solidFill>
                  <a:srgbClr val="002060"/>
                </a:solidFill>
              </a:rPr>
              <a:t>dɔ</a:t>
            </a:r>
            <a:r>
              <a:rPr lang="fr-FR" sz="2200" baseline="30000" dirty="0" err="1">
                <a:solidFill>
                  <a:srgbClr val="002060"/>
                </a:solidFill>
              </a:rPr>
              <a:t>ɔ᷉ŋ</a:t>
            </a:r>
            <a:r>
              <a:rPr lang="fr-FR" sz="2200" dirty="0" err="1">
                <a:solidFill>
                  <a:srgbClr val="002060"/>
                </a:solidFill>
              </a:rPr>
              <a:t>k</a:t>
            </a:r>
            <a:r>
              <a:rPr lang="az-Cyrl-AZ" sz="2200" dirty="0">
                <a:solidFill>
                  <a:srgbClr val="002060"/>
                </a:solidFill>
              </a:rPr>
              <a:t>ә</a:t>
            </a:r>
            <a:r>
              <a:rPr lang="fr-FR" sz="2200" dirty="0">
                <a:solidFill>
                  <a:srgbClr val="002060"/>
                </a:solidFill>
              </a:rPr>
              <a:t>ø </a:t>
            </a:r>
            <a:r>
              <a:rPr lang="fr-FR" sz="2200" dirty="0" err="1">
                <a:solidFill>
                  <a:srgbClr val="002060"/>
                </a:solidFill>
              </a:rPr>
              <a:t>kɔm</a:t>
            </a:r>
            <a:r>
              <a:rPr lang="fr-FR" sz="2200" dirty="0">
                <a:solidFill>
                  <a:srgbClr val="002060"/>
                </a:solidFill>
              </a:rPr>
              <a:t> vu </a:t>
            </a:r>
            <a:r>
              <a:rPr lang="fr-FR" sz="2200" dirty="0" err="1">
                <a:solidFill>
                  <a:srgbClr val="002060"/>
                </a:solidFill>
              </a:rPr>
              <a:t>puve</a:t>
            </a:r>
            <a:r>
              <a:rPr lang="fr-FR" sz="2200" dirty="0">
                <a:solidFill>
                  <a:srgbClr val="002060"/>
                </a:solidFill>
              </a:rPr>
              <a:t> </a:t>
            </a:r>
            <a:r>
              <a:rPr lang="fr-FR" sz="2200" dirty="0" err="1">
                <a:solidFill>
                  <a:srgbClr val="002060"/>
                </a:solidFill>
              </a:rPr>
              <a:t>vuzɑ</a:t>
            </a:r>
            <a:r>
              <a:rPr lang="fr-FR" sz="2200" baseline="30000" dirty="0" err="1">
                <a:solidFill>
                  <a:srgbClr val="002060"/>
                </a:solidFill>
              </a:rPr>
              <a:t>ɑ</a:t>
            </a:r>
            <a:r>
              <a:rPr lang="fr-FR" sz="2200" baseline="30000" dirty="0">
                <a:solidFill>
                  <a:srgbClr val="002060"/>
                </a:solidFill>
              </a:rPr>
              <a:t>᷉</a:t>
            </a:r>
            <a:r>
              <a:rPr lang="it-IT" sz="2200" baseline="30000" dirty="0">
                <a:solidFill>
                  <a:srgbClr val="002060"/>
                </a:solidFill>
              </a:rPr>
              <a:t>ŋ</a:t>
            </a:r>
            <a:r>
              <a:rPr lang="fr-FR" sz="2200" dirty="0" err="1">
                <a:solidFill>
                  <a:srgbClr val="002060"/>
                </a:solidFill>
              </a:rPr>
              <a:t>napɛrsəvwar</a:t>
            </a:r>
            <a:r>
              <a:rPr lang="fr-FR" sz="2200" dirty="0">
                <a:solidFill>
                  <a:srgbClr val="002060"/>
                </a:solidFill>
              </a:rPr>
              <a:t> </a:t>
            </a:r>
            <a:r>
              <a:rPr lang="fr-FR" sz="2200" dirty="0" err="1">
                <a:solidFill>
                  <a:srgbClr val="002060"/>
                </a:solidFill>
              </a:rPr>
              <a:t>ʒø</a:t>
            </a:r>
            <a:r>
              <a:rPr lang="fr-FR" sz="2200" dirty="0">
                <a:solidFill>
                  <a:srgbClr val="002060"/>
                </a:solidFill>
              </a:rPr>
              <a:t>  </a:t>
            </a:r>
            <a:r>
              <a:rPr lang="fr-FR" sz="2200" dirty="0" err="1">
                <a:solidFill>
                  <a:srgbClr val="002060"/>
                </a:solidFill>
              </a:rPr>
              <a:t>fe</a:t>
            </a:r>
            <a:r>
              <a:rPr lang="fr-FR" sz="2200" dirty="0">
                <a:solidFill>
                  <a:srgbClr val="002060"/>
                </a:solidFill>
              </a:rPr>
              <a:t> </a:t>
            </a:r>
            <a:r>
              <a:rPr lang="fr-FR" sz="2200" dirty="0" err="1">
                <a:solidFill>
                  <a:srgbClr val="002060"/>
                </a:solidFill>
              </a:rPr>
              <a:t>lə</a:t>
            </a:r>
            <a:r>
              <a:rPr lang="fr-FR" sz="2200" dirty="0">
                <a:solidFill>
                  <a:srgbClr val="002060"/>
                </a:solidFill>
              </a:rPr>
              <a:t> </a:t>
            </a:r>
            <a:r>
              <a:rPr lang="fr-FR" sz="2200" dirty="0" err="1">
                <a:solidFill>
                  <a:srgbClr val="002060"/>
                </a:solidFill>
              </a:rPr>
              <a:t>mɛtje</a:t>
            </a:r>
            <a:r>
              <a:rPr lang="fr-FR" sz="2200" dirty="0">
                <a:solidFill>
                  <a:srgbClr val="002060"/>
                </a:solidFill>
              </a:rPr>
              <a:t> </a:t>
            </a:r>
            <a:r>
              <a:rPr lang="fr-FR" sz="2200" dirty="0" err="1">
                <a:solidFill>
                  <a:srgbClr val="002060"/>
                </a:solidFill>
              </a:rPr>
              <a:t>də</a:t>
            </a:r>
            <a:r>
              <a:rPr lang="fr-FR" sz="2200" dirty="0">
                <a:solidFill>
                  <a:srgbClr val="002060"/>
                </a:solidFill>
              </a:rPr>
              <a:t> </a:t>
            </a:r>
            <a:r>
              <a:rPr lang="fr-FR" sz="2200" dirty="0" err="1">
                <a:solidFill>
                  <a:srgbClr val="002060"/>
                </a:solidFill>
              </a:rPr>
              <a:t>marɛ</a:t>
            </a:r>
            <a:r>
              <a:rPr lang="fr-FR" sz="2200" baseline="30000" dirty="0" err="1">
                <a:solidFill>
                  <a:srgbClr val="002060"/>
                </a:solidFill>
              </a:rPr>
              <a:t>ɛ᷉ŋ</a:t>
            </a:r>
            <a:r>
              <a:rPr lang="fr-FR" sz="2200" dirty="0">
                <a:solidFill>
                  <a:srgbClr val="002060"/>
                </a:solidFill>
              </a:rPr>
              <a:t>  </a:t>
            </a:r>
            <a:r>
              <a:rPr lang="fr-FR" sz="2200" dirty="0" err="1">
                <a:solidFill>
                  <a:srgbClr val="002060"/>
                </a:solidFill>
              </a:rPr>
              <a:t>də</a:t>
            </a:r>
            <a:r>
              <a:rPr lang="fr-FR" sz="2200" dirty="0">
                <a:solidFill>
                  <a:srgbClr val="002060"/>
                </a:solidFill>
              </a:rPr>
              <a:t> </a:t>
            </a:r>
          </a:p>
          <a:p>
            <a:pPr marL="0" indent="0" fontAlgn="base">
              <a:spcBef>
                <a:spcPts val="0"/>
              </a:spcBef>
              <a:buNone/>
            </a:pPr>
            <a:r>
              <a:rPr lang="fr-FR" sz="2200" dirty="0" err="1">
                <a:solidFill>
                  <a:srgbClr val="002060"/>
                </a:solidFill>
              </a:rPr>
              <a:t>komɛrsə</a:t>
            </a:r>
            <a:r>
              <a:rPr lang="fr-FR" sz="2200" dirty="0">
                <a:solidFill>
                  <a:srgbClr val="002060"/>
                </a:solidFill>
              </a:rPr>
              <a:t> ø </a:t>
            </a:r>
            <a:r>
              <a:rPr lang="fr-FR" sz="2200" dirty="0" err="1">
                <a:solidFill>
                  <a:srgbClr val="002060"/>
                </a:solidFill>
              </a:rPr>
              <a:t>ʒø</a:t>
            </a:r>
            <a:r>
              <a:rPr lang="fr-FR" sz="2200" dirty="0">
                <a:solidFill>
                  <a:srgbClr val="002060"/>
                </a:solidFill>
              </a:rPr>
              <a:t> </a:t>
            </a:r>
            <a:r>
              <a:rPr lang="fr-FR" sz="2200" dirty="0" err="1">
                <a:solidFill>
                  <a:srgbClr val="002060"/>
                </a:solidFill>
              </a:rPr>
              <a:t>sɥi</a:t>
            </a:r>
            <a:r>
              <a:rPr lang="fr-FR" sz="2200" dirty="0">
                <a:solidFill>
                  <a:srgbClr val="002060"/>
                </a:solidFill>
              </a:rPr>
              <a:t> </a:t>
            </a:r>
            <a:r>
              <a:rPr lang="fr-FR" sz="2200" dirty="0" err="1">
                <a:solidFill>
                  <a:srgbClr val="002060"/>
                </a:solidFill>
              </a:rPr>
              <a:t>marje</a:t>
            </a:r>
            <a:r>
              <a:rPr lang="fr-FR" sz="2200" dirty="0">
                <a:solidFill>
                  <a:srgbClr val="002060"/>
                </a:solidFill>
              </a:rPr>
              <a:t> a </a:t>
            </a:r>
            <a:r>
              <a:rPr lang="fr-FR" sz="2200" dirty="0" err="1">
                <a:solidFill>
                  <a:srgbClr val="002060"/>
                </a:solidFill>
              </a:rPr>
              <a:t>fra</a:t>
            </a:r>
            <a:r>
              <a:rPr lang="fr-FR" sz="2200" baseline="30000" dirty="0" err="1">
                <a:solidFill>
                  <a:srgbClr val="002060"/>
                </a:solidFill>
              </a:rPr>
              <a:t>ɑ᷉n</a:t>
            </a:r>
            <a:r>
              <a:rPr lang="fr-FR" sz="2200" dirty="0" err="1">
                <a:solidFill>
                  <a:srgbClr val="002060"/>
                </a:solidFill>
              </a:rPr>
              <a:t>swazə</a:t>
            </a:r>
            <a:r>
              <a:rPr lang="fr-FR" sz="2200" dirty="0">
                <a:solidFill>
                  <a:srgbClr val="002060"/>
                </a:solidFill>
              </a:rPr>
              <a:t> </a:t>
            </a:r>
            <a:r>
              <a:rPr lang="fr-FR" dirty="0"/>
              <a:t>  </a:t>
            </a:r>
          </a:p>
          <a:p>
            <a:pPr marL="0" indent="0" fontAlgn="base">
              <a:buNone/>
            </a:pPr>
            <a:r>
              <a:rPr lang="fr-FR" sz="2200" dirty="0" err="1">
                <a:solidFill>
                  <a:srgbClr val="002060"/>
                </a:solidFill>
              </a:rPr>
              <a:t>tɥatuʒurfɛsmetje</a:t>
            </a:r>
            <a:endParaRPr lang="fr-FR" sz="2200" dirty="0">
              <a:solidFill>
                <a:srgbClr val="002060"/>
              </a:solidFill>
            </a:endParaRPr>
          </a:p>
          <a:p>
            <a:pPr marL="0" indent="0" fontAlgn="base">
              <a:buNone/>
            </a:pPr>
            <a:r>
              <a:rPr lang="fr-FR" sz="2200" dirty="0" err="1">
                <a:solidFill>
                  <a:srgbClr val="002060"/>
                </a:solidFill>
              </a:rPr>
              <a:t>pratikəmɑ</a:t>
            </a:r>
            <a:r>
              <a:rPr lang="fr-FR" sz="2200" baseline="30000" dirty="0" err="1">
                <a:solidFill>
                  <a:srgbClr val="002060"/>
                </a:solidFill>
              </a:rPr>
              <a:t>ɑ</a:t>
            </a:r>
            <a:r>
              <a:rPr lang="it-IT" sz="2200" baseline="30000" dirty="0">
                <a:solidFill>
                  <a:srgbClr val="002060"/>
                </a:solidFill>
              </a:rPr>
              <a:t>ŋ</a:t>
            </a:r>
            <a:r>
              <a:rPr lang="fr-FR" sz="2200" baseline="30000" dirty="0">
                <a:solidFill>
                  <a:srgbClr val="002060"/>
                </a:solidFill>
              </a:rPr>
              <a:t>᷉̃</a:t>
            </a:r>
            <a:r>
              <a:rPr lang="fr-FR" sz="2200" dirty="0">
                <a:solidFill>
                  <a:srgbClr val="002060"/>
                </a:solidFill>
              </a:rPr>
              <a:t> </a:t>
            </a:r>
            <a:r>
              <a:rPr lang="fr-FR" sz="2200" dirty="0" err="1">
                <a:solidFill>
                  <a:srgbClr val="002060"/>
                </a:solidFill>
              </a:rPr>
              <a:t>ʒəfesəmetjedəpɥi</a:t>
            </a:r>
            <a:r>
              <a:rPr lang="fr-FR" sz="2200" dirty="0">
                <a:solidFill>
                  <a:srgbClr val="002060"/>
                </a:solidFill>
              </a:rPr>
              <a:t> </a:t>
            </a:r>
            <a:r>
              <a:rPr lang="fr-FR" sz="2200" dirty="0" err="1">
                <a:solidFill>
                  <a:srgbClr val="002060"/>
                </a:solidFill>
              </a:rPr>
              <a:t>miln</a:t>
            </a:r>
            <a:r>
              <a:rPr lang="it-IT" sz="2200" dirty="0">
                <a:solidFill>
                  <a:srgbClr val="002060"/>
                </a:solidFill>
              </a:rPr>
              <a:t>œ</a:t>
            </a:r>
            <a:r>
              <a:rPr lang="fr-FR" sz="2200" dirty="0" err="1">
                <a:solidFill>
                  <a:srgbClr val="002060"/>
                </a:solidFill>
              </a:rPr>
              <a:t>fsɑ</a:t>
            </a:r>
            <a:r>
              <a:rPr lang="fr-FR" sz="2200" baseline="30000" dirty="0" err="1">
                <a:solidFill>
                  <a:srgbClr val="002060"/>
                </a:solidFill>
              </a:rPr>
              <a:t>ɑ</a:t>
            </a:r>
            <a:r>
              <a:rPr lang="fr-FR" sz="2200" baseline="30000" dirty="0">
                <a:solidFill>
                  <a:srgbClr val="002060"/>
                </a:solidFill>
              </a:rPr>
              <a:t>᷉</a:t>
            </a:r>
            <a:r>
              <a:rPr lang="it-IT" sz="2200" baseline="30000" dirty="0">
                <a:solidFill>
                  <a:srgbClr val="002060"/>
                </a:solidFill>
              </a:rPr>
              <a:t>ŋ</a:t>
            </a:r>
            <a:r>
              <a:rPr lang="fr-FR" sz="2200" dirty="0">
                <a:solidFill>
                  <a:srgbClr val="002060"/>
                </a:solidFill>
              </a:rPr>
              <a:t> </a:t>
            </a:r>
            <a:r>
              <a:rPr lang="fr-FR" sz="2200" dirty="0" err="1">
                <a:solidFill>
                  <a:srgbClr val="002060"/>
                </a:solidFill>
              </a:rPr>
              <a:t>katrəvɛ</a:t>
            </a:r>
            <a:r>
              <a:rPr lang="fr-FR" sz="2200" baseline="30000" dirty="0" err="1">
                <a:solidFill>
                  <a:srgbClr val="002060"/>
                </a:solidFill>
              </a:rPr>
              <a:t>ɛ᷉ŋ</a:t>
            </a:r>
            <a:r>
              <a:rPr lang="fr-FR" sz="2200" dirty="0" err="1">
                <a:solidFill>
                  <a:srgbClr val="002060"/>
                </a:solidFill>
              </a:rPr>
              <a:t>ɛ</a:t>
            </a:r>
            <a:r>
              <a:rPr lang="it-IT" sz="2200" baseline="30000" dirty="0" err="1">
                <a:solidFill>
                  <a:srgbClr val="002060"/>
                </a:solidFill>
              </a:rPr>
              <a:t>œ̃ŋ</a:t>
            </a:r>
            <a:r>
              <a:rPr lang="it-IT" sz="2200" baseline="30000" dirty="0">
                <a:solidFill>
                  <a:srgbClr val="002060"/>
                </a:solidFill>
              </a:rPr>
              <a:t> </a:t>
            </a:r>
            <a:r>
              <a:rPr lang="fr-FR" sz="2200" dirty="0" err="1">
                <a:solidFill>
                  <a:srgbClr val="002060"/>
                </a:solidFill>
              </a:rPr>
              <a:t>sɑ</a:t>
            </a:r>
            <a:r>
              <a:rPr lang="fr-FR" sz="2200" baseline="30000" dirty="0" err="1">
                <a:solidFill>
                  <a:srgbClr val="002060"/>
                </a:solidFill>
              </a:rPr>
              <a:t>ɑ</a:t>
            </a:r>
            <a:r>
              <a:rPr lang="fr-FR" sz="2200" baseline="30000" dirty="0">
                <a:solidFill>
                  <a:srgbClr val="002060"/>
                </a:solidFill>
              </a:rPr>
              <a:t>᷉</a:t>
            </a:r>
            <a:r>
              <a:rPr lang="it-IT" sz="2200" baseline="30000" dirty="0">
                <a:solidFill>
                  <a:srgbClr val="002060"/>
                </a:solidFill>
              </a:rPr>
              <a:t>ŋ</a:t>
            </a:r>
            <a:r>
              <a:rPr lang="fr-FR" sz="2200" dirty="0">
                <a:solidFill>
                  <a:srgbClr val="002060"/>
                </a:solidFill>
              </a:rPr>
              <a:t> </a:t>
            </a:r>
            <a:r>
              <a:rPr lang="fr-FR" sz="2200" dirty="0" err="1">
                <a:solidFill>
                  <a:srgbClr val="002060"/>
                </a:solidFill>
              </a:rPr>
              <a:t>disk</a:t>
            </a:r>
            <a:r>
              <a:rPr lang="it-IT"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ɔ</a:t>
            </a:r>
            <a:r>
              <a:rPr lang="fr-FR" sz="2200" baseline="30000" dirty="0" err="1">
                <a:solidFill>
                  <a:srgbClr val="002060"/>
                </a:solidFill>
              </a:rPr>
              <a:t>ɔ᷉ŋ</a:t>
            </a:r>
            <a:r>
              <a:rPr lang="fr-FR" sz="2200" dirty="0" err="1">
                <a:solidFill>
                  <a:srgbClr val="002060"/>
                </a:solidFill>
              </a:rPr>
              <a:t>tinye</a:t>
            </a:r>
            <a:r>
              <a:rPr lang="fr-FR" sz="2200" dirty="0">
                <a:solidFill>
                  <a:srgbClr val="002060"/>
                </a:solidFill>
              </a:rPr>
              <a:t> ]</a:t>
            </a:r>
            <a:endParaRPr lang="fr-FR" sz="2200" baseline="30000" dirty="0">
              <a:solidFill>
                <a:srgbClr val="002060"/>
              </a:solidFill>
            </a:endParaRPr>
          </a:p>
          <a:p>
            <a:pPr marL="0" indent="0" algn="just">
              <a:lnSpc>
                <a:spcPct val="107000"/>
              </a:lnSpc>
              <a:spcAft>
                <a:spcPts val="800"/>
              </a:spcAft>
              <a:buNone/>
            </a:pPr>
            <a:endParaRPr lang="fr-FR" sz="2200" dirty="0">
              <a:solidFill>
                <a:srgbClr val="002060"/>
              </a:solidFill>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375343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DE1D0-CB4E-ABFE-226F-C4024DF7F9BD}"/>
              </a:ext>
            </a:extLst>
          </p:cNvPr>
          <p:cNvSpPr>
            <a:spLocks noGrp="1"/>
          </p:cNvSpPr>
          <p:nvPr>
            <p:ph type="title"/>
          </p:nvPr>
        </p:nvSpPr>
        <p:spPr/>
        <p:txBody>
          <a:bodyPr>
            <a:normAutofit fontScale="90000"/>
          </a:bodyPr>
          <a:lstStyle/>
          <a:p>
            <a:r>
              <a:rPr lang="it-IT" b="1" dirty="0" err="1">
                <a:solidFill>
                  <a:srgbClr val="009E47"/>
                </a:solidFill>
              </a:rPr>
              <a:t>Modalisation</a:t>
            </a:r>
            <a:r>
              <a:rPr lang="it-IT" b="1" dirty="0">
                <a:solidFill>
                  <a:srgbClr val="009E47"/>
                </a:solidFill>
              </a:rPr>
              <a:t> des </a:t>
            </a:r>
            <a:r>
              <a:rPr lang="it-IT" b="1" dirty="0" err="1">
                <a:solidFill>
                  <a:srgbClr val="009E47"/>
                </a:solidFill>
              </a:rPr>
              <a:t>énoncés</a:t>
            </a:r>
            <a:r>
              <a:rPr lang="it-IT" b="1" dirty="0">
                <a:solidFill>
                  <a:srgbClr val="009E47"/>
                </a:solidFill>
              </a:rPr>
              <a:t> :</a:t>
            </a:r>
            <a:br>
              <a:rPr lang="it-IT" b="1" dirty="0">
                <a:solidFill>
                  <a:srgbClr val="009E47"/>
                </a:solidFill>
              </a:rPr>
            </a:br>
            <a:r>
              <a:rPr lang="it-IT" b="1" dirty="0">
                <a:solidFill>
                  <a:srgbClr val="009E47"/>
                </a:solidFill>
              </a:rPr>
              <a:t> les MD (</a:t>
            </a:r>
            <a:r>
              <a:rPr lang="it-IT" b="1" dirty="0" err="1">
                <a:solidFill>
                  <a:srgbClr val="009E47"/>
                </a:solidFill>
              </a:rPr>
              <a:t>marqueurs</a:t>
            </a:r>
            <a:r>
              <a:rPr lang="it-IT" b="1" dirty="0">
                <a:solidFill>
                  <a:srgbClr val="009E47"/>
                </a:solidFill>
              </a:rPr>
              <a:t> </a:t>
            </a:r>
            <a:r>
              <a:rPr lang="it-IT" b="1" dirty="0" err="1">
                <a:solidFill>
                  <a:srgbClr val="009E47"/>
                </a:solidFill>
              </a:rPr>
              <a:t>discursifs</a:t>
            </a:r>
            <a:r>
              <a:rPr lang="it-IT" b="1" dirty="0">
                <a:solidFill>
                  <a:srgbClr val="009E47"/>
                </a:solidFill>
              </a:rPr>
              <a:t>)</a:t>
            </a:r>
          </a:p>
        </p:txBody>
      </p:sp>
      <p:sp>
        <p:nvSpPr>
          <p:cNvPr id="3" name="Segnaposto contenuto 2">
            <a:extLst>
              <a:ext uri="{FF2B5EF4-FFF2-40B4-BE49-F238E27FC236}">
                <a16:creationId xmlns:a16="http://schemas.microsoft.com/office/drawing/2014/main" id="{252D8236-D00F-79A7-BD52-CD461592BFFB}"/>
              </a:ext>
            </a:extLst>
          </p:cNvPr>
          <p:cNvSpPr>
            <a:spLocks noGrp="1"/>
          </p:cNvSpPr>
          <p:nvPr>
            <p:ph idx="1"/>
          </p:nvPr>
        </p:nvSpPr>
        <p:spPr/>
        <p:txBody>
          <a:bodyPr>
            <a:normAutofit/>
          </a:bodyPr>
          <a:lstStyle/>
          <a:p>
            <a:r>
              <a:rPr lang="fr-FR" sz="2800" dirty="0">
                <a:solidFill>
                  <a:srgbClr val="002060"/>
                </a:solidFill>
              </a:rPr>
              <a:t>Par quels moyens linguistiques les locuteurs se situent-ils par rapport à leurs énoncés, y impriment leur présence et leur subjectivité ? Aussi avec MD </a:t>
            </a:r>
            <a:r>
              <a:rPr lang="fr-FR" sz="2800" b="1" dirty="0">
                <a:solidFill>
                  <a:srgbClr val="002060"/>
                </a:solidFill>
              </a:rPr>
              <a:t>marqueurs du discours (ou marqueurs discursifs)  </a:t>
            </a:r>
            <a:r>
              <a:rPr lang="fr-FR" sz="2800" dirty="0">
                <a:solidFill>
                  <a:srgbClr val="002060"/>
                </a:solidFill>
              </a:rPr>
              <a:t>= </a:t>
            </a:r>
            <a:r>
              <a:rPr lang="fr-FR" sz="2800" i="1" dirty="0">
                <a:solidFill>
                  <a:srgbClr val="002060"/>
                </a:solidFill>
              </a:rPr>
              <a:t>petits mots</a:t>
            </a:r>
            <a:r>
              <a:rPr lang="fr-FR" sz="2800" dirty="0">
                <a:solidFill>
                  <a:srgbClr val="002060"/>
                </a:solidFill>
              </a:rPr>
              <a:t> ou expressions qui servent au locuteur à  se positionner par rapport à son discours ou à celui de son interlocuteur. Souvent des particules non grammaticales, optionnels sur le plan </a:t>
            </a:r>
            <a:r>
              <a:rPr lang="fr-FR" sz="2800" dirty="0" err="1">
                <a:solidFill>
                  <a:srgbClr val="002060"/>
                </a:solidFill>
              </a:rPr>
              <a:t>synatxique</a:t>
            </a:r>
            <a:r>
              <a:rPr lang="fr-FR" sz="2800" dirty="0">
                <a:solidFill>
                  <a:srgbClr val="002060"/>
                </a:solidFill>
              </a:rPr>
              <a:t> et qui ne sont pas produites volontairement. (</a:t>
            </a:r>
            <a:r>
              <a:rPr lang="fr-FR" sz="2800" dirty="0" err="1">
                <a:solidFill>
                  <a:srgbClr val="002060"/>
                </a:solidFill>
              </a:rPr>
              <a:t>Dostie</a:t>
            </a:r>
            <a:r>
              <a:rPr lang="fr-FR" sz="2800" dirty="0">
                <a:solidFill>
                  <a:srgbClr val="002060"/>
                </a:solidFill>
              </a:rPr>
              <a:t> 2007) ex. </a:t>
            </a:r>
            <a:r>
              <a:rPr lang="fr-FR" sz="2800" i="1" dirty="0">
                <a:solidFill>
                  <a:srgbClr val="002060"/>
                </a:solidFill>
              </a:rPr>
              <a:t>bon, ben, c’est-à-dire, enfin, hein, quoi, tu sais, vous voyez, si tu veux, </a:t>
            </a:r>
            <a:r>
              <a:rPr lang="fr-FR" sz="2800" dirty="0">
                <a:solidFill>
                  <a:srgbClr val="002060"/>
                </a:solidFill>
              </a:rPr>
              <a:t>etc.</a:t>
            </a:r>
          </a:p>
          <a:p>
            <a:r>
              <a:rPr lang="fr-FR" sz="2800" dirty="0">
                <a:solidFill>
                  <a:srgbClr val="002060"/>
                </a:solidFill>
              </a:rPr>
              <a:t>Écouter les différents CORPUS et repérer les MD</a:t>
            </a:r>
          </a:p>
        </p:txBody>
      </p:sp>
      <p:sp>
        <p:nvSpPr>
          <p:cNvPr id="5" name="Segnaposto numero diapositiva 4">
            <a:extLst>
              <a:ext uri="{FF2B5EF4-FFF2-40B4-BE49-F238E27FC236}">
                <a16:creationId xmlns:a16="http://schemas.microsoft.com/office/drawing/2014/main" id="{87985E9E-2208-0C47-E0AC-AC563AAE7E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231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239226" y="-52252"/>
            <a:ext cx="12188952" cy="6962503"/>
          </a:xfrm>
          <a:prstGeom prst="rect">
            <a:avLst/>
          </a:prstGeom>
          <a:noFill/>
        </p:spPr>
      </p:pic>
      <p:sp>
        <p:nvSpPr>
          <p:cNvPr id="3" name="TextBox 2"/>
          <p:cNvSpPr txBox="1"/>
          <p:nvPr/>
        </p:nvSpPr>
        <p:spPr>
          <a:xfrm>
            <a:off x="1057720" y="923986"/>
            <a:ext cx="10241280" cy="584775"/>
          </a:xfrm>
          <a:prstGeom prst="rect">
            <a:avLst/>
          </a:prstGeom>
          <a:noFill/>
        </p:spPr>
        <p:txBody>
          <a:bodyPr wrap="square">
            <a:spAutoFit/>
          </a:bodyPr>
          <a:lstStyle/>
          <a:p>
            <a:pPr algn="ctr"/>
            <a:r>
              <a:rPr sz="3200" b="1" dirty="0">
                <a:solidFill>
                  <a:srgbClr val="00B050"/>
                </a:solidFill>
                <a:ea typeface="+mj-ea"/>
                <a:cs typeface="+mj-cs"/>
              </a:rPr>
              <a:t>Variation </a:t>
            </a:r>
            <a:r>
              <a:rPr sz="3200" b="1" dirty="0" err="1">
                <a:solidFill>
                  <a:srgbClr val="00B050"/>
                </a:solidFill>
                <a:ea typeface="+mj-ea"/>
                <a:cs typeface="+mj-cs"/>
              </a:rPr>
              <a:t>culturelle</a:t>
            </a:r>
            <a:r>
              <a:rPr sz="3200" b="1" dirty="0">
                <a:solidFill>
                  <a:srgbClr val="00B050"/>
                </a:solidFill>
                <a:ea typeface="+mj-ea"/>
                <a:cs typeface="+mj-cs"/>
              </a:rPr>
              <a:t> des </a:t>
            </a:r>
            <a:r>
              <a:rPr sz="3200" b="1" dirty="0" err="1">
                <a:solidFill>
                  <a:srgbClr val="00B050"/>
                </a:solidFill>
                <a:ea typeface="+mj-ea"/>
                <a:cs typeface="+mj-cs"/>
              </a:rPr>
              <a:t>règles</a:t>
            </a:r>
            <a:r>
              <a:rPr sz="3200" b="1" dirty="0">
                <a:solidFill>
                  <a:srgbClr val="00B050"/>
                </a:solidFill>
                <a:ea typeface="+mj-ea"/>
                <a:cs typeface="+mj-cs"/>
              </a:rPr>
              <a:t> </a:t>
            </a:r>
            <a:r>
              <a:rPr sz="3200" b="1" dirty="0" err="1">
                <a:solidFill>
                  <a:srgbClr val="00B050"/>
                </a:solidFill>
                <a:ea typeface="+mj-ea"/>
                <a:cs typeface="+mj-cs"/>
              </a:rPr>
              <a:t>conversationnelles</a:t>
            </a:r>
            <a:endParaRPr sz="3200" b="1" dirty="0">
              <a:solidFill>
                <a:srgbClr val="00B050"/>
              </a:solidFill>
              <a:ea typeface="+mj-ea"/>
              <a:cs typeface="+mj-cs"/>
            </a:endParaRPr>
          </a:p>
        </p:txBody>
      </p:sp>
      <p:sp>
        <p:nvSpPr>
          <p:cNvPr id="4" name="TextBox 3"/>
          <p:cNvSpPr txBox="1"/>
          <p:nvPr/>
        </p:nvSpPr>
        <p:spPr>
          <a:xfrm>
            <a:off x="1007428" y="1508761"/>
            <a:ext cx="10241280" cy="400110"/>
          </a:xfrm>
          <a:prstGeom prst="rect">
            <a:avLst/>
          </a:prstGeom>
          <a:noFill/>
        </p:spPr>
        <p:txBody>
          <a:bodyPr wrap="square">
            <a:spAutoFit/>
          </a:bodyPr>
          <a:lstStyle/>
          <a:p>
            <a:pPr algn="ctr"/>
            <a:r>
              <a:rPr sz="2000" i="1" dirty="0">
                <a:solidFill>
                  <a:srgbClr val="002060"/>
                </a:solidFill>
              </a:rPr>
              <a:t>Les</a:t>
            </a:r>
            <a:r>
              <a:rPr sz="1600" i="1" dirty="0">
                <a:solidFill>
                  <a:srgbClr val="002060"/>
                </a:solidFill>
              </a:rPr>
              <a:t> </a:t>
            </a:r>
            <a:r>
              <a:rPr sz="1600" i="1" dirty="0" err="1">
                <a:solidFill>
                  <a:srgbClr val="002060"/>
                </a:solidFill>
              </a:rPr>
              <a:t>mécanismes</a:t>
            </a:r>
            <a:r>
              <a:rPr sz="1600" i="1" dirty="0">
                <a:solidFill>
                  <a:srgbClr val="002060"/>
                </a:solidFill>
              </a:rPr>
              <a:t> </a:t>
            </a:r>
            <a:r>
              <a:rPr sz="1600" i="1" dirty="0" err="1">
                <a:solidFill>
                  <a:srgbClr val="002060"/>
                </a:solidFill>
              </a:rPr>
              <a:t>généraux</a:t>
            </a:r>
            <a:r>
              <a:rPr sz="1600" i="1" dirty="0">
                <a:solidFill>
                  <a:srgbClr val="002060"/>
                </a:solidFill>
              </a:rPr>
              <a:t> </a:t>
            </a:r>
            <a:r>
              <a:rPr sz="1600" i="1" dirty="0" err="1">
                <a:solidFill>
                  <a:srgbClr val="002060"/>
                </a:solidFill>
              </a:rPr>
              <a:t>sont</a:t>
            </a:r>
            <a:r>
              <a:rPr sz="1600" i="1" dirty="0">
                <a:solidFill>
                  <a:srgbClr val="002060"/>
                </a:solidFill>
              </a:rPr>
              <a:t> </a:t>
            </a:r>
            <a:r>
              <a:rPr sz="1600" i="1" dirty="0" err="1">
                <a:solidFill>
                  <a:srgbClr val="002060"/>
                </a:solidFill>
              </a:rPr>
              <a:t>universels</a:t>
            </a:r>
            <a:r>
              <a:rPr sz="1600" i="1" dirty="0">
                <a:solidFill>
                  <a:srgbClr val="002060"/>
                </a:solidFill>
              </a:rPr>
              <a:t> ; </a:t>
            </a:r>
            <a:r>
              <a:rPr sz="1600" i="1" dirty="0" err="1">
                <a:solidFill>
                  <a:srgbClr val="002060"/>
                </a:solidFill>
              </a:rPr>
              <a:t>leurs</a:t>
            </a:r>
            <a:r>
              <a:rPr sz="1600" i="1" dirty="0">
                <a:solidFill>
                  <a:srgbClr val="002060"/>
                </a:solidFill>
              </a:rPr>
              <a:t> </a:t>
            </a:r>
            <a:r>
              <a:rPr sz="1600" i="1" dirty="0" err="1">
                <a:solidFill>
                  <a:srgbClr val="002060"/>
                </a:solidFill>
              </a:rPr>
              <a:t>modalités</a:t>
            </a:r>
            <a:r>
              <a:rPr sz="1600" i="1" dirty="0">
                <a:solidFill>
                  <a:srgbClr val="002060"/>
                </a:solidFill>
              </a:rPr>
              <a:t> </a:t>
            </a:r>
            <a:r>
              <a:rPr sz="1600" i="1" dirty="0" err="1">
                <a:solidFill>
                  <a:srgbClr val="002060"/>
                </a:solidFill>
              </a:rPr>
              <a:t>varient</a:t>
            </a:r>
            <a:r>
              <a:rPr sz="1600" i="1" dirty="0">
                <a:solidFill>
                  <a:srgbClr val="002060"/>
                </a:solidFill>
              </a:rPr>
              <a:t> </a:t>
            </a:r>
            <a:r>
              <a:rPr sz="1600" i="1" dirty="0" err="1">
                <a:solidFill>
                  <a:srgbClr val="002060"/>
                </a:solidFill>
              </a:rPr>
              <a:t>fortement</a:t>
            </a:r>
            <a:r>
              <a:rPr sz="1600" i="1" dirty="0">
                <a:solidFill>
                  <a:srgbClr val="002060"/>
                </a:solidFill>
              </a:rPr>
              <a:t> </a:t>
            </a:r>
            <a:r>
              <a:rPr sz="1600" i="1" dirty="0" err="1">
                <a:solidFill>
                  <a:srgbClr val="002060"/>
                </a:solidFill>
              </a:rPr>
              <a:t>d'une</a:t>
            </a:r>
            <a:r>
              <a:rPr sz="1600" i="1" dirty="0">
                <a:solidFill>
                  <a:srgbClr val="002060"/>
                </a:solidFill>
              </a:rPr>
              <a:t> culture à </a:t>
            </a:r>
            <a:r>
              <a:rPr sz="1600" i="1" dirty="0" err="1">
                <a:solidFill>
                  <a:srgbClr val="002060"/>
                </a:solidFill>
              </a:rPr>
              <a:t>l'autre</a:t>
            </a:r>
            <a:r>
              <a:rPr sz="1600" i="1" dirty="0">
                <a:solidFill>
                  <a:srgbClr val="002060"/>
                </a:solidFill>
              </a:rPr>
              <a:t>.</a:t>
            </a:r>
          </a:p>
        </p:txBody>
      </p:sp>
      <p:sp>
        <p:nvSpPr>
          <p:cNvPr id="5" name="Rectangle 4"/>
          <p:cNvSpPr/>
          <p:nvPr/>
        </p:nvSpPr>
        <p:spPr>
          <a:xfrm>
            <a:off x="1007428" y="1892807"/>
            <a:ext cx="10241280" cy="22860"/>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1007428" y="1993392"/>
            <a:ext cx="10241280" cy="475488"/>
          </a:xfrm>
          <a:prstGeom prst="rect">
            <a:avLst/>
          </a:prstGeom>
          <a:solidFill>
            <a:srgbClr val="D6EF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098868" y="2029968"/>
            <a:ext cx="10058400" cy="523220"/>
          </a:xfrm>
          <a:prstGeom prst="rect">
            <a:avLst/>
          </a:prstGeom>
          <a:noFill/>
        </p:spPr>
        <p:txBody>
          <a:bodyPr wrap="square">
            <a:spAutoFit/>
          </a:bodyPr>
          <a:lstStyle/>
          <a:p>
            <a:pPr algn="ctr"/>
            <a:r>
              <a:rPr sz="1400" i="1" dirty="0">
                <a:solidFill>
                  <a:schemeClr val="accent5">
                    <a:lumMod val="50000"/>
                  </a:schemeClr>
                </a:solidFill>
              </a:rPr>
              <a:t>La variation </a:t>
            </a:r>
            <a:r>
              <a:rPr sz="1400" i="1" dirty="0" err="1">
                <a:solidFill>
                  <a:schemeClr val="accent5">
                    <a:lumMod val="50000"/>
                  </a:schemeClr>
                </a:solidFill>
              </a:rPr>
              <a:t>peut</a:t>
            </a:r>
            <a:r>
              <a:rPr sz="1400" i="1" dirty="0">
                <a:solidFill>
                  <a:schemeClr val="accent5">
                    <a:lumMod val="50000"/>
                  </a:schemeClr>
                </a:solidFill>
              </a:rPr>
              <a:t> affecter : </a:t>
            </a:r>
            <a:r>
              <a:rPr sz="1400" i="1" dirty="0" err="1">
                <a:solidFill>
                  <a:schemeClr val="accent5">
                    <a:lumMod val="50000"/>
                  </a:schemeClr>
                </a:solidFill>
              </a:rPr>
              <a:t>comportements</a:t>
            </a:r>
            <a:r>
              <a:rPr sz="1400" i="1" dirty="0">
                <a:solidFill>
                  <a:schemeClr val="accent5">
                    <a:lumMod val="50000"/>
                  </a:schemeClr>
                </a:solidFill>
              </a:rPr>
              <a:t> </a:t>
            </a:r>
            <a:r>
              <a:rPr sz="1400" i="1" dirty="0" err="1">
                <a:solidFill>
                  <a:schemeClr val="accent5">
                    <a:lumMod val="50000"/>
                  </a:schemeClr>
                </a:solidFill>
              </a:rPr>
              <a:t>proxémiques</a:t>
            </a:r>
            <a:r>
              <a:rPr sz="1400" i="1" dirty="0">
                <a:solidFill>
                  <a:schemeClr val="accent5">
                    <a:lumMod val="50000"/>
                  </a:schemeClr>
                </a:solidFill>
              </a:rPr>
              <a:t>, orientation des regards, tours de parole, </a:t>
            </a:r>
            <a:r>
              <a:rPr sz="1400" i="1" dirty="0" err="1">
                <a:solidFill>
                  <a:schemeClr val="accent5">
                    <a:lumMod val="50000"/>
                  </a:schemeClr>
                </a:solidFill>
              </a:rPr>
              <a:t>rituels</a:t>
            </a:r>
            <a:r>
              <a:rPr sz="1400" i="1" dirty="0">
                <a:solidFill>
                  <a:schemeClr val="accent5">
                    <a:lumMod val="50000"/>
                  </a:schemeClr>
                </a:solidFill>
              </a:rPr>
              <a:t> de politesse — et </a:t>
            </a:r>
            <a:r>
              <a:rPr sz="1400" i="1" dirty="0" err="1">
                <a:solidFill>
                  <a:schemeClr val="accent5">
                    <a:lumMod val="50000"/>
                  </a:schemeClr>
                </a:solidFill>
              </a:rPr>
              <a:t>provoquer</a:t>
            </a:r>
            <a:r>
              <a:rPr sz="1400" i="1" dirty="0">
                <a:solidFill>
                  <a:schemeClr val="accent5">
                    <a:lumMod val="50000"/>
                  </a:schemeClr>
                </a:solidFill>
              </a:rPr>
              <a:t> de graves </a:t>
            </a:r>
            <a:r>
              <a:rPr sz="1400" i="1" dirty="0" err="1">
                <a:solidFill>
                  <a:schemeClr val="accent5">
                    <a:lumMod val="50000"/>
                  </a:schemeClr>
                </a:solidFill>
              </a:rPr>
              <a:t>malentendus</a:t>
            </a:r>
            <a:r>
              <a:rPr sz="1400" i="1" dirty="0">
                <a:solidFill>
                  <a:schemeClr val="accent5">
                    <a:lumMod val="50000"/>
                  </a:schemeClr>
                </a:solidFill>
              </a:rPr>
              <a:t> </a:t>
            </a:r>
            <a:r>
              <a:rPr sz="1400" i="1" dirty="0" err="1">
                <a:solidFill>
                  <a:schemeClr val="accent5">
                    <a:lumMod val="50000"/>
                  </a:schemeClr>
                </a:solidFill>
              </a:rPr>
              <a:t>interculturels</a:t>
            </a:r>
            <a:r>
              <a:rPr sz="1400" i="1" dirty="0">
                <a:solidFill>
                  <a:schemeClr val="accent5">
                    <a:lumMod val="50000"/>
                  </a:schemeClr>
                </a:solidFill>
              </a:rPr>
              <a:t>.</a:t>
            </a:r>
          </a:p>
        </p:txBody>
      </p:sp>
      <p:sp>
        <p:nvSpPr>
          <p:cNvPr id="9" name="Rectangle 8"/>
          <p:cNvSpPr/>
          <p:nvPr/>
        </p:nvSpPr>
        <p:spPr>
          <a:xfrm>
            <a:off x="1007428" y="2615184"/>
            <a:ext cx="50292" cy="1965960"/>
          </a:xfrm>
          <a:prstGeom prst="rect">
            <a:avLst/>
          </a:prstGeom>
          <a:solidFill>
            <a:srgbClr val="2E86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117156" y="2679192"/>
            <a:ext cx="3108960" cy="369332"/>
          </a:xfrm>
          <a:prstGeom prst="rect">
            <a:avLst/>
          </a:prstGeom>
          <a:solidFill>
            <a:schemeClr val="bg1"/>
          </a:solidFill>
        </p:spPr>
        <p:txBody>
          <a:bodyPr wrap="square">
            <a:spAutoFit/>
          </a:bodyPr>
          <a:lstStyle/>
          <a:p>
            <a:pPr algn="ctr"/>
            <a:r>
              <a:rPr b="1" dirty="0" err="1">
                <a:solidFill>
                  <a:srgbClr val="2E862E"/>
                </a:solidFill>
              </a:rPr>
              <a:t>Proxémique</a:t>
            </a:r>
            <a:endParaRPr sz="1200" b="1" dirty="0">
              <a:solidFill>
                <a:srgbClr val="2E862E"/>
              </a:solidFill>
            </a:endParaRPr>
          </a:p>
        </p:txBody>
      </p:sp>
      <p:sp>
        <p:nvSpPr>
          <p:cNvPr id="11" name="TextBox 10"/>
          <p:cNvSpPr txBox="1"/>
          <p:nvPr/>
        </p:nvSpPr>
        <p:spPr>
          <a:xfrm>
            <a:off x="1098868" y="3024181"/>
            <a:ext cx="3108960" cy="1815882"/>
          </a:xfrm>
          <a:prstGeom prst="rect">
            <a:avLst/>
          </a:prstGeom>
          <a:solidFill>
            <a:schemeClr val="bg1"/>
          </a:solidFill>
        </p:spPr>
        <p:txBody>
          <a:bodyPr wrap="square">
            <a:spAutoFit/>
          </a:bodyPr>
          <a:lstStyle/>
          <a:p>
            <a:pPr algn="l"/>
            <a:r>
              <a:rPr sz="1600" dirty="0">
                <a:solidFill>
                  <a:schemeClr val="accent1">
                    <a:lumMod val="50000"/>
                  </a:schemeClr>
                </a:solidFill>
              </a:rPr>
              <a:t>La « bonne distance » </a:t>
            </a:r>
            <a:r>
              <a:rPr sz="1600" dirty="0" err="1">
                <a:solidFill>
                  <a:schemeClr val="accent1">
                    <a:lumMod val="50000"/>
                  </a:schemeClr>
                </a:solidFill>
              </a:rPr>
              <a:t>varie</a:t>
            </a:r>
            <a:r>
              <a:rPr sz="1600" dirty="0">
                <a:solidFill>
                  <a:schemeClr val="accent1">
                    <a:lumMod val="50000"/>
                  </a:schemeClr>
                </a:solidFill>
              </a:rPr>
              <a:t> du simple au double</a:t>
            </a:r>
          </a:p>
          <a:p>
            <a:pPr algn="l"/>
            <a:r>
              <a:rPr sz="1600" dirty="0">
                <a:solidFill>
                  <a:schemeClr val="accent1">
                    <a:lumMod val="50000"/>
                  </a:schemeClr>
                </a:solidFill>
              </a:rPr>
              <a:t>(</a:t>
            </a:r>
            <a:r>
              <a:rPr sz="1600" dirty="0" err="1">
                <a:solidFill>
                  <a:schemeClr val="accent1">
                    <a:lumMod val="50000"/>
                  </a:schemeClr>
                </a:solidFill>
              </a:rPr>
              <a:t>Anglo-saxons</a:t>
            </a:r>
            <a:r>
              <a:rPr sz="1600" dirty="0">
                <a:solidFill>
                  <a:schemeClr val="accent1">
                    <a:lumMod val="50000"/>
                  </a:schemeClr>
                </a:solidFill>
              </a:rPr>
              <a:t> vs. </a:t>
            </a:r>
            <a:r>
              <a:rPr sz="1600" dirty="0" err="1">
                <a:solidFill>
                  <a:schemeClr val="accent1">
                    <a:lumMod val="50000"/>
                  </a:schemeClr>
                </a:solidFill>
              </a:rPr>
              <a:t>Cubains</a:t>
            </a:r>
            <a:r>
              <a:rPr sz="1600" dirty="0">
                <a:solidFill>
                  <a:schemeClr val="accent1">
                    <a:lumMod val="50000"/>
                  </a:schemeClr>
                </a:solidFill>
              </a:rPr>
              <a:t> — E.T. Hall, 1971).</a:t>
            </a:r>
          </a:p>
          <a:p>
            <a:pPr algn="l"/>
            <a:r>
              <a:rPr sz="1600" dirty="0" err="1">
                <a:solidFill>
                  <a:schemeClr val="accent1">
                    <a:lumMod val="50000"/>
                  </a:schemeClr>
                </a:solidFill>
              </a:rPr>
              <a:t>En</a:t>
            </a:r>
            <a:r>
              <a:rPr sz="1600" dirty="0">
                <a:solidFill>
                  <a:schemeClr val="accent1">
                    <a:lumMod val="50000"/>
                  </a:schemeClr>
                </a:solidFill>
              </a:rPr>
              <a:t> situation </a:t>
            </a:r>
            <a:r>
              <a:rPr sz="1600" dirty="0" err="1">
                <a:solidFill>
                  <a:schemeClr val="accent1">
                    <a:lumMod val="50000"/>
                  </a:schemeClr>
                </a:solidFill>
              </a:rPr>
              <a:t>interculturelle</a:t>
            </a:r>
            <a:r>
              <a:rPr sz="1600" dirty="0">
                <a:solidFill>
                  <a:schemeClr val="accent1">
                    <a:lumMod val="50000"/>
                  </a:schemeClr>
                </a:solidFill>
              </a:rPr>
              <a:t> :</a:t>
            </a:r>
          </a:p>
          <a:p>
            <a:pPr algn="l"/>
            <a:r>
              <a:rPr sz="1600" dirty="0">
                <a:solidFill>
                  <a:schemeClr val="accent1">
                    <a:lumMod val="50000"/>
                  </a:schemeClr>
                </a:solidFill>
              </a:rPr>
              <a:t>L1 se sent </a:t>
            </a:r>
            <a:r>
              <a:rPr sz="1600" dirty="0" err="1">
                <a:solidFill>
                  <a:schemeClr val="accent1">
                    <a:lumMod val="50000"/>
                  </a:schemeClr>
                </a:solidFill>
              </a:rPr>
              <a:t>rejeté</a:t>
            </a:r>
            <a:r>
              <a:rPr sz="1600" dirty="0">
                <a:solidFill>
                  <a:schemeClr val="accent1">
                    <a:lumMod val="50000"/>
                  </a:schemeClr>
                </a:solidFill>
              </a:rPr>
              <a:t> / L2 se sent </a:t>
            </a:r>
            <a:r>
              <a:rPr sz="1600" dirty="0" err="1">
                <a:solidFill>
                  <a:schemeClr val="accent1">
                    <a:lumMod val="50000"/>
                  </a:schemeClr>
                </a:solidFill>
              </a:rPr>
              <a:t>agressé</a:t>
            </a:r>
            <a:r>
              <a:rPr sz="1400" dirty="0">
                <a:solidFill>
                  <a:schemeClr val="accent1">
                    <a:lumMod val="50000"/>
                  </a:schemeClr>
                </a:solidFill>
              </a:rPr>
              <a:t>.</a:t>
            </a:r>
          </a:p>
        </p:txBody>
      </p:sp>
      <p:sp>
        <p:nvSpPr>
          <p:cNvPr id="12" name="Rectangle 11"/>
          <p:cNvSpPr/>
          <p:nvPr/>
        </p:nvSpPr>
        <p:spPr>
          <a:xfrm>
            <a:off x="4436428" y="2615184"/>
            <a:ext cx="3291840" cy="1965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546156" y="2679192"/>
            <a:ext cx="3108960" cy="369332"/>
          </a:xfrm>
          <a:prstGeom prst="rect">
            <a:avLst/>
          </a:prstGeom>
          <a:solidFill>
            <a:schemeClr val="bg1"/>
          </a:solidFill>
        </p:spPr>
        <p:txBody>
          <a:bodyPr wrap="square">
            <a:spAutoFit/>
          </a:bodyPr>
          <a:lstStyle/>
          <a:p>
            <a:pPr algn="ctr"/>
            <a:r>
              <a:rPr b="1" dirty="0">
                <a:solidFill>
                  <a:srgbClr val="2E862E"/>
                </a:solidFill>
              </a:rPr>
              <a:t>Contact </a:t>
            </a:r>
            <a:r>
              <a:rPr b="1" dirty="0" err="1">
                <a:solidFill>
                  <a:srgbClr val="2E862E"/>
                </a:solidFill>
              </a:rPr>
              <a:t>oculaire</a:t>
            </a:r>
            <a:endParaRPr b="1" dirty="0">
              <a:solidFill>
                <a:srgbClr val="2E862E"/>
              </a:solidFill>
            </a:endParaRPr>
          </a:p>
        </p:txBody>
      </p:sp>
      <p:sp>
        <p:nvSpPr>
          <p:cNvPr id="15" name="TextBox 14"/>
          <p:cNvSpPr txBox="1"/>
          <p:nvPr/>
        </p:nvSpPr>
        <p:spPr>
          <a:xfrm>
            <a:off x="4486720" y="3062397"/>
            <a:ext cx="3168396" cy="1569660"/>
          </a:xfrm>
          <a:prstGeom prst="rect">
            <a:avLst/>
          </a:prstGeom>
          <a:solidFill>
            <a:schemeClr val="bg1"/>
          </a:solidFill>
        </p:spPr>
        <p:txBody>
          <a:bodyPr wrap="square">
            <a:spAutoFit/>
          </a:bodyPr>
          <a:lstStyle/>
          <a:p>
            <a:pPr algn="l"/>
            <a:r>
              <a:rPr sz="1600" dirty="0" err="1">
                <a:solidFill>
                  <a:schemeClr val="accent1">
                    <a:lumMod val="50000"/>
                  </a:schemeClr>
                </a:solidFill>
              </a:rPr>
              <a:t>Durée</a:t>
            </a:r>
            <a:r>
              <a:rPr sz="1600" dirty="0">
                <a:solidFill>
                  <a:schemeClr val="accent1">
                    <a:lumMod val="50000"/>
                  </a:schemeClr>
                </a:solidFill>
              </a:rPr>
              <a:t> du regard </a:t>
            </a:r>
            <a:r>
              <a:rPr sz="1600" dirty="0" err="1">
                <a:solidFill>
                  <a:schemeClr val="accent1">
                    <a:lumMod val="50000"/>
                  </a:schemeClr>
                </a:solidFill>
              </a:rPr>
              <a:t>en</a:t>
            </a:r>
            <a:r>
              <a:rPr sz="1600" dirty="0">
                <a:solidFill>
                  <a:schemeClr val="accent1">
                    <a:lumMod val="50000"/>
                  </a:schemeClr>
                </a:solidFill>
              </a:rPr>
              <a:t> </a:t>
            </a:r>
            <a:r>
              <a:rPr sz="1600" dirty="0" err="1">
                <a:solidFill>
                  <a:schemeClr val="accent1">
                    <a:lumMod val="50000"/>
                  </a:schemeClr>
                </a:solidFill>
              </a:rPr>
              <a:t>négociation</a:t>
            </a:r>
            <a:r>
              <a:rPr sz="1600" dirty="0">
                <a:solidFill>
                  <a:schemeClr val="accent1">
                    <a:lumMod val="50000"/>
                  </a:schemeClr>
                </a:solidFill>
              </a:rPr>
              <a:t> </a:t>
            </a:r>
            <a:r>
              <a:rPr sz="1600" dirty="0" err="1">
                <a:solidFill>
                  <a:schemeClr val="accent1">
                    <a:lumMod val="50000"/>
                  </a:schemeClr>
                </a:solidFill>
              </a:rPr>
              <a:t>commerciale</a:t>
            </a:r>
            <a:r>
              <a:rPr sz="1600" dirty="0">
                <a:solidFill>
                  <a:schemeClr val="accent1">
                    <a:lumMod val="50000"/>
                  </a:schemeClr>
                </a:solidFill>
              </a:rPr>
              <a:t> :</a:t>
            </a:r>
          </a:p>
          <a:p>
            <a:pPr algn="l"/>
            <a:r>
              <a:rPr sz="1600" dirty="0" err="1">
                <a:solidFill>
                  <a:schemeClr val="accent1">
                    <a:lumMod val="50000"/>
                  </a:schemeClr>
                </a:solidFill>
              </a:rPr>
              <a:t>Japonais</a:t>
            </a:r>
            <a:r>
              <a:rPr sz="1600" dirty="0">
                <a:solidFill>
                  <a:schemeClr val="accent1">
                    <a:lumMod val="50000"/>
                  </a:schemeClr>
                </a:solidFill>
              </a:rPr>
              <a:t> : 13 %  | </a:t>
            </a:r>
            <a:r>
              <a:rPr sz="1600" dirty="0" err="1">
                <a:solidFill>
                  <a:schemeClr val="accent1">
                    <a:lumMod val="50000"/>
                  </a:schemeClr>
                </a:solidFill>
              </a:rPr>
              <a:t>Américains</a:t>
            </a:r>
            <a:r>
              <a:rPr sz="1600" dirty="0">
                <a:solidFill>
                  <a:schemeClr val="accent1">
                    <a:lumMod val="50000"/>
                  </a:schemeClr>
                </a:solidFill>
              </a:rPr>
              <a:t> : 33 %</a:t>
            </a:r>
          </a:p>
          <a:p>
            <a:pPr algn="l"/>
            <a:r>
              <a:rPr sz="1600" dirty="0" err="1">
                <a:solidFill>
                  <a:schemeClr val="accent1">
                    <a:lumMod val="50000"/>
                  </a:schemeClr>
                </a:solidFill>
              </a:rPr>
              <a:t>Brésiliens</a:t>
            </a:r>
            <a:r>
              <a:rPr sz="1600" dirty="0">
                <a:solidFill>
                  <a:schemeClr val="accent1">
                    <a:lumMod val="50000"/>
                  </a:schemeClr>
                </a:solidFill>
              </a:rPr>
              <a:t> : 52 % de </a:t>
            </a:r>
            <a:r>
              <a:rPr sz="1600" dirty="0" err="1">
                <a:solidFill>
                  <a:schemeClr val="accent1">
                    <a:lumMod val="50000"/>
                  </a:schemeClr>
                </a:solidFill>
              </a:rPr>
              <a:t>l'interaction</a:t>
            </a:r>
            <a:r>
              <a:rPr sz="1600" dirty="0">
                <a:solidFill>
                  <a:schemeClr val="accent1">
                    <a:lumMod val="50000"/>
                  </a:schemeClr>
                </a:solidFill>
              </a:rPr>
              <a:t>.</a:t>
            </a:r>
          </a:p>
          <a:p>
            <a:pPr algn="l"/>
            <a:r>
              <a:rPr sz="1600" dirty="0">
                <a:solidFill>
                  <a:schemeClr val="accent1">
                    <a:lumMod val="50000"/>
                  </a:schemeClr>
                </a:solidFill>
              </a:rPr>
              <a:t>→ </a:t>
            </a:r>
            <a:r>
              <a:rPr sz="1600" dirty="0" err="1">
                <a:solidFill>
                  <a:schemeClr val="accent1">
                    <a:lumMod val="50000"/>
                  </a:schemeClr>
                </a:solidFill>
              </a:rPr>
              <a:t>Normes</a:t>
            </a:r>
            <a:r>
              <a:rPr sz="1600" dirty="0">
                <a:solidFill>
                  <a:schemeClr val="accent1">
                    <a:lumMod val="50000"/>
                  </a:schemeClr>
                </a:solidFill>
              </a:rPr>
              <a:t> inverses </a:t>
            </a:r>
            <a:r>
              <a:rPr sz="1600" dirty="0" err="1">
                <a:solidFill>
                  <a:schemeClr val="accent1">
                    <a:lumMod val="50000"/>
                  </a:schemeClr>
                </a:solidFill>
              </a:rPr>
              <a:t>selon</a:t>
            </a:r>
            <a:r>
              <a:rPr sz="1600" dirty="0">
                <a:solidFill>
                  <a:schemeClr val="accent1">
                    <a:lumMod val="50000"/>
                  </a:schemeClr>
                </a:solidFill>
              </a:rPr>
              <a:t> les cultures.</a:t>
            </a:r>
          </a:p>
        </p:txBody>
      </p:sp>
      <p:sp>
        <p:nvSpPr>
          <p:cNvPr id="18" name="TextBox 17"/>
          <p:cNvSpPr txBox="1"/>
          <p:nvPr/>
        </p:nvSpPr>
        <p:spPr>
          <a:xfrm>
            <a:off x="7975155" y="2679192"/>
            <a:ext cx="3108960" cy="369332"/>
          </a:xfrm>
          <a:prstGeom prst="rect">
            <a:avLst/>
          </a:prstGeom>
          <a:solidFill>
            <a:schemeClr val="bg1"/>
          </a:solidFill>
        </p:spPr>
        <p:txBody>
          <a:bodyPr wrap="square">
            <a:spAutoFit/>
          </a:bodyPr>
          <a:lstStyle/>
          <a:p>
            <a:pPr algn="ctr"/>
            <a:r>
              <a:rPr b="1" dirty="0">
                <a:solidFill>
                  <a:srgbClr val="2E862E"/>
                </a:solidFill>
              </a:rPr>
              <a:t>Le</a:t>
            </a:r>
            <a:r>
              <a:rPr lang="it-IT" b="1" dirty="0">
                <a:solidFill>
                  <a:srgbClr val="2E862E"/>
                </a:solidFill>
              </a:rPr>
              <a:t>  </a:t>
            </a:r>
            <a:r>
              <a:rPr lang="it-IT" b="1" dirty="0" err="1">
                <a:solidFill>
                  <a:srgbClr val="2E862E"/>
                </a:solidFill>
              </a:rPr>
              <a:t>remerciement</a:t>
            </a:r>
            <a:endParaRPr b="1" dirty="0">
              <a:solidFill>
                <a:srgbClr val="2E862E"/>
              </a:solidFill>
            </a:endParaRPr>
          </a:p>
        </p:txBody>
      </p:sp>
      <p:sp>
        <p:nvSpPr>
          <p:cNvPr id="19" name="TextBox 18"/>
          <p:cNvSpPr txBox="1"/>
          <p:nvPr/>
        </p:nvSpPr>
        <p:spPr>
          <a:xfrm>
            <a:off x="8139748" y="3058275"/>
            <a:ext cx="3108960" cy="1815882"/>
          </a:xfrm>
          <a:prstGeom prst="rect">
            <a:avLst/>
          </a:prstGeom>
          <a:solidFill>
            <a:schemeClr val="bg1"/>
          </a:solidFill>
        </p:spPr>
        <p:txBody>
          <a:bodyPr wrap="square">
            <a:spAutoFit/>
          </a:bodyPr>
          <a:lstStyle/>
          <a:p>
            <a:pPr algn="l"/>
            <a:r>
              <a:rPr sz="1600" dirty="0">
                <a:solidFill>
                  <a:schemeClr val="accent1">
                    <a:lumMod val="50000"/>
                  </a:schemeClr>
                </a:solidFill>
              </a:rPr>
              <a:t>Au </a:t>
            </a:r>
            <a:r>
              <a:rPr sz="1600" dirty="0" err="1">
                <a:solidFill>
                  <a:schemeClr val="accent1">
                    <a:lumMod val="50000"/>
                  </a:schemeClr>
                </a:solidFill>
              </a:rPr>
              <a:t>Japon</a:t>
            </a:r>
            <a:r>
              <a:rPr sz="1600" dirty="0">
                <a:solidFill>
                  <a:schemeClr val="accent1">
                    <a:lumMod val="50000"/>
                  </a:schemeClr>
                </a:solidFill>
              </a:rPr>
              <a:t> : </a:t>
            </a:r>
            <a:r>
              <a:rPr sz="1600" dirty="0" err="1">
                <a:solidFill>
                  <a:schemeClr val="accent1">
                    <a:lumMod val="50000"/>
                  </a:schemeClr>
                </a:solidFill>
              </a:rPr>
              <a:t>formules</a:t>
            </a:r>
            <a:r>
              <a:rPr sz="1600" dirty="0">
                <a:solidFill>
                  <a:schemeClr val="accent1">
                    <a:lumMod val="50000"/>
                  </a:schemeClr>
                </a:solidFill>
              </a:rPr>
              <a:t> </a:t>
            </a:r>
            <a:r>
              <a:rPr sz="1600" dirty="0" err="1">
                <a:solidFill>
                  <a:schemeClr val="accent1">
                    <a:lumMod val="50000"/>
                  </a:schemeClr>
                </a:solidFill>
              </a:rPr>
              <a:t>d'excuse</a:t>
            </a:r>
            <a:r>
              <a:rPr sz="1600" dirty="0">
                <a:solidFill>
                  <a:schemeClr val="accent1">
                    <a:lumMod val="50000"/>
                  </a:schemeClr>
                </a:solidFill>
              </a:rPr>
              <a:t> </a:t>
            </a:r>
            <a:r>
              <a:rPr sz="1600" dirty="0" err="1">
                <a:solidFill>
                  <a:schemeClr val="accent1">
                    <a:lumMod val="50000"/>
                  </a:schemeClr>
                </a:solidFill>
              </a:rPr>
              <a:t>là</a:t>
            </a:r>
            <a:r>
              <a:rPr sz="1600" dirty="0">
                <a:solidFill>
                  <a:schemeClr val="accent1">
                    <a:lumMod val="50000"/>
                  </a:schemeClr>
                </a:solidFill>
              </a:rPr>
              <a:t> </a:t>
            </a:r>
            <a:r>
              <a:rPr sz="1600" dirty="0" err="1">
                <a:solidFill>
                  <a:schemeClr val="accent1">
                    <a:lumMod val="50000"/>
                  </a:schemeClr>
                </a:solidFill>
              </a:rPr>
              <a:t>où</a:t>
            </a:r>
            <a:r>
              <a:rPr sz="1600" dirty="0">
                <a:solidFill>
                  <a:schemeClr val="accent1">
                    <a:lumMod val="50000"/>
                  </a:schemeClr>
                </a:solidFill>
              </a:rPr>
              <a:t> </a:t>
            </a:r>
            <a:r>
              <a:rPr sz="1600" dirty="0" err="1">
                <a:solidFill>
                  <a:schemeClr val="accent1">
                    <a:lumMod val="50000"/>
                  </a:schemeClr>
                </a:solidFill>
              </a:rPr>
              <a:t>l'on</a:t>
            </a:r>
            <a:endParaRPr sz="1600" dirty="0">
              <a:solidFill>
                <a:schemeClr val="accent1">
                  <a:lumMod val="50000"/>
                </a:schemeClr>
              </a:solidFill>
            </a:endParaRPr>
          </a:p>
          <a:p>
            <a:pPr algn="l"/>
            <a:r>
              <a:rPr sz="1600" dirty="0" err="1">
                <a:solidFill>
                  <a:schemeClr val="accent1">
                    <a:lumMod val="50000"/>
                  </a:schemeClr>
                </a:solidFill>
              </a:rPr>
              <a:t>attendrait</a:t>
            </a:r>
            <a:r>
              <a:rPr sz="1600" dirty="0">
                <a:solidFill>
                  <a:schemeClr val="accent1">
                    <a:lumMod val="50000"/>
                  </a:schemeClr>
                </a:solidFill>
              </a:rPr>
              <a:t> un « merci » (gratitude ≈ </a:t>
            </a:r>
            <a:r>
              <a:rPr sz="1600" dirty="0" err="1">
                <a:solidFill>
                  <a:schemeClr val="accent1">
                    <a:lumMod val="50000"/>
                  </a:schemeClr>
                </a:solidFill>
              </a:rPr>
              <a:t>dette</a:t>
            </a:r>
            <a:r>
              <a:rPr sz="1600" dirty="0">
                <a:solidFill>
                  <a:schemeClr val="accent1">
                    <a:lumMod val="50000"/>
                  </a:schemeClr>
                </a:solidFill>
              </a:rPr>
              <a:t>).</a:t>
            </a:r>
          </a:p>
          <a:p>
            <a:pPr algn="l"/>
            <a:r>
              <a:rPr sz="1600" dirty="0" err="1">
                <a:solidFill>
                  <a:schemeClr val="accent1">
                    <a:lumMod val="50000"/>
                  </a:schemeClr>
                </a:solidFill>
              </a:rPr>
              <a:t>Proscrit</a:t>
            </a:r>
            <a:r>
              <a:rPr sz="1600" dirty="0">
                <a:solidFill>
                  <a:schemeClr val="accent1">
                    <a:lumMod val="50000"/>
                  </a:schemeClr>
                </a:solidFill>
              </a:rPr>
              <a:t> entre </a:t>
            </a:r>
            <a:r>
              <a:rPr sz="1600" dirty="0" err="1">
                <a:solidFill>
                  <a:schemeClr val="accent1">
                    <a:lumMod val="50000"/>
                  </a:schemeClr>
                </a:solidFill>
              </a:rPr>
              <a:t>proches</a:t>
            </a:r>
            <a:r>
              <a:rPr sz="1600" dirty="0">
                <a:solidFill>
                  <a:schemeClr val="accent1">
                    <a:lumMod val="50000"/>
                  </a:schemeClr>
                </a:solidFill>
              </a:rPr>
              <a:t> </a:t>
            </a:r>
            <a:r>
              <a:rPr sz="1600" dirty="0" err="1">
                <a:solidFill>
                  <a:schemeClr val="accent1">
                    <a:lumMod val="50000"/>
                  </a:schemeClr>
                </a:solidFill>
              </a:rPr>
              <a:t>en</a:t>
            </a:r>
            <a:r>
              <a:rPr sz="1600" dirty="0">
                <a:solidFill>
                  <a:schemeClr val="accent1">
                    <a:lumMod val="50000"/>
                  </a:schemeClr>
                </a:solidFill>
              </a:rPr>
              <a:t> Inde, </a:t>
            </a:r>
            <a:r>
              <a:rPr sz="1600" dirty="0" err="1">
                <a:solidFill>
                  <a:schemeClr val="accent1">
                    <a:lumMod val="50000"/>
                  </a:schemeClr>
                </a:solidFill>
              </a:rPr>
              <a:t>Corée</a:t>
            </a:r>
            <a:r>
              <a:rPr sz="1600" dirty="0">
                <a:solidFill>
                  <a:schemeClr val="accent1">
                    <a:lumMod val="50000"/>
                  </a:schemeClr>
                </a:solidFill>
              </a:rPr>
              <a:t>,</a:t>
            </a:r>
            <a:r>
              <a:rPr lang="it-IT" sz="1600" dirty="0">
                <a:solidFill>
                  <a:schemeClr val="accent1">
                    <a:lumMod val="50000"/>
                  </a:schemeClr>
                </a:solidFill>
              </a:rPr>
              <a:t> </a:t>
            </a:r>
            <a:r>
              <a:rPr sz="1600" dirty="0" err="1">
                <a:solidFill>
                  <a:schemeClr val="accent1">
                    <a:lumMod val="50000"/>
                  </a:schemeClr>
                </a:solidFill>
              </a:rPr>
              <a:t>Japon</a:t>
            </a:r>
            <a:r>
              <a:rPr sz="1600" dirty="0">
                <a:solidFill>
                  <a:schemeClr val="accent1">
                    <a:lumMod val="50000"/>
                  </a:schemeClr>
                </a:solidFill>
              </a:rPr>
              <a:t>, Zaïre… → source de malentendus</a:t>
            </a:r>
            <a:r>
              <a:rPr sz="1100" dirty="0">
                <a:solidFill>
                  <a:srgbClr val="666666"/>
                </a:solidFill>
              </a:rPr>
              <a:t>.</a:t>
            </a:r>
          </a:p>
        </p:txBody>
      </p:sp>
      <p:sp>
        <p:nvSpPr>
          <p:cNvPr id="20" name="Rectangle 19"/>
          <p:cNvSpPr/>
          <p:nvPr/>
        </p:nvSpPr>
        <p:spPr>
          <a:xfrm>
            <a:off x="1117156" y="5358732"/>
            <a:ext cx="10241280" cy="1763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Tree>
    <p:extLst>
      <p:ext uri="{BB962C8B-B14F-4D97-AF65-F5344CB8AC3E}">
        <p14:creationId xmlns:p14="http://schemas.microsoft.com/office/powerpoint/2010/main" val="3942556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350" y="274638"/>
            <a:ext cx="11235690" cy="723845"/>
          </a:xfrm>
        </p:spPr>
        <p:txBody>
          <a:bodyPr>
            <a:normAutofit fontScale="90000"/>
          </a:bodyPr>
          <a:lstStyle/>
          <a:p>
            <a:r>
              <a:rPr lang="fr-FR" b="1" dirty="0">
                <a:solidFill>
                  <a:srgbClr val="00B050"/>
                </a:solidFill>
              </a:rPr>
              <a:t>Exemple : marqueurs discursifs </a:t>
            </a:r>
            <a:r>
              <a:rPr lang="fr-FR" b="1" i="1" dirty="0">
                <a:solidFill>
                  <a:srgbClr val="00B050"/>
                </a:solidFill>
              </a:rPr>
              <a:t>tiens</a:t>
            </a:r>
            <a:r>
              <a:rPr lang="fr-FR" b="1" dirty="0">
                <a:solidFill>
                  <a:srgbClr val="00B050"/>
                </a:solidFill>
              </a:rPr>
              <a:t> - </a:t>
            </a:r>
            <a:r>
              <a:rPr lang="fr-FR" b="1" i="1" dirty="0">
                <a:solidFill>
                  <a:srgbClr val="00B050"/>
                </a:solidFill>
              </a:rPr>
              <a:t>ben</a:t>
            </a:r>
            <a:r>
              <a:rPr lang="fr-FR" b="1" dirty="0">
                <a:solidFill>
                  <a:srgbClr val="00B050"/>
                </a:solidFill>
              </a:rPr>
              <a:t> - </a:t>
            </a:r>
            <a:r>
              <a:rPr lang="fr-FR" b="1" i="1" dirty="0">
                <a:solidFill>
                  <a:srgbClr val="00B050"/>
                </a:solidFill>
              </a:rPr>
              <a:t>hein</a:t>
            </a:r>
          </a:p>
        </p:txBody>
      </p:sp>
      <p:sp>
        <p:nvSpPr>
          <p:cNvPr id="3" name="Segnaposto contenuto 2"/>
          <p:cNvSpPr>
            <a:spLocks noGrp="1"/>
          </p:cNvSpPr>
          <p:nvPr>
            <p:ph idx="1"/>
          </p:nvPr>
        </p:nvSpPr>
        <p:spPr>
          <a:xfrm>
            <a:off x="609600" y="1156139"/>
            <a:ext cx="10972800" cy="5486400"/>
          </a:xfrm>
        </p:spPr>
        <p:txBody>
          <a:bodyPr>
            <a:normAutofit lnSpcReduction="10000"/>
          </a:bodyPr>
          <a:lstStyle/>
          <a:p>
            <a:r>
              <a:rPr lang="fr-FR" sz="2000" b="1" i="1" dirty="0">
                <a:solidFill>
                  <a:srgbClr val="002060"/>
                </a:solidFill>
              </a:rPr>
              <a:t>Comment tu parles</a:t>
            </a:r>
            <a:r>
              <a:rPr lang="fr-FR" sz="2000" dirty="0">
                <a:solidFill>
                  <a:srgbClr val="002060"/>
                </a:solidFill>
              </a:rPr>
              <a:t> ? </a:t>
            </a:r>
            <a:r>
              <a:rPr lang="fr-FR" sz="2000" i="1" dirty="0">
                <a:solidFill>
                  <a:srgbClr val="002060"/>
                </a:solidFill>
              </a:rPr>
              <a:t>(LOC1 a demandé à LOC2 s’il y a des personnes avec qui il se sent tout à fait libre de parler sans surveiller comment il dit les choses)</a:t>
            </a:r>
            <a:endParaRPr lang="fr-FR" sz="2000" dirty="0">
              <a:solidFill>
                <a:srgbClr val="002060"/>
              </a:solidFill>
            </a:endParaRPr>
          </a:p>
          <a:p>
            <a:pPr marL="0" indent="0">
              <a:buNone/>
            </a:pPr>
            <a:r>
              <a:rPr lang="fr-FR" sz="2400" dirty="0">
                <a:solidFill>
                  <a:srgbClr val="002060"/>
                </a:solidFill>
              </a:rPr>
              <a:t>LOC2 ah non avec les copains je m-  je fais attention oui</a:t>
            </a:r>
          </a:p>
          <a:p>
            <a:pPr marL="0" indent="0">
              <a:buNone/>
            </a:pPr>
            <a:r>
              <a:rPr lang="fr-FR" sz="2400" dirty="0">
                <a:solidFill>
                  <a:srgbClr val="002060"/>
                </a:solidFill>
              </a:rPr>
              <a:t>LOC1 ah ouais ? c’est marrant </a:t>
            </a:r>
            <a:r>
              <a:rPr lang="fr-FR" sz="2400" u="sng" dirty="0">
                <a:solidFill>
                  <a:srgbClr val="002060"/>
                </a:solidFill>
              </a:rPr>
              <a:t>tiens</a:t>
            </a:r>
            <a:r>
              <a:rPr lang="fr-FR" sz="2400" dirty="0">
                <a:solidFill>
                  <a:srgbClr val="002060"/>
                </a:solidFill>
              </a:rPr>
              <a:t> (</a:t>
            </a:r>
            <a:r>
              <a:rPr lang="fr-FR" sz="2400" i="1" dirty="0">
                <a:solidFill>
                  <a:srgbClr val="002060"/>
                </a:solidFill>
              </a:rPr>
              <a:t>presque imperceptible</a:t>
            </a:r>
            <a:r>
              <a:rPr lang="fr-FR" sz="2400" dirty="0">
                <a:solidFill>
                  <a:srgbClr val="002060"/>
                </a:solidFill>
              </a:rPr>
              <a:t>)</a:t>
            </a:r>
          </a:p>
          <a:p>
            <a:pPr marL="0" indent="0">
              <a:buNone/>
            </a:pPr>
            <a:r>
              <a:rPr lang="fr-FR" sz="2400" dirty="0">
                <a:solidFill>
                  <a:srgbClr val="002060"/>
                </a:solidFill>
              </a:rPr>
              <a:t>LOC1 avec tous tes copains tu fais attention de la même façon ?</a:t>
            </a:r>
          </a:p>
          <a:p>
            <a:pPr marL="0" indent="0">
              <a:buNone/>
            </a:pPr>
            <a:r>
              <a:rPr lang="fr-FR" sz="2400" dirty="0">
                <a:solidFill>
                  <a:srgbClr val="002060"/>
                </a:solidFill>
              </a:rPr>
              <a:t>LOC2 </a:t>
            </a:r>
            <a:r>
              <a:rPr lang="fr-FR" sz="2400" u="sng" dirty="0">
                <a:solidFill>
                  <a:srgbClr val="002060"/>
                </a:solidFill>
              </a:rPr>
              <a:t>ben tu sais hein</a:t>
            </a:r>
            <a:r>
              <a:rPr lang="fr-FR" sz="2400" dirty="0">
                <a:solidFill>
                  <a:srgbClr val="002060"/>
                </a:solidFill>
              </a:rPr>
              <a:t> j’en (n’) ai pas tant qu’ça   </a:t>
            </a:r>
          </a:p>
          <a:p>
            <a:pPr marL="0" indent="0">
              <a:buNone/>
            </a:pPr>
            <a:r>
              <a:rPr lang="fr-FR" sz="2400" dirty="0">
                <a:solidFill>
                  <a:srgbClr val="002060"/>
                </a:solidFill>
              </a:rPr>
              <a:t>LOC2 LOC1 (</a:t>
            </a:r>
            <a:r>
              <a:rPr lang="fr-FR" sz="2400" i="1" dirty="0">
                <a:solidFill>
                  <a:srgbClr val="002060"/>
                </a:solidFill>
              </a:rPr>
              <a:t>rires chevauchés</a:t>
            </a:r>
            <a:r>
              <a:rPr lang="fr-FR" sz="2400" dirty="0">
                <a:solidFill>
                  <a:srgbClr val="002060"/>
                </a:solidFill>
              </a:rPr>
              <a:t>) </a:t>
            </a:r>
          </a:p>
          <a:p>
            <a:pPr marL="0" indent="0">
              <a:buNone/>
            </a:pPr>
            <a:r>
              <a:rPr lang="fr-FR" sz="2400" dirty="0">
                <a:solidFill>
                  <a:srgbClr val="002060"/>
                </a:solidFill>
              </a:rPr>
              <a:t>(corpus </a:t>
            </a:r>
            <a:r>
              <a:rPr lang="fr-FR" sz="2400" i="1" dirty="0">
                <a:solidFill>
                  <a:srgbClr val="002060"/>
                </a:solidFill>
              </a:rPr>
              <a:t>Ad hoc</a:t>
            </a:r>
            <a:r>
              <a:rPr lang="fr-FR" sz="2400" dirty="0">
                <a:solidFill>
                  <a:srgbClr val="002060"/>
                </a:solidFill>
              </a:rPr>
              <a:t>-SP)</a:t>
            </a:r>
          </a:p>
          <a:p>
            <a:pPr marL="0" indent="0">
              <a:buNone/>
            </a:pPr>
            <a:endParaRPr lang="fr-FR" sz="2000" dirty="0">
              <a:solidFill>
                <a:srgbClr val="002060"/>
              </a:solidFill>
            </a:endParaRPr>
          </a:p>
          <a:p>
            <a:pPr marL="0" indent="0">
              <a:buNone/>
            </a:pPr>
            <a:r>
              <a:rPr lang="fr-FR" sz="1600" i="1" dirty="0">
                <a:solidFill>
                  <a:srgbClr val="7030A0"/>
                </a:solidFill>
                <a:latin typeface="Times New Roman" panose="02020603050405020304" pitchFamily="18" charset="0"/>
                <a:ea typeface="Calibri" panose="020F0502020204030204" pitchFamily="34" charset="0"/>
                <a:cs typeface="Arial" panose="020B0604020202020204" pitchFamily="34" charset="0"/>
              </a:rPr>
              <a:t>ANALYSE</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Tiens</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marque la surprise chez LOC1. Ici des formulations redondantes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ah ouais </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c’est marrant </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tiens</a:t>
            </a:r>
          </a:p>
          <a:p>
            <a:pPr marL="0" indent="0" algn="just">
              <a:buNone/>
            </a:pP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LOC2: les trois marqueurs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ben tu sais hein</a:t>
            </a:r>
            <a:r>
              <a:rPr lang="fr-FR"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 </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précèdent ici la prédication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j’en (n’) ai pas tant qu’ça</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 en préparant l’interlocuteur à l’objection qu’elle exprime. Cette objection porte ici seulement sur une partie de la prédication du tour de parole précédent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tous tes amis</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c’est-à-dire sur le pluriel « abondant ». Alors que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ben</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 semble introduire ici l’opposition/objection,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tu sais</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 renforce l’interaction et la proximité avec l’interlocuteur, et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hein</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 permet d’attirer l’attention sur ce qui va être dit en marquant une prise de position en partie divergente : « </a:t>
            </a:r>
            <a:r>
              <a:rPr lang="fr-FR" sz="1600" i="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j’en  (n’)ai pas tant qu’ça »</a:t>
            </a:r>
            <a:r>
              <a:rPr lang="fr-FR" sz="16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Cette dernière affirmation va dans le sens d’une sauvegarde des faces, LOC2 rééquilibrant la position avantageuse où l’a projeté LOC1 en lui prêtant une multitude d’amis. L’interaction se termine par le rire des deux locuteurs, signe que l’issue de l’interaction évolue vers davantage de complicité.</a:t>
            </a:r>
            <a:endParaRPr lang="fr-FR" sz="3600" dirty="0">
              <a:solidFill>
                <a:schemeClr val="accent4">
                  <a:lumMod val="50000"/>
                </a:schemeClr>
              </a:solidFill>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0147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413E4B-C2B0-53AA-B5F4-2093A27B17B9}"/>
              </a:ext>
            </a:extLst>
          </p:cNvPr>
          <p:cNvSpPr>
            <a:spLocks noGrp="1"/>
          </p:cNvSpPr>
          <p:nvPr>
            <p:ph type="title"/>
          </p:nvPr>
        </p:nvSpPr>
        <p:spPr/>
        <p:txBody>
          <a:bodyPr/>
          <a:lstStyle/>
          <a:p>
            <a:r>
              <a:rPr lang="it-IT" b="1" dirty="0" err="1">
                <a:solidFill>
                  <a:srgbClr val="009E47"/>
                </a:solidFill>
              </a:rPr>
              <a:t>Exemple</a:t>
            </a:r>
            <a:r>
              <a:rPr lang="it-IT" b="1" dirty="0">
                <a:solidFill>
                  <a:srgbClr val="009E47"/>
                </a:solidFill>
              </a:rPr>
              <a:t> : une </a:t>
            </a:r>
            <a:r>
              <a:rPr lang="it-IT" b="1" dirty="0" err="1">
                <a:solidFill>
                  <a:srgbClr val="009E47"/>
                </a:solidFill>
              </a:rPr>
              <a:t>analyse</a:t>
            </a:r>
            <a:r>
              <a:rPr lang="it-IT" b="1" dirty="0">
                <a:solidFill>
                  <a:srgbClr val="009E47"/>
                </a:solidFill>
              </a:rPr>
              <a:t> du MD </a:t>
            </a:r>
            <a:r>
              <a:rPr lang="it-IT" b="1" i="1" dirty="0" err="1">
                <a:solidFill>
                  <a:srgbClr val="009E47"/>
                </a:solidFill>
              </a:rPr>
              <a:t>hein</a:t>
            </a:r>
            <a:endParaRPr lang="it-IT" b="1" i="1" dirty="0">
              <a:solidFill>
                <a:srgbClr val="009E47"/>
              </a:solidFill>
            </a:endParaRPr>
          </a:p>
        </p:txBody>
      </p:sp>
      <p:sp>
        <p:nvSpPr>
          <p:cNvPr id="3" name="Segnaposto contenuto 2">
            <a:extLst>
              <a:ext uri="{FF2B5EF4-FFF2-40B4-BE49-F238E27FC236}">
                <a16:creationId xmlns:a16="http://schemas.microsoft.com/office/drawing/2014/main" id="{856F215D-0DF8-E2DC-3FD8-8F9C72AAF624}"/>
              </a:ext>
            </a:extLst>
          </p:cNvPr>
          <p:cNvSpPr>
            <a:spLocks noGrp="1"/>
          </p:cNvSpPr>
          <p:nvPr>
            <p:ph idx="1"/>
          </p:nvPr>
        </p:nvSpPr>
        <p:spPr/>
        <p:txBody>
          <a:bodyPr>
            <a:normAutofit fontScale="92500" lnSpcReduction="10000"/>
          </a:bodyPr>
          <a:lstStyle/>
          <a:p>
            <a:pPr marL="0" indent="0" fontAlgn="t">
              <a:lnSpc>
                <a:spcPct val="140000"/>
              </a:lnSpc>
              <a:spcBef>
                <a:spcPts val="0"/>
              </a:spcBef>
              <a:buNone/>
            </a:pPr>
            <a:r>
              <a:rPr lang="fr-FR"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Bruyant </a:t>
            </a:r>
            <a:r>
              <a:rPr lang="fr-FR"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fr-FR"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Conversation Skype audio – LOC1 s’est plainte du bruit ambiant qu’elle entend chez LOC2 et qui interfère sur leur communication</a:t>
            </a:r>
            <a:r>
              <a:rPr lang="fr-FR"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fr-FR" sz="4000" dirty="0">
              <a:solidFill>
                <a:srgbClr val="002060"/>
              </a:solidFill>
              <a:latin typeface="Arial" panose="020B0604020202020204" pitchFamily="34" charset="0"/>
            </a:endParaRPr>
          </a:p>
          <a:p>
            <a:pPr marL="0" indent="0" fontAlgn="t">
              <a:lnSpc>
                <a:spcPct val="140000"/>
              </a:lnSpc>
              <a:spcBef>
                <a:spcPts val="0"/>
              </a:spcBef>
              <a:buNone/>
            </a:pPr>
            <a:r>
              <a:rPr lang="fr-FR"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L’exemple montre que  </a:t>
            </a:r>
            <a:r>
              <a:rPr lang="fr-FR"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hein</a:t>
            </a:r>
            <a:r>
              <a:rPr lang="fr-FR"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ponctue la prédication en accentuant l’expression d’étonnement que LOC2 manifeste à propos du bruit. LOC2 recherche en même temps au moyen de ce MD le consensus de son interlocuteur, qui effectivement réagit : </a:t>
            </a:r>
          </a:p>
          <a:p>
            <a:pPr marL="0" indent="0" fontAlgn="t">
              <a:lnSpc>
                <a:spcPct val="140000"/>
              </a:lnSpc>
              <a:spcBef>
                <a:spcPts val="0"/>
              </a:spcBef>
              <a:buNone/>
            </a:pPr>
            <a:r>
              <a:rPr lang="fr-FR"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LOC2 non mais c’est dingue le bruit que j’ai euh à cette heure de l’après-mi du soir </a:t>
            </a:r>
            <a:r>
              <a:rPr lang="fr-FR"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hein</a:t>
            </a:r>
          </a:p>
          <a:p>
            <a:pPr marL="0" indent="0" fontAlgn="t">
              <a:lnSpc>
                <a:spcPct val="140000"/>
              </a:lnSpc>
              <a:spcBef>
                <a:spcPts val="0"/>
              </a:spcBef>
              <a:buNone/>
            </a:pPr>
            <a:r>
              <a:rPr lang="fr-FR"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LOC1 ah ouais c’est fou </a:t>
            </a:r>
          </a:p>
          <a:p>
            <a:pPr marL="0" indent="0" fontAlgn="t">
              <a:lnSpc>
                <a:spcPct val="140000"/>
              </a:lnSpc>
              <a:spcBef>
                <a:spcPts val="0"/>
              </a:spcBef>
              <a:buNone/>
            </a:pPr>
            <a:r>
              <a:rPr lang="fr-FR"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(Corpus</a:t>
            </a:r>
            <a:r>
              <a:rPr lang="fr-FR" sz="22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Ad hoc-SP)</a:t>
            </a:r>
            <a:endParaRPr lang="fr-FR" sz="3900" i="1" dirty="0">
              <a:solidFill>
                <a:srgbClr val="002060"/>
              </a:solidFill>
              <a:latin typeface="Arial" panose="020B0604020202020204" pitchFamily="34" charset="0"/>
            </a:endParaRPr>
          </a:p>
          <a:p>
            <a:pPr marL="0" indent="0" fontAlgn="t">
              <a:lnSpc>
                <a:spcPct val="140000"/>
              </a:lnSpc>
              <a:spcBef>
                <a:spcPts val="0"/>
              </a:spcBef>
              <a:buNone/>
            </a:pPr>
            <a:endParaRPr lang="fr-FR" dirty="0">
              <a:latin typeface="Arial" panose="020B0604020202020204" pitchFamily="34" charset="0"/>
            </a:endParaRPr>
          </a:p>
          <a:p>
            <a:pPr marL="0" indent="0" algn="l">
              <a:lnSpc>
                <a:spcPct val="120000"/>
              </a:lnSpc>
              <a:spcAft>
                <a:spcPts val="600"/>
              </a:spcAft>
              <a:buNone/>
              <a:tabLst>
                <a:tab pos="3330575" algn="l"/>
              </a:tabLs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20000"/>
              </a:lnSpc>
              <a:spcAft>
                <a:spcPts val="600"/>
              </a:spcAft>
              <a:tabLst>
                <a:tab pos="3330575" algn="l"/>
              </a:tabLst>
            </a:pP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Segnaposto numero diapositiva 4">
            <a:extLst>
              <a:ext uri="{FF2B5EF4-FFF2-40B4-BE49-F238E27FC236}">
                <a16:creationId xmlns:a16="http://schemas.microsoft.com/office/drawing/2014/main" id="{50B82E90-CAD6-12A5-3AA4-420557E44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4714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41376" y="146304"/>
            <a:ext cx="11582400" cy="1146048"/>
          </a:xfrm>
          <a:prstGeom prst="rect">
            <a:avLst/>
          </a:prstGeom>
          <a:noFill/>
          <a:ln/>
        </p:spPr>
        <p:txBody>
          <a:bodyPr wrap="square" rtlCol="0" anchor="ctr"/>
          <a:lstStyle/>
          <a:p>
            <a:pPr defTabSz="1219170"/>
            <a:r>
              <a:rPr lang="en-US" sz="1333" b="1" dirty="0" err="1">
                <a:solidFill>
                  <a:srgbClr val="00B050"/>
                </a:solidFill>
                <a:latin typeface="Arial" pitchFamily="34" charset="0"/>
                <a:ea typeface="Arial" pitchFamily="34" charset="-122"/>
                <a:cs typeface="Arial" pitchFamily="34" charset="-120"/>
              </a:rPr>
              <a:t>Marqueurs</a:t>
            </a:r>
            <a:r>
              <a:rPr lang="en-US" sz="1333" b="1" dirty="0">
                <a:solidFill>
                  <a:srgbClr val="00B050"/>
                </a:solidFill>
                <a:latin typeface="Arial" pitchFamily="34" charset="0"/>
                <a:ea typeface="Arial" pitchFamily="34" charset="-122"/>
                <a:cs typeface="Arial" pitchFamily="34" charset="-120"/>
              </a:rPr>
              <a:t> </a:t>
            </a:r>
            <a:r>
              <a:rPr lang="en-US" sz="1333" b="1" dirty="0" err="1">
                <a:solidFill>
                  <a:srgbClr val="00B050"/>
                </a:solidFill>
                <a:latin typeface="Arial" pitchFamily="34" charset="0"/>
                <a:ea typeface="Arial" pitchFamily="34" charset="-122"/>
                <a:cs typeface="Arial" pitchFamily="34" charset="-120"/>
              </a:rPr>
              <a:t>discursifs</a:t>
            </a:r>
            <a:r>
              <a:rPr lang="en-US" sz="1333" b="1" dirty="0">
                <a:solidFill>
                  <a:srgbClr val="00B050"/>
                </a:solidFill>
                <a:latin typeface="Arial" pitchFamily="34" charset="0"/>
                <a:ea typeface="Arial" pitchFamily="34" charset="-122"/>
                <a:cs typeface="Arial" pitchFamily="34" charset="-120"/>
              </a:rPr>
              <a:t> (MD)</a:t>
            </a:r>
            <a:endParaRPr lang="en-US" sz="1333" dirty="0">
              <a:solidFill>
                <a:srgbClr val="00B050"/>
              </a:solidFill>
              <a:latin typeface="Calibri" panose="020F0502020204030204"/>
            </a:endParaRPr>
          </a:p>
          <a:p>
            <a:pPr defTabSz="1219170"/>
            <a:endParaRPr lang="en-US" sz="1333" dirty="0">
              <a:solidFill>
                <a:srgbClr val="00B050"/>
              </a:solidFill>
              <a:latin typeface="Calibri" panose="020F0502020204030204"/>
            </a:endParaRPr>
          </a:p>
        </p:txBody>
      </p:sp>
      <p:sp>
        <p:nvSpPr>
          <p:cNvPr id="4" name="Text 2"/>
          <p:cNvSpPr/>
          <p:nvPr/>
        </p:nvSpPr>
        <p:spPr>
          <a:xfrm>
            <a:off x="219456" y="176784"/>
            <a:ext cx="11582400" cy="947180"/>
          </a:xfrm>
          <a:prstGeom prst="rect">
            <a:avLst/>
          </a:prstGeom>
          <a:noFill/>
          <a:ln/>
        </p:spPr>
        <p:txBody>
          <a:bodyPr wrap="square" rtlCol="0" anchor="ctr"/>
          <a:lstStyle/>
          <a:p>
            <a:pPr algn="ctr" defTabSz="1219170"/>
            <a:r>
              <a:rPr lang="en-US" sz="4400" b="1" dirty="0">
                <a:solidFill>
                  <a:srgbClr val="009E47"/>
                </a:solidFill>
                <a:latin typeface="+mj-lt"/>
                <a:ea typeface="+mj-ea"/>
                <a:cs typeface="+mj-cs"/>
              </a:rPr>
              <a:t>(MD) </a:t>
            </a:r>
            <a:r>
              <a:rPr lang="en-US" sz="4400" b="1" dirty="0" err="1">
                <a:solidFill>
                  <a:srgbClr val="009E47"/>
                </a:solidFill>
                <a:latin typeface="+mj-lt"/>
                <a:ea typeface="+mj-ea"/>
                <a:cs typeface="+mj-cs"/>
              </a:rPr>
              <a:t>Synthèse</a:t>
            </a:r>
            <a:r>
              <a:rPr lang="en-US" sz="4400" b="1" dirty="0">
                <a:solidFill>
                  <a:srgbClr val="009E47"/>
                </a:solidFill>
                <a:latin typeface="+mj-lt"/>
                <a:ea typeface="+mj-ea"/>
                <a:cs typeface="+mj-cs"/>
              </a:rPr>
              <a:t> </a:t>
            </a:r>
            <a:r>
              <a:rPr lang="en-US" sz="4400" b="1" dirty="0" err="1">
                <a:solidFill>
                  <a:srgbClr val="009E47"/>
                </a:solidFill>
                <a:latin typeface="+mj-lt"/>
                <a:ea typeface="+mj-ea"/>
                <a:cs typeface="+mj-cs"/>
              </a:rPr>
              <a:t>typologique</a:t>
            </a:r>
            <a:endParaRPr lang="en-US" sz="4400" b="1" dirty="0">
              <a:solidFill>
                <a:srgbClr val="009E47"/>
              </a:solidFill>
              <a:latin typeface="+mj-lt"/>
              <a:ea typeface="+mj-ea"/>
              <a:cs typeface="+mj-cs"/>
            </a:endParaRPr>
          </a:p>
          <a:p>
            <a:pPr defTabSz="1219170"/>
            <a:endParaRPr lang="en-US" sz="2933" dirty="0">
              <a:solidFill>
                <a:prstClr val="black"/>
              </a:solidFill>
              <a:latin typeface="Calibri" panose="020F0502020204030204"/>
            </a:endParaRPr>
          </a:p>
        </p:txBody>
      </p:sp>
      <p:sp>
        <p:nvSpPr>
          <p:cNvPr id="6" name="Text 4"/>
          <p:cNvSpPr/>
          <p:nvPr/>
        </p:nvSpPr>
        <p:spPr>
          <a:xfrm>
            <a:off x="341376" y="1414272"/>
            <a:ext cx="11582400" cy="365760"/>
          </a:xfrm>
          <a:prstGeom prst="rect">
            <a:avLst/>
          </a:prstGeom>
          <a:noFill/>
          <a:ln/>
        </p:spPr>
        <p:txBody>
          <a:bodyPr wrap="square" rtlCol="0" anchor="ctr"/>
          <a:lstStyle/>
          <a:p>
            <a:pPr defTabSz="1219170"/>
            <a:r>
              <a:rPr lang="en-US" b="1" i="1" dirty="0">
                <a:solidFill>
                  <a:srgbClr val="5A5A5A"/>
                </a:solidFill>
                <a:latin typeface="Arial" pitchFamily="34" charset="0"/>
                <a:ea typeface="Arial" pitchFamily="34" charset="-122"/>
                <a:cs typeface="Arial" pitchFamily="34" charset="-120"/>
              </a:rPr>
              <a:t>Petits mots/expressions sans contenu propositionnel, optionnels syntaxiquement, non produits volontairement (Dostie 2007).</a:t>
            </a:r>
            <a:endParaRPr lang="en-US" b="1" dirty="0">
              <a:solidFill>
                <a:prstClr val="black"/>
              </a:solidFill>
              <a:latin typeface="Calibri" panose="020F0502020204030204"/>
            </a:endParaRPr>
          </a:p>
        </p:txBody>
      </p:sp>
      <p:sp>
        <p:nvSpPr>
          <p:cNvPr id="7" name="Shape 5"/>
          <p:cNvSpPr/>
          <p:nvPr/>
        </p:nvSpPr>
        <p:spPr>
          <a:xfrm>
            <a:off x="341376" y="1912994"/>
            <a:ext cx="5669280" cy="2218944"/>
          </a:xfrm>
          <a:prstGeom prst="rect">
            <a:avLst/>
          </a:prstGeom>
          <a:solidFill>
            <a:schemeClr val="bg1"/>
          </a:solidFill>
          <a:ln w="12700">
            <a:solidFill>
              <a:srgbClr val="FBEAF0"/>
            </a:solidFill>
            <a:prstDash val="solid"/>
          </a:ln>
        </p:spPr>
        <p:txBody>
          <a:bodyPr/>
          <a:lstStyle/>
          <a:p>
            <a:endParaRPr lang="it-IT"/>
          </a:p>
        </p:txBody>
      </p:sp>
      <p:sp>
        <p:nvSpPr>
          <p:cNvPr id="8" name="Text 6"/>
          <p:cNvSpPr/>
          <p:nvPr/>
        </p:nvSpPr>
        <p:spPr>
          <a:xfrm>
            <a:off x="463296" y="1950720"/>
            <a:ext cx="5425440" cy="341376"/>
          </a:xfrm>
          <a:prstGeom prst="rect">
            <a:avLst/>
          </a:prstGeom>
          <a:noFill/>
          <a:ln/>
        </p:spPr>
        <p:txBody>
          <a:bodyPr wrap="square" rtlCol="0" anchor="ctr"/>
          <a:lstStyle/>
          <a:p>
            <a:pPr defTabSz="1219170"/>
            <a:r>
              <a:rPr lang="en-US" b="1" dirty="0">
                <a:solidFill>
                  <a:srgbClr val="7030A0"/>
                </a:solidFill>
                <a:latin typeface="Arial" pitchFamily="34" charset="0"/>
                <a:ea typeface="Arial" pitchFamily="34" charset="-122"/>
                <a:cs typeface="Arial" pitchFamily="34" charset="-120"/>
              </a:rPr>
              <a:t>MD d'organisation du discours</a:t>
            </a:r>
            <a:endParaRPr lang="en-US" dirty="0">
              <a:solidFill>
                <a:srgbClr val="7030A0"/>
              </a:solidFill>
              <a:latin typeface="Calibri" panose="020F0502020204030204"/>
            </a:endParaRPr>
          </a:p>
        </p:txBody>
      </p:sp>
      <p:sp>
        <p:nvSpPr>
          <p:cNvPr id="9" name="Shape 7"/>
          <p:cNvSpPr/>
          <p:nvPr/>
        </p:nvSpPr>
        <p:spPr>
          <a:xfrm>
            <a:off x="463296" y="2340864"/>
            <a:ext cx="1706880" cy="414528"/>
          </a:xfrm>
          <a:prstGeom prst="rect">
            <a:avLst/>
          </a:prstGeom>
          <a:solidFill>
            <a:srgbClr val="FFFFFF"/>
          </a:solidFill>
          <a:ln w="12700">
            <a:solidFill>
              <a:srgbClr val="FFFFFF"/>
            </a:solidFill>
            <a:prstDash val="solid"/>
          </a:ln>
        </p:spPr>
        <p:txBody>
          <a:bodyPr/>
          <a:lstStyle/>
          <a:p>
            <a:endParaRPr lang="it-IT"/>
          </a:p>
        </p:txBody>
      </p:sp>
      <p:sp>
        <p:nvSpPr>
          <p:cNvPr id="10" name="Text 8"/>
          <p:cNvSpPr/>
          <p:nvPr/>
        </p:nvSpPr>
        <p:spPr>
          <a:xfrm>
            <a:off x="512064" y="2389632"/>
            <a:ext cx="1609344" cy="316992"/>
          </a:xfrm>
          <a:prstGeom prst="rect">
            <a:avLst/>
          </a:prstGeom>
          <a:noFill/>
          <a:ln/>
        </p:spPr>
        <p:txBody>
          <a:bodyPr wrap="square" rtlCol="0" anchor="ctr"/>
          <a:lstStyle/>
          <a:p>
            <a:pPr defTabSz="1219170"/>
            <a:r>
              <a:rPr lang="en-US" sz="1400" b="1" dirty="0">
                <a:solidFill>
                  <a:srgbClr val="4472C4">
                    <a:lumMod val="50000"/>
                  </a:srgbClr>
                </a:solidFill>
                <a:latin typeface="Arial" pitchFamily="34" charset="0"/>
                <a:ea typeface="Arial" pitchFamily="34" charset="-122"/>
                <a:cs typeface="Arial" pitchFamily="34" charset="-120"/>
              </a:rPr>
              <a:t>bon</a:t>
            </a:r>
            <a:r>
              <a:rPr lang="en-US" sz="1400" b="1" dirty="0">
                <a:solidFill>
                  <a:srgbClr val="8A2252"/>
                </a:solidFill>
                <a:latin typeface="Arial" pitchFamily="34" charset="0"/>
                <a:ea typeface="Arial" pitchFamily="34" charset="-122"/>
                <a:cs typeface="Arial" pitchFamily="34" charset="-120"/>
              </a:rPr>
              <a:t>, </a:t>
            </a:r>
            <a:r>
              <a:rPr lang="en-US" sz="1400" b="1" dirty="0">
                <a:solidFill>
                  <a:srgbClr val="4472C4">
                    <a:lumMod val="50000"/>
                  </a:srgbClr>
                </a:solidFill>
                <a:latin typeface="Arial" pitchFamily="34" charset="0"/>
                <a:ea typeface="Arial" pitchFamily="34" charset="-122"/>
                <a:cs typeface="Arial" pitchFamily="34" charset="-120"/>
              </a:rPr>
              <a:t>alors, bien</a:t>
            </a:r>
          </a:p>
        </p:txBody>
      </p:sp>
      <p:sp>
        <p:nvSpPr>
          <p:cNvPr id="11" name="Text 9"/>
          <p:cNvSpPr/>
          <p:nvPr/>
        </p:nvSpPr>
        <p:spPr>
          <a:xfrm>
            <a:off x="2243328" y="2389632"/>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transition, changement de thème</a:t>
            </a:r>
            <a:endParaRPr lang="en-US" sz="1267" dirty="0">
              <a:solidFill>
                <a:prstClr val="black"/>
              </a:solidFill>
              <a:latin typeface="Calibri" panose="020F0502020204030204"/>
            </a:endParaRPr>
          </a:p>
        </p:txBody>
      </p:sp>
      <p:sp>
        <p:nvSpPr>
          <p:cNvPr id="12" name="Shape 10"/>
          <p:cNvSpPr/>
          <p:nvPr/>
        </p:nvSpPr>
        <p:spPr>
          <a:xfrm>
            <a:off x="463296" y="2877312"/>
            <a:ext cx="1706880" cy="414528"/>
          </a:xfrm>
          <a:prstGeom prst="rect">
            <a:avLst/>
          </a:prstGeom>
          <a:solidFill>
            <a:srgbClr val="FFFFFF"/>
          </a:solidFill>
          <a:ln w="12700">
            <a:solidFill>
              <a:srgbClr val="FFFFFF"/>
            </a:solidFill>
            <a:prstDash val="solid"/>
          </a:ln>
        </p:spPr>
        <p:txBody>
          <a:bodyPr/>
          <a:lstStyle/>
          <a:p>
            <a:endParaRPr lang="it-IT"/>
          </a:p>
        </p:txBody>
      </p:sp>
      <p:sp>
        <p:nvSpPr>
          <p:cNvPr id="13" name="Text 11"/>
          <p:cNvSpPr/>
          <p:nvPr/>
        </p:nvSpPr>
        <p:spPr>
          <a:xfrm>
            <a:off x="512064" y="2926080"/>
            <a:ext cx="1609344" cy="316992"/>
          </a:xfrm>
          <a:prstGeom prst="rect">
            <a:avLst/>
          </a:prstGeom>
          <a:noFill/>
          <a:ln/>
        </p:spPr>
        <p:txBody>
          <a:bodyPr wrap="square" rtlCol="0" anchor="ctr"/>
          <a:lstStyle/>
          <a:p>
            <a:pPr defTabSz="1219170"/>
            <a:r>
              <a:rPr lang="en-US" sz="1400" b="1" dirty="0">
                <a:solidFill>
                  <a:srgbClr val="4472C4">
                    <a:lumMod val="50000"/>
                  </a:srgbClr>
                </a:solidFill>
                <a:latin typeface="Arial" pitchFamily="34" charset="0"/>
                <a:ea typeface="Arial" pitchFamily="34" charset="-122"/>
                <a:cs typeface="Arial" pitchFamily="34" charset="-120"/>
              </a:rPr>
              <a:t>enfin</a:t>
            </a:r>
            <a:endParaRPr lang="en-US" sz="1267" b="1" dirty="0">
              <a:solidFill>
                <a:srgbClr val="4472C4">
                  <a:lumMod val="50000"/>
                </a:srgbClr>
              </a:solidFill>
              <a:latin typeface="Arial" pitchFamily="34" charset="0"/>
              <a:ea typeface="Arial" pitchFamily="34" charset="-122"/>
              <a:cs typeface="Arial" pitchFamily="34" charset="-120"/>
            </a:endParaRPr>
          </a:p>
        </p:txBody>
      </p:sp>
      <p:sp>
        <p:nvSpPr>
          <p:cNvPr id="14" name="Text 12"/>
          <p:cNvSpPr/>
          <p:nvPr/>
        </p:nvSpPr>
        <p:spPr>
          <a:xfrm>
            <a:off x="2243328" y="2926080"/>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reformulation ou restriction</a:t>
            </a:r>
            <a:endParaRPr lang="en-US" sz="1267" dirty="0">
              <a:solidFill>
                <a:prstClr val="black"/>
              </a:solidFill>
              <a:latin typeface="Calibri" panose="020F0502020204030204"/>
            </a:endParaRPr>
          </a:p>
        </p:txBody>
      </p:sp>
      <p:sp>
        <p:nvSpPr>
          <p:cNvPr id="15" name="Shape 13"/>
          <p:cNvSpPr/>
          <p:nvPr/>
        </p:nvSpPr>
        <p:spPr>
          <a:xfrm>
            <a:off x="463296" y="3413760"/>
            <a:ext cx="1706880" cy="414528"/>
          </a:xfrm>
          <a:prstGeom prst="rect">
            <a:avLst/>
          </a:prstGeom>
          <a:solidFill>
            <a:srgbClr val="FFFFFF"/>
          </a:solidFill>
          <a:ln w="12700">
            <a:solidFill>
              <a:srgbClr val="FFFFFF"/>
            </a:solidFill>
            <a:prstDash val="solid"/>
          </a:ln>
        </p:spPr>
        <p:txBody>
          <a:bodyPr/>
          <a:lstStyle/>
          <a:p>
            <a:endParaRPr lang="it-IT"/>
          </a:p>
        </p:txBody>
      </p:sp>
      <p:sp>
        <p:nvSpPr>
          <p:cNvPr id="16" name="Text 14"/>
          <p:cNvSpPr/>
          <p:nvPr/>
        </p:nvSpPr>
        <p:spPr>
          <a:xfrm>
            <a:off x="512064" y="3462528"/>
            <a:ext cx="1609344" cy="316992"/>
          </a:xfrm>
          <a:prstGeom prst="rect">
            <a:avLst/>
          </a:prstGeom>
          <a:noFill/>
          <a:ln/>
        </p:spPr>
        <p:txBody>
          <a:bodyPr wrap="square" rtlCol="0" anchor="ctr"/>
          <a:lstStyle/>
          <a:p>
            <a:pPr defTabSz="1219170"/>
            <a:r>
              <a:rPr lang="en-US" sz="1400" b="1" dirty="0">
                <a:solidFill>
                  <a:srgbClr val="4472C4">
                    <a:lumMod val="50000"/>
                  </a:srgbClr>
                </a:solidFill>
                <a:latin typeface="Arial" pitchFamily="34" charset="0"/>
                <a:ea typeface="Arial" pitchFamily="34" charset="-122"/>
                <a:cs typeface="Arial" pitchFamily="34" charset="-120"/>
              </a:rPr>
              <a:t>c'est-à-dire, je veux dire</a:t>
            </a:r>
          </a:p>
        </p:txBody>
      </p:sp>
      <p:sp>
        <p:nvSpPr>
          <p:cNvPr id="17" name="Text 15"/>
          <p:cNvSpPr/>
          <p:nvPr/>
        </p:nvSpPr>
        <p:spPr>
          <a:xfrm>
            <a:off x="2243328" y="3462528"/>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reformulation explicative</a:t>
            </a:r>
            <a:endParaRPr lang="en-US" sz="1267" dirty="0">
              <a:solidFill>
                <a:prstClr val="black"/>
              </a:solidFill>
              <a:latin typeface="Calibri" panose="020F0502020204030204"/>
            </a:endParaRPr>
          </a:p>
        </p:txBody>
      </p:sp>
      <p:sp>
        <p:nvSpPr>
          <p:cNvPr id="18" name="Shape 16"/>
          <p:cNvSpPr/>
          <p:nvPr/>
        </p:nvSpPr>
        <p:spPr>
          <a:xfrm>
            <a:off x="6254496" y="1899652"/>
            <a:ext cx="5669280" cy="2218944"/>
          </a:xfrm>
          <a:prstGeom prst="rect">
            <a:avLst/>
          </a:prstGeom>
          <a:solidFill>
            <a:schemeClr val="bg1"/>
          </a:solidFill>
          <a:ln w="12700">
            <a:solidFill>
              <a:srgbClr val="D0F5E8"/>
            </a:solidFill>
            <a:prstDash val="solid"/>
          </a:ln>
        </p:spPr>
        <p:txBody>
          <a:bodyPr/>
          <a:lstStyle/>
          <a:p>
            <a:endParaRPr lang="it-IT"/>
          </a:p>
        </p:txBody>
      </p:sp>
      <p:sp>
        <p:nvSpPr>
          <p:cNvPr id="19" name="Text 17"/>
          <p:cNvSpPr/>
          <p:nvPr/>
        </p:nvSpPr>
        <p:spPr>
          <a:xfrm>
            <a:off x="6376416" y="1950720"/>
            <a:ext cx="5425440" cy="341376"/>
          </a:xfrm>
          <a:prstGeom prst="rect">
            <a:avLst/>
          </a:prstGeom>
          <a:noFill/>
          <a:ln/>
        </p:spPr>
        <p:txBody>
          <a:bodyPr wrap="square" rtlCol="0" anchor="ctr"/>
          <a:lstStyle/>
          <a:p>
            <a:pPr defTabSz="1219170"/>
            <a:r>
              <a:rPr lang="en-US" b="1" dirty="0">
                <a:solidFill>
                  <a:srgbClr val="7030A0"/>
                </a:solidFill>
                <a:latin typeface="Arial" pitchFamily="34" charset="0"/>
                <a:ea typeface="Arial" pitchFamily="34" charset="-122"/>
                <a:cs typeface="Arial" pitchFamily="34" charset="-120"/>
              </a:rPr>
              <a:t>MD interactionnels / phatiques</a:t>
            </a:r>
            <a:endParaRPr lang="en-US" dirty="0">
              <a:solidFill>
                <a:srgbClr val="7030A0"/>
              </a:solidFill>
              <a:latin typeface="Calibri" panose="020F0502020204030204"/>
            </a:endParaRPr>
          </a:p>
        </p:txBody>
      </p:sp>
      <p:sp>
        <p:nvSpPr>
          <p:cNvPr id="20" name="Shape 18"/>
          <p:cNvSpPr/>
          <p:nvPr/>
        </p:nvSpPr>
        <p:spPr>
          <a:xfrm>
            <a:off x="6376416" y="2340864"/>
            <a:ext cx="1706880" cy="414528"/>
          </a:xfrm>
          <a:prstGeom prst="rect">
            <a:avLst/>
          </a:prstGeom>
          <a:noFill/>
          <a:ln w="12700">
            <a:solidFill>
              <a:srgbClr val="FFFFFF"/>
            </a:solidFill>
            <a:prstDash val="solid"/>
          </a:ln>
        </p:spPr>
        <p:txBody>
          <a:bodyPr/>
          <a:lstStyle/>
          <a:p>
            <a:endParaRPr lang="it-IT"/>
          </a:p>
        </p:txBody>
      </p:sp>
      <p:sp>
        <p:nvSpPr>
          <p:cNvPr id="21" name="Text 19"/>
          <p:cNvSpPr/>
          <p:nvPr/>
        </p:nvSpPr>
        <p:spPr>
          <a:xfrm>
            <a:off x="6425184" y="2389632"/>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hein</a:t>
            </a:r>
          </a:p>
        </p:txBody>
      </p:sp>
      <p:sp>
        <p:nvSpPr>
          <p:cNvPr id="22" name="Text 20"/>
          <p:cNvSpPr/>
          <p:nvPr/>
        </p:nvSpPr>
        <p:spPr>
          <a:xfrm>
            <a:off x="8156448" y="2389632"/>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requête de feed-back, consensus</a:t>
            </a:r>
            <a:endParaRPr lang="en-US" sz="1267" dirty="0">
              <a:solidFill>
                <a:prstClr val="black"/>
              </a:solidFill>
              <a:latin typeface="Calibri" panose="020F0502020204030204"/>
            </a:endParaRPr>
          </a:p>
        </p:txBody>
      </p:sp>
      <p:sp>
        <p:nvSpPr>
          <p:cNvPr id="23" name="Shape 21"/>
          <p:cNvSpPr/>
          <p:nvPr/>
        </p:nvSpPr>
        <p:spPr>
          <a:xfrm>
            <a:off x="6376416" y="2877312"/>
            <a:ext cx="1706880" cy="414528"/>
          </a:xfrm>
          <a:prstGeom prst="rect">
            <a:avLst/>
          </a:prstGeom>
          <a:solidFill>
            <a:srgbClr val="FFFFFF"/>
          </a:solidFill>
          <a:ln w="12700">
            <a:solidFill>
              <a:srgbClr val="FFFFFF"/>
            </a:solidFill>
            <a:prstDash val="solid"/>
          </a:ln>
        </p:spPr>
        <p:txBody>
          <a:bodyPr/>
          <a:lstStyle/>
          <a:p>
            <a:endParaRPr lang="it-IT"/>
          </a:p>
        </p:txBody>
      </p:sp>
      <p:sp>
        <p:nvSpPr>
          <p:cNvPr id="24" name="Text 22"/>
          <p:cNvSpPr/>
          <p:nvPr/>
        </p:nvSpPr>
        <p:spPr>
          <a:xfrm>
            <a:off x="6425184" y="2926080"/>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tu sais </a:t>
            </a:r>
            <a:r>
              <a:rPr lang="en-US" sz="1267" b="1" dirty="0">
                <a:solidFill>
                  <a:srgbClr val="1A8C6E"/>
                </a:solidFill>
                <a:latin typeface="Arial" pitchFamily="34" charset="0"/>
                <a:ea typeface="Arial" pitchFamily="34" charset="-122"/>
                <a:cs typeface="Arial" pitchFamily="34" charset="-120"/>
              </a:rPr>
              <a:t>/ </a:t>
            </a:r>
            <a:r>
              <a:rPr lang="en-US" sz="1267" b="1" dirty="0">
                <a:solidFill>
                  <a:srgbClr val="4472C4">
                    <a:lumMod val="50000"/>
                  </a:srgbClr>
                </a:solidFill>
                <a:latin typeface="Arial" pitchFamily="34" charset="0"/>
                <a:ea typeface="Arial" pitchFamily="34" charset="-122"/>
                <a:cs typeface="Arial" pitchFamily="34" charset="-120"/>
              </a:rPr>
              <a:t>tu vois</a:t>
            </a:r>
          </a:p>
        </p:txBody>
      </p:sp>
      <p:sp>
        <p:nvSpPr>
          <p:cNvPr id="25" name="Text 23"/>
          <p:cNvSpPr/>
          <p:nvPr/>
        </p:nvSpPr>
        <p:spPr>
          <a:xfrm>
            <a:off x="8156448" y="2926080"/>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implication de l'interlocuteur</a:t>
            </a:r>
            <a:endParaRPr lang="en-US" sz="1267" dirty="0">
              <a:solidFill>
                <a:prstClr val="black"/>
              </a:solidFill>
              <a:latin typeface="Calibri" panose="020F0502020204030204"/>
            </a:endParaRPr>
          </a:p>
        </p:txBody>
      </p:sp>
      <p:sp>
        <p:nvSpPr>
          <p:cNvPr id="26" name="Shape 24"/>
          <p:cNvSpPr/>
          <p:nvPr/>
        </p:nvSpPr>
        <p:spPr>
          <a:xfrm>
            <a:off x="6376416" y="3413760"/>
            <a:ext cx="1706880" cy="414528"/>
          </a:xfrm>
          <a:prstGeom prst="rect">
            <a:avLst/>
          </a:prstGeom>
          <a:solidFill>
            <a:srgbClr val="FFFFFF"/>
          </a:solidFill>
          <a:ln w="12700">
            <a:solidFill>
              <a:srgbClr val="FFFFFF"/>
            </a:solidFill>
            <a:prstDash val="solid"/>
          </a:ln>
        </p:spPr>
        <p:txBody>
          <a:bodyPr/>
          <a:lstStyle/>
          <a:p>
            <a:endParaRPr lang="it-IT"/>
          </a:p>
        </p:txBody>
      </p:sp>
      <p:sp>
        <p:nvSpPr>
          <p:cNvPr id="27" name="Text 25"/>
          <p:cNvSpPr/>
          <p:nvPr/>
        </p:nvSpPr>
        <p:spPr>
          <a:xfrm>
            <a:off x="6425184" y="3462528"/>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n'est-ce pas</a:t>
            </a:r>
            <a:endParaRPr lang="en-US" sz="1267" dirty="0">
              <a:solidFill>
                <a:srgbClr val="4472C4">
                  <a:lumMod val="50000"/>
                </a:srgbClr>
              </a:solidFill>
              <a:latin typeface="Calibri" panose="020F0502020204030204"/>
            </a:endParaRPr>
          </a:p>
        </p:txBody>
      </p:sp>
      <p:sp>
        <p:nvSpPr>
          <p:cNvPr id="28" name="Text 26"/>
          <p:cNvSpPr/>
          <p:nvPr/>
        </p:nvSpPr>
        <p:spPr>
          <a:xfrm>
            <a:off x="8156448" y="3462528"/>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validation explicite</a:t>
            </a:r>
            <a:endParaRPr lang="en-US" sz="1267" dirty="0">
              <a:solidFill>
                <a:prstClr val="black"/>
              </a:solidFill>
              <a:latin typeface="Calibri" panose="020F0502020204030204"/>
            </a:endParaRPr>
          </a:p>
        </p:txBody>
      </p:sp>
      <p:sp>
        <p:nvSpPr>
          <p:cNvPr id="29" name="Shape 27"/>
          <p:cNvSpPr/>
          <p:nvPr/>
        </p:nvSpPr>
        <p:spPr>
          <a:xfrm>
            <a:off x="341376" y="4315968"/>
            <a:ext cx="5669280" cy="2218944"/>
          </a:xfrm>
          <a:prstGeom prst="rect">
            <a:avLst/>
          </a:prstGeom>
          <a:noFill/>
          <a:ln w="12700">
            <a:solidFill>
              <a:srgbClr val="FAEEDA"/>
            </a:solidFill>
            <a:prstDash val="solid"/>
          </a:ln>
        </p:spPr>
        <p:txBody>
          <a:bodyPr/>
          <a:lstStyle/>
          <a:p>
            <a:endParaRPr lang="it-IT"/>
          </a:p>
        </p:txBody>
      </p:sp>
      <p:sp>
        <p:nvSpPr>
          <p:cNvPr id="30" name="Text 28"/>
          <p:cNvSpPr/>
          <p:nvPr/>
        </p:nvSpPr>
        <p:spPr>
          <a:xfrm>
            <a:off x="463296" y="4389120"/>
            <a:ext cx="5425440" cy="341376"/>
          </a:xfrm>
          <a:prstGeom prst="rect">
            <a:avLst/>
          </a:prstGeom>
          <a:noFill/>
          <a:ln/>
        </p:spPr>
        <p:txBody>
          <a:bodyPr wrap="square" rtlCol="0" anchor="ctr"/>
          <a:lstStyle/>
          <a:p>
            <a:pPr defTabSz="1219170"/>
            <a:r>
              <a:rPr lang="en-US" b="1" dirty="0">
                <a:solidFill>
                  <a:srgbClr val="7030A0"/>
                </a:solidFill>
                <a:latin typeface="Arial" pitchFamily="34" charset="0"/>
                <a:ea typeface="Arial" pitchFamily="34" charset="-122"/>
                <a:cs typeface="Arial" pitchFamily="34" charset="-120"/>
              </a:rPr>
              <a:t>MD de modalisation</a:t>
            </a:r>
            <a:endParaRPr lang="en-US" dirty="0">
              <a:solidFill>
                <a:srgbClr val="7030A0"/>
              </a:solidFill>
              <a:latin typeface="Calibri" panose="020F0502020204030204"/>
            </a:endParaRPr>
          </a:p>
        </p:txBody>
      </p:sp>
      <p:sp>
        <p:nvSpPr>
          <p:cNvPr id="31" name="Shape 29"/>
          <p:cNvSpPr/>
          <p:nvPr/>
        </p:nvSpPr>
        <p:spPr>
          <a:xfrm>
            <a:off x="463296" y="4779264"/>
            <a:ext cx="1706880" cy="414528"/>
          </a:xfrm>
          <a:prstGeom prst="rect">
            <a:avLst/>
          </a:prstGeom>
          <a:solidFill>
            <a:srgbClr val="FFFFFF"/>
          </a:solidFill>
          <a:ln w="12700">
            <a:solidFill>
              <a:srgbClr val="FFFFFF"/>
            </a:solidFill>
            <a:prstDash val="solid"/>
          </a:ln>
        </p:spPr>
        <p:txBody>
          <a:bodyPr/>
          <a:lstStyle/>
          <a:p>
            <a:endParaRPr lang="it-IT"/>
          </a:p>
        </p:txBody>
      </p:sp>
      <p:sp>
        <p:nvSpPr>
          <p:cNvPr id="32" name="Text 30"/>
          <p:cNvSpPr/>
          <p:nvPr/>
        </p:nvSpPr>
        <p:spPr>
          <a:xfrm>
            <a:off x="512064" y="4828032"/>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quoi</a:t>
            </a:r>
          </a:p>
        </p:txBody>
      </p:sp>
      <p:sp>
        <p:nvSpPr>
          <p:cNvPr id="33" name="Text 31"/>
          <p:cNvSpPr/>
          <p:nvPr/>
        </p:nvSpPr>
        <p:spPr>
          <a:xfrm>
            <a:off x="2243328" y="4828032"/>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clôture, atténuation, évidence</a:t>
            </a:r>
            <a:endParaRPr lang="en-US" sz="1267" dirty="0">
              <a:solidFill>
                <a:prstClr val="black"/>
              </a:solidFill>
              <a:latin typeface="Calibri" panose="020F0502020204030204"/>
            </a:endParaRPr>
          </a:p>
        </p:txBody>
      </p:sp>
      <p:sp>
        <p:nvSpPr>
          <p:cNvPr id="34" name="Shape 32"/>
          <p:cNvSpPr/>
          <p:nvPr/>
        </p:nvSpPr>
        <p:spPr>
          <a:xfrm>
            <a:off x="463296" y="5315712"/>
            <a:ext cx="1706880" cy="414528"/>
          </a:xfrm>
          <a:prstGeom prst="rect">
            <a:avLst/>
          </a:prstGeom>
          <a:solidFill>
            <a:srgbClr val="FFFFFF"/>
          </a:solidFill>
          <a:ln w="12700">
            <a:solidFill>
              <a:srgbClr val="FFFFFF"/>
            </a:solidFill>
            <a:prstDash val="solid"/>
          </a:ln>
        </p:spPr>
        <p:txBody>
          <a:bodyPr/>
          <a:lstStyle/>
          <a:p>
            <a:endParaRPr lang="it-IT"/>
          </a:p>
        </p:txBody>
      </p:sp>
      <p:sp>
        <p:nvSpPr>
          <p:cNvPr id="35" name="Text 33"/>
          <p:cNvSpPr/>
          <p:nvPr/>
        </p:nvSpPr>
        <p:spPr>
          <a:xfrm>
            <a:off x="512064" y="5364480"/>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ben</a:t>
            </a:r>
          </a:p>
        </p:txBody>
      </p:sp>
      <p:sp>
        <p:nvSpPr>
          <p:cNvPr id="36" name="Text 34"/>
          <p:cNvSpPr/>
          <p:nvPr/>
        </p:nvSpPr>
        <p:spPr>
          <a:xfrm>
            <a:off x="2243328" y="5364480"/>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hésitation, justification, objection</a:t>
            </a:r>
            <a:endParaRPr lang="en-US" sz="1267" dirty="0">
              <a:solidFill>
                <a:prstClr val="black"/>
              </a:solidFill>
              <a:latin typeface="Calibri" panose="020F0502020204030204"/>
            </a:endParaRPr>
          </a:p>
        </p:txBody>
      </p:sp>
      <p:sp>
        <p:nvSpPr>
          <p:cNvPr id="37" name="Shape 35"/>
          <p:cNvSpPr/>
          <p:nvPr/>
        </p:nvSpPr>
        <p:spPr>
          <a:xfrm>
            <a:off x="463296" y="5852160"/>
            <a:ext cx="1706880" cy="414528"/>
          </a:xfrm>
          <a:prstGeom prst="rect">
            <a:avLst/>
          </a:prstGeom>
          <a:solidFill>
            <a:srgbClr val="FFFFFF"/>
          </a:solidFill>
          <a:ln w="12700">
            <a:solidFill>
              <a:srgbClr val="FFFFFF"/>
            </a:solidFill>
            <a:prstDash val="solid"/>
          </a:ln>
        </p:spPr>
        <p:txBody>
          <a:bodyPr/>
          <a:lstStyle/>
          <a:p>
            <a:endParaRPr lang="it-IT"/>
          </a:p>
        </p:txBody>
      </p:sp>
      <p:sp>
        <p:nvSpPr>
          <p:cNvPr id="38" name="Text 36"/>
          <p:cNvSpPr/>
          <p:nvPr/>
        </p:nvSpPr>
        <p:spPr>
          <a:xfrm>
            <a:off x="512064" y="5900928"/>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tiens</a:t>
            </a:r>
          </a:p>
        </p:txBody>
      </p:sp>
      <p:sp>
        <p:nvSpPr>
          <p:cNvPr id="39" name="Text 37"/>
          <p:cNvSpPr/>
          <p:nvPr/>
        </p:nvSpPr>
        <p:spPr>
          <a:xfrm>
            <a:off x="2243328" y="5900928"/>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surprise, perception inattendue</a:t>
            </a:r>
            <a:endParaRPr lang="en-US" sz="1267" dirty="0">
              <a:solidFill>
                <a:prstClr val="black"/>
              </a:solidFill>
              <a:latin typeface="Calibri" panose="020F0502020204030204"/>
            </a:endParaRPr>
          </a:p>
        </p:txBody>
      </p:sp>
      <p:sp>
        <p:nvSpPr>
          <p:cNvPr id="40" name="Shape 38"/>
          <p:cNvSpPr/>
          <p:nvPr/>
        </p:nvSpPr>
        <p:spPr>
          <a:xfrm>
            <a:off x="6254496" y="4315968"/>
            <a:ext cx="5669280" cy="2218944"/>
          </a:xfrm>
          <a:prstGeom prst="rect">
            <a:avLst/>
          </a:prstGeom>
          <a:solidFill>
            <a:schemeClr val="bg1"/>
          </a:solidFill>
          <a:ln w="12700">
            <a:solidFill>
              <a:srgbClr val="D0DFF5"/>
            </a:solidFill>
            <a:prstDash val="solid"/>
          </a:ln>
        </p:spPr>
        <p:txBody>
          <a:bodyPr/>
          <a:lstStyle/>
          <a:p>
            <a:endParaRPr lang="it-IT"/>
          </a:p>
        </p:txBody>
      </p:sp>
      <p:sp>
        <p:nvSpPr>
          <p:cNvPr id="41" name="Text 39"/>
          <p:cNvSpPr/>
          <p:nvPr/>
        </p:nvSpPr>
        <p:spPr>
          <a:xfrm>
            <a:off x="6376416" y="4389120"/>
            <a:ext cx="5425440" cy="341376"/>
          </a:xfrm>
          <a:prstGeom prst="rect">
            <a:avLst/>
          </a:prstGeom>
          <a:noFill/>
          <a:ln/>
        </p:spPr>
        <p:txBody>
          <a:bodyPr wrap="square" rtlCol="0" anchor="ctr"/>
          <a:lstStyle/>
          <a:p>
            <a:pPr defTabSz="1219170"/>
            <a:r>
              <a:rPr lang="en-US" b="1" dirty="0">
                <a:solidFill>
                  <a:srgbClr val="7030A0"/>
                </a:solidFill>
                <a:latin typeface="Arial" pitchFamily="34" charset="0"/>
                <a:ea typeface="Arial" pitchFamily="34" charset="-122"/>
                <a:cs typeface="Arial" pitchFamily="34" charset="-120"/>
              </a:rPr>
              <a:t>MD de structuration du récit</a:t>
            </a:r>
            <a:endParaRPr lang="en-US" dirty="0">
              <a:solidFill>
                <a:srgbClr val="7030A0"/>
              </a:solidFill>
              <a:latin typeface="Calibri" panose="020F0502020204030204"/>
            </a:endParaRPr>
          </a:p>
        </p:txBody>
      </p:sp>
      <p:sp>
        <p:nvSpPr>
          <p:cNvPr id="42" name="Shape 40"/>
          <p:cNvSpPr/>
          <p:nvPr/>
        </p:nvSpPr>
        <p:spPr>
          <a:xfrm>
            <a:off x="6376416" y="4779264"/>
            <a:ext cx="1706880" cy="414528"/>
          </a:xfrm>
          <a:prstGeom prst="rect">
            <a:avLst/>
          </a:prstGeom>
          <a:solidFill>
            <a:srgbClr val="FFFFFF"/>
          </a:solidFill>
          <a:ln w="12700">
            <a:solidFill>
              <a:srgbClr val="FFFFFF"/>
            </a:solidFill>
            <a:prstDash val="solid"/>
          </a:ln>
        </p:spPr>
        <p:txBody>
          <a:bodyPr/>
          <a:lstStyle/>
          <a:p>
            <a:endParaRPr lang="it-IT"/>
          </a:p>
        </p:txBody>
      </p:sp>
      <p:sp>
        <p:nvSpPr>
          <p:cNvPr id="43" name="Text 41"/>
          <p:cNvSpPr/>
          <p:nvPr/>
        </p:nvSpPr>
        <p:spPr>
          <a:xfrm>
            <a:off x="6425184" y="4828032"/>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donc</a:t>
            </a:r>
          </a:p>
        </p:txBody>
      </p:sp>
      <p:sp>
        <p:nvSpPr>
          <p:cNvPr id="44" name="Text 42"/>
          <p:cNvSpPr/>
          <p:nvPr/>
        </p:nvSpPr>
        <p:spPr>
          <a:xfrm>
            <a:off x="8156448" y="4828032"/>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conclusion, conséquence</a:t>
            </a:r>
            <a:endParaRPr lang="en-US" sz="1267" dirty="0">
              <a:solidFill>
                <a:prstClr val="black"/>
              </a:solidFill>
              <a:latin typeface="Calibri" panose="020F0502020204030204"/>
            </a:endParaRPr>
          </a:p>
        </p:txBody>
      </p:sp>
      <p:sp>
        <p:nvSpPr>
          <p:cNvPr id="45" name="Shape 43"/>
          <p:cNvSpPr/>
          <p:nvPr/>
        </p:nvSpPr>
        <p:spPr>
          <a:xfrm>
            <a:off x="6376416" y="5315712"/>
            <a:ext cx="1706880" cy="414528"/>
          </a:xfrm>
          <a:prstGeom prst="rect">
            <a:avLst/>
          </a:prstGeom>
          <a:solidFill>
            <a:srgbClr val="FFFFFF"/>
          </a:solidFill>
          <a:ln w="12700">
            <a:solidFill>
              <a:srgbClr val="FFFFFF"/>
            </a:solidFill>
            <a:prstDash val="solid"/>
          </a:ln>
        </p:spPr>
        <p:txBody>
          <a:bodyPr/>
          <a:lstStyle/>
          <a:p>
            <a:endParaRPr lang="it-IT"/>
          </a:p>
        </p:txBody>
      </p:sp>
      <p:sp>
        <p:nvSpPr>
          <p:cNvPr id="46" name="Text 44"/>
          <p:cNvSpPr/>
          <p:nvPr/>
        </p:nvSpPr>
        <p:spPr>
          <a:xfrm>
            <a:off x="6425184" y="5364480"/>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puis, et puis, pis</a:t>
            </a:r>
            <a:endParaRPr lang="en-US" sz="1267" dirty="0">
              <a:solidFill>
                <a:srgbClr val="4472C4">
                  <a:lumMod val="50000"/>
                </a:srgbClr>
              </a:solidFill>
              <a:latin typeface="Calibri" panose="020F0502020204030204"/>
            </a:endParaRPr>
          </a:p>
        </p:txBody>
      </p:sp>
      <p:sp>
        <p:nvSpPr>
          <p:cNvPr id="47" name="Text 45"/>
          <p:cNvSpPr/>
          <p:nvPr/>
        </p:nvSpPr>
        <p:spPr>
          <a:xfrm>
            <a:off x="8156448" y="5364480"/>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progression narrative</a:t>
            </a:r>
            <a:endParaRPr lang="en-US" sz="1267" dirty="0">
              <a:solidFill>
                <a:prstClr val="black"/>
              </a:solidFill>
              <a:latin typeface="Calibri" panose="020F0502020204030204"/>
            </a:endParaRPr>
          </a:p>
        </p:txBody>
      </p:sp>
      <p:sp>
        <p:nvSpPr>
          <p:cNvPr id="48" name="Shape 46"/>
          <p:cNvSpPr/>
          <p:nvPr/>
        </p:nvSpPr>
        <p:spPr>
          <a:xfrm>
            <a:off x="6656601" y="5803392"/>
            <a:ext cx="1706880" cy="414528"/>
          </a:xfrm>
          <a:prstGeom prst="rect">
            <a:avLst/>
          </a:prstGeom>
          <a:solidFill>
            <a:srgbClr val="FFFFFF"/>
          </a:solidFill>
          <a:ln w="12700">
            <a:solidFill>
              <a:srgbClr val="FFFFFF"/>
            </a:solidFill>
            <a:prstDash val="solid"/>
          </a:ln>
        </p:spPr>
        <p:txBody>
          <a:bodyPr/>
          <a:lstStyle/>
          <a:p>
            <a:endParaRPr lang="it-IT"/>
          </a:p>
        </p:txBody>
      </p:sp>
      <p:sp>
        <p:nvSpPr>
          <p:cNvPr id="49" name="Text 47"/>
          <p:cNvSpPr/>
          <p:nvPr/>
        </p:nvSpPr>
        <p:spPr>
          <a:xfrm>
            <a:off x="6425184" y="5900928"/>
            <a:ext cx="1609344" cy="316992"/>
          </a:xfrm>
          <a:prstGeom prst="rect">
            <a:avLst/>
          </a:prstGeom>
          <a:noFill/>
          <a:ln/>
        </p:spPr>
        <p:txBody>
          <a:bodyPr wrap="square" rtlCol="0" anchor="ctr"/>
          <a:lstStyle/>
          <a:p>
            <a:pPr defTabSz="1219170"/>
            <a:r>
              <a:rPr lang="en-US" sz="1267" b="1" dirty="0">
                <a:solidFill>
                  <a:srgbClr val="4472C4">
                    <a:lumMod val="50000"/>
                  </a:srgbClr>
                </a:solidFill>
                <a:latin typeface="Arial" pitchFamily="34" charset="0"/>
                <a:ea typeface="Arial" pitchFamily="34" charset="-122"/>
                <a:cs typeface="Arial" pitchFamily="34" charset="-120"/>
              </a:rPr>
              <a:t>parce que (oral)</a:t>
            </a:r>
          </a:p>
        </p:txBody>
      </p:sp>
      <p:sp>
        <p:nvSpPr>
          <p:cNvPr id="50" name="Text 48"/>
          <p:cNvSpPr/>
          <p:nvPr/>
        </p:nvSpPr>
        <p:spPr>
          <a:xfrm>
            <a:off x="8156448" y="5900928"/>
            <a:ext cx="3755136" cy="316992"/>
          </a:xfrm>
          <a:prstGeom prst="rect">
            <a:avLst/>
          </a:prstGeom>
          <a:noFill/>
          <a:ln/>
        </p:spPr>
        <p:txBody>
          <a:bodyPr wrap="square" rtlCol="0" anchor="ctr"/>
          <a:lstStyle/>
          <a:p>
            <a:pPr defTabSz="1219170"/>
            <a:r>
              <a:rPr lang="en-US" sz="1267" dirty="0">
                <a:solidFill>
                  <a:srgbClr val="222222"/>
                </a:solidFill>
                <a:latin typeface="Arial" pitchFamily="34" charset="0"/>
                <a:ea typeface="Arial" pitchFamily="34" charset="-122"/>
                <a:cs typeface="Arial" pitchFamily="34" charset="-120"/>
              </a:rPr>
              <a:t>peut introduire une justification énonciative</a:t>
            </a:r>
            <a:endParaRPr lang="en-US" sz="1267" dirty="0">
              <a:solidFill>
                <a:prstClr val="black"/>
              </a:solidFill>
              <a:latin typeface="Calibri" panose="020F0502020204030204"/>
            </a:endParaRPr>
          </a:p>
        </p:txBody>
      </p:sp>
      <p:sp>
        <p:nvSpPr>
          <p:cNvPr id="51" name="Text 49"/>
          <p:cNvSpPr/>
          <p:nvPr/>
        </p:nvSpPr>
        <p:spPr>
          <a:xfrm>
            <a:off x="341376" y="6364224"/>
            <a:ext cx="11582400" cy="316992"/>
          </a:xfrm>
          <a:prstGeom prst="rect">
            <a:avLst/>
          </a:prstGeom>
          <a:noFill/>
          <a:ln/>
        </p:spPr>
        <p:txBody>
          <a:bodyPr wrap="square" rtlCol="0" anchor="ctr"/>
          <a:lstStyle/>
          <a:p>
            <a:pPr defTabSz="1219170"/>
            <a:r>
              <a:rPr lang="en-US" sz="1133" b="1" i="1" dirty="0">
                <a:solidFill>
                  <a:schemeClr val="accent1">
                    <a:lumMod val="75000"/>
                  </a:schemeClr>
                </a:solidFill>
                <a:latin typeface="Arial" pitchFamily="34" charset="0"/>
                <a:ea typeface="Arial" pitchFamily="34" charset="-122"/>
                <a:cs typeface="Arial" pitchFamily="34" charset="-120"/>
              </a:rPr>
              <a:t>→  </a:t>
            </a:r>
            <a:r>
              <a:rPr lang="en-US" sz="1400" b="1" i="1" dirty="0">
                <a:solidFill>
                  <a:schemeClr val="accent1">
                    <a:lumMod val="75000"/>
                  </a:schemeClr>
                </a:solidFill>
                <a:latin typeface="Arial" pitchFamily="34" charset="0"/>
                <a:ea typeface="Arial" pitchFamily="34" charset="-122"/>
                <a:cs typeface="Arial" pitchFamily="34" charset="-120"/>
              </a:rPr>
              <a:t>Un même MD peut remplir plusieurs fonctions selon le contexte. L'analyse fine  montre comment les identifier dans le corpus.</a:t>
            </a:r>
            <a:endParaRPr lang="en-US" sz="1133" b="1" dirty="0">
              <a:solidFill>
                <a:schemeClr val="accent1">
                  <a:lumMod val="75000"/>
                </a:schemeClr>
              </a:solidFill>
              <a:latin typeface="Calibri" panose="020F0502020204030204"/>
            </a:endParaRPr>
          </a:p>
        </p:txBody>
      </p:sp>
    </p:spTree>
    <p:extLst>
      <p:ext uri="{BB962C8B-B14F-4D97-AF65-F5344CB8AC3E}">
        <p14:creationId xmlns:p14="http://schemas.microsoft.com/office/powerpoint/2010/main" val="282400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755376"/>
          </a:xfrm>
        </p:spPr>
        <p:txBody>
          <a:bodyPr>
            <a:normAutofit fontScale="90000"/>
          </a:bodyPr>
          <a:lstStyle/>
          <a:p>
            <a:r>
              <a:rPr lang="fr-FR" b="1" dirty="0">
                <a:solidFill>
                  <a:srgbClr val="00B050"/>
                </a:solidFill>
              </a:rPr>
              <a:t>Variation en  syntaxe 1 – </a:t>
            </a:r>
            <a:r>
              <a:rPr lang="fr-FR" b="1" dirty="0" err="1">
                <a:solidFill>
                  <a:srgbClr val="00B050"/>
                </a:solidFill>
              </a:rPr>
              <a:t>qq</a:t>
            </a:r>
            <a:r>
              <a:rPr lang="fr-FR" b="1" dirty="0">
                <a:solidFill>
                  <a:srgbClr val="00B050"/>
                </a:solidFill>
              </a:rPr>
              <a:t> rappels</a:t>
            </a:r>
            <a:endParaRPr lang="fr-FR" b="1" dirty="0">
              <a:solidFill>
                <a:srgbClr val="FF0000"/>
              </a:solidFill>
              <a:ea typeface="Calibri"/>
              <a:cs typeface="Calibri"/>
            </a:endParaRPr>
          </a:p>
        </p:txBody>
      </p:sp>
      <p:sp>
        <p:nvSpPr>
          <p:cNvPr id="3" name="Segnaposto contenuto 2"/>
          <p:cNvSpPr>
            <a:spLocks noGrp="1"/>
          </p:cNvSpPr>
          <p:nvPr>
            <p:ph idx="1"/>
          </p:nvPr>
        </p:nvSpPr>
        <p:spPr>
          <a:xfrm>
            <a:off x="609600" y="1103587"/>
            <a:ext cx="10972800" cy="5617889"/>
          </a:xfrm>
        </p:spPr>
        <p:txBody>
          <a:bodyPr vert="horz" lIns="91440" tIns="45720" rIns="91440" bIns="45720" rtlCol="0" anchor="t">
            <a:normAutofit fontScale="77500" lnSpcReduction="20000"/>
          </a:bodyPr>
          <a:lstStyle/>
          <a:p>
            <a:pPr marL="0" indent="0">
              <a:buNone/>
            </a:pPr>
            <a:r>
              <a:rPr lang="fr-FR" i="1" dirty="0">
                <a:solidFill>
                  <a:srgbClr val="002060"/>
                </a:solidFill>
              </a:rPr>
              <a:t>Écarts </a:t>
            </a:r>
            <a:r>
              <a:rPr lang="fr-FR" dirty="0" err="1">
                <a:solidFill>
                  <a:srgbClr val="002060"/>
                </a:solidFill>
              </a:rPr>
              <a:t>typants</a:t>
            </a:r>
            <a:r>
              <a:rPr lang="fr-FR" dirty="0">
                <a:solidFill>
                  <a:srgbClr val="002060"/>
                </a:solidFill>
              </a:rPr>
              <a:t>  « </a:t>
            </a:r>
            <a:r>
              <a:rPr lang="fr-FR" i="1" dirty="0">
                <a:solidFill>
                  <a:srgbClr val="002060"/>
                </a:solidFill>
              </a:rPr>
              <a:t>la chose que je me souviens</a:t>
            </a:r>
            <a:r>
              <a:rPr lang="fr-FR" dirty="0">
                <a:solidFill>
                  <a:srgbClr val="002060"/>
                </a:solidFill>
              </a:rPr>
              <a:t>» « </a:t>
            </a:r>
            <a:r>
              <a:rPr lang="fr-FR" i="1" dirty="0">
                <a:solidFill>
                  <a:srgbClr val="002060"/>
                </a:solidFill>
              </a:rPr>
              <a:t>quand qu’i me parle</a:t>
            </a:r>
            <a:r>
              <a:rPr lang="fr-FR" dirty="0">
                <a:solidFill>
                  <a:srgbClr val="002060"/>
                </a:solidFill>
              </a:rPr>
              <a:t> » « </a:t>
            </a:r>
            <a:r>
              <a:rPr lang="fr-FR" i="1" dirty="0">
                <a:solidFill>
                  <a:srgbClr val="002060"/>
                </a:solidFill>
              </a:rPr>
              <a:t>tu y fais comment</a:t>
            </a:r>
            <a:r>
              <a:rPr lang="fr-FR" dirty="0">
                <a:solidFill>
                  <a:srgbClr val="002060"/>
                </a:solidFill>
              </a:rPr>
              <a:t> ? » </a:t>
            </a:r>
          </a:p>
          <a:p>
            <a:pPr marL="0" indent="0">
              <a:buNone/>
            </a:pPr>
            <a:r>
              <a:rPr lang="fr-FR" dirty="0">
                <a:solidFill>
                  <a:srgbClr val="002060"/>
                </a:solidFill>
              </a:rPr>
              <a:t> … ou non </a:t>
            </a:r>
            <a:r>
              <a:rPr lang="fr-FR" dirty="0" err="1">
                <a:solidFill>
                  <a:srgbClr val="002060"/>
                </a:solidFill>
              </a:rPr>
              <a:t>typants</a:t>
            </a:r>
            <a:r>
              <a:rPr lang="fr-FR" dirty="0">
                <a:solidFill>
                  <a:srgbClr val="002060"/>
                </a:solidFill>
              </a:rPr>
              <a:t> car très diffus et non marqués </a:t>
            </a:r>
            <a:r>
              <a:rPr lang="fr-FR" dirty="0" err="1">
                <a:solidFill>
                  <a:srgbClr val="002060"/>
                </a:solidFill>
              </a:rPr>
              <a:t>socioculturellement</a:t>
            </a:r>
            <a:r>
              <a:rPr lang="fr-FR" dirty="0">
                <a:solidFill>
                  <a:srgbClr val="002060"/>
                </a:solidFill>
              </a:rPr>
              <a:t> comme : </a:t>
            </a:r>
            <a:endParaRPr lang="fr-FR" dirty="0">
              <a:solidFill>
                <a:srgbClr val="002060"/>
              </a:solidFill>
              <a:ea typeface="Calibri"/>
              <a:cs typeface="Calibri"/>
            </a:endParaRPr>
          </a:p>
          <a:p>
            <a:r>
              <a:rPr lang="fr-FR" dirty="0">
                <a:solidFill>
                  <a:srgbClr val="002060"/>
                </a:solidFill>
              </a:rPr>
              <a:t> Double marquage du sujet ou du COD avec </a:t>
            </a:r>
            <a:r>
              <a:rPr lang="fr-FR" b="1" dirty="0">
                <a:solidFill>
                  <a:srgbClr val="002060"/>
                </a:solidFill>
              </a:rPr>
              <a:t>dislocations </a:t>
            </a:r>
            <a:r>
              <a:rPr lang="fr-FR" dirty="0">
                <a:solidFill>
                  <a:srgbClr val="002060"/>
                </a:solidFill>
              </a:rPr>
              <a:t>à gauche ou à droite «  </a:t>
            </a:r>
            <a:r>
              <a:rPr lang="fr-FR" i="1" dirty="0">
                <a:solidFill>
                  <a:srgbClr val="002060"/>
                </a:solidFill>
              </a:rPr>
              <a:t>mon oncle son appartement il l’a vendu</a:t>
            </a:r>
            <a:r>
              <a:rPr lang="fr-FR" dirty="0">
                <a:solidFill>
                  <a:srgbClr val="002060"/>
                </a:solidFill>
              </a:rPr>
              <a:t> » (ici exemple avec accumulation)</a:t>
            </a:r>
            <a:endParaRPr lang="fr-FR" dirty="0">
              <a:solidFill>
                <a:srgbClr val="002060"/>
              </a:solidFill>
              <a:ea typeface="Calibri"/>
              <a:cs typeface="Calibri"/>
            </a:endParaRPr>
          </a:p>
          <a:p>
            <a:r>
              <a:rPr lang="fr-FR" b="1" dirty="0">
                <a:solidFill>
                  <a:srgbClr val="002060"/>
                </a:solidFill>
              </a:rPr>
              <a:t>Constructions </a:t>
            </a:r>
            <a:r>
              <a:rPr lang="fr-FR" dirty="0">
                <a:solidFill>
                  <a:srgbClr val="002060"/>
                </a:solidFill>
              </a:rPr>
              <a:t>indirectes </a:t>
            </a:r>
            <a:r>
              <a:rPr lang="fr-FR" b="1" dirty="0">
                <a:solidFill>
                  <a:srgbClr val="002060"/>
                </a:solidFill>
              </a:rPr>
              <a:t>clivées </a:t>
            </a:r>
            <a:r>
              <a:rPr lang="fr-FR" dirty="0">
                <a:solidFill>
                  <a:srgbClr val="002060"/>
                </a:solidFill>
              </a:rPr>
              <a:t>: avec « </a:t>
            </a:r>
            <a:r>
              <a:rPr lang="fr-FR" b="1" i="1" dirty="0">
                <a:solidFill>
                  <a:srgbClr val="002060"/>
                </a:solidFill>
              </a:rPr>
              <a:t>c’est</a:t>
            </a:r>
            <a:r>
              <a:rPr lang="fr-FR" i="1" dirty="0">
                <a:solidFill>
                  <a:srgbClr val="002060"/>
                </a:solidFill>
              </a:rPr>
              <a:t> un ami qui habite là </a:t>
            </a:r>
            <a:r>
              <a:rPr lang="fr-FR" dirty="0">
                <a:solidFill>
                  <a:srgbClr val="002060"/>
                </a:solidFill>
              </a:rPr>
              <a:t>» «  </a:t>
            </a:r>
            <a:r>
              <a:rPr lang="fr-FR" b="1" i="1" dirty="0">
                <a:solidFill>
                  <a:srgbClr val="002060"/>
                </a:solidFill>
              </a:rPr>
              <a:t>c’est</a:t>
            </a:r>
            <a:r>
              <a:rPr lang="fr-FR" i="1" dirty="0">
                <a:solidFill>
                  <a:srgbClr val="002060"/>
                </a:solidFill>
              </a:rPr>
              <a:t> lui </a:t>
            </a:r>
            <a:r>
              <a:rPr lang="fr-FR" b="1" i="1" dirty="0">
                <a:solidFill>
                  <a:srgbClr val="002060"/>
                </a:solidFill>
              </a:rPr>
              <a:t>que</a:t>
            </a:r>
            <a:r>
              <a:rPr lang="fr-FR" i="1" dirty="0">
                <a:solidFill>
                  <a:srgbClr val="002060"/>
                </a:solidFill>
              </a:rPr>
              <a:t> je préfère</a:t>
            </a:r>
            <a:r>
              <a:rPr lang="fr-FR" dirty="0">
                <a:solidFill>
                  <a:srgbClr val="002060"/>
                </a:solidFill>
              </a:rPr>
              <a:t> » « </a:t>
            </a:r>
            <a:r>
              <a:rPr lang="fr-FR" b="1" i="1" dirty="0">
                <a:solidFill>
                  <a:srgbClr val="002060"/>
                </a:solidFill>
              </a:rPr>
              <a:t>il y a </a:t>
            </a:r>
            <a:r>
              <a:rPr lang="fr-FR" i="1" dirty="0">
                <a:solidFill>
                  <a:srgbClr val="002060"/>
                </a:solidFill>
              </a:rPr>
              <a:t>un ami qui habite là </a:t>
            </a:r>
            <a:r>
              <a:rPr lang="fr-FR" dirty="0">
                <a:solidFill>
                  <a:srgbClr val="002060"/>
                </a:solidFill>
              </a:rPr>
              <a:t>» « </a:t>
            </a:r>
            <a:r>
              <a:rPr lang="fr-FR" b="1" i="1" dirty="0">
                <a:solidFill>
                  <a:srgbClr val="002060"/>
                </a:solidFill>
              </a:rPr>
              <a:t>il y en a </a:t>
            </a:r>
            <a:r>
              <a:rPr lang="fr-FR" i="1" dirty="0">
                <a:solidFill>
                  <a:srgbClr val="002060"/>
                </a:solidFill>
              </a:rPr>
              <a:t>qui restent pas</a:t>
            </a:r>
            <a:r>
              <a:rPr lang="fr-FR" dirty="0">
                <a:solidFill>
                  <a:srgbClr val="002060"/>
                </a:solidFill>
              </a:rPr>
              <a:t> » « </a:t>
            </a:r>
            <a:r>
              <a:rPr lang="fr-FR" b="1" dirty="0">
                <a:solidFill>
                  <a:srgbClr val="002060"/>
                </a:solidFill>
              </a:rPr>
              <a:t> </a:t>
            </a:r>
            <a:r>
              <a:rPr lang="fr-FR" b="1" i="1" dirty="0">
                <a:solidFill>
                  <a:srgbClr val="002060"/>
                </a:solidFill>
              </a:rPr>
              <a:t>j’ai </a:t>
            </a:r>
            <a:r>
              <a:rPr lang="fr-FR" i="1" dirty="0">
                <a:solidFill>
                  <a:srgbClr val="002060"/>
                </a:solidFill>
              </a:rPr>
              <a:t>un voisin il a deux chiens</a:t>
            </a:r>
            <a:r>
              <a:rPr lang="fr-FR" dirty="0">
                <a:solidFill>
                  <a:srgbClr val="002060"/>
                </a:solidFill>
              </a:rPr>
              <a:t> »   « c’est quand que tu déménages ? »</a:t>
            </a:r>
            <a:endParaRPr lang="fr-FR" dirty="0">
              <a:solidFill>
                <a:srgbClr val="002060"/>
              </a:solidFill>
              <a:ea typeface="Calibri"/>
              <a:cs typeface="Calibri"/>
            </a:endParaRPr>
          </a:p>
          <a:p>
            <a:r>
              <a:rPr lang="fr-FR" dirty="0">
                <a:solidFill>
                  <a:srgbClr val="002060"/>
                </a:solidFill>
              </a:rPr>
              <a:t>Subordination </a:t>
            </a:r>
            <a:r>
              <a:rPr lang="fr-FR" i="1" dirty="0">
                <a:solidFill>
                  <a:srgbClr val="002060"/>
                </a:solidFill>
              </a:rPr>
              <a:t>vs</a:t>
            </a:r>
            <a:r>
              <a:rPr lang="fr-FR" dirty="0">
                <a:solidFill>
                  <a:srgbClr val="002060"/>
                </a:solidFill>
              </a:rPr>
              <a:t> parataxe + intonation spécifique :  </a:t>
            </a:r>
            <a:r>
              <a:rPr lang="fr-FR" i="1" dirty="0">
                <a:solidFill>
                  <a:srgbClr val="002060"/>
                </a:solidFill>
              </a:rPr>
              <a:t>il l’a pas vu il était pressé </a:t>
            </a:r>
            <a:r>
              <a:rPr lang="fr-FR" dirty="0">
                <a:solidFill>
                  <a:srgbClr val="002060"/>
                </a:solidFill>
              </a:rPr>
              <a:t>/ </a:t>
            </a:r>
            <a:r>
              <a:rPr lang="fr-FR" i="1" dirty="0">
                <a:solidFill>
                  <a:srgbClr val="002060"/>
                </a:solidFill>
              </a:rPr>
              <a:t>il a fait n'importe quoi on l’a viré </a:t>
            </a:r>
            <a:r>
              <a:rPr lang="fr-FR" dirty="0">
                <a:solidFill>
                  <a:srgbClr val="002060"/>
                </a:solidFill>
              </a:rPr>
              <a:t>/ </a:t>
            </a:r>
            <a:r>
              <a:rPr lang="fr-FR" i="1" dirty="0">
                <a:solidFill>
                  <a:srgbClr val="002060"/>
                </a:solidFill>
              </a:rPr>
              <a:t> on l'aide il n'est même pas reconnaissant </a:t>
            </a:r>
            <a:r>
              <a:rPr lang="fr-FR" dirty="0">
                <a:solidFill>
                  <a:srgbClr val="002060"/>
                </a:solidFill>
              </a:rPr>
              <a:t>/ </a:t>
            </a:r>
            <a:r>
              <a:rPr lang="fr-FR" i="1" dirty="0">
                <a:solidFill>
                  <a:srgbClr val="002060"/>
                </a:solidFill>
              </a:rPr>
              <a:t>on nous dit d’attendre on va attendre</a:t>
            </a:r>
            <a:r>
              <a:rPr lang="fr-FR" dirty="0">
                <a:solidFill>
                  <a:srgbClr val="002060"/>
                </a:solidFill>
              </a:rPr>
              <a:t>/ </a:t>
            </a:r>
            <a:r>
              <a:rPr lang="fr-FR" dirty="0">
                <a:solidFill>
                  <a:srgbClr val="002060"/>
                </a:solidFill>
                <a:ea typeface="Calibri"/>
                <a:cs typeface="Calibri"/>
              </a:rPr>
              <a:t>Double conditionnel pour hypothèse : </a:t>
            </a:r>
            <a:r>
              <a:rPr lang="fr-FR" i="1" dirty="0">
                <a:solidFill>
                  <a:srgbClr val="002060"/>
                </a:solidFill>
                <a:ea typeface="Calibri"/>
                <a:cs typeface="Calibri"/>
              </a:rPr>
              <a:t>tu m’aurais aidé j’aurais fini avant </a:t>
            </a:r>
            <a:r>
              <a:rPr lang="fr-FR" dirty="0">
                <a:solidFill>
                  <a:srgbClr val="002060"/>
                </a:solidFill>
                <a:ea typeface="Calibri"/>
                <a:cs typeface="Calibri"/>
              </a:rPr>
              <a:t>// </a:t>
            </a:r>
            <a:r>
              <a:rPr lang="fr-FR" i="1" dirty="0">
                <a:solidFill>
                  <a:srgbClr val="002060"/>
                </a:solidFill>
                <a:ea typeface="Calibri"/>
                <a:cs typeface="Calibri"/>
              </a:rPr>
              <a:t>il pourrait il s’en irait</a:t>
            </a:r>
          </a:p>
          <a:p>
            <a:r>
              <a:rPr lang="fr-FR" i="1" dirty="0">
                <a:solidFill>
                  <a:srgbClr val="002060"/>
                </a:solidFill>
              </a:rPr>
              <a:t>Ça </a:t>
            </a:r>
            <a:r>
              <a:rPr lang="fr-FR" dirty="0">
                <a:solidFill>
                  <a:srgbClr val="002060"/>
                </a:solidFill>
              </a:rPr>
              <a:t>très présent à l’oral </a:t>
            </a:r>
            <a:r>
              <a:rPr lang="fr-FR" strike="sngStrike" dirty="0">
                <a:solidFill>
                  <a:srgbClr val="002060"/>
                </a:solidFill>
              </a:rPr>
              <a:t>(cela)</a:t>
            </a:r>
            <a:r>
              <a:rPr lang="fr-FR" dirty="0">
                <a:solidFill>
                  <a:srgbClr val="002060"/>
                </a:solidFill>
              </a:rPr>
              <a:t> « </a:t>
            </a:r>
            <a:r>
              <a:rPr lang="fr-FR" i="1" dirty="0">
                <a:solidFill>
                  <a:srgbClr val="002060"/>
                </a:solidFill>
              </a:rPr>
              <a:t>ça bouffe un doberman</a:t>
            </a:r>
            <a:r>
              <a:rPr lang="fr-FR" dirty="0">
                <a:solidFill>
                  <a:srgbClr val="002060"/>
                </a:solidFill>
              </a:rPr>
              <a:t> » (généralité + abondance) ; « </a:t>
            </a:r>
            <a:r>
              <a:rPr lang="fr-FR" i="1" dirty="0">
                <a:solidFill>
                  <a:srgbClr val="002060"/>
                </a:solidFill>
              </a:rPr>
              <a:t>on n’allait pas dans </a:t>
            </a:r>
            <a:r>
              <a:rPr lang="fr-FR" i="1" u="sng" dirty="0">
                <a:solidFill>
                  <a:srgbClr val="002060"/>
                </a:solidFill>
              </a:rPr>
              <a:t>les quartiers où ça craignait </a:t>
            </a:r>
            <a:r>
              <a:rPr lang="fr-FR" i="1" dirty="0">
                <a:solidFill>
                  <a:srgbClr val="002060"/>
                </a:solidFill>
              </a:rPr>
              <a:t>»(PFC)</a:t>
            </a:r>
            <a:r>
              <a:rPr lang="fr-FR" i="1" dirty="0"/>
              <a:t> </a:t>
            </a:r>
            <a:r>
              <a:rPr lang="fr-FR" dirty="0">
                <a:solidFill>
                  <a:srgbClr val="002060"/>
                </a:solidFill>
              </a:rPr>
              <a:t>[= les quartiers </a:t>
            </a:r>
            <a:r>
              <a:rPr lang="it-IT" dirty="0" err="1">
                <a:solidFill>
                  <a:srgbClr val="002060"/>
                </a:solidFill>
              </a:rPr>
              <a:t>où</a:t>
            </a:r>
            <a:r>
              <a:rPr lang="it-IT" dirty="0">
                <a:solidFill>
                  <a:srgbClr val="002060"/>
                </a:solidFill>
              </a:rPr>
              <a:t> on </a:t>
            </a:r>
            <a:r>
              <a:rPr lang="it-IT" dirty="0" err="1">
                <a:solidFill>
                  <a:srgbClr val="002060"/>
                </a:solidFill>
              </a:rPr>
              <a:t>avait</a:t>
            </a:r>
            <a:r>
              <a:rPr lang="it-IT" dirty="0">
                <a:solidFill>
                  <a:srgbClr val="002060"/>
                </a:solidFill>
              </a:rPr>
              <a:t> </a:t>
            </a:r>
            <a:r>
              <a:rPr lang="it-IT" dirty="0" err="1">
                <a:solidFill>
                  <a:srgbClr val="002060"/>
                </a:solidFill>
              </a:rPr>
              <a:t>habituellement</a:t>
            </a:r>
            <a:r>
              <a:rPr lang="it-IT" dirty="0">
                <a:solidFill>
                  <a:srgbClr val="002060"/>
                </a:solidFill>
              </a:rPr>
              <a:t> une </a:t>
            </a:r>
            <a:r>
              <a:rPr lang="it-IT" dirty="0" err="1">
                <a:solidFill>
                  <a:srgbClr val="002060"/>
                </a:solidFill>
              </a:rPr>
              <a:t>peur</a:t>
            </a:r>
            <a:r>
              <a:rPr lang="it-IT" dirty="0">
                <a:solidFill>
                  <a:srgbClr val="002060"/>
                </a:solidFill>
              </a:rPr>
              <a:t> </a:t>
            </a:r>
            <a:r>
              <a:rPr lang="it-IT" dirty="0" err="1">
                <a:solidFill>
                  <a:srgbClr val="002060"/>
                </a:solidFill>
              </a:rPr>
              <a:t>justifiée</a:t>
            </a:r>
            <a:r>
              <a:rPr lang="it-IT" dirty="0">
                <a:solidFill>
                  <a:srgbClr val="002060"/>
                </a:solidFill>
              </a:rPr>
              <a:t> pour sa </a:t>
            </a:r>
            <a:r>
              <a:rPr lang="it-IT" dirty="0" err="1">
                <a:solidFill>
                  <a:srgbClr val="002060"/>
                </a:solidFill>
              </a:rPr>
              <a:t>sécurité</a:t>
            </a:r>
            <a:r>
              <a:rPr lang="it-IT" dirty="0">
                <a:solidFill>
                  <a:srgbClr val="002060"/>
                </a:solidFill>
              </a:rPr>
              <a:t>]</a:t>
            </a:r>
            <a:endParaRPr lang="fr-FR" dirty="0">
              <a:solidFill>
                <a:srgbClr val="002060"/>
              </a:solidFill>
            </a:endParaRPr>
          </a:p>
          <a:p>
            <a:r>
              <a:rPr lang="fr-FR" i="1" dirty="0">
                <a:solidFill>
                  <a:srgbClr val="000000"/>
                </a:solidFill>
              </a:rPr>
              <a:t> </a:t>
            </a:r>
            <a:r>
              <a:rPr lang="fr-FR" i="1" dirty="0">
                <a:solidFill>
                  <a:srgbClr val="7030A0"/>
                </a:solidFill>
              </a:rPr>
              <a:t>repérage dans les corpus </a:t>
            </a:r>
            <a:endParaRPr lang="fr-FR" b="1" i="1" dirty="0">
              <a:solidFill>
                <a:srgbClr val="7030A0"/>
              </a:solidFill>
              <a:ea typeface="Calibri"/>
              <a:cs typeface="Calibri"/>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241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2"/>
            <a:ext cx="10972800" cy="764011"/>
          </a:xfrm>
        </p:spPr>
        <p:txBody>
          <a:bodyPr/>
          <a:lstStyle/>
          <a:p>
            <a:pPr algn="ctr"/>
            <a:r>
              <a:rPr lang="fr-FR" b="1" dirty="0">
                <a:solidFill>
                  <a:srgbClr val="00B050"/>
                </a:solidFill>
              </a:rPr>
              <a:t>Variation en syntaxe 2</a:t>
            </a:r>
          </a:p>
        </p:txBody>
      </p:sp>
      <p:sp>
        <p:nvSpPr>
          <p:cNvPr id="3" name="Segnaposto contenuto 2"/>
          <p:cNvSpPr>
            <a:spLocks noGrp="1"/>
          </p:cNvSpPr>
          <p:nvPr>
            <p:ph idx="1"/>
          </p:nvPr>
        </p:nvSpPr>
        <p:spPr>
          <a:xfrm>
            <a:off x="609600" y="1126273"/>
            <a:ext cx="10972800" cy="5309033"/>
          </a:xfrm>
        </p:spPr>
        <p:txBody>
          <a:bodyPr>
            <a:noAutofit/>
          </a:bodyPr>
          <a:lstStyle/>
          <a:p>
            <a:pPr marL="0" indent="0">
              <a:buNone/>
            </a:pPr>
            <a:r>
              <a:rPr lang="fr-FR" sz="2000" b="1" dirty="0">
                <a:solidFill>
                  <a:srgbClr val="002060"/>
                </a:solidFill>
              </a:rPr>
              <a:t>Pronoms </a:t>
            </a:r>
            <a:r>
              <a:rPr lang="fr-FR" sz="2000" b="1" i="1" dirty="0">
                <a:solidFill>
                  <a:srgbClr val="002060"/>
                </a:solidFill>
              </a:rPr>
              <a:t>vs</a:t>
            </a:r>
            <a:r>
              <a:rPr lang="fr-FR" sz="2000" b="1" dirty="0">
                <a:solidFill>
                  <a:srgbClr val="002060"/>
                </a:solidFill>
              </a:rPr>
              <a:t> substantifs </a:t>
            </a:r>
          </a:p>
          <a:p>
            <a:pPr marL="0" indent="0">
              <a:buNone/>
            </a:pPr>
            <a:r>
              <a:rPr lang="fr-FR" sz="1600" dirty="0">
                <a:solidFill>
                  <a:srgbClr val="002060"/>
                </a:solidFill>
              </a:rPr>
              <a:t>À propos de la nature grammaticale des sujets dans la langue parlée, Claire Blanche-Benveniste (1989 : 18) précise :</a:t>
            </a:r>
          </a:p>
          <a:p>
            <a:pPr marL="0" indent="0">
              <a:buNone/>
            </a:pPr>
            <a:r>
              <a:rPr lang="fr-FR" sz="1800" dirty="0">
                <a:solidFill>
                  <a:srgbClr val="002060"/>
                </a:solidFill>
              </a:rPr>
              <a:t> « </a:t>
            </a:r>
            <a:r>
              <a:rPr lang="fr-FR" sz="1800" i="1" dirty="0">
                <a:solidFill>
                  <a:srgbClr val="002060"/>
                </a:solidFill>
              </a:rPr>
              <a:t>On a remarqué que dans les prises de parole peu préparées à l'avance, il y a peu de sujets constitués par des syntagmes nominaux ; les sujets sont essentiellement des pronoms. Même dans une explication didactique, la proportion de sujets nominaux ne dépasse pas vingt pour cent... En revanche, un bulletin d'information de la radio, même s'il utilise le procédé de répétitions et ruptures qui caractérise les productions dites "spontanées", se remarquera par le nombre important de sujets faits de syntagmes nominaux</a:t>
            </a:r>
            <a:r>
              <a:rPr lang="fr-FR" sz="1800" dirty="0">
                <a:solidFill>
                  <a:srgbClr val="002060"/>
                </a:solidFill>
              </a:rPr>
              <a:t>. » </a:t>
            </a:r>
            <a:endParaRPr lang="fr-FR" sz="1600" dirty="0">
              <a:solidFill>
                <a:srgbClr val="002060"/>
              </a:solidFill>
            </a:endParaRPr>
          </a:p>
          <a:p>
            <a:pPr marL="0" indent="0">
              <a:buNone/>
            </a:pPr>
            <a:r>
              <a:rPr lang="fr-FR" sz="1600" dirty="0">
                <a:solidFill>
                  <a:srgbClr val="002060"/>
                </a:solidFill>
              </a:rPr>
              <a:t>	</a:t>
            </a:r>
          </a:p>
          <a:p>
            <a:pPr marL="0" indent="0">
              <a:spcBef>
                <a:spcPts val="0"/>
              </a:spcBef>
              <a:buNone/>
            </a:pPr>
            <a:r>
              <a:rPr lang="fr-FR" sz="1600" dirty="0">
                <a:solidFill>
                  <a:srgbClr val="002060"/>
                </a:solidFill>
              </a:rPr>
              <a:t>EX </a:t>
            </a:r>
            <a:r>
              <a:rPr lang="fr-FR" sz="1600" i="1" dirty="0">
                <a:solidFill>
                  <a:srgbClr val="002060"/>
                </a:solidFill>
              </a:rPr>
              <a:t>Et tes enfants vont bien </a:t>
            </a:r>
            <a:r>
              <a:rPr lang="fr-FR" sz="1600" dirty="0">
                <a:solidFill>
                  <a:srgbClr val="002060"/>
                </a:solidFill>
              </a:rPr>
              <a:t>?  (LOC1 donne, sur requête de LOC2, des nouvelles de ses enfants ; désormais grands, ils suivent, des études ou travaillent)</a:t>
            </a:r>
          </a:p>
          <a:p>
            <a:pPr>
              <a:spcBef>
                <a:spcPts val="0"/>
              </a:spcBef>
            </a:pPr>
            <a:endParaRPr lang="fr-FR" sz="1600" dirty="0">
              <a:solidFill>
                <a:srgbClr val="002060"/>
              </a:solidFill>
            </a:endParaRPr>
          </a:p>
          <a:p>
            <a:pPr marL="0" indent="0">
              <a:spcBef>
                <a:spcPts val="0"/>
              </a:spcBef>
              <a:buNone/>
            </a:pPr>
            <a:r>
              <a:rPr lang="fr-FR" sz="1600" dirty="0">
                <a:solidFill>
                  <a:srgbClr val="002060"/>
                </a:solidFill>
              </a:rPr>
              <a:t>	</a:t>
            </a:r>
            <a:r>
              <a:rPr lang="fr-FR" sz="2400" dirty="0">
                <a:solidFill>
                  <a:srgbClr val="002060"/>
                </a:solidFill>
              </a:rPr>
              <a:t>LOC2  ils sont plus chez vous alors du coup ?</a:t>
            </a:r>
          </a:p>
          <a:p>
            <a:pPr marL="0" indent="0">
              <a:spcBef>
                <a:spcPts val="0"/>
              </a:spcBef>
              <a:buNone/>
            </a:pPr>
            <a:r>
              <a:rPr lang="fr-FR" sz="2400" dirty="0">
                <a:solidFill>
                  <a:srgbClr val="002060"/>
                </a:solidFill>
              </a:rPr>
              <a:t>	LOC1  comment ?   </a:t>
            </a:r>
          </a:p>
          <a:p>
            <a:pPr marL="0" indent="0">
              <a:spcBef>
                <a:spcPts val="0"/>
              </a:spcBef>
              <a:buNone/>
            </a:pPr>
            <a:r>
              <a:rPr lang="fr-FR" sz="2400" dirty="0">
                <a:solidFill>
                  <a:srgbClr val="002060"/>
                </a:solidFill>
              </a:rPr>
              <a:t>	LOC2  ils </a:t>
            </a:r>
            <a:r>
              <a:rPr lang="fr-FR" sz="2400" i="1" dirty="0">
                <a:solidFill>
                  <a:srgbClr val="002060"/>
                </a:solidFill>
              </a:rPr>
              <a:t>ne</a:t>
            </a:r>
            <a:r>
              <a:rPr lang="fr-FR" sz="2400" dirty="0">
                <a:solidFill>
                  <a:srgbClr val="002060"/>
                </a:solidFill>
              </a:rPr>
              <a:t> sont plus chez vous vos </a:t>
            </a:r>
            <a:r>
              <a:rPr lang="fr-FR" sz="2400" u="sng" dirty="0">
                <a:solidFill>
                  <a:srgbClr val="002060"/>
                </a:solidFill>
              </a:rPr>
              <a:t>vos enfants </a:t>
            </a:r>
            <a:r>
              <a:rPr lang="fr-FR" sz="2400" dirty="0">
                <a:solidFill>
                  <a:srgbClr val="002060"/>
                </a:solidFill>
              </a:rPr>
              <a:t>? (intonation de supposition)</a:t>
            </a:r>
          </a:p>
          <a:p>
            <a:pPr marL="0" indent="0">
              <a:spcBef>
                <a:spcPts val="0"/>
              </a:spcBef>
              <a:buNone/>
            </a:pPr>
            <a:r>
              <a:rPr lang="fr-FR" sz="1800" dirty="0">
                <a:solidFill>
                  <a:srgbClr val="002060"/>
                </a:solidFill>
              </a:rPr>
              <a:t>(Corpus </a:t>
            </a:r>
            <a:r>
              <a:rPr lang="fr-FR" sz="1800" i="1" dirty="0">
                <a:solidFill>
                  <a:srgbClr val="002060"/>
                </a:solidFill>
              </a:rPr>
              <a:t>Ad hoc-</a:t>
            </a:r>
            <a:r>
              <a:rPr lang="fr-FR" sz="1800" dirty="0">
                <a:solidFill>
                  <a:srgbClr val="002060"/>
                </a:solidFill>
              </a:rPr>
              <a:t>SP) </a:t>
            </a:r>
          </a:p>
          <a:p>
            <a:endParaRPr lang="fr-FR" sz="1800" dirty="0">
              <a:solidFill>
                <a:srgbClr val="002060"/>
              </a:solidFill>
            </a:endParaRPr>
          </a:p>
          <a:p>
            <a:r>
              <a:rPr lang="fr-FR" sz="1600" dirty="0">
                <a:solidFill>
                  <a:srgbClr val="002060"/>
                </a:solidFill>
              </a:rPr>
              <a:t>Ici le sujet nominal « </a:t>
            </a:r>
            <a:r>
              <a:rPr lang="fr-FR" sz="1600" i="1" dirty="0">
                <a:solidFill>
                  <a:srgbClr val="002060"/>
                </a:solidFill>
              </a:rPr>
              <a:t>vos enfants </a:t>
            </a:r>
            <a:r>
              <a:rPr lang="fr-FR" sz="1600" dirty="0">
                <a:solidFill>
                  <a:srgbClr val="002060"/>
                </a:solidFill>
              </a:rPr>
              <a:t>» n’est introduit qu’en reformulation, et afin d’améliorer la compréhension</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462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829333"/>
          </a:xfrm>
        </p:spPr>
        <p:txBody>
          <a:bodyPr/>
          <a:lstStyle/>
          <a:p>
            <a:pPr algn="ctr"/>
            <a:r>
              <a:rPr lang="fr-FR" b="1" dirty="0">
                <a:solidFill>
                  <a:srgbClr val="00B050"/>
                </a:solidFill>
              </a:rPr>
              <a:t>Variation lexicale</a:t>
            </a:r>
          </a:p>
        </p:txBody>
      </p:sp>
      <p:sp>
        <p:nvSpPr>
          <p:cNvPr id="3" name="Segnaposto contenuto 2"/>
          <p:cNvSpPr>
            <a:spLocks noGrp="1"/>
          </p:cNvSpPr>
          <p:nvPr>
            <p:ph idx="1"/>
          </p:nvPr>
        </p:nvSpPr>
        <p:spPr>
          <a:xfrm>
            <a:off x="609600" y="1173192"/>
            <a:ext cx="10972800" cy="5410169"/>
          </a:xfrm>
        </p:spPr>
        <p:txBody>
          <a:bodyPr>
            <a:normAutofit/>
          </a:bodyPr>
          <a:lstStyle/>
          <a:p>
            <a:r>
              <a:rPr lang="fr-FR" sz="1800" dirty="0">
                <a:solidFill>
                  <a:srgbClr val="002060"/>
                </a:solidFill>
              </a:rPr>
              <a:t>Doublets :  </a:t>
            </a:r>
            <a:r>
              <a:rPr lang="fr-FR" sz="1800" i="1" dirty="0">
                <a:solidFill>
                  <a:srgbClr val="002060"/>
                </a:solidFill>
              </a:rPr>
              <a:t>voler/piquer, boire/picoler, rire-s’amuser/ se marrer – se fendre la gueule</a:t>
            </a:r>
          </a:p>
          <a:p>
            <a:pPr marL="0" indent="0">
              <a:buNone/>
            </a:pPr>
            <a:r>
              <a:rPr lang="fr-FR" sz="1800" i="1" dirty="0">
                <a:solidFill>
                  <a:srgbClr val="002060"/>
                </a:solidFill>
              </a:rPr>
              <a:t>s’enfuir/ se barrer , enfant/gosse, ivre/bourré, homme/mec , aimer/ kiffer, bizarre-suspect</a:t>
            </a:r>
            <a:r>
              <a:rPr lang="fr-FR" sz="1800" i="1" dirty="0"/>
              <a:t>/</a:t>
            </a:r>
            <a:r>
              <a:rPr lang="fr-FR" sz="1800" i="1" dirty="0" err="1">
                <a:solidFill>
                  <a:srgbClr val="002060"/>
                </a:solidFill>
              </a:rPr>
              <a:t>chelou</a:t>
            </a:r>
            <a:r>
              <a:rPr lang="fr-FR" sz="1800" i="1" dirty="0">
                <a:solidFill>
                  <a:srgbClr val="002060"/>
                </a:solidFill>
              </a:rPr>
              <a:t>, très/grave, </a:t>
            </a:r>
            <a:endParaRPr lang="fr-FR" sz="1800" i="1" dirty="0"/>
          </a:p>
          <a:p>
            <a:pPr marL="0" indent="0">
              <a:buNone/>
            </a:pPr>
            <a:r>
              <a:rPr lang="fr-FR" sz="1800" i="1" dirty="0">
                <a:solidFill>
                  <a:srgbClr val="002060"/>
                </a:solidFill>
              </a:rPr>
              <a:t>Faire attention/ Faire gaffe, beaucoup/ un tas, un ami/un pote</a:t>
            </a:r>
          </a:p>
          <a:p>
            <a:pPr marL="0" indent="0">
              <a:buNone/>
            </a:pPr>
            <a:r>
              <a:rPr lang="fr-FR" sz="2000" b="1" i="1" dirty="0">
                <a:solidFill>
                  <a:srgbClr val="7030A0"/>
                </a:solidFill>
              </a:rPr>
              <a:t>Réductions: </a:t>
            </a:r>
          </a:p>
          <a:p>
            <a:r>
              <a:rPr lang="fr-FR" sz="1800" i="1" dirty="0">
                <a:solidFill>
                  <a:srgbClr val="002060"/>
                </a:solidFill>
              </a:rPr>
              <a:t> Formes tronquées : apéro, restau, appart, promo, ciné, coloc, comme d’</a:t>
            </a:r>
            <a:r>
              <a:rPr lang="fr-FR" sz="1800" i="1" dirty="0" err="1">
                <a:solidFill>
                  <a:srgbClr val="002060"/>
                </a:solidFill>
              </a:rPr>
              <a:t>hab</a:t>
            </a:r>
            <a:r>
              <a:rPr lang="fr-FR" sz="1800" i="1" dirty="0">
                <a:solidFill>
                  <a:srgbClr val="002060"/>
                </a:solidFill>
              </a:rPr>
              <a:t>, l’ordi, p’tit-</a:t>
            </a:r>
            <a:r>
              <a:rPr lang="fr-FR" sz="1800" i="1" dirty="0" err="1">
                <a:solidFill>
                  <a:srgbClr val="002060"/>
                </a:solidFill>
              </a:rPr>
              <a:t>dèj</a:t>
            </a:r>
            <a:r>
              <a:rPr lang="fr-FR" sz="1800" i="1" dirty="0">
                <a:solidFill>
                  <a:srgbClr val="002060"/>
                </a:solidFill>
              </a:rPr>
              <a:t>, fac, sympa, bio, clim, déco, manif, info, intox, récré, proprio, exam, </a:t>
            </a:r>
            <a:r>
              <a:rPr lang="fr-FR" sz="1800" i="1" dirty="0" err="1">
                <a:solidFill>
                  <a:srgbClr val="002060"/>
                </a:solidFill>
              </a:rPr>
              <a:t>compèt</a:t>
            </a:r>
            <a:r>
              <a:rPr lang="fr-FR" sz="1800" i="1" dirty="0">
                <a:solidFill>
                  <a:srgbClr val="002060"/>
                </a:solidFill>
              </a:rPr>
              <a:t>, bac, interro, maths, </a:t>
            </a:r>
            <a:r>
              <a:rPr lang="fr-FR" sz="1800" i="1" dirty="0" err="1">
                <a:solidFill>
                  <a:srgbClr val="002060"/>
                </a:solidFill>
              </a:rPr>
              <a:t>répèt</a:t>
            </a:r>
            <a:r>
              <a:rPr lang="fr-FR" sz="1800" i="1" dirty="0">
                <a:solidFill>
                  <a:srgbClr val="002060"/>
                </a:solidFill>
              </a:rPr>
              <a:t>, bibli-&gt; bib (troncation sur une consonne) (</a:t>
            </a:r>
            <a:r>
              <a:rPr lang="fr-FR" sz="1800" b="1" i="1" dirty="0">
                <a:solidFill>
                  <a:srgbClr val="002060"/>
                </a:solidFill>
              </a:rPr>
              <a:t>apocope</a:t>
            </a:r>
            <a:r>
              <a:rPr lang="fr-FR" sz="1800" i="1" dirty="0">
                <a:solidFill>
                  <a:srgbClr val="002060"/>
                </a:solidFill>
              </a:rPr>
              <a:t> principalement) ou </a:t>
            </a:r>
            <a:r>
              <a:rPr lang="fr-FR" sz="1800" b="1" i="1" dirty="0">
                <a:solidFill>
                  <a:srgbClr val="002060"/>
                </a:solidFill>
              </a:rPr>
              <a:t>aphérèse</a:t>
            </a:r>
            <a:r>
              <a:rPr lang="fr-FR" sz="1800" i="1" dirty="0">
                <a:solidFill>
                  <a:srgbClr val="002060"/>
                </a:solidFill>
              </a:rPr>
              <a:t> : bus, ricain, </a:t>
            </a:r>
            <a:r>
              <a:rPr lang="fr-FR" sz="1800" i="1" dirty="0" err="1">
                <a:solidFill>
                  <a:srgbClr val="002060"/>
                </a:solidFill>
              </a:rPr>
              <a:t>zic</a:t>
            </a:r>
            <a:r>
              <a:rPr lang="fr-FR" sz="1800" i="1" dirty="0">
                <a:solidFill>
                  <a:srgbClr val="002060"/>
                </a:solidFill>
              </a:rPr>
              <a:t>  - Généralisation du </a:t>
            </a:r>
            <a:r>
              <a:rPr lang="fr-FR" sz="1800" i="1" dirty="0" err="1">
                <a:solidFill>
                  <a:srgbClr val="002060"/>
                </a:solidFill>
              </a:rPr>
              <a:t>phénomème</a:t>
            </a:r>
            <a:r>
              <a:rPr lang="fr-FR" sz="1800" i="1" dirty="0">
                <a:solidFill>
                  <a:srgbClr val="002060"/>
                </a:solidFill>
              </a:rPr>
              <a:t> Réf.  </a:t>
            </a:r>
            <a:r>
              <a:rPr lang="fr-FR" sz="1800" dirty="0">
                <a:solidFill>
                  <a:srgbClr val="002060"/>
                </a:solidFill>
              </a:rPr>
              <a:t>Livre B. </a:t>
            </a:r>
            <a:r>
              <a:rPr lang="fr-FR" sz="1800" dirty="0" err="1">
                <a:solidFill>
                  <a:srgbClr val="002060"/>
                </a:solidFill>
              </a:rPr>
              <a:t>Cerquiglini</a:t>
            </a:r>
            <a:r>
              <a:rPr lang="fr-FR" sz="1800" i="1" dirty="0">
                <a:solidFill>
                  <a:srgbClr val="002060"/>
                </a:solidFill>
              </a:rPr>
              <a:t>, Parlez-vous tronqué? </a:t>
            </a:r>
            <a:r>
              <a:rPr lang="fr-FR" sz="1800" i="1" dirty="0">
                <a:solidFill>
                  <a:srgbClr val="002060"/>
                </a:solidFill>
                <a:hlinkClick r:id="rId2">
                  <a:extLst>
                    <a:ext uri="{A12FA001-AC4F-418D-AE19-62706E023703}">
                      <ahyp:hlinkClr xmlns:ahyp="http://schemas.microsoft.com/office/drawing/2018/hyperlinkcolor" val="tx"/>
                    </a:ext>
                  </a:extLst>
                </a:hlinkClick>
              </a:rPr>
              <a:t>https://youtu.be/NkVFJYWQrBY</a:t>
            </a:r>
            <a:endParaRPr lang="fr-FR" sz="2000" i="1" dirty="0">
              <a:solidFill>
                <a:srgbClr val="002060"/>
              </a:solidFill>
            </a:endParaRPr>
          </a:p>
          <a:p>
            <a:pPr marL="0" indent="0">
              <a:buNone/>
            </a:pPr>
            <a:r>
              <a:rPr lang="fr-FR" sz="2000" i="1" dirty="0">
                <a:solidFill>
                  <a:srgbClr val="002060"/>
                </a:solidFill>
                <a:hlinkClick r:id="rId3">
                  <a:extLst>
                    <a:ext uri="{A12FA001-AC4F-418D-AE19-62706E023703}">
                      <ahyp:hlinkClr xmlns:ahyp="http://schemas.microsoft.com/office/drawing/2018/hyperlinkcolor" val="tx"/>
                    </a:ext>
                  </a:extLst>
                </a:hlinkClick>
              </a:rPr>
              <a:t>LIRE </a:t>
            </a:r>
            <a:r>
              <a:rPr lang="fr-FR" sz="1800" i="1" dirty="0">
                <a:solidFill>
                  <a:srgbClr val="002060"/>
                </a:solidFill>
                <a:hlinkClick r:id="rId3">
                  <a:extLst>
                    <a:ext uri="{A12FA001-AC4F-418D-AE19-62706E023703}">
                      <ahyp:hlinkClr xmlns:ahyp="http://schemas.microsoft.com/office/drawing/2018/hyperlinkcolor" val="tx"/>
                    </a:ext>
                  </a:extLst>
                </a:hlinkClick>
              </a:rPr>
              <a:t>https://www.lefigaro.fr/langue-francaise/expressions-francaises/stylo-metro-velo-pourquoi-abregeons-nous-les-mots-20200119</a:t>
            </a:r>
            <a:r>
              <a:rPr lang="fr-FR" sz="1800" i="1" dirty="0">
                <a:solidFill>
                  <a:srgbClr val="002060"/>
                </a:solidFill>
              </a:rPr>
              <a:t> </a:t>
            </a:r>
          </a:p>
          <a:p>
            <a:r>
              <a:rPr lang="fr-FR" sz="1800" dirty="0">
                <a:solidFill>
                  <a:srgbClr val="002060"/>
                </a:solidFill>
              </a:rPr>
              <a:t>Termes passepartout ou joker </a:t>
            </a:r>
            <a:r>
              <a:rPr lang="fr-FR" sz="1800" i="1" dirty="0">
                <a:solidFill>
                  <a:srgbClr val="002060"/>
                </a:solidFill>
              </a:rPr>
              <a:t>truc, machin, bidule </a:t>
            </a:r>
            <a:r>
              <a:rPr lang="fr-FR" sz="1800" dirty="0">
                <a:solidFill>
                  <a:srgbClr val="002060"/>
                </a:solidFill>
              </a:rPr>
              <a:t> « truc bidule machin chouette » </a:t>
            </a:r>
          </a:p>
          <a:p>
            <a:pPr marL="0" indent="0">
              <a:buNone/>
            </a:pPr>
            <a:r>
              <a:rPr lang="fr-FR" sz="1800" dirty="0">
                <a:solidFill>
                  <a:srgbClr val="002060"/>
                </a:solidFill>
              </a:rPr>
              <a:t> </a:t>
            </a:r>
            <a:r>
              <a:rPr lang="fr-FR" sz="1800" b="1" dirty="0">
                <a:solidFill>
                  <a:srgbClr val="002060"/>
                </a:solidFill>
              </a:rPr>
              <a:t>LIRE</a:t>
            </a:r>
            <a:r>
              <a:rPr lang="fr-FR" sz="1800" dirty="0">
                <a:solidFill>
                  <a:srgbClr val="002060"/>
                </a:solidFill>
              </a:rPr>
              <a:t> </a:t>
            </a:r>
            <a:r>
              <a:rPr lang="fr-FR" sz="1800" dirty="0">
                <a:solidFill>
                  <a:srgbClr val="002060"/>
                </a:solidFill>
                <a:hlinkClick r:id="rId4">
                  <a:extLst>
                    <a:ext uri="{A12FA001-AC4F-418D-AE19-62706E023703}">
                      <ahyp:hlinkClr xmlns:ahyp="http://schemas.microsoft.com/office/drawing/2018/hyperlinkcolor" val="tx"/>
                    </a:ext>
                  </a:extLst>
                </a:hlinkClick>
              </a:rPr>
              <a:t>https://fr.babbel.com/fr/magazine/mots-francais-indispensables</a:t>
            </a:r>
            <a:endParaRPr lang="fr-FR" sz="1800" dirty="0">
              <a:solidFill>
                <a:srgbClr val="002060"/>
              </a:solidFill>
            </a:endParaRPr>
          </a:p>
          <a:p>
            <a:pPr marL="0" indent="0">
              <a:buNone/>
            </a:pPr>
            <a:endParaRPr lang="fr-FR" sz="1800" dirty="0">
              <a:solidFill>
                <a:srgbClr val="002060"/>
              </a:solidFill>
            </a:endParaRPr>
          </a:p>
          <a:p>
            <a:r>
              <a:rPr lang="fr-FR" sz="1800" dirty="0">
                <a:solidFill>
                  <a:srgbClr val="002060"/>
                </a:solidFill>
              </a:rPr>
              <a:t>Lexèmes (mots) + ou moins précis -  (hypéronyme) fleur/ pétunia (hyponyme)    bateau/ péniche-paquebot     champignon / bolet    légumes secs/ pois chiches   salarié/ fonctionnaire  bâtiment/immeuble-usine  chaussure/mocassin-ballerine</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833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40632"/>
            <a:ext cx="8229600" cy="1588168"/>
          </a:xfrm>
        </p:spPr>
        <p:txBody>
          <a:bodyPr>
            <a:normAutofit fontScale="90000"/>
          </a:bodyPr>
          <a:lstStyle/>
          <a:p>
            <a:pPr algn="ctr"/>
            <a:br>
              <a:rPr lang="it-IT" dirty="0"/>
            </a:br>
            <a:r>
              <a:rPr lang="it-IT" sz="4900" b="1" dirty="0">
                <a:solidFill>
                  <a:srgbClr val="00B050"/>
                </a:solidFill>
              </a:rPr>
              <a:t>CORPUS  - </a:t>
            </a:r>
            <a:r>
              <a:rPr lang="it-IT" sz="4900" b="1" dirty="0" err="1">
                <a:solidFill>
                  <a:srgbClr val="00B050"/>
                </a:solidFill>
              </a:rPr>
              <a:t>Aspects</a:t>
            </a:r>
            <a:r>
              <a:rPr lang="it-IT" sz="4900" b="1" dirty="0">
                <a:solidFill>
                  <a:srgbClr val="00B050"/>
                </a:solidFill>
              </a:rPr>
              <a:t> de la </a:t>
            </a:r>
            <a:r>
              <a:rPr lang="it-IT" sz="4900" b="1" dirty="0" err="1">
                <a:solidFill>
                  <a:srgbClr val="00B050"/>
                </a:solidFill>
              </a:rPr>
              <a:t>spontanéité</a:t>
            </a:r>
            <a:br>
              <a:rPr lang="it-IT" sz="4900" b="1" dirty="0">
                <a:solidFill>
                  <a:srgbClr val="00B050"/>
                </a:solidFill>
              </a:rPr>
            </a:br>
            <a:r>
              <a:rPr lang="it-IT" sz="4900" b="1" dirty="0" err="1">
                <a:solidFill>
                  <a:srgbClr val="00B050"/>
                </a:solidFill>
              </a:rPr>
              <a:t>réajustement</a:t>
            </a:r>
            <a:r>
              <a:rPr lang="it-IT" sz="4900" b="1" dirty="0">
                <a:solidFill>
                  <a:srgbClr val="00B050"/>
                </a:solidFill>
              </a:rPr>
              <a:t>, </a:t>
            </a:r>
            <a:r>
              <a:rPr lang="it-IT" sz="4900" b="1" dirty="0" err="1">
                <a:solidFill>
                  <a:srgbClr val="00B050"/>
                </a:solidFill>
              </a:rPr>
              <a:t>explicitation</a:t>
            </a:r>
            <a:r>
              <a:rPr lang="it-IT" sz="4900" b="1" dirty="0">
                <a:solidFill>
                  <a:srgbClr val="00B050"/>
                </a:solidFill>
              </a:rPr>
              <a:t> </a:t>
            </a:r>
            <a:br>
              <a:rPr lang="it-IT" sz="4900" b="1" dirty="0">
                <a:solidFill>
                  <a:srgbClr val="00B050"/>
                </a:solidFill>
              </a:rPr>
            </a:br>
            <a:r>
              <a:rPr lang="it-IT" sz="3100" dirty="0">
                <a:solidFill>
                  <a:srgbClr val="00B050"/>
                </a:solidFill>
              </a:rPr>
              <a:t>(</a:t>
            </a:r>
            <a:r>
              <a:rPr lang="it-IT" sz="2700" dirty="0">
                <a:solidFill>
                  <a:srgbClr val="00B050"/>
                </a:solidFill>
              </a:rPr>
              <a:t>autocensure d’un terme </a:t>
            </a:r>
            <a:r>
              <a:rPr lang="it-IT" sz="2700" dirty="0" err="1">
                <a:solidFill>
                  <a:srgbClr val="00B050"/>
                </a:solidFill>
              </a:rPr>
              <a:t>lexical</a:t>
            </a:r>
            <a:r>
              <a:rPr lang="it-IT" sz="2700" dirty="0">
                <a:solidFill>
                  <a:srgbClr val="00B050"/>
                </a:solidFill>
              </a:rPr>
              <a:t> </a:t>
            </a:r>
            <a:r>
              <a:rPr lang="it-IT" sz="2700" dirty="0" err="1">
                <a:solidFill>
                  <a:srgbClr val="00B050"/>
                </a:solidFill>
              </a:rPr>
              <a:t>stigmatisé</a:t>
            </a:r>
            <a:r>
              <a:rPr lang="it-IT" sz="2700" dirty="0">
                <a:solidFill>
                  <a:srgbClr val="00B050"/>
                </a:solidFill>
              </a:rPr>
              <a:t> : </a:t>
            </a:r>
            <a:r>
              <a:rPr lang="it-IT" sz="2700" i="1" dirty="0">
                <a:solidFill>
                  <a:srgbClr val="00B050"/>
                </a:solidFill>
              </a:rPr>
              <a:t>faire un </a:t>
            </a:r>
            <a:r>
              <a:rPr lang="it-IT" sz="2700" i="1" dirty="0" err="1">
                <a:solidFill>
                  <a:srgbClr val="00B050"/>
                </a:solidFill>
              </a:rPr>
              <a:t>pays</a:t>
            </a:r>
            <a:r>
              <a:rPr lang="it-IT" sz="2700" dirty="0">
                <a:solidFill>
                  <a:srgbClr val="00B050"/>
                </a:solidFill>
              </a:rPr>
              <a:t>)</a:t>
            </a:r>
            <a:br>
              <a:rPr lang="it-IT" sz="4000" dirty="0"/>
            </a:br>
            <a:br>
              <a:rPr lang="it-IT" sz="2700" dirty="0"/>
            </a:br>
            <a:endParaRPr lang="fr-FR" dirty="0">
              <a:solidFill>
                <a:srgbClr val="00B050"/>
              </a:solidFill>
            </a:endParaRPr>
          </a:p>
        </p:txBody>
      </p:sp>
      <p:sp>
        <p:nvSpPr>
          <p:cNvPr id="3" name="Segnaposto contenuto 2"/>
          <p:cNvSpPr>
            <a:spLocks noGrp="1"/>
          </p:cNvSpPr>
          <p:nvPr>
            <p:ph idx="1"/>
          </p:nvPr>
        </p:nvSpPr>
        <p:spPr>
          <a:xfrm>
            <a:off x="854243" y="1828800"/>
            <a:ext cx="10226842" cy="4892676"/>
          </a:xfrm>
        </p:spPr>
        <p:txBody>
          <a:bodyPr>
            <a:normAutofit fontScale="25000" lnSpcReduction="20000"/>
          </a:bodyPr>
          <a:lstStyle/>
          <a:p>
            <a:pPr marL="0" indent="0">
              <a:buNone/>
            </a:pPr>
            <a:endParaRPr lang="fr-FR" sz="8000" dirty="0">
              <a:solidFill>
                <a:srgbClr val="002060"/>
              </a:solidFill>
            </a:endParaRPr>
          </a:p>
          <a:p>
            <a:pPr marL="0" indent="0">
              <a:buNone/>
            </a:pPr>
            <a:r>
              <a:rPr lang="fr-FR" sz="8000" dirty="0">
                <a:solidFill>
                  <a:srgbClr val="002060"/>
                </a:solidFill>
              </a:rPr>
              <a:t>BL: Non, oui, quand j'étais gamin ouais. Je voyageais pas mal.</a:t>
            </a:r>
            <a:br>
              <a:rPr lang="fr-FR" sz="8000" dirty="0">
                <a:solidFill>
                  <a:srgbClr val="002060"/>
                </a:solidFill>
              </a:rPr>
            </a:br>
            <a:r>
              <a:rPr lang="fr-FR" sz="8000" dirty="0">
                <a:solidFill>
                  <a:srgbClr val="002060"/>
                </a:solidFill>
              </a:rPr>
              <a:t>BL : </a:t>
            </a:r>
            <a:r>
              <a:rPr lang="fr-FR" sz="8000" b="1" u="sng" dirty="0">
                <a:solidFill>
                  <a:srgbClr val="002060"/>
                </a:solidFill>
              </a:rPr>
              <a:t>J'ai fait </a:t>
            </a:r>
            <a:r>
              <a:rPr lang="fr-FR" sz="8000" u="sng" dirty="0">
                <a:solidFill>
                  <a:srgbClr val="002060"/>
                </a:solidFill>
              </a:rPr>
              <a:t>euh, avec mes parents on est allés en</a:t>
            </a:r>
            <a:r>
              <a:rPr lang="fr-FR" sz="8000" dirty="0">
                <a:solidFill>
                  <a:srgbClr val="002060"/>
                </a:solidFill>
              </a:rPr>
              <a:t>, en Italie et en Grèce, en Suède.</a:t>
            </a:r>
            <a:br>
              <a:rPr lang="fr-FR" sz="8000" dirty="0">
                <a:solidFill>
                  <a:srgbClr val="002060"/>
                </a:solidFill>
              </a:rPr>
            </a:br>
            <a:r>
              <a:rPr lang="fr-FR" sz="8000" dirty="0">
                <a:solidFill>
                  <a:srgbClr val="002060"/>
                </a:solidFill>
              </a:rPr>
              <a:t>BL : Au Portugal, en Espagne. On a fait l'Europe.</a:t>
            </a:r>
            <a:br>
              <a:rPr lang="fr-FR" sz="8000" dirty="0">
                <a:solidFill>
                  <a:srgbClr val="002060"/>
                </a:solidFill>
              </a:rPr>
            </a:br>
            <a:r>
              <a:rPr lang="fr-FR" sz="8000" dirty="0">
                <a:solidFill>
                  <a:srgbClr val="002060"/>
                </a:solidFill>
              </a:rPr>
              <a:t>BL : Euh, pas trop l'Europe de l‘Est mais plutôt euh, on est allés aux Etats-Unis aussi.</a:t>
            </a:r>
            <a:br>
              <a:rPr lang="fr-FR" sz="8000" dirty="0">
                <a:solidFill>
                  <a:srgbClr val="002060"/>
                </a:solidFill>
              </a:rPr>
            </a:br>
            <a:r>
              <a:rPr lang="fr-FR" sz="8000" dirty="0">
                <a:solidFill>
                  <a:srgbClr val="002060"/>
                </a:solidFill>
              </a:rPr>
              <a:t>E : Où ça ?</a:t>
            </a:r>
            <a:br>
              <a:rPr lang="fr-FR" sz="8000" dirty="0">
                <a:solidFill>
                  <a:srgbClr val="002060"/>
                </a:solidFill>
              </a:rPr>
            </a:br>
            <a:r>
              <a:rPr lang="fr-FR" sz="8000" dirty="0">
                <a:solidFill>
                  <a:srgbClr val="002060"/>
                </a:solidFill>
              </a:rPr>
              <a:t>BL : Euh, on est allés, </a:t>
            </a:r>
            <a:r>
              <a:rPr lang="fr-FR" sz="8000" b="1" dirty="0">
                <a:solidFill>
                  <a:srgbClr val="002060"/>
                </a:solidFill>
              </a:rPr>
              <a:t>on a fait toute la côte </a:t>
            </a:r>
            <a:r>
              <a:rPr lang="fr-FR" sz="8000" dirty="0">
                <a:solidFill>
                  <a:srgbClr val="002060"/>
                </a:solidFill>
              </a:rPr>
              <a:t>est en deux voyages.</a:t>
            </a:r>
            <a:br>
              <a:rPr lang="fr-FR" sz="8000" dirty="0">
                <a:solidFill>
                  <a:srgbClr val="002060"/>
                </a:solidFill>
              </a:rPr>
            </a:br>
            <a:r>
              <a:rPr lang="fr-FR" sz="8000" dirty="0">
                <a:solidFill>
                  <a:srgbClr val="002060"/>
                </a:solidFill>
              </a:rPr>
              <a:t>[…]</a:t>
            </a:r>
          </a:p>
          <a:p>
            <a:pPr marL="0" indent="0">
              <a:buNone/>
            </a:pPr>
            <a:r>
              <a:rPr lang="fr-FR" sz="8000" dirty="0">
                <a:solidFill>
                  <a:srgbClr val="002060"/>
                </a:solidFill>
              </a:rPr>
              <a:t>Et puis sinon, </a:t>
            </a:r>
            <a:r>
              <a:rPr lang="fr-FR" sz="8000" b="1" dirty="0">
                <a:solidFill>
                  <a:srgbClr val="002060"/>
                </a:solidFill>
              </a:rPr>
              <a:t>on est allés </a:t>
            </a:r>
            <a:r>
              <a:rPr lang="fr-FR" sz="8000" dirty="0">
                <a:solidFill>
                  <a:srgbClr val="002060"/>
                </a:solidFill>
              </a:rPr>
              <a:t>quelques fois au Maroc. Voilà.</a:t>
            </a:r>
            <a:br>
              <a:rPr lang="fr-FR" sz="8000" dirty="0">
                <a:solidFill>
                  <a:srgbClr val="002060"/>
                </a:solidFill>
              </a:rPr>
            </a:br>
            <a:r>
              <a:rPr lang="fr-FR" sz="8000" dirty="0">
                <a:solidFill>
                  <a:srgbClr val="002060"/>
                </a:solidFill>
              </a:rPr>
              <a:t>E : Et les États-Unis, t’avais bien kiffé ou euh ?</a:t>
            </a:r>
            <a:br>
              <a:rPr lang="fr-FR" sz="8000" dirty="0">
                <a:solidFill>
                  <a:srgbClr val="002060"/>
                </a:solidFill>
              </a:rPr>
            </a:br>
            <a:r>
              <a:rPr lang="fr-FR" sz="8000" dirty="0">
                <a:solidFill>
                  <a:srgbClr val="002060"/>
                </a:solidFill>
              </a:rPr>
              <a:t>BL : Ouais c'est superbe, ouais, c'est, c'est, vachement bien les États-Unis. Tu y es jamais allé?</a:t>
            </a:r>
            <a:br>
              <a:rPr lang="fr-FR" sz="8000" dirty="0">
                <a:solidFill>
                  <a:srgbClr val="002060"/>
                </a:solidFill>
              </a:rPr>
            </a:br>
            <a:r>
              <a:rPr lang="fr-FR" sz="8000" dirty="0">
                <a:solidFill>
                  <a:srgbClr val="002060"/>
                </a:solidFill>
              </a:rPr>
              <a:t>E : Si, mais, mais euh, je n'ai euh, je</a:t>
            </a:r>
            <a:r>
              <a:rPr lang="fr-FR" sz="8000" b="1" dirty="0">
                <a:solidFill>
                  <a:srgbClr val="002060"/>
                </a:solidFill>
              </a:rPr>
              <a:t>, </a:t>
            </a:r>
            <a:r>
              <a:rPr lang="fr-FR" sz="8000" b="1" u="sng" dirty="0">
                <a:solidFill>
                  <a:srgbClr val="002060"/>
                </a:solidFill>
              </a:rPr>
              <a:t>j'ai fait </a:t>
            </a:r>
            <a:r>
              <a:rPr lang="fr-FR" sz="8000" dirty="0">
                <a:solidFill>
                  <a:srgbClr val="002060"/>
                </a:solidFill>
              </a:rPr>
              <a:t>que New York en fait.</a:t>
            </a:r>
            <a:br>
              <a:rPr lang="fr-FR" sz="8000" dirty="0">
                <a:solidFill>
                  <a:srgbClr val="002060"/>
                </a:solidFill>
              </a:rPr>
            </a:br>
            <a:r>
              <a:rPr lang="fr-FR" sz="8000" dirty="0">
                <a:solidFill>
                  <a:srgbClr val="002060"/>
                </a:solidFill>
              </a:rPr>
              <a:t>[…]</a:t>
            </a:r>
          </a:p>
          <a:p>
            <a:pPr marL="0" indent="0">
              <a:buNone/>
            </a:pPr>
            <a:r>
              <a:rPr lang="fr-FR" sz="8000" dirty="0">
                <a:solidFill>
                  <a:srgbClr val="002060"/>
                </a:solidFill>
              </a:rPr>
              <a:t>: Et toi, tu retournerais plutôt où ?</a:t>
            </a:r>
            <a:br>
              <a:rPr lang="fr-FR" sz="8000" dirty="0">
                <a:solidFill>
                  <a:srgbClr val="002060"/>
                </a:solidFill>
              </a:rPr>
            </a:br>
            <a:r>
              <a:rPr lang="fr-FR" sz="8000" dirty="0">
                <a:solidFill>
                  <a:srgbClr val="002060"/>
                </a:solidFill>
              </a:rPr>
              <a:t>BL : New York, pour commencer ouais. Puis </a:t>
            </a:r>
            <a:r>
              <a:rPr lang="fr-FR" sz="8000" u="sng" dirty="0">
                <a:solidFill>
                  <a:srgbClr val="002060"/>
                </a:solidFill>
              </a:rPr>
              <a:t>je ferais bien, un jour j'irais bien </a:t>
            </a:r>
            <a:r>
              <a:rPr lang="fr-FR" sz="8000" dirty="0">
                <a:solidFill>
                  <a:srgbClr val="002060"/>
                </a:solidFill>
              </a:rPr>
              <a:t>sur la côte ouest aussi</a:t>
            </a:r>
            <a:br>
              <a:rPr lang="fr-FR" sz="5600" dirty="0"/>
            </a:br>
            <a:endParaRPr lang="fr-FR" sz="5600" dirty="0"/>
          </a:p>
          <a:p>
            <a:pPr marL="0" indent="0">
              <a:buNone/>
            </a:pPr>
            <a:r>
              <a:rPr lang="fr-FR" sz="5600" b="1" dirty="0"/>
              <a:t>PFC 21abl1  </a:t>
            </a:r>
            <a:r>
              <a:rPr lang="fr-FR" sz="6000" dirty="0">
                <a:solidFill>
                  <a:srgbClr val="002060"/>
                </a:solidFill>
                <a:hlinkClick r:id="rId3"/>
              </a:rPr>
              <a:t>https://repository.ortolang.fr/api/content/pfc/v1/21abl1/21abl1g_anon.mp3</a:t>
            </a:r>
            <a:endParaRPr lang="fr-FR" sz="6000" dirty="0">
              <a:solidFill>
                <a:srgbClr val="002060"/>
              </a:solidFill>
            </a:endParaRPr>
          </a:p>
          <a:p>
            <a:pPr marL="0" indent="0">
              <a:buNone/>
            </a:pPr>
            <a:r>
              <a:rPr lang="fr-FR" sz="6000" dirty="0">
                <a:solidFill>
                  <a:srgbClr val="002060"/>
                </a:solidFill>
              </a:rPr>
              <a:t>     1:35 à 4:30</a:t>
            </a:r>
            <a:endParaRPr lang="fr-FR" sz="5600" dirty="0"/>
          </a:p>
          <a:p>
            <a:endParaRPr lang="it-IT" sz="5600"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400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8937" y="274638"/>
            <a:ext cx="9567746" cy="722058"/>
          </a:xfrm>
        </p:spPr>
        <p:txBody>
          <a:bodyPr>
            <a:noAutofit/>
          </a:bodyPr>
          <a:lstStyle/>
          <a:p>
            <a:pPr algn="just"/>
            <a:r>
              <a:rPr lang="it-IT" sz="3200" b="1" spc="100">
                <a:solidFill>
                  <a:srgbClr val="179D60"/>
                </a:solidFill>
                <a:cs typeface="Biome Light" panose="020B0502040204020203" pitchFamily="34" charset="0"/>
              </a:rPr>
              <a:t>CORPUS - </a:t>
            </a:r>
            <a:r>
              <a:rPr lang="it-IT" sz="3200" b="1" spc="100" err="1">
                <a:solidFill>
                  <a:srgbClr val="179D60"/>
                </a:solidFill>
                <a:cs typeface="Biome Light" panose="020B0502040204020203" pitchFamily="34" charset="0"/>
              </a:rPr>
              <a:t>Aspects</a:t>
            </a:r>
            <a:r>
              <a:rPr lang="it-IT" sz="3200" b="1" spc="100">
                <a:solidFill>
                  <a:srgbClr val="179D60"/>
                </a:solidFill>
                <a:cs typeface="Biome Light" panose="020B0502040204020203" pitchFamily="34" charset="0"/>
              </a:rPr>
              <a:t> de la </a:t>
            </a:r>
            <a:r>
              <a:rPr lang="it-IT" sz="3200" b="1" spc="100" err="1">
                <a:solidFill>
                  <a:srgbClr val="179D60"/>
                </a:solidFill>
                <a:cs typeface="Biome Light" panose="020B0502040204020203" pitchFamily="34" charset="0"/>
              </a:rPr>
              <a:t>spontanéité</a:t>
            </a:r>
            <a:br>
              <a:rPr lang="it-IT" sz="3200" b="1" spc="100">
                <a:solidFill>
                  <a:srgbClr val="179D60"/>
                </a:solidFill>
                <a:cs typeface="Biome Light" panose="020B0502040204020203" pitchFamily="34" charset="0"/>
              </a:rPr>
            </a:br>
            <a:r>
              <a:rPr lang="it-IT" sz="3200" b="1" spc="100" err="1">
                <a:solidFill>
                  <a:srgbClr val="179D60"/>
                </a:solidFill>
                <a:cs typeface="Biome Light" panose="020B0502040204020203" pitchFamily="34" charset="0"/>
              </a:rPr>
              <a:t>réajustement</a:t>
            </a:r>
            <a:r>
              <a:rPr lang="it-IT" sz="3200" b="1" spc="100">
                <a:solidFill>
                  <a:srgbClr val="179D60"/>
                </a:solidFill>
                <a:cs typeface="Biome Light" panose="020B0502040204020203" pitchFamily="34" charset="0"/>
              </a:rPr>
              <a:t> </a:t>
            </a:r>
            <a:r>
              <a:rPr lang="it-IT" sz="3200" b="1" spc="100" err="1">
                <a:solidFill>
                  <a:srgbClr val="179D60"/>
                </a:solidFill>
                <a:cs typeface="Biome Light" panose="020B0502040204020203" pitchFamily="34" charset="0"/>
              </a:rPr>
              <a:t>introduit</a:t>
            </a:r>
            <a:r>
              <a:rPr lang="it-IT" sz="3200" b="1" spc="100">
                <a:solidFill>
                  <a:srgbClr val="179D60"/>
                </a:solidFill>
                <a:cs typeface="Biome Light" panose="020B0502040204020203" pitchFamily="34" charset="0"/>
              </a:rPr>
              <a:t> par </a:t>
            </a:r>
            <a:r>
              <a:rPr lang="it-IT" sz="3200" b="1" i="1" spc="100">
                <a:solidFill>
                  <a:srgbClr val="179D60"/>
                </a:solidFill>
                <a:cs typeface="Biome Light" panose="020B0502040204020203" pitchFamily="34" charset="0"/>
              </a:rPr>
              <a:t>enfin</a:t>
            </a:r>
            <a:endParaRPr lang="fr-FR" sz="3200" b="1" spc="100">
              <a:solidFill>
                <a:srgbClr val="179D60"/>
              </a:solidFill>
              <a:cs typeface="Biome Light" panose="020B0502040204020203" pitchFamily="34" charset="0"/>
            </a:endParaRPr>
          </a:p>
        </p:txBody>
      </p:sp>
      <p:sp>
        <p:nvSpPr>
          <p:cNvPr id="3" name="Segnaposto contenuto 2"/>
          <p:cNvSpPr>
            <a:spLocks noGrp="1"/>
          </p:cNvSpPr>
          <p:nvPr>
            <p:ph idx="1"/>
          </p:nvPr>
        </p:nvSpPr>
        <p:spPr>
          <a:xfrm>
            <a:off x="1981200" y="1483112"/>
            <a:ext cx="8229600" cy="4643052"/>
          </a:xfrm>
        </p:spPr>
        <p:txBody>
          <a:bodyPr>
            <a:normAutofit fontScale="32500" lnSpcReduction="20000"/>
          </a:bodyPr>
          <a:lstStyle/>
          <a:p>
            <a:pPr marL="0" indent="0">
              <a:buNone/>
            </a:pPr>
            <a:r>
              <a:rPr lang="fr-FR" sz="7200">
                <a:hlinkClick r:id="rId5"/>
              </a:rPr>
              <a:t>http://www.projet-pfc.net/base/hyperaudio/index.php?folder=21abl1&amp;type=g</a:t>
            </a:r>
            <a:br>
              <a:rPr lang="fr-FR"/>
            </a:br>
            <a:br>
              <a:rPr lang="fr-FR"/>
            </a:br>
            <a:br>
              <a:rPr lang="fr-FR" sz="3700"/>
            </a:br>
            <a:r>
              <a:rPr lang="fr-FR" sz="8600"/>
              <a:t>BL: quand on y était allés + on était </a:t>
            </a:r>
            <a:r>
              <a:rPr lang="fr-FR" sz="8600">
                <a:solidFill>
                  <a:srgbClr val="00B050"/>
                </a:solidFill>
              </a:rPr>
              <a:t>euh</a:t>
            </a:r>
            <a:r>
              <a:rPr lang="fr-FR" sz="8600"/>
              <a:t> logés dans un loft </a:t>
            </a:r>
            <a:r>
              <a:rPr lang="fr-FR" sz="8600">
                <a:solidFill>
                  <a:srgbClr val="00B050"/>
                </a:solidFill>
              </a:rPr>
              <a:t>euh </a:t>
            </a:r>
            <a:r>
              <a:rPr lang="fr-FR" sz="8600"/>
              <a:t>à Manhattan + la nénette, ah c'était génial </a:t>
            </a:r>
            <a:r>
              <a:rPr lang="fr-FR" sz="8600">
                <a:solidFill>
                  <a:srgbClr val="00B050"/>
                </a:solidFill>
              </a:rPr>
              <a:t>quoi + </a:t>
            </a:r>
            <a:r>
              <a:rPr lang="fr-FR" sz="8600"/>
              <a:t> </a:t>
            </a:r>
            <a:r>
              <a:rPr lang="fr-FR" sz="8600">
                <a:solidFill>
                  <a:srgbClr val="00B050"/>
                </a:solidFill>
              </a:rPr>
              <a:t>une usine désaffectée + </a:t>
            </a:r>
            <a:r>
              <a:rPr lang="fr-FR" sz="8600" b="1" u="sng">
                <a:solidFill>
                  <a:srgbClr val="00B050"/>
                </a:solidFill>
              </a:rPr>
              <a:t>enfin</a:t>
            </a:r>
            <a:r>
              <a:rPr lang="fr-FR" sz="8600">
                <a:solidFill>
                  <a:srgbClr val="00B050"/>
                </a:solidFill>
              </a:rPr>
              <a:t> qui </a:t>
            </a:r>
            <a:r>
              <a:rPr lang="fr-FR" sz="8600" err="1">
                <a:solidFill>
                  <a:srgbClr val="00B050"/>
                </a:solidFill>
              </a:rPr>
              <a:t>ét</a:t>
            </a:r>
            <a:r>
              <a:rPr lang="fr-FR" sz="8600">
                <a:solidFill>
                  <a:srgbClr val="00B050"/>
                </a:solidFill>
              </a:rPr>
              <a:t>/, qui était plus désaffectée </a:t>
            </a:r>
            <a:r>
              <a:rPr lang="fr-FR" sz="8600" u="sng">
                <a:solidFill>
                  <a:srgbClr val="00B050"/>
                </a:solidFill>
              </a:rPr>
              <a:t>quoi</a:t>
            </a:r>
            <a:r>
              <a:rPr lang="fr-FR" sz="8600">
                <a:solidFill>
                  <a:srgbClr val="00B050"/>
                </a:solidFill>
              </a:rPr>
              <a:t>, qui avait été euh r/, rénovée</a:t>
            </a:r>
            <a:r>
              <a:rPr lang="fr-FR" sz="8600"/>
              <a:t>, </a:t>
            </a:r>
            <a:r>
              <a:rPr lang="fr-FR" sz="8600">
                <a:solidFill>
                  <a:srgbClr val="00B050"/>
                </a:solidFill>
              </a:rPr>
              <a:t>remise en loft +</a:t>
            </a:r>
            <a:r>
              <a:rPr lang="fr-FR" sz="8600"/>
              <a:t> elle avait un loft immense qui donnait sur les deux grandes tours et puis c’était + splendide quoi</a:t>
            </a:r>
            <a:br>
              <a:rPr lang="fr-FR" sz="8600"/>
            </a:br>
            <a:endParaRPr lang="fr-FR" sz="2800" strike="sngStrike"/>
          </a:p>
          <a:p>
            <a:pPr marL="0" indent="0">
              <a:buNone/>
            </a:pPr>
            <a:r>
              <a:rPr lang="it-IT" sz="6400"/>
              <a:t>(PCF </a:t>
            </a:r>
            <a:r>
              <a:rPr lang="it-IT" sz="6400" err="1"/>
              <a:t>locuteur</a:t>
            </a:r>
            <a:r>
              <a:rPr lang="it-IT" sz="6400"/>
              <a:t> 21abl1, </a:t>
            </a:r>
            <a:r>
              <a:rPr lang="it-IT" sz="6400" err="1"/>
              <a:t>Dijon</a:t>
            </a:r>
            <a:r>
              <a:rPr lang="it-IT" sz="6400"/>
              <a:t>)</a:t>
            </a:r>
            <a:endParaRPr lang="fr-FR" sz="640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loft.3g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55960" y="4488965"/>
            <a:ext cx="559072" cy="559072"/>
          </a:xfrm>
          <a:prstGeom prst="rect">
            <a:avLst/>
          </a:prstGeom>
        </p:spPr>
      </p:pic>
    </p:spTree>
    <p:extLst>
      <p:ext uri="{BB962C8B-B14F-4D97-AF65-F5344CB8AC3E}">
        <p14:creationId xmlns:p14="http://schemas.microsoft.com/office/powerpoint/2010/main" val="3413915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46"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4000" b="1">
                <a:solidFill>
                  <a:srgbClr val="00B050"/>
                </a:solidFill>
              </a:rPr>
              <a:t>Sémantique et pragmatique : le dit et le non-dit</a:t>
            </a:r>
            <a:endParaRPr lang="fr-FR" b="1"/>
          </a:p>
        </p:txBody>
      </p:sp>
      <p:sp>
        <p:nvSpPr>
          <p:cNvPr id="3" name="Segnaposto contenuto 2"/>
          <p:cNvSpPr>
            <a:spLocks noGrp="1"/>
          </p:cNvSpPr>
          <p:nvPr>
            <p:ph idx="1"/>
          </p:nvPr>
        </p:nvSpPr>
        <p:spPr>
          <a:xfrm>
            <a:off x="838200" y="1492469"/>
            <a:ext cx="10515600" cy="5181600"/>
          </a:xfrm>
        </p:spPr>
        <p:txBody>
          <a:bodyPr vert="horz" lIns="91440" tIns="45720" rIns="91440" bIns="45720" rtlCol="0" anchor="t">
            <a:normAutofit fontScale="92500" lnSpcReduction="20000"/>
          </a:bodyPr>
          <a:lstStyle/>
          <a:p>
            <a:r>
              <a:rPr lang="fr-FR" sz="2400" dirty="0">
                <a:solidFill>
                  <a:srgbClr val="002060"/>
                </a:solidFill>
              </a:rPr>
              <a:t>Sens littéral des mots ou des phrases (SEM) </a:t>
            </a:r>
            <a:r>
              <a:rPr lang="fr-FR" sz="2400" i="1" dirty="0">
                <a:solidFill>
                  <a:srgbClr val="002060"/>
                </a:solidFill>
              </a:rPr>
              <a:t>vs </a:t>
            </a:r>
            <a:r>
              <a:rPr lang="fr-FR" sz="2400" b="1" dirty="0">
                <a:solidFill>
                  <a:srgbClr val="002060"/>
                </a:solidFill>
              </a:rPr>
              <a:t>langage en contexte </a:t>
            </a:r>
            <a:r>
              <a:rPr lang="fr-FR" sz="2400" dirty="0">
                <a:solidFill>
                  <a:srgbClr val="002060"/>
                </a:solidFill>
              </a:rPr>
              <a:t>- &gt; implications, intentions et effets sur le destinataire (PRAGM)</a:t>
            </a:r>
          </a:p>
          <a:p>
            <a:pPr marL="0" indent="0">
              <a:buNone/>
            </a:pPr>
            <a:r>
              <a:rPr lang="fr-FR" sz="2200" dirty="0"/>
              <a:t>Bibl. Ducrot O. 1972 </a:t>
            </a:r>
            <a:r>
              <a:rPr lang="fr-FR" sz="2200" i="1" dirty="0"/>
              <a:t>Dire et ne pas dire </a:t>
            </a:r>
            <a:r>
              <a:rPr lang="fr-FR" sz="2200" dirty="0"/>
              <a:t>+ Kerbrat-</a:t>
            </a:r>
            <a:r>
              <a:rPr lang="fr-FR" sz="2200" dirty="0" err="1"/>
              <a:t>Orecchion</a:t>
            </a:r>
            <a:r>
              <a:rPr lang="it-IT" sz="2200" dirty="0"/>
              <a:t>i C. 1986 </a:t>
            </a:r>
            <a:r>
              <a:rPr lang="it-IT" sz="2200" i="1" dirty="0" err="1"/>
              <a:t>L’implicite</a:t>
            </a:r>
            <a:endParaRPr lang="fr-FR" sz="2200" dirty="0"/>
          </a:p>
          <a:p>
            <a:r>
              <a:rPr lang="fr-FR" sz="2400" dirty="0">
                <a:solidFill>
                  <a:srgbClr val="002060"/>
                </a:solidFill>
              </a:rPr>
              <a:t>Principe d’économie linguistique : dit (</a:t>
            </a:r>
            <a:r>
              <a:rPr lang="fr-FR" sz="2400" b="1" dirty="0">
                <a:solidFill>
                  <a:srgbClr val="002060"/>
                </a:solidFill>
              </a:rPr>
              <a:t>posé</a:t>
            </a:r>
            <a:r>
              <a:rPr lang="fr-FR" sz="2400" dirty="0">
                <a:solidFill>
                  <a:srgbClr val="002060"/>
                </a:solidFill>
              </a:rPr>
              <a:t>) </a:t>
            </a:r>
            <a:r>
              <a:rPr lang="fr-FR" sz="2400" i="1" dirty="0">
                <a:solidFill>
                  <a:srgbClr val="002060"/>
                </a:solidFill>
              </a:rPr>
              <a:t>vs</a:t>
            </a:r>
            <a:r>
              <a:rPr lang="fr-FR" sz="2400" dirty="0">
                <a:solidFill>
                  <a:srgbClr val="002060"/>
                </a:solidFill>
              </a:rPr>
              <a:t> non-dit (</a:t>
            </a:r>
            <a:r>
              <a:rPr lang="fr-FR" sz="2400" b="1" dirty="0">
                <a:solidFill>
                  <a:srgbClr val="002060"/>
                </a:solidFill>
              </a:rPr>
              <a:t>présupposé</a:t>
            </a:r>
            <a:r>
              <a:rPr lang="fr-FR" sz="2400" dirty="0">
                <a:solidFill>
                  <a:srgbClr val="002060"/>
                </a:solidFill>
              </a:rPr>
              <a:t>) d’un énoncé -&gt; informations </a:t>
            </a:r>
            <a:r>
              <a:rPr lang="fr-FR" sz="2400" b="1" dirty="0">
                <a:solidFill>
                  <a:srgbClr val="002060"/>
                </a:solidFill>
              </a:rPr>
              <a:t>explicites</a:t>
            </a:r>
            <a:r>
              <a:rPr lang="fr-FR" sz="2400" dirty="0">
                <a:solidFill>
                  <a:srgbClr val="002060"/>
                </a:solidFill>
              </a:rPr>
              <a:t> </a:t>
            </a:r>
            <a:r>
              <a:rPr lang="fr-FR" sz="2400" i="1" dirty="0">
                <a:solidFill>
                  <a:srgbClr val="002060"/>
                </a:solidFill>
              </a:rPr>
              <a:t>vs</a:t>
            </a:r>
            <a:r>
              <a:rPr lang="fr-FR" sz="2400" dirty="0">
                <a:solidFill>
                  <a:srgbClr val="002060"/>
                </a:solidFill>
              </a:rPr>
              <a:t> </a:t>
            </a:r>
            <a:r>
              <a:rPr lang="fr-FR" sz="2400" b="1" dirty="0">
                <a:solidFill>
                  <a:srgbClr val="002060"/>
                </a:solidFill>
              </a:rPr>
              <a:t>implicites</a:t>
            </a:r>
            <a:r>
              <a:rPr lang="fr-FR" sz="2400" dirty="0">
                <a:solidFill>
                  <a:srgbClr val="002060"/>
                </a:solidFill>
              </a:rPr>
              <a:t> (qu’on déduit grâce au contenu linguistique des énoncés, l’intonation, les savoirs partagés, le contexte) ex. </a:t>
            </a:r>
            <a:r>
              <a:rPr lang="fr-FR" sz="2400" i="1" dirty="0">
                <a:solidFill>
                  <a:srgbClr val="002060"/>
                </a:solidFill>
              </a:rPr>
              <a:t>Il a cessé de fumer il y a 6 mois ;  ils ne veulent pas d’enfants ; ils ne veulent plus d’enfants ; tu as l’air malin (intonation / contexte), il fait froid ici (contexte).</a:t>
            </a:r>
            <a:endParaRPr lang="fr-FR" sz="2400" i="1" dirty="0">
              <a:solidFill>
                <a:srgbClr val="002060"/>
              </a:solidFill>
              <a:cs typeface="Calibri"/>
            </a:endParaRPr>
          </a:p>
          <a:p>
            <a:r>
              <a:rPr lang="fr-FR" sz="2400" dirty="0">
                <a:solidFill>
                  <a:srgbClr val="7030A0"/>
                </a:solidFill>
              </a:rPr>
              <a:t>Réduction, économie, communication dynamique, connivences.</a:t>
            </a:r>
            <a:endParaRPr lang="fr-FR" sz="2400" dirty="0">
              <a:solidFill>
                <a:srgbClr val="7030A0"/>
              </a:solidFill>
              <a:cs typeface="Calibri"/>
            </a:endParaRPr>
          </a:p>
          <a:p>
            <a:r>
              <a:rPr lang="fr-FR" sz="2400" dirty="0">
                <a:solidFill>
                  <a:srgbClr val="7030A0"/>
                </a:solidFill>
              </a:rPr>
              <a:t> Énoncés implicites = </a:t>
            </a:r>
            <a:r>
              <a:rPr lang="fr-FR" sz="2400" b="1" dirty="0">
                <a:solidFill>
                  <a:srgbClr val="7030A0"/>
                </a:solidFill>
              </a:rPr>
              <a:t>présupposés (information contenue dans la phrase)</a:t>
            </a:r>
            <a:r>
              <a:rPr lang="fr-FR" sz="2400" dirty="0">
                <a:solidFill>
                  <a:srgbClr val="7030A0"/>
                </a:solidFill>
              </a:rPr>
              <a:t> ou </a:t>
            </a:r>
            <a:r>
              <a:rPr lang="fr-FR" sz="2400" b="1" dirty="0">
                <a:solidFill>
                  <a:srgbClr val="7030A0"/>
                </a:solidFill>
              </a:rPr>
              <a:t>sous-entendus</a:t>
            </a:r>
            <a:r>
              <a:rPr lang="fr-FR" sz="2400" dirty="0">
                <a:solidFill>
                  <a:srgbClr val="7030A0"/>
                </a:solidFill>
              </a:rPr>
              <a:t> (liés au </a:t>
            </a:r>
            <a:r>
              <a:rPr lang="fr-FR" sz="2400" b="1" dirty="0">
                <a:solidFill>
                  <a:srgbClr val="7030A0"/>
                </a:solidFill>
              </a:rPr>
              <a:t>contexte</a:t>
            </a:r>
            <a:r>
              <a:rPr lang="fr-FR" sz="2400" dirty="0">
                <a:solidFill>
                  <a:srgbClr val="7030A0"/>
                </a:solidFill>
              </a:rPr>
              <a:t>). </a:t>
            </a:r>
            <a:r>
              <a:rPr lang="fr-FR" sz="2400" dirty="0">
                <a:solidFill>
                  <a:srgbClr val="002060"/>
                </a:solidFill>
              </a:rPr>
              <a:t>Dans ce dernier cas, le locuteur peut nier l’interprétation qui est faite de son énoncé</a:t>
            </a:r>
            <a:endParaRPr lang="fr-FR" sz="2400" dirty="0">
              <a:solidFill>
                <a:srgbClr val="7030A0"/>
              </a:solidFill>
            </a:endParaRPr>
          </a:p>
          <a:p>
            <a:pPr marL="0" indent="0">
              <a:buNone/>
            </a:pPr>
            <a:r>
              <a:rPr lang="fr-FR" sz="2200" i="1" dirty="0">
                <a:solidFill>
                  <a:srgbClr val="002060"/>
                </a:solidFill>
              </a:rPr>
              <a:t>- </a:t>
            </a:r>
            <a:r>
              <a:rPr lang="fr-FR" sz="1900" i="1" dirty="0">
                <a:solidFill>
                  <a:srgbClr val="002060"/>
                </a:solidFill>
              </a:rPr>
              <a:t>Tu es bien </a:t>
            </a:r>
            <a:r>
              <a:rPr lang="it-IT" sz="1900" i="1" dirty="0" err="1">
                <a:solidFill>
                  <a:srgbClr val="002060"/>
                </a:solidFill>
              </a:rPr>
              <a:t>pâle</a:t>
            </a:r>
            <a:r>
              <a:rPr lang="it-IT" sz="1900" i="1" dirty="0">
                <a:solidFill>
                  <a:srgbClr val="002060"/>
                </a:solidFill>
              </a:rPr>
              <a:t> pour </a:t>
            </a:r>
            <a:r>
              <a:rPr lang="it-IT" sz="1900" i="1" dirty="0" err="1">
                <a:solidFill>
                  <a:srgbClr val="002060"/>
                </a:solidFill>
              </a:rPr>
              <a:t>quelqu’un</a:t>
            </a:r>
            <a:r>
              <a:rPr lang="it-IT" sz="1900" i="1" dirty="0">
                <a:solidFill>
                  <a:srgbClr val="002060"/>
                </a:solidFill>
              </a:rPr>
              <a:t> qui </a:t>
            </a:r>
            <a:r>
              <a:rPr lang="it-IT" sz="1900" i="1" dirty="0" err="1">
                <a:solidFill>
                  <a:srgbClr val="002060"/>
                </a:solidFill>
              </a:rPr>
              <a:t>revient</a:t>
            </a:r>
            <a:r>
              <a:rPr lang="it-IT" sz="1900" i="1" dirty="0">
                <a:solidFill>
                  <a:srgbClr val="002060"/>
                </a:solidFill>
              </a:rPr>
              <a:t> de </a:t>
            </a:r>
            <a:r>
              <a:rPr lang="it-IT" sz="1900" i="1" dirty="0" err="1">
                <a:solidFill>
                  <a:srgbClr val="002060"/>
                </a:solidFill>
              </a:rPr>
              <a:t>vacances</a:t>
            </a:r>
            <a:r>
              <a:rPr lang="it-IT" sz="1900" i="1" dirty="0">
                <a:solidFill>
                  <a:srgbClr val="002060"/>
                </a:solidFill>
              </a:rPr>
              <a:t> (implicite : </a:t>
            </a:r>
            <a:r>
              <a:rPr lang="it-IT" sz="1900" i="1" dirty="0" err="1">
                <a:solidFill>
                  <a:srgbClr val="002060"/>
                </a:solidFill>
              </a:rPr>
              <a:t>vacances</a:t>
            </a:r>
            <a:r>
              <a:rPr lang="it-IT" sz="1900" i="1" dirty="0">
                <a:solidFill>
                  <a:srgbClr val="002060"/>
                </a:solidFill>
              </a:rPr>
              <a:t> = soleil  je m’</a:t>
            </a:r>
            <a:r>
              <a:rPr lang="it-IT" sz="1900" i="1" dirty="0" err="1">
                <a:solidFill>
                  <a:srgbClr val="002060"/>
                </a:solidFill>
              </a:rPr>
              <a:t>étonne</a:t>
            </a:r>
            <a:r>
              <a:rPr lang="it-IT" sz="1900" i="1" dirty="0">
                <a:solidFill>
                  <a:srgbClr val="002060"/>
                </a:solidFill>
              </a:rPr>
              <a:t> </a:t>
            </a:r>
            <a:r>
              <a:rPr lang="it-IT" sz="1900" i="1" dirty="0" err="1">
                <a:solidFill>
                  <a:srgbClr val="002060"/>
                </a:solidFill>
              </a:rPr>
              <a:t>que</a:t>
            </a:r>
            <a:r>
              <a:rPr lang="it-IT" sz="1900" i="1" dirty="0">
                <a:solidFill>
                  <a:srgbClr val="002060"/>
                </a:solidFill>
              </a:rPr>
              <a:t> tu n’</a:t>
            </a:r>
            <a:r>
              <a:rPr lang="it-IT" sz="1900" i="1" dirty="0" err="1">
                <a:solidFill>
                  <a:srgbClr val="002060"/>
                </a:solidFill>
              </a:rPr>
              <a:t>aies</a:t>
            </a:r>
            <a:r>
              <a:rPr lang="it-IT" sz="1900" i="1" dirty="0">
                <a:solidFill>
                  <a:srgbClr val="002060"/>
                </a:solidFill>
              </a:rPr>
              <a:t> </a:t>
            </a:r>
            <a:r>
              <a:rPr lang="it-IT" sz="1900" i="1" dirty="0" err="1">
                <a:solidFill>
                  <a:srgbClr val="002060"/>
                </a:solidFill>
              </a:rPr>
              <a:t>pas</a:t>
            </a:r>
            <a:r>
              <a:rPr lang="it-IT" sz="1900" i="1" dirty="0">
                <a:solidFill>
                  <a:srgbClr val="002060"/>
                </a:solidFill>
              </a:rPr>
              <a:t> </a:t>
            </a:r>
            <a:r>
              <a:rPr lang="it-IT" sz="1900" i="1" dirty="0" err="1">
                <a:solidFill>
                  <a:srgbClr val="002060"/>
                </a:solidFill>
              </a:rPr>
              <a:t>meilleure</a:t>
            </a:r>
            <a:r>
              <a:rPr lang="it-IT" sz="1900" i="1" dirty="0">
                <a:solidFill>
                  <a:srgbClr val="002060"/>
                </a:solidFill>
              </a:rPr>
              <a:t> mine</a:t>
            </a:r>
            <a:endParaRPr lang="it-IT" sz="1900" i="1" dirty="0">
              <a:solidFill>
                <a:srgbClr val="002060"/>
              </a:solidFill>
              <a:cs typeface="Calibri"/>
            </a:endParaRPr>
          </a:p>
          <a:p>
            <a:pPr marL="0" indent="0">
              <a:buNone/>
            </a:pPr>
            <a:r>
              <a:rPr lang="it-IT" sz="1900" i="1" dirty="0">
                <a:solidFill>
                  <a:srgbClr val="002060"/>
                </a:solidFill>
              </a:rPr>
              <a:t>– Tu </a:t>
            </a:r>
            <a:r>
              <a:rPr lang="it-IT" sz="1900" i="1" dirty="0" err="1">
                <a:solidFill>
                  <a:srgbClr val="002060"/>
                </a:solidFill>
              </a:rPr>
              <a:t>doutes</a:t>
            </a:r>
            <a:r>
              <a:rPr lang="it-IT" sz="1900" i="1" dirty="0">
                <a:solidFill>
                  <a:srgbClr val="002060"/>
                </a:solidFill>
              </a:rPr>
              <a:t> </a:t>
            </a:r>
            <a:r>
              <a:rPr lang="it-IT" sz="1900" i="1" dirty="0" err="1">
                <a:solidFill>
                  <a:srgbClr val="002060"/>
                </a:solidFill>
              </a:rPr>
              <a:t>que</a:t>
            </a:r>
            <a:r>
              <a:rPr lang="it-IT" sz="1900" i="1" dirty="0">
                <a:solidFill>
                  <a:srgbClr val="002060"/>
                </a:solidFill>
              </a:rPr>
              <a:t> je </a:t>
            </a:r>
            <a:r>
              <a:rPr lang="it-IT" sz="1900" i="1" dirty="0" err="1">
                <a:solidFill>
                  <a:srgbClr val="002060"/>
                </a:solidFill>
              </a:rPr>
              <a:t>sois</a:t>
            </a:r>
            <a:r>
              <a:rPr lang="it-IT" sz="1900" i="1" dirty="0">
                <a:solidFill>
                  <a:srgbClr val="002060"/>
                </a:solidFill>
              </a:rPr>
              <a:t> </a:t>
            </a:r>
            <a:r>
              <a:rPr lang="it-IT" sz="1900" i="1" dirty="0" err="1">
                <a:solidFill>
                  <a:srgbClr val="002060"/>
                </a:solidFill>
              </a:rPr>
              <a:t>effectivement</a:t>
            </a:r>
            <a:r>
              <a:rPr lang="it-IT" sz="1900" i="1" dirty="0">
                <a:solidFill>
                  <a:srgbClr val="002060"/>
                </a:solidFill>
              </a:rPr>
              <a:t> </a:t>
            </a:r>
            <a:r>
              <a:rPr lang="it-IT" sz="1900" i="1" dirty="0" err="1">
                <a:solidFill>
                  <a:srgbClr val="002060"/>
                </a:solidFill>
              </a:rPr>
              <a:t>partie</a:t>
            </a:r>
            <a:r>
              <a:rPr lang="it-IT" sz="1900" i="1" dirty="0">
                <a:solidFill>
                  <a:srgbClr val="002060"/>
                </a:solidFill>
              </a:rPr>
              <a:t>?  - Mais </a:t>
            </a:r>
            <a:r>
              <a:rPr lang="it-IT" sz="1900" i="1" dirty="0" err="1">
                <a:solidFill>
                  <a:srgbClr val="002060"/>
                </a:solidFill>
              </a:rPr>
              <a:t>pas</a:t>
            </a:r>
            <a:r>
              <a:rPr lang="it-IT" sz="1900" i="1" dirty="0">
                <a:solidFill>
                  <a:srgbClr val="002060"/>
                </a:solidFill>
              </a:rPr>
              <a:t> </a:t>
            </a:r>
            <a:r>
              <a:rPr lang="it-IT" sz="1900" i="1" dirty="0" err="1">
                <a:solidFill>
                  <a:srgbClr val="002060"/>
                </a:solidFill>
              </a:rPr>
              <a:t>du</a:t>
            </a:r>
            <a:r>
              <a:rPr lang="it-IT" sz="1900" i="1" dirty="0">
                <a:solidFill>
                  <a:srgbClr val="002060"/>
                </a:solidFill>
              </a:rPr>
              <a:t> tout mais je suppose </a:t>
            </a:r>
            <a:r>
              <a:rPr lang="it-IT" sz="1900" i="1" dirty="0" err="1">
                <a:solidFill>
                  <a:srgbClr val="002060"/>
                </a:solidFill>
              </a:rPr>
              <a:t>que</a:t>
            </a:r>
            <a:r>
              <a:rPr lang="it-IT" sz="1900" i="1" dirty="0">
                <a:solidFill>
                  <a:srgbClr val="002060"/>
                </a:solidFill>
              </a:rPr>
              <a:t> tu n’es </a:t>
            </a:r>
            <a:r>
              <a:rPr lang="it-IT" sz="1900" i="1" dirty="0" err="1">
                <a:solidFill>
                  <a:srgbClr val="002060"/>
                </a:solidFill>
              </a:rPr>
              <a:t>pas</a:t>
            </a:r>
            <a:r>
              <a:rPr lang="it-IT" sz="1900" i="1" dirty="0">
                <a:solidFill>
                  <a:srgbClr val="002060"/>
                </a:solidFill>
              </a:rPr>
              <a:t> </a:t>
            </a:r>
            <a:r>
              <a:rPr lang="it-IT" sz="1900" i="1" dirty="0" err="1">
                <a:solidFill>
                  <a:srgbClr val="002060"/>
                </a:solidFill>
              </a:rPr>
              <a:t>beaucoup</a:t>
            </a:r>
            <a:r>
              <a:rPr lang="it-IT" sz="1900" i="1" dirty="0">
                <a:solidFill>
                  <a:srgbClr val="002060"/>
                </a:solidFill>
              </a:rPr>
              <a:t> </a:t>
            </a:r>
            <a:r>
              <a:rPr lang="it-IT" sz="1900" i="1" dirty="0" err="1">
                <a:solidFill>
                  <a:srgbClr val="002060"/>
                </a:solidFill>
              </a:rPr>
              <a:t>sortie</a:t>
            </a:r>
            <a:r>
              <a:rPr lang="it-IT" sz="1900" i="1" dirty="0">
                <a:solidFill>
                  <a:srgbClr val="002060"/>
                </a:solidFill>
              </a:rPr>
              <a:t> </a:t>
            </a:r>
            <a:r>
              <a:rPr lang="it-IT" sz="1900" i="1" dirty="0" err="1">
                <a:solidFill>
                  <a:srgbClr val="002060"/>
                </a:solidFill>
              </a:rPr>
              <a:t>ou</a:t>
            </a:r>
            <a:r>
              <a:rPr lang="it-IT" sz="1900" i="1" dirty="0">
                <a:solidFill>
                  <a:srgbClr val="002060"/>
                </a:solidFill>
              </a:rPr>
              <a:t> </a:t>
            </a:r>
            <a:r>
              <a:rPr lang="it-IT" sz="1900" i="1" dirty="0" err="1">
                <a:solidFill>
                  <a:srgbClr val="002060"/>
                </a:solidFill>
              </a:rPr>
              <a:t>que</a:t>
            </a:r>
            <a:r>
              <a:rPr lang="it-IT" sz="1900" i="1" dirty="0">
                <a:solidFill>
                  <a:srgbClr val="002060"/>
                </a:solidFill>
              </a:rPr>
              <a:t> le </a:t>
            </a:r>
            <a:r>
              <a:rPr lang="it-IT" sz="1900" i="1" dirty="0" err="1">
                <a:solidFill>
                  <a:srgbClr val="002060"/>
                </a:solidFill>
              </a:rPr>
              <a:t>temps</a:t>
            </a:r>
            <a:r>
              <a:rPr lang="it-IT" sz="1900" i="1" dirty="0">
                <a:solidFill>
                  <a:srgbClr val="002060"/>
                </a:solidFill>
              </a:rPr>
              <a:t> </a:t>
            </a:r>
            <a:r>
              <a:rPr lang="it-IT" sz="1900" i="1" dirty="0" err="1">
                <a:solidFill>
                  <a:srgbClr val="002060"/>
                </a:solidFill>
              </a:rPr>
              <a:t>était</a:t>
            </a:r>
            <a:r>
              <a:rPr lang="it-IT" sz="1900" i="1" dirty="0">
                <a:solidFill>
                  <a:srgbClr val="002060"/>
                </a:solidFill>
              </a:rPr>
              <a:t> </a:t>
            </a:r>
            <a:r>
              <a:rPr lang="it-IT" sz="1900" i="1" dirty="0" err="1">
                <a:solidFill>
                  <a:srgbClr val="002060"/>
                </a:solidFill>
              </a:rPr>
              <a:t>mauvais</a:t>
            </a:r>
            <a:endParaRPr lang="it-IT" sz="1900" i="1" dirty="0">
              <a:solidFill>
                <a:srgbClr val="002060"/>
              </a:solidFill>
            </a:endParaRPr>
          </a:p>
          <a:p>
            <a:pPr marL="0" indent="0">
              <a:buNone/>
            </a:pPr>
            <a:r>
              <a:rPr lang="fr-FR" sz="2600" dirty="0"/>
              <a:t>+ </a:t>
            </a:r>
            <a:r>
              <a:rPr lang="fr-FR" sz="2400" b="1" dirty="0">
                <a:solidFill>
                  <a:srgbClr val="7030A0"/>
                </a:solidFill>
              </a:rPr>
              <a:t>Allusion</a:t>
            </a:r>
            <a:r>
              <a:rPr lang="fr-FR" sz="2400" dirty="0">
                <a:solidFill>
                  <a:srgbClr val="7030A0"/>
                </a:solidFill>
              </a:rPr>
              <a:t> = sous-entendu parfois grivois ou à contenu sexuel, évoque – sans les nommer - des faits, ou des personnes supposés connus de tous V. (PFC) « </a:t>
            </a:r>
            <a:r>
              <a:rPr lang="fr-FR" sz="2400" i="1" dirty="0">
                <a:solidFill>
                  <a:srgbClr val="7030A0"/>
                </a:solidFill>
              </a:rPr>
              <a:t>elle s’appelait </a:t>
            </a:r>
            <a:r>
              <a:rPr lang="fr-FR" sz="2400" i="1" dirty="0" err="1">
                <a:solidFill>
                  <a:srgbClr val="7030A0"/>
                </a:solidFill>
              </a:rPr>
              <a:t>Loana</a:t>
            </a:r>
            <a:r>
              <a:rPr lang="fr-FR" sz="2400" i="1" dirty="0">
                <a:solidFill>
                  <a:srgbClr val="7030A0"/>
                </a:solidFill>
              </a:rPr>
              <a:t> </a:t>
            </a:r>
            <a:r>
              <a:rPr lang="fr-FR" sz="2400" dirty="0">
                <a:solidFill>
                  <a:srgbClr val="7030A0"/>
                </a:solidFill>
              </a:rPr>
              <a:t>? »</a:t>
            </a:r>
            <a:endParaRPr lang="fr-FR" sz="2400" dirty="0">
              <a:solidFill>
                <a:srgbClr val="7030A0"/>
              </a:solidFill>
              <a:cs typeface="Calibri"/>
            </a:endParaRPr>
          </a:p>
        </p:txBody>
      </p:sp>
    </p:spTree>
    <p:extLst>
      <p:ext uri="{BB962C8B-B14F-4D97-AF65-F5344CB8AC3E}">
        <p14:creationId xmlns:p14="http://schemas.microsoft.com/office/powerpoint/2010/main" val="1710324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41376" y="146304"/>
            <a:ext cx="11582400" cy="48768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00B050"/>
                </a:solidFill>
                <a:effectLst/>
                <a:uLnTx/>
                <a:uFillTx/>
                <a:latin typeface="Arial" pitchFamily="34" charset="0"/>
                <a:ea typeface="Arial" pitchFamily="34" charset="-122"/>
                <a:cs typeface="Arial" pitchFamily="34" charset="-120"/>
              </a:rPr>
              <a:t>Sémantique &amp; Pragmatique</a:t>
            </a:r>
            <a:endParaRPr kumimoji="0" lang="en-US" sz="1333" b="0"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Text 2"/>
          <p:cNvSpPr/>
          <p:nvPr/>
        </p:nvSpPr>
        <p:spPr>
          <a:xfrm>
            <a:off x="341376" y="633984"/>
            <a:ext cx="11582400" cy="67056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79D60"/>
                </a:solidFill>
                <a:effectLst/>
                <a:uLnTx/>
                <a:uFillTx/>
                <a:latin typeface="Calibri"/>
                <a:ea typeface="+mn-ea"/>
                <a:cs typeface="Biome Light" panose="020B0502040204020203" pitchFamily="34" charset="0"/>
              </a:rPr>
              <a:t>L'implicite : distinguer présupposé et sous-entendu</a:t>
            </a:r>
          </a:p>
        </p:txBody>
      </p:sp>
      <p:sp>
        <p:nvSpPr>
          <p:cNvPr id="6" name="Shape 4"/>
          <p:cNvSpPr/>
          <p:nvPr/>
        </p:nvSpPr>
        <p:spPr>
          <a:xfrm>
            <a:off x="341376" y="1438656"/>
            <a:ext cx="5608320" cy="4730496"/>
          </a:xfrm>
          <a:prstGeom prst="rect">
            <a:avLst/>
          </a:prstGeom>
          <a:solidFill>
            <a:schemeClr val="bg1"/>
          </a:solidFill>
          <a:ln w="12700">
            <a:solidFill>
              <a:srgbClr val="FAEED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5"/>
          <p:cNvSpPr/>
          <p:nvPr/>
        </p:nvSpPr>
        <p:spPr>
          <a:xfrm>
            <a:off x="463296" y="1511808"/>
            <a:ext cx="5364480" cy="42672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Présupposé</a:t>
            </a:r>
            <a:endParaRPr kumimoji="0" lang="en-US" sz="1867" b="0"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Text 6"/>
          <p:cNvSpPr/>
          <p:nvPr/>
        </p:nvSpPr>
        <p:spPr>
          <a:xfrm>
            <a:off x="463296" y="1950720"/>
            <a:ext cx="5364480" cy="75590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Ancré dans la structure linguistique de l'énoncé.</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Ne peut pas être nié sans contradiction.</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hape 8"/>
          <p:cNvSpPr/>
          <p:nvPr/>
        </p:nvSpPr>
        <p:spPr>
          <a:xfrm>
            <a:off x="524256" y="2889504"/>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 9"/>
          <p:cNvSpPr/>
          <p:nvPr/>
        </p:nvSpPr>
        <p:spPr>
          <a:xfrm>
            <a:off x="560832" y="2901696"/>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 a cessé de fumer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 10"/>
          <p:cNvSpPr/>
          <p:nvPr/>
        </p:nvSpPr>
        <p:spPr>
          <a:xfrm>
            <a:off x="560832" y="3194304"/>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Il fumait avant.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Shape 11"/>
          <p:cNvSpPr/>
          <p:nvPr/>
        </p:nvSpPr>
        <p:spPr>
          <a:xfrm>
            <a:off x="463296" y="3669792"/>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 12"/>
          <p:cNvSpPr/>
          <p:nvPr/>
        </p:nvSpPr>
        <p:spPr>
          <a:xfrm>
            <a:off x="560832" y="3718560"/>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Elle a encore oublié son parapluie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13"/>
          <p:cNvSpPr/>
          <p:nvPr/>
        </p:nvSpPr>
        <p:spPr>
          <a:xfrm>
            <a:off x="560832" y="4011168"/>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Elle a déjà oublié son parapluie d'autres fois.</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6" name="Shape 14"/>
          <p:cNvSpPr/>
          <p:nvPr/>
        </p:nvSpPr>
        <p:spPr>
          <a:xfrm>
            <a:off x="463296" y="4486656"/>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5"/>
          <p:cNvSpPr/>
          <p:nvPr/>
        </p:nvSpPr>
        <p:spPr>
          <a:xfrm>
            <a:off x="560832" y="4535424"/>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Ils ne veulent plus d'enfants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16"/>
          <p:cNvSpPr/>
          <p:nvPr/>
        </p:nvSpPr>
        <p:spPr>
          <a:xfrm>
            <a:off x="560832" y="4828032"/>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Ils en voulaient avant.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19" name="Shape 17"/>
          <p:cNvSpPr/>
          <p:nvPr/>
        </p:nvSpPr>
        <p:spPr>
          <a:xfrm>
            <a:off x="463296" y="5303520"/>
            <a:ext cx="5242560" cy="707136"/>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18"/>
          <p:cNvSpPr/>
          <p:nvPr/>
        </p:nvSpPr>
        <p:spPr>
          <a:xfrm>
            <a:off x="560832" y="5352288"/>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Mon père a cessé de fumer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(corpus slide 48)</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9"/>
          <p:cNvSpPr/>
          <p:nvPr/>
        </p:nvSpPr>
        <p:spPr>
          <a:xfrm>
            <a:off x="560832" y="5644896"/>
            <a:ext cx="5047488" cy="292608"/>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 Mon père fumait.</a:t>
            </a:r>
            <a:endParaRPr kumimoji="0" lang="en-US" sz="1267" b="0" i="0" u="none" strike="noStrike" kern="1200" cap="none" spc="0" normalizeH="0" baseline="0" noProof="0" dirty="0">
              <a:ln>
                <a:noFill/>
              </a:ln>
              <a:solidFill>
                <a:srgbClr val="002060"/>
              </a:solidFill>
              <a:effectLst/>
              <a:uLnTx/>
              <a:uFillTx/>
              <a:latin typeface="Calibri"/>
              <a:ea typeface="+mn-ea"/>
              <a:cs typeface="+mn-cs"/>
            </a:endParaRPr>
          </a:p>
        </p:txBody>
      </p:sp>
      <p:sp>
        <p:nvSpPr>
          <p:cNvPr id="22" name="Shape 20"/>
          <p:cNvSpPr/>
          <p:nvPr/>
        </p:nvSpPr>
        <p:spPr>
          <a:xfrm>
            <a:off x="6217920" y="1438656"/>
            <a:ext cx="5705856" cy="4730496"/>
          </a:xfrm>
          <a:prstGeom prst="rect">
            <a:avLst/>
          </a:prstGeom>
          <a:solidFill>
            <a:schemeClr val="bg1"/>
          </a:solidFill>
          <a:ln w="12700">
            <a:solidFill>
              <a:srgbClr val="EEEDFE"/>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 21"/>
          <p:cNvSpPr/>
          <p:nvPr/>
        </p:nvSpPr>
        <p:spPr>
          <a:xfrm>
            <a:off x="6339840" y="1511808"/>
            <a:ext cx="5462016" cy="42672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Sous-entendu</a:t>
            </a:r>
            <a:endParaRPr kumimoji="0" lang="en-US" sz="1867" b="0" i="0" u="none" strike="noStrike" kern="1200" cap="none" spc="0" normalizeH="0" baseline="0" noProof="0" dirty="0">
              <a:ln>
                <a:noFill/>
              </a:ln>
              <a:solidFill>
                <a:srgbClr val="002060"/>
              </a:solidFill>
              <a:effectLst/>
              <a:uLnTx/>
              <a:uFillTx/>
              <a:latin typeface="Calibri"/>
              <a:ea typeface="+mn-ea"/>
              <a:cs typeface="+mn-cs"/>
            </a:endParaRPr>
          </a:p>
        </p:txBody>
      </p:sp>
      <p:sp>
        <p:nvSpPr>
          <p:cNvPr id="24" name="Text 22"/>
          <p:cNvSpPr/>
          <p:nvPr/>
        </p:nvSpPr>
        <p:spPr>
          <a:xfrm>
            <a:off x="6339840" y="1950720"/>
            <a:ext cx="5462016" cy="75590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Lié au contexte et à la situation d'énonciation.</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pitchFamily="34" charset="0"/>
                <a:ea typeface="Arial" pitchFamily="34" charset="-122"/>
                <a:cs typeface="Arial" pitchFamily="34" charset="-120"/>
              </a:rPr>
              <a:t>Le locuteur peut le nier.</a:t>
            </a:r>
            <a:endParaRPr kumimoji="0" lang="en-US"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Shape 24"/>
          <p:cNvSpPr/>
          <p:nvPr/>
        </p:nvSpPr>
        <p:spPr>
          <a:xfrm>
            <a:off x="6339840" y="2852928"/>
            <a:ext cx="5340096" cy="1463040"/>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 25"/>
          <p:cNvSpPr/>
          <p:nvPr/>
        </p:nvSpPr>
        <p:spPr>
          <a:xfrm>
            <a:off x="6437376" y="2901696"/>
            <a:ext cx="5145024" cy="51206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Tu es bien pâle pour quelqu'un qui revient de vacances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 26"/>
          <p:cNvSpPr/>
          <p:nvPr/>
        </p:nvSpPr>
        <p:spPr>
          <a:xfrm>
            <a:off x="6437376" y="3438144"/>
            <a:ext cx="5145024" cy="39014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4A3A9A"/>
                </a:solidFill>
                <a:effectLst/>
                <a:uLnTx/>
                <a:uFillTx/>
                <a:latin typeface="Arial" pitchFamily="34" charset="0"/>
                <a:ea typeface="Arial" pitchFamily="34" charset="-122"/>
                <a:cs typeface="Arial" pitchFamily="34" charset="-120"/>
              </a:rPr>
              <a:t>→ Tu ne t'es pas bien reposé(e). / Tu n'es peut-être pas vraiment parti(e).</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 27"/>
          <p:cNvSpPr/>
          <p:nvPr/>
        </p:nvSpPr>
        <p:spPr>
          <a:xfrm>
            <a:off x="6437376" y="3852672"/>
            <a:ext cx="5145024" cy="3657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Dénégation possible : Mais je n'ai pas dit ça, je m'inquiétais juste !</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Shape 28"/>
          <p:cNvSpPr/>
          <p:nvPr/>
        </p:nvSpPr>
        <p:spPr>
          <a:xfrm>
            <a:off x="6339840" y="4437888"/>
            <a:ext cx="5340096" cy="1463040"/>
          </a:xfrm>
          <a:prstGeom prst="rect">
            <a:avLst/>
          </a:prstGeom>
          <a:solidFill>
            <a:srgbClr val="FFFFFF"/>
          </a:solidFill>
          <a:ln w="12700">
            <a:solidFill>
              <a:srgbClr val="FFFFFF"/>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 29"/>
          <p:cNvSpPr/>
          <p:nvPr/>
        </p:nvSpPr>
        <p:spPr>
          <a:xfrm>
            <a:off x="6437376" y="4486656"/>
            <a:ext cx="5145024" cy="51206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 Il vaut mieux l'inviter au ciné qu'au restau »</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(corpus slide 48)</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 30"/>
          <p:cNvSpPr/>
          <p:nvPr/>
        </p:nvSpPr>
        <p:spPr>
          <a:xfrm>
            <a:off x="6437376" y="5023104"/>
            <a:ext cx="5145024" cy="390144"/>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dirty="0">
                <a:ln>
                  <a:noFill/>
                </a:ln>
                <a:solidFill>
                  <a:srgbClr val="4A3A9A"/>
                </a:solidFill>
                <a:effectLst/>
                <a:uLnTx/>
                <a:uFillTx/>
                <a:latin typeface="Arial" pitchFamily="34" charset="0"/>
                <a:ea typeface="Arial" pitchFamily="34" charset="-122"/>
                <a:cs typeface="Arial" pitchFamily="34" charset="-120"/>
              </a:rPr>
              <a:t>→ Il mange beaucoup / est radin / fait des remarques sur la nourriture...</a:t>
            </a:r>
            <a:endParaRPr kumimoji="0" lang="en-US" sz="1267"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 31"/>
          <p:cNvSpPr/>
          <p:nvPr/>
        </p:nvSpPr>
        <p:spPr>
          <a:xfrm>
            <a:off x="6437376" y="5437632"/>
            <a:ext cx="5145024" cy="365760"/>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Dénégation possible : « Je parlais juste de son emploi du temps ! »</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 32"/>
          <p:cNvSpPr/>
          <p:nvPr/>
        </p:nvSpPr>
        <p:spPr>
          <a:xfrm>
            <a:off x="341376" y="6364224"/>
            <a:ext cx="11582400" cy="316992"/>
          </a:xfrm>
          <a:prstGeom prst="rect">
            <a:avLst/>
          </a:prstGeom>
          <a:noFill/>
          <a:ln/>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33" b="0" i="1" u="none" strike="noStrike" kern="1200" cap="none" spc="0" normalizeH="0" baseline="0" noProof="0" dirty="0">
                <a:ln>
                  <a:noFill/>
                </a:ln>
                <a:solidFill>
                  <a:srgbClr val="5A5A5A"/>
                </a:solidFill>
                <a:effectLst/>
                <a:uLnTx/>
                <a:uFillTx/>
                <a:latin typeface="Arial" pitchFamily="34" charset="0"/>
                <a:ea typeface="Arial" pitchFamily="34" charset="-122"/>
                <a:cs typeface="Arial" pitchFamily="34" charset="-120"/>
              </a:rPr>
              <a:t>Réf. : Ducrot O. (1972), Dire et ne pas dire  ·  Kerbrat-Orecchioni C. (1986), L'implicite</a:t>
            </a:r>
            <a:endParaRPr kumimoji="0" lang="en-US" sz="1133"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78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15312"/>
            <a:ext cx="9144000" cy="651641"/>
          </a:xfrm>
        </p:spPr>
        <p:txBody>
          <a:bodyPr>
            <a:normAutofit fontScale="90000"/>
          </a:bodyPr>
          <a:lstStyle/>
          <a:p>
            <a:r>
              <a:rPr lang="fr-FR" sz="4400" dirty="0">
                <a:solidFill>
                  <a:srgbClr val="00B050"/>
                </a:solidFill>
                <a:latin typeface="+mn-lt"/>
              </a:rPr>
              <a:t>« L’oral »</a:t>
            </a:r>
          </a:p>
        </p:txBody>
      </p:sp>
      <p:sp>
        <p:nvSpPr>
          <p:cNvPr id="3" name="Sottotitolo 2"/>
          <p:cNvSpPr>
            <a:spLocks noGrp="1"/>
          </p:cNvSpPr>
          <p:nvPr>
            <p:ph type="subTitle" idx="1"/>
          </p:nvPr>
        </p:nvSpPr>
        <p:spPr>
          <a:xfrm>
            <a:off x="1524000" y="924911"/>
            <a:ext cx="9144000" cy="5437790"/>
          </a:xfrm>
        </p:spPr>
        <p:txBody>
          <a:bodyPr>
            <a:normAutofit/>
          </a:bodyPr>
          <a:lstStyle/>
          <a:p>
            <a:pPr algn="l"/>
            <a:r>
              <a:rPr lang="fr-FR" sz="2500" u="sng" dirty="0">
                <a:solidFill>
                  <a:srgbClr val="002060"/>
                </a:solidFill>
              </a:rPr>
              <a:t>Oral </a:t>
            </a:r>
            <a:r>
              <a:rPr lang="fr-FR" sz="2500" i="1" u="sng" dirty="0">
                <a:solidFill>
                  <a:srgbClr val="002060"/>
                </a:solidFill>
              </a:rPr>
              <a:t>vs</a:t>
            </a:r>
            <a:r>
              <a:rPr lang="fr-FR" sz="2500" u="sng" dirty="0">
                <a:solidFill>
                  <a:srgbClr val="002060"/>
                </a:solidFill>
              </a:rPr>
              <a:t> écrit </a:t>
            </a:r>
            <a:r>
              <a:rPr lang="fr-FR" sz="2500" dirty="0">
                <a:solidFill>
                  <a:srgbClr val="002060"/>
                </a:solidFill>
              </a:rPr>
              <a:t>: medium-vecteur-  support phonique/ s. graphique-  </a:t>
            </a:r>
            <a:r>
              <a:rPr lang="fr-FR" sz="2500" b="1" dirty="0">
                <a:solidFill>
                  <a:srgbClr val="002060"/>
                </a:solidFill>
              </a:rPr>
              <a:t>Cognitif</a:t>
            </a:r>
            <a:r>
              <a:rPr lang="fr-FR" sz="2500" dirty="0">
                <a:solidFill>
                  <a:srgbClr val="002060"/>
                </a:solidFill>
              </a:rPr>
              <a:t> : signaux propres à audition OU vision  </a:t>
            </a:r>
          </a:p>
          <a:p>
            <a:pPr algn="l"/>
            <a:r>
              <a:rPr lang="fr-FR" sz="2500" dirty="0">
                <a:solidFill>
                  <a:srgbClr val="002060"/>
                </a:solidFill>
              </a:rPr>
              <a:t>Oral &gt; </a:t>
            </a:r>
            <a:r>
              <a:rPr lang="fr-FR" sz="2500" b="1" dirty="0">
                <a:solidFill>
                  <a:srgbClr val="002060"/>
                </a:solidFill>
              </a:rPr>
              <a:t>parler  : </a:t>
            </a:r>
            <a:r>
              <a:rPr lang="fr-FR" sz="2500" dirty="0">
                <a:solidFill>
                  <a:srgbClr val="002060"/>
                </a:solidFill>
              </a:rPr>
              <a:t>Différentes modalités d’oral ( chanter/ jouer la comédie/ lire à haute voix/ parler) – Parler est complexe* car différents niveaux pour construire et interpréter le sens –  segmental (ou </a:t>
            </a:r>
            <a:r>
              <a:rPr lang="fr-FR" sz="2500" b="1" dirty="0">
                <a:solidFill>
                  <a:srgbClr val="002060"/>
                </a:solidFill>
              </a:rPr>
              <a:t>verbal</a:t>
            </a:r>
            <a:r>
              <a:rPr lang="fr-FR" sz="2500" dirty="0">
                <a:solidFill>
                  <a:srgbClr val="002060"/>
                </a:solidFill>
              </a:rPr>
              <a:t>) structuration syllabique / mots lexicaux  - rôle du suprasegmental (ou </a:t>
            </a:r>
            <a:r>
              <a:rPr lang="fr-FR" sz="2500" b="1" dirty="0" err="1">
                <a:solidFill>
                  <a:srgbClr val="002060"/>
                </a:solidFill>
              </a:rPr>
              <a:t>paraverbal</a:t>
            </a:r>
            <a:r>
              <a:rPr lang="fr-FR" sz="2500" dirty="0">
                <a:solidFill>
                  <a:srgbClr val="002060"/>
                </a:solidFill>
              </a:rPr>
              <a:t> ou prosodie )  (accentuation, </a:t>
            </a:r>
            <a:r>
              <a:rPr lang="fr-FR" sz="2500" b="1" dirty="0">
                <a:solidFill>
                  <a:srgbClr val="002060"/>
                </a:solidFill>
              </a:rPr>
              <a:t>intonation</a:t>
            </a:r>
            <a:r>
              <a:rPr lang="fr-FR" sz="2500" dirty="0">
                <a:solidFill>
                  <a:srgbClr val="002060"/>
                </a:solidFill>
              </a:rPr>
              <a:t>, rythme, durée) </a:t>
            </a:r>
            <a:r>
              <a:rPr lang="fr-FR" sz="2500" b="1" dirty="0">
                <a:solidFill>
                  <a:srgbClr val="002060"/>
                </a:solidFill>
              </a:rPr>
              <a:t>et</a:t>
            </a:r>
            <a:r>
              <a:rPr lang="fr-FR" sz="2500" dirty="0">
                <a:solidFill>
                  <a:srgbClr val="002060"/>
                </a:solidFill>
              </a:rPr>
              <a:t> dimension </a:t>
            </a:r>
            <a:r>
              <a:rPr lang="fr-FR" sz="2500" b="1" dirty="0">
                <a:solidFill>
                  <a:srgbClr val="002060"/>
                </a:solidFill>
              </a:rPr>
              <a:t>non verbale </a:t>
            </a:r>
            <a:r>
              <a:rPr lang="fr-FR" sz="2500" dirty="0">
                <a:solidFill>
                  <a:srgbClr val="002060"/>
                </a:solidFill>
              </a:rPr>
              <a:t>(gestes, mimiques, regards, posture…) </a:t>
            </a:r>
            <a:r>
              <a:rPr lang="fr-FR" sz="2500" u="sng" dirty="0">
                <a:solidFill>
                  <a:srgbClr val="002060"/>
                </a:solidFill>
              </a:rPr>
              <a:t>3 dimensions </a:t>
            </a:r>
            <a:r>
              <a:rPr lang="fr-FR" sz="2500" dirty="0">
                <a:solidFill>
                  <a:srgbClr val="002060"/>
                </a:solidFill>
              </a:rPr>
              <a:t>qui doivent être cohérentes (Goffman – sincérité de l’acteur) </a:t>
            </a:r>
          </a:p>
          <a:p>
            <a:pPr algn="l"/>
            <a:r>
              <a:rPr lang="fr-FR" sz="2500" dirty="0">
                <a:solidFill>
                  <a:srgbClr val="002060"/>
                </a:solidFill>
              </a:rPr>
              <a:t>V. TEXTE sur la communication et l’image de soi (Moodle)</a:t>
            </a:r>
          </a:p>
          <a:p>
            <a:pPr algn="l"/>
            <a:r>
              <a:rPr lang="fr-FR" sz="2500" dirty="0">
                <a:solidFill>
                  <a:srgbClr val="002060"/>
                </a:solidFill>
              </a:rPr>
              <a:t>« Grammaire de l’oral »  mais pas de situation diglossique</a:t>
            </a:r>
          </a:p>
          <a:p>
            <a:pPr algn="l"/>
            <a:r>
              <a:rPr lang="fr-FR" sz="2500" dirty="0">
                <a:solidFill>
                  <a:srgbClr val="002060"/>
                </a:solidFill>
              </a:rPr>
              <a:t>Parler présuppose + ou - interaction -  Discours formel (lu) </a:t>
            </a:r>
            <a:r>
              <a:rPr lang="fr-FR" sz="2500" i="1" dirty="0">
                <a:solidFill>
                  <a:srgbClr val="002060"/>
                </a:solidFill>
              </a:rPr>
              <a:t>vs</a:t>
            </a:r>
            <a:r>
              <a:rPr lang="fr-FR" sz="2500" dirty="0">
                <a:solidFill>
                  <a:srgbClr val="002060"/>
                </a:solidFill>
              </a:rPr>
              <a:t> parlé spontané  &lt; conversations à bâtons rompus</a:t>
            </a:r>
          </a:p>
        </p:txBody>
      </p:sp>
    </p:spTree>
    <p:extLst>
      <p:ext uri="{BB962C8B-B14F-4D97-AF65-F5344CB8AC3E}">
        <p14:creationId xmlns:p14="http://schemas.microsoft.com/office/powerpoint/2010/main" val="1387563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34210"/>
          </a:xfrm>
        </p:spPr>
        <p:txBody>
          <a:bodyPr/>
          <a:lstStyle/>
          <a:p>
            <a:r>
              <a:rPr lang="fr-FR" b="1">
                <a:solidFill>
                  <a:srgbClr val="00B050"/>
                </a:solidFill>
              </a:rPr>
              <a:t>L’implicite : présupposés et sous-entendus</a:t>
            </a:r>
          </a:p>
        </p:txBody>
      </p:sp>
      <p:graphicFrame>
        <p:nvGraphicFramePr>
          <p:cNvPr id="4" name="Tabella 3"/>
          <p:cNvGraphicFramePr>
            <a:graphicFrameLocks noGrp="1"/>
          </p:cNvGraphicFramePr>
          <p:nvPr/>
        </p:nvGraphicFramePr>
        <p:xfrm>
          <a:off x="827314" y="1177228"/>
          <a:ext cx="11040156" cy="6187440"/>
        </p:xfrm>
        <a:graphic>
          <a:graphicData uri="http://schemas.openxmlformats.org/drawingml/2006/table">
            <a:tbl>
              <a:tblPr firstRow="1" bandRow="1">
                <a:tableStyleId>{5C22544A-7EE6-4342-B048-85BDC9FD1C3A}</a:tableStyleId>
              </a:tblPr>
              <a:tblGrid>
                <a:gridCol w="5537990">
                  <a:extLst>
                    <a:ext uri="{9D8B030D-6E8A-4147-A177-3AD203B41FA5}">
                      <a16:colId xmlns:a16="http://schemas.microsoft.com/office/drawing/2014/main" val="2948955874"/>
                    </a:ext>
                  </a:extLst>
                </a:gridCol>
                <a:gridCol w="5502166">
                  <a:extLst>
                    <a:ext uri="{9D8B030D-6E8A-4147-A177-3AD203B41FA5}">
                      <a16:colId xmlns:a16="http://schemas.microsoft.com/office/drawing/2014/main" val="4148286459"/>
                    </a:ext>
                  </a:extLst>
                </a:gridCol>
              </a:tblGrid>
              <a:tr h="5315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i="1" kern="1200" baseline="0" dirty="0">
                          <a:solidFill>
                            <a:srgbClr val="7030A0"/>
                          </a:solidFill>
                          <a:latin typeface="+mn-lt"/>
                          <a:ea typeface="+mn-ea"/>
                          <a:cs typeface="+mn-cs"/>
                        </a:rPr>
                        <a:t>Indiquer le sens littéral, le sens implicite (présupposés) + d’éventuels sous-entendus interprétables en fonction de la situation d’énonciation</a:t>
                      </a:r>
                    </a:p>
                    <a:p>
                      <a:endParaRPr lang="fr-FR" sz="2000" dirty="0">
                        <a:solidFill>
                          <a:srgbClr val="002060"/>
                        </a:solidFill>
                      </a:endParaRPr>
                    </a:p>
                    <a:p>
                      <a:pPr marL="457200" indent="-457200">
                        <a:buFont typeface="+mj-lt"/>
                        <a:buAutoNum type="arabicPeriod"/>
                      </a:pPr>
                      <a:r>
                        <a:rPr lang="fr-FR" sz="2000" dirty="0">
                          <a:solidFill>
                            <a:srgbClr val="002060"/>
                          </a:solidFill>
                        </a:rPr>
                        <a:t>sa femme travaille à mi-temps</a:t>
                      </a:r>
                    </a:p>
                    <a:p>
                      <a:pPr marL="457200" indent="-457200">
                        <a:buFont typeface="+mj-lt"/>
                        <a:buAutoNum type="arabicPeriod"/>
                      </a:pPr>
                      <a:r>
                        <a:rPr lang="fr-FR" sz="2000" dirty="0">
                          <a:solidFill>
                            <a:srgbClr val="002060"/>
                          </a:solidFill>
                        </a:rPr>
                        <a:t>tu as encore oublié ton parapluie !</a:t>
                      </a:r>
                    </a:p>
                    <a:p>
                      <a:pPr marL="457200" indent="-457200">
                        <a:buFont typeface="+mj-lt"/>
                        <a:buAutoNum type="arabicPeriod"/>
                      </a:pPr>
                      <a:r>
                        <a:rPr lang="fr-FR" sz="2000" dirty="0">
                          <a:solidFill>
                            <a:srgbClr val="002060"/>
                          </a:solidFill>
                        </a:rPr>
                        <a:t>Hugo s’il te plait le camion-poubelle passera à 7h30</a:t>
                      </a:r>
                    </a:p>
                    <a:p>
                      <a:pPr marL="457200" indent="-457200">
                        <a:buFont typeface="+mj-lt"/>
                        <a:buAutoNum type="arabicPeriod"/>
                      </a:pPr>
                      <a:r>
                        <a:rPr lang="fr-FR" sz="2000" dirty="0">
                          <a:solidFill>
                            <a:srgbClr val="002060"/>
                          </a:solidFill>
                        </a:rPr>
                        <a:t>je ne voudrais pas m’enrhumer (fenêtre ouverte)</a:t>
                      </a:r>
                    </a:p>
                    <a:p>
                      <a:pPr marL="457200" indent="-457200">
                        <a:buFont typeface="+mj-lt"/>
                        <a:buAutoNum type="arabicPeriod"/>
                      </a:pPr>
                      <a:r>
                        <a:rPr lang="fr-FR" sz="2000" dirty="0">
                          <a:solidFill>
                            <a:srgbClr val="002060"/>
                          </a:solidFill>
                        </a:rPr>
                        <a:t>mon père a cessé de fumer</a:t>
                      </a:r>
                    </a:p>
                    <a:p>
                      <a:pPr marL="457200" indent="-457200">
                        <a:buFont typeface="+mj-lt"/>
                        <a:buAutoNum type="arabicPeriod"/>
                      </a:pPr>
                      <a:r>
                        <a:rPr lang="fr-FR" sz="2000" b="1" kern="1200" dirty="0">
                          <a:solidFill>
                            <a:srgbClr val="002060"/>
                          </a:solidFill>
                          <a:latin typeface="+mn-lt"/>
                          <a:ea typeface="+mn-ea"/>
                          <a:cs typeface="+mn-cs"/>
                        </a:rPr>
                        <a:t>quand j’étais jeune je jouais du violon </a:t>
                      </a:r>
                    </a:p>
                    <a:p>
                      <a:pPr marL="457200" indent="-457200">
                        <a:buFont typeface="+mj-lt"/>
                        <a:buAutoNum type="arabicPeriod"/>
                      </a:pPr>
                      <a:r>
                        <a:rPr lang="fr-FR" sz="2000" b="1" kern="1200" dirty="0">
                          <a:solidFill>
                            <a:srgbClr val="002060"/>
                          </a:solidFill>
                          <a:latin typeface="+mn-lt"/>
                          <a:ea typeface="+mn-ea"/>
                          <a:cs typeface="+mn-cs"/>
                        </a:rPr>
                        <a:t>Il s’est marié jeune</a:t>
                      </a:r>
                    </a:p>
                    <a:p>
                      <a:pPr marL="457200" indent="-457200">
                        <a:buFont typeface="+mj-lt"/>
                        <a:buAutoNum type="arabicPeriod"/>
                      </a:pPr>
                      <a:r>
                        <a:rPr lang="fr-FR" sz="2000" baseline="0" dirty="0">
                          <a:solidFill>
                            <a:srgbClr val="002060"/>
                          </a:solidFill>
                        </a:rPr>
                        <a:t>le pauvre il s’est marié jeune</a:t>
                      </a:r>
                    </a:p>
                    <a:p>
                      <a:pPr marL="457200" indent="-457200">
                        <a:buFont typeface="+mj-lt"/>
                        <a:buAutoNum type="arabicPeriod"/>
                      </a:pPr>
                      <a:r>
                        <a:rPr lang="fr-FR" sz="2000" baseline="0" dirty="0">
                          <a:solidFill>
                            <a:srgbClr val="002060"/>
                          </a:solidFill>
                        </a:rPr>
                        <a:t>j’ai dormi pendant toute la représentation</a:t>
                      </a:r>
                      <a:endParaRPr lang="fr-FR" sz="2000" dirty="0"/>
                    </a:p>
                    <a:p>
                      <a:pPr marL="457200" indent="-457200" algn="l" defTabSz="914400" rtl="0" eaLnBrk="1" latinLnBrk="0" hangingPunct="1">
                        <a:buFont typeface="+mj-lt"/>
                        <a:buAutoNum type="arabicPeriod"/>
                      </a:pPr>
                      <a:r>
                        <a:rPr lang="fr-FR" sz="2000" b="1" kern="1200" baseline="0" dirty="0">
                          <a:solidFill>
                            <a:srgbClr val="002060"/>
                          </a:solidFill>
                          <a:latin typeface="+mn-lt"/>
                          <a:ea typeface="+mn-ea"/>
                          <a:cs typeface="+mn-cs"/>
                        </a:rPr>
                        <a:t>j’ai eu 11 en maths</a:t>
                      </a:r>
                    </a:p>
                    <a:p>
                      <a:pPr marL="0" algn="l" defTabSz="914400" rtl="0" eaLnBrk="1" latinLnBrk="0" hangingPunct="1"/>
                      <a:endParaRPr lang="fr-FR" sz="2000" b="1" kern="1200" baseline="0" dirty="0">
                        <a:solidFill>
                          <a:srgbClr val="002060"/>
                        </a:solidFill>
                        <a:latin typeface="+mn-lt"/>
                        <a:ea typeface="+mn-ea"/>
                        <a:cs typeface="+mn-cs"/>
                      </a:endParaRPr>
                    </a:p>
                  </a:txBody>
                  <a:tcPr>
                    <a:noFill/>
                  </a:tcPr>
                </a:tc>
                <a:tc>
                  <a:txBody>
                    <a:bodyPr/>
                    <a:lstStyle/>
                    <a:p>
                      <a:endParaRPr lang="fr-FR" sz="2000" dirty="0">
                        <a:solidFill>
                          <a:srgbClr val="002060"/>
                        </a:solidFill>
                      </a:endParaRPr>
                    </a:p>
                    <a:p>
                      <a:pPr marL="457200" indent="-457200">
                        <a:buFont typeface="+mj-lt"/>
                        <a:buAutoNum type="arabicPeriod" startAt="11"/>
                      </a:pPr>
                      <a:r>
                        <a:rPr lang="fr-FR" sz="2000" dirty="0">
                          <a:solidFill>
                            <a:srgbClr val="002060"/>
                          </a:solidFill>
                        </a:rPr>
                        <a:t>votre réveil n’a pas sonné  + mademoiselle? (au travail)</a:t>
                      </a:r>
                    </a:p>
                    <a:p>
                      <a:pPr marL="457200" indent="-457200">
                        <a:buFont typeface="+mj-lt"/>
                        <a:buAutoNum type="arabicPeriod" startAt="11"/>
                      </a:pPr>
                      <a:r>
                        <a:rPr lang="fr-FR" sz="2000" dirty="0">
                          <a:solidFill>
                            <a:srgbClr val="002060"/>
                          </a:solidFill>
                        </a:rPr>
                        <a:t>ben lui  il vaut mieux l’inviter au ciné qu’au restau !</a:t>
                      </a:r>
                    </a:p>
                    <a:p>
                      <a:pPr marL="457200" indent="-457200">
                        <a:buFont typeface="+mj-lt"/>
                        <a:buAutoNum type="arabicPeriod" startAt="11"/>
                      </a:pPr>
                      <a:r>
                        <a:rPr lang="fr-FR" sz="2000" dirty="0">
                          <a:solidFill>
                            <a:srgbClr val="002060"/>
                          </a:solidFill>
                        </a:rPr>
                        <a:t>il est revenu d’Avoriaz avec une jambe dans le plâtre</a:t>
                      </a:r>
                    </a:p>
                    <a:p>
                      <a:pPr marL="457200" indent="-457200">
                        <a:buFont typeface="+mj-lt"/>
                        <a:buAutoNum type="arabicPeriod" startAt="11"/>
                      </a:pPr>
                      <a:r>
                        <a:rPr lang="fr-FR" sz="2000" dirty="0">
                          <a:solidFill>
                            <a:srgbClr val="002060"/>
                          </a:solidFill>
                        </a:rPr>
                        <a:t>si tu l’as déjà fait  ce sera plus </a:t>
                      </a:r>
                      <a:r>
                        <a:rPr lang="it-IT" sz="2000" dirty="0">
                          <a:solidFill>
                            <a:srgbClr val="002060"/>
                          </a:solidFill>
                        </a:rPr>
                        <a:t>facile </a:t>
                      </a:r>
                      <a:endParaRPr lang="fr-FR" sz="2000" dirty="0">
                        <a:solidFill>
                          <a:srgbClr val="002060"/>
                        </a:solidFill>
                      </a:endParaRPr>
                    </a:p>
                    <a:p>
                      <a:pPr marL="457200" indent="-457200">
                        <a:buFont typeface="+mj-lt"/>
                        <a:buAutoNum type="arabicPeriod" startAt="11"/>
                      </a:pPr>
                      <a:r>
                        <a:rPr lang="fr-FR" sz="2000" dirty="0">
                          <a:solidFill>
                            <a:srgbClr val="002060"/>
                          </a:solidFill>
                        </a:rPr>
                        <a:t>puisque</a:t>
                      </a:r>
                      <a:r>
                        <a:rPr lang="fr-FR" sz="2000" baseline="0" dirty="0">
                          <a:solidFill>
                            <a:srgbClr val="002060"/>
                          </a:solidFill>
                        </a:rPr>
                        <a:t> tu l’as déjà fait ce sera plus facile</a:t>
                      </a:r>
                    </a:p>
                    <a:p>
                      <a:pPr marL="457200" indent="-457200">
                        <a:buFont typeface="+mj-lt"/>
                        <a:buAutoNum type="arabicPeriod" startAt="11"/>
                      </a:pPr>
                      <a:r>
                        <a:rPr lang="fr-FR" sz="2000" baseline="0" dirty="0">
                          <a:solidFill>
                            <a:srgbClr val="002060"/>
                          </a:solidFill>
                        </a:rPr>
                        <a:t>t’as gouté mon gâteau ?</a:t>
                      </a:r>
                    </a:p>
                    <a:p>
                      <a:pPr marL="457200" indent="-457200">
                        <a:buFont typeface="+mj-lt"/>
                        <a:buAutoNum type="arabicPeriod" startAt="11"/>
                      </a:pPr>
                      <a:r>
                        <a:rPr lang="fr-FR" sz="2000" baseline="0" dirty="0">
                          <a:solidFill>
                            <a:srgbClr val="002060"/>
                          </a:solidFill>
                        </a:rPr>
                        <a:t>je rentre dans un 38 maintenant</a:t>
                      </a:r>
                    </a:p>
                    <a:p>
                      <a:pPr marL="457200" indent="-457200">
                        <a:buFont typeface="+mj-lt"/>
                        <a:buAutoNum type="arabicPeriod" startAt="11"/>
                      </a:pPr>
                      <a:r>
                        <a:rPr lang="fr-FR" sz="2000" baseline="0" dirty="0">
                          <a:solidFill>
                            <a:srgbClr val="002060"/>
                          </a:solidFill>
                        </a:rPr>
                        <a:t>si elle ne peut pas venir + ce n’est pas grave </a:t>
                      </a:r>
                    </a:p>
                    <a:p>
                      <a:pPr marL="457200" indent="-457200">
                        <a:buFont typeface="+mj-lt"/>
                        <a:buAutoNum type="arabicPeriod" startAt="11"/>
                      </a:pPr>
                      <a:r>
                        <a:rPr lang="fr-FR" sz="2000" baseline="0" dirty="0">
                          <a:solidFill>
                            <a:srgbClr val="002060"/>
                          </a:solidFill>
                        </a:rPr>
                        <a:t>elle ne sera pas de la partie ? quel dommage !</a:t>
                      </a:r>
                    </a:p>
                    <a:p>
                      <a:pPr marL="457200" indent="-457200">
                        <a:buFont typeface="+mj-lt"/>
                        <a:buAutoNum type="arabicPeriod" startAt="11"/>
                      </a:pPr>
                      <a:r>
                        <a:rPr lang="fr-FR" sz="2000" baseline="0" dirty="0">
                          <a:solidFill>
                            <a:srgbClr val="002060"/>
                          </a:solidFill>
                        </a:rPr>
                        <a:t>ma tranche de tarte est plus petite que la tienne </a:t>
                      </a:r>
                    </a:p>
                    <a:p>
                      <a:pPr marL="457200" indent="-457200">
                        <a:buFont typeface="+mj-lt"/>
                        <a:buAutoNum type="arabicPeriod" startAt="11"/>
                      </a:pPr>
                      <a:r>
                        <a:rPr lang="fr-FR" sz="2000" baseline="0" dirty="0">
                          <a:solidFill>
                            <a:srgbClr val="002060"/>
                          </a:solidFill>
                        </a:rPr>
                        <a:t>elle a de ces cheveux !</a:t>
                      </a:r>
                    </a:p>
                    <a:p>
                      <a:pPr marL="457200" indent="-457200">
                        <a:buFont typeface="+mj-lt"/>
                        <a:buAutoNum type="arabicPeriod" startAt="11"/>
                      </a:pPr>
                      <a:r>
                        <a:rPr lang="fr-FR" sz="2000" baseline="0" dirty="0">
                          <a:solidFill>
                            <a:srgbClr val="002060"/>
                          </a:solidFill>
                        </a:rPr>
                        <a:t>si bien sûr qu’elle m’a reconnue !</a:t>
                      </a:r>
                    </a:p>
                    <a:p>
                      <a:pPr marL="342900" indent="-342900">
                        <a:buFont typeface="Arial" panose="020B0604020202020204" pitchFamily="34" charset="0"/>
                        <a:buChar char="•"/>
                      </a:pPr>
                      <a:endParaRPr lang="fr-FR" sz="2000" baseline="0" dirty="0">
                        <a:solidFill>
                          <a:srgbClr val="002060"/>
                        </a:solidFill>
                      </a:endParaRPr>
                    </a:p>
                    <a:p>
                      <a:endParaRPr lang="fr-FR" sz="2000" baseline="0" dirty="0">
                        <a:solidFill>
                          <a:srgbClr val="002060"/>
                        </a:solidFill>
                      </a:endParaRPr>
                    </a:p>
                    <a:p>
                      <a:endParaRPr lang="fr-FR" sz="2000" dirty="0"/>
                    </a:p>
                  </a:txBody>
                  <a:tcPr>
                    <a:noFill/>
                  </a:tcPr>
                </a:tc>
                <a:extLst>
                  <a:ext uri="{0D108BD9-81ED-4DB2-BD59-A6C34878D82A}">
                    <a16:rowId xmlns:a16="http://schemas.microsoft.com/office/drawing/2014/main" val="2644776817"/>
                  </a:ext>
                </a:extLst>
              </a:tr>
            </a:tbl>
          </a:graphicData>
        </a:graphic>
      </p:graphicFrame>
    </p:spTree>
    <p:extLst>
      <p:ext uri="{BB962C8B-B14F-4D97-AF65-F5344CB8AC3E}">
        <p14:creationId xmlns:p14="http://schemas.microsoft.com/office/powerpoint/2010/main" val="1230404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90708"/>
          </a:xfrm>
        </p:spPr>
        <p:txBody>
          <a:bodyPr>
            <a:normAutofit fontScale="90000"/>
          </a:bodyPr>
          <a:lstStyle/>
          <a:p>
            <a:pPr algn="ctr"/>
            <a:r>
              <a:rPr lang="fr-FR" sz="3100" b="1" dirty="0">
                <a:solidFill>
                  <a:srgbClr val="002060"/>
                </a:solidFill>
              </a:rPr>
              <a:t>CORPUS (PFC)</a:t>
            </a:r>
            <a:r>
              <a:rPr lang="fr-FR" b="1" dirty="0">
                <a:solidFill>
                  <a:srgbClr val="00B050"/>
                </a:solidFill>
              </a:rPr>
              <a:t> Implicite, connaissances partagées</a:t>
            </a:r>
            <a:br>
              <a:rPr lang="fr-FR" b="1" dirty="0">
                <a:solidFill>
                  <a:srgbClr val="00B050"/>
                </a:solidFill>
              </a:rPr>
            </a:br>
            <a:r>
              <a:rPr lang="fr-FR" sz="3100" b="1" dirty="0">
                <a:solidFill>
                  <a:srgbClr val="00B050"/>
                </a:solidFill>
              </a:rPr>
              <a:t>exemple Le loft et </a:t>
            </a:r>
            <a:r>
              <a:rPr lang="fr-FR" sz="3100" b="1" dirty="0" err="1">
                <a:solidFill>
                  <a:srgbClr val="00B050"/>
                </a:solidFill>
              </a:rPr>
              <a:t>Loana</a:t>
            </a:r>
            <a:endParaRPr lang="fr-FR" b="1" dirty="0">
              <a:solidFill>
                <a:srgbClr val="00B050"/>
              </a:solidFill>
            </a:endParaRPr>
          </a:p>
        </p:txBody>
      </p:sp>
      <p:sp>
        <p:nvSpPr>
          <p:cNvPr id="3" name="Segnaposto contenuto 2"/>
          <p:cNvSpPr>
            <a:spLocks noGrp="1"/>
          </p:cNvSpPr>
          <p:nvPr>
            <p:ph idx="1"/>
          </p:nvPr>
        </p:nvSpPr>
        <p:spPr>
          <a:xfrm>
            <a:off x="838200" y="1355834"/>
            <a:ext cx="10515600" cy="5357787"/>
          </a:xfrm>
        </p:spPr>
        <p:txBody>
          <a:bodyPr>
            <a:normAutofit fontScale="85000" lnSpcReduction="20000"/>
          </a:bodyPr>
          <a:lstStyle/>
          <a:p>
            <a:endParaRPr lang="fr-FR" dirty="0">
              <a:solidFill>
                <a:srgbClr val="002060"/>
              </a:solidFill>
            </a:endParaRPr>
          </a:p>
          <a:p>
            <a:r>
              <a:rPr lang="fr-FR" dirty="0">
                <a:solidFill>
                  <a:srgbClr val="002060"/>
                </a:solidFill>
              </a:rPr>
              <a:t>BL: Quand on y était allés, on était euh logés dans un loft euh, à Manhattan.</a:t>
            </a:r>
          </a:p>
          <a:p>
            <a:r>
              <a:rPr lang="fr-FR" dirty="0">
                <a:solidFill>
                  <a:srgbClr val="002060"/>
                </a:solidFill>
              </a:rPr>
              <a:t>BL: La nénette, ah c'était génial quoi.</a:t>
            </a:r>
          </a:p>
          <a:p>
            <a:r>
              <a:rPr lang="fr-FR" dirty="0">
                <a:solidFill>
                  <a:srgbClr val="002060"/>
                </a:solidFill>
              </a:rPr>
              <a:t>BL : L'usine désaffectée, enfin qui </a:t>
            </a:r>
            <a:r>
              <a:rPr lang="fr-FR" dirty="0" err="1">
                <a:solidFill>
                  <a:srgbClr val="002060"/>
                </a:solidFill>
              </a:rPr>
              <a:t>ét</a:t>
            </a:r>
            <a:r>
              <a:rPr lang="fr-FR" dirty="0">
                <a:solidFill>
                  <a:srgbClr val="002060"/>
                </a:solidFill>
              </a:rPr>
              <a:t>-, qui était plus désaffectée quoi, qui avait été euh r/, rénovée, remise en loft, elle avait un loft immense qui donnait sur les deux grandes tours là.</a:t>
            </a:r>
          </a:p>
          <a:p>
            <a:r>
              <a:rPr lang="fr-FR" dirty="0">
                <a:solidFill>
                  <a:srgbClr val="002060"/>
                </a:solidFill>
              </a:rPr>
              <a:t>BL : Et puis c'était euh, splendide quoi.</a:t>
            </a:r>
          </a:p>
          <a:p>
            <a:r>
              <a:rPr lang="fr-FR" dirty="0">
                <a:solidFill>
                  <a:srgbClr val="002060"/>
                </a:solidFill>
              </a:rPr>
              <a:t>E : </a:t>
            </a:r>
            <a:r>
              <a:rPr lang="fr-FR" b="1" dirty="0">
                <a:solidFill>
                  <a:srgbClr val="002060"/>
                </a:solidFill>
              </a:rPr>
              <a:t>Elle s'appelait </a:t>
            </a:r>
            <a:r>
              <a:rPr lang="fr-FR" b="1" dirty="0" err="1">
                <a:solidFill>
                  <a:srgbClr val="002060"/>
                </a:solidFill>
              </a:rPr>
              <a:t>Loana</a:t>
            </a:r>
            <a:r>
              <a:rPr lang="fr-FR" b="1" dirty="0">
                <a:solidFill>
                  <a:srgbClr val="002060"/>
                </a:solidFill>
              </a:rPr>
              <a:t>, la nénette </a:t>
            </a:r>
            <a:r>
              <a:rPr lang="fr-FR" dirty="0">
                <a:solidFill>
                  <a:srgbClr val="002060"/>
                </a:solidFill>
              </a:rPr>
              <a:t>?</a:t>
            </a:r>
          </a:p>
          <a:p>
            <a:r>
              <a:rPr lang="fr-FR" dirty="0">
                <a:solidFill>
                  <a:srgbClr val="002060"/>
                </a:solidFill>
              </a:rPr>
              <a:t>BL: Hein?</a:t>
            </a:r>
          </a:p>
          <a:p>
            <a:r>
              <a:rPr lang="fr-FR" dirty="0">
                <a:solidFill>
                  <a:srgbClr val="002060"/>
                </a:solidFill>
              </a:rPr>
              <a:t>E : Elle s'appelait (rires) Non?</a:t>
            </a:r>
          </a:p>
          <a:p>
            <a:r>
              <a:rPr lang="fr-FR" dirty="0">
                <a:solidFill>
                  <a:srgbClr val="002060"/>
                </a:solidFill>
              </a:rPr>
              <a:t>BL : Je sais plus comment, Wendy elle s'appelait.</a:t>
            </a:r>
          </a:p>
          <a:p>
            <a:r>
              <a:rPr lang="fr-FR" dirty="0">
                <a:solidFill>
                  <a:srgbClr val="002060"/>
                </a:solidFill>
              </a:rPr>
              <a:t>E: Wendy.</a:t>
            </a:r>
          </a:p>
          <a:p>
            <a:r>
              <a:rPr lang="fr-FR" dirty="0">
                <a:solidFill>
                  <a:srgbClr val="002060"/>
                </a:solidFill>
              </a:rPr>
              <a:t>BL : Ouais.  </a:t>
            </a:r>
          </a:p>
          <a:p>
            <a:r>
              <a:rPr lang="fr-FR" dirty="0">
                <a:solidFill>
                  <a:srgbClr val="002060"/>
                </a:solidFill>
              </a:rPr>
              <a:t>à partir de 4mn25 -&gt;   5mn  </a:t>
            </a:r>
            <a:r>
              <a:rPr lang="fr-FR" dirty="0">
                <a:solidFill>
                  <a:srgbClr val="002060"/>
                </a:solidFill>
                <a:hlinkClick r:id="rId2"/>
              </a:rPr>
              <a:t>https://repository.ortolang.fr/api/content/pfc/v1/21abl1/21abl1g_anon.mp3</a:t>
            </a:r>
            <a:endParaRPr lang="fr-FR" dirty="0">
              <a:solidFill>
                <a:srgbClr val="002060"/>
              </a:solidFill>
            </a:endParaRPr>
          </a:p>
          <a:p>
            <a:endParaRPr lang="fr-FR" dirty="0">
              <a:solidFill>
                <a:srgbClr val="002060"/>
              </a:solidFill>
            </a:endParaRPr>
          </a:p>
          <a:p>
            <a:pPr marL="0" indent="0">
              <a:buNone/>
            </a:pPr>
            <a:endParaRPr lang="fr-FR" dirty="0"/>
          </a:p>
        </p:txBody>
      </p:sp>
    </p:spTree>
    <p:extLst>
      <p:ext uri="{BB962C8B-B14F-4D97-AF65-F5344CB8AC3E}">
        <p14:creationId xmlns:p14="http://schemas.microsoft.com/office/powerpoint/2010/main" val="86633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B565C-BFB1-470D-931E-F546D7579151}"/>
              </a:ext>
            </a:extLst>
          </p:cNvPr>
          <p:cNvSpPr>
            <a:spLocks noGrp="1"/>
          </p:cNvSpPr>
          <p:nvPr>
            <p:ph type="title"/>
          </p:nvPr>
        </p:nvSpPr>
        <p:spPr>
          <a:xfrm>
            <a:off x="838200" y="256841"/>
            <a:ext cx="10515600" cy="1325563"/>
          </a:xfrm>
        </p:spPr>
        <p:txBody>
          <a:bodyPr/>
          <a:lstStyle/>
          <a:p>
            <a:r>
              <a:rPr lang="it-IT" b="1" dirty="0">
                <a:solidFill>
                  <a:srgbClr val="00B050"/>
                </a:solidFill>
              </a:rPr>
              <a:t>Le loft (</a:t>
            </a:r>
            <a:r>
              <a:rPr lang="it-IT" b="1" dirty="0" err="1">
                <a:solidFill>
                  <a:srgbClr val="00B050"/>
                </a:solidFill>
              </a:rPr>
              <a:t>Loana</a:t>
            </a:r>
            <a:r>
              <a:rPr lang="it-IT" b="1" dirty="0">
                <a:solidFill>
                  <a:srgbClr val="00B050"/>
                </a:solidFill>
              </a:rPr>
              <a:t>) Matrice d’</a:t>
            </a:r>
            <a:r>
              <a:rPr lang="it-IT" b="1" dirty="0" err="1">
                <a:solidFill>
                  <a:srgbClr val="00B050"/>
                </a:solidFill>
              </a:rPr>
              <a:t>explicitation</a:t>
            </a:r>
            <a:endParaRPr lang="it-IT" b="1" dirty="0">
              <a:solidFill>
                <a:srgbClr val="00B050"/>
              </a:solidFill>
            </a:endParaRPr>
          </a:p>
        </p:txBody>
      </p:sp>
      <p:sp>
        <p:nvSpPr>
          <p:cNvPr id="3" name="Segnaposto contenuto 2">
            <a:extLst>
              <a:ext uri="{FF2B5EF4-FFF2-40B4-BE49-F238E27FC236}">
                <a16:creationId xmlns:a16="http://schemas.microsoft.com/office/drawing/2014/main" id="{5E946B9A-3620-4F6F-9508-5FB58EFFDD66}"/>
              </a:ext>
            </a:extLst>
          </p:cNvPr>
          <p:cNvSpPr>
            <a:spLocks noGrp="1"/>
          </p:cNvSpPr>
          <p:nvPr>
            <p:ph idx="1"/>
          </p:nvPr>
        </p:nvSpPr>
        <p:spPr>
          <a:xfrm>
            <a:off x="838200" y="1582405"/>
            <a:ext cx="10515600" cy="5018754"/>
          </a:xfrm>
        </p:spPr>
        <p:txBody>
          <a:bodyPr>
            <a:normAutofit lnSpcReduction="10000"/>
          </a:bodyPr>
          <a:lstStyle/>
          <a:p>
            <a:pPr marL="0" lvl="0" indent="0">
              <a:buNone/>
            </a:pPr>
            <a:r>
              <a:rPr lang="fr-FR" b="1" i="1" dirty="0">
                <a:solidFill>
                  <a:srgbClr val="002060"/>
                </a:solidFill>
              </a:rPr>
              <a:t>« Elle s'appelait </a:t>
            </a:r>
            <a:r>
              <a:rPr lang="fr-FR" b="1" i="1" dirty="0" err="1">
                <a:solidFill>
                  <a:srgbClr val="002060"/>
                </a:solidFill>
              </a:rPr>
              <a:t>Loana</a:t>
            </a:r>
            <a:r>
              <a:rPr lang="fr-FR" b="1" i="1" dirty="0">
                <a:solidFill>
                  <a:srgbClr val="002060"/>
                </a:solidFill>
              </a:rPr>
              <a:t>, la nénette </a:t>
            </a:r>
            <a:r>
              <a:rPr lang="fr-FR" i="1" dirty="0">
                <a:solidFill>
                  <a:srgbClr val="002060"/>
                </a:solidFill>
              </a:rPr>
              <a:t>? »  </a:t>
            </a:r>
          </a:p>
          <a:p>
            <a:pPr marL="0" lvl="0" indent="0" algn="ctr">
              <a:buNone/>
            </a:pPr>
            <a:r>
              <a:rPr lang="fr-FR" i="1" dirty="0">
                <a:solidFill>
                  <a:srgbClr val="002060"/>
                </a:solidFill>
                <a:sym typeface="Wingdings" panose="05000000000000000000" pitchFamily="2" charset="2"/>
              </a:rPr>
              <a:t></a:t>
            </a:r>
            <a:endParaRPr lang="fr-FR" dirty="0">
              <a:solidFill>
                <a:schemeClr val="accent1">
                  <a:lumMod val="50000"/>
                </a:schemeClr>
              </a:solidFill>
            </a:endParaRPr>
          </a:p>
          <a:p>
            <a:pPr marL="0" indent="0">
              <a:buNone/>
            </a:pPr>
            <a:r>
              <a:rPr lang="fr-FR" dirty="0">
                <a:solidFill>
                  <a:schemeClr val="accent1">
                    <a:lumMod val="50000"/>
                  </a:schemeClr>
                </a:solidFill>
              </a:rPr>
              <a:t>[</a:t>
            </a:r>
            <a:r>
              <a:rPr lang="fr-FR" b="1" dirty="0">
                <a:solidFill>
                  <a:schemeClr val="accent1">
                    <a:lumMod val="50000"/>
                  </a:schemeClr>
                </a:solidFill>
              </a:rPr>
              <a:t>Matrice</a:t>
            </a:r>
            <a:r>
              <a:rPr lang="fr-FR" dirty="0">
                <a:solidFill>
                  <a:schemeClr val="accent1">
                    <a:lumMod val="50000"/>
                  </a:schemeClr>
                </a:solidFill>
              </a:rPr>
              <a:t> : puisque tu me parles de « loft », qui est aussi le nom d’une émission de téléréalité, et d’une fille, ces deux mots associés me font penser à cette émission que j’avais vue et dont on a beaucoup parlé puisqu’une de ses participantes, prénommée </a:t>
            </a:r>
            <a:r>
              <a:rPr lang="fr-FR" dirty="0" err="1">
                <a:solidFill>
                  <a:schemeClr val="accent1">
                    <a:lumMod val="50000"/>
                  </a:schemeClr>
                </a:solidFill>
              </a:rPr>
              <a:t>Loana</a:t>
            </a:r>
            <a:r>
              <a:rPr lang="fr-FR" dirty="0">
                <a:solidFill>
                  <a:schemeClr val="accent1">
                    <a:lumMod val="50000"/>
                  </a:schemeClr>
                </a:solidFill>
              </a:rPr>
              <a:t>, avait fait parler d’elle parce qu’elle avait eu une relation sexuelle dans une piscine sous les caméras] </a:t>
            </a:r>
          </a:p>
          <a:p>
            <a:pPr marL="0" indent="0">
              <a:buNone/>
            </a:pPr>
            <a:r>
              <a:rPr lang="it-IT" dirty="0">
                <a:solidFill>
                  <a:schemeClr val="accent1">
                    <a:lumMod val="50000"/>
                  </a:schemeClr>
                </a:solidFill>
              </a:rPr>
              <a:t>Matrice =  </a:t>
            </a:r>
            <a:r>
              <a:rPr lang="it-IT" dirty="0" err="1">
                <a:solidFill>
                  <a:schemeClr val="accent1">
                    <a:lumMod val="50000"/>
                  </a:schemeClr>
                </a:solidFill>
              </a:rPr>
              <a:t>Explicitation</a:t>
            </a:r>
            <a:r>
              <a:rPr lang="it-IT" dirty="0">
                <a:solidFill>
                  <a:schemeClr val="accent1">
                    <a:lumMod val="50000"/>
                  </a:schemeClr>
                </a:solidFill>
              </a:rPr>
              <a:t> de l’</a:t>
            </a:r>
            <a:r>
              <a:rPr lang="it-IT" dirty="0" err="1">
                <a:solidFill>
                  <a:schemeClr val="accent1">
                    <a:lumMod val="50000"/>
                  </a:schemeClr>
                </a:solidFill>
              </a:rPr>
              <a:t>allusion</a:t>
            </a:r>
            <a:r>
              <a:rPr lang="it-IT" dirty="0">
                <a:solidFill>
                  <a:schemeClr val="accent1">
                    <a:lumMod val="50000"/>
                  </a:schemeClr>
                </a:solidFill>
              </a:rPr>
              <a:t> </a:t>
            </a:r>
            <a:r>
              <a:rPr lang="it-IT" dirty="0" err="1">
                <a:solidFill>
                  <a:schemeClr val="accent1">
                    <a:lumMod val="50000"/>
                  </a:schemeClr>
                </a:solidFill>
              </a:rPr>
              <a:t>du</a:t>
            </a:r>
            <a:r>
              <a:rPr lang="it-IT" dirty="0">
                <a:solidFill>
                  <a:schemeClr val="accent1">
                    <a:lumMod val="50000"/>
                  </a:schemeClr>
                </a:solidFill>
              </a:rPr>
              <a:t> </a:t>
            </a:r>
            <a:r>
              <a:rPr lang="it-IT" dirty="0" err="1">
                <a:solidFill>
                  <a:schemeClr val="accent1">
                    <a:lumMod val="50000"/>
                  </a:schemeClr>
                </a:solidFill>
              </a:rPr>
              <a:t>loc</a:t>
            </a:r>
            <a:r>
              <a:rPr lang="it-IT" dirty="0">
                <a:solidFill>
                  <a:schemeClr val="accent1">
                    <a:lumMod val="50000"/>
                  </a:schemeClr>
                </a:solidFill>
              </a:rPr>
              <a:t>. E</a:t>
            </a:r>
          </a:p>
          <a:p>
            <a:pPr marL="0" indent="0">
              <a:buNone/>
            </a:pPr>
            <a:r>
              <a:rPr lang="it-IT" dirty="0">
                <a:solidFill>
                  <a:schemeClr val="accent1">
                    <a:lumMod val="50000"/>
                  </a:schemeClr>
                </a:solidFill>
              </a:rPr>
              <a:t> </a:t>
            </a:r>
            <a:r>
              <a:rPr lang="it-IT" i="1" dirty="0">
                <a:solidFill>
                  <a:schemeClr val="accent1">
                    <a:lumMod val="50000"/>
                  </a:schemeClr>
                </a:solidFill>
              </a:rPr>
              <a:t>Ici: </a:t>
            </a:r>
            <a:r>
              <a:rPr lang="it-IT" i="1" dirty="0" err="1">
                <a:solidFill>
                  <a:schemeClr val="accent1">
                    <a:lumMod val="50000"/>
                  </a:schemeClr>
                </a:solidFill>
              </a:rPr>
              <a:t>allusion</a:t>
            </a:r>
            <a:r>
              <a:rPr lang="it-IT" i="1" dirty="0">
                <a:solidFill>
                  <a:schemeClr val="accent1">
                    <a:lumMod val="50000"/>
                  </a:schemeClr>
                </a:solidFill>
              </a:rPr>
              <a:t> non </a:t>
            </a:r>
            <a:r>
              <a:rPr lang="it-IT" i="1" dirty="0" err="1">
                <a:solidFill>
                  <a:schemeClr val="accent1">
                    <a:lumMod val="50000"/>
                  </a:schemeClr>
                </a:solidFill>
              </a:rPr>
              <a:t>comprise</a:t>
            </a:r>
            <a:r>
              <a:rPr lang="it-IT" i="1" dirty="0">
                <a:solidFill>
                  <a:schemeClr val="accent1">
                    <a:lumMod val="50000"/>
                  </a:schemeClr>
                </a:solidFill>
              </a:rPr>
              <a:t> </a:t>
            </a:r>
            <a:r>
              <a:rPr lang="it-IT" i="1" dirty="0" err="1">
                <a:solidFill>
                  <a:schemeClr val="accent1">
                    <a:lumMod val="50000"/>
                  </a:schemeClr>
                </a:solidFill>
              </a:rPr>
              <a:t>ou</a:t>
            </a:r>
            <a:r>
              <a:rPr lang="it-IT" i="1" dirty="0">
                <a:solidFill>
                  <a:schemeClr val="accent1">
                    <a:lumMod val="50000"/>
                  </a:schemeClr>
                </a:solidFill>
              </a:rPr>
              <a:t> non </a:t>
            </a:r>
            <a:r>
              <a:rPr lang="it-IT" i="1" dirty="0" err="1">
                <a:solidFill>
                  <a:schemeClr val="accent1">
                    <a:lumMod val="50000"/>
                  </a:schemeClr>
                </a:solidFill>
              </a:rPr>
              <a:t>relevée</a:t>
            </a:r>
            <a:r>
              <a:rPr lang="it-IT" i="1" dirty="0">
                <a:solidFill>
                  <a:schemeClr val="accent1">
                    <a:lumMod val="50000"/>
                  </a:schemeClr>
                </a:solidFill>
              </a:rPr>
              <a:t> (mais nous n’</a:t>
            </a:r>
            <a:r>
              <a:rPr lang="it-IT" i="1" dirty="0" err="1">
                <a:solidFill>
                  <a:schemeClr val="accent1">
                    <a:lumMod val="50000"/>
                  </a:schemeClr>
                </a:solidFill>
              </a:rPr>
              <a:t>avons</a:t>
            </a:r>
            <a:r>
              <a:rPr lang="it-IT" i="1" dirty="0">
                <a:solidFill>
                  <a:schemeClr val="accent1">
                    <a:lumMod val="50000"/>
                  </a:schemeClr>
                </a:solidFill>
              </a:rPr>
              <a:t> </a:t>
            </a:r>
            <a:r>
              <a:rPr lang="it-IT" i="1" dirty="0" err="1">
                <a:solidFill>
                  <a:schemeClr val="accent1">
                    <a:lumMod val="50000"/>
                  </a:schemeClr>
                </a:solidFill>
              </a:rPr>
              <a:t>pas</a:t>
            </a:r>
            <a:r>
              <a:rPr lang="it-IT" i="1" dirty="0">
                <a:solidFill>
                  <a:schemeClr val="accent1">
                    <a:lumMod val="50000"/>
                  </a:schemeClr>
                </a:solidFill>
              </a:rPr>
              <a:t> </a:t>
            </a:r>
            <a:r>
              <a:rPr lang="it-IT" i="1" dirty="0" err="1">
                <a:solidFill>
                  <a:schemeClr val="accent1">
                    <a:lumMod val="50000"/>
                  </a:schemeClr>
                </a:solidFill>
              </a:rPr>
              <a:t>accès</a:t>
            </a:r>
            <a:r>
              <a:rPr lang="it-IT" i="1" dirty="0">
                <a:solidFill>
                  <a:schemeClr val="accent1">
                    <a:lumMod val="50000"/>
                  </a:schemeClr>
                </a:solidFill>
              </a:rPr>
              <a:t> à la </a:t>
            </a:r>
            <a:r>
              <a:rPr lang="it-IT" i="1" dirty="0" err="1">
                <a:solidFill>
                  <a:schemeClr val="accent1">
                    <a:lumMod val="50000"/>
                  </a:schemeClr>
                </a:solidFill>
              </a:rPr>
              <a:t>gestuelle</a:t>
            </a:r>
            <a:r>
              <a:rPr lang="it-IT" i="1" dirty="0">
                <a:solidFill>
                  <a:schemeClr val="accent1">
                    <a:lumMod val="50000"/>
                  </a:schemeClr>
                </a:solidFill>
              </a:rPr>
              <a:t> et </a:t>
            </a:r>
            <a:r>
              <a:rPr lang="it-IT" i="1" dirty="0" err="1">
                <a:solidFill>
                  <a:schemeClr val="accent1">
                    <a:lumMod val="50000"/>
                  </a:schemeClr>
                </a:solidFill>
              </a:rPr>
              <a:t>aux</a:t>
            </a:r>
            <a:r>
              <a:rPr lang="it-IT" i="1" dirty="0">
                <a:solidFill>
                  <a:schemeClr val="accent1">
                    <a:lumMod val="50000"/>
                  </a:schemeClr>
                </a:solidFill>
              </a:rPr>
              <a:t> </a:t>
            </a:r>
            <a:r>
              <a:rPr lang="it-IT" i="1" dirty="0" err="1">
                <a:solidFill>
                  <a:schemeClr val="accent1">
                    <a:lumMod val="50000"/>
                  </a:schemeClr>
                </a:solidFill>
              </a:rPr>
              <a:t>mimiques</a:t>
            </a:r>
            <a:r>
              <a:rPr lang="it-IT" i="1" dirty="0">
                <a:solidFill>
                  <a:schemeClr val="accent1">
                    <a:lumMod val="50000"/>
                  </a:schemeClr>
                </a:solidFill>
              </a:rPr>
              <a:t>)</a:t>
            </a:r>
          </a:p>
          <a:p>
            <a:pPr marL="0" indent="0">
              <a:buNone/>
            </a:pPr>
            <a:r>
              <a:rPr lang="it-IT" dirty="0">
                <a:solidFill>
                  <a:srgbClr val="7030A0"/>
                </a:solidFill>
              </a:rPr>
              <a:t>V. Sur </a:t>
            </a:r>
            <a:r>
              <a:rPr lang="it-IT" dirty="0" err="1">
                <a:solidFill>
                  <a:srgbClr val="7030A0"/>
                </a:solidFill>
                <a:hlinkClick r:id="rId2"/>
              </a:rPr>
              <a:t>Moodle</a:t>
            </a:r>
            <a:r>
              <a:rPr lang="it-IT" dirty="0">
                <a:solidFill>
                  <a:srgbClr val="7030A0"/>
                </a:solidFill>
              </a:rPr>
              <a:t> la fiche d’</a:t>
            </a:r>
            <a:r>
              <a:rPr lang="it-IT" dirty="0" err="1">
                <a:solidFill>
                  <a:srgbClr val="7030A0"/>
                </a:solidFill>
              </a:rPr>
              <a:t>analyse</a:t>
            </a:r>
            <a:r>
              <a:rPr lang="it-IT" dirty="0">
                <a:solidFill>
                  <a:srgbClr val="7030A0"/>
                </a:solidFill>
              </a:rPr>
              <a:t> </a:t>
            </a:r>
          </a:p>
        </p:txBody>
      </p:sp>
    </p:spTree>
    <p:extLst>
      <p:ext uri="{BB962C8B-B14F-4D97-AF65-F5344CB8AC3E}">
        <p14:creationId xmlns:p14="http://schemas.microsoft.com/office/powerpoint/2010/main" val="2865301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05877" y="1435079"/>
            <a:ext cx="10513168" cy="63863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7030A0"/>
                </a:solidFill>
                <a:effectLst/>
                <a:uLnTx/>
                <a:uFillTx/>
                <a:latin typeface="Calibri"/>
                <a:ea typeface="+mn-ea"/>
                <a:cs typeface="+mn-cs"/>
              </a:rPr>
              <a:t>DEUX ASPECTS </a:t>
            </a:r>
            <a:r>
              <a:rPr kumimoji="0" lang="it-IT" sz="2800" b="1" i="1" u="none" strike="noStrike" kern="1200" cap="none" spc="0" normalizeH="0" baseline="0" noProof="0" dirty="0" err="1">
                <a:ln>
                  <a:noFill/>
                </a:ln>
                <a:solidFill>
                  <a:srgbClr val="7030A0"/>
                </a:solidFill>
                <a:effectLst/>
                <a:uLnTx/>
                <a:uFillTx/>
                <a:latin typeface="Calibri"/>
                <a:ea typeface="+mn-ea"/>
                <a:cs typeface="+mn-cs"/>
              </a:rPr>
              <a:t>complémentaires</a:t>
            </a:r>
            <a:r>
              <a:rPr kumimoji="0" lang="it-IT" sz="2800" b="1" i="1" u="none" strike="noStrike" kern="1200" cap="none" spc="0" normalizeH="0" baseline="0" noProof="0" dirty="0">
                <a:ln>
                  <a:noFill/>
                </a:ln>
                <a:solidFill>
                  <a:srgbClr val="7030A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7030A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400" b="1" i="0" u="none" strike="noStrike" kern="1200" cap="none" spc="0" normalizeH="0" baseline="0" noProof="0" dirty="0">
                <a:ln>
                  <a:noFill/>
                </a:ln>
                <a:solidFill>
                  <a:srgbClr val="4F81BD">
                    <a:lumMod val="75000"/>
                  </a:srgbClr>
                </a:solidFill>
                <a:effectLst/>
                <a:uLnTx/>
                <a:uFillTx/>
                <a:latin typeface="Calibri"/>
                <a:ea typeface="+mn-ea"/>
                <a:cs typeface="+mn-cs"/>
              </a:rPr>
              <a:t>Qualitatif </a:t>
            </a:r>
            <a:r>
              <a:rPr kumimoji="0" lang="it-IT" sz="24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-&gt; la </a:t>
            </a:r>
            <a:r>
              <a:rPr kumimoji="0" lang="fr-FR" sz="1800" b="1" i="0" u="none" strike="noStrike" kern="1200" cap="none" spc="0" normalizeH="0" baseline="0" noProof="0" dirty="0">
                <a:ln>
                  <a:noFill/>
                </a:ln>
                <a:solidFill>
                  <a:srgbClr val="4F81BD">
                    <a:lumMod val="75000"/>
                  </a:srgbClr>
                </a:solidFill>
                <a:effectLst/>
                <a:uLnTx/>
                <a:uFillTx/>
                <a:latin typeface="Calibri"/>
                <a:ea typeface="+mn-ea"/>
                <a:cs typeface="+mn-cs"/>
              </a:rPr>
              <a:t>spontanéité</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caractérise</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une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énonciation</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fr-FR" sz="1800" b="0" i="0" u="none" strike="noStrike" kern="1200" cap="none" spc="0" normalizeH="0" baseline="0" noProof="0" dirty="0">
                <a:ln>
                  <a:noFill/>
                </a:ln>
                <a:solidFill>
                  <a:srgbClr val="002060"/>
                </a:solidFill>
                <a:effectLst/>
                <a:uLnTx/>
                <a:uFillTx/>
                <a:latin typeface="Calibri"/>
                <a:ea typeface="+mn-ea"/>
                <a:cs typeface="Arial"/>
              </a:rPr>
              <a:t>n</a:t>
            </a:r>
            <a:r>
              <a:rPr kumimoji="0" lang="fr-FR" sz="1800" b="0" i="0" u="none" strike="noStrike" kern="1200" cap="none" spc="0" normalizeH="0" baseline="0" noProof="0" dirty="0">
                <a:ln>
                  <a:noFill/>
                </a:ln>
                <a:solidFill>
                  <a:srgbClr val="002060"/>
                </a:solidFill>
                <a:effectLst/>
                <a:uLnTx/>
                <a:uFillTx/>
                <a:latin typeface="Calibri"/>
                <a:ea typeface="Calibri"/>
                <a:cs typeface="Arial"/>
              </a:rPr>
              <a:t>on fictive, ancrée dans la vie réelle (</a:t>
            </a:r>
            <a:r>
              <a:rPr kumimoji="0" lang="fr-FR" sz="1800" b="0" i="1" u="none" strike="noStrike" kern="1200" cap="none" spc="0" normalizeH="0" baseline="0" noProof="0" dirty="0">
                <a:ln>
                  <a:noFill/>
                </a:ln>
                <a:solidFill>
                  <a:srgbClr val="002060"/>
                </a:solidFill>
                <a:effectLst/>
                <a:uLnTx/>
                <a:uFillTx/>
                <a:latin typeface="Calibri"/>
                <a:ea typeface="Calibri"/>
                <a:cs typeface="Arial"/>
              </a:rPr>
              <a:t>vs</a:t>
            </a:r>
            <a:r>
              <a:rPr kumimoji="0" lang="fr-FR" sz="1800" b="0" i="0" u="none" strike="noStrike" kern="1200" cap="none" spc="0" normalizeH="0" baseline="0" noProof="0" dirty="0">
                <a:ln>
                  <a:noFill/>
                </a:ln>
                <a:solidFill>
                  <a:srgbClr val="002060"/>
                </a:solidFill>
                <a:effectLst/>
                <a:uLnTx/>
                <a:uFillTx/>
                <a:latin typeface="Calibri"/>
                <a:ea typeface="Calibri"/>
                <a:cs typeface="Arial"/>
              </a:rPr>
              <a:t> </a:t>
            </a:r>
            <a:r>
              <a:rPr kumimoji="0" lang="fr-FR" sz="1800" b="0" i="0" u="none" strike="noStrike" kern="1200" cap="none" spc="0" normalizeH="0" baseline="0" noProof="0" dirty="0">
                <a:ln>
                  <a:noFill/>
                </a:ln>
                <a:solidFill>
                  <a:srgbClr val="002060"/>
                </a:solidFill>
                <a:effectLst/>
                <a:uLnTx/>
                <a:uFillTx/>
                <a:latin typeface="Calibri"/>
                <a:ea typeface="Calibri"/>
                <a:cs typeface="+mn-cs"/>
              </a:rPr>
              <a:t>énonciation théâtrale), </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non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préparée</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«non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préméditée</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«un </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oral conçu et perçu dans le fil de son énonciation »</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a:t>
            </a:r>
            <a:r>
              <a:rPr kumimoji="0" lang="fr-FR" sz="1800" b="0" i="1" u="none" strike="noStrike" kern="1200" cap="none" spc="0" normalizeH="0" baseline="0" noProof="0" dirty="0" err="1">
                <a:ln>
                  <a:noFill/>
                </a:ln>
                <a:solidFill>
                  <a:srgbClr val="4F81BD">
                    <a:lumMod val="75000"/>
                  </a:srgbClr>
                </a:solidFill>
                <a:effectLst/>
                <a:uLnTx/>
                <a:uFillTx/>
                <a:latin typeface="Calibri"/>
                <a:ea typeface="+mn-ea"/>
                <a:cs typeface="+mn-cs"/>
              </a:rPr>
              <a:t>Luzzati</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2007 : 29 )</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caractère impromptu (di Cristo 2016), improvisation, instantanéité, immédiateté (</a:t>
            </a:r>
            <a:r>
              <a:rPr kumimoji="0" lang="fr-FR" sz="1800" b="0" i="1" u="none" strike="noStrike" kern="1200" cap="none" spc="0" normalizeH="0" baseline="0" noProof="0" dirty="0" err="1">
                <a:ln>
                  <a:noFill/>
                </a:ln>
                <a:solidFill>
                  <a:srgbClr val="4F81BD">
                    <a:lumMod val="75000"/>
                  </a:srgbClr>
                </a:solidFill>
                <a:effectLst/>
                <a:uLnTx/>
                <a:uFillTx/>
                <a:latin typeface="Calibri"/>
                <a:ea typeface="+mn-ea"/>
                <a:cs typeface="+mn-cs"/>
              </a:rPr>
              <a:t>Traverso</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2005, 2016)   V. Exemples </a:t>
            </a:r>
            <a:endParaRPr kumimoji="0" lang="fr-FR" sz="1800" b="0" i="1"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70C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oral</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spontané</a:t>
            </a:r>
            <a:r>
              <a:rPr kumimoji="0" lang="it-IT" sz="1800" b="1" i="1" u="none" strike="noStrike" kern="1200" cap="none" spc="0" normalizeH="0" baseline="0" noProof="0" dirty="0">
                <a:ln>
                  <a:noFill/>
                </a:ln>
                <a:solidFill>
                  <a:srgbClr val="C00000"/>
                </a:solidFill>
                <a:effectLst/>
                <a:uLnTx/>
                <a:uFillTx/>
                <a:latin typeface="Calibri"/>
                <a:ea typeface="+mn-ea"/>
                <a:cs typeface="+mn-cs"/>
              </a:rPr>
              <a:t> vs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oral</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préparé</a:t>
            </a:r>
            <a:endParaRPr kumimoji="0" lang="it-IT" sz="1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1" u="none" strike="noStrike" kern="1200" cap="none" spc="0" normalizeH="0" baseline="0" noProof="0" dirty="0">
              <a:ln>
                <a:noFill/>
              </a:ln>
              <a:solidFill>
                <a:schemeClr val="accent5">
                  <a:lumMod val="75000"/>
                </a:scheme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Tx/>
              <a:buChar char="-"/>
              <a:tabLst/>
              <a:defRPr/>
            </a:pPr>
            <a:r>
              <a:rPr kumimoji="0" lang="fr-FR" sz="2400" b="1" i="0" u="none" strike="noStrike" kern="1200" cap="none" spc="0" normalizeH="0" baseline="0" noProof="0" dirty="0">
                <a:ln>
                  <a:noFill/>
                </a:ln>
                <a:solidFill>
                  <a:srgbClr val="4F81BD">
                    <a:lumMod val="75000"/>
                  </a:srgbClr>
                </a:solidFill>
                <a:effectLst/>
                <a:uLnTx/>
                <a:uFillTx/>
                <a:latin typeface="Calibri"/>
                <a:ea typeface="+mn-ea"/>
                <a:cs typeface="+mn-cs"/>
              </a:rPr>
              <a:t>Quantitatif</a:t>
            </a:r>
            <a:r>
              <a:rPr kumimoji="0" lang="it-IT" sz="2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&gt; le </a:t>
            </a:r>
            <a:r>
              <a:rPr kumimoji="0" lang="fr-FR" sz="1800" b="1" i="0" u="none" strike="noStrike" kern="1200" cap="none" spc="0" normalizeH="0" baseline="0" noProof="0" dirty="0">
                <a:ln>
                  <a:noFill/>
                </a:ln>
                <a:solidFill>
                  <a:srgbClr val="4F81BD">
                    <a:lumMod val="75000"/>
                  </a:srgbClr>
                </a:solidFill>
                <a:effectLst/>
                <a:uLnTx/>
                <a:uFillTx/>
                <a:latin typeface="Calibri"/>
                <a:ea typeface="+mn-ea"/>
                <a:cs typeface="+mn-cs"/>
              </a:rPr>
              <a:t>locuteur</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laisse</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libre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cours</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à son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élan</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communicationnel</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élan</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du</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vouloir</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dire / il ne se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soucie</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pas</a:t>
            </a:r>
            <a:r>
              <a:rPr kumimoji="0" lang="it-IT" sz="1800" b="1" i="0" u="none" strike="noStrike" kern="1200" cap="none" spc="0" normalizeH="0" baseline="0" noProof="0" dirty="0">
                <a:ln>
                  <a:noFill/>
                </a:ln>
                <a:solidFill>
                  <a:srgbClr val="4F81BD">
                    <a:lumMod val="75000"/>
                  </a:srgbClr>
                </a:solidFill>
                <a:effectLst/>
                <a:uLnTx/>
                <a:uFillTx/>
                <a:latin typeface="Calibri"/>
                <a:ea typeface="+mn-ea"/>
                <a:cs typeface="+mn-cs"/>
              </a:rPr>
              <a:t> de la forme de son </a:t>
            </a:r>
            <a:r>
              <a:rPr kumimoji="0" lang="it-IT" sz="1800" b="1" i="0" u="none" strike="noStrike" kern="1200" cap="none" spc="0" normalizeH="0" baseline="0" noProof="0" dirty="0" err="1">
                <a:ln>
                  <a:noFill/>
                </a:ln>
                <a:solidFill>
                  <a:srgbClr val="4F81BD">
                    <a:lumMod val="75000"/>
                  </a:srgbClr>
                </a:solidFill>
                <a:effectLst/>
                <a:uLnTx/>
                <a:uFillTx/>
                <a:latin typeface="Calibri"/>
                <a:ea typeface="+mn-ea"/>
                <a:cs typeface="+mn-cs"/>
              </a:rPr>
              <a:t>discours</a:t>
            </a: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mn-cs"/>
              </a:rPr>
              <a:t>/ effort </a:t>
            </a:r>
            <a:r>
              <a:rPr kumimoji="0" lang="it-IT" sz="1800" b="0" i="0" u="none" strike="noStrike" kern="1200" cap="none" spc="0" normalizeH="0" baseline="0" noProof="0" dirty="0" err="1">
                <a:ln>
                  <a:noFill/>
                </a:ln>
                <a:solidFill>
                  <a:srgbClr val="4F81BD">
                    <a:lumMod val="75000"/>
                  </a:srgbClr>
                </a:solidFill>
                <a:effectLst/>
                <a:uLnTx/>
                <a:uFillTx/>
                <a:latin typeface="Calibri"/>
                <a:ea typeface="+mn-ea"/>
                <a:cs typeface="+mn-cs"/>
              </a:rPr>
              <a:t>cognitif</a:t>
            </a: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0" u="none" strike="noStrike" kern="1200" cap="none" spc="0" normalizeH="0" baseline="0" noProof="0" dirty="0" err="1">
                <a:ln>
                  <a:noFill/>
                </a:ln>
                <a:solidFill>
                  <a:srgbClr val="4F81BD">
                    <a:lumMod val="75000"/>
                  </a:srgbClr>
                </a:solidFill>
                <a:effectLst/>
                <a:uLnTx/>
                <a:uFillTx/>
                <a:latin typeface="Calibri"/>
                <a:ea typeface="+mn-ea"/>
                <a:cs typeface="+mn-cs"/>
              </a:rPr>
              <a:t>moindre</a:t>
            </a:r>
            <a:r>
              <a:rPr kumimoji="0" lang="it-IT" sz="1800" b="0"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Au</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contraire</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il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pourrait</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adopter une posture vigilante, </a:t>
            </a:r>
            <a:r>
              <a:rPr kumimoji="0" lang="fr-SN" sz="1800" b="0" i="1" u="none" strike="noStrike" kern="1200" cap="none" spc="0" normalizeH="0" baseline="0" noProof="0" dirty="0">
                <a:ln>
                  <a:noFill/>
                </a:ln>
                <a:solidFill>
                  <a:srgbClr val="4F81BD">
                    <a:lumMod val="75000"/>
                  </a:srgbClr>
                </a:solidFill>
                <a:effectLst/>
                <a:uLnTx/>
                <a:uFillTx/>
                <a:latin typeface="Calibri"/>
                <a:ea typeface="+mn-ea"/>
                <a:cs typeface="+mn-cs"/>
              </a:rPr>
              <a:t>réfréner</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l’</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élan</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énonciatif</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surveiller</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sa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propre</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énonciation</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et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les</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énoncés</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dejà </a:t>
            </a:r>
            <a:r>
              <a:rPr kumimoji="0" lang="it-IT" sz="1800" b="0" i="1" u="none" strike="noStrike" kern="1200" cap="none" spc="0" normalizeH="0" baseline="0" noProof="0" dirty="0" err="1">
                <a:ln>
                  <a:noFill/>
                </a:ln>
                <a:solidFill>
                  <a:srgbClr val="4F81BD">
                    <a:lumMod val="75000"/>
                  </a:srgbClr>
                </a:solidFill>
                <a:effectLst/>
                <a:uLnTx/>
                <a:uFillTx/>
                <a:latin typeface="Calibri"/>
                <a:ea typeface="+mn-ea"/>
                <a:cs typeface="+mn-cs"/>
              </a:rPr>
              <a:t>produits</a:t>
            </a:r>
            <a:r>
              <a:rPr kumimoji="0" lang="it-IT" sz="1800" b="0" i="1" u="none" strike="noStrike" kern="1200" cap="none" spc="0" normalizeH="0" baseline="0" noProof="0" dirty="0">
                <a:ln>
                  <a:noFill/>
                </a:ln>
                <a:solidFill>
                  <a:srgbClr val="4F81BD">
                    <a:lumMod val="75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800" b="1" i="1" u="none" strike="noStrike" kern="1200" cap="none" spc="0" normalizeH="0" baseline="0" noProof="0" dirty="0">
                <a:ln>
                  <a:noFill/>
                </a:ln>
                <a:solidFill>
                  <a:srgbClr val="C00000"/>
                </a:solidFill>
                <a:effectLst/>
                <a:uLnTx/>
                <a:uFillTx/>
                <a:latin typeface="Calibri"/>
                <a:ea typeface="+mn-ea"/>
                <a:cs typeface="+mn-cs"/>
              </a:rPr>
              <a:t>énonciation</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très</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spontanée</a:t>
            </a:r>
            <a:r>
              <a:rPr kumimoji="0" lang="it-IT" sz="1800" b="1" i="1" u="none" strike="noStrike" kern="1200" cap="none" spc="0" normalizeH="0" baseline="0" noProof="0" dirty="0">
                <a:ln>
                  <a:noFill/>
                </a:ln>
                <a:solidFill>
                  <a:srgbClr val="C00000"/>
                </a:solidFill>
                <a:effectLst/>
                <a:uLnTx/>
                <a:uFillTx/>
                <a:latin typeface="Calibri"/>
                <a:ea typeface="+mn-ea"/>
                <a:cs typeface="+mn-cs"/>
              </a:rPr>
              <a:t> vs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énonciation</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peu</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spontanée</a:t>
            </a:r>
            <a:r>
              <a:rPr kumimoji="0" lang="it-IT" sz="1800" b="1" i="1" u="none" strike="noStrike" kern="1200" cap="none" spc="0" normalizeH="0" baseline="0" noProof="0" dirty="0">
                <a:ln>
                  <a:noFill/>
                </a:ln>
                <a:solidFill>
                  <a:srgbClr val="C00000"/>
                </a:solidFill>
                <a:effectLst/>
                <a:uLnTx/>
                <a:uFillTx/>
                <a:latin typeface="Calibri"/>
                <a:ea typeface="+mn-ea"/>
                <a:cs typeface="+mn-cs"/>
              </a:rPr>
              <a:t>/</a:t>
            </a:r>
            <a:r>
              <a:rPr kumimoji="0" lang="it-IT" sz="1800" b="1" i="1" u="none" strike="noStrike" kern="1200" cap="none" spc="0" normalizeH="0" baseline="0" noProof="0" dirty="0" err="1">
                <a:ln>
                  <a:noFill/>
                </a:ln>
                <a:solidFill>
                  <a:srgbClr val="C00000"/>
                </a:solidFill>
                <a:effectLst/>
                <a:uLnTx/>
                <a:uFillTx/>
                <a:latin typeface="Calibri"/>
                <a:ea typeface="+mn-ea"/>
                <a:cs typeface="+mn-cs"/>
              </a:rPr>
              <a:t>surveillée</a:t>
            </a:r>
            <a:r>
              <a:rPr kumimoji="0" lang="it-IT" sz="1800" b="1" i="1" u="none" strike="noStrike" kern="1200" cap="none" spc="0" normalizeH="0" baseline="0" noProof="0" dirty="0">
                <a:ln>
                  <a:noFill/>
                </a:ln>
                <a:solidFill>
                  <a:srgbClr val="C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sng" strike="noStrike" kern="1200" cap="none" spc="0" normalizeH="0" baseline="0" noProof="0" dirty="0">
                <a:ln>
                  <a:noFill/>
                </a:ln>
                <a:solidFill>
                  <a:srgbClr val="4F81BD">
                    <a:lumMod val="75000"/>
                  </a:srgbClr>
                </a:solidFill>
                <a:effectLst/>
                <a:uLnTx/>
                <a:uFillTx/>
                <a:latin typeface="Calibri"/>
                <a:ea typeface="+mn-ea"/>
                <a:cs typeface="+mn-cs"/>
              </a:rPr>
              <a:t>Scalaire</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 </a:t>
            </a:r>
            <a:r>
              <a:rPr kumimoji="0" lang="fr-FR" sz="1800" b="1" i="1" u="none" strike="noStrike" kern="1200" cap="none" spc="0" normalizeH="0" baseline="0" noProof="0" dirty="0">
                <a:ln>
                  <a:noFill/>
                </a:ln>
                <a:solidFill>
                  <a:srgbClr val="4F81BD">
                    <a:lumMod val="75000"/>
                  </a:srgbClr>
                </a:solidFill>
                <a:effectLst/>
                <a:uLnTx/>
                <a:uFillTx/>
                <a:latin typeface="Calibri"/>
                <a:ea typeface="+mn-ea"/>
                <a:cs typeface="+mn-cs"/>
              </a:rPr>
              <a:t>degrés de spontanéité en fonction de la posture  </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plus ou moins vigilante du locuteur → générant variations linguistiques intrapersonnelles →  éventuelles différences de registres mais pas forcément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sng" strike="noStrike" kern="1200" cap="none" spc="0" normalizeH="0" baseline="0" noProof="0" dirty="0">
                <a:ln>
                  <a:noFill/>
                </a:ln>
                <a:solidFill>
                  <a:srgbClr val="4F81BD">
                    <a:lumMod val="75000"/>
                  </a:srgbClr>
                </a:solidFill>
                <a:effectLst/>
                <a:uLnTx/>
                <a:uFillTx/>
                <a:latin typeface="Calibri"/>
                <a:ea typeface="+mn-ea"/>
                <a:cs typeface="+mn-cs"/>
              </a:rPr>
              <a:t>Fluctuante</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 variation de la spontanéité au sein d’un même tour de parole (</a:t>
            </a:r>
            <a:r>
              <a:rPr kumimoji="0" lang="fr-FR" sz="1800" b="0" i="1" u="none" strike="noStrike" kern="1200" cap="none" spc="0" normalizeH="0" baseline="0" noProof="0" dirty="0" err="1">
                <a:ln>
                  <a:noFill/>
                </a:ln>
                <a:solidFill>
                  <a:srgbClr val="4F81BD">
                    <a:lumMod val="75000"/>
                  </a:srgbClr>
                </a:solidFill>
                <a:effectLst/>
                <a:uLnTx/>
                <a:uFillTx/>
                <a:latin typeface="Calibri"/>
                <a:ea typeface="+mn-ea"/>
                <a:cs typeface="+mn-cs"/>
              </a:rPr>
              <a:t>autoajustements</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commentaires métalinguistiques, </a:t>
            </a:r>
            <a:r>
              <a:rPr kumimoji="0" lang="fr-FR" sz="1800" b="0" i="1" u="none" strike="noStrike" kern="1200" cap="none" spc="0" normalizeH="0" baseline="0" noProof="0" dirty="0" err="1">
                <a:ln>
                  <a:noFill/>
                </a:ln>
                <a:solidFill>
                  <a:srgbClr val="4F81BD">
                    <a:lumMod val="75000"/>
                  </a:srgbClr>
                </a:solidFill>
                <a:effectLst/>
                <a:uLnTx/>
                <a:uFillTx/>
                <a:latin typeface="Calibri"/>
                <a:ea typeface="+mn-ea"/>
                <a:cs typeface="+mn-cs"/>
              </a:rPr>
              <a:t>métaénonciatifs</a:t>
            </a:r>
            <a:r>
              <a:rPr kumimoji="0" lang="fr-FR" sz="1800" b="0" i="1" u="none" strike="noStrike" kern="1200" cap="none" spc="0" normalizeH="0" baseline="0" noProof="0" dirty="0">
                <a:ln>
                  <a:noFill/>
                </a:ln>
                <a:solidFill>
                  <a:srgbClr val="4F81BD">
                    <a:lumMod val="75000"/>
                  </a:srgbClr>
                </a:solidFill>
                <a:effectLst/>
                <a:uLnTx/>
                <a:uFillTx/>
                <a:latin typeface="Calibri"/>
                <a:ea typeface="+mn-ea"/>
                <a:cs typeface="+mn-cs"/>
              </a:rPr>
              <a:t> qui suivent des énoncés plus « linéaires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4BACC6">
                    <a:lumMod val="75000"/>
                  </a:srgbClr>
                </a:solidFill>
                <a:effectLst/>
                <a:uLnTx/>
                <a:uFillTx/>
                <a:latin typeface="Calibri"/>
                <a:ea typeface="+mn-ea"/>
                <a:cs typeface="+mn-cs"/>
              </a:rPr>
              <a:t>	</a:t>
            </a:r>
            <a:endParaRPr kumimoji="0" lang="it-IT" sz="2000" b="1" i="1" u="none" strike="noStrike" kern="1200" cap="none" spc="0" normalizeH="0" baseline="0" noProof="0" dirty="0">
              <a:ln>
                <a:noFill/>
              </a:ln>
              <a:solidFill>
                <a:srgbClr val="4BACC6">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1" i="1"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1" u="none" strike="noStrike" kern="1200" cap="none" spc="0" normalizeH="0" baseline="0" noProof="0" dirty="0">
              <a:ln>
                <a:noFill/>
              </a:ln>
              <a:solidFill>
                <a:srgbClr val="179D60"/>
              </a:solidFill>
              <a:effectLst/>
              <a:uLnTx/>
              <a:uFillTx/>
              <a:latin typeface="Calibri"/>
              <a:ea typeface="+mn-ea"/>
              <a:cs typeface="+mn-cs"/>
            </a:endParaRPr>
          </a:p>
        </p:txBody>
      </p:sp>
      <p:sp>
        <p:nvSpPr>
          <p:cNvPr id="5" name="Titolo 1"/>
          <p:cNvSpPr txBox="1">
            <a:spLocks/>
          </p:cNvSpPr>
          <p:nvPr/>
        </p:nvSpPr>
        <p:spPr>
          <a:xfrm>
            <a:off x="1639614" y="274043"/>
            <a:ext cx="8912772" cy="706685"/>
          </a:xfrm>
          <a:prstGeom prst="rect">
            <a:avLst/>
          </a:prstGeom>
          <a:noFill/>
          <a:ln w="762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100" normalizeH="0" baseline="0" noProof="0" dirty="0">
                <a:ln>
                  <a:noFill/>
                </a:ln>
                <a:solidFill>
                  <a:srgbClr val="179D60"/>
                </a:solidFill>
                <a:effectLst/>
                <a:uLnTx/>
                <a:uFillTx/>
                <a:latin typeface="Calibri"/>
                <a:ea typeface="+mn-ea"/>
                <a:cs typeface="Biome Light" panose="020B0502040204020203" pitchFamily="34" charset="0"/>
              </a:rPr>
              <a:t>La spontanéité énonciative</a:t>
            </a:r>
            <a:endParaRPr kumimoji="0" lang="fr-FR" sz="3600" b="1" i="0" u="none" strike="noStrike" kern="1200" cap="none" spc="100" normalizeH="0" baseline="0" noProof="0" dirty="0">
              <a:ln>
                <a:noFill/>
              </a:ln>
              <a:solidFill>
                <a:srgbClr val="179D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9681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spcBef>
                <a:spcPts val="0"/>
              </a:spcBef>
            </a:pPr>
            <a:r>
              <a:rPr lang="it-IT" sz="3600" b="1" spc="100" dirty="0">
                <a:solidFill>
                  <a:srgbClr val="179D60"/>
                </a:solidFill>
                <a:ea typeface="+mn-ea"/>
                <a:cs typeface="Biome Light" panose="020B0502040204020203" pitchFamily="34" charset="0"/>
              </a:rPr>
              <a:t>… et </a:t>
            </a:r>
            <a:r>
              <a:rPr lang="it-IT" sz="3600" b="1" spc="100" dirty="0" err="1">
                <a:solidFill>
                  <a:srgbClr val="179D60"/>
                </a:solidFill>
                <a:ea typeface="+mn-ea"/>
                <a:cs typeface="Biome Light" panose="020B0502040204020203" pitchFamily="34" charset="0"/>
              </a:rPr>
              <a:t>ses</a:t>
            </a:r>
            <a:r>
              <a:rPr lang="it-IT" sz="3600" b="1" spc="100" dirty="0">
                <a:solidFill>
                  <a:srgbClr val="179D60"/>
                </a:solidFill>
                <a:ea typeface="+mn-ea"/>
                <a:cs typeface="Biome Light" panose="020B0502040204020203" pitchFamily="34" charset="0"/>
              </a:rPr>
              <a:t> </a:t>
            </a:r>
            <a:r>
              <a:rPr lang="it-IT" sz="3600" b="1" spc="100" dirty="0" err="1">
                <a:solidFill>
                  <a:srgbClr val="179D60"/>
                </a:solidFill>
                <a:ea typeface="+mn-ea"/>
                <a:cs typeface="Biome Light" panose="020B0502040204020203" pitchFamily="34" charset="0"/>
              </a:rPr>
              <a:t>marqueurs</a:t>
            </a:r>
            <a:endParaRPr lang="it-IT" sz="3600" b="1" spc="100" dirty="0">
              <a:solidFill>
                <a:srgbClr val="179D60"/>
              </a:solidFill>
              <a:ea typeface="+mn-ea"/>
              <a:cs typeface="Biome Light" panose="020B0502040204020203" pitchFamily="34" charset="0"/>
            </a:endParaRPr>
          </a:p>
        </p:txBody>
      </p:sp>
      <p:sp>
        <p:nvSpPr>
          <p:cNvPr id="3" name="Segnaposto contenuto 2"/>
          <p:cNvSpPr>
            <a:spLocks noGrp="1"/>
          </p:cNvSpPr>
          <p:nvPr>
            <p:ph idx="1"/>
          </p:nvPr>
        </p:nvSpPr>
        <p:spPr>
          <a:xfrm>
            <a:off x="732264" y="1624014"/>
            <a:ext cx="10972800" cy="4525963"/>
          </a:xfrm>
        </p:spPr>
        <p:txBody>
          <a:bodyPr>
            <a:normAutofit fontScale="62500" lnSpcReduction="20000"/>
          </a:bodyPr>
          <a:lstStyle/>
          <a:p>
            <a:pPr marL="0" indent="0">
              <a:buNone/>
            </a:pPr>
            <a:r>
              <a:rPr lang="it-IT" sz="3800" b="1" dirty="0">
                <a:solidFill>
                  <a:srgbClr val="4F81BD">
                    <a:lumMod val="75000"/>
                  </a:srgbClr>
                </a:solidFill>
                <a:latin typeface="Calibri"/>
              </a:rPr>
              <a:t>-&gt; Recherche de </a:t>
            </a:r>
            <a:r>
              <a:rPr lang="it-IT" sz="3800" b="1" dirty="0" err="1">
                <a:solidFill>
                  <a:srgbClr val="4F81BD">
                    <a:lumMod val="75000"/>
                  </a:srgbClr>
                </a:solidFill>
                <a:latin typeface="Calibri"/>
              </a:rPr>
              <a:t>deux</a:t>
            </a:r>
            <a:r>
              <a:rPr lang="it-IT" sz="3800" b="1" dirty="0">
                <a:solidFill>
                  <a:srgbClr val="4F81BD">
                    <a:lumMod val="75000"/>
                  </a:srgbClr>
                </a:solidFill>
                <a:latin typeface="Calibri"/>
              </a:rPr>
              <a:t> </a:t>
            </a:r>
            <a:r>
              <a:rPr lang="it-IT" sz="3800" b="1" dirty="0" err="1">
                <a:solidFill>
                  <a:srgbClr val="4F81BD">
                    <a:lumMod val="75000"/>
                  </a:srgbClr>
                </a:solidFill>
                <a:latin typeface="Calibri"/>
              </a:rPr>
              <a:t>typologies</a:t>
            </a:r>
            <a:r>
              <a:rPr lang="it-IT" sz="3800" b="1" dirty="0">
                <a:solidFill>
                  <a:srgbClr val="4F81BD">
                    <a:lumMod val="75000"/>
                  </a:srgbClr>
                </a:solidFill>
                <a:latin typeface="Calibri"/>
              </a:rPr>
              <a:t> de </a:t>
            </a:r>
            <a:r>
              <a:rPr lang="it-IT" sz="3800" b="1" dirty="0" err="1">
                <a:solidFill>
                  <a:srgbClr val="4F81BD">
                    <a:lumMod val="75000"/>
                  </a:srgbClr>
                </a:solidFill>
                <a:latin typeface="Calibri"/>
              </a:rPr>
              <a:t>marqueurs</a:t>
            </a:r>
            <a:r>
              <a:rPr lang="it-IT" sz="3800" b="1" dirty="0">
                <a:solidFill>
                  <a:srgbClr val="4F81BD">
                    <a:lumMod val="75000"/>
                  </a:srgbClr>
                </a:solidFill>
                <a:latin typeface="Calibri"/>
              </a:rPr>
              <a:t> de </a:t>
            </a:r>
            <a:r>
              <a:rPr lang="it-IT" sz="3800" b="1" dirty="0" err="1">
                <a:solidFill>
                  <a:srgbClr val="4F81BD">
                    <a:lumMod val="75000"/>
                  </a:srgbClr>
                </a:solidFill>
                <a:latin typeface="Calibri"/>
              </a:rPr>
              <a:t>spontanéité</a:t>
            </a:r>
            <a:r>
              <a:rPr lang="it-IT" sz="3800" b="1" dirty="0">
                <a:solidFill>
                  <a:srgbClr val="4F81BD">
                    <a:lumMod val="75000"/>
                  </a:srgbClr>
                </a:solidFill>
                <a:latin typeface="Calibri"/>
              </a:rPr>
              <a:t> en </a:t>
            </a:r>
            <a:r>
              <a:rPr lang="it-IT" sz="3800" b="1" dirty="0" err="1">
                <a:solidFill>
                  <a:srgbClr val="4F81BD">
                    <a:lumMod val="75000"/>
                  </a:srgbClr>
                </a:solidFill>
                <a:latin typeface="Calibri"/>
              </a:rPr>
              <a:t>fonction</a:t>
            </a:r>
            <a:r>
              <a:rPr lang="it-IT" sz="3800" b="1" dirty="0">
                <a:solidFill>
                  <a:srgbClr val="4F81BD">
                    <a:lumMod val="75000"/>
                  </a:srgbClr>
                </a:solidFill>
                <a:latin typeface="Calibri"/>
              </a:rPr>
              <a:t> </a:t>
            </a:r>
            <a:r>
              <a:rPr lang="it-IT" sz="3800" b="1" dirty="0" err="1">
                <a:solidFill>
                  <a:srgbClr val="4F81BD">
                    <a:lumMod val="75000"/>
                  </a:srgbClr>
                </a:solidFill>
                <a:latin typeface="Calibri"/>
              </a:rPr>
              <a:t>des</a:t>
            </a:r>
            <a:r>
              <a:rPr lang="it-IT" sz="3800" b="1" dirty="0">
                <a:solidFill>
                  <a:srgbClr val="4F81BD">
                    <a:lumMod val="75000"/>
                  </a:srgbClr>
                </a:solidFill>
                <a:latin typeface="Calibri"/>
              </a:rPr>
              <a:t> </a:t>
            </a:r>
            <a:r>
              <a:rPr lang="it-IT" sz="3800" b="1" dirty="0" err="1">
                <a:solidFill>
                  <a:srgbClr val="4F81BD">
                    <a:lumMod val="75000"/>
                  </a:srgbClr>
                </a:solidFill>
                <a:latin typeface="Calibri"/>
              </a:rPr>
              <a:t>deux</a:t>
            </a:r>
            <a:r>
              <a:rPr lang="it-IT" sz="3800" b="1" dirty="0">
                <a:solidFill>
                  <a:srgbClr val="4F81BD">
                    <a:lumMod val="75000"/>
                  </a:srgbClr>
                </a:solidFill>
                <a:latin typeface="Calibri"/>
              </a:rPr>
              <a:t> </a:t>
            </a:r>
            <a:r>
              <a:rPr lang="it-IT" sz="3800" b="1" dirty="0" err="1">
                <a:solidFill>
                  <a:srgbClr val="4F81BD">
                    <a:lumMod val="75000"/>
                  </a:srgbClr>
                </a:solidFill>
                <a:latin typeface="Calibri"/>
              </a:rPr>
              <a:t>aspects</a:t>
            </a:r>
            <a:r>
              <a:rPr lang="it-IT" sz="3800" b="1" dirty="0">
                <a:solidFill>
                  <a:srgbClr val="4F81BD">
                    <a:lumMod val="75000"/>
                  </a:srgbClr>
                </a:solidFill>
                <a:latin typeface="Calibri"/>
              </a:rPr>
              <a:t> de la </a:t>
            </a:r>
            <a:r>
              <a:rPr lang="it-IT" sz="3800" b="1" dirty="0" err="1">
                <a:solidFill>
                  <a:srgbClr val="4F81BD">
                    <a:lumMod val="75000"/>
                  </a:srgbClr>
                </a:solidFill>
                <a:latin typeface="Calibri"/>
              </a:rPr>
              <a:t>spontanéité</a:t>
            </a:r>
            <a:endParaRPr lang="it-IT" sz="3800" b="1" dirty="0">
              <a:solidFill>
                <a:srgbClr val="4F81BD">
                  <a:lumMod val="75000"/>
                </a:srgbClr>
              </a:solidFill>
              <a:latin typeface="Calibri"/>
            </a:endParaRPr>
          </a:p>
          <a:p>
            <a:pPr marL="0" indent="0">
              <a:buNone/>
            </a:pPr>
            <a:endParaRPr lang="it-IT" sz="3300" b="1" dirty="0">
              <a:solidFill>
                <a:srgbClr val="4F81BD">
                  <a:lumMod val="75000"/>
                </a:srgbClr>
              </a:solidFill>
              <a:latin typeface="Calibri"/>
            </a:endParaRPr>
          </a:p>
          <a:p>
            <a:pPr>
              <a:lnSpc>
                <a:spcPct val="120000"/>
              </a:lnSpc>
            </a:pPr>
            <a:r>
              <a:rPr lang="it-IT" sz="3600" b="1" dirty="0" err="1">
                <a:solidFill>
                  <a:srgbClr val="7030A0"/>
                </a:solidFill>
              </a:rPr>
              <a:t>Aspect</a:t>
            </a:r>
            <a:r>
              <a:rPr lang="it-IT" sz="3600" b="1" dirty="0">
                <a:solidFill>
                  <a:srgbClr val="7030A0"/>
                </a:solidFill>
              </a:rPr>
              <a:t> </a:t>
            </a:r>
            <a:r>
              <a:rPr lang="it-IT" sz="3600" b="1" dirty="0" err="1">
                <a:solidFill>
                  <a:srgbClr val="7030A0"/>
                </a:solidFill>
              </a:rPr>
              <a:t>qualitatif</a:t>
            </a:r>
            <a:r>
              <a:rPr lang="it-IT" sz="3600" b="1" dirty="0">
                <a:solidFill>
                  <a:srgbClr val="7030A0"/>
                </a:solidFill>
              </a:rPr>
              <a:t> </a:t>
            </a:r>
            <a:r>
              <a:rPr lang="it-IT" sz="2400" dirty="0">
                <a:solidFill>
                  <a:srgbClr val="002060"/>
                </a:solidFill>
              </a:rPr>
              <a:t>: </a:t>
            </a:r>
            <a:r>
              <a:rPr lang="it-IT" sz="3800" b="1" dirty="0" err="1">
                <a:solidFill>
                  <a:srgbClr val="002060"/>
                </a:solidFill>
              </a:rPr>
              <a:t>marqueurs</a:t>
            </a:r>
            <a:r>
              <a:rPr lang="it-IT" sz="3800" b="1" dirty="0">
                <a:solidFill>
                  <a:srgbClr val="002060"/>
                </a:solidFill>
              </a:rPr>
              <a:t> qui </a:t>
            </a:r>
            <a:r>
              <a:rPr lang="it-IT" sz="3800" b="1" dirty="0" err="1">
                <a:solidFill>
                  <a:srgbClr val="002060"/>
                </a:solidFill>
              </a:rPr>
              <a:t>sont</a:t>
            </a:r>
            <a:r>
              <a:rPr lang="it-IT" sz="3800" b="1" dirty="0">
                <a:solidFill>
                  <a:srgbClr val="002060"/>
                </a:solidFill>
              </a:rPr>
              <a:t> </a:t>
            </a:r>
            <a:r>
              <a:rPr lang="it-IT" sz="3800" b="1" dirty="0" err="1">
                <a:solidFill>
                  <a:srgbClr val="002060"/>
                </a:solidFill>
              </a:rPr>
              <a:t>des</a:t>
            </a:r>
            <a:r>
              <a:rPr lang="it-IT" sz="3800" b="1" dirty="0">
                <a:solidFill>
                  <a:srgbClr val="002060"/>
                </a:solidFill>
              </a:rPr>
              <a:t> </a:t>
            </a:r>
            <a:r>
              <a:rPr lang="it-IT" sz="3800" b="1" dirty="0" err="1">
                <a:solidFill>
                  <a:srgbClr val="002060"/>
                </a:solidFill>
              </a:rPr>
              <a:t>signes</a:t>
            </a:r>
            <a:r>
              <a:rPr lang="it-IT" sz="3800" b="1" dirty="0">
                <a:solidFill>
                  <a:srgbClr val="002060"/>
                </a:solidFill>
              </a:rPr>
              <a:t> de l’</a:t>
            </a:r>
            <a:r>
              <a:rPr lang="it-IT" sz="3800" b="1" dirty="0" err="1">
                <a:solidFill>
                  <a:srgbClr val="002060"/>
                </a:solidFill>
              </a:rPr>
              <a:t>immédiateté</a:t>
            </a:r>
            <a:r>
              <a:rPr lang="it-IT" sz="3800" b="1" dirty="0">
                <a:solidFill>
                  <a:srgbClr val="002060"/>
                </a:solidFill>
              </a:rPr>
              <a:t> </a:t>
            </a:r>
            <a:r>
              <a:rPr lang="it-IT" sz="3800" b="1" dirty="0" err="1">
                <a:solidFill>
                  <a:srgbClr val="002060"/>
                </a:solidFill>
              </a:rPr>
              <a:t>énonciative</a:t>
            </a:r>
            <a:r>
              <a:rPr lang="it-IT" sz="3800" b="1" dirty="0">
                <a:solidFill>
                  <a:srgbClr val="002060"/>
                </a:solidFill>
              </a:rPr>
              <a:t> </a:t>
            </a:r>
            <a:r>
              <a:rPr lang="it-IT" sz="3800" dirty="0">
                <a:solidFill>
                  <a:srgbClr val="002060"/>
                </a:solidFill>
              </a:rPr>
              <a:t>(</a:t>
            </a:r>
            <a:r>
              <a:rPr lang="it-IT" sz="3800" dirty="0" err="1">
                <a:solidFill>
                  <a:srgbClr val="002060"/>
                </a:solidFill>
              </a:rPr>
              <a:t>discours</a:t>
            </a:r>
            <a:r>
              <a:rPr lang="it-IT" sz="3800" dirty="0">
                <a:solidFill>
                  <a:srgbClr val="002060"/>
                </a:solidFill>
              </a:rPr>
              <a:t> en </a:t>
            </a:r>
            <a:r>
              <a:rPr lang="it-IT" sz="3800" dirty="0" err="1">
                <a:solidFill>
                  <a:srgbClr val="002060"/>
                </a:solidFill>
              </a:rPr>
              <a:t>élaboration</a:t>
            </a:r>
            <a:r>
              <a:rPr lang="it-IT" sz="3800" dirty="0">
                <a:solidFill>
                  <a:srgbClr val="002060"/>
                </a:solidFill>
              </a:rPr>
              <a:t>) -&gt; </a:t>
            </a:r>
            <a:r>
              <a:rPr lang="fr-FR" sz="3800" dirty="0">
                <a:solidFill>
                  <a:srgbClr val="002060"/>
                </a:solidFill>
              </a:rPr>
              <a:t>disfluences (</a:t>
            </a:r>
            <a:r>
              <a:rPr lang="fr-FR" sz="3800" dirty="0" err="1">
                <a:solidFill>
                  <a:srgbClr val="002060"/>
                </a:solidFill>
              </a:rPr>
              <a:t>Bouraoui</a:t>
            </a:r>
            <a:r>
              <a:rPr lang="fr-FR" sz="3800" dirty="0">
                <a:solidFill>
                  <a:srgbClr val="002060"/>
                </a:solidFill>
              </a:rPr>
              <a:t> 2008 ; </a:t>
            </a:r>
            <a:r>
              <a:rPr lang="fr-FR" sz="3800" dirty="0" err="1">
                <a:solidFill>
                  <a:srgbClr val="002060"/>
                </a:solidFill>
              </a:rPr>
              <a:t>Bazillon</a:t>
            </a:r>
            <a:r>
              <a:rPr lang="fr-FR" sz="3800" dirty="0">
                <a:solidFill>
                  <a:srgbClr val="002060"/>
                </a:solidFill>
              </a:rPr>
              <a:t> 2011 ; </a:t>
            </a:r>
            <a:r>
              <a:rPr lang="fr-FR" sz="3800" dirty="0" err="1">
                <a:solidFill>
                  <a:srgbClr val="002060"/>
                </a:solidFill>
              </a:rPr>
              <a:t>Dutrey</a:t>
            </a:r>
            <a:r>
              <a:rPr lang="fr-FR" sz="3800" dirty="0">
                <a:solidFill>
                  <a:srgbClr val="002060"/>
                </a:solidFill>
              </a:rPr>
              <a:t> 2014), ruptures sur l’axe syntagmatique, les répétitions (Depoux 2017, Martinot 2018), troncations, fillers et faux-départs, incises ou parenthèses (Blanche-Benveniste 1997)  mais aussi certains marqueurs discursifs et métalinguistiques (Lefeuvre 2011). </a:t>
            </a:r>
          </a:p>
          <a:p>
            <a:pPr>
              <a:lnSpc>
                <a:spcPct val="120000"/>
              </a:lnSpc>
            </a:pPr>
            <a:r>
              <a:rPr lang="it-IT" sz="3600" b="1" dirty="0" err="1">
                <a:solidFill>
                  <a:srgbClr val="7030A0"/>
                </a:solidFill>
              </a:rPr>
              <a:t>Aspect</a:t>
            </a:r>
            <a:r>
              <a:rPr lang="it-IT" sz="3600" b="1" dirty="0">
                <a:solidFill>
                  <a:srgbClr val="7030A0"/>
                </a:solidFill>
              </a:rPr>
              <a:t> </a:t>
            </a:r>
            <a:r>
              <a:rPr lang="it-IT" sz="3600" b="1" dirty="0" err="1">
                <a:solidFill>
                  <a:srgbClr val="7030A0"/>
                </a:solidFill>
              </a:rPr>
              <a:t>quantitatif</a:t>
            </a:r>
            <a:r>
              <a:rPr lang="it-IT" sz="3600" b="1" dirty="0">
                <a:solidFill>
                  <a:srgbClr val="7030A0"/>
                </a:solidFill>
              </a:rPr>
              <a:t>  </a:t>
            </a:r>
            <a:r>
              <a:rPr lang="it-IT" sz="2500" b="1" dirty="0">
                <a:solidFill>
                  <a:srgbClr val="002060"/>
                </a:solidFill>
              </a:rPr>
              <a:t>:  </a:t>
            </a:r>
            <a:r>
              <a:rPr lang="it-IT" sz="3400" b="1" dirty="0" err="1">
                <a:solidFill>
                  <a:srgbClr val="002060"/>
                </a:solidFill>
              </a:rPr>
              <a:t>marqueurs</a:t>
            </a:r>
            <a:r>
              <a:rPr lang="it-IT" sz="3400" b="1" dirty="0">
                <a:solidFill>
                  <a:srgbClr val="002060"/>
                </a:solidFill>
              </a:rPr>
              <a:t> qui </a:t>
            </a:r>
            <a:r>
              <a:rPr lang="it-IT" sz="3400" b="1" dirty="0" err="1">
                <a:solidFill>
                  <a:srgbClr val="002060"/>
                </a:solidFill>
              </a:rPr>
              <a:t>témoignent</a:t>
            </a:r>
            <a:r>
              <a:rPr lang="it-IT" sz="3400" b="1" dirty="0">
                <a:solidFill>
                  <a:srgbClr val="002060"/>
                </a:solidFill>
              </a:rPr>
              <a:t> d’un </a:t>
            </a:r>
            <a:r>
              <a:rPr lang="it-IT" sz="3400" b="1" dirty="0" err="1">
                <a:solidFill>
                  <a:srgbClr val="002060"/>
                </a:solidFill>
              </a:rPr>
              <a:t>degré</a:t>
            </a:r>
            <a:r>
              <a:rPr lang="it-IT" sz="3400" b="1" dirty="0">
                <a:solidFill>
                  <a:srgbClr val="002060"/>
                </a:solidFill>
              </a:rPr>
              <a:t> </a:t>
            </a:r>
            <a:r>
              <a:rPr lang="fr-FR" sz="3400" b="1" dirty="0">
                <a:solidFill>
                  <a:srgbClr val="002060"/>
                </a:solidFill>
              </a:rPr>
              <a:t>élevé</a:t>
            </a:r>
            <a:r>
              <a:rPr lang="it-IT" sz="3400" b="1" dirty="0">
                <a:solidFill>
                  <a:srgbClr val="002060"/>
                </a:solidFill>
              </a:rPr>
              <a:t> de </a:t>
            </a:r>
            <a:r>
              <a:rPr lang="fr-FR" sz="3400" b="1" dirty="0">
                <a:solidFill>
                  <a:srgbClr val="002060"/>
                </a:solidFill>
              </a:rPr>
              <a:t>spontanéité</a:t>
            </a:r>
            <a:r>
              <a:rPr lang="it-IT" sz="3400" b="1" dirty="0">
                <a:solidFill>
                  <a:srgbClr val="002060"/>
                </a:solidFill>
              </a:rPr>
              <a:t>  </a:t>
            </a:r>
            <a:r>
              <a:rPr lang="fr-FR" sz="3400" i="1" dirty="0">
                <a:solidFill>
                  <a:srgbClr val="002060"/>
                </a:solidFill>
              </a:rPr>
              <a:t>vs </a:t>
            </a:r>
            <a:r>
              <a:rPr lang="fr-FR" sz="3400" dirty="0">
                <a:solidFill>
                  <a:srgbClr val="002060"/>
                </a:solidFill>
              </a:rPr>
              <a:t>contrôle. Et ils font partie du niveau morphosyntaxique  de la langue -&gt; principalement </a:t>
            </a:r>
            <a:r>
              <a:rPr lang="it-IT" sz="3400" b="1" dirty="0" err="1">
                <a:solidFill>
                  <a:srgbClr val="002060"/>
                </a:solidFill>
              </a:rPr>
              <a:t>phénomènes</a:t>
            </a:r>
            <a:r>
              <a:rPr lang="it-IT" sz="3400" b="1" dirty="0">
                <a:solidFill>
                  <a:srgbClr val="002060"/>
                </a:solidFill>
              </a:rPr>
              <a:t> de </a:t>
            </a:r>
            <a:r>
              <a:rPr lang="it-IT" sz="3800" b="1" dirty="0" err="1">
                <a:solidFill>
                  <a:srgbClr val="002060"/>
                </a:solidFill>
              </a:rPr>
              <a:t>réduction</a:t>
            </a:r>
            <a:r>
              <a:rPr lang="it-IT" sz="3800" b="1" dirty="0">
                <a:solidFill>
                  <a:srgbClr val="002060"/>
                </a:solidFill>
              </a:rPr>
              <a:t>/</a:t>
            </a:r>
            <a:r>
              <a:rPr lang="it-IT" sz="3800" b="1" dirty="0" err="1">
                <a:solidFill>
                  <a:srgbClr val="002060"/>
                </a:solidFill>
              </a:rPr>
              <a:t>condensation</a:t>
            </a:r>
            <a:r>
              <a:rPr lang="it-IT" sz="3800" b="1" dirty="0">
                <a:solidFill>
                  <a:srgbClr val="002060"/>
                </a:solidFill>
              </a:rPr>
              <a:t> </a:t>
            </a:r>
            <a:r>
              <a:rPr lang="fr-FR" sz="3800" dirty="0">
                <a:solidFill>
                  <a:srgbClr val="002060"/>
                </a:solidFill>
              </a:rPr>
              <a:t> </a:t>
            </a:r>
            <a:endParaRPr lang="it-IT" sz="2000" b="1" dirty="0">
              <a:solidFill>
                <a:schemeClr val="bg1"/>
              </a:solidFill>
            </a:endParaRPr>
          </a:p>
        </p:txBody>
      </p:sp>
    </p:spTree>
    <p:extLst>
      <p:ext uri="{BB962C8B-B14F-4D97-AF65-F5344CB8AC3E}">
        <p14:creationId xmlns:p14="http://schemas.microsoft.com/office/powerpoint/2010/main" val="1790604129"/>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218" y="172528"/>
            <a:ext cx="11655706" cy="996515"/>
          </a:xfrm>
        </p:spPr>
        <p:txBody>
          <a:bodyPr vert="horz" lIns="91440" tIns="45720" rIns="91440" bIns="45720" rtlCol="0" anchor="ctr">
            <a:noAutofit/>
          </a:bodyPr>
          <a:lstStyle/>
          <a:p>
            <a:pPr algn="ctr">
              <a:lnSpc>
                <a:spcPct val="100000"/>
              </a:lnSpc>
            </a:pPr>
            <a:br>
              <a:rPr lang="fr-FR" sz="2700" b="1" spc="100" dirty="0">
                <a:solidFill>
                  <a:srgbClr val="009E47"/>
                </a:solidFill>
                <a:ea typeface="+mn-ea"/>
                <a:cs typeface="Biome Light" panose="020B0502040204020203" pitchFamily="34" charset="0"/>
              </a:rPr>
            </a:br>
            <a:r>
              <a:rPr lang="fr-FR" sz="3600" b="1" spc="100" dirty="0">
                <a:solidFill>
                  <a:srgbClr val="179D60"/>
                </a:solidFill>
                <a:latin typeface="+mn-lt"/>
                <a:ea typeface="+mn-ea"/>
                <a:cs typeface="Courier New" panose="02070309020205020404" pitchFamily="49" charset="0"/>
              </a:rPr>
              <a:t>Reformulation sollicitée pour vérifier </a:t>
            </a:r>
            <a:br>
              <a:rPr lang="fr-FR" sz="3600" b="1" spc="100" dirty="0">
                <a:solidFill>
                  <a:srgbClr val="179D60"/>
                </a:solidFill>
                <a:latin typeface="+mn-lt"/>
                <a:ea typeface="+mn-ea"/>
                <a:cs typeface="Courier New" panose="02070309020205020404" pitchFamily="49" charset="0"/>
              </a:rPr>
            </a:br>
            <a:r>
              <a:rPr lang="fr-FR" sz="3600" b="1" spc="100" dirty="0">
                <a:solidFill>
                  <a:srgbClr val="179D60"/>
                </a:solidFill>
                <a:latin typeface="+mn-lt"/>
                <a:ea typeface="+mn-ea"/>
                <a:cs typeface="Courier New" panose="02070309020205020404" pitchFamily="49" charset="0"/>
              </a:rPr>
              <a:t>l’hypothèse énonciation spontanée ↔ énoncé réduit</a:t>
            </a:r>
            <a:br>
              <a:rPr lang="fr-FR" sz="2800" b="1" dirty="0">
                <a:solidFill>
                  <a:srgbClr val="009E47"/>
                </a:solidFill>
              </a:rPr>
            </a:br>
            <a:endParaRPr lang="fr-FR" sz="2700" b="1" spc="100" dirty="0">
              <a:solidFill>
                <a:srgbClr val="009E47"/>
              </a:solidFill>
              <a:ea typeface="+mn-ea"/>
              <a:cs typeface="Biome Light" panose="020B0502040204020203" pitchFamily="34" charset="0"/>
            </a:endParaRPr>
          </a:p>
        </p:txBody>
      </p:sp>
      <p:sp>
        <p:nvSpPr>
          <p:cNvPr id="3" name="Segnaposto contenuto 2"/>
          <p:cNvSpPr>
            <a:spLocks noGrp="1"/>
          </p:cNvSpPr>
          <p:nvPr>
            <p:ph idx="1"/>
          </p:nvPr>
        </p:nvSpPr>
        <p:spPr>
          <a:xfrm>
            <a:off x="462988" y="1293961"/>
            <a:ext cx="11458936" cy="5257310"/>
          </a:xfrm>
        </p:spPr>
        <p:txBody>
          <a:bodyPr>
            <a:normAutofit lnSpcReduction="10000"/>
          </a:bodyPr>
          <a:lstStyle/>
          <a:p>
            <a:pPr marL="0" indent="0" algn="just">
              <a:buNone/>
            </a:pPr>
            <a:r>
              <a:rPr lang="fr-FR" sz="2400" dirty="0">
                <a:solidFill>
                  <a:srgbClr val="002060"/>
                </a:solidFill>
              </a:rPr>
              <a:t>HYPOTH. Si l’on signifie à un locuteur qui s’exprime spontanément que l’on n’a pas compris ce qu’il a dit (sollicitation), celui-ci fera un effort pour rendre accessible ce qu’il veut dire, en prêtant une attention accrue à la forme de son discours -&gt; </a:t>
            </a:r>
            <a:r>
              <a:rPr lang="fr-FR" sz="2400" b="1" dirty="0">
                <a:solidFill>
                  <a:schemeClr val="accent5">
                    <a:lumMod val="50000"/>
                  </a:schemeClr>
                </a:solidFill>
                <a:ea typeface="Calibri"/>
                <a:cs typeface="Arial"/>
              </a:rPr>
              <a:t>passage d’une énonciation spontanée à une énonciation plus surveillée (constitution d’un corpus ad hoc spontanéité)</a:t>
            </a:r>
          </a:p>
          <a:p>
            <a:pPr marL="0" indent="0" algn="just">
              <a:buNone/>
            </a:pPr>
            <a:r>
              <a:rPr lang="fr-FR" sz="2400" dirty="0">
                <a:solidFill>
                  <a:schemeClr val="accent5">
                    <a:lumMod val="50000"/>
                  </a:schemeClr>
                </a:solidFill>
                <a:ea typeface="Calibri"/>
                <a:cs typeface="Arial"/>
              </a:rPr>
              <a:t>-&gt; </a:t>
            </a:r>
            <a:r>
              <a:rPr lang="fr-FR" sz="2400" u="sng" dirty="0">
                <a:solidFill>
                  <a:schemeClr val="accent5">
                    <a:lumMod val="50000"/>
                  </a:schemeClr>
                </a:solidFill>
                <a:ea typeface="Calibri"/>
                <a:cs typeface="Arial"/>
              </a:rPr>
              <a:t>constitution d’un corpus spécifique SP selon ce protocole d’essai :</a:t>
            </a:r>
          </a:p>
          <a:p>
            <a:pPr marL="0" indent="0" algn="just">
              <a:lnSpc>
                <a:spcPct val="110000"/>
              </a:lnSpc>
              <a:spcBef>
                <a:spcPts val="600"/>
              </a:spcBef>
              <a:buNone/>
            </a:pPr>
            <a:r>
              <a:rPr lang="fr-FR" sz="2000" dirty="0">
                <a:solidFill>
                  <a:schemeClr val="accent5">
                    <a:lumMod val="75000"/>
                  </a:schemeClr>
                </a:solidFill>
                <a:ea typeface="Calibri"/>
                <a:cs typeface="Arial"/>
              </a:rPr>
              <a:t>LOC1        t’as pris du gâteau ?  (F1)</a:t>
            </a:r>
          </a:p>
          <a:p>
            <a:pPr marL="0" indent="0" algn="just">
              <a:lnSpc>
                <a:spcPct val="110000"/>
              </a:lnSpc>
              <a:spcBef>
                <a:spcPts val="600"/>
              </a:spcBef>
              <a:buNone/>
            </a:pPr>
            <a:r>
              <a:rPr lang="fr-FR" sz="2000" dirty="0">
                <a:solidFill>
                  <a:schemeClr val="accent5">
                    <a:lumMod val="75000"/>
                  </a:schemeClr>
                </a:solidFill>
                <a:ea typeface="Calibri"/>
                <a:cs typeface="Arial"/>
              </a:rPr>
              <a:t>LOC2	…     [</a:t>
            </a:r>
            <a:r>
              <a:rPr lang="fr-FR" sz="2000" i="1" dirty="0">
                <a:solidFill>
                  <a:schemeClr val="accent5">
                    <a:lumMod val="75000"/>
                  </a:schemeClr>
                </a:solidFill>
                <a:ea typeface="Calibri"/>
                <a:cs typeface="Arial"/>
              </a:rPr>
              <a:t>sollicitation</a:t>
            </a:r>
            <a:r>
              <a:rPr lang="fr-FR" sz="2000" dirty="0">
                <a:solidFill>
                  <a:schemeClr val="accent5">
                    <a:lumMod val="75000"/>
                  </a:schemeClr>
                </a:solidFill>
                <a:ea typeface="Calibri"/>
                <a:cs typeface="Arial"/>
              </a:rPr>
              <a:t>]</a:t>
            </a:r>
          </a:p>
          <a:p>
            <a:pPr marL="0" indent="0" algn="just">
              <a:lnSpc>
                <a:spcPct val="110000"/>
              </a:lnSpc>
              <a:spcBef>
                <a:spcPts val="600"/>
              </a:spcBef>
              <a:buNone/>
            </a:pPr>
            <a:r>
              <a:rPr lang="fr-FR" sz="2000" dirty="0">
                <a:solidFill>
                  <a:schemeClr val="accent5">
                    <a:lumMod val="75000"/>
                  </a:schemeClr>
                </a:solidFill>
                <a:ea typeface="Calibri"/>
                <a:cs typeface="Arial"/>
              </a:rPr>
              <a:t>LOC1	tu as pris du gâteau ? (F2)</a:t>
            </a:r>
          </a:p>
          <a:p>
            <a:pPr marL="0" indent="0" algn="just">
              <a:lnSpc>
                <a:spcPct val="110000"/>
              </a:lnSpc>
              <a:spcBef>
                <a:spcPts val="600"/>
              </a:spcBef>
              <a:buNone/>
            </a:pPr>
            <a:r>
              <a:rPr lang="fr-FR" sz="2000" dirty="0">
                <a:solidFill>
                  <a:schemeClr val="accent5">
                    <a:lumMod val="75000"/>
                  </a:schemeClr>
                </a:solidFill>
                <a:ea typeface="Calibri"/>
                <a:cs typeface="Arial"/>
              </a:rPr>
              <a:t>LOC2	</a:t>
            </a:r>
            <a:r>
              <a:rPr lang="fr-FR" sz="2000" dirty="0" err="1">
                <a:solidFill>
                  <a:schemeClr val="accent5">
                    <a:lumMod val="75000"/>
                  </a:schemeClr>
                </a:solidFill>
                <a:ea typeface="Calibri"/>
                <a:cs typeface="Arial"/>
              </a:rPr>
              <a:t>hmm</a:t>
            </a:r>
            <a:r>
              <a:rPr lang="fr-FR" sz="2000" dirty="0">
                <a:solidFill>
                  <a:schemeClr val="accent5">
                    <a:lumMod val="75000"/>
                  </a:schemeClr>
                </a:solidFill>
                <a:ea typeface="Calibri"/>
                <a:cs typeface="Arial"/>
              </a:rPr>
              <a:t> ?  [</a:t>
            </a:r>
            <a:r>
              <a:rPr lang="fr-FR" sz="2000" i="1" dirty="0">
                <a:solidFill>
                  <a:schemeClr val="accent5">
                    <a:lumMod val="75000"/>
                  </a:schemeClr>
                </a:solidFill>
                <a:ea typeface="Calibri"/>
                <a:cs typeface="Arial"/>
              </a:rPr>
              <a:t>sollicitation</a:t>
            </a:r>
            <a:r>
              <a:rPr lang="fr-FR" sz="2000" dirty="0">
                <a:solidFill>
                  <a:schemeClr val="accent5">
                    <a:lumMod val="75000"/>
                  </a:schemeClr>
                </a:solidFill>
                <a:ea typeface="Calibri"/>
                <a:cs typeface="Arial"/>
              </a:rPr>
              <a:t>]</a:t>
            </a:r>
          </a:p>
          <a:p>
            <a:pPr marL="0" indent="0" algn="just">
              <a:lnSpc>
                <a:spcPct val="110000"/>
              </a:lnSpc>
              <a:spcBef>
                <a:spcPts val="600"/>
              </a:spcBef>
              <a:buNone/>
            </a:pPr>
            <a:r>
              <a:rPr lang="fr-FR" sz="2000" dirty="0">
                <a:solidFill>
                  <a:schemeClr val="accent5">
                    <a:lumMod val="75000"/>
                  </a:schemeClr>
                </a:solidFill>
                <a:ea typeface="Calibri"/>
                <a:cs typeface="Arial"/>
              </a:rPr>
              <a:t>LOC1	tu as pris du gâteau ? j’ te d(e)mande si t’as goûté mon gâteau, si tu as pris un morceau de gâteau  (F3)</a:t>
            </a:r>
          </a:p>
          <a:p>
            <a:pPr marL="0" lvl="0" indent="0">
              <a:lnSpc>
                <a:spcPct val="100000"/>
              </a:lnSpc>
              <a:spcBef>
                <a:spcPct val="20000"/>
              </a:spcBef>
              <a:buNone/>
            </a:pPr>
            <a:r>
              <a:rPr lang="fr-FR" sz="1800" dirty="0">
                <a:solidFill>
                  <a:srgbClr val="002060"/>
                </a:solidFill>
              </a:rPr>
              <a:t>Sollicitation adressée à l’interlocuteur au cours d’une conversation Skype audio enregistrée,  pour obtenir une répétition/reformulation : </a:t>
            </a:r>
            <a:r>
              <a:rPr lang="fr-FR" sz="1800" i="1" dirty="0">
                <a:solidFill>
                  <a:srgbClr val="002060"/>
                </a:solidFill>
              </a:rPr>
              <a:t>j’ai pas compris /entendu, pardon ? quoi ?  ou (silence), </a:t>
            </a:r>
            <a:r>
              <a:rPr lang="fr-FR" sz="1800" dirty="0">
                <a:solidFill>
                  <a:srgbClr val="002060"/>
                </a:solidFill>
              </a:rPr>
              <a:t>de préférence au terme d’une prédication complète. Pas de sollicitations si confidences ou sujets sensibles. Transcription de séquences d’environ 10 tours de parole autour de la sollicitation (contextes et </a:t>
            </a:r>
            <a:r>
              <a:rPr lang="fr-FR" sz="1800" dirty="0" err="1">
                <a:solidFill>
                  <a:srgbClr val="002060"/>
                </a:solidFill>
              </a:rPr>
              <a:t>co-textes</a:t>
            </a:r>
            <a:r>
              <a:rPr lang="fr-FR" sz="1800" dirty="0">
                <a:solidFill>
                  <a:srgbClr val="002060"/>
                </a:solidFill>
              </a:rPr>
              <a:t>) - élision des schwas pour indication prosodique.</a:t>
            </a:r>
          </a:p>
          <a:p>
            <a:pPr marL="0" indent="0" algn="just">
              <a:spcAft>
                <a:spcPts val="600"/>
              </a:spcAft>
              <a:buNone/>
            </a:pPr>
            <a:endParaRPr lang="fr-FR" sz="5100" dirty="0">
              <a:solidFill>
                <a:srgbClr val="002060"/>
              </a:solidFill>
            </a:endParaRPr>
          </a:p>
        </p:txBody>
      </p:sp>
    </p:spTree>
    <p:extLst>
      <p:ext uri="{BB962C8B-B14F-4D97-AF65-F5344CB8AC3E}">
        <p14:creationId xmlns:p14="http://schemas.microsoft.com/office/powerpoint/2010/main" val="2673799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7"/>
            <a:ext cx="10972800" cy="1321250"/>
          </a:xfrm>
        </p:spPr>
        <p:txBody>
          <a:bodyPr>
            <a:normAutofit/>
          </a:bodyPr>
          <a:lstStyle/>
          <a:p>
            <a:br>
              <a:rPr lang="fr-FR" sz="3600" b="1" spc="100" dirty="0">
                <a:solidFill>
                  <a:srgbClr val="179D60"/>
                </a:solidFill>
                <a:cs typeface="Courier New" panose="02070309020205020404" pitchFamily="49" charset="0"/>
              </a:rPr>
            </a:br>
            <a:r>
              <a:rPr lang="fr-FR" sz="4000" b="1" spc="100" dirty="0">
                <a:solidFill>
                  <a:srgbClr val="179D60"/>
                </a:solidFill>
                <a:cs typeface="Courier New" panose="02070309020205020404" pitchFamily="49" charset="0"/>
              </a:rPr>
              <a:t>Réductions à tous les niveaux de la langue 1 </a:t>
            </a:r>
            <a:endParaRPr lang="fr-FR" sz="4900" dirty="0"/>
          </a:p>
        </p:txBody>
      </p:sp>
      <p:sp>
        <p:nvSpPr>
          <p:cNvPr id="3" name="Segnaposto contenuto 2"/>
          <p:cNvSpPr>
            <a:spLocks noGrp="1"/>
          </p:cNvSpPr>
          <p:nvPr>
            <p:ph idx="1"/>
          </p:nvPr>
        </p:nvSpPr>
        <p:spPr>
          <a:xfrm>
            <a:off x="609600" y="1958196"/>
            <a:ext cx="10972800" cy="4625166"/>
          </a:xfrm>
        </p:spPr>
        <p:txBody>
          <a:bodyPr>
            <a:normAutofit/>
          </a:bodyPr>
          <a:lstStyle/>
          <a:p>
            <a:pPr marL="0" indent="0">
              <a:buNone/>
            </a:pPr>
            <a:r>
              <a:rPr lang="fr-FR" b="1" dirty="0"/>
              <a:t>◊ </a:t>
            </a:r>
            <a:r>
              <a:rPr lang="fr-FR" sz="2400" b="1" spc="100" dirty="0">
                <a:solidFill>
                  <a:srgbClr val="002060"/>
                </a:solidFill>
                <a:cs typeface="Courier New" panose="02070309020205020404" pitchFamily="49" charset="0"/>
              </a:rPr>
              <a:t>réduction </a:t>
            </a:r>
            <a:r>
              <a:rPr lang="fr-FR" sz="2400" b="1" spc="100" dirty="0" err="1">
                <a:solidFill>
                  <a:srgbClr val="002060"/>
                </a:solidFill>
                <a:cs typeface="Courier New" panose="02070309020205020404" pitchFamily="49" charset="0"/>
              </a:rPr>
              <a:t>morphophonologique</a:t>
            </a:r>
            <a:r>
              <a:rPr lang="fr-FR" sz="2400" dirty="0">
                <a:solidFill>
                  <a:srgbClr val="002060"/>
                </a:solidFill>
              </a:rPr>
              <a:t> </a:t>
            </a:r>
            <a:r>
              <a:rPr lang="fr-FR" dirty="0"/>
              <a:t>: </a:t>
            </a:r>
            <a:r>
              <a:rPr lang="fr-FR" sz="2400" b="1" dirty="0">
                <a:solidFill>
                  <a:srgbClr val="002060"/>
                </a:solidFill>
              </a:rPr>
              <a:t>élision du pronom sujet vs restitution de la forme du pronom-&gt; marquage des frontières lexicale</a:t>
            </a:r>
          </a:p>
          <a:p>
            <a:pPr marL="0" indent="0">
              <a:buNone/>
            </a:pPr>
            <a:r>
              <a:rPr lang="fr-FR" sz="2600" i="1" dirty="0">
                <a:solidFill>
                  <a:srgbClr val="002060"/>
                </a:solidFill>
              </a:rPr>
              <a:t>Mauvaise saison</a:t>
            </a:r>
          </a:p>
          <a:p>
            <a:pPr marL="0" indent="0">
              <a:buNone/>
            </a:pPr>
            <a:r>
              <a:rPr lang="fr-FR" sz="2600" dirty="0">
                <a:solidFill>
                  <a:srgbClr val="002060"/>
                </a:solidFill>
              </a:rPr>
              <a:t>LOC2 – (</a:t>
            </a:r>
            <a:r>
              <a:rPr lang="fr-FR" sz="2600" i="1" dirty="0">
                <a:solidFill>
                  <a:srgbClr val="002060"/>
                </a:solidFill>
              </a:rPr>
              <a:t>éternuements</a:t>
            </a:r>
            <a:r>
              <a:rPr lang="fr-FR" sz="2600" dirty="0">
                <a:solidFill>
                  <a:srgbClr val="002060"/>
                </a:solidFill>
              </a:rPr>
              <a:t>)</a:t>
            </a:r>
          </a:p>
          <a:p>
            <a:pPr marL="0" indent="0">
              <a:buNone/>
            </a:pPr>
            <a:r>
              <a:rPr lang="fr-FR" sz="2600" dirty="0">
                <a:solidFill>
                  <a:srgbClr val="002060"/>
                </a:solidFill>
              </a:rPr>
              <a:t>LOC1 - t’es enrhumé ?</a:t>
            </a:r>
          </a:p>
          <a:p>
            <a:pPr marL="0" indent="0">
              <a:buNone/>
            </a:pPr>
            <a:r>
              <a:rPr lang="fr-FR" sz="2600" dirty="0">
                <a:solidFill>
                  <a:srgbClr val="002060"/>
                </a:solidFill>
              </a:rPr>
              <a:t>LOC2 - hm ? [SOLLICITATION]</a:t>
            </a:r>
          </a:p>
          <a:p>
            <a:pPr marL="0" indent="0">
              <a:buNone/>
            </a:pPr>
            <a:r>
              <a:rPr lang="fr-FR" sz="2600" dirty="0">
                <a:solidFill>
                  <a:srgbClr val="002060"/>
                </a:solidFill>
              </a:rPr>
              <a:t>LOC1 - </a:t>
            </a:r>
            <a:r>
              <a:rPr lang="fr-FR" sz="2600" u="sng" dirty="0">
                <a:solidFill>
                  <a:srgbClr val="002060"/>
                </a:solidFill>
              </a:rPr>
              <a:t>t’es</a:t>
            </a:r>
            <a:r>
              <a:rPr lang="fr-FR" sz="2600" dirty="0">
                <a:solidFill>
                  <a:srgbClr val="002060"/>
                </a:solidFill>
              </a:rPr>
              <a:t> enrhumé ?</a:t>
            </a:r>
          </a:p>
          <a:p>
            <a:pPr marL="0" indent="0">
              <a:buNone/>
            </a:pPr>
            <a:r>
              <a:rPr lang="fr-FR" sz="2600" dirty="0">
                <a:solidFill>
                  <a:srgbClr val="002060"/>
                </a:solidFill>
              </a:rPr>
              <a:t>LOC2 - j’ai pas compris [SOLLICITATION]</a:t>
            </a:r>
          </a:p>
          <a:p>
            <a:pPr marL="0" indent="0">
              <a:buNone/>
            </a:pPr>
            <a:r>
              <a:rPr lang="fr-FR" sz="2600" dirty="0">
                <a:solidFill>
                  <a:srgbClr val="002060"/>
                </a:solidFill>
              </a:rPr>
              <a:t>LOC1 - </a:t>
            </a:r>
            <a:r>
              <a:rPr lang="fr-FR" sz="2600" u="sng" dirty="0">
                <a:solidFill>
                  <a:srgbClr val="002060"/>
                </a:solidFill>
              </a:rPr>
              <a:t>tu es </a:t>
            </a:r>
            <a:r>
              <a:rPr lang="fr-FR" sz="2600" dirty="0">
                <a:solidFill>
                  <a:srgbClr val="002060"/>
                </a:solidFill>
              </a:rPr>
              <a:t>enrhumé ?</a:t>
            </a:r>
          </a:p>
          <a:p>
            <a:pPr marL="0" indent="0">
              <a:buNone/>
            </a:pPr>
            <a:endParaRPr lang="fr-FR" dirty="0"/>
          </a:p>
        </p:txBody>
      </p:sp>
    </p:spTree>
    <p:extLst>
      <p:ext uri="{BB962C8B-B14F-4D97-AF65-F5344CB8AC3E}">
        <p14:creationId xmlns:p14="http://schemas.microsoft.com/office/powerpoint/2010/main" val="41972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600" b="1" spc="100" dirty="0">
                <a:solidFill>
                  <a:srgbClr val="179D60"/>
                </a:solidFill>
                <a:cs typeface="Courier New" panose="02070309020205020404" pitchFamily="49" charset="0"/>
              </a:rPr>
              <a:t>Réductions à tous les niveaux de la langue 2</a:t>
            </a:r>
            <a:endParaRPr lang="it-IT" sz="3600" dirty="0">
              <a:solidFill>
                <a:srgbClr val="00B050"/>
              </a:solidFill>
            </a:endParaRPr>
          </a:p>
        </p:txBody>
      </p:sp>
      <p:sp>
        <p:nvSpPr>
          <p:cNvPr id="3" name="Segnaposto contenuto 2"/>
          <p:cNvSpPr>
            <a:spLocks noGrp="1"/>
          </p:cNvSpPr>
          <p:nvPr>
            <p:ph idx="1"/>
          </p:nvPr>
        </p:nvSpPr>
        <p:spPr/>
        <p:txBody>
          <a:bodyPr>
            <a:normAutofit/>
          </a:bodyPr>
          <a:lstStyle/>
          <a:p>
            <a:pPr marL="0" lvl="0" indent="0">
              <a:buNone/>
            </a:pPr>
            <a:r>
              <a:rPr lang="fr-FR" sz="2800" b="1" dirty="0">
                <a:solidFill>
                  <a:srgbClr val="002060"/>
                </a:solidFill>
              </a:rPr>
              <a:t>◊</a:t>
            </a:r>
            <a:r>
              <a:rPr lang="fr-FR" sz="2400" b="1" dirty="0">
                <a:solidFill>
                  <a:srgbClr val="002060"/>
                </a:solidFill>
              </a:rPr>
              <a:t> information : </a:t>
            </a:r>
            <a:r>
              <a:rPr lang="fr-FR" sz="2400" b="1" dirty="0" err="1">
                <a:solidFill>
                  <a:srgbClr val="002060"/>
                </a:solidFill>
              </a:rPr>
              <a:t>implicititation</a:t>
            </a:r>
            <a:r>
              <a:rPr lang="fr-FR" sz="2400" b="1" dirty="0">
                <a:solidFill>
                  <a:srgbClr val="002060"/>
                </a:solidFill>
              </a:rPr>
              <a:t> </a:t>
            </a:r>
            <a:r>
              <a:rPr lang="fr-FR" sz="2400" b="1" i="1" dirty="0">
                <a:solidFill>
                  <a:srgbClr val="002060"/>
                </a:solidFill>
              </a:rPr>
              <a:t>vs</a:t>
            </a:r>
            <a:r>
              <a:rPr lang="fr-FR" sz="2400" b="1" dirty="0">
                <a:solidFill>
                  <a:srgbClr val="002060"/>
                </a:solidFill>
              </a:rPr>
              <a:t> explicitation d’un élément du contexte non partagé </a:t>
            </a:r>
          </a:p>
          <a:p>
            <a:pPr marL="0" lvl="0" indent="0">
              <a:buNone/>
            </a:pPr>
            <a:endParaRPr lang="fr-FR" sz="2400" b="1" dirty="0">
              <a:solidFill>
                <a:srgbClr val="002060"/>
              </a:solidFill>
            </a:endParaRPr>
          </a:p>
          <a:p>
            <a:pPr marL="0" lvl="0" indent="0">
              <a:buNone/>
            </a:pPr>
            <a:r>
              <a:rPr lang="fr-FR" sz="2000" b="1" u="sng" dirty="0">
                <a:solidFill>
                  <a:srgbClr val="002060"/>
                </a:solidFill>
              </a:rPr>
              <a:t>Audio </a:t>
            </a:r>
            <a:r>
              <a:rPr lang="fr-FR" sz="2000" b="1" u="sng" dirty="0" err="1">
                <a:solidFill>
                  <a:srgbClr val="002060"/>
                </a:solidFill>
              </a:rPr>
              <a:t>skype</a:t>
            </a:r>
            <a:r>
              <a:rPr lang="fr-FR" sz="2000" b="1" u="sng" dirty="0">
                <a:solidFill>
                  <a:srgbClr val="002060"/>
                </a:solidFill>
              </a:rPr>
              <a:t> perturbé</a:t>
            </a:r>
            <a:endParaRPr lang="fr-FR" sz="2000" b="1" dirty="0">
              <a:solidFill>
                <a:srgbClr val="002060"/>
              </a:solidFill>
            </a:endParaRPr>
          </a:p>
          <a:p>
            <a:pPr marL="0" lvl="0" indent="0">
              <a:lnSpc>
                <a:spcPct val="115000"/>
              </a:lnSpc>
              <a:spcBef>
                <a:spcPts val="0"/>
              </a:spcBef>
              <a:buNone/>
            </a:pPr>
            <a:r>
              <a:rPr lang="fr-FR" sz="2400" dirty="0">
                <a:solidFill>
                  <a:srgbClr val="002060"/>
                </a:solidFill>
              </a:rPr>
              <a:t>LOC1 - j’entends pas beaucoup d’ailleurs j’entends un peu un peu loin </a:t>
            </a:r>
          </a:p>
          <a:p>
            <a:pPr marL="0" lvl="0" indent="0">
              <a:lnSpc>
                <a:spcPct val="115000"/>
              </a:lnSpc>
              <a:spcBef>
                <a:spcPts val="0"/>
              </a:spcBef>
              <a:buNone/>
            </a:pPr>
            <a:r>
              <a:rPr lang="fr-FR" sz="2400" dirty="0">
                <a:solidFill>
                  <a:srgbClr val="002060"/>
                </a:solidFill>
              </a:rPr>
              <a:t>LOC2 - j’ai toujours mon micro</a:t>
            </a:r>
          </a:p>
          <a:p>
            <a:pPr marL="0" lvl="0" indent="0">
              <a:lnSpc>
                <a:spcPct val="115000"/>
              </a:lnSpc>
              <a:spcBef>
                <a:spcPts val="0"/>
              </a:spcBef>
              <a:buNone/>
            </a:pPr>
            <a:r>
              <a:rPr lang="fr-FR" sz="2400" dirty="0">
                <a:solidFill>
                  <a:srgbClr val="002060"/>
                </a:solidFill>
              </a:rPr>
              <a:t>LOC2 - toujours </a:t>
            </a:r>
            <a:r>
              <a:rPr lang="fr-FR" sz="2400" u="sng" dirty="0">
                <a:solidFill>
                  <a:srgbClr val="002060"/>
                </a:solidFill>
              </a:rPr>
              <a:t>au même endroit   (F1)</a:t>
            </a:r>
          </a:p>
          <a:p>
            <a:pPr marL="0" lvl="0" indent="0">
              <a:lnSpc>
                <a:spcPct val="115000"/>
              </a:lnSpc>
              <a:spcBef>
                <a:spcPts val="0"/>
              </a:spcBef>
              <a:buNone/>
            </a:pPr>
            <a:r>
              <a:rPr lang="fr-FR" sz="2400" dirty="0">
                <a:solidFill>
                  <a:srgbClr val="002060"/>
                </a:solidFill>
              </a:rPr>
              <a:t>LOC1 - pardon ?  [SOLLICITATION]</a:t>
            </a:r>
          </a:p>
          <a:p>
            <a:pPr marL="0" lvl="0" indent="0">
              <a:lnSpc>
                <a:spcPct val="115000"/>
              </a:lnSpc>
              <a:spcBef>
                <a:spcPts val="0"/>
              </a:spcBef>
              <a:buNone/>
            </a:pPr>
            <a:r>
              <a:rPr lang="fr-FR" sz="2400" dirty="0">
                <a:solidFill>
                  <a:srgbClr val="002060"/>
                </a:solidFill>
              </a:rPr>
              <a:t>LOC2 - </a:t>
            </a:r>
            <a:r>
              <a:rPr lang="fr-FR" sz="2400" u="sng" dirty="0">
                <a:solidFill>
                  <a:srgbClr val="002060"/>
                </a:solidFill>
              </a:rPr>
              <a:t>j’ai toujours </a:t>
            </a:r>
            <a:r>
              <a:rPr lang="fr-FR" sz="2400" dirty="0">
                <a:solidFill>
                  <a:srgbClr val="002060"/>
                </a:solidFill>
              </a:rPr>
              <a:t>mon micro </a:t>
            </a:r>
            <a:r>
              <a:rPr lang="fr-FR" sz="2400" u="sng" dirty="0">
                <a:solidFill>
                  <a:srgbClr val="002060"/>
                </a:solidFill>
              </a:rPr>
              <a:t>devant la bouche </a:t>
            </a:r>
            <a:r>
              <a:rPr lang="fr-FR" sz="2400" dirty="0">
                <a:solidFill>
                  <a:srgbClr val="002060"/>
                </a:solidFill>
              </a:rPr>
              <a:t> (F2)</a:t>
            </a:r>
          </a:p>
          <a:p>
            <a:pPr marL="0" lvl="0" indent="0">
              <a:lnSpc>
                <a:spcPct val="115000"/>
              </a:lnSpc>
              <a:spcBef>
                <a:spcPts val="0"/>
              </a:spcBef>
              <a:buNone/>
            </a:pPr>
            <a:r>
              <a:rPr lang="fr-FR" sz="2400" dirty="0">
                <a:solidFill>
                  <a:srgbClr val="002060"/>
                </a:solidFill>
              </a:rPr>
              <a:t>LOC1 - ouais ? ben j’entends pas très très bien j’entends assez loin</a:t>
            </a:r>
          </a:p>
          <a:p>
            <a:pPr marL="0" indent="0">
              <a:buNone/>
            </a:pPr>
            <a:r>
              <a:rPr lang="it-IT" sz="2000" i="1" dirty="0"/>
              <a:t>(Ad hoc</a:t>
            </a:r>
            <a:r>
              <a:rPr lang="it-IT" sz="2000" dirty="0"/>
              <a:t>-SP)</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1581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4996" y="404663"/>
            <a:ext cx="10972800" cy="1079079"/>
          </a:xfrm>
          <a:no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a:r>
              <a:rPr lang="fr-FR" sz="3600" b="1" spc="100" dirty="0">
                <a:solidFill>
                  <a:srgbClr val="179D60"/>
                </a:solidFill>
                <a:cs typeface="Courier New" panose="02070309020205020404" pitchFamily="49" charset="0"/>
              </a:rPr>
              <a:t>Réductions à tous les niveaux de la langue 3</a:t>
            </a:r>
          </a:p>
        </p:txBody>
      </p:sp>
      <p:sp>
        <p:nvSpPr>
          <p:cNvPr id="3" name="Segnaposto contenuto 2"/>
          <p:cNvSpPr>
            <a:spLocks noGrp="1"/>
          </p:cNvSpPr>
          <p:nvPr>
            <p:ph idx="1"/>
          </p:nvPr>
        </p:nvSpPr>
        <p:spPr>
          <a:xfrm>
            <a:off x="712967" y="1595933"/>
            <a:ext cx="10972800" cy="4857403"/>
          </a:xfrm>
        </p:spPr>
        <p:txBody>
          <a:bodyPr>
            <a:normAutofit fontScale="92500" lnSpcReduction="20000"/>
          </a:bodyPr>
          <a:lstStyle/>
          <a:p>
            <a:pPr marL="0" lvl="0" indent="0">
              <a:lnSpc>
                <a:spcPct val="115000"/>
              </a:lnSpc>
              <a:spcBef>
                <a:spcPts val="0"/>
              </a:spcBef>
              <a:spcAft>
                <a:spcPts val="1000"/>
              </a:spcAft>
              <a:buNone/>
            </a:pPr>
            <a:r>
              <a:rPr lang="fr-FR" sz="2200" b="1" dirty="0">
                <a:solidFill>
                  <a:srgbClr val="4472C4">
                    <a:lumMod val="75000"/>
                  </a:srgbClr>
                </a:solidFill>
              </a:rPr>
              <a:t>F1 Formulation synthétique (prépositions </a:t>
            </a:r>
            <a:r>
              <a:rPr lang="fr-FR" sz="2200" b="1" i="1" dirty="0">
                <a:solidFill>
                  <a:srgbClr val="4472C4">
                    <a:lumMod val="75000"/>
                  </a:srgbClr>
                </a:solidFill>
              </a:rPr>
              <a:t>de</a:t>
            </a:r>
            <a:r>
              <a:rPr lang="fr-FR" sz="2200" b="1" dirty="0">
                <a:solidFill>
                  <a:srgbClr val="4472C4">
                    <a:lumMod val="75000"/>
                  </a:srgbClr>
                </a:solidFill>
              </a:rPr>
              <a:t> et </a:t>
            </a:r>
            <a:r>
              <a:rPr lang="fr-FR" sz="2200" b="1" i="1" dirty="0">
                <a:solidFill>
                  <a:srgbClr val="4472C4">
                    <a:lumMod val="75000"/>
                  </a:srgbClr>
                </a:solidFill>
              </a:rPr>
              <a:t>à</a:t>
            </a:r>
            <a:r>
              <a:rPr lang="fr-FR" sz="2200" b="1" dirty="0">
                <a:solidFill>
                  <a:srgbClr val="4472C4">
                    <a:lumMod val="75000"/>
                  </a:srgbClr>
                </a:solidFill>
              </a:rPr>
              <a:t>) + </a:t>
            </a:r>
            <a:r>
              <a:rPr lang="fr-FR" sz="2200" b="1" dirty="0" err="1">
                <a:solidFill>
                  <a:srgbClr val="4472C4">
                    <a:lumMod val="75000"/>
                  </a:srgbClr>
                </a:solidFill>
                <a:ea typeface="Calibri"/>
                <a:cs typeface="Times New Roman"/>
              </a:rPr>
              <a:t>Implicitation</a:t>
            </a:r>
            <a:r>
              <a:rPr lang="fr-FR" sz="2200" b="1" dirty="0">
                <a:solidFill>
                  <a:srgbClr val="4472C4">
                    <a:lumMod val="75000"/>
                  </a:srgbClr>
                </a:solidFill>
                <a:ea typeface="Calibri"/>
                <a:cs typeface="Times New Roman"/>
              </a:rPr>
              <a:t> d’informations partagées </a:t>
            </a:r>
            <a:r>
              <a:rPr lang="fr-FR" sz="2200" b="1" i="1" dirty="0">
                <a:solidFill>
                  <a:srgbClr val="4472C4">
                    <a:lumMod val="75000"/>
                  </a:srgbClr>
                </a:solidFill>
                <a:ea typeface="Calibri"/>
                <a:cs typeface="Times New Roman"/>
              </a:rPr>
              <a:t>+</a:t>
            </a:r>
            <a:r>
              <a:rPr lang="fr-FR" sz="2200" b="1" dirty="0">
                <a:solidFill>
                  <a:srgbClr val="4472C4">
                    <a:lumMod val="75000"/>
                  </a:srgbClr>
                </a:solidFill>
                <a:ea typeface="Calibri"/>
                <a:cs typeface="Times New Roman"/>
              </a:rPr>
              <a:t> Question formulée non spécifiquement pour demander une information temporelle </a:t>
            </a:r>
          </a:p>
          <a:p>
            <a:pPr marL="0" lvl="0" indent="0">
              <a:lnSpc>
                <a:spcPct val="115000"/>
              </a:lnSpc>
              <a:spcBef>
                <a:spcPts val="0"/>
              </a:spcBef>
              <a:spcAft>
                <a:spcPts val="1000"/>
              </a:spcAft>
              <a:buNone/>
            </a:pPr>
            <a:r>
              <a:rPr lang="fr-FR" sz="2200" b="1" dirty="0">
                <a:solidFill>
                  <a:srgbClr val="4472C4">
                    <a:lumMod val="75000"/>
                  </a:srgbClr>
                </a:solidFill>
                <a:ea typeface="Calibri"/>
                <a:cs typeface="Times New Roman"/>
              </a:rPr>
              <a:t>F2 Fragmentation de l’information avec requête de feed-back +  Précision du type de transport et indication de la ville d’arrivée* (circonstance) + Introduction d’une question plus spécifique et précise </a:t>
            </a:r>
          </a:p>
          <a:p>
            <a:pPr marL="457200" lvl="0" indent="0">
              <a:lnSpc>
                <a:spcPct val="100000"/>
              </a:lnSpc>
              <a:spcBef>
                <a:spcPts val="0"/>
              </a:spcBef>
              <a:buNone/>
            </a:pPr>
            <a:r>
              <a:rPr lang="fr-FR" sz="2400" dirty="0">
                <a:solidFill>
                  <a:schemeClr val="accent5">
                    <a:lumMod val="50000"/>
                  </a:schemeClr>
                </a:solidFill>
                <a:ea typeface="Calibri"/>
                <a:cs typeface="Times New Roman"/>
              </a:rPr>
              <a:t>(</a:t>
            </a:r>
            <a:r>
              <a:rPr lang="fr-FR" sz="2400" i="1" dirty="0">
                <a:solidFill>
                  <a:schemeClr val="accent5">
                    <a:lumMod val="50000"/>
                  </a:schemeClr>
                </a:solidFill>
                <a:ea typeface="Calibri"/>
                <a:cs typeface="Times New Roman"/>
              </a:rPr>
              <a:t>LOC1 appelle chez elle pour indiquer qu’elle arrivera plus tard que prévu, suite à un retard de train</a:t>
            </a:r>
            <a:r>
              <a:rPr lang="fr-FR" sz="2400" dirty="0">
                <a:solidFill>
                  <a:schemeClr val="accent5">
                    <a:lumMod val="50000"/>
                  </a:schemeClr>
                </a:solidFill>
                <a:ea typeface="Calibri"/>
                <a:cs typeface="Times New Roman"/>
              </a:rPr>
              <a:t>) </a:t>
            </a:r>
            <a:endParaRPr lang="fr-FR" sz="2400" dirty="0">
              <a:solidFill>
                <a:schemeClr val="accent5">
                  <a:lumMod val="50000"/>
                </a:schemeClr>
              </a:solidFill>
            </a:endParaRPr>
          </a:p>
          <a:p>
            <a:pPr marL="457200" lvl="0" indent="0">
              <a:lnSpc>
                <a:spcPct val="100000"/>
              </a:lnSpc>
              <a:spcBef>
                <a:spcPts val="0"/>
              </a:spcBef>
              <a:buNone/>
            </a:pPr>
            <a:r>
              <a:rPr lang="fr-FR" sz="2400" dirty="0">
                <a:solidFill>
                  <a:srgbClr val="002060"/>
                </a:solidFill>
                <a:ea typeface="Calibri"/>
                <a:cs typeface="Times New Roman"/>
              </a:rPr>
              <a:t>LOC2 bon écoute, fais-moi savoir quelque chose</a:t>
            </a:r>
            <a:endParaRPr lang="fr-FR" sz="2400"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LOC2  </a:t>
            </a:r>
            <a:r>
              <a:rPr lang="fr-FR" sz="2400" b="1" dirty="0">
                <a:solidFill>
                  <a:srgbClr val="002060"/>
                </a:solidFill>
                <a:ea typeface="Calibri"/>
                <a:cs typeface="Times New Roman"/>
              </a:rPr>
              <a:t>de quand tu pars à quand t’arrives c’est quoi ? une heure ? (F1)</a:t>
            </a:r>
            <a:endParaRPr lang="fr-FR" sz="2400" b="1"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LOC1  non attends j’ai pas compris attends excuse-moi j’ai pas compris [SOLLICITATION]</a:t>
            </a:r>
            <a:endParaRPr lang="fr-FR" sz="2400"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LOC2 </a:t>
            </a:r>
            <a:r>
              <a:rPr lang="fr-FR" sz="2400" b="1" dirty="0">
                <a:solidFill>
                  <a:srgbClr val="002060"/>
                </a:solidFill>
                <a:ea typeface="Calibri"/>
                <a:cs typeface="Times New Roman"/>
              </a:rPr>
              <a:t>quand le train part ↗  (F2)</a:t>
            </a:r>
            <a:r>
              <a:rPr lang="fr-FR" sz="2400" dirty="0">
                <a:solidFill>
                  <a:srgbClr val="002060"/>
                </a:solidFill>
                <a:ea typeface="Calibri"/>
                <a:cs typeface="Times New Roman"/>
              </a:rPr>
              <a:t> </a:t>
            </a:r>
            <a:r>
              <a:rPr lang="fr-FR" sz="2400" i="1" dirty="0">
                <a:solidFill>
                  <a:srgbClr val="002060"/>
                </a:solidFill>
                <a:ea typeface="Calibri"/>
                <a:cs typeface="Times New Roman"/>
              </a:rPr>
              <a:t>(intonation montante pour requérir un premier feed-back de compréhension</a:t>
            </a:r>
            <a:r>
              <a:rPr lang="fr-FR" sz="2400" dirty="0">
                <a:solidFill>
                  <a:srgbClr val="002060"/>
                </a:solidFill>
                <a:ea typeface="Calibri"/>
                <a:cs typeface="Times New Roman"/>
              </a:rPr>
              <a:t>)</a:t>
            </a:r>
            <a:endParaRPr lang="fr-FR" sz="2400"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LOC1 oui</a:t>
            </a:r>
            <a:endParaRPr lang="fr-FR" sz="2400"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LOC2 </a:t>
            </a:r>
            <a:r>
              <a:rPr lang="fr-FR" sz="2400" b="1" dirty="0">
                <a:solidFill>
                  <a:srgbClr val="002060"/>
                </a:solidFill>
                <a:ea typeface="Calibri"/>
                <a:cs typeface="Times New Roman"/>
              </a:rPr>
              <a:t>combien de temps il met pour arriver à P* ?</a:t>
            </a:r>
            <a:r>
              <a:rPr lang="fr-FR" sz="2400" dirty="0">
                <a:solidFill>
                  <a:srgbClr val="002060"/>
                </a:solidFill>
                <a:ea typeface="Calibri"/>
                <a:cs typeface="Times New Roman"/>
              </a:rPr>
              <a:t> </a:t>
            </a:r>
            <a:r>
              <a:rPr lang="fr-FR" sz="2400" b="1" dirty="0">
                <a:solidFill>
                  <a:srgbClr val="002060"/>
                </a:solidFill>
                <a:ea typeface="Calibri"/>
                <a:cs typeface="Times New Roman"/>
              </a:rPr>
              <a:t>(F2)</a:t>
            </a:r>
            <a:endParaRPr lang="fr-FR" sz="2400" b="1"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LOC1  euh une heure exacte de G* pour arriver à P* </a:t>
            </a:r>
            <a:endParaRPr lang="fr-FR" sz="2400" dirty="0">
              <a:solidFill>
                <a:srgbClr val="002060"/>
              </a:solidFill>
            </a:endParaRPr>
          </a:p>
          <a:p>
            <a:pPr marL="457200" lvl="0" indent="0">
              <a:lnSpc>
                <a:spcPct val="100000"/>
              </a:lnSpc>
              <a:spcBef>
                <a:spcPts val="0"/>
              </a:spcBef>
              <a:buNone/>
            </a:pPr>
            <a:r>
              <a:rPr lang="fr-FR" sz="2400" dirty="0">
                <a:solidFill>
                  <a:srgbClr val="002060"/>
                </a:solidFill>
                <a:ea typeface="Calibri"/>
                <a:cs typeface="Times New Roman"/>
              </a:rPr>
              <a:t>LOC2  bon alors je verrai, tu m’fais savoir quand tu pars</a:t>
            </a:r>
            <a:endParaRPr lang="fr-FR" sz="2400" dirty="0">
              <a:solidFill>
                <a:srgbClr val="002060"/>
              </a:solidFill>
            </a:endParaRPr>
          </a:p>
          <a:p>
            <a:pPr marL="0" lvl="0" indent="0">
              <a:buNone/>
            </a:pPr>
            <a:r>
              <a:rPr lang="it-IT" sz="2000" i="1" dirty="0">
                <a:solidFill>
                  <a:prstClr val="black"/>
                </a:solidFill>
              </a:rPr>
              <a:t>(Ad hoc</a:t>
            </a:r>
            <a:r>
              <a:rPr lang="it-IT" sz="2000" dirty="0">
                <a:solidFill>
                  <a:prstClr val="black"/>
                </a:solidFill>
              </a:rPr>
              <a:t>-SP)</a:t>
            </a:r>
          </a:p>
          <a:p>
            <a:pPr marL="400050" lvl="1" indent="0">
              <a:buNone/>
            </a:pPr>
            <a:endParaRPr lang="fr-FR" sz="1600" b="1" u="sng" dirty="0">
              <a:solidFill>
                <a:srgbClr val="002060"/>
              </a:solidFill>
            </a:endParaRPr>
          </a:p>
        </p:txBody>
      </p:sp>
    </p:spTree>
    <p:extLst>
      <p:ext uri="{BB962C8B-B14F-4D97-AF65-F5344CB8AC3E}">
        <p14:creationId xmlns:p14="http://schemas.microsoft.com/office/powerpoint/2010/main" val="306487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116" y="156754"/>
            <a:ext cx="10660284" cy="780795"/>
          </a:xfrm>
        </p:spPr>
        <p:txBody>
          <a:bodyPr>
            <a:normAutofit/>
          </a:bodyPr>
          <a:lstStyle/>
          <a:p>
            <a:r>
              <a:rPr lang="fr-FR" sz="3600" b="1" spc="100" dirty="0">
                <a:solidFill>
                  <a:srgbClr val="179D60"/>
                </a:solidFill>
                <a:cs typeface="Courier New" panose="02070309020205020404" pitchFamily="49" charset="0"/>
              </a:rPr>
              <a:t>Réductions à tous les niveaux de la langue 4</a:t>
            </a:r>
            <a:endParaRPr lang="fr-FR" dirty="0"/>
          </a:p>
        </p:txBody>
      </p:sp>
      <p:sp>
        <p:nvSpPr>
          <p:cNvPr id="3" name="Segnaposto contenuto 2"/>
          <p:cNvSpPr>
            <a:spLocks noGrp="1"/>
          </p:cNvSpPr>
          <p:nvPr>
            <p:ph idx="1"/>
          </p:nvPr>
        </p:nvSpPr>
        <p:spPr>
          <a:xfrm>
            <a:off x="609600" y="1134319"/>
            <a:ext cx="10972800" cy="4991845"/>
          </a:xfrm>
        </p:spPr>
        <p:txBody>
          <a:bodyPr/>
          <a:lstStyle/>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r>
              <a:rPr lang="fr-FR" sz="1200" dirty="0"/>
              <a:t>-</a:t>
            </a:r>
          </a:p>
        </p:txBody>
      </p:sp>
      <p:sp>
        <p:nvSpPr>
          <p:cNvPr id="6" name="Rettangolo 5"/>
          <p:cNvSpPr/>
          <p:nvPr/>
        </p:nvSpPr>
        <p:spPr>
          <a:xfrm>
            <a:off x="922116" y="1476828"/>
            <a:ext cx="10347767" cy="5940088"/>
          </a:xfrm>
          <a:prstGeom prst="rect">
            <a:avLst/>
          </a:prstGeom>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2000" b="1" i="1" u="none" strike="noStrike" kern="1200" cap="none" spc="0" normalizeH="0" baseline="0" noProof="0" dirty="0">
                <a:ln>
                  <a:noFill/>
                </a:ln>
                <a:solidFill>
                  <a:srgbClr val="002060"/>
                </a:solidFill>
                <a:effectLst/>
                <a:uLnTx/>
                <a:uFillTx/>
                <a:latin typeface="Calibri"/>
                <a:ea typeface="+mn-ea"/>
                <a:cs typeface="+mn-cs"/>
              </a:rPr>
              <a:t>◊ </a:t>
            </a:r>
            <a:r>
              <a:rPr kumimoji="0" lang="fr-FR" sz="2000" b="1" i="0" u="none" strike="noStrike" kern="1200" cap="none" spc="0" normalizeH="0" baseline="0" noProof="0" dirty="0">
                <a:ln>
                  <a:noFill/>
                </a:ln>
                <a:solidFill>
                  <a:srgbClr val="002060"/>
                </a:solidFill>
                <a:effectLst/>
                <a:uLnTx/>
                <a:uFillTx/>
                <a:latin typeface="Calibri"/>
                <a:ea typeface="+mn-ea"/>
                <a:cs typeface="+mn-cs"/>
              </a:rPr>
              <a:t>pronoms vs noms  </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Calibri"/>
                <a:ea typeface="+mn-ea"/>
                <a:cs typeface="+mn-cs"/>
              </a:rPr>
              <a:t>◊ précision lexicale</a:t>
            </a:r>
            <a:endParaRPr kumimoji="0" lang="fr-FR" sz="2000" b="1" i="1"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2060"/>
                </a:solidFill>
                <a:effectLst/>
                <a:uLnTx/>
                <a:uFillTx/>
                <a:latin typeface="Calibri"/>
                <a:ea typeface="+mn-ea"/>
                <a:cs typeface="+mn-cs"/>
              </a:rPr>
              <a:t>Échéance </a:t>
            </a:r>
            <a:r>
              <a:rPr kumimoji="0" lang="fr-FR" sz="1600" b="1" i="0" u="none" strike="noStrike" kern="1200" cap="none" spc="0" normalizeH="0" baseline="0" noProof="0" dirty="0">
                <a:ln>
                  <a:noFill/>
                </a:ln>
                <a:solidFill>
                  <a:srgbClr val="002060"/>
                </a:solidFill>
                <a:effectLst/>
                <a:uLnTx/>
                <a:uFillTx/>
                <a:latin typeface="Calibri"/>
                <a:ea typeface="+mn-ea"/>
                <a:cs typeface="+mn-cs"/>
              </a:rPr>
              <a:t> (</a:t>
            </a:r>
            <a:r>
              <a:rPr kumimoji="0" lang="fr-FR" sz="1600" b="0" i="1" u="none" strike="noStrike" kern="1200" cap="none" spc="0" normalizeH="0" baseline="0" noProof="0" dirty="0">
                <a:ln>
                  <a:noFill/>
                </a:ln>
                <a:solidFill>
                  <a:srgbClr val="002060"/>
                </a:solidFill>
                <a:effectLst/>
                <a:uLnTx/>
                <a:uFillTx/>
                <a:latin typeface="Calibri"/>
                <a:ea typeface="+mn-ea"/>
                <a:cs typeface="+mn-cs"/>
              </a:rPr>
              <a:t>À propos d’un travail que LOC1 et LOC2 doivent rendre</a:t>
            </a:r>
            <a:r>
              <a:rPr kumimoji="0" lang="fr-FR" sz="1600" b="1" i="0" u="none" strike="noStrike" kern="1200" cap="none" spc="0" normalizeH="0" baseline="0" noProof="0" dirty="0">
                <a:ln>
                  <a:noFill/>
                </a:ln>
                <a:solidFill>
                  <a:srgbClr val="002060"/>
                </a:solidFill>
                <a:effectLst/>
                <a:uLnTx/>
                <a:uFillTx/>
                <a:latin typeface="Calibri"/>
                <a:ea typeface="+mn-ea"/>
                <a:cs typeface="+mn-cs"/>
              </a:rPr>
              <a:t>)</a:t>
            </a:r>
            <a:endParaRPr kumimoji="0" lang="fr-FR" sz="1400" b="1" i="1"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alibri"/>
                <a:ea typeface="+mn-ea"/>
                <a:cs typeface="+mn-cs"/>
              </a:rPr>
              <a:t>LOC1 - xxx la nouvelle année là c’est/ </a:t>
            </a:r>
            <a:r>
              <a:rPr kumimoji="0" lang="fr-FR" sz="2000" b="0" i="0" u="sng" strike="noStrike" kern="1200" cap="none" spc="0" normalizeH="0" baseline="0" noProof="0" dirty="0">
                <a:ln>
                  <a:noFill/>
                </a:ln>
                <a:solidFill>
                  <a:srgbClr val="002060"/>
                </a:solidFill>
                <a:effectLst/>
                <a:uLnTx/>
                <a:uFillTx/>
                <a:latin typeface="Calibri"/>
                <a:ea typeface="+mn-ea"/>
                <a:cs typeface="+mn-cs"/>
              </a:rPr>
              <a:t>on n’a pas eu de date encore</a:t>
            </a:r>
            <a:r>
              <a:rPr kumimoji="0" lang="fr-FR" sz="2000" b="0" i="0" u="none" strike="noStrike" kern="1200" cap="none" spc="0" normalizeH="0" baseline="0" noProof="0" dirty="0">
                <a:ln>
                  <a:noFill/>
                </a:ln>
                <a:solidFill>
                  <a:srgbClr val="002060"/>
                </a:solidFill>
                <a:effectLst/>
                <a:uLnTx/>
                <a:uFillTx/>
                <a:latin typeface="Calibri"/>
                <a:ea typeface="+mn-ea"/>
                <a:cs typeface="+mn-cs"/>
              </a:rPr>
              <a:t>, on n’a pas/ mais </a:t>
            </a:r>
            <a:r>
              <a:rPr kumimoji="0" lang="fr-FR" sz="2000" b="0" i="0" u="sng" strike="noStrike" kern="1200" cap="none" spc="0" normalizeH="0" baseline="0" noProof="0" dirty="0">
                <a:ln>
                  <a:noFill/>
                </a:ln>
                <a:solidFill>
                  <a:srgbClr val="002060"/>
                </a:solidFill>
                <a:effectLst/>
                <a:uLnTx/>
                <a:uFillTx/>
                <a:latin typeface="Calibri"/>
                <a:ea typeface="+mn-ea"/>
                <a:cs typeface="+mn-cs"/>
              </a:rPr>
              <a:t>je sais pas pour quand i(l)s attendent ce truc-là   </a:t>
            </a:r>
            <a:r>
              <a:rPr kumimoji="0" lang="fr-FR" sz="2000" b="1" i="0" u="sng" strike="noStrike" kern="1200" cap="none" spc="0" normalizeH="0" baseline="0" noProof="0" dirty="0">
                <a:ln>
                  <a:noFill/>
                </a:ln>
                <a:solidFill>
                  <a:srgbClr val="002060"/>
                </a:solidFill>
                <a:effectLst/>
                <a:uLnTx/>
                <a:uFillTx/>
                <a:latin typeface="Calibri"/>
                <a:ea typeface="+mn-ea"/>
                <a:cs typeface="+mn-cs"/>
              </a:rPr>
              <a:t>(F1)</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alibri"/>
                <a:ea typeface="+mn-ea"/>
                <a:cs typeface="+mn-cs"/>
              </a:rPr>
              <a:t>LOC2 - </a:t>
            </a:r>
            <a:r>
              <a:rPr kumimoji="0" lang="fr-FR" sz="2000" b="0" i="1" u="none" strike="noStrike" kern="1200" cap="none" spc="0" normalizeH="0" baseline="0" noProof="0" dirty="0">
                <a:ln>
                  <a:noFill/>
                </a:ln>
                <a:solidFill>
                  <a:srgbClr val="002060"/>
                </a:solidFill>
                <a:effectLst/>
                <a:uLnTx/>
                <a:uFillTx/>
                <a:latin typeface="Calibri"/>
                <a:ea typeface="+mn-ea"/>
                <a:cs typeface="+mn-cs"/>
              </a:rPr>
              <a:t>on n’a pas pas eu de date </a:t>
            </a:r>
            <a:r>
              <a:rPr kumimoji="0" lang="fr-FR" sz="2000" b="0" i="0" u="none" strike="noStrike" kern="1200" cap="none" spc="0" normalizeH="0" baseline="0" noProof="0" dirty="0">
                <a:ln>
                  <a:noFill/>
                </a:ln>
                <a:solidFill>
                  <a:srgbClr val="002060"/>
                </a:solidFill>
                <a:effectLst/>
                <a:uLnTx/>
                <a:uFillTx/>
                <a:latin typeface="Calibri"/>
                <a:ea typeface="+mn-ea"/>
                <a:cs typeface="+mn-cs"/>
              </a:rPr>
              <a:t>pour ?   [SOLLICITATION PARTIELLE]</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alibri"/>
                <a:ea typeface="+mn-ea"/>
                <a:cs typeface="+mn-cs"/>
              </a:rPr>
              <a:t>LOC1 - non pour euh </a:t>
            </a:r>
            <a:r>
              <a:rPr kumimoji="0" lang="fr-FR" sz="2000" b="0" i="0" u="sng" strike="noStrike" kern="1200" cap="none" spc="0" normalizeH="0" baseline="0" noProof="0" dirty="0">
                <a:ln>
                  <a:noFill/>
                </a:ln>
                <a:solidFill>
                  <a:srgbClr val="002060"/>
                </a:solidFill>
                <a:effectLst/>
                <a:uLnTx/>
                <a:uFillTx/>
                <a:latin typeface="Calibri"/>
                <a:ea typeface="+mn-ea"/>
                <a:cs typeface="+mn-cs"/>
              </a:rPr>
              <a:t>Marielle et Aline ont pas indiqué une échéance </a:t>
            </a:r>
            <a:r>
              <a:rPr kumimoji="0" lang="fr-FR" sz="2000" b="1" i="0" u="sng" strike="noStrike" kern="1200" cap="none" spc="0" normalizeH="0" baseline="0" noProof="0" dirty="0">
                <a:ln>
                  <a:noFill/>
                </a:ln>
                <a:solidFill>
                  <a:srgbClr val="002060"/>
                </a:solidFill>
                <a:effectLst/>
                <a:uLnTx/>
                <a:uFillTx/>
                <a:latin typeface="Calibri"/>
                <a:ea typeface="+mn-ea"/>
                <a:cs typeface="+mn-cs"/>
              </a:rPr>
              <a:t>(F2)</a:t>
            </a:r>
          </a:p>
          <a:p>
            <a:pPr>
              <a:lnSpc>
                <a:spcPct val="135000"/>
              </a:lnSpc>
              <a:defRPr/>
            </a:pPr>
            <a:r>
              <a:rPr kumimoji="0" lang="fr-FR" sz="2000" b="0" i="0" u="none" strike="noStrike" kern="1200" cap="none" spc="0" normalizeH="0" baseline="0" noProof="0" dirty="0">
                <a:ln>
                  <a:noFill/>
                </a:ln>
                <a:solidFill>
                  <a:srgbClr val="002060"/>
                </a:solidFill>
                <a:effectLst/>
                <a:uLnTx/>
                <a:uFillTx/>
                <a:latin typeface="Calibri"/>
                <a:ea typeface="+mn-ea"/>
                <a:cs typeface="+mn-cs"/>
              </a:rPr>
              <a:t>LOC2 - ah oui     </a:t>
            </a:r>
            <a:r>
              <a:rPr lang="it-IT" sz="1600" i="1" dirty="0"/>
              <a:t>(Ad hoc</a:t>
            </a:r>
            <a:r>
              <a:rPr lang="it-IT" sz="1600" dirty="0"/>
              <a:t>-SP)</a:t>
            </a:r>
            <a:endParaRPr kumimoji="0" lang="fr-FR" sz="16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alibri"/>
                <a:ea typeface="+mn-ea"/>
                <a:cs typeface="+mn-cs"/>
              </a:rPr>
              <a:t>F1 =reformulation spontanée F2 reformulation sollicité</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alibri"/>
                <a:ea typeface="+mn-ea"/>
                <a:cs typeface="+mn-cs"/>
              </a:rPr>
              <a:t>- En F1 redondance/ reformulation sémantique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alibri"/>
                <a:ea typeface="+mn-ea"/>
                <a:cs typeface="+mn-cs"/>
              </a:rPr>
              <a:t>Si on tient compte des informations partagées des interlocuteurs, F2 n’apporte pas plus d’information que F1.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alibri"/>
                <a:ea typeface="+mn-ea"/>
                <a:cs typeface="+mn-cs"/>
              </a:rPr>
              <a:t> - Ø (passif sans agent)/ils (F1) vs (F2) Marielle et Aline -&gt; </a:t>
            </a:r>
            <a:r>
              <a:rPr kumimoji="0" lang="fr-FR" sz="1800" b="0" i="1" u="none" strike="noStrike" kern="1200" cap="none" spc="0" normalizeH="0" baseline="0" noProof="0" dirty="0">
                <a:ln>
                  <a:noFill/>
                </a:ln>
                <a:solidFill>
                  <a:srgbClr val="002060"/>
                </a:solidFill>
                <a:effectLst/>
                <a:uLnTx/>
                <a:uFillTx/>
                <a:latin typeface="Calibri"/>
                <a:ea typeface="+mn-ea"/>
                <a:cs typeface="+mn-cs"/>
              </a:rPr>
              <a:t>actants</a:t>
            </a:r>
            <a:r>
              <a:rPr kumimoji="0" lang="fr-FR" sz="1800" b="0" i="0" u="none" strike="noStrike" kern="1200" cap="none" spc="0" normalizeH="0" baseline="0" noProof="0" dirty="0">
                <a:ln>
                  <a:noFill/>
                </a:ln>
                <a:solidFill>
                  <a:srgbClr val="002060"/>
                </a:solidFill>
                <a:effectLst/>
                <a:uLnTx/>
                <a:uFillTx/>
                <a:latin typeface="Calibri"/>
                <a:ea typeface="+mn-ea"/>
                <a:cs typeface="+mn-cs"/>
              </a:rPr>
              <a:t> explicités : </a:t>
            </a:r>
            <a:r>
              <a:rPr kumimoji="0" lang="fr-FR" sz="1800" b="0" i="0" u="sng" strike="noStrike" kern="1200" cap="none" spc="0" normalizeH="0" baseline="0" noProof="0" dirty="0">
                <a:ln>
                  <a:noFill/>
                </a:ln>
                <a:solidFill>
                  <a:srgbClr val="002060"/>
                </a:solidFill>
                <a:effectLst/>
                <a:uLnTx/>
                <a:uFillTx/>
                <a:latin typeface="Calibri"/>
                <a:ea typeface="+mn-ea"/>
                <a:cs typeface="+mn-cs"/>
              </a:rPr>
              <a:t>sujet nominal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alibri"/>
                <a:ea typeface="+mn-ea"/>
                <a:cs typeface="+mn-cs"/>
              </a:rPr>
              <a:t>- Davantage de </a:t>
            </a:r>
            <a:r>
              <a:rPr kumimoji="0" lang="fr-FR" sz="1800" b="0" i="0" u="sng" strike="noStrike" kern="1200" cap="none" spc="0" normalizeH="0" baseline="0" noProof="0" dirty="0">
                <a:ln>
                  <a:noFill/>
                </a:ln>
                <a:solidFill>
                  <a:srgbClr val="002060"/>
                </a:solidFill>
                <a:effectLst/>
                <a:uLnTx/>
                <a:uFillTx/>
                <a:latin typeface="Calibri"/>
                <a:ea typeface="+mn-ea"/>
                <a:cs typeface="+mn-cs"/>
              </a:rPr>
              <a:t>précision lexicale </a:t>
            </a:r>
            <a:r>
              <a:rPr kumimoji="0" lang="fr-FR" sz="1800" b="0" i="0" u="none" strike="noStrike" kern="1200" cap="none" spc="0" normalizeH="0" baseline="0" noProof="0" dirty="0">
                <a:ln>
                  <a:noFill/>
                </a:ln>
                <a:solidFill>
                  <a:srgbClr val="002060"/>
                </a:solidFill>
                <a:effectLst/>
                <a:uLnTx/>
                <a:uFillTx/>
                <a:latin typeface="Calibri"/>
                <a:ea typeface="+mn-ea"/>
                <a:cs typeface="+mn-cs"/>
              </a:rPr>
              <a:t>en F2 : </a:t>
            </a:r>
            <a:r>
              <a:rPr kumimoji="0" lang="fr-FR" sz="1800" b="0" i="1" u="none" strike="noStrike" kern="1200" cap="none" spc="0" normalizeH="0" baseline="0" noProof="0" dirty="0">
                <a:ln>
                  <a:noFill/>
                </a:ln>
                <a:solidFill>
                  <a:srgbClr val="002060"/>
                </a:solidFill>
                <a:effectLst/>
                <a:uLnTx/>
                <a:uFillTx/>
                <a:latin typeface="Calibri"/>
                <a:ea typeface="+mn-ea"/>
                <a:cs typeface="+mn-cs"/>
              </a:rPr>
              <a:t>indiquer une échéance</a:t>
            </a:r>
            <a:r>
              <a:rPr kumimoji="0" lang="fr-FR" sz="1800" b="0" i="0" u="none" strike="noStrike" kern="1200" cap="none" spc="0" normalizeH="0" baseline="0" noProof="0" dirty="0">
                <a:ln>
                  <a:noFill/>
                </a:ln>
                <a:solidFill>
                  <a:srgbClr val="002060"/>
                </a:solidFill>
                <a:effectLst/>
                <a:uLnTx/>
                <a:uFillTx/>
                <a:latin typeface="Calibri"/>
                <a:ea typeface="+mn-ea"/>
                <a:cs typeface="+mn-cs"/>
              </a:rPr>
              <a:t> vs </a:t>
            </a:r>
            <a:r>
              <a:rPr kumimoji="0" lang="fr-FR" sz="1800" b="0" i="1" u="none" strike="noStrike" kern="1200" cap="none" spc="0" normalizeH="0" baseline="0" noProof="0" dirty="0">
                <a:ln>
                  <a:noFill/>
                </a:ln>
                <a:solidFill>
                  <a:srgbClr val="002060"/>
                </a:solidFill>
                <a:effectLst/>
                <a:uLnTx/>
                <a:uFillTx/>
                <a:latin typeface="Calibri"/>
                <a:ea typeface="+mn-ea"/>
                <a:cs typeface="+mn-cs"/>
              </a:rPr>
              <a:t>donner une date </a:t>
            </a:r>
            <a:r>
              <a:rPr kumimoji="0" lang="fr-FR" sz="1800" b="0" i="0" u="none" strike="noStrike" kern="1200" cap="none" spc="0" normalizeH="0" baseline="0" noProof="0" dirty="0">
                <a:ln>
                  <a:noFill/>
                </a:ln>
                <a:solidFill>
                  <a:srgbClr val="002060"/>
                </a:solidFill>
                <a:effectLst/>
                <a:uLnTx/>
                <a:uFillTx/>
                <a:latin typeface="Calibri"/>
                <a:ea typeface="+mn-ea"/>
                <a:cs typeface="+mn-cs"/>
              </a:rPr>
              <a:t> en F1</a:t>
            </a:r>
            <a:endParaRPr kumimoji="0" lang="fr-FR" sz="1800" b="0" i="1"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35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19662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5614"/>
            <a:ext cx="10515600" cy="1072056"/>
          </a:xfrm>
        </p:spPr>
        <p:txBody>
          <a:bodyPr>
            <a:normAutofit/>
          </a:bodyPr>
          <a:lstStyle/>
          <a:p>
            <a:pPr algn="ctr"/>
            <a:r>
              <a:rPr lang="fr-FR" b="1" dirty="0">
                <a:solidFill>
                  <a:srgbClr val="00B050"/>
                </a:solidFill>
              </a:rPr>
              <a:t>Différents types d’oral </a:t>
            </a:r>
            <a:r>
              <a:rPr lang="fr-FR" sz="5400" b="1" dirty="0">
                <a:solidFill>
                  <a:srgbClr val="00B050"/>
                </a:solidFill>
                <a:sym typeface="Wingdings" panose="05000000000000000000" pitchFamily="2" charset="2"/>
              </a:rPr>
              <a:t></a:t>
            </a:r>
            <a:endParaRPr lang="fr-FR" dirty="0">
              <a:solidFill>
                <a:srgbClr val="00B050"/>
              </a:solidFill>
            </a:endParaRPr>
          </a:p>
        </p:txBody>
      </p:sp>
      <p:sp>
        <p:nvSpPr>
          <p:cNvPr id="3" name="Segnaposto contenuto 2"/>
          <p:cNvSpPr>
            <a:spLocks noGrp="1"/>
          </p:cNvSpPr>
          <p:nvPr>
            <p:ph idx="1"/>
          </p:nvPr>
        </p:nvSpPr>
        <p:spPr>
          <a:xfrm>
            <a:off x="378372" y="1271752"/>
            <a:ext cx="11486525" cy="5352072"/>
          </a:xfrm>
        </p:spPr>
        <p:txBody>
          <a:bodyPr>
            <a:normAutofit/>
          </a:bodyPr>
          <a:lstStyle/>
          <a:p>
            <a:r>
              <a:rPr lang="fr-FR" sz="2000" dirty="0">
                <a:solidFill>
                  <a:srgbClr val="002060"/>
                </a:solidFill>
              </a:rPr>
              <a:t>Attal : discours de nomination Premier ministre </a:t>
            </a:r>
            <a:r>
              <a:rPr lang="fr-FR" sz="2000" dirty="0">
                <a:latin typeface="Segoe UI" panose="020B0502040204020203" pitchFamily="34" charset="0"/>
                <a:hlinkClick r:id="rId2"/>
              </a:rPr>
              <a:t>https://videos.lesechos.fr/lesechos/videos/qfp850k</a:t>
            </a:r>
            <a:endParaRPr lang="fr-FR" sz="2000" dirty="0">
              <a:latin typeface="Segoe UI" panose="020B0502040204020203" pitchFamily="34" charset="0"/>
            </a:endParaRPr>
          </a:p>
          <a:p>
            <a:r>
              <a:rPr lang="fr-FR" sz="1900" dirty="0">
                <a:solidFill>
                  <a:srgbClr val="002060"/>
                </a:solidFill>
              </a:rPr>
              <a:t>Image du français parlé pour un étranger. Des tics de langage ? </a:t>
            </a:r>
            <a:r>
              <a:rPr lang="fr-FR" sz="1900" dirty="0">
                <a:solidFill>
                  <a:srgbClr val="002060"/>
                </a:solidFill>
                <a:hlinkClick r:id="rId3"/>
              </a:rPr>
              <a:t>https://www.instagram.com/reel/DUfWT1QjTBb/?igsh=dmdpcGk4MzExeHdl</a:t>
            </a:r>
            <a:endParaRPr lang="fr-FR" sz="1900" dirty="0">
              <a:solidFill>
                <a:srgbClr val="002060"/>
              </a:solidFill>
            </a:endParaRPr>
          </a:p>
          <a:p>
            <a:r>
              <a:rPr lang="fr-FR" sz="1900" b="1" i="1" dirty="0">
                <a:solidFill>
                  <a:srgbClr val="002060"/>
                </a:solidFill>
              </a:rPr>
              <a:t>PBLV</a:t>
            </a:r>
            <a:r>
              <a:rPr lang="fr-FR" sz="1900" i="1" dirty="0">
                <a:solidFill>
                  <a:srgbClr val="002060"/>
                </a:solidFill>
              </a:rPr>
              <a:t>  fiction - </a:t>
            </a:r>
            <a:r>
              <a:rPr lang="fr-FR" sz="1900" dirty="0">
                <a:solidFill>
                  <a:srgbClr val="002060"/>
                </a:solidFill>
              </a:rPr>
              <a:t>jeune couple </a:t>
            </a:r>
            <a:r>
              <a:rPr lang="fr-FR" sz="1900" dirty="0">
                <a:solidFill>
                  <a:srgbClr val="002060"/>
                </a:solidFill>
                <a:hlinkClick r:id="rId4"/>
              </a:rPr>
              <a:t>https://www.dailymotion.com/video/x61er89</a:t>
            </a:r>
            <a:endParaRPr lang="fr-FR" sz="1900" dirty="0">
              <a:solidFill>
                <a:srgbClr val="002060"/>
              </a:solidFill>
            </a:endParaRPr>
          </a:p>
          <a:p>
            <a:r>
              <a:rPr lang="fr-FR" sz="1900" b="1" i="1" dirty="0">
                <a:solidFill>
                  <a:srgbClr val="002060"/>
                </a:solidFill>
              </a:rPr>
              <a:t>Un si grand soleil</a:t>
            </a:r>
            <a:r>
              <a:rPr lang="fr-FR" sz="1900" dirty="0">
                <a:solidFill>
                  <a:srgbClr val="002060"/>
                </a:solidFill>
              </a:rPr>
              <a:t>, ép. 1577-2025 [21mn] </a:t>
            </a:r>
            <a:r>
              <a:rPr lang="fr-FR" sz="1900" dirty="0">
                <a:solidFill>
                  <a:srgbClr val="002060"/>
                </a:solidFill>
                <a:hlinkClick r:id="rId5"/>
              </a:rPr>
              <a:t>https://www.youtube.com/watch?v=7Y1-VDjKmIg</a:t>
            </a:r>
            <a:endParaRPr lang="fr-FR" sz="1900" dirty="0">
              <a:solidFill>
                <a:srgbClr val="002060"/>
              </a:solidFill>
            </a:endParaRPr>
          </a:p>
          <a:p>
            <a:r>
              <a:rPr lang="fr-FR" sz="1900" dirty="0">
                <a:solidFill>
                  <a:srgbClr val="002060"/>
                </a:solidFill>
                <a:hlinkClick r:id="rId6"/>
              </a:rPr>
              <a:t>https://www.youtube.com/watch?v=oRTV6llAmnQ</a:t>
            </a:r>
            <a:r>
              <a:rPr lang="fr-FR" sz="1900" dirty="0">
                <a:solidFill>
                  <a:srgbClr val="002060"/>
                </a:solidFill>
              </a:rPr>
              <a:t> (Interview/débat avec G. </a:t>
            </a:r>
            <a:r>
              <a:rPr lang="fr-FR" sz="1900" dirty="0" err="1">
                <a:solidFill>
                  <a:srgbClr val="002060"/>
                </a:solidFill>
              </a:rPr>
              <a:t>Darmanin</a:t>
            </a:r>
            <a:r>
              <a:rPr lang="fr-FR" sz="1900" dirty="0">
                <a:solidFill>
                  <a:srgbClr val="002060"/>
                </a:solidFill>
              </a:rPr>
              <a:t>, ministre de la justice)</a:t>
            </a:r>
          </a:p>
          <a:p>
            <a:r>
              <a:rPr lang="fr-FR" sz="1900" dirty="0">
                <a:solidFill>
                  <a:srgbClr val="002060"/>
                </a:solidFill>
                <a:hlinkClick r:id="rId7"/>
              </a:rPr>
              <a:t>https://www.youtube.com/watch?v=Llbia0P1WcA</a:t>
            </a:r>
            <a:r>
              <a:rPr lang="fr-FR" sz="1900" dirty="0">
                <a:solidFill>
                  <a:srgbClr val="002060"/>
                </a:solidFill>
              </a:rPr>
              <a:t> (Journal, altercation)</a:t>
            </a:r>
          </a:p>
          <a:p>
            <a:r>
              <a:rPr lang="fr-FR" sz="1900" dirty="0">
                <a:solidFill>
                  <a:srgbClr val="002060"/>
                </a:solidFill>
              </a:rPr>
              <a:t>Dialogue PFC (tout début : il y a un copain il loge là) </a:t>
            </a:r>
            <a:r>
              <a:rPr lang="fr-FR" sz="1900" u="sng" dirty="0">
                <a:hlinkClick r:id="rId8"/>
              </a:rPr>
              <a:t>https://repository.ortolang.fr/api/content/pfc/v1/21abl1/21abl1g_anon.mp3</a:t>
            </a:r>
            <a:endParaRPr lang="fr-FR" sz="1900" i="1" dirty="0">
              <a:solidFill>
                <a:srgbClr val="002060"/>
              </a:solidFill>
            </a:endParaRPr>
          </a:p>
          <a:p>
            <a:r>
              <a:rPr lang="fr-FR" sz="1900" dirty="0">
                <a:solidFill>
                  <a:srgbClr val="002060"/>
                </a:solidFill>
              </a:rPr>
              <a:t>Coluche (Le flic)  </a:t>
            </a:r>
            <a:r>
              <a:rPr lang="fr-FR" sz="1900" dirty="0">
                <a:solidFill>
                  <a:srgbClr val="002060"/>
                </a:solidFill>
                <a:hlinkClick r:id="rId9"/>
              </a:rPr>
              <a:t>https://www.youtube.com/watch?v=7ESZM2gCFhw</a:t>
            </a:r>
            <a:endParaRPr lang="fr-FR" sz="1900" dirty="0">
              <a:solidFill>
                <a:srgbClr val="002060"/>
              </a:solidFill>
            </a:endParaRPr>
          </a:p>
          <a:p>
            <a:r>
              <a:rPr lang="fr-FR" sz="1900" dirty="0">
                <a:solidFill>
                  <a:srgbClr val="002060"/>
                </a:solidFill>
              </a:rPr>
              <a:t>Coluche (invité au journal d’Antenne2) </a:t>
            </a:r>
            <a:r>
              <a:rPr lang="fr-FR" sz="1900" dirty="0">
                <a:solidFill>
                  <a:srgbClr val="002060"/>
                </a:solidFill>
                <a:hlinkClick r:id="rId10"/>
              </a:rPr>
              <a:t>https://www.youtube.com/watch?v=8rgAHXxPdLo</a:t>
            </a:r>
            <a:endParaRPr lang="fr-FR" sz="1900" dirty="0">
              <a:solidFill>
                <a:srgbClr val="002060"/>
              </a:solidFill>
            </a:endParaRPr>
          </a:p>
          <a:p>
            <a:r>
              <a:rPr lang="fr-FR" sz="1900" dirty="0">
                <a:solidFill>
                  <a:srgbClr val="002060"/>
                </a:solidFill>
              </a:rPr>
              <a:t>- &gt;  Différences : énonciatives, situationnelles, pragmatiques, linguistiques. – </a:t>
            </a:r>
            <a:r>
              <a:rPr lang="fr-FR" sz="1900" i="1" dirty="0">
                <a:solidFill>
                  <a:srgbClr val="002060"/>
                </a:solidFill>
              </a:rPr>
              <a:t>quoi et où?  qui? pourquoi? avec quel effet? comment ?</a:t>
            </a:r>
          </a:p>
          <a:p>
            <a:r>
              <a:rPr lang="fr-FR" sz="1900" dirty="0">
                <a:solidFill>
                  <a:srgbClr val="002060"/>
                </a:solidFill>
              </a:rPr>
              <a:t>Vie réelle / fiction? Situation formelle/informelle (proximité ou distance </a:t>
            </a:r>
            <a:r>
              <a:rPr lang="fr-FR" sz="1900" dirty="0" err="1">
                <a:solidFill>
                  <a:srgbClr val="002060"/>
                </a:solidFill>
              </a:rPr>
              <a:t>Koch&amp;Osterreicher</a:t>
            </a:r>
            <a:r>
              <a:rPr lang="fr-FR" sz="1900" dirty="0">
                <a:solidFill>
                  <a:srgbClr val="002060"/>
                </a:solidFill>
              </a:rPr>
              <a:t> 1985)? But de la communication? Actes de parole ? Interactivité? Langue «linéaire» </a:t>
            </a:r>
            <a:r>
              <a:rPr lang="fr-FR" sz="1900" i="1" dirty="0">
                <a:solidFill>
                  <a:srgbClr val="002060"/>
                </a:solidFill>
              </a:rPr>
              <a:t>vs </a:t>
            </a:r>
            <a:r>
              <a:rPr lang="fr-FR" sz="1900" dirty="0">
                <a:solidFill>
                  <a:srgbClr val="002060"/>
                </a:solidFill>
              </a:rPr>
              <a:t>«plus accidentée»*?</a:t>
            </a:r>
          </a:p>
        </p:txBody>
      </p:sp>
    </p:spTree>
    <p:extLst>
      <p:ext uri="{BB962C8B-B14F-4D97-AF65-F5344CB8AC3E}">
        <p14:creationId xmlns:p14="http://schemas.microsoft.com/office/powerpoint/2010/main" val="337740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1770" y="60386"/>
            <a:ext cx="10515600" cy="1153206"/>
          </a:xfrm>
        </p:spPr>
        <p:txBody>
          <a:bodyPr>
            <a:normAutofit/>
          </a:bodyPr>
          <a:lstStyle/>
          <a:p>
            <a:pPr algn="ctr"/>
            <a:r>
              <a:rPr lang="fr-FR" sz="3200" b="1" spc="100" dirty="0">
                <a:solidFill>
                  <a:srgbClr val="179D60"/>
                </a:solidFill>
                <a:latin typeface="+mn-lt"/>
                <a:ea typeface="+mn-ea"/>
                <a:cs typeface="Courier New" panose="02070309020205020404" pitchFamily="49" charset="0"/>
              </a:rPr>
              <a:t>Réductions à tous les niveaux de la langue 5</a:t>
            </a:r>
            <a:endParaRPr lang="it-IT" sz="3200" b="1" spc="100" dirty="0">
              <a:solidFill>
                <a:srgbClr val="179D60"/>
              </a:solidFill>
              <a:latin typeface="+mn-lt"/>
              <a:ea typeface="+mn-ea"/>
              <a:cs typeface="Courier New" panose="02070309020205020404" pitchFamily="49" charset="0"/>
            </a:endParaRPr>
          </a:p>
        </p:txBody>
      </p:sp>
      <p:sp>
        <p:nvSpPr>
          <p:cNvPr id="3" name="Segnaposto contenuto 2"/>
          <p:cNvSpPr>
            <a:spLocks noGrp="1"/>
          </p:cNvSpPr>
          <p:nvPr>
            <p:ph idx="1"/>
          </p:nvPr>
        </p:nvSpPr>
        <p:spPr>
          <a:xfrm>
            <a:off x="324091" y="1213592"/>
            <a:ext cx="11029709" cy="5584023"/>
          </a:xfrm>
        </p:spPr>
        <p:txBody>
          <a:bodyPr>
            <a:normAutofit/>
          </a:bodyPr>
          <a:lstStyle/>
          <a:p>
            <a:pPr marL="0" indent="0">
              <a:buNone/>
            </a:pPr>
            <a:r>
              <a:rPr lang="fr-FR" sz="2000" b="1" dirty="0">
                <a:solidFill>
                  <a:srgbClr val="002060"/>
                </a:solidFill>
              </a:rPr>
              <a:t>◊ </a:t>
            </a:r>
            <a:r>
              <a:rPr lang="it-IT" sz="2000" b="1" dirty="0" err="1">
                <a:solidFill>
                  <a:srgbClr val="002060"/>
                </a:solidFill>
              </a:rPr>
              <a:t>Implicitation</a:t>
            </a:r>
            <a:r>
              <a:rPr lang="it-IT" sz="2000" b="1" dirty="0">
                <a:solidFill>
                  <a:srgbClr val="002060"/>
                </a:solidFill>
              </a:rPr>
              <a:t> </a:t>
            </a:r>
            <a:r>
              <a:rPr lang="it-IT" sz="2000" b="1" i="1" dirty="0">
                <a:solidFill>
                  <a:srgbClr val="002060"/>
                </a:solidFill>
              </a:rPr>
              <a:t>vs</a:t>
            </a:r>
            <a:r>
              <a:rPr lang="it-IT" sz="2000" b="1" dirty="0">
                <a:solidFill>
                  <a:srgbClr val="002060"/>
                </a:solidFill>
              </a:rPr>
              <a:t> </a:t>
            </a:r>
            <a:r>
              <a:rPr lang="it-IT" sz="2000" b="1" dirty="0" err="1">
                <a:solidFill>
                  <a:srgbClr val="002060"/>
                </a:solidFill>
              </a:rPr>
              <a:t>explicitations</a:t>
            </a:r>
            <a:r>
              <a:rPr lang="it-IT" sz="2000" b="1" dirty="0">
                <a:solidFill>
                  <a:srgbClr val="002060"/>
                </a:solidFill>
              </a:rPr>
              <a:t> </a:t>
            </a:r>
            <a:r>
              <a:rPr lang="it-IT" sz="2000" b="1" u="sng" dirty="0">
                <a:solidFill>
                  <a:srgbClr val="002060"/>
                </a:solidFill>
              </a:rPr>
              <a:t>d’informations </a:t>
            </a:r>
            <a:r>
              <a:rPr lang="it-IT" sz="2000" b="1" u="sng" dirty="0" err="1">
                <a:solidFill>
                  <a:srgbClr val="002060"/>
                </a:solidFill>
              </a:rPr>
              <a:t>partagées</a:t>
            </a:r>
            <a:r>
              <a:rPr lang="it-IT" sz="2000" b="1" u="sng" dirty="0">
                <a:solidFill>
                  <a:srgbClr val="002060"/>
                </a:solidFill>
              </a:rPr>
              <a:t> </a:t>
            </a:r>
            <a:r>
              <a:rPr lang="it-IT" sz="2000" b="1" dirty="0">
                <a:solidFill>
                  <a:srgbClr val="002060"/>
                </a:solidFill>
              </a:rPr>
              <a:t>: l’</a:t>
            </a:r>
            <a:r>
              <a:rPr lang="it-IT" sz="1800" b="1" dirty="0" err="1">
                <a:solidFill>
                  <a:srgbClr val="002060"/>
                </a:solidFill>
              </a:rPr>
              <a:t>aspect</a:t>
            </a:r>
            <a:r>
              <a:rPr lang="it-IT" sz="1800" b="1" dirty="0">
                <a:solidFill>
                  <a:srgbClr val="002060"/>
                </a:solidFill>
              </a:rPr>
              <a:t> </a:t>
            </a:r>
            <a:r>
              <a:rPr lang="it-IT" sz="1800" b="1" dirty="0" err="1">
                <a:solidFill>
                  <a:srgbClr val="002060"/>
                </a:solidFill>
              </a:rPr>
              <a:t>appréciatif</a:t>
            </a:r>
            <a:r>
              <a:rPr lang="it-IT" sz="1800" b="1" dirty="0">
                <a:solidFill>
                  <a:srgbClr val="002060"/>
                </a:solidFill>
              </a:rPr>
              <a:t> (déjà accessible en F1 car les </a:t>
            </a:r>
            <a:r>
              <a:rPr lang="it-IT" sz="1800" b="1" dirty="0" err="1">
                <a:solidFill>
                  <a:srgbClr val="002060"/>
                </a:solidFill>
              </a:rPr>
              <a:t>locutrices</a:t>
            </a:r>
            <a:r>
              <a:rPr lang="it-IT" sz="1800" b="1" dirty="0">
                <a:solidFill>
                  <a:srgbClr val="002060"/>
                </a:solidFill>
              </a:rPr>
              <a:t> se </a:t>
            </a:r>
            <a:r>
              <a:rPr lang="it-IT" sz="1800" b="1" dirty="0" err="1">
                <a:solidFill>
                  <a:srgbClr val="002060"/>
                </a:solidFill>
              </a:rPr>
              <a:t>connaissent</a:t>
            </a:r>
            <a:r>
              <a:rPr lang="it-IT" sz="1800" b="1" dirty="0">
                <a:solidFill>
                  <a:srgbClr val="002060"/>
                </a:solidFill>
              </a:rPr>
              <a:t> bien)</a:t>
            </a:r>
            <a:endParaRPr lang="it-IT" sz="1800" b="1" dirty="0">
              <a:solidFill>
                <a:srgbClr val="7030A0"/>
              </a:solidFill>
            </a:endParaRPr>
          </a:p>
        </p:txBody>
      </p:sp>
      <p:sp>
        <p:nvSpPr>
          <p:cNvPr id="5" name="Rettangolo 4"/>
          <p:cNvSpPr/>
          <p:nvPr/>
        </p:nvSpPr>
        <p:spPr>
          <a:xfrm>
            <a:off x="655609" y="2104066"/>
            <a:ext cx="10765766"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Migrants</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fr-FR" sz="2400" b="0" i="1" u="none" strike="noStrike" kern="1200" cap="none" spc="0" normalizeH="0" baseline="0" noProof="0" dirty="0">
                <a:ln>
                  <a:noFill/>
                </a:ln>
                <a:solidFill>
                  <a:srgbClr val="002060"/>
                </a:solidFill>
                <a:effectLst/>
                <a:uLnTx/>
                <a:uFillTx/>
                <a:latin typeface="Calibri" panose="020F0502020204030204"/>
                <a:ea typeface="+mn-ea"/>
                <a:cs typeface="+mn-cs"/>
              </a:rPr>
              <a:t>LOC1 a demandé à LOC2 comment se passe son activité bénévole auprès de migrants</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(F1) LOC2 au début au début </a:t>
            </a:r>
            <a:r>
              <a:rPr kumimoji="0" lang="fr-FR" sz="2400" b="0" i="0" u="sng" strike="noStrike" kern="1200" cap="none" spc="0" normalizeH="0" baseline="0" noProof="0" dirty="0">
                <a:ln>
                  <a:noFill/>
                </a:ln>
                <a:solidFill>
                  <a:srgbClr val="002060"/>
                </a:solidFill>
                <a:effectLst/>
                <a:uLnTx/>
                <a:uFillTx/>
                <a:latin typeface="Calibri" panose="020F0502020204030204"/>
                <a:ea typeface="+mn-ea"/>
                <a:cs typeface="+mn-cs"/>
              </a:rPr>
              <a:t>c’était </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beaucoup d’alphabétisation maintenant </a:t>
            </a:r>
            <a:r>
              <a:rPr kumimoji="0" lang="fr-FR" sz="2400" b="0" i="0" u="sng" strike="noStrike" kern="1200" cap="none" spc="0" normalizeH="0" baseline="0" noProof="0" dirty="0">
                <a:ln>
                  <a:noFill/>
                </a:ln>
                <a:solidFill>
                  <a:srgbClr val="002060"/>
                </a:solidFill>
                <a:effectLst/>
                <a:uLnTx/>
                <a:uFillTx/>
                <a:latin typeface="Calibri" panose="020F0502020204030204"/>
                <a:ea typeface="+mn-ea"/>
                <a:cs typeface="+mn-cs"/>
              </a:rPr>
              <a:t>c’est </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beaucoup plus juridique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LOC1 attends excuse-moi j’ai pas compris hm excuse-moi  SOLLICITATION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(F2) LOC2 au début </a:t>
            </a:r>
            <a:r>
              <a:rPr kumimoji="0" lang="fr-FR" sz="2400" b="0" i="0" u="sng" strike="noStrike" kern="1200" cap="none" spc="0" normalizeH="0" baseline="0" noProof="0" dirty="0">
                <a:ln>
                  <a:noFill/>
                </a:ln>
                <a:solidFill>
                  <a:srgbClr val="002060"/>
                </a:solidFill>
                <a:effectLst/>
                <a:uLnTx/>
                <a:uFillTx/>
                <a:latin typeface="Calibri" panose="020F0502020204030204"/>
                <a:ea typeface="+mn-ea"/>
                <a:cs typeface="+mn-cs"/>
              </a:rPr>
              <a:t>c’était pas mal l’alphabétisation ça me plaisait bien</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(LOC1 ouais)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LOC2 maintenant c’est dans l’juridique ↗ (LOC1 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LOC2 </a:t>
            </a:r>
            <a:r>
              <a:rPr kumimoji="0" lang="fr-FR" sz="2400" b="0" i="0" u="sng" strike="noStrike" kern="1200" cap="none" spc="0" normalizeH="0" baseline="0" noProof="0" dirty="0">
                <a:ln>
                  <a:noFill/>
                </a:ln>
                <a:solidFill>
                  <a:srgbClr val="002060"/>
                </a:solidFill>
                <a:effectLst/>
                <a:uLnTx/>
                <a:uFillTx/>
                <a:latin typeface="Calibri" panose="020F0502020204030204"/>
                <a:ea typeface="+mn-ea"/>
                <a:cs typeface="+mn-cs"/>
              </a:rPr>
              <a:t>c’est assez angoissant </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à la fin ouais xx ils appliquent des lois débiles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srgbClr val="002060"/>
                </a:solidFill>
                <a:effectLst/>
                <a:uLnTx/>
                <a:uFillTx/>
                <a:latin typeface="Calibri" panose="020F0502020204030204"/>
                <a:ea typeface="+mn-ea"/>
                <a:cs typeface="+mn-cs"/>
              </a:rPr>
              <a:t>(Ad hoc-</a:t>
            </a:r>
            <a:r>
              <a:rPr kumimoji="0" lang="fr-FR" sz="2400" b="0" i="0" u="none" strike="noStrike" kern="1200" cap="none" spc="0" normalizeH="0" baseline="0" noProof="0" dirty="0">
                <a:ln>
                  <a:noFill/>
                </a:ln>
                <a:solidFill>
                  <a:srgbClr val="002060"/>
                </a:solidFill>
                <a:effectLst/>
                <a:uLnTx/>
                <a:uFillTx/>
                <a:latin typeface="Calibri" panose="020F0502020204030204"/>
                <a:ea typeface="+mn-ea"/>
                <a:cs typeface="+mn-cs"/>
              </a:rPr>
              <a:t>SP)    </a:t>
            </a:r>
            <a:endParaRPr kumimoji="0" lang="it-IT"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27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347128"/>
          </a:xfrm>
        </p:spPr>
        <p:txBody>
          <a:bodyPr>
            <a:normAutofit/>
          </a:bodyPr>
          <a:lstStyle/>
          <a:p>
            <a:r>
              <a:rPr lang="fr-FR" sz="3600" b="1" spc="100" dirty="0">
                <a:solidFill>
                  <a:srgbClr val="179D60"/>
                </a:solidFill>
                <a:cs typeface="Courier New" panose="02070309020205020404" pitchFamily="49" charset="0"/>
              </a:rPr>
              <a:t>Réductions à tous les niveaux de la langue 6</a:t>
            </a:r>
            <a:endParaRPr lang="fr-FR" sz="3200" b="1" spc="100" dirty="0">
              <a:solidFill>
                <a:srgbClr val="179D60"/>
              </a:solidFill>
              <a:latin typeface="+mn-lt"/>
              <a:ea typeface="+mn-ea"/>
              <a:cs typeface="Courier New" panose="02070309020205020404" pitchFamily="49" charset="0"/>
            </a:endParaRPr>
          </a:p>
        </p:txBody>
      </p:sp>
      <p:sp>
        <p:nvSpPr>
          <p:cNvPr id="3" name="Segnaposto contenuto 2"/>
          <p:cNvSpPr>
            <a:spLocks noGrp="1"/>
          </p:cNvSpPr>
          <p:nvPr>
            <p:ph idx="1"/>
          </p:nvPr>
        </p:nvSpPr>
        <p:spPr>
          <a:xfrm>
            <a:off x="624916" y="1414732"/>
            <a:ext cx="10972800" cy="4884049"/>
          </a:xfrm>
        </p:spPr>
        <p:txBody>
          <a:bodyPr>
            <a:normAutofit fontScale="92500" lnSpcReduction="20000"/>
          </a:bodyPr>
          <a:lstStyle/>
          <a:p>
            <a:pPr marL="0" indent="0">
              <a:buNone/>
            </a:pPr>
            <a:r>
              <a:rPr lang="fr-FR" sz="2400" b="1" dirty="0">
                <a:solidFill>
                  <a:srgbClr val="002060"/>
                </a:solidFill>
              </a:rPr>
              <a:t> </a:t>
            </a:r>
          </a:p>
          <a:p>
            <a:pPr marL="0" indent="0">
              <a:buNone/>
            </a:pPr>
            <a:r>
              <a:rPr lang="fr-FR" sz="2800" dirty="0">
                <a:solidFill>
                  <a:srgbClr val="002060"/>
                </a:solidFill>
              </a:rPr>
              <a:t>◊ </a:t>
            </a:r>
            <a:r>
              <a:rPr lang="fr-FR" sz="2400" b="1" dirty="0">
                <a:solidFill>
                  <a:srgbClr val="002060"/>
                </a:solidFill>
              </a:rPr>
              <a:t>Raccourcis </a:t>
            </a:r>
            <a:r>
              <a:rPr lang="fr-FR" sz="2400" b="1" u="sng" dirty="0">
                <a:solidFill>
                  <a:srgbClr val="002060"/>
                </a:solidFill>
              </a:rPr>
              <a:t>sémantiques</a:t>
            </a:r>
            <a:r>
              <a:rPr lang="fr-FR" sz="2400" b="1" dirty="0">
                <a:solidFill>
                  <a:srgbClr val="002060"/>
                </a:solidFill>
              </a:rPr>
              <a:t>, constructions elliptiques  : certains segments semblent incongrus si on ne reconstruit pas leur sens</a:t>
            </a:r>
          </a:p>
          <a:p>
            <a:pPr marL="0" indent="0">
              <a:buNone/>
            </a:pPr>
            <a:r>
              <a:rPr lang="fr-FR" sz="2400" b="1" dirty="0">
                <a:solidFill>
                  <a:srgbClr val="002060"/>
                </a:solidFill>
              </a:rPr>
              <a:t>(2) </a:t>
            </a:r>
            <a:r>
              <a:rPr lang="fr-FR" sz="2400" b="1" i="1" dirty="0">
                <a:solidFill>
                  <a:srgbClr val="002060"/>
                </a:solidFill>
              </a:rPr>
              <a:t>Problèmes techniques Skype</a:t>
            </a:r>
          </a:p>
          <a:p>
            <a:pPr marL="0" indent="0">
              <a:buNone/>
            </a:pPr>
            <a:r>
              <a:rPr lang="fr-FR" sz="2400" dirty="0">
                <a:solidFill>
                  <a:srgbClr val="002060"/>
                </a:solidFill>
              </a:rPr>
              <a:t>LOC2 allo ??</a:t>
            </a:r>
          </a:p>
          <a:p>
            <a:pPr marL="0" indent="0">
              <a:buNone/>
            </a:pPr>
            <a:r>
              <a:rPr lang="fr-FR" sz="2400" dirty="0">
                <a:solidFill>
                  <a:srgbClr val="002060"/>
                </a:solidFill>
              </a:rPr>
              <a:t>LOC1 oui </a:t>
            </a:r>
            <a:r>
              <a:rPr lang="fr-FR" sz="2400" dirty="0" err="1">
                <a:solidFill>
                  <a:srgbClr val="002060"/>
                </a:solidFill>
              </a:rPr>
              <a:t>oui</a:t>
            </a:r>
            <a:r>
              <a:rPr lang="fr-FR" sz="2400" dirty="0">
                <a:solidFill>
                  <a:srgbClr val="002060"/>
                </a:solidFill>
              </a:rPr>
              <a:t> </a:t>
            </a:r>
            <a:r>
              <a:rPr lang="fr-FR" sz="2400" dirty="0" err="1">
                <a:solidFill>
                  <a:srgbClr val="002060"/>
                </a:solidFill>
              </a:rPr>
              <a:t>oui</a:t>
            </a:r>
            <a:r>
              <a:rPr lang="fr-FR" sz="2400" dirty="0">
                <a:solidFill>
                  <a:srgbClr val="002060"/>
                </a:solidFill>
              </a:rPr>
              <a:t> j’entends</a:t>
            </a:r>
          </a:p>
          <a:p>
            <a:pPr marL="0" indent="0">
              <a:buNone/>
            </a:pPr>
            <a:r>
              <a:rPr lang="fr-FR" sz="2400" dirty="0">
                <a:solidFill>
                  <a:srgbClr val="002060"/>
                </a:solidFill>
              </a:rPr>
              <a:t>LOC2 tu m’vois ? tu m’entends ? </a:t>
            </a:r>
            <a:r>
              <a:rPr lang="fr-FR" sz="2400" b="1" dirty="0">
                <a:solidFill>
                  <a:srgbClr val="002060"/>
                </a:solidFill>
              </a:rPr>
              <a:t>parce que </a:t>
            </a:r>
            <a:r>
              <a:rPr lang="fr-FR" sz="2400" dirty="0">
                <a:solidFill>
                  <a:srgbClr val="002060"/>
                </a:solidFill>
              </a:rPr>
              <a:t>moi j’ai plus rien là (1)</a:t>
            </a:r>
          </a:p>
          <a:p>
            <a:pPr marL="0" indent="0">
              <a:buNone/>
            </a:pPr>
            <a:r>
              <a:rPr lang="fr-FR" sz="2400" dirty="0">
                <a:solidFill>
                  <a:srgbClr val="002060"/>
                </a:solidFill>
              </a:rPr>
              <a:t>LOC1 </a:t>
            </a:r>
            <a:r>
              <a:rPr lang="fr-FR" sz="2400" b="1" dirty="0">
                <a:solidFill>
                  <a:srgbClr val="002060"/>
                </a:solidFill>
              </a:rPr>
              <a:t>non </a:t>
            </a:r>
            <a:r>
              <a:rPr lang="fr-FR" sz="2400" b="1" dirty="0" err="1">
                <a:solidFill>
                  <a:srgbClr val="002060"/>
                </a:solidFill>
              </a:rPr>
              <a:t>non</a:t>
            </a:r>
            <a:r>
              <a:rPr lang="fr-FR" sz="2400" b="1" dirty="0">
                <a:solidFill>
                  <a:srgbClr val="002060"/>
                </a:solidFill>
              </a:rPr>
              <a:t> </a:t>
            </a:r>
            <a:r>
              <a:rPr lang="fr-FR" sz="2400" dirty="0">
                <a:solidFill>
                  <a:srgbClr val="002060"/>
                </a:solidFill>
              </a:rPr>
              <a:t>j’t’entends (2)</a:t>
            </a:r>
            <a:r>
              <a:rPr lang="fr-FR" sz="2400" dirty="0">
                <a:solidFill>
                  <a:schemeClr val="accent2">
                    <a:lumMod val="50000"/>
                  </a:schemeClr>
                </a:solidFill>
              </a:rPr>
              <a:t> </a:t>
            </a:r>
          </a:p>
          <a:p>
            <a:pPr marL="0" indent="0">
              <a:buNone/>
            </a:pPr>
            <a:r>
              <a:rPr lang="fr-FR" sz="2000" dirty="0">
                <a:solidFill>
                  <a:schemeClr val="accent2">
                    <a:lumMod val="50000"/>
                  </a:schemeClr>
                </a:solidFill>
              </a:rPr>
              <a:t>(</a:t>
            </a:r>
            <a:r>
              <a:rPr lang="fr-FR" sz="2000" i="1" dirty="0">
                <a:solidFill>
                  <a:schemeClr val="accent2">
                    <a:lumMod val="50000"/>
                  </a:schemeClr>
                </a:solidFill>
              </a:rPr>
              <a:t>Ad hoc</a:t>
            </a:r>
            <a:r>
              <a:rPr lang="fr-FR" sz="2000" dirty="0">
                <a:solidFill>
                  <a:schemeClr val="accent2">
                    <a:lumMod val="50000"/>
                  </a:schemeClr>
                </a:solidFill>
              </a:rPr>
              <a:t>-SP)</a:t>
            </a:r>
          </a:p>
          <a:p>
            <a:pPr marL="0" indent="0">
              <a:buNone/>
            </a:pPr>
            <a:endParaRPr lang="fr-FR" sz="2000" dirty="0">
              <a:solidFill>
                <a:schemeClr val="accent2">
                  <a:lumMod val="50000"/>
                </a:schemeClr>
              </a:solidFill>
            </a:endParaRPr>
          </a:p>
          <a:p>
            <a:pPr marL="0" indent="0">
              <a:spcAft>
                <a:spcPts val="600"/>
              </a:spcAft>
              <a:buNone/>
            </a:pPr>
            <a:r>
              <a:rPr lang="fr-FR" sz="2400" dirty="0">
                <a:solidFill>
                  <a:schemeClr val="accent4">
                    <a:lumMod val="75000"/>
                  </a:schemeClr>
                </a:solidFill>
              </a:rPr>
              <a:t>[</a:t>
            </a:r>
            <a:r>
              <a:rPr lang="fr-FR" sz="2000" dirty="0">
                <a:solidFill>
                  <a:schemeClr val="accent4">
                    <a:lumMod val="75000"/>
                  </a:schemeClr>
                </a:solidFill>
              </a:rPr>
              <a:t>Matrice d’explicitation</a:t>
            </a:r>
            <a:r>
              <a:rPr lang="fr-FR" sz="1400" dirty="0">
                <a:solidFill>
                  <a:schemeClr val="accent4">
                    <a:lumMod val="75000"/>
                  </a:schemeClr>
                </a:solidFill>
              </a:rPr>
              <a:t> </a:t>
            </a:r>
            <a:r>
              <a:rPr lang="fr-FR" sz="2000" dirty="0">
                <a:solidFill>
                  <a:schemeClr val="accent4">
                    <a:lumMod val="75000"/>
                  </a:schemeClr>
                </a:solidFill>
              </a:rPr>
              <a:t>: je te demande si tu me vois sur ton écran et si tu m’entends à présent et </a:t>
            </a:r>
            <a:r>
              <a:rPr lang="fr-FR" sz="2000" b="1" dirty="0">
                <a:solidFill>
                  <a:schemeClr val="accent4">
                    <a:lumMod val="75000"/>
                  </a:schemeClr>
                </a:solidFill>
              </a:rPr>
              <a:t>je te pose la question parce que </a:t>
            </a:r>
            <a:r>
              <a:rPr lang="fr-FR" sz="2000" dirty="0">
                <a:solidFill>
                  <a:schemeClr val="accent4">
                    <a:lumMod val="75000"/>
                  </a:schemeClr>
                </a:solidFill>
              </a:rPr>
              <a:t>de mon côté je n’ai plus rien: ni son ni image] (causalité énonciative)</a:t>
            </a:r>
          </a:p>
          <a:p>
            <a:pPr marL="0" lvl="0" indent="0" algn="just">
              <a:buNone/>
            </a:pPr>
            <a:r>
              <a:rPr lang="fr-FR" sz="2000" dirty="0">
                <a:solidFill>
                  <a:schemeClr val="accent4">
                    <a:lumMod val="75000"/>
                  </a:schemeClr>
                </a:solidFill>
              </a:rPr>
              <a:t>[Matrice d’explicitation : non contrairement à ce que tu présumes à cause du fait que toi tu ne vois rien et n’entends pas je n’ai pas les mêmes conditions techniques que toi</a:t>
            </a:r>
            <a:r>
              <a:rPr lang="fr-FR" sz="2000" b="1" dirty="0">
                <a:solidFill>
                  <a:schemeClr val="accent4">
                    <a:lumMod val="75000"/>
                  </a:schemeClr>
                </a:solidFill>
              </a:rPr>
              <a:t> </a:t>
            </a:r>
            <a:r>
              <a:rPr lang="fr-FR" sz="2000" dirty="0">
                <a:solidFill>
                  <a:schemeClr val="accent4">
                    <a:lumMod val="75000"/>
                  </a:schemeClr>
                </a:solidFill>
              </a:rPr>
              <a:t>et je t’entends</a:t>
            </a:r>
            <a:r>
              <a:rPr lang="fr-FR" sz="2000" b="1" dirty="0">
                <a:solidFill>
                  <a:schemeClr val="accent4">
                    <a:lumMod val="75000"/>
                  </a:schemeClr>
                </a:solidFill>
              </a:rPr>
              <a:t>] </a:t>
            </a:r>
          </a:p>
          <a:p>
            <a:pPr marL="0" lvl="0" indent="0" algn="just">
              <a:buNone/>
            </a:pPr>
            <a:endParaRPr lang="fr-FR" sz="2000" b="1" dirty="0">
              <a:solidFill>
                <a:schemeClr val="accent2"/>
              </a:solidFill>
            </a:endParaRPr>
          </a:p>
          <a:p>
            <a:pPr marL="0" indent="0">
              <a:buNone/>
            </a:pPr>
            <a:endParaRPr lang="fr-FR" sz="1800" dirty="0">
              <a:solidFill>
                <a:schemeClr val="accent2">
                  <a:lumMod val="50000"/>
                </a:schemeClr>
              </a:solidFill>
            </a:endParaRPr>
          </a:p>
        </p:txBody>
      </p:sp>
    </p:spTree>
    <p:extLst>
      <p:ext uri="{BB962C8B-B14F-4D97-AF65-F5344CB8AC3E}">
        <p14:creationId xmlns:p14="http://schemas.microsoft.com/office/powerpoint/2010/main" val="198162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686" y="388411"/>
            <a:ext cx="10972800" cy="1508121"/>
          </a:xfrm>
        </p:spPr>
        <p:txBody>
          <a:bodyPr vert="horz" lIns="91440" tIns="45720" rIns="91440" bIns="45720" rtlCol="0" anchor="ctr">
            <a:noAutofit/>
          </a:bodyPr>
          <a:lstStyle/>
          <a:p>
            <a:pPr>
              <a:spcBef>
                <a:spcPts val="600"/>
              </a:spcBef>
            </a:pPr>
            <a:r>
              <a:rPr lang="fr-FR" sz="3200" b="1" spc="100" dirty="0">
                <a:solidFill>
                  <a:srgbClr val="00B050"/>
                </a:solidFill>
                <a:cs typeface="Biome Light" panose="020B0502040204020203" pitchFamily="34" charset="0"/>
              </a:rPr>
              <a:t> </a:t>
            </a:r>
            <a:r>
              <a:rPr lang="fr-FR" sz="3600" b="1" spc="100" dirty="0">
                <a:solidFill>
                  <a:srgbClr val="00B050"/>
                </a:solidFill>
                <a:cs typeface="Biome Light" panose="020B0502040204020203" pitchFamily="34" charset="0"/>
              </a:rPr>
              <a:t>Conclusion spontanéité : </a:t>
            </a:r>
            <a:br>
              <a:rPr lang="fr-FR" sz="3600" b="1" spc="100" dirty="0">
                <a:solidFill>
                  <a:srgbClr val="00B050"/>
                </a:solidFill>
                <a:cs typeface="Biome Light" panose="020B0502040204020203" pitchFamily="34" charset="0"/>
              </a:rPr>
            </a:br>
            <a:r>
              <a:rPr lang="fr-FR" sz="3600" b="1" spc="100" dirty="0">
                <a:solidFill>
                  <a:srgbClr val="00B050"/>
                </a:solidFill>
                <a:cs typeface="Biome Light" panose="020B0502040204020203" pitchFamily="34" charset="0"/>
              </a:rPr>
              <a:t>la réduction se confirme comme un marqueur essentiel de l’énonciation très spontanée</a:t>
            </a:r>
            <a:endParaRPr lang="fr-FR" sz="3600" b="1" spc="100" dirty="0">
              <a:solidFill>
                <a:srgbClr val="00B050"/>
              </a:solidFill>
              <a:latin typeface="Calibri" panose="020F0502020204030204" pitchFamily="34" charset="0"/>
              <a:ea typeface="+mn-ea"/>
              <a:cs typeface="Calibri" panose="020F0502020204030204" pitchFamily="34" charset="0"/>
            </a:endParaRPr>
          </a:p>
        </p:txBody>
      </p:sp>
      <p:sp>
        <p:nvSpPr>
          <p:cNvPr id="3" name="Segnaposto contenuto 2"/>
          <p:cNvSpPr>
            <a:spLocks noGrp="1"/>
          </p:cNvSpPr>
          <p:nvPr>
            <p:ph idx="1"/>
          </p:nvPr>
        </p:nvSpPr>
        <p:spPr>
          <a:xfrm>
            <a:off x="693682" y="2235200"/>
            <a:ext cx="10690598" cy="4234388"/>
          </a:xfrm>
          <a:solidFill>
            <a:schemeClr val="bg1">
              <a:lumMod val="95000"/>
            </a:schemeClr>
          </a:solidFill>
          <a:ln>
            <a:solidFill>
              <a:schemeClr val="bg1"/>
            </a:solidFill>
          </a:ln>
        </p:spPr>
        <p:txBody>
          <a:bodyPr>
            <a:noAutofit/>
          </a:bodyPr>
          <a:lstStyle/>
          <a:p>
            <a:pPr marL="0" lvl="0" indent="0" algn="just">
              <a:spcAft>
                <a:spcPts val="600"/>
              </a:spcAft>
              <a:buNone/>
              <a:defRPr/>
            </a:pPr>
            <a:endParaRPr lang="fr-FR" sz="2800" b="1" dirty="0">
              <a:solidFill>
                <a:srgbClr val="002060"/>
              </a:solidFill>
              <a:latin typeface="Calibri"/>
              <a:sym typeface="Wingdings" panose="05000000000000000000" pitchFamily="2" charset="2"/>
            </a:endParaRPr>
          </a:p>
          <a:p>
            <a:pPr marL="0" lvl="0" indent="0" algn="just">
              <a:spcAft>
                <a:spcPts val="600"/>
              </a:spcAft>
              <a:buNone/>
              <a:defRPr/>
            </a:pPr>
            <a:r>
              <a:rPr lang="fr-FR" sz="2800" b="1" dirty="0">
                <a:solidFill>
                  <a:srgbClr val="002060"/>
                </a:solidFill>
                <a:latin typeface="Calibri"/>
                <a:sym typeface="Wingdings" panose="05000000000000000000" pitchFamily="2" charset="2"/>
              </a:rPr>
              <a:t>U</a:t>
            </a:r>
            <a:r>
              <a:rPr kumimoji="0" lang="fr-FR" sz="2800" b="1"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n locuteur a bien tendance à produire  des énoncés syntaxiquement plus réduits (et plus complexes car ils doivent être reconstruits pour être compris) s’il parle spontanément que s’il surveille son énonciation ( exemples </a:t>
            </a:r>
            <a:r>
              <a:rPr kumimoji="0" lang="fr-FR" sz="2800" b="1" i="1"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Ad hoc</a:t>
            </a:r>
            <a:r>
              <a:rPr kumimoji="0" lang="fr-FR" sz="2800" b="1"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-SP) Mais la réduction touche aussi </a:t>
            </a:r>
            <a:r>
              <a:rPr kumimoji="0" lang="fr-FR" sz="2800" b="1" i="1"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tous les niveaux de la langue</a:t>
            </a:r>
            <a:r>
              <a:rPr lang="fr-FR" sz="2800" b="1" dirty="0">
                <a:solidFill>
                  <a:srgbClr val="002060"/>
                </a:solidFill>
                <a:latin typeface="Calibri"/>
                <a:sym typeface="Wingdings" panose="05000000000000000000" pitchFamily="2" charset="2"/>
              </a:rPr>
              <a:t> (morphosyntaxe, lexique, sémantique et pragmatique)</a:t>
            </a:r>
            <a:r>
              <a:rPr kumimoji="0" lang="fr-FR" sz="2800" b="1"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INTONATION permet / compense /soutient la réduction</a:t>
            </a:r>
          </a:p>
          <a:p>
            <a:pPr marL="0" lvl="0" indent="0" algn="just">
              <a:spcAft>
                <a:spcPts val="600"/>
              </a:spcAft>
              <a:buNone/>
              <a:defRPr/>
            </a:pPr>
            <a:r>
              <a:rPr kumimoji="0" lang="fr-FR" b="1" i="0" u="none" strike="noStrike" kern="1200" cap="none" spc="0" normalizeH="0" baseline="0" noProof="0" dirty="0">
                <a:ln>
                  <a:noFill/>
                </a:ln>
                <a:solidFill>
                  <a:srgbClr val="002060"/>
                </a:solidFill>
                <a:effectLst/>
                <a:uLnTx/>
                <a:uFillTx/>
                <a:latin typeface="Calibri"/>
                <a:sym typeface="Wingdings" panose="05000000000000000000" pitchFamily="2" charset="2"/>
              </a:rPr>
              <a:t> </a:t>
            </a:r>
            <a:r>
              <a:rPr kumimoji="0" lang="it-IT" b="1" i="0" u="none" strike="noStrike" kern="1200" cap="none" spc="0" normalizeH="0" baseline="0" noProof="0" dirty="0">
                <a:ln>
                  <a:noFill/>
                </a:ln>
                <a:solidFill>
                  <a:srgbClr val="002060"/>
                </a:solidFill>
                <a:effectLst/>
                <a:uLnTx/>
                <a:uFillTx/>
                <a:latin typeface="Calibri"/>
                <a:sym typeface="Wingdings" panose="05000000000000000000" pitchFamily="2" charset="2"/>
              </a:rPr>
              <a:t>p</a:t>
            </a:r>
            <a:r>
              <a:rPr lang="it-IT" b="1" dirty="0" err="1">
                <a:solidFill>
                  <a:srgbClr val="002060"/>
                </a:solidFill>
              </a:rPr>
              <a:t>hénomènes</a:t>
            </a:r>
            <a:r>
              <a:rPr lang="it-IT" b="1" dirty="0">
                <a:solidFill>
                  <a:srgbClr val="002060"/>
                </a:solidFill>
              </a:rPr>
              <a:t> de </a:t>
            </a:r>
            <a:r>
              <a:rPr lang="it-IT" b="1" dirty="0" err="1">
                <a:solidFill>
                  <a:srgbClr val="002060"/>
                </a:solidFill>
              </a:rPr>
              <a:t>réduction</a:t>
            </a:r>
            <a:r>
              <a:rPr lang="it-IT" b="1" dirty="0">
                <a:solidFill>
                  <a:srgbClr val="002060"/>
                </a:solidFill>
              </a:rPr>
              <a:t> /</a:t>
            </a:r>
            <a:r>
              <a:rPr lang="it-IT" b="1" dirty="0" err="1">
                <a:solidFill>
                  <a:srgbClr val="002060"/>
                </a:solidFill>
              </a:rPr>
              <a:t>condensation</a:t>
            </a:r>
            <a:r>
              <a:rPr lang="it-IT" b="1" dirty="0">
                <a:solidFill>
                  <a:srgbClr val="002060"/>
                </a:solidFill>
              </a:rPr>
              <a:t> = </a:t>
            </a:r>
            <a:r>
              <a:rPr lang="it-IT" b="1" dirty="0" err="1">
                <a:solidFill>
                  <a:srgbClr val="002060"/>
                </a:solidFill>
              </a:rPr>
              <a:t>marqueurs</a:t>
            </a:r>
            <a:r>
              <a:rPr lang="it-IT" b="1" dirty="0">
                <a:solidFill>
                  <a:srgbClr val="002060"/>
                </a:solidFill>
              </a:rPr>
              <a:t> de </a:t>
            </a:r>
            <a:r>
              <a:rPr lang="it-IT" b="1" dirty="0" err="1">
                <a:solidFill>
                  <a:srgbClr val="002060"/>
                </a:solidFill>
              </a:rPr>
              <a:t>spontanéité</a:t>
            </a:r>
            <a:r>
              <a:rPr lang="it-IT" b="1" dirty="0">
                <a:solidFill>
                  <a:srgbClr val="002060"/>
                </a:solidFill>
              </a:rPr>
              <a:t> </a:t>
            </a:r>
            <a:r>
              <a:rPr lang="it-IT" b="1" dirty="0" err="1">
                <a:solidFill>
                  <a:srgbClr val="002060"/>
                </a:solidFill>
              </a:rPr>
              <a:t>scalaire</a:t>
            </a:r>
            <a:endParaRPr lang="fr-FR" dirty="0">
              <a:solidFill>
                <a:srgbClr val="002060"/>
              </a:solidFill>
              <a:highlight>
                <a:srgbClr val="FFFF00"/>
              </a:highlight>
            </a:endParaRPr>
          </a:p>
          <a:p>
            <a:pPr marL="0" lvl="0" indent="0" algn="ctr">
              <a:lnSpc>
                <a:spcPct val="100000"/>
              </a:lnSpc>
              <a:spcBef>
                <a:spcPts val="0"/>
              </a:spcBef>
              <a:buNone/>
            </a:pPr>
            <a:endParaRPr lang="fr-FR" sz="1800" dirty="0">
              <a:solidFill>
                <a:srgbClr val="8064A2"/>
              </a:solidFill>
            </a:endParaRPr>
          </a:p>
          <a:p>
            <a:pPr marL="0" lvl="0" indent="0">
              <a:buNone/>
            </a:pPr>
            <a:br>
              <a:rPr lang="fr-FR" sz="2000" dirty="0">
                <a:solidFill>
                  <a:srgbClr val="FF0000"/>
                </a:solidFill>
              </a:rPr>
            </a:br>
            <a:endParaRPr lang="fr-FR" sz="1200" dirty="0">
              <a:solidFill>
                <a:schemeClr val="tx2">
                  <a:lumMod val="50000"/>
                </a:schemeClr>
              </a:solidFill>
            </a:endParaRPr>
          </a:p>
        </p:txBody>
      </p:sp>
    </p:spTree>
    <p:extLst>
      <p:ext uri="{BB962C8B-B14F-4D97-AF65-F5344CB8AC3E}">
        <p14:creationId xmlns:p14="http://schemas.microsoft.com/office/powerpoint/2010/main" val="10055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b="1" spc="100" dirty="0">
                <a:solidFill>
                  <a:srgbClr val="00B050"/>
                </a:solidFill>
                <a:latin typeface="Calibri"/>
                <a:ea typeface="+mn-ea"/>
                <a:cs typeface="Biome Light" panose="020B0502040204020203" pitchFamily="34" charset="0"/>
              </a:rPr>
              <a:t>Oral </a:t>
            </a:r>
            <a:r>
              <a:rPr lang="it-IT" b="1" spc="100" dirty="0" err="1">
                <a:solidFill>
                  <a:srgbClr val="00B050"/>
                </a:solidFill>
                <a:latin typeface="Calibri"/>
                <a:ea typeface="+mn-ea"/>
                <a:cs typeface="Biome Light" panose="020B0502040204020203" pitchFamily="34" charset="0"/>
              </a:rPr>
              <a:t>spontané</a:t>
            </a:r>
            <a:r>
              <a:rPr lang="it-IT" b="1" spc="100" dirty="0">
                <a:solidFill>
                  <a:srgbClr val="00B050"/>
                </a:solidFill>
                <a:latin typeface="Calibri"/>
                <a:ea typeface="+mn-ea"/>
                <a:cs typeface="Biome Light" panose="020B0502040204020203" pitchFamily="34" charset="0"/>
              </a:rPr>
              <a:t> vs oral </a:t>
            </a:r>
            <a:r>
              <a:rPr lang="it-IT" b="1" spc="100" dirty="0" err="1">
                <a:solidFill>
                  <a:srgbClr val="00B050"/>
                </a:solidFill>
                <a:latin typeface="Calibri"/>
                <a:ea typeface="+mn-ea"/>
                <a:cs typeface="Biome Light" panose="020B0502040204020203" pitchFamily="34" charset="0"/>
              </a:rPr>
              <a:t>fictionnel</a:t>
            </a:r>
            <a:r>
              <a:rPr lang="it-IT" b="1" spc="100" dirty="0">
                <a:solidFill>
                  <a:srgbClr val="00B050"/>
                </a:solidFill>
                <a:latin typeface="Calibri"/>
                <a:ea typeface="+mn-ea"/>
                <a:cs typeface="Biome Light" panose="020B0502040204020203" pitchFamily="34" charset="0"/>
              </a:rPr>
              <a:t> </a:t>
            </a:r>
            <a:r>
              <a:rPr lang="it-IT" sz="4000" b="1" spc="100" dirty="0">
                <a:solidFill>
                  <a:srgbClr val="179D60"/>
                </a:solidFill>
                <a:latin typeface="Calibri"/>
                <a:ea typeface="+mn-ea"/>
                <a:cs typeface="Biome Light" panose="020B0502040204020203" pitchFamily="34" charset="0"/>
              </a:rPr>
              <a:t>: questions</a:t>
            </a:r>
          </a:p>
        </p:txBody>
      </p:sp>
      <p:sp>
        <p:nvSpPr>
          <p:cNvPr id="3" name="Segnaposto contenuto 2"/>
          <p:cNvSpPr>
            <a:spLocks noGrp="1"/>
          </p:cNvSpPr>
          <p:nvPr>
            <p:ph idx="1"/>
          </p:nvPr>
        </p:nvSpPr>
        <p:spPr/>
        <p:txBody>
          <a:bodyPr>
            <a:normAutofit/>
          </a:bodyPr>
          <a:lstStyle/>
          <a:p>
            <a:pPr marL="0" indent="0">
              <a:buNone/>
            </a:pPr>
            <a:r>
              <a:rPr lang="it-IT" sz="2800" dirty="0" err="1">
                <a:solidFill>
                  <a:srgbClr val="002060"/>
                </a:solidFill>
              </a:rPr>
              <a:t>Évolution</a:t>
            </a:r>
            <a:r>
              <a:rPr lang="it-IT" sz="2800" dirty="0">
                <a:solidFill>
                  <a:srgbClr val="002060"/>
                </a:solidFill>
              </a:rPr>
              <a:t> des </a:t>
            </a:r>
            <a:r>
              <a:rPr lang="it-IT" sz="2800" dirty="0" err="1">
                <a:solidFill>
                  <a:srgbClr val="002060"/>
                </a:solidFill>
              </a:rPr>
              <a:t>dialogues</a:t>
            </a:r>
            <a:r>
              <a:rPr lang="it-IT" sz="2800" dirty="0">
                <a:solidFill>
                  <a:srgbClr val="002060"/>
                </a:solidFill>
              </a:rPr>
              <a:t> de fiction vers toujours plus de «</a:t>
            </a:r>
            <a:r>
              <a:rPr lang="it-IT" sz="2800" dirty="0" err="1">
                <a:solidFill>
                  <a:srgbClr val="002060"/>
                </a:solidFill>
              </a:rPr>
              <a:t>naturel</a:t>
            </a:r>
            <a:r>
              <a:rPr lang="it-IT" sz="2800" dirty="0">
                <a:solidFill>
                  <a:srgbClr val="002060"/>
                </a:solidFill>
              </a:rPr>
              <a:t>» : </a:t>
            </a:r>
            <a:r>
              <a:rPr lang="it-IT" sz="2800" dirty="0" err="1">
                <a:solidFill>
                  <a:srgbClr val="002060"/>
                </a:solidFill>
              </a:rPr>
              <a:t>imitation</a:t>
            </a:r>
            <a:r>
              <a:rPr lang="it-IT" sz="2800" dirty="0">
                <a:solidFill>
                  <a:srgbClr val="002060"/>
                </a:solidFill>
              </a:rPr>
              <a:t> </a:t>
            </a:r>
            <a:r>
              <a:rPr lang="it-IT" sz="2800" dirty="0" err="1">
                <a:solidFill>
                  <a:srgbClr val="002060"/>
                </a:solidFill>
              </a:rPr>
              <a:t>convaincante</a:t>
            </a:r>
            <a:r>
              <a:rPr lang="it-IT" sz="2800" dirty="0">
                <a:solidFill>
                  <a:srgbClr val="002060"/>
                </a:solidFill>
              </a:rPr>
              <a:t> d’</a:t>
            </a:r>
            <a:r>
              <a:rPr lang="it-IT" sz="2800" dirty="0" err="1">
                <a:solidFill>
                  <a:srgbClr val="002060"/>
                </a:solidFill>
              </a:rPr>
              <a:t>énonciation</a:t>
            </a:r>
            <a:r>
              <a:rPr lang="it-IT" sz="2800" dirty="0">
                <a:solidFill>
                  <a:srgbClr val="002060"/>
                </a:solidFill>
              </a:rPr>
              <a:t> </a:t>
            </a:r>
            <a:r>
              <a:rPr lang="it-IT" sz="2800" dirty="0" err="1">
                <a:solidFill>
                  <a:srgbClr val="002060"/>
                </a:solidFill>
              </a:rPr>
              <a:t>spontanée</a:t>
            </a:r>
            <a:r>
              <a:rPr lang="it-IT" sz="2800" dirty="0">
                <a:solidFill>
                  <a:srgbClr val="002060"/>
                </a:solidFill>
              </a:rPr>
              <a:t> </a:t>
            </a:r>
            <a:r>
              <a:rPr lang="it-IT" sz="2800" b="1" dirty="0">
                <a:solidFill>
                  <a:srgbClr val="002060"/>
                </a:solidFill>
              </a:rPr>
              <a:t>-&gt; </a:t>
            </a:r>
            <a:r>
              <a:rPr lang="it-IT" sz="2800" b="1" dirty="0" err="1">
                <a:solidFill>
                  <a:srgbClr val="7030A0"/>
                </a:solidFill>
              </a:rPr>
              <a:t>intuitivement</a:t>
            </a:r>
            <a:r>
              <a:rPr lang="it-IT" sz="2800" b="1" dirty="0">
                <a:solidFill>
                  <a:srgbClr val="7030A0"/>
                </a:solidFill>
              </a:rPr>
              <a:t> on </a:t>
            </a:r>
            <a:r>
              <a:rPr lang="it-IT" sz="2800" b="1" dirty="0" err="1">
                <a:solidFill>
                  <a:srgbClr val="7030A0"/>
                </a:solidFill>
              </a:rPr>
              <a:t>perçoit</a:t>
            </a:r>
            <a:r>
              <a:rPr lang="it-IT" sz="2800" b="1" dirty="0">
                <a:solidFill>
                  <a:srgbClr val="7030A0"/>
                </a:solidFill>
              </a:rPr>
              <a:t> une </a:t>
            </a:r>
            <a:r>
              <a:rPr lang="it-IT" sz="2800" b="1" dirty="0" err="1">
                <a:solidFill>
                  <a:srgbClr val="7030A0"/>
                </a:solidFill>
              </a:rPr>
              <a:t>différence</a:t>
            </a:r>
            <a:r>
              <a:rPr lang="it-IT" sz="2800" b="1" dirty="0">
                <a:solidFill>
                  <a:srgbClr val="7030A0"/>
                </a:solidFill>
              </a:rPr>
              <a:t> ; et d’un point de </a:t>
            </a:r>
            <a:r>
              <a:rPr lang="it-IT" sz="2800" b="1" dirty="0" err="1">
                <a:solidFill>
                  <a:srgbClr val="7030A0"/>
                </a:solidFill>
              </a:rPr>
              <a:t>vue</a:t>
            </a:r>
            <a:r>
              <a:rPr lang="it-IT" sz="2800" b="1" dirty="0">
                <a:solidFill>
                  <a:srgbClr val="7030A0"/>
                </a:solidFill>
              </a:rPr>
              <a:t> de la forme linguistique, quelle est la </a:t>
            </a:r>
            <a:r>
              <a:rPr lang="it-IT" sz="2800" b="1" dirty="0" err="1">
                <a:solidFill>
                  <a:srgbClr val="7030A0"/>
                </a:solidFill>
              </a:rPr>
              <a:t>différence</a:t>
            </a:r>
            <a:r>
              <a:rPr lang="it-IT" sz="2800" b="1" dirty="0">
                <a:solidFill>
                  <a:srgbClr val="7030A0"/>
                </a:solidFill>
              </a:rPr>
              <a:t>  ?</a:t>
            </a:r>
          </a:p>
          <a:p>
            <a:pPr marL="0" indent="0">
              <a:buNone/>
            </a:pPr>
            <a:r>
              <a:rPr lang="it-IT" sz="2800" b="1" dirty="0">
                <a:solidFill>
                  <a:srgbClr val="002060"/>
                </a:solidFill>
              </a:rPr>
              <a:t>-&gt;</a:t>
            </a:r>
          </a:p>
          <a:p>
            <a:pPr marL="0" indent="0">
              <a:buNone/>
            </a:pPr>
            <a:r>
              <a:rPr lang="it-IT" sz="2800" b="1" dirty="0" err="1">
                <a:solidFill>
                  <a:srgbClr val="002060"/>
                </a:solidFill>
              </a:rPr>
              <a:t>Quels</a:t>
            </a:r>
            <a:r>
              <a:rPr lang="it-IT" sz="2800" b="1" dirty="0">
                <a:solidFill>
                  <a:srgbClr val="002060"/>
                </a:solidFill>
              </a:rPr>
              <a:t> </a:t>
            </a:r>
            <a:r>
              <a:rPr lang="it-IT" sz="2800" b="1" dirty="0" err="1">
                <a:solidFill>
                  <a:srgbClr val="002060"/>
                </a:solidFill>
              </a:rPr>
              <a:t>marqueurs</a:t>
            </a:r>
            <a:r>
              <a:rPr lang="it-IT" sz="2800" b="1" dirty="0">
                <a:solidFill>
                  <a:srgbClr val="002060"/>
                </a:solidFill>
              </a:rPr>
              <a:t> de </a:t>
            </a:r>
            <a:r>
              <a:rPr lang="it-IT" sz="2800" b="1" dirty="0" err="1">
                <a:solidFill>
                  <a:srgbClr val="002060"/>
                </a:solidFill>
              </a:rPr>
              <a:t>spontanéité</a:t>
            </a:r>
            <a:r>
              <a:rPr lang="it-IT" sz="2800" b="1" dirty="0">
                <a:solidFill>
                  <a:srgbClr val="002060"/>
                </a:solidFill>
              </a:rPr>
              <a:t> </a:t>
            </a:r>
            <a:r>
              <a:rPr lang="it-IT" sz="2800" b="1" dirty="0" err="1">
                <a:solidFill>
                  <a:srgbClr val="002060"/>
                </a:solidFill>
              </a:rPr>
              <a:t>empruntent</a:t>
            </a:r>
            <a:r>
              <a:rPr lang="it-IT" sz="2800" b="1" dirty="0">
                <a:solidFill>
                  <a:srgbClr val="002060"/>
                </a:solidFill>
              </a:rPr>
              <a:t> les </a:t>
            </a:r>
            <a:r>
              <a:rPr lang="it-IT" sz="2800" b="1" dirty="0" err="1">
                <a:solidFill>
                  <a:srgbClr val="002060"/>
                </a:solidFill>
              </a:rPr>
              <a:t>dialogues</a:t>
            </a:r>
            <a:r>
              <a:rPr lang="it-IT" sz="2800" b="1" dirty="0">
                <a:solidFill>
                  <a:srgbClr val="002060"/>
                </a:solidFill>
              </a:rPr>
              <a:t> de fiction? </a:t>
            </a:r>
            <a:r>
              <a:rPr lang="it-IT" sz="2800" b="1" dirty="0" err="1">
                <a:solidFill>
                  <a:srgbClr val="002060"/>
                </a:solidFill>
              </a:rPr>
              <a:t>Lesquels</a:t>
            </a:r>
            <a:r>
              <a:rPr lang="it-IT" sz="2800" b="1" dirty="0">
                <a:solidFill>
                  <a:srgbClr val="002060"/>
                </a:solidFill>
              </a:rPr>
              <a:t> au </a:t>
            </a:r>
            <a:r>
              <a:rPr lang="it-IT" sz="2800" b="1" dirty="0" err="1">
                <a:solidFill>
                  <a:srgbClr val="002060"/>
                </a:solidFill>
              </a:rPr>
              <a:t>contraire</a:t>
            </a:r>
            <a:r>
              <a:rPr lang="it-IT" sz="2800" b="1" dirty="0">
                <a:solidFill>
                  <a:srgbClr val="002060"/>
                </a:solidFill>
              </a:rPr>
              <a:t> ne sont pas </a:t>
            </a:r>
            <a:r>
              <a:rPr lang="it-IT" sz="2800" b="1" dirty="0" err="1">
                <a:solidFill>
                  <a:srgbClr val="002060"/>
                </a:solidFill>
              </a:rPr>
              <a:t>repris</a:t>
            </a:r>
            <a:r>
              <a:rPr lang="it-IT" sz="2800" b="1" dirty="0">
                <a:solidFill>
                  <a:srgbClr val="002060"/>
                </a:solidFill>
              </a:rPr>
              <a:t>?</a:t>
            </a:r>
          </a:p>
          <a:p>
            <a:pPr marL="0" indent="0">
              <a:buNone/>
            </a:pPr>
            <a:endParaRPr lang="it-IT" sz="2800" dirty="0"/>
          </a:p>
          <a:p>
            <a:pPr marL="0" indent="0">
              <a:buNone/>
            </a:pPr>
            <a:endParaRPr lang="it-IT" sz="2000" b="1" dirty="0"/>
          </a:p>
          <a:p>
            <a:pPr marL="0" indent="0">
              <a:buNone/>
            </a:pPr>
            <a:endParaRPr lang="it-IT" sz="2000" b="1"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796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9E47"/>
                </a:solidFill>
              </a:rPr>
              <a:t>Un oral de fiction 1 : PBLV</a:t>
            </a:r>
            <a:endParaRPr lang="fr-FR" dirty="0">
              <a:solidFill>
                <a:srgbClr val="009E47"/>
              </a:solidFill>
            </a:endParaRPr>
          </a:p>
        </p:txBody>
      </p:sp>
      <p:pic>
        <p:nvPicPr>
          <p:cNvPr id="6" name="812_0251.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196390" y="2109379"/>
            <a:ext cx="609600" cy="609600"/>
          </a:xfrm>
        </p:spPr>
      </p:pic>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ttangolo 7"/>
          <p:cNvSpPr/>
          <p:nvPr/>
        </p:nvSpPr>
        <p:spPr>
          <a:xfrm>
            <a:off x="1260088" y="1700809"/>
            <a:ext cx="10214517"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a:t>
            </a:r>
            <a:r>
              <a:rPr kumimoji="0" lang="fr-FR" sz="2000" b="1" i="0" u="none" strike="noStrike" kern="1200" cap="none" spc="0" normalizeH="0" baseline="0" noProof="0" dirty="0">
                <a:ln>
                  <a:noFill/>
                </a:ln>
                <a:solidFill>
                  <a:prstClr val="black"/>
                </a:solidFill>
                <a:effectLst/>
                <a:uLnTx/>
                <a:uFillTx/>
                <a:latin typeface="Calibri"/>
                <a:ea typeface="+mn-ea"/>
                <a:cs typeface="+mn-cs"/>
              </a:rPr>
              <a:t>: t’as </a:t>
            </a:r>
            <a:r>
              <a:rPr kumimoji="0" lang="fr-FR" sz="2000" b="0" i="0" u="none" strike="noStrike" kern="1200" cap="none" spc="0" normalizeH="0" baseline="0" noProof="0" dirty="0">
                <a:ln>
                  <a:noFill/>
                </a:ln>
                <a:solidFill>
                  <a:prstClr val="black"/>
                </a:solidFill>
                <a:effectLst/>
                <a:uLnTx/>
                <a:uFillTx/>
                <a:latin typeface="Calibri"/>
                <a:ea typeface="+mn-ea"/>
                <a:cs typeface="+mn-cs"/>
              </a:rPr>
              <a:t>pas été mis en  examen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H: le procureur </a:t>
            </a:r>
            <a:r>
              <a:rPr kumimoji="0" lang="fr-FR" sz="2000" b="1" i="0" u="none" strike="noStrike" kern="1200" cap="none" spc="0" normalizeH="0" baseline="0" noProof="0" dirty="0">
                <a:ln>
                  <a:noFill/>
                </a:ln>
                <a:solidFill>
                  <a:prstClr val="black"/>
                </a:solidFill>
                <a:effectLst/>
                <a:uLnTx/>
                <a:uFillTx/>
                <a:latin typeface="Calibri"/>
                <a:ea typeface="+mn-ea"/>
                <a:cs typeface="+mn-cs"/>
              </a:rPr>
              <a:t>n’</a:t>
            </a:r>
            <a:r>
              <a:rPr kumimoji="0" lang="fr-FR" sz="2000" b="0" i="0" u="none" strike="noStrike" kern="1200" cap="none" spc="0" normalizeH="0" baseline="0" noProof="0" dirty="0">
                <a:ln>
                  <a:noFill/>
                </a:ln>
                <a:solidFill>
                  <a:prstClr val="black"/>
                </a:solidFill>
                <a:effectLst/>
                <a:uLnTx/>
                <a:uFillTx/>
                <a:latin typeface="Calibri"/>
                <a:ea typeface="+mn-ea"/>
                <a:cs typeface="+mn-cs"/>
              </a:rPr>
              <a:t>a pas voulu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 comment tu vas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H: </a:t>
            </a:r>
            <a:r>
              <a:rPr kumimoji="0" lang="fr-FR" sz="2000" b="1" i="0" u="none" strike="noStrike" kern="1200" cap="none" spc="0" normalizeH="0" baseline="0" noProof="0" dirty="0">
                <a:ln>
                  <a:noFill/>
                </a:ln>
                <a:solidFill>
                  <a:prstClr val="black"/>
                </a:solidFill>
                <a:effectLst/>
                <a:uLnTx/>
                <a:uFillTx/>
                <a:latin typeface="Calibri"/>
                <a:ea typeface="+mn-ea"/>
                <a:cs typeface="+mn-cs"/>
              </a:rPr>
              <a:t>ben</a:t>
            </a:r>
            <a:r>
              <a:rPr kumimoji="0" lang="fr-FR" sz="2000" b="0" i="0" u="none" strike="noStrike" kern="1200" cap="none" spc="0" normalizeH="0" baseline="0" noProof="0" dirty="0">
                <a:ln>
                  <a:noFill/>
                </a:ln>
                <a:solidFill>
                  <a:prstClr val="black"/>
                </a:solidFill>
                <a:effectLst/>
                <a:uLnTx/>
                <a:uFillTx/>
                <a:latin typeface="Calibri"/>
                <a:ea typeface="+mn-ea"/>
                <a:cs typeface="+mn-cs"/>
              </a:rPr>
              <a:t> j’aimerais bien prendre </a:t>
            </a:r>
            <a:r>
              <a:rPr kumimoji="0" lang="fr-FR" sz="2000" b="0" i="0" u="sng" strike="noStrike" kern="1200" cap="none" spc="0" normalizeH="0" baseline="0" noProof="0" dirty="0">
                <a:ln>
                  <a:noFill/>
                </a:ln>
                <a:solidFill>
                  <a:prstClr val="black"/>
                </a:solidFill>
                <a:effectLst/>
                <a:uLnTx/>
                <a:uFillTx/>
                <a:latin typeface="Calibri"/>
                <a:ea typeface="+mn-ea"/>
                <a:cs typeface="+mn-cs"/>
              </a:rPr>
              <a:t>ma femme </a:t>
            </a:r>
            <a:r>
              <a:rPr kumimoji="0" lang="fr-FR" sz="2000" b="0" i="0" u="none" strike="noStrike" kern="1200" cap="none" spc="0" normalizeH="0" baseline="0" noProof="0" dirty="0">
                <a:ln>
                  <a:noFill/>
                </a:ln>
                <a:solidFill>
                  <a:prstClr val="black"/>
                </a:solidFill>
                <a:effectLst/>
                <a:uLnTx/>
                <a:uFillTx/>
                <a:latin typeface="Calibri"/>
                <a:ea typeface="+mn-ea"/>
                <a:cs typeface="+mn-cs"/>
              </a:rPr>
              <a:t>dans les bras </a:t>
            </a:r>
            <a:r>
              <a:rPr kumimoji="0" lang="fr-FR" sz="2000" b="1" i="0" u="none" strike="noStrike" kern="1200" cap="none" spc="0" normalizeH="0" baseline="0" noProof="0" dirty="0">
                <a:ln>
                  <a:noFill/>
                </a:ln>
                <a:solidFill>
                  <a:prstClr val="black"/>
                </a:solidFill>
                <a:effectLst/>
                <a:uLnTx/>
                <a:uFillTx/>
                <a:latin typeface="Calibri"/>
                <a:ea typeface="+mn-ea"/>
                <a:cs typeface="+mn-cs"/>
              </a:rPr>
              <a:t>quoi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 excuse-moi d’ te demander </a:t>
            </a:r>
            <a:r>
              <a:rPr kumimoji="0" lang="fr-FR" sz="2000" b="1" i="0" u="none" strike="noStrike" kern="1200" cap="none" spc="0" normalizeH="0" baseline="0" noProof="0" dirty="0">
                <a:ln>
                  <a:noFill/>
                </a:ln>
                <a:solidFill>
                  <a:prstClr val="black"/>
                </a:solidFill>
                <a:effectLst/>
                <a:uLnTx/>
                <a:uFillTx/>
                <a:latin typeface="Calibri"/>
                <a:ea typeface="+mn-ea"/>
                <a:cs typeface="+mn-cs"/>
              </a:rPr>
              <a:t>ça</a:t>
            </a:r>
            <a:r>
              <a:rPr kumimoji="0" lang="fr-FR" sz="2000" b="0" i="0" u="none" strike="noStrike" kern="1200" cap="none" spc="0" normalizeH="0" baseline="0" noProof="0" dirty="0">
                <a:ln>
                  <a:noFill/>
                </a:ln>
                <a:solidFill>
                  <a:prstClr val="black"/>
                </a:solidFill>
                <a:effectLst/>
                <a:uLnTx/>
                <a:uFillTx/>
                <a:latin typeface="Calibri"/>
                <a:ea typeface="+mn-ea"/>
                <a:cs typeface="+mn-cs"/>
              </a:rPr>
              <a:t> mais // j’ai besoin d’l’entendre/ i (l) s’est rien passé entre M.C. et toi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H:  (mais)? rien, j’l’ai jamais rencontrée/ chérie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 qu’est-ce qui s’est passé alors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H: quelqu’un veut m’faire porter l’chapeau et c’est sûrement un mec du commissariat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F: </a:t>
            </a:r>
            <a:r>
              <a:rPr kumimoji="0" lang="fr-FR" sz="2000" b="1" i="0" u="none" strike="noStrike" kern="1200" cap="none" spc="0" normalizeH="0" baseline="0" noProof="0" dirty="0">
                <a:ln>
                  <a:noFill/>
                </a:ln>
                <a:solidFill>
                  <a:prstClr val="black"/>
                </a:solidFill>
                <a:effectLst/>
                <a:uLnTx/>
                <a:uFillTx/>
                <a:latin typeface="Calibri"/>
                <a:ea typeface="+mn-ea"/>
                <a:cs typeface="+mn-cs"/>
              </a:rPr>
              <a:t>c’est # un </a:t>
            </a:r>
            <a:r>
              <a:rPr kumimoji="0" lang="fr-FR" sz="2000" b="0" i="0" u="sng" strike="noStrike" kern="1200" cap="none" spc="0" normalizeH="0" baseline="0" noProof="0" dirty="0">
                <a:ln>
                  <a:noFill/>
                </a:ln>
                <a:solidFill>
                  <a:prstClr val="black"/>
                </a:solidFill>
                <a:effectLst/>
                <a:uLnTx/>
                <a:uFillTx/>
                <a:latin typeface="Calibri"/>
                <a:ea typeface="+mn-ea"/>
                <a:cs typeface="+mn-cs"/>
              </a:rPr>
              <a:t>collègue</a:t>
            </a:r>
            <a:r>
              <a:rPr kumimoji="0" lang="fr-FR" sz="2000" b="0" i="0" u="none" strike="noStrike" kern="1200" cap="none" spc="0" normalizeH="0" baseline="0" noProof="0" dirty="0">
                <a:ln>
                  <a:noFill/>
                </a:ln>
                <a:solidFill>
                  <a:prstClr val="black"/>
                </a:solidFill>
                <a:effectLst/>
                <a:uLnTx/>
                <a:uFillTx/>
                <a:latin typeface="Calibri"/>
                <a:ea typeface="+mn-ea"/>
                <a:cs typeface="+mn-cs"/>
              </a:rPr>
              <a:t> qui serait derrière ce </a:t>
            </a:r>
            <a:r>
              <a:rPr kumimoji="0" lang="fr-FR" sz="2000" b="0" i="0" u="sng" strike="noStrike" kern="1200" cap="none" spc="0" normalizeH="0" baseline="0" noProof="0" dirty="0">
                <a:ln>
                  <a:noFill/>
                </a:ln>
                <a:solidFill>
                  <a:prstClr val="black"/>
                </a:solidFill>
                <a:effectLst/>
                <a:uLnTx/>
                <a:uFillTx/>
                <a:latin typeface="Calibri"/>
                <a:ea typeface="+mn-ea"/>
                <a:cs typeface="+mn-cs"/>
              </a:rPr>
              <a:t>crime</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c’est p’t-être euh un homme de ménage ou ou un fournisseur ou le le type de la maintenance informatique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hlinkClick r:id="rId6"/>
              </a:rPr>
              <a:t>http://www.dailymotion.com/video/x2tjh0x</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539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39"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968F25-0926-07F7-873C-9C34480CF636}"/>
              </a:ext>
            </a:extLst>
          </p:cNvPr>
          <p:cNvSpPr>
            <a:spLocks noGrp="1"/>
          </p:cNvSpPr>
          <p:nvPr>
            <p:ph type="ctrTitle"/>
          </p:nvPr>
        </p:nvSpPr>
        <p:spPr>
          <a:xfrm>
            <a:off x="1097280" y="310100"/>
            <a:ext cx="10363200" cy="696897"/>
          </a:xfrm>
        </p:spPr>
        <p:txBody>
          <a:bodyPr>
            <a:normAutofit fontScale="90000"/>
          </a:bodyPr>
          <a:lstStyle/>
          <a:p>
            <a:r>
              <a:rPr lang="it-IT" sz="3600" b="1" dirty="0">
                <a:solidFill>
                  <a:srgbClr val="009E47"/>
                </a:solidFill>
              </a:rPr>
              <a:t>Oral de fiction (PBLV) </a:t>
            </a:r>
            <a:r>
              <a:rPr lang="it-IT" sz="3600" b="1" i="1" dirty="0">
                <a:solidFill>
                  <a:srgbClr val="009E47"/>
                </a:solidFill>
              </a:rPr>
              <a:t>vs</a:t>
            </a:r>
            <a:r>
              <a:rPr lang="it-IT" sz="3600" b="1" dirty="0">
                <a:solidFill>
                  <a:srgbClr val="009E47"/>
                </a:solidFill>
              </a:rPr>
              <a:t> oral </a:t>
            </a:r>
            <a:r>
              <a:rPr lang="it-IT" sz="3600" b="1" dirty="0" err="1">
                <a:solidFill>
                  <a:srgbClr val="009E47"/>
                </a:solidFill>
              </a:rPr>
              <a:t>spontané</a:t>
            </a:r>
            <a:r>
              <a:rPr lang="it-IT" sz="3600" b="1" dirty="0">
                <a:solidFill>
                  <a:srgbClr val="009E47"/>
                </a:solidFill>
              </a:rPr>
              <a:t> : qq remarques </a:t>
            </a:r>
          </a:p>
        </p:txBody>
      </p:sp>
      <p:sp>
        <p:nvSpPr>
          <p:cNvPr id="3" name="Sottotitolo 2">
            <a:extLst>
              <a:ext uri="{FF2B5EF4-FFF2-40B4-BE49-F238E27FC236}">
                <a16:creationId xmlns:a16="http://schemas.microsoft.com/office/drawing/2014/main" id="{61438666-1832-D85A-7E55-03230EE3865E}"/>
              </a:ext>
            </a:extLst>
          </p:cNvPr>
          <p:cNvSpPr>
            <a:spLocks noGrp="1"/>
          </p:cNvSpPr>
          <p:nvPr>
            <p:ph type="subTitle" idx="1"/>
          </p:nvPr>
        </p:nvSpPr>
        <p:spPr>
          <a:xfrm>
            <a:off x="300942" y="1099595"/>
            <a:ext cx="11563109" cy="5758405"/>
          </a:xfrm>
        </p:spPr>
        <p:txBody>
          <a:bodyPr>
            <a:noAutofit/>
          </a:bodyPr>
          <a:lstStyle/>
          <a:p>
            <a:pPr algn="just"/>
            <a:r>
              <a:rPr lang="fr-FR" sz="1800" dirty="0">
                <a:solidFill>
                  <a:srgbClr val="002060"/>
                </a:solidFill>
              </a:rPr>
              <a:t>La plupart des marqueurs peuvent être empruntés pour rendre plus vivants les dialogues de fiction (réduction morphophonologique, syntaxique et lexicale, syntaxe réduite portée par l’intonation, emploi de marqueurs discursifs (MD), facteurs de variation cohérents avec les personnages, expressions familières).</a:t>
            </a:r>
          </a:p>
          <a:p>
            <a:pPr algn="just"/>
            <a:r>
              <a:rPr lang="fr-FR" sz="1800" dirty="0">
                <a:solidFill>
                  <a:srgbClr val="002060"/>
                </a:solidFill>
              </a:rPr>
              <a:t>Avec des différences cependant :</a:t>
            </a:r>
          </a:p>
          <a:p>
            <a:pPr algn="just"/>
            <a:r>
              <a:rPr lang="fr-FR" sz="1800" dirty="0">
                <a:solidFill>
                  <a:srgbClr val="002060"/>
                </a:solidFill>
              </a:rPr>
              <a:t>-  un peu </a:t>
            </a:r>
            <a:r>
              <a:rPr lang="fr-FR" sz="1800" b="1" dirty="0">
                <a:solidFill>
                  <a:srgbClr val="002060"/>
                </a:solidFill>
              </a:rPr>
              <a:t>moins de réductions </a:t>
            </a:r>
            <a:r>
              <a:rPr lang="fr-FR" sz="1800" dirty="0">
                <a:solidFill>
                  <a:srgbClr val="002060"/>
                </a:solidFill>
              </a:rPr>
              <a:t>en général dans la fiction, moins de déictiques, de pronoms </a:t>
            </a:r>
            <a:r>
              <a:rPr lang="fr-FR" sz="1800" i="1" dirty="0">
                <a:solidFill>
                  <a:srgbClr val="002060"/>
                </a:solidFill>
              </a:rPr>
              <a:t>vs</a:t>
            </a:r>
            <a:r>
              <a:rPr lang="fr-FR" sz="1800" dirty="0">
                <a:solidFill>
                  <a:srgbClr val="002060"/>
                </a:solidFill>
              </a:rPr>
              <a:t> noms -&gt; </a:t>
            </a:r>
            <a:r>
              <a:rPr lang="fr-FR" sz="1800" b="1" dirty="0">
                <a:solidFill>
                  <a:srgbClr val="002060"/>
                </a:solidFill>
              </a:rPr>
              <a:t>plus d’information explicitée car situation énonciative complexe </a:t>
            </a:r>
            <a:r>
              <a:rPr lang="fr-FR" sz="1800" dirty="0">
                <a:solidFill>
                  <a:srgbClr val="002060"/>
                </a:solidFill>
              </a:rPr>
              <a:t>qui tient compte du (télé)spectateur devant être à même de suivre l’intrigue. </a:t>
            </a:r>
          </a:p>
          <a:p>
            <a:pPr algn="just"/>
            <a:r>
              <a:rPr lang="fr-FR" sz="1800" dirty="0">
                <a:solidFill>
                  <a:srgbClr val="002060"/>
                </a:solidFill>
              </a:rPr>
              <a:t>- sauf volonté de stigmatiser un personnage (indiquer son embarras, un état émotif particulier, spontanéité réfrénée) les dialogues de fiction font </a:t>
            </a:r>
            <a:r>
              <a:rPr lang="fr-FR" sz="1800" b="1" dirty="0">
                <a:solidFill>
                  <a:srgbClr val="002060"/>
                </a:solidFill>
              </a:rPr>
              <a:t>un emprunt très limité des marques du discours en élaboration </a:t>
            </a:r>
            <a:r>
              <a:rPr lang="fr-FR" sz="1800" dirty="0">
                <a:solidFill>
                  <a:srgbClr val="002060"/>
                </a:solidFill>
              </a:rPr>
              <a:t>: pas de développement fastidieux en réception de l’axe paradigmatique: on reprend très peu les </a:t>
            </a:r>
            <a:r>
              <a:rPr lang="fr-FR" sz="1800" dirty="0" err="1">
                <a:solidFill>
                  <a:srgbClr val="002060"/>
                </a:solidFill>
              </a:rPr>
              <a:t>disfluences</a:t>
            </a:r>
            <a:r>
              <a:rPr lang="fr-FR" sz="1800" dirty="0">
                <a:solidFill>
                  <a:srgbClr val="002060"/>
                </a:solidFill>
              </a:rPr>
              <a:t> ou certains marqueurs discursifs employés inconsciemment, on ne trouve pratiquement pas de phrases inachevées;  pas de chevauchements des tours de parole, de piétinements en début de syntagme, de répétitions non stylistiques, de redondance, de réajustements propres à une spontanéité fluctuante </a:t>
            </a:r>
            <a:r>
              <a:rPr lang="fr-FR" sz="1800" i="1" dirty="0">
                <a:solidFill>
                  <a:srgbClr val="002060"/>
                </a:solidFill>
              </a:rPr>
              <a:t>VS énonciation spontanée</a:t>
            </a:r>
          </a:p>
          <a:p>
            <a:pPr algn="just"/>
            <a:r>
              <a:rPr lang="fr-FR" sz="1800" dirty="0">
                <a:solidFill>
                  <a:srgbClr val="002060"/>
                </a:solidFill>
              </a:rPr>
              <a:t>- dans la fiction élan simulé toujours égal dans son flux, un jet par prédication, l’élan se projette dans un mouvement toujours renouvelé (prosodie: texte lu au départ) </a:t>
            </a:r>
            <a:r>
              <a:rPr lang="fr-FR" sz="1800" i="1" dirty="0">
                <a:solidFill>
                  <a:srgbClr val="002060"/>
                </a:solidFill>
              </a:rPr>
              <a:t>VS</a:t>
            </a:r>
            <a:r>
              <a:rPr lang="fr-FR" sz="1800" dirty="0">
                <a:solidFill>
                  <a:srgbClr val="002060"/>
                </a:solidFill>
              </a:rPr>
              <a:t> </a:t>
            </a:r>
            <a:r>
              <a:rPr lang="fr-FR" sz="1800" b="1" dirty="0">
                <a:solidFill>
                  <a:srgbClr val="002060"/>
                </a:solidFill>
              </a:rPr>
              <a:t>élan fractionné</a:t>
            </a:r>
            <a:r>
              <a:rPr lang="fr-FR" sz="1800" dirty="0">
                <a:solidFill>
                  <a:srgbClr val="002060"/>
                </a:solidFill>
              </a:rPr>
              <a:t>, discontinu de l’oral spontané authentique où la spontanéité est fluctuante.</a:t>
            </a:r>
          </a:p>
          <a:p>
            <a:pPr algn="just"/>
            <a:r>
              <a:rPr lang="fr-FR" sz="1800" dirty="0">
                <a:solidFill>
                  <a:srgbClr val="002060"/>
                </a:solidFill>
              </a:rPr>
              <a:t>→ </a:t>
            </a:r>
            <a:r>
              <a:rPr lang="fr-FR" sz="1800" b="1" dirty="0">
                <a:solidFill>
                  <a:srgbClr val="002060"/>
                </a:solidFill>
              </a:rPr>
              <a:t>Compromis des auteurs </a:t>
            </a:r>
            <a:r>
              <a:rPr lang="fr-FR" sz="1800" dirty="0">
                <a:solidFill>
                  <a:srgbClr val="002060"/>
                </a:solidFill>
              </a:rPr>
              <a:t>: offrir des dialogues convaincants et captivants tout en ménageant l’intérêt du spectateur pour l’intrigue</a:t>
            </a:r>
          </a:p>
          <a:p>
            <a:endParaRPr lang="it-IT" sz="1800" dirty="0"/>
          </a:p>
        </p:txBody>
      </p:sp>
      <p:sp>
        <p:nvSpPr>
          <p:cNvPr id="5" name="Segnaposto numero diapositiva 4">
            <a:extLst>
              <a:ext uri="{FF2B5EF4-FFF2-40B4-BE49-F238E27FC236}">
                <a16:creationId xmlns:a16="http://schemas.microsoft.com/office/drawing/2014/main" id="{EE99B51D-FBEA-2881-48DB-4CDADC57C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0832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7635"/>
          </a:xfrm>
        </p:spPr>
        <p:txBody>
          <a:bodyPr>
            <a:normAutofit fontScale="90000"/>
          </a:bodyPr>
          <a:lstStyle/>
          <a:p>
            <a:r>
              <a:rPr lang="fr-FR" dirty="0">
                <a:solidFill>
                  <a:srgbClr val="00B050"/>
                </a:solidFill>
              </a:rPr>
              <a:t>Considérations conclusives</a:t>
            </a:r>
          </a:p>
        </p:txBody>
      </p:sp>
      <p:sp>
        <p:nvSpPr>
          <p:cNvPr id="3" name="Segnaposto contenuto 2"/>
          <p:cNvSpPr>
            <a:spLocks noGrp="1"/>
          </p:cNvSpPr>
          <p:nvPr>
            <p:ph idx="1"/>
          </p:nvPr>
        </p:nvSpPr>
        <p:spPr>
          <a:xfrm>
            <a:off x="609600" y="1053297"/>
            <a:ext cx="10972800" cy="5567422"/>
          </a:xfrm>
        </p:spPr>
        <p:txBody>
          <a:bodyPr>
            <a:normAutofit fontScale="70000" lnSpcReduction="20000"/>
          </a:bodyPr>
          <a:lstStyle/>
          <a:p>
            <a:pPr marL="0" indent="0" algn="just">
              <a:buNone/>
            </a:pPr>
            <a:r>
              <a:rPr lang="fr-FR" dirty="0">
                <a:solidFill>
                  <a:srgbClr val="0070C0"/>
                </a:solidFill>
              </a:rPr>
              <a:t>Au terme de ce cours de Lingua FR3, vous devriez commencer à vous familiariser avec certains aspects de l’oral spontané, avoir découvert de nouveaux corpus en ligne, et écouté de nouveaux extraits audio, pour chacun desquels vous pouvez citer des caractéristiques énonciatives et linguistiques, repérer des redondances ou au contraire des réductions.</a:t>
            </a:r>
          </a:p>
          <a:p>
            <a:pPr marL="0" indent="0" algn="just">
              <a:buNone/>
            </a:pPr>
            <a:r>
              <a:rPr lang="fr-FR" dirty="0">
                <a:solidFill>
                  <a:srgbClr val="0070C0"/>
                </a:solidFill>
              </a:rPr>
              <a:t> Vous aurez recours aux notions linguistiques introduites en cours (présentations PowerPoint, articles scientifiques ou grand public, extraits audio, transcriptions) pour la description-analyse des extraits de corpus étudiés (facteurs de variation, variantes linguistiques, fonctions du langage, aspects pragmatiques, etc.). </a:t>
            </a:r>
          </a:p>
          <a:p>
            <a:pPr marL="0" indent="0" algn="just">
              <a:buNone/>
            </a:pPr>
            <a:r>
              <a:rPr lang="fr-FR" dirty="0">
                <a:solidFill>
                  <a:srgbClr val="0070C0"/>
                </a:solidFill>
              </a:rPr>
              <a:t>Vous aurez une idée du parcours laborieux des recherches sur le français parlé et pourrez citer le nom de quelques linguistes qui ont contribué à ces recherches.</a:t>
            </a:r>
          </a:p>
          <a:p>
            <a:pPr marL="0" indent="0" algn="just">
              <a:buNone/>
            </a:pPr>
            <a:r>
              <a:rPr lang="fr-FR" dirty="0">
                <a:solidFill>
                  <a:srgbClr val="0070C0"/>
                </a:solidFill>
              </a:rPr>
              <a:t> Vous saurez transcrire orthographiquement à l’aide d’</a:t>
            </a:r>
            <a:r>
              <a:rPr lang="fr-FR" dirty="0" err="1">
                <a:solidFill>
                  <a:srgbClr val="0070C0"/>
                </a:solidFill>
              </a:rPr>
              <a:t>Otranscribe</a:t>
            </a:r>
            <a:r>
              <a:rPr lang="fr-FR" dirty="0">
                <a:solidFill>
                  <a:srgbClr val="0070C0"/>
                </a:solidFill>
              </a:rPr>
              <a:t> par exemple, et en utilisant l’API, des extraits audio dont vous décrirez aussi brièvement le contenu.</a:t>
            </a:r>
          </a:p>
          <a:p>
            <a:pPr marL="0" indent="0" algn="just">
              <a:buNone/>
            </a:pPr>
            <a:r>
              <a:rPr lang="fr-FR" dirty="0">
                <a:solidFill>
                  <a:srgbClr val="0070C0"/>
                </a:solidFill>
              </a:rPr>
              <a:t> Vous serez à même de définir la spontanéité énonciative et de dire comment elle se manifeste dans la langue. Vous pourrez expliquer également ce qui fait que la fiction imite de mieux en mieux l’oral spontané authentique, mais aussi les différences qui distinguent encore ces deux types d’énonciation, et donner quelques exemples.</a:t>
            </a:r>
          </a:p>
          <a:p>
            <a:pPr marL="0" indent="0" algn="just">
              <a:buNone/>
            </a:pPr>
            <a:r>
              <a:rPr lang="fr-FR" dirty="0">
                <a:solidFill>
                  <a:srgbClr val="0070C0"/>
                </a:solidFill>
              </a:rPr>
              <a:t> Enfin, vous pourriez réfléchir à un aspect qui vous a </a:t>
            </a:r>
            <a:r>
              <a:rPr lang="fr-FR" dirty="0" err="1">
                <a:solidFill>
                  <a:srgbClr val="0070C0"/>
                </a:solidFill>
              </a:rPr>
              <a:t>intéressé.e</a:t>
            </a:r>
            <a:r>
              <a:rPr lang="fr-FR" dirty="0">
                <a:solidFill>
                  <a:srgbClr val="0070C0"/>
                </a:solidFill>
              </a:rPr>
              <a:t> et essayer de cerner en quoi il vous implique en tant que locuteur/apprenant de français ou d’autres langues. </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807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41376" y="146304"/>
            <a:ext cx="11582400" cy="487680"/>
          </a:xfrm>
          <a:prstGeom prst="rect">
            <a:avLst/>
          </a:prstGeom>
          <a:noFill/>
          <a:ln/>
        </p:spPr>
        <p:txBody>
          <a:bodyPr wrap="square" rtlCol="0" anchor="ctr"/>
          <a:lstStyle/>
          <a:p>
            <a:pPr defTabSz="1219170"/>
            <a:r>
              <a:rPr lang="en-US" sz="1333" b="1" dirty="0">
                <a:solidFill>
                  <a:srgbClr val="2E5FA3"/>
                </a:solidFill>
                <a:latin typeface="Arial" pitchFamily="34" charset="0"/>
                <a:ea typeface="Arial" pitchFamily="34" charset="-122"/>
                <a:cs typeface="Arial" pitchFamily="34" charset="-120"/>
              </a:rPr>
              <a:t>Types d'oral — cadre théorique</a:t>
            </a:r>
            <a:endParaRPr lang="en-US" sz="1333" dirty="0">
              <a:solidFill>
                <a:prstClr val="black"/>
              </a:solidFill>
              <a:latin typeface="Calibri" panose="020F0502020204030204"/>
            </a:endParaRPr>
          </a:p>
        </p:txBody>
      </p:sp>
      <p:sp>
        <p:nvSpPr>
          <p:cNvPr id="4" name="Text 2"/>
          <p:cNvSpPr/>
          <p:nvPr/>
        </p:nvSpPr>
        <p:spPr>
          <a:xfrm>
            <a:off x="341376" y="633984"/>
            <a:ext cx="11582400" cy="670560"/>
          </a:xfrm>
          <a:prstGeom prst="rect">
            <a:avLst/>
          </a:prstGeom>
          <a:noFill/>
          <a:ln/>
        </p:spPr>
        <p:txBody>
          <a:bodyPr wrap="square" rtlCol="0" anchor="ctr"/>
          <a:lstStyle/>
          <a:p>
            <a:pPr algn="ctr" defTabSz="1219170"/>
            <a:r>
              <a:rPr lang="en-US" sz="3200" b="1" dirty="0" err="1">
                <a:solidFill>
                  <a:srgbClr val="00B050"/>
                </a:solidFill>
                <a:latin typeface="Arial" pitchFamily="34" charset="0"/>
                <a:ea typeface="Arial" pitchFamily="34" charset="-122"/>
                <a:cs typeface="Arial" pitchFamily="34" charset="-120"/>
              </a:rPr>
              <a:t>Proximité</a:t>
            </a:r>
            <a:r>
              <a:rPr lang="en-US" sz="3200" b="1" dirty="0">
                <a:solidFill>
                  <a:srgbClr val="00B050"/>
                </a:solidFill>
                <a:latin typeface="Arial" pitchFamily="34" charset="0"/>
                <a:ea typeface="Arial" pitchFamily="34" charset="-122"/>
                <a:cs typeface="Arial" pitchFamily="34" charset="-120"/>
              </a:rPr>
              <a:t> </a:t>
            </a:r>
            <a:r>
              <a:rPr lang="en-US" sz="3200" b="1" i="1" dirty="0">
                <a:solidFill>
                  <a:srgbClr val="00B050"/>
                </a:solidFill>
                <a:latin typeface="Arial" pitchFamily="34" charset="0"/>
                <a:ea typeface="Arial" pitchFamily="34" charset="-122"/>
                <a:cs typeface="Arial" pitchFamily="34" charset="-120"/>
              </a:rPr>
              <a:t>vs</a:t>
            </a:r>
            <a:r>
              <a:rPr lang="en-US" sz="3200" b="1" dirty="0">
                <a:solidFill>
                  <a:srgbClr val="00B050"/>
                </a:solidFill>
                <a:latin typeface="Arial" pitchFamily="34" charset="0"/>
                <a:ea typeface="Arial" pitchFamily="34" charset="-122"/>
                <a:cs typeface="Arial" pitchFamily="34" charset="-120"/>
              </a:rPr>
              <a:t> distance (Koch &amp; Oesterreicher 1985)</a:t>
            </a:r>
            <a:endParaRPr lang="en-US" sz="3200" b="1" dirty="0">
              <a:solidFill>
                <a:srgbClr val="00B050"/>
              </a:solidFill>
              <a:latin typeface="Calibri" panose="020F0502020204030204"/>
            </a:endParaRPr>
          </a:p>
        </p:txBody>
      </p:sp>
      <p:sp>
        <p:nvSpPr>
          <p:cNvPr id="6" name="Text 4"/>
          <p:cNvSpPr/>
          <p:nvPr/>
        </p:nvSpPr>
        <p:spPr>
          <a:xfrm>
            <a:off x="341376" y="1438656"/>
            <a:ext cx="11582400" cy="365760"/>
          </a:xfrm>
          <a:prstGeom prst="rect">
            <a:avLst/>
          </a:prstGeom>
          <a:noFill/>
          <a:ln/>
        </p:spPr>
        <p:txBody>
          <a:bodyPr wrap="square" rtlCol="0" anchor="ctr"/>
          <a:lstStyle/>
          <a:p>
            <a:pPr defTabSz="1219170"/>
            <a:r>
              <a:rPr lang="en-US" sz="1467" b="1" dirty="0">
                <a:solidFill>
                  <a:srgbClr val="222222"/>
                </a:solidFill>
                <a:latin typeface="Arial" pitchFamily="34" charset="0"/>
                <a:ea typeface="Arial" pitchFamily="34" charset="-122"/>
                <a:cs typeface="Arial" pitchFamily="34" charset="-120"/>
              </a:rPr>
              <a:t>Deux dimensions indépendantes :</a:t>
            </a:r>
            <a:endParaRPr lang="en-US" sz="1467" dirty="0">
              <a:solidFill>
                <a:prstClr val="black"/>
              </a:solidFill>
              <a:latin typeface="Calibri" panose="020F0502020204030204"/>
            </a:endParaRPr>
          </a:p>
        </p:txBody>
      </p:sp>
      <p:sp>
        <p:nvSpPr>
          <p:cNvPr id="7" name="Shape 5"/>
          <p:cNvSpPr/>
          <p:nvPr/>
        </p:nvSpPr>
        <p:spPr>
          <a:xfrm>
            <a:off x="341376" y="1828800"/>
            <a:ext cx="5547360" cy="682752"/>
          </a:xfrm>
          <a:prstGeom prst="rect">
            <a:avLst/>
          </a:prstGeom>
          <a:solidFill>
            <a:schemeClr val="bg1"/>
          </a:solidFill>
          <a:ln w="12700">
            <a:solidFill>
              <a:srgbClr val="D0DFF5"/>
            </a:solidFill>
            <a:prstDash val="solid"/>
          </a:ln>
        </p:spPr>
        <p:txBody>
          <a:bodyPr/>
          <a:lstStyle/>
          <a:p>
            <a:endParaRPr lang="it-IT"/>
          </a:p>
        </p:txBody>
      </p:sp>
      <p:sp>
        <p:nvSpPr>
          <p:cNvPr id="8" name="Text 6"/>
          <p:cNvSpPr/>
          <p:nvPr/>
        </p:nvSpPr>
        <p:spPr>
          <a:xfrm>
            <a:off x="463296" y="1901952"/>
            <a:ext cx="5303520" cy="243840"/>
          </a:xfrm>
          <a:prstGeom prst="rect">
            <a:avLst/>
          </a:prstGeom>
          <a:noFill/>
          <a:ln/>
        </p:spPr>
        <p:txBody>
          <a:bodyPr wrap="square" rtlCol="0" anchor="ctr"/>
          <a:lstStyle/>
          <a:p>
            <a:pPr defTabSz="1219170"/>
            <a:r>
              <a:rPr lang="en-US" sz="1400" b="1" dirty="0">
                <a:solidFill>
                  <a:srgbClr val="002060"/>
                </a:solidFill>
                <a:latin typeface="Arial" pitchFamily="34" charset="0"/>
                <a:ea typeface="Arial" pitchFamily="34" charset="-122"/>
                <a:cs typeface="Arial" pitchFamily="34" charset="-120"/>
              </a:rPr>
              <a:t>Dimension médiale (canal)</a:t>
            </a:r>
            <a:endParaRPr lang="en-US" sz="1400" dirty="0">
              <a:solidFill>
                <a:srgbClr val="002060"/>
              </a:solidFill>
              <a:latin typeface="Calibri" panose="020F0502020204030204"/>
            </a:endParaRPr>
          </a:p>
        </p:txBody>
      </p:sp>
      <p:sp>
        <p:nvSpPr>
          <p:cNvPr id="9" name="Text 7"/>
          <p:cNvSpPr/>
          <p:nvPr/>
        </p:nvSpPr>
        <p:spPr>
          <a:xfrm>
            <a:off x="463296" y="2145792"/>
            <a:ext cx="5303520" cy="268224"/>
          </a:xfrm>
          <a:prstGeom prst="rect">
            <a:avLst/>
          </a:prstGeom>
          <a:noFill/>
          <a:ln/>
        </p:spPr>
        <p:txBody>
          <a:bodyPr wrap="square" rtlCol="0" anchor="ctr"/>
          <a:lstStyle/>
          <a:p>
            <a:pPr defTabSz="1219170"/>
            <a:r>
              <a:rPr lang="en-US" sz="1333" dirty="0">
                <a:solidFill>
                  <a:srgbClr val="222222"/>
                </a:solidFill>
                <a:latin typeface="Arial" pitchFamily="34" charset="0"/>
                <a:ea typeface="Arial" pitchFamily="34" charset="-122"/>
                <a:cs typeface="Arial" pitchFamily="34" charset="-120"/>
              </a:rPr>
              <a:t>Phonique (oral) ↔ Graphique (écrit)</a:t>
            </a:r>
            <a:endParaRPr lang="en-US" sz="1333" dirty="0">
              <a:solidFill>
                <a:prstClr val="black"/>
              </a:solidFill>
              <a:latin typeface="Calibri" panose="020F0502020204030204"/>
            </a:endParaRPr>
          </a:p>
        </p:txBody>
      </p:sp>
      <p:sp>
        <p:nvSpPr>
          <p:cNvPr id="10" name="Shape 8"/>
          <p:cNvSpPr/>
          <p:nvPr/>
        </p:nvSpPr>
        <p:spPr>
          <a:xfrm>
            <a:off x="6376416" y="1853184"/>
            <a:ext cx="5547360" cy="682752"/>
          </a:xfrm>
          <a:prstGeom prst="rect">
            <a:avLst/>
          </a:prstGeom>
          <a:solidFill>
            <a:schemeClr val="bg1"/>
          </a:solidFill>
          <a:ln w="12700">
            <a:solidFill>
              <a:srgbClr val="D0F5E8"/>
            </a:solidFill>
            <a:prstDash val="solid"/>
          </a:ln>
        </p:spPr>
        <p:txBody>
          <a:bodyPr/>
          <a:lstStyle/>
          <a:p>
            <a:endParaRPr lang="it-IT"/>
          </a:p>
        </p:txBody>
      </p:sp>
      <p:sp>
        <p:nvSpPr>
          <p:cNvPr id="11" name="Text 9"/>
          <p:cNvSpPr/>
          <p:nvPr/>
        </p:nvSpPr>
        <p:spPr>
          <a:xfrm>
            <a:off x="6498336" y="1901952"/>
            <a:ext cx="5303520" cy="243840"/>
          </a:xfrm>
          <a:prstGeom prst="rect">
            <a:avLst/>
          </a:prstGeom>
          <a:noFill/>
          <a:ln/>
        </p:spPr>
        <p:txBody>
          <a:bodyPr wrap="square" rtlCol="0" anchor="ctr"/>
          <a:lstStyle/>
          <a:p>
            <a:pPr defTabSz="1219170"/>
            <a:r>
              <a:rPr lang="en-US" sz="1400" b="1" dirty="0">
                <a:solidFill>
                  <a:srgbClr val="002060"/>
                </a:solidFill>
                <a:latin typeface="Arial" pitchFamily="34" charset="0"/>
                <a:ea typeface="Arial" pitchFamily="34" charset="-122"/>
                <a:cs typeface="Arial" pitchFamily="34" charset="-120"/>
              </a:rPr>
              <a:t>Dimension conceptionnelle (forme</a:t>
            </a:r>
            <a:r>
              <a:rPr lang="en-US" sz="1400" b="1" dirty="0">
                <a:solidFill>
                  <a:srgbClr val="1A8C6E"/>
                </a:solidFill>
                <a:latin typeface="Arial" pitchFamily="34" charset="0"/>
                <a:ea typeface="Arial" pitchFamily="34" charset="-122"/>
                <a:cs typeface="Arial" pitchFamily="34" charset="-120"/>
              </a:rPr>
              <a:t>)</a:t>
            </a:r>
            <a:endParaRPr lang="en-US" sz="1400" dirty="0">
              <a:solidFill>
                <a:prstClr val="black"/>
              </a:solidFill>
              <a:latin typeface="Calibri" panose="020F0502020204030204"/>
            </a:endParaRPr>
          </a:p>
        </p:txBody>
      </p:sp>
      <p:sp>
        <p:nvSpPr>
          <p:cNvPr id="12" name="Text 10"/>
          <p:cNvSpPr/>
          <p:nvPr/>
        </p:nvSpPr>
        <p:spPr>
          <a:xfrm>
            <a:off x="6498336" y="2145792"/>
            <a:ext cx="5303520" cy="268224"/>
          </a:xfrm>
          <a:prstGeom prst="rect">
            <a:avLst/>
          </a:prstGeom>
          <a:noFill/>
          <a:ln/>
        </p:spPr>
        <p:txBody>
          <a:bodyPr wrap="square" rtlCol="0" anchor="ctr"/>
          <a:lstStyle/>
          <a:p>
            <a:pPr defTabSz="1219170"/>
            <a:r>
              <a:rPr lang="en-US" sz="1333" dirty="0" err="1">
                <a:solidFill>
                  <a:srgbClr val="222222"/>
                </a:solidFill>
                <a:latin typeface="Arial" pitchFamily="34" charset="0"/>
                <a:ea typeface="Arial" pitchFamily="34" charset="-122"/>
                <a:cs typeface="Arial" pitchFamily="34" charset="-120"/>
              </a:rPr>
              <a:t>Immédiat</a:t>
            </a:r>
            <a:r>
              <a:rPr lang="en-US" sz="1333" dirty="0">
                <a:solidFill>
                  <a:srgbClr val="222222"/>
                </a:solidFill>
                <a:latin typeface="Arial" pitchFamily="34" charset="0"/>
                <a:ea typeface="Arial" pitchFamily="34" charset="-122"/>
                <a:cs typeface="Arial" pitchFamily="34" charset="-120"/>
              </a:rPr>
              <a:t> </a:t>
            </a:r>
            <a:r>
              <a:rPr lang="en-US" sz="1333" dirty="0" err="1">
                <a:solidFill>
                  <a:srgbClr val="222222"/>
                </a:solidFill>
                <a:latin typeface="Arial" pitchFamily="34" charset="0"/>
                <a:ea typeface="Arial" pitchFamily="34" charset="-122"/>
                <a:cs typeface="Arial" pitchFamily="34" charset="-120"/>
              </a:rPr>
              <a:t>ou</a:t>
            </a:r>
            <a:r>
              <a:rPr lang="en-US" sz="1333" dirty="0">
                <a:solidFill>
                  <a:srgbClr val="222222"/>
                </a:solidFill>
                <a:latin typeface="Arial" pitchFamily="34" charset="0"/>
                <a:ea typeface="Arial" pitchFamily="34" charset="-122"/>
                <a:cs typeface="Arial" pitchFamily="34" charset="-120"/>
              </a:rPr>
              <a:t> </a:t>
            </a:r>
            <a:r>
              <a:rPr lang="en-US" sz="1333" dirty="0" err="1">
                <a:solidFill>
                  <a:srgbClr val="222222"/>
                </a:solidFill>
                <a:latin typeface="Arial" pitchFamily="34" charset="0"/>
                <a:ea typeface="Arial" pitchFamily="34" charset="-122"/>
                <a:cs typeface="Arial" pitchFamily="34" charset="-120"/>
              </a:rPr>
              <a:t>proximité</a:t>
            </a:r>
            <a:r>
              <a:rPr lang="en-US" sz="1333" dirty="0">
                <a:solidFill>
                  <a:srgbClr val="222222"/>
                </a:solidFill>
                <a:latin typeface="Arial" pitchFamily="34" charset="0"/>
                <a:ea typeface="Arial" pitchFamily="34" charset="-122"/>
                <a:cs typeface="Arial" pitchFamily="34" charset="-120"/>
              </a:rPr>
              <a:t> vs Distance communicative</a:t>
            </a:r>
            <a:endParaRPr lang="en-US" sz="1333" dirty="0">
              <a:solidFill>
                <a:prstClr val="black"/>
              </a:solidFill>
              <a:latin typeface="Calibri" panose="020F0502020204030204"/>
            </a:endParaRPr>
          </a:p>
        </p:txBody>
      </p:sp>
      <p:sp>
        <p:nvSpPr>
          <p:cNvPr id="13" name="Shape 11"/>
          <p:cNvSpPr/>
          <p:nvPr/>
        </p:nvSpPr>
        <p:spPr>
          <a:xfrm>
            <a:off x="609600" y="3023616"/>
            <a:ext cx="10972800" cy="0"/>
          </a:xfrm>
          <a:prstGeom prst="line">
            <a:avLst/>
          </a:prstGeom>
          <a:noFill/>
          <a:ln w="25400">
            <a:solidFill>
              <a:srgbClr val="2E5FA3"/>
            </a:solidFill>
            <a:prstDash val="solid"/>
            <a:tailEnd type="triangle"/>
          </a:ln>
        </p:spPr>
        <p:txBody>
          <a:bodyPr/>
          <a:lstStyle/>
          <a:p>
            <a:endParaRPr lang="it-IT"/>
          </a:p>
        </p:txBody>
      </p:sp>
      <p:sp>
        <p:nvSpPr>
          <p:cNvPr id="14" name="Shape 12"/>
          <p:cNvSpPr/>
          <p:nvPr/>
        </p:nvSpPr>
        <p:spPr>
          <a:xfrm>
            <a:off x="11582400" y="3023616"/>
            <a:ext cx="0" cy="0"/>
          </a:xfrm>
          <a:prstGeom prst="line">
            <a:avLst/>
          </a:prstGeom>
          <a:noFill/>
          <a:ln w="25400">
            <a:solidFill>
              <a:srgbClr val="2E5FA3"/>
            </a:solidFill>
            <a:prstDash val="solid"/>
            <a:tailEnd type="triangle"/>
          </a:ln>
        </p:spPr>
        <p:txBody>
          <a:bodyPr/>
          <a:lstStyle/>
          <a:p>
            <a:endParaRPr lang="it-IT"/>
          </a:p>
        </p:txBody>
      </p:sp>
      <p:sp>
        <p:nvSpPr>
          <p:cNvPr id="15" name="Text 13"/>
          <p:cNvSpPr/>
          <p:nvPr/>
        </p:nvSpPr>
        <p:spPr>
          <a:xfrm>
            <a:off x="341376" y="2682240"/>
            <a:ext cx="2438400" cy="316992"/>
          </a:xfrm>
          <a:prstGeom prst="rect">
            <a:avLst/>
          </a:prstGeom>
          <a:noFill/>
          <a:ln/>
        </p:spPr>
        <p:txBody>
          <a:bodyPr wrap="square" rtlCol="0" anchor="ctr"/>
          <a:lstStyle/>
          <a:p>
            <a:pPr defTabSz="1219170"/>
            <a:r>
              <a:rPr lang="en-US" sz="1333" b="1" dirty="0">
                <a:solidFill>
                  <a:srgbClr val="1A8C6E"/>
                </a:solidFill>
                <a:latin typeface="Arial" pitchFamily="34" charset="0"/>
                <a:ea typeface="Arial" pitchFamily="34" charset="-122"/>
                <a:cs typeface="Arial" pitchFamily="34" charset="-120"/>
              </a:rPr>
              <a:t>IMMÉDIAT</a:t>
            </a:r>
            <a:endParaRPr lang="en-US" sz="1333" dirty="0">
              <a:solidFill>
                <a:prstClr val="black"/>
              </a:solidFill>
              <a:latin typeface="Calibri" panose="020F0502020204030204"/>
            </a:endParaRPr>
          </a:p>
        </p:txBody>
      </p:sp>
      <p:sp>
        <p:nvSpPr>
          <p:cNvPr id="16" name="Text 14"/>
          <p:cNvSpPr/>
          <p:nvPr/>
        </p:nvSpPr>
        <p:spPr>
          <a:xfrm>
            <a:off x="9509760" y="2682240"/>
            <a:ext cx="2438400" cy="316992"/>
          </a:xfrm>
          <a:prstGeom prst="rect">
            <a:avLst/>
          </a:prstGeom>
          <a:noFill/>
          <a:ln/>
        </p:spPr>
        <p:txBody>
          <a:bodyPr wrap="square" rtlCol="0" anchor="ctr"/>
          <a:lstStyle/>
          <a:p>
            <a:pPr algn="r" defTabSz="1219170"/>
            <a:r>
              <a:rPr lang="en-US" sz="1333" b="1" dirty="0">
                <a:solidFill>
                  <a:srgbClr val="2E5FA3"/>
                </a:solidFill>
                <a:latin typeface="Arial" pitchFamily="34" charset="0"/>
                <a:ea typeface="Arial" pitchFamily="34" charset="-122"/>
                <a:cs typeface="Arial" pitchFamily="34" charset="-120"/>
              </a:rPr>
              <a:t>DISTANCE</a:t>
            </a:r>
            <a:endParaRPr lang="en-US" sz="1333" dirty="0">
              <a:solidFill>
                <a:prstClr val="black"/>
              </a:solidFill>
              <a:latin typeface="Calibri" panose="020F0502020204030204"/>
            </a:endParaRPr>
          </a:p>
        </p:txBody>
      </p:sp>
      <p:sp>
        <p:nvSpPr>
          <p:cNvPr id="17" name="Shape 15"/>
          <p:cNvSpPr/>
          <p:nvPr/>
        </p:nvSpPr>
        <p:spPr>
          <a:xfrm>
            <a:off x="609600" y="3169920"/>
            <a:ext cx="1463040" cy="853440"/>
          </a:xfrm>
          <a:prstGeom prst="rect">
            <a:avLst/>
          </a:prstGeom>
          <a:solidFill>
            <a:srgbClr val="D0F5E8"/>
          </a:solidFill>
          <a:ln w="12700">
            <a:solidFill>
              <a:srgbClr val="D0F5E8"/>
            </a:solidFill>
            <a:prstDash val="solid"/>
          </a:ln>
        </p:spPr>
        <p:txBody>
          <a:bodyPr/>
          <a:lstStyle/>
          <a:p>
            <a:endParaRPr lang="it-IT"/>
          </a:p>
        </p:txBody>
      </p:sp>
      <p:sp>
        <p:nvSpPr>
          <p:cNvPr id="18" name="Text 16"/>
          <p:cNvSpPr/>
          <p:nvPr/>
        </p:nvSpPr>
        <p:spPr>
          <a:xfrm>
            <a:off x="658368" y="3194304"/>
            <a:ext cx="1365504" cy="804672"/>
          </a:xfrm>
          <a:prstGeom prst="rect">
            <a:avLst/>
          </a:prstGeom>
          <a:solidFill>
            <a:schemeClr val="bg1"/>
          </a:solid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Conv. entre amis</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(PFC Dijon)</a:t>
            </a:r>
            <a:endParaRPr lang="en-US" sz="1133" dirty="0">
              <a:solidFill>
                <a:prstClr val="black"/>
              </a:solidFill>
              <a:latin typeface="Calibri" panose="020F0502020204030204"/>
            </a:endParaRPr>
          </a:p>
        </p:txBody>
      </p:sp>
      <p:sp>
        <p:nvSpPr>
          <p:cNvPr id="19" name="Shape 17"/>
          <p:cNvSpPr/>
          <p:nvPr/>
        </p:nvSpPr>
        <p:spPr>
          <a:xfrm>
            <a:off x="2194560" y="3169920"/>
            <a:ext cx="1463040" cy="853440"/>
          </a:xfrm>
          <a:prstGeom prst="rect">
            <a:avLst/>
          </a:prstGeom>
          <a:solidFill>
            <a:schemeClr val="bg1"/>
          </a:solidFill>
          <a:ln w="12700">
            <a:solidFill>
              <a:srgbClr val="D0F5E8"/>
            </a:solidFill>
            <a:prstDash val="solid"/>
          </a:ln>
        </p:spPr>
        <p:txBody>
          <a:bodyPr/>
          <a:lstStyle/>
          <a:p>
            <a:endParaRPr lang="it-IT"/>
          </a:p>
        </p:txBody>
      </p:sp>
      <p:sp>
        <p:nvSpPr>
          <p:cNvPr id="20" name="Text 18"/>
          <p:cNvSpPr/>
          <p:nvPr/>
        </p:nvSpPr>
        <p:spPr>
          <a:xfrm>
            <a:off x="2243328" y="3194304"/>
            <a:ext cx="1365504" cy="804672"/>
          </a:xfrm>
          <a:prstGeom prst="rect">
            <a:avLst/>
          </a:prstGeom>
          <a:no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SMS /</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vocaux</a:t>
            </a:r>
            <a:endParaRPr lang="en-US" sz="1133" dirty="0">
              <a:solidFill>
                <a:prstClr val="black"/>
              </a:solidFill>
              <a:latin typeface="Calibri" panose="020F0502020204030204"/>
            </a:endParaRPr>
          </a:p>
        </p:txBody>
      </p:sp>
      <p:sp>
        <p:nvSpPr>
          <p:cNvPr id="21" name="Shape 19"/>
          <p:cNvSpPr/>
          <p:nvPr/>
        </p:nvSpPr>
        <p:spPr>
          <a:xfrm>
            <a:off x="3779520" y="3169920"/>
            <a:ext cx="1463040" cy="853440"/>
          </a:xfrm>
          <a:prstGeom prst="rect">
            <a:avLst/>
          </a:prstGeom>
          <a:solidFill>
            <a:srgbClr val="D0F5E8"/>
          </a:solidFill>
          <a:ln w="12700">
            <a:solidFill>
              <a:srgbClr val="D0F5E8"/>
            </a:solidFill>
            <a:prstDash val="solid"/>
          </a:ln>
        </p:spPr>
        <p:txBody>
          <a:bodyPr/>
          <a:lstStyle/>
          <a:p>
            <a:endParaRPr lang="it-IT"/>
          </a:p>
        </p:txBody>
      </p:sp>
      <p:sp>
        <p:nvSpPr>
          <p:cNvPr id="22" name="Text 20"/>
          <p:cNvSpPr/>
          <p:nvPr/>
        </p:nvSpPr>
        <p:spPr>
          <a:xfrm>
            <a:off x="3828288" y="3194304"/>
            <a:ext cx="1365504" cy="804672"/>
          </a:xfrm>
          <a:prstGeom prst="rect">
            <a:avLst/>
          </a:prstGeom>
          <a:solidFill>
            <a:schemeClr val="bg1"/>
          </a:solid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TCOF</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cartables</a:t>
            </a:r>
            <a:endParaRPr lang="en-US" sz="1133" dirty="0">
              <a:solidFill>
                <a:prstClr val="black"/>
              </a:solidFill>
              <a:latin typeface="Calibri" panose="020F0502020204030204"/>
            </a:endParaRPr>
          </a:p>
        </p:txBody>
      </p:sp>
      <p:sp>
        <p:nvSpPr>
          <p:cNvPr id="23" name="Shape 21"/>
          <p:cNvSpPr/>
          <p:nvPr/>
        </p:nvSpPr>
        <p:spPr>
          <a:xfrm>
            <a:off x="6339840" y="3169920"/>
            <a:ext cx="1463040" cy="853440"/>
          </a:xfrm>
          <a:prstGeom prst="rect">
            <a:avLst/>
          </a:prstGeom>
          <a:solidFill>
            <a:srgbClr val="FAEEDA"/>
          </a:solidFill>
          <a:ln w="12700">
            <a:solidFill>
              <a:srgbClr val="FAEEDA"/>
            </a:solidFill>
            <a:prstDash val="solid"/>
          </a:ln>
        </p:spPr>
        <p:txBody>
          <a:bodyPr/>
          <a:lstStyle/>
          <a:p>
            <a:endParaRPr lang="it-IT"/>
          </a:p>
        </p:txBody>
      </p:sp>
      <p:sp>
        <p:nvSpPr>
          <p:cNvPr id="24" name="Text 22"/>
          <p:cNvSpPr/>
          <p:nvPr/>
        </p:nvSpPr>
        <p:spPr>
          <a:xfrm>
            <a:off x="6388608" y="3194304"/>
            <a:ext cx="1365504" cy="804672"/>
          </a:xfrm>
          <a:prstGeom prst="rect">
            <a:avLst/>
          </a:prstGeom>
          <a:solidFill>
            <a:schemeClr val="bg1"/>
          </a:solid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Débat</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Darmanin</a:t>
            </a:r>
            <a:endParaRPr lang="en-US" sz="1133" dirty="0">
              <a:solidFill>
                <a:prstClr val="black"/>
              </a:solidFill>
              <a:latin typeface="Calibri" panose="020F0502020204030204"/>
            </a:endParaRPr>
          </a:p>
        </p:txBody>
      </p:sp>
      <p:sp>
        <p:nvSpPr>
          <p:cNvPr id="25" name="Shape 23"/>
          <p:cNvSpPr/>
          <p:nvPr/>
        </p:nvSpPr>
        <p:spPr>
          <a:xfrm>
            <a:off x="7802880" y="3169920"/>
            <a:ext cx="1463040" cy="853440"/>
          </a:xfrm>
          <a:prstGeom prst="rect">
            <a:avLst/>
          </a:prstGeom>
          <a:solidFill>
            <a:schemeClr val="bg1"/>
          </a:solidFill>
          <a:ln w="12700">
            <a:solidFill>
              <a:srgbClr val="FAEEDA"/>
            </a:solidFill>
            <a:prstDash val="solid"/>
          </a:ln>
        </p:spPr>
        <p:txBody>
          <a:bodyPr/>
          <a:lstStyle/>
          <a:p>
            <a:endParaRPr lang="it-IT"/>
          </a:p>
        </p:txBody>
      </p:sp>
      <p:sp>
        <p:nvSpPr>
          <p:cNvPr id="26" name="Text 24"/>
          <p:cNvSpPr/>
          <p:nvPr/>
        </p:nvSpPr>
        <p:spPr>
          <a:xfrm>
            <a:off x="7851648" y="3194304"/>
            <a:ext cx="1365504" cy="804672"/>
          </a:xfrm>
          <a:prstGeom prst="rect">
            <a:avLst/>
          </a:prstGeom>
          <a:no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Journal TV</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Antenne 2</a:t>
            </a:r>
            <a:endParaRPr lang="en-US" sz="1133" dirty="0">
              <a:solidFill>
                <a:prstClr val="black"/>
              </a:solidFill>
              <a:latin typeface="Calibri" panose="020F0502020204030204"/>
            </a:endParaRPr>
          </a:p>
        </p:txBody>
      </p:sp>
      <p:sp>
        <p:nvSpPr>
          <p:cNvPr id="27" name="Shape 25"/>
          <p:cNvSpPr/>
          <p:nvPr/>
        </p:nvSpPr>
        <p:spPr>
          <a:xfrm>
            <a:off x="9509760" y="3169920"/>
            <a:ext cx="1463040" cy="853440"/>
          </a:xfrm>
          <a:prstGeom prst="rect">
            <a:avLst/>
          </a:prstGeom>
          <a:solidFill>
            <a:srgbClr val="D0DFF5"/>
          </a:solidFill>
          <a:ln w="12700">
            <a:solidFill>
              <a:srgbClr val="D0DFF5"/>
            </a:solidFill>
            <a:prstDash val="solid"/>
          </a:ln>
        </p:spPr>
        <p:txBody>
          <a:bodyPr/>
          <a:lstStyle/>
          <a:p>
            <a:endParaRPr lang="it-IT"/>
          </a:p>
        </p:txBody>
      </p:sp>
      <p:sp>
        <p:nvSpPr>
          <p:cNvPr id="28" name="Text 26"/>
          <p:cNvSpPr/>
          <p:nvPr/>
        </p:nvSpPr>
        <p:spPr>
          <a:xfrm>
            <a:off x="9558528" y="3194304"/>
            <a:ext cx="1365504" cy="804672"/>
          </a:xfrm>
          <a:prstGeom prst="rect">
            <a:avLst/>
          </a:prstGeom>
          <a:solidFill>
            <a:schemeClr val="bg1"/>
          </a:solidFill>
          <a:ln/>
        </p:spPr>
        <p:txBody>
          <a:bodyPr wrap="square" rtlCol="0" anchor="ctr"/>
          <a:lstStyle/>
          <a:p>
            <a:pPr algn="ctr" defTabSz="1219170"/>
            <a:r>
              <a:rPr lang="en-US" sz="1133" dirty="0">
                <a:solidFill>
                  <a:srgbClr val="222222"/>
                </a:solidFill>
                <a:latin typeface="Arial" pitchFamily="34" charset="0"/>
                <a:ea typeface="Arial" pitchFamily="34" charset="-122"/>
                <a:cs typeface="Arial" pitchFamily="34" charset="-120"/>
              </a:rPr>
              <a:t>Discours PM</a:t>
            </a:r>
            <a:endParaRPr lang="en-US" sz="1133" dirty="0">
              <a:solidFill>
                <a:prstClr val="black"/>
              </a:solidFill>
              <a:latin typeface="Calibri" panose="020F0502020204030204"/>
            </a:endParaRPr>
          </a:p>
          <a:p>
            <a:pPr algn="ctr" defTabSz="1219170"/>
            <a:r>
              <a:rPr lang="en-US" sz="1133" dirty="0">
                <a:solidFill>
                  <a:srgbClr val="222222"/>
                </a:solidFill>
                <a:latin typeface="Arial" pitchFamily="34" charset="0"/>
                <a:ea typeface="Arial" pitchFamily="34" charset="-122"/>
                <a:cs typeface="Arial" pitchFamily="34" charset="-120"/>
              </a:rPr>
              <a:t>(Attal)</a:t>
            </a:r>
            <a:endParaRPr lang="en-US" sz="1133" dirty="0">
              <a:solidFill>
                <a:prstClr val="black"/>
              </a:solidFill>
              <a:latin typeface="Calibri" panose="020F0502020204030204"/>
            </a:endParaRPr>
          </a:p>
        </p:txBody>
      </p:sp>
      <p:sp>
        <p:nvSpPr>
          <p:cNvPr id="29" name="Text 27"/>
          <p:cNvSpPr/>
          <p:nvPr/>
        </p:nvSpPr>
        <p:spPr>
          <a:xfrm>
            <a:off x="341376" y="4267200"/>
            <a:ext cx="5486400" cy="341376"/>
          </a:xfrm>
          <a:prstGeom prst="rect">
            <a:avLst/>
          </a:prstGeom>
          <a:noFill/>
          <a:ln/>
        </p:spPr>
        <p:txBody>
          <a:bodyPr wrap="square" rtlCol="0" anchor="ctr"/>
          <a:lstStyle/>
          <a:p>
            <a:pPr defTabSz="1219170"/>
            <a:r>
              <a:rPr lang="en-US" sz="1400" b="1" dirty="0">
                <a:solidFill>
                  <a:srgbClr val="002060"/>
                </a:solidFill>
                <a:latin typeface="Arial" pitchFamily="34" charset="0"/>
                <a:ea typeface="Arial" pitchFamily="34" charset="-122"/>
                <a:cs typeface="Arial" pitchFamily="34" charset="-120"/>
              </a:rPr>
              <a:t>Critères de l'immédiat communicatif :</a:t>
            </a:r>
            <a:endParaRPr lang="en-US" sz="1400" dirty="0">
              <a:solidFill>
                <a:srgbClr val="002060"/>
              </a:solidFill>
              <a:latin typeface="Calibri" panose="020F0502020204030204"/>
            </a:endParaRPr>
          </a:p>
        </p:txBody>
      </p:sp>
      <p:sp>
        <p:nvSpPr>
          <p:cNvPr id="30" name="Text 28"/>
          <p:cNvSpPr/>
          <p:nvPr/>
        </p:nvSpPr>
        <p:spPr>
          <a:xfrm>
            <a:off x="609600" y="4657344"/>
            <a:ext cx="5120640" cy="341376"/>
          </a:xfrm>
          <a:prstGeom prst="rect">
            <a:avLst/>
          </a:prstGeom>
          <a:noFill/>
          <a:ln/>
        </p:spPr>
        <p:txBody>
          <a:bodyPr wrap="square" rtlCol="0" anchor="ctr"/>
          <a:lstStyle/>
          <a:p>
            <a:pPr defTabSz="1219170"/>
            <a:r>
              <a:rPr lang="en-US" sz="1400" b="1" dirty="0">
                <a:solidFill>
                  <a:schemeClr val="accent1">
                    <a:lumMod val="50000"/>
                  </a:schemeClr>
                </a:solidFill>
                <a:latin typeface="Arial" pitchFamily="34" charset="0"/>
                <a:ea typeface="Arial" pitchFamily="34" charset="-122"/>
                <a:cs typeface="Arial" pitchFamily="34" charset="-120"/>
              </a:rPr>
              <a:t>→ </a:t>
            </a:r>
            <a:r>
              <a:rPr lang="en-US" sz="1400" dirty="0">
                <a:solidFill>
                  <a:schemeClr val="accent1">
                    <a:lumMod val="50000"/>
                  </a:schemeClr>
                </a:solidFill>
                <a:latin typeface="Arial" pitchFamily="34" charset="0"/>
                <a:ea typeface="Arial" pitchFamily="34" charset="-122"/>
                <a:cs typeface="Arial" pitchFamily="34" charset="-120"/>
              </a:rPr>
              <a:t>Relation privée / familière</a:t>
            </a:r>
            <a:endParaRPr lang="en-US" sz="1400" dirty="0">
              <a:solidFill>
                <a:schemeClr val="accent1">
                  <a:lumMod val="50000"/>
                </a:schemeClr>
              </a:solidFill>
              <a:latin typeface="Calibri" panose="020F0502020204030204"/>
            </a:endParaRPr>
          </a:p>
        </p:txBody>
      </p:sp>
      <p:sp>
        <p:nvSpPr>
          <p:cNvPr id="31" name="Text 29"/>
          <p:cNvSpPr/>
          <p:nvPr/>
        </p:nvSpPr>
        <p:spPr>
          <a:xfrm>
            <a:off x="609600" y="5023104"/>
            <a:ext cx="5120640" cy="341376"/>
          </a:xfrm>
          <a:prstGeom prst="rect">
            <a:avLst/>
          </a:prstGeom>
          <a:noFill/>
          <a:ln/>
        </p:spPr>
        <p:txBody>
          <a:bodyPr wrap="square" rtlCol="0" anchor="ctr"/>
          <a:lstStyle/>
          <a:p>
            <a:pPr defTabSz="1219170"/>
            <a:r>
              <a:rPr lang="en-US" sz="1400" b="1" dirty="0">
                <a:solidFill>
                  <a:schemeClr val="accent1">
                    <a:lumMod val="50000"/>
                  </a:schemeClr>
                </a:solidFill>
                <a:latin typeface="Arial" pitchFamily="34" charset="0"/>
                <a:ea typeface="Arial" pitchFamily="34" charset="-122"/>
                <a:cs typeface="Arial" pitchFamily="34" charset="-120"/>
              </a:rPr>
              <a:t>→ </a:t>
            </a:r>
            <a:r>
              <a:rPr lang="en-US" sz="1400" dirty="0">
                <a:solidFill>
                  <a:schemeClr val="accent1">
                    <a:lumMod val="50000"/>
                  </a:schemeClr>
                </a:solidFill>
                <a:latin typeface="Arial" pitchFamily="34" charset="0"/>
                <a:ea typeface="Arial" pitchFamily="34" charset="-122"/>
                <a:cs typeface="Arial" pitchFamily="34" charset="-120"/>
              </a:rPr>
              <a:t>Participants peu nombreux</a:t>
            </a:r>
            <a:endParaRPr lang="en-US" sz="1400" dirty="0">
              <a:solidFill>
                <a:schemeClr val="accent1">
                  <a:lumMod val="50000"/>
                </a:schemeClr>
              </a:solidFill>
              <a:latin typeface="Calibri" panose="020F0502020204030204"/>
            </a:endParaRPr>
          </a:p>
        </p:txBody>
      </p:sp>
      <p:sp>
        <p:nvSpPr>
          <p:cNvPr id="32" name="Text 30"/>
          <p:cNvSpPr/>
          <p:nvPr/>
        </p:nvSpPr>
        <p:spPr>
          <a:xfrm>
            <a:off x="609600" y="5388864"/>
            <a:ext cx="5120640" cy="341376"/>
          </a:xfrm>
          <a:prstGeom prst="rect">
            <a:avLst/>
          </a:prstGeom>
          <a:noFill/>
          <a:ln/>
        </p:spPr>
        <p:txBody>
          <a:bodyPr wrap="square" rtlCol="0" anchor="ctr"/>
          <a:lstStyle/>
          <a:p>
            <a:pPr defTabSz="1219170"/>
            <a:r>
              <a:rPr lang="en-US" sz="1400" b="1" dirty="0">
                <a:solidFill>
                  <a:schemeClr val="accent1">
                    <a:lumMod val="50000"/>
                  </a:schemeClr>
                </a:solidFill>
                <a:latin typeface="Arial" pitchFamily="34" charset="0"/>
                <a:ea typeface="Arial" pitchFamily="34" charset="-122"/>
                <a:cs typeface="Arial" pitchFamily="34" charset="-120"/>
              </a:rPr>
              <a:t>→ </a:t>
            </a:r>
            <a:r>
              <a:rPr lang="en-US" sz="1400" dirty="0">
                <a:solidFill>
                  <a:schemeClr val="accent1">
                    <a:lumMod val="50000"/>
                  </a:schemeClr>
                </a:solidFill>
                <a:latin typeface="Arial" pitchFamily="34" charset="0"/>
                <a:ea typeface="Arial" pitchFamily="34" charset="-122"/>
                <a:cs typeface="Arial" pitchFamily="34" charset="-120"/>
              </a:rPr>
              <a:t>Ancrage dans la situation (déictiques)</a:t>
            </a:r>
            <a:endParaRPr lang="en-US" sz="1400" dirty="0">
              <a:solidFill>
                <a:schemeClr val="accent1">
                  <a:lumMod val="50000"/>
                </a:schemeClr>
              </a:solidFill>
              <a:latin typeface="Calibri" panose="020F0502020204030204"/>
            </a:endParaRPr>
          </a:p>
        </p:txBody>
      </p:sp>
      <p:sp>
        <p:nvSpPr>
          <p:cNvPr id="33" name="Text 31"/>
          <p:cNvSpPr/>
          <p:nvPr/>
        </p:nvSpPr>
        <p:spPr>
          <a:xfrm>
            <a:off x="609600" y="5754624"/>
            <a:ext cx="5120640" cy="341376"/>
          </a:xfrm>
          <a:prstGeom prst="rect">
            <a:avLst/>
          </a:prstGeom>
          <a:noFill/>
          <a:ln/>
        </p:spPr>
        <p:txBody>
          <a:bodyPr wrap="square" rtlCol="0" anchor="ctr"/>
          <a:lstStyle/>
          <a:p>
            <a:pPr defTabSz="1219170"/>
            <a:r>
              <a:rPr lang="en-US" sz="1400" b="1" dirty="0">
                <a:solidFill>
                  <a:schemeClr val="accent1">
                    <a:lumMod val="50000"/>
                  </a:schemeClr>
                </a:solidFill>
                <a:latin typeface="Arial" pitchFamily="34" charset="0"/>
                <a:ea typeface="Arial" pitchFamily="34" charset="-122"/>
                <a:cs typeface="Arial" pitchFamily="34" charset="-120"/>
              </a:rPr>
              <a:t>→ </a:t>
            </a:r>
            <a:r>
              <a:rPr lang="en-US" sz="1400" dirty="0">
                <a:solidFill>
                  <a:schemeClr val="accent1">
                    <a:lumMod val="50000"/>
                  </a:schemeClr>
                </a:solidFill>
                <a:latin typeface="Arial" pitchFamily="34" charset="0"/>
                <a:ea typeface="Arial" pitchFamily="34" charset="-122"/>
                <a:cs typeface="Arial" pitchFamily="34" charset="-120"/>
              </a:rPr>
              <a:t>Planification faible / spontanéité</a:t>
            </a:r>
            <a:endParaRPr lang="en-US" sz="1400" dirty="0">
              <a:solidFill>
                <a:schemeClr val="accent1">
                  <a:lumMod val="50000"/>
                </a:schemeClr>
              </a:solidFill>
              <a:latin typeface="Calibri" panose="020F0502020204030204"/>
            </a:endParaRPr>
          </a:p>
        </p:txBody>
      </p:sp>
      <p:sp>
        <p:nvSpPr>
          <p:cNvPr id="34" name="Text 32"/>
          <p:cNvSpPr/>
          <p:nvPr/>
        </p:nvSpPr>
        <p:spPr>
          <a:xfrm>
            <a:off x="609600" y="6120384"/>
            <a:ext cx="5120640" cy="341376"/>
          </a:xfrm>
          <a:prstGeom prst="rect">
            <a:avLst/>
          </a:prstGeom>
          <a:noFill/>
          <a:ln/>
        </p:spPr>
        <p:txBody>
          <a:bodyPr wrap="square" rtlCol="0" anchor="ctr"/>
          <a:lstStyle/>
          <a:p>
            <a:pPr defTabSz="1219170"/>
            <a:r>
              <a:rPr lang="en-US" sz="1400" b="1" dirty="0">
                <a:solidFill>
                  <a:schemeClr val="accent5">
                    <a:lumMod val="50000"/>
                  </a:schemeClr>
                </a:solidFill>
                <a:latin typeface="Arial" pitchFamily="34" charset="0"/>
                <a:ea typeface="Arial" pitchFamily="34" charset="-122"/>
                <a:cs typeface="Arial" pitchFamily="34" charset="-120"/>
              </a:rPr>
              <a:t>→ </a:t>
            </a:r>
            <a:r>
              <a:rPr lang="en-US" sz="1400" dirty="0">
                <a:solidFill>
                  <a:schemeClr val="accent5">
                    <a:lumMod val="50000"/>
                  </a:schemeClr>
                </a:solidFill>
                <a:latin typeface="Arial" pitchFamily="34" charset="0"/>
                <a:ea typeface="Arial" pitchFamily="34" charset="-122"/>
                <a:cs typeface="Arial" pitchFamily="34" charset="-120"/>
              </a:rPr>
              <a:t>Thème quotidien</a:t>
            </a:r>
            <a:endParaRPr lang="en-US" sz="1400" dirty="0">
              <a:solidFill>
                <a:schemeClr val="accent5">
                  <a:lumMod val="50000"/>
                </a:schemeClr>
              </a:solidFill>
              <a:latin typeface="Calibri" panose="020F0502020204030204"/>
            </a:endParaRPr>
          </a:p>
        </p:txBody>
      </p:sp>
      <p:sp>
        <p:nvSpPr>
          <p:cNvPr id="35" name="Text 33"/>
          <p:cNvSpPr/>
          <p:nvPr/>
        </p:nvSpPr>
        <p:spPr>
          <a:xfrm>
            <a:off x="6217920" y="4267200"/>
            <a:ext cx="5486400" cy="341376"/>
          </a:xfrm>
          <a:prstGeom prst="rect">
            <a:avLst/>
          </a:prstGeom>
          <a:noFill/>
          <a:ln/>
        </p:spPr>
        <p:txBody>
          <a:bodyPr wrap="square" rtlCol="0" anchor="ctr"/>
          <a:lstStyle/>
          <a:p>
            <a:pPr defTabSz="1219170"/>
            <a:r>
              <a:rPr lang="en-US" sz="1400" b="1" dirty="0">
                <a:solidFill>
                  <a:srgbClr val="002060"/>
                </a:solidFill>
                <a:latin typeface="Arial" pitchFamily="34" charset="0"/>
                <a:ea typeface="Arial" pitchFamily="34" charset="-122"/>
                <a:cs typeface="Arial" pitchFamily="34" charset="-120"/>
              </a:rPr>
              <a:t>Critères de la distance communicative :</a:t>
            </a:r>
            <a:endParaRPr lang="en-US" sz="1400" dirty="0">
              <a:solidFill>
                <a:srgbClr val="002060"/>
              </a:solidFill>
              <a:latin typeface="Calibri" panose="020F0502020204030204"/>
            </a:endParaRPr>
          </a:p>
        </p:txBody>
      </p:sp>
      <p:sp>
        <p:nvSpPr>
          <p:cNvPr id="36" name="Text 34"/>
          <p:cNvSpPr/>
          <p:nvPr/>
        </p:nvSpPr>
        <p:spPr>
          <a:xfrm>
            <a:off x="6461760" y="4657344"/>
            <a:ext cx="5242560" cy="341376"/>
          </a:xfrm>
          <a:prstGeom prst="rect">
            <a:avLst/>
          </a:prstGeom>
          <a:noFill/>
          <a:ln/>
        </p:spPr>
        <p:txBody>
          <a:bodyPr wrap="square" rtlCol="0" anchor="ctr"/>
          <a:lstStyle/>
          <a:p>
            <a:pPr defTabSz="1219170"/>
            <a:r>
              <a:rPr lang="en-US" sz="1400" b="1" dirty="0">
                <a:solidFill>
                  <a:schemeClr val="accent5">
                    <a:lumMod val="50000"/>
                  </a:schemeClr>
                </a:solidFill>
                <a:latin typeface="Arial" pitchFamily="34" charset="0"/>
                <a:ea typeface="Arial" pitchFamily="34" charset="-122"/>
                <a:cs typeface="Arial" pitchFamily="34" charset="-120"/>
              </a:rPr>
              <a:t>→ </a:t>
            </a:r>
            <a:r>
              <a:rPr lang="en-US" sz="1400" dirty="0">
                <a:solidFill>
                  <a:schemeClr val="accent5">
                    <a:lumMod val="50000"/>
                  </a:schemeClr>
                </a:solidFill>
                <a:latin typeface="Arial" pitchFamily="34" charset="0"/>
                <a:ea typeface="Arial" pitchFamily="34" charset="-122"/>
                <a:cs typeface="Arial" pitchFamily="34" charset="-120"/>
              </a:rPr>
              <a:t>Relation publique / institutionnelle</a:t>
            </a:r>
            <a:endParaRPr lang="en-US" sz="1400" dirty="0">
              <a:solidFill>
                <a:schemeClr val="accent5">
                  <a:lumMod val="50000"/>
                </a:schemeClr>
              </a:solidFill>
              <a:latin typeface="Calibri" panose="020F0502020204030204"/>
            </a:endParaRPr>
          </a:p>
        </p:txBody>
      </p:sp>
      <p:sp>
        <p:nvSpPr>
          <p:cNvPr id="37" name="Text 35"/>
          <p:cNvSpPr/>
          <p:nvPr/>
        </p:nvSpPr>
        <p:spPr>
          <a:xfrm>
            <a:off x="6461760" y="5023104"/>
            <a:ext cx="5242560" cy="341376"/>
          </a:xfrm>
          <a:prstGeom prst="rect">
            <a:avLst/>
          </a:prstGeom>
          <a:noFill/>
          <a:ln/>
        </p:spPr>
        <p:txBody>
          <a:bodyPr wrap="square" rtlCol="0" anchor="ctr"/>
          <a:lstStyle/>
          <a:p>
            <a:pPr defTabSz="1219170"/>
            <a:r>
              <a:rPr lang="en-US" sz="1400" b="1" dirty="0">
                <a:solidFill>
                  <a:schemeClr val="accent5">
                    <a:lumMod val="50000"/>
                  </a:schemeClr>
                </a:solidFill>
                <a:latin typeface="Arial" pitchFamily="34" charset="0"/>
                <a:ea typeface="Arial" pitchFamily="34" charset="-122"/>
                <a:cs typeface="Arial" pitchFamily="34" charset="-120"/>
              </a:rPr>
              <a:t>→ </a:t>
            </a:r>
            <a:r>
              <a:rPr lang="en-US" sz="1400" dirty="0">
                <a:solidFill>
                  <a:schemeClr val="accent5">
                    <a:lumMod val="50000"/>
                  </a:schemeClr>
                </a:solidFill>
                <a:latin typeface="Arial" pitchFamily="34" charset="0"/>
                <a:ea typeface="Arial" pitchFamily="34" charset="-122"/>
                <a:cs typeface="Arial" pitchFamily="34" charset="-120"/>
              </a:rPr>
              <a:t>Participants nombreux / inconnus</a:t>
            </a:r>
            <a:endParaRPr lang="en-US" sz="1400" dirty="0">
              <a:solidFill>
                <a:schemeClr val="accent5">
                  <a:lumMod val="50000"/>
                </a:schemeClr>
              </a:solidFill>
              <a:latin typeface="Calibri" panose="020F0502020204030204"/>
            </a:endParaRPr>
          </a:p>
        </p:txBody>
      </p:sp>
      <p:sp>
        <p:nvSpPr>
          <p:cNvPr id="38" name="Text 36"/>
          <p:cNvSpPr/>
          <p:nvPr/>
        </p:nvSpPr>
        <p:spPr>
          <a:xfrm>
            <a:off x="6461760" y="5388864"/>
            <a:ext cx="5242560" cy="341376"/>
          </a:xfrm>
          <a:prstGeom prst="rect">
            <a:avLst/>
          </a:prstGeom>
          <a:noFill/>
          <a:ln/>
        </p:spPr>
        <p:txBody>
          <a:bodyPr wrap="square" rtlCol="0" anchor="ctr"/>
          <a:lstStyle/>
          <a:p>
            <a:pPr defTabSz="1219170"/>
            <a:r>
              <a:rPr lang="en-US" sz="1267" b="1" dirty="0">
                <a:solidFill>
                  <a:srgbClr val="2E5FA3"/>
                </a:solidFill>
                <a:latin typeface="Arial" pitchFamily="34" charset="0"/>
                <a:ea typeface="Arial" pitchFamily="34" charset="-122"/>
                <a:cs typeface="Arial" pitchFamily="34" charset="-120"/>
              </a:rPr>
              <a:t>→ </a:t>
            </a:r>
            <a:r>
              <a:rPr lang="en-US" sz="1400" dirty="0" err="1">
                <a:solidFill>
                  <a:srgbClr val="222222"/>
                </a:solidFill>
                <a:latin typeface="Arial" pitchFamily="34" charset="0"/>
                <a:ea typeface="Arial" pitchFamily="34" charset="-122"/>
                <a:cs typeface="Arial" pitchFamily="34" charset="-120"/>
              </a:rPr>
              <a:t>Décontextualisation</a:t>
            </a:r>
            <a:r>
              <a:rPr lang="en-US" sz="1400" dirty="0">
                <a:solidFill>
                  <a:srgbClr val="222222"/>
                </a:solidFill>
                <a:latin typeface="Arial" pitchFamily="34" charset="0"/>
                <a:ea typeface="Arial" pitchFamily="34" charset="-122"/>
                <a:cs typeface="Arial" pitchFamily="34" charset="-120"/>
              </a:rPr>
              <a:t> (non </a:t>
            </a:r>
            <a:r>
              <a:rPr lang="en-US" sz="1400" dirty="0" err="1">
                <a:solidFill>
                  <a:srgbClr val="222222"/>
                </a:solidFill>
                <a:latin typeface="Arial" pitchFamily="34" charset="0"/>
                <a:ea typeface="Arial" pitchFamily="34" charset="-122"/>
                <a:cs typeface="Arial" pitchFamily="34" charset="-120"/>
              </a:rPr>
              <a:t>lié</a:t>
            </a:r>
            <a:r>
              <a:rPr lang="en-US" sz="1400" dirty="0">
                <a:solidFill>
                  <a:srgbClr val="222222"/>
                </a:solidFill>
                <a:latin typeface="Arial" pitchFamily="34" charset="0"/>
                <a:ea typeface="Arial" pitchFamily="34" charset="-122"/>
                <a:cs typeface="Arial" pitchFamily="34" charset="-120"/>
              </a:rPr>
              <a:t> à la situation de production)</a:t>
            </a:r>
            <a:endParaRPr lang="en-US" sz="1267" dirty="0">
              <a:solidFill>
                <a:prstClr val="black"/>
              </a:solidFill>
              <a:latin typeface="Calibri" panose="020F0502020204030204"/>
            </a:endParaRPr>
          </a:p>
        </p:txBody>
      </p:sp>
      <p:sp>
        <p:nvSpPr>
          <p:cNvPr id="39" name="Text 37"/>
          <p:cNvSpPr/>
          <p:nvPr/>
        </p:nvSpPr>
        <p:spPr>
          <a:xfrm>
            <a:off x="6461760" y="5754624"/>
            <a:ext cx="5242560" cy="341376"/>
          </a:xfrm>
          <a:prstGeom prst="rect">
            <a:avLst/>
          </a:prstGeom>
          <a:noFill/>
          <a:ln/>
        </p:spPr>
        <p:txBody>
          <a:bodyPr wrap="square" rtlCol="0" anchor="ctr"/>
          <a:lstStyle/>
          <a:p>
            <a:pPr defTabSz="1219170"/>
            <a:r>
              <a:rPr lang="en-US" sz="1400" b="1" dirty="0">
                <a:solidFill>
                  <a:schemeClr val="accent5">
                    <a:lumMod val="50000"/>
                  </a:schemeClr>
                </a:solidFill>
                <a:latin typeface="Arial" pitchFamily="34" charset="0"/>
                <a:ea typeface="Arial" pitchFamily="34" charset="-122"/>
                <a:cs typeface="Arial" pitchFamily="34" charset="-120"/>
              </a:rPr>
              <a:t>→ </a:t>
            </a:r>
            <a:r>
              <a:rPr lang="en-US" sz="1400" dirty="0">
                <a:solidFill>
                  <a:schemeClr val="accent5">
                    <a:lumMod val="50000"/>
                  </a:schemeClr>
                </a:solidFill>
                <a:latin typeface="Arial" pitchFamily="34" charset="0"/>
                <a:ea typeface="Arial" pitchFamily="34" charset="-122"/>
                <a:cs typeface="Arial" pitchFamily="34" charset="-120"/>
              </a:rPr>
              <a:t>Planification forte / préparation</a:t>
            </a:r>
            <a:endParaRPr lang="en-US" sz="1400" dirty="0">
              <a:solidFill>
                <a:schemeClr val="accent5">
                  <a:lumMod val="50000"/>
                </a:schemeClr>
              </a:solidFill>
              <a:latin typeface="Calibri" panose="020F0502020204030204"/>
            </a:endParaRPr>
          </a:p>
        </p:txBody>
      </p:sp>
      <p:sp>
        <p:nvSpPr>
          <p:cNvPr id="40" name="Text 38"/>
          <p:cNvSpPr/>
          <p:nvPr/>
        </p:nvSpPr>
        <p:spPr>
          <a:xfrm>
            <a:off x="6461760" y="6120384"/>
            <a:ext cx="5242560" cy="341376"/>
          </a:xfrm>
          <a:prstGeom prst="rect">
            <a:avLst/>
          </a:prstGeom>
          <a:noFill/>
          <a:ln/>
        </p:spPr>
        <p:txBody>
          <a:bodyPr wrap="square" rtlCol="0" anchor="ctr"/>
          <a:lstStyle/>
          <a:p>
            <a:pPr defTabSz="1219170"/>
            <a:r>
              <a:rPr lang="en-US" sz="1400" b="1" dirty="0">
                <a:solidFill>
                  <a:schemeClr val="accent5">
                    <a:lumMod val="50000"/>
                  </a:schemeClr>
                </a:solidFill>
                <a:latin typeface="Arial" pitchFamily="34" charset="0"/>
                <a:ea typeface="Arial" pitchFamily="34" charset="-122"/>
                <a:cs typeface="Arial" pitchFamily="34" charset="-120"/>
              </a:rPr>
              <a:t>→ </a:t>
            </a:r>
            <a:r>
              <a:rPr lang="en-US" sz="1400" dirty="0">
                <a:solidFill>
                  <a:schemeClr val="accent5">
                    <a:lumMod val="50000"/>
                  </a:schemeClr>
                </a:solidFill>
                <a:latin typeface="Arial" pitchFamily="34" charset="0"/>
                <a:ea typeface="Arial" pitchFamily="34" charset="-122"/>
                <a:cs typeface="Arial" pitchFamily="34" charset="-120"/>
              </a:rPr>
              <a:t>Thème spécialisé / abstrait</a:t>
            </a:r>
            <a:endParaRPr lang="en-US" sz="1400" dirty="0">
              <a:solidFill>
                <a:schemeClr val="accent5">
                  <a:lumMod val="50000"/>
                </a:schemeClr>
              </a:solidFill>
              <a:latin typeface="Calibri" panose="020F0502020204030204"/>
            </a:endParaRPr>
          </a:p>
        </p:txBody>
      </p:sp>
    </p:spTree>
    <p:extLst>
      <p:ext uri="{BB962C8B-B14F-4D97-AF65-F5344CB8AC3E}">
        <p14:creationId xmlns:p14="http://schemas.microsoft.com/office/powerpoint/2010/main" val="398468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20718"/>
            <a:ext cx="10515600" cy="1196922"/>
          </a:xfrm>
        </p:spPr>
        <p:txBody>
          <a:bodyPr>
            <a:normAutofit/>
          </a:bodyPr>
          <a:lstStyle/>
          <a:p>
            <a:pPr algn="ctr"/>
            <a:r>
              <a:rPr kumimoji="0" lang="it-IT" sz="3200" b="1" i="0" u="none" strike="noStrike" kern="1200" cap="none" spc="100" normalizeH="0" baseline="0" noProof="0" dirty="0">
                <a:ln>
                  <a:noFill/>
                </a:ln>
                <a:solidFill>
                  <a:srgbClr val="179D60"/>
                </a:solidFill>
                <a:effectLst/>
                <a:uLnTx/>
                <a:uFillTx/>
                <a:latin typeface="Calibri"/>
                <a:ea typeface="+mj-ea"/>
                <a:cs typeface="Biome Light" panose="020B0502040204020203" pitchFamily="34" charset="0"/>
              </a:rPr>
              <a:t>Oral</a:t>
            </a:r>
            <a:r>
              <a:rPr kumimoji="0" lang="it-IT" sz="3200" b="1" i="0" u="none" strike="noStrike" kern="1200" cap="none" spc="100" normalizeH="0" noProof="0" dirty="0">
                <a:ln>
                  <a:noFill/>
                </a:ln>
                <a:solidFill>
                  <a:srgbClr val="179D60"/>
                </a:solidFill>
                <a:effectLst/>
                <a:uLnTx/>
                <a:uFillTx/>
                <a:latin typeface="Calibri"/>
                <a:ea typeface="+mj-ea"/>
                <a:cs typeface="Biome Light" panose="020B0502040204020203" pitchFamily="34" charset="0"/>
              </a:rPr>
              <a:t> </a:t>
            </a:r>
            <a:r>
              <a:rPr kumimoji="0" lang="it-IT" sz="3200" b="1" i="0" u="none" strike="noStrike" kern="1200" cap="none" spc="100" normalizeH="0" noProof="0" dirty="0" err="1">
                <a:ln>
                  <a:noFill/>
                </a:ln>
                <a:solidFill>
                  <a:srgbClr val="179D60"/>
                </a:solidFill>
                <a:effectLst/>
                <a:uLnTx/>
                <a:uFillTx/>
                <a:latin typeface="Calibri"/>
                <a:ea typeface="+mj-ea"/>
                <a:cs typeface="Biome Light" panose="020B0502040204020203" pitchFamily="34" charset="0"/>
              </a:rPr>
              <a:t>spontané</a:t>
            </a:r>
            <a:r>
              <a:rPr kumimoji="0" lang="it-IT" sz="3200" b="1" i="0" u="none" strike="noStrike" kern="1200" cap="none" spc="100" normalizeH="0" noProof="0" dirty="0">
                <a:ln>
                  <a:noFill/>
                </a:ln>
                <a:solidFill>
                  <a:srgbClr val="179D60"/>
                </a:solidFill>
                <a:effectLst/>
                <a:uLnTx/>
                <a:uFillTx/>
                <a:latin typeface="Calibri"/>
                <a:ea typeface="+mj-ea"/>
                <a:cs typeface="Biome Light" panose="020B0502040204020203" pitchFamily="34" charset="0"/>
              </a:rPr>
              <a:t> : un </a:t>
            </a:r>
            <a:r>
              <a:rPr kumimoji="0" lang="it-IT" sz="3200" b="1" i="0" u="none" strike="noStrike" kern="1200" cap="none" spc="100" normalizeH="0" noProof="0" dirty="0" err="1">
                <a:ln>
                  <a:noFill/>
                </a:ln>
                <a:solidFill>
                  <a:srgbClr val="179D60"/>
                </a:solidFill>
                <a:effectLst/>
                <a:uLnTx/>
                <a:uFillTx/>
                <a:latin typeface="Calibri"/>
                <a:ea typeface="+mj-ea"/>
                <a:cs typeface="Biome Light" panose="020B0502040204020203" pitchFamily="34" charset="0"/>
              </a:rPr>
              <a:t>exemple</a:t>
            </a:r>
            <a:r>
              <a:rPr kumimoji="0" lang="it-IT" sz="3200" b="1" i="0" u="none" strike="noStrike" kern="1200" cap="none" spc="100" normalizeH="0" noProof="0" dirty="0">
                <a:ln>
                  <a:noFill/>
                </a:ln>
                <a:solidFill>
                  <a:srgbClr val="179D60"/>
                </a:solidFill>
                <a:effectLst/>
                <a:uLnTx/>
                <a:uFillTx/>
                <a:latin typeface="Calibri"/>
                <a:ea typeface="+mj-ea"/>
                <a:cs typeface="Biome Light" panose="020B0502040204020203" pitchFamily="34" charset="0"/>
              </a:rPr>
              <a:t> d’</a:t>
            </a:r>
            <a:r>
              <a:rPr kumimoji="0" lang="it-IT" sz="3200" b="1" i="0" u="none" strike="noStrike" kern="1200" cap="none" spc="100" normalizeH="0" noProof="0" dirty="0" err="1">
                <a:ln>
                  <a:noFill/>
                </a:ln>
                <a:solidFill>
                  <a:srgbClr val="179D60"/>
                </a:solidFill>
                <a:effectLst/>
                <a:uLnTx/>
                <a:uFillTx/>
                <a:latin typeface="Calibri"/>
                <a:ea typeface="+mj-ea"/>
                <a:cs typeface="Biome Light" panose="020B0502040204020203" pitchFamily="34" charset="0"/>
              </a:rPr>
              <a:t>organisation</a:t>
            </a:r>
            <a:r>
              <a:rPr kumimoji="0" lang="it-IT" sz="3200" b="1" i="0" u="none" strike="noStrike" kern="1200" cap="none" spc="100" normalizeH="0" noProof="0" dirty="0">
                <a:ln>
                  <a:noFill/>
                </a:ln>
                <a:solidFill>
                  <a:srgbClr val="179D60"/>
                </a:solidFill>
                <a:effectLst/>
                <a:uLnTx/>
                <a:uFillTx/>
                <a:latin typeface="Calibri"/>
                <a:ea typeface="+mj-ea"/>
                <a:cs typeface="Biome Light" panose="020B0502040204020203" pitchFamily="34" charset="0"/>
              </a:rPr>
              <a:t> </a:t>
            </a:r>
            <a:r>
              <a:rPr kumimoji="0" lang="it-IT" sz="3200" b="1" i="0" u="none" strike="noStrike" kern="1200" cap="none" spc="100" normalizeH="0" noProof="0" dirty="0" err="1">
                <a:ln>
                  <a:noFill/>
                </a:ln>
                <a:solidFill>
                  <a:srgbClr val="179D60"/>
                </a:solidFill>
                <a:effectLst/>
                <a:uLnTx/>
                <a:uFillTx/>
                <a:latin typeface="Calibri"/>
                <a:ea typeface="+mj-ea"/>
                <a:cs typeface="Biome Light" panose="020B0502040204020203" pitchFamily="34" charset="0"/>
              </a:rPr>
              <a:t>syntaxique</a:t>
            </a:r>
            <a:r>
              <a:rPr kumimoji="0" lang="it-IT" sz="3200" b="1" i="0" u="none" strike="noStrike" kern="1200" cap="none" spc="100" normalizeH="0" noProof="0" dirty="0">
                <a:ln>
                  <a:noFill/>
                </a:ln>
                <a:solidFill>
                  <a:srgbClr val="179D60"/>
                </a:solidFill>
                <a:effectLst/>
                <a:uLnTx/>
                <a:uFillTx/>
                <a:latin typeface="Calibri"/>
                <a:ea typeface="+mj-ea"/>
                <a:cs typeface="Biome Light" panose="020B0502040204020203" pitchFamily="34" charset="0"/>
              </a:rPr>
              <a:t> </a:t>
            </a:r>
            <a:r>
              <a:rPr lang="it-IT" sz="3200" b="1" spc="100" dirty="0">
                <a:solidFill>
                  <a:srgbClr val="179D60"/>
                </a:solidFill>
                <a:latin typeface="Calibri"/>
                <a:cs typeface="Biome Light" panose="020B0502040204020203" pitchFamily="34" charset="0"/>
              </a:rPr>
              <a:t>non </a:t>
            </a:r>
            <a:r>
              <a:rPr lang="it-IT" sz="3200" b="1" spc="100" dirty="0" err="1">
                <a:solidFill>
                  <a:srgbClr val="179D60"/>
                </a:solidFill>
                <a:latin typeface="Calibri"/>
                <a:cs typeface="Biome Light" panose="020B0502040204020203" pitchFamily="34" charset="0"/>
              </a:rPr>
              <a:t>linéaire</a:t>
            </a:r>
            <a:r>
              <a:rPr lang="it-IT" sz="3200" b="1" spc="100" dirty="0">
                <a:solidFill>
                  <a:srgbClr val="179D60"/>
                </a:solidFill>
                <a:latin typeface="Calibri"/>
                <a:cs typeface="Biome Light" panose="020B0502040204020203" pitchFamily="34" charset="0"/>
              </a:rPr>
              <a:t> (PFC)</a:t>
            </a:r>
            <a:endParaRPr lang="fr-FR" sz="3200" b="1" spc="100" dirty="0">
              <a:solidFill>
                <a:srgbClr val="179D60"/>
              </a:solidFill>
              <a:latin typeface="Calibri"/>
              <a:cs typeface="Biome Light" panose="020B0502040204020203" pitchFamily="34" charset="0"/>
            </a:endParaRPr>
          </a:p>
        </p:txBody>
      </p:sp>
      <p:sp>
        <p:nvSpPr>
          <p:cNvPr id="3" name="Segnaposto contenuto 2"/>
          <p:cNvSpPr>
            <a:spLocks noGrp="1"/>
          </p:cNvSpPr>
          <p:nvPr>
            <p:ph idx="1"/>
          </p:nvPr>
        </p:nvSpPr>
        <p:spPr>
          <a:xfrm>
            <a:off x="674649" y="1417641"/>
            <a:ext cx="10972800" cy="4732336"/>
          </a:xfrm>
        </p:spPr>
        <p:txBody>
          <a:bodyPr>
            <a:normAutofit fontScale="92500" lnSpcReduction="10000"/>
          </a:bodyPr>
          <a:lstStyle/>
          <a:p>
            <a:pPr marL="0" indent="0">
              <a:buNone/>
            </a:pPr>
            <a:r>
              <a:rPr lang="fr-FR" sz="2600">
                <a:solidFill>
                  <a:srgbClr val="002060"/>
                </a:solidFill>
              </a:rPr>
              <a:t>Dialogue PFC </a:t>
            </a:r>
            <a:r>
              <a:rPr lang="fr-FR" sz="2400" u="sng">
                <a:solidFill>
                  <a:prstClr val="black"/>
                </a:solidFill>
                <a:hlinkClick r:id="rId3"/>
              </a:rPr>
              <a:t>https://repository.ortolang.fr/api/content/pfc/v1/21abl1/21abl1g_anon.mp3</a:t>
            </a:r>
            <a:endParaRPr lang="fr-FR" b="1">
              <a:solidFill>
                <a:srgbClr val="7030A0"/>
              </a:solidFill>
            </a:endParaRPr>
          </a:p>
          <a:p>
            <a:pPr marL="0" indent="0">
              <a:buNone/>
            </a:pPr>
            <a:r>
              <a:rPr lang="fr-FR" b="1">
                <a:solidFill>
                  <a:srgbClr val="7030A0"/>
                </a:solidFill>
              </a:rPr>
              <a:t>Structure de phrase et développement de l’information typique de l’oral spontané</a:t>
            </a:r>
          </a:p>
          <a:p>
            <a:pPr marL="0" indent="0">
              <a:buNone/>
            </a:pPr>
            <a:r>
              <a:rPr lang="fr-FR" b="1">
                <a:solidFill>
                  <a:srgbClr val="002060"/>
                </a:solidFill>
              </a:rPr>
              <a:t>- thème développé avant d’être actualisé : la prédication principale est mise en suspens par des prédications secondaires → fonctionnel :  l’information suscite plus d’intérêt si on sait de qui on parle</a:t>
            </a:r>
            <a:endParaRPr lang="fr-FR">
              <a:solidFill>
                <a:srgbClr val="002060"/>
              </a:solidFill>
            </a:endParaRPr>
          </a:p>
          <a:p>
            <a:pPr marL="0" indent="0">
              <a:buNone/>
            </a:pPr>
            <a:endParaRPr lang="fr-FR">
              <a:solidFill>
                <a:srgbClr val="7030A0"/>
              </a:solidFill>
            </a:endParaRPr>
          </a:p>
          <a:p>
            <a:pPr marL="0" indent="0">
              <a:buNone/>
            </a:pPr>
            <a:r>
              <a:rPr lang="fr-FR" sz="4000"/>
              <a:t>BL : </a:t>
            </a:r>
            <a:r>
              <a:rPr lang="fr-FR" sz="4000" b="1"/>
              <a:t>Il y a un copain </a:t>
            </a:r>
            <a:r>
              <a:rPr lang="fr-FR" sz="4000"/>
              <a:t>qui euh + ben un un des mecs que tu as vu à l'atelier là-bas + celui qui est arrivé en même temps que nous + quand on allait chercher Fanny + eh ben il / </a:t>
            </a:r>
            <a:r>
              <a:rPr lang="fr-FR" sz="4000" b="1"/>
              <a:t>actuellement</a:t>
            </a:r>
            <a:r>
              <a:rPr lang="fr-FR" sz="4000"/>
              <a:t> </a:t>
            </a:r>
            <a:r>
              <a:rPr lang="fr-FR" sz="4000" b="1"/>
              <a:t>il loge là (</a:t>
            </a:r>
            <a:r>
              <a:rPr lang="fr-FR" sz="4000"/>
              <a:t>PFC 72639 21abl1 Dijon)</a:t>
            </a:r>
          </a:p>
          <a:p>
            <a:pPr marL="0" indent="0">
              <a:buNone/>
            </a:pPr>
            <a:endParaRPr lang="it-IT" sz="4000">
              <a:solidFill>
                <a:srgbClr val="FF0000"/>
              </a:solidFill>
              <a:highlight>
                <a:srgbClr val="FFFF00"/>
              </a:highlight>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60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471" y="220718"/>
            <a:ext cx="11749547" cy="830316"/>
          </a:xfrm>
        </p:spPr>
        <p:txBody>
          <a:bodyPr>
            <a:noAutofit/>
          </a:bodyPr>
          <a:lstStyle/>
          <a:p>
            <a:pPr algn="ctr"/>
            <a:r>
              <a:rPr lang="fr-FR" sz="3200" b="1" spc="100" dirty="0">
                <a:solidFill>
                  <a:srgbClr val="179D60"/>
                </a:solidFill>
                <a:latin typeface="Calibri"/>
                <a:cs typeface="Biome Light" panose="020B0502040204020203" pitchFamily="34" charset="0"/>
              </a:rPr>
              <a:t>EX. PFC suite : observation d’autres phénomènes </a:t>
            </a:r>
            <a:br>
              <a:rPr lang="fr-FR" sz="3200" b="1" spc="100" dirty="0">
                <a:solidFill>
                  <a:srgbClr val="179D60"/>
                </a:solidFill>
                <a:latin typeface="Calibri"/>
                <a:cs typeface="Biome Light" panose="020B0502040204020203" pitchFamily="34" charset="0"/>
              </a:rPr>
            </a:br>
            <a:r>
              <a:rPr lang="fr-FR" sz="3200" b="1" spc="100" dirty="0">
                <a:solidFill>
                  <a:srgbClr val="179D60"/>
                </a:solidFill>
                <a:latin typeface="Calibri"/>
                <a:cs typeface="Biome Light" panose="020B0502040204020203" pitchFamily="34" charset="0"/>
              </a:rPr>
              <a:t>d’oral spontané</a:t>
            </a:r>
          </a:p>
        </p:txBody>
      </p:sp>
      <p:sp>
        <p:nvSpPr>
          <p:cNvPr id="3" name="Segnaposto contenuto 2"/>
          <p:cNvSpPr>
            <a:spLocks noGrp="1"/>
          </p:cNvSpPr>
          <p:nvPr>
            <p:ph idx="1"/>
          </p:nvPr>
        </p:nvSpPr>
        <p:spPr>
          <a:xfrm>
            <a:off x="716690" y="1166648"/>
            <a:ext cx="10972800" cy="5189702"/>
          </a:xfrm>
        </p:spPr>
        <p:txBody>
          <a:bodyPr>
            <a:normAutofit fontScale="55000" lnSpcReduction="20000"/>
          </a:bodyPr>
          <a:lstStyle/>
          <a:p>
            <a:pPr marL="0" indent="0">
              <a:buNone/>
            </a:pPr>
            <a:endParaRPr lang="fr-FR" dirty="0">
              <a:solidFill>
                <a:srgbClr val="7030A0"/>
              </a:solidFill>
            </a:endParaRPr>
          </a:p>
          <a:p>
            <a:pPr marL="0" indent="0" fontAlgn="base">
              <a:buNone/>
            </a:pPr>
            <a:r>
              <a:rPr lang="fr-FR" sz="4400" b="1" dirty="0">
                <a:solidFill>
                  <a:srgbClr val="002060"/>
                </a:solidFill>
              </a:rPr>
              <a:t>L1 </a:t>
            </a:r>
            <a:r>
              <a:rPr lang="fr-FR" sz="4400" b="1" u="sng" dirty="0">
                <a:solidFill>
                  <a:srgbClr val="002060"/>
                </a:solidFill>
              </a:rPr>
              <a:t>c'est euh c'est euh </a:t>
            </a:r>
            <a:r>
              <a:rPr lang="fr-FR" sz="4400" b="1" dirty="0">
                <a:solidFill>
                  <a:srgbClr val="002060"/>
                </a:solidFill>
              </a:rPr>
              <a:t>vous allez faire des </a:t>
            </a:r>
            <a:r>
              <a:rPr lang="fr-FR" sz="4400" b="1" u="sng" dirty="0">
                <a:solidFill>
                  <a:srgbClr val="002060"/>
                </a:solidFill>
              </a:rPr>
              <a:t>trucs</a:t>
            </a:r>
            <a:r>
              <a:rPr lang="fr-FR" sz="4400" b="1" dirty="0">
                <a:solidFill>
                  <a:srgbClr val="002060"/>
                </a:solidFill>
              </a:rPr>
              <a:t> euh un peu </a:t>
            </a:r>
            <a:r>
              <a:rPr lang="fr-FR" sz="4400" b="1" u="sng" dirty="0">
                <a:solidFill>
                  <a:srgbClr val="002060"/>
                </a:solidFill>
              </a:rPr>
              <a:t>genre</a:t>
            </a:r>
            <a:r>
              <a:rPr lang="fr-FR" sz="4400" b="1" dirty="0">
                <a:solidFill>
                  <a:srgbClr val="002060"/>
                </a:solidFill>
              </a:rPr>
              <a:t> chambre d'hôtes?</a:t>
            </a:r>
            <a:endParaRPr lang="fr-FR" sz="4400" dirty="0">
              <a:solidFill>
                <a:srgbClr val="002060"/>
              </a:solidFill>
            </a:endParaRPr>
          </a:p>
          <a:p>
            <a:pPr marL="0" indent="0" fontAlgn="base">
              <a:buNone/>
            </a:pPr>
            <a:r>
              <a:rPr lang="fr-FR" sz="4400" b="1" dirty="0">
                <a:solidFill>
                  <a:srgbClr val="002060"/>
                </a:solidFill>
              </a:rPr>
              <a:t>L2 ah non pas du tout non non c'est quand on a des copains qui logent ici</a:t>
            </a:r>
            <a:r>
              <a:rPr lang="fr-FR" sz="4400" dirty="0">
                <a:solidFill>
                  <a:srgbClr val="002060"/>
                </a:solidFill>
              </a:rPr>
              <a:t> + </a:t>
            </a:r>
            <a:r>
              <a:rPr lang="fr-FR" sz="4400" b="1" dirty="0">
                <a:solidFill>
                  <a:srgbClr val="002060"/>
                </a:solidFill>
              </a:rPr>
              <a:t>là actuellement en face il y a /il y a un copain +  </a:t>
            </a:r>
            <a:r>
              <a:rPr lang="fr-FR" sz="4400" b="1" u="sng" dirty="0">
                <a:solidFill>
                  <a:srgbClr val="002060"/>
                </a:solidFill>
              </a:rPr>
              <a:t>tiens on va virer ça +++ </a:t>
            </a:r>
            <a:r>
              <a:rPr lang="fr-FR" sz="4400" b="1" dirty="0">
                <a:solidFill>
                  <a:srgbClr val="002060"/>
                </a:solidFill>
              </a:rPr>
              <a:t> hop +++ </a:t>
            </a:r>
            <a:r>
              <a:rPr lang="fr-FR" sz="4400" b="1" u="sng" dirty="0">
                <a:solidFill>
                  <a:srgbClr val="002060"/>
                </a:solidFill>
              </a:rPr>
              <a:t>il y a un copain </a:t>
            </a:r>
            <a:r>
              <a:rPr lang="fr-FR" sz="4400" b="1" dirty="0">
                <a:solidFill>
                  <a:srgbClr val="002060"/>
                </a:solidFill>
              </a:rPr>
              <a:t>qui ben un des mecs que t'as vu à l'atelier là-bas </a:t>
            </a:r>
            <a:r>
              <a:rPr lang="fr-FR" sz="4400" b="1" u="sng" dirty="0">
                <a:solidFill>
                  <a:srgbClr val="002060"/>
                </a:solidFill>
              </a:rPr>
              <a:t>↗</a:t>
            </a:r>
            <a:r>
              <a:rPr lang="fr-FR" sz="4400" b="1" dirty="0">
                <a:solidFill>
                  <a:srgbClr val="002060"/>
                </a:solidFill>
              </a:rPr>
              <a:t> (L1 </a:t>
            </a:r>
            <a:r>
              <a:rPr lang="fr-FR" sz="4400" b="1" u="sng" dirty="0">
                <a:solidFill>
                  <a:srgbClr val="002060"/>
                </a:solidFill>
              </a:rPr>
              <a:t>ouais</a:t>
            </a:r>
            <a:r>
              <a:rPr lang="fr-FR" sz="4400" b="1" dirty="0">
                <a:solidFill>
                  <a:srgbClr val="002060"/>
                </a:solidFill>
              </a:rPr>
              <a:t>) + celui qui est arrivé en même temps que nous quand on allait te chercher ↗  (L1 xx) eh bien actuellement </a:t>
            </a:r>
            <a:r>
              <a:rPr lang="fr-FR" sz="4400" b="1" u="sng" dirty="0">
                <a:solidFill>
                  <a:srgbClr val="002060"/>
                </a:solidFill>
              </a:rPr>
              <a:t>il loge là </a:t>
            </a:r>
            <a:r>
              <a:rPr lang="fr-FR" sz="4400" b="1" dirty="0">
                <a:solidFill>
                  <a:srgbClr val="002060"/>
                </a:solidFill>
              </a:rPr>
              <a:t>parce qu'il vient de Paris et puis il vient de prendre l'atelier donc </a:t>
            </a:r>
            <a:r>
              <a:rPr lang="fr-FR" sz="4400" b="1" u="sng" dirty="0">
                <a:solidFill>
                  <a:srgbClr val="002060"/>
                </a:solidFill>
              </a:rPr>
              <a:t>il loge ici</a:t>
            </a:r>
          </a:p>
          <a:p>
            <a:pPr marL="0" indent="0" fontAlgn="base">
              <a:buNone/>
            </a:pPr>
            <a:r>
              <a:rPr lang="fr-FR" sz="4400" b="1" dirty="0">
                <a:solidFill>
                  <a:srgbClr val="002060"/>
                </a:solidFill>
              </a:rPr>
              <a:t>L1 et i(l) loue </a:t>
            </a:r>
            <a:r>
              <a:rPr lang="fr-FR" sz="4400" b="1" u="sng" dirty="0">
                <a:solidFill>
                  <a:srgbClr val="002060"/>
                </a:solidFill>
              </a:rPr>
              <a:t>ou euh </a:t>
            </a:r>
            <a:r>
              <a:rPr lang="fr-FR" sz="4400" b="1" dirty="0">
                <a:solidFill>
                  <a:srgbClr val="002060"/>
                </a:solidFill>
              </a:rPr>
              <a:t>? +++</a:t>
            </a:r>
          </a:p>
          <a:p>
            <a:pPr marL="0" indent="0" fontAlgn="base">
              <a:buNone/>
            </a:pPr>
            <a:r>
              <a:rPr lang="fr-FR" sz="4400" b="1" dirty="0">
                <a:solidFill>
                  <a:srgbClr val="002060"/>
                </a:solidFill>
              </a:rPr>
              <a:t>L2 non non il </a:t>
            </a:r>
            <a:r>
              <a:rPr lang="fr-FR" sz="4400" b="1" u="sng" dirty="0">
                <a:solidFill>
                  <a:srgbClr val="002060"/>
                </a:solidFill>
              </a:rPr>
              <a:t>loue</a:t>
            </a:r>
            <a:r>
              <a:rPr lang="fr-FR" sz="4400" b="1" dirty="0">
                <a:solidFill>
                  <a:srgbClr val="002060"/>
                </a:solidFill>
              </a:rPr>
              <a:t> pas oh peut-être qu'il va lui demander quelque chose pour les charges quoi</a:t>
            </a:r>
          </a:p>
          <a:p>
            <a:pPr marL="0" indent="0" fontAlgn="base">
              <a:buNone/>
            </a:pPr>
            <a:r>
              <a:rPr lang="fr-FR" sz="4400" b="1" dirty="0">
                <a:solidFill>
                  <a:srgbClr val="002060"/>
                </a:solidFill>
              </a:rPr>
              <a:t>L1 ouais</a:t>
            </a:r>
          </a:p>
          <a:p>
            <a:pPr marL="0" indent="0" fontAlgn="base">
              <a:buNone/>
            </a:pPr>
            <a:r>
              <a:rPr lang="fr-FR" sz="4400" b="1" dirty="0">
                <a:solidFill>
                  <a:srgbClr val="002060"/>
                </a:solidFill>
              </a:rPr>
              <a:t>L2 j'en sais rien</a:t>
            </a:r>
            <a:endParaRPr lang="fr-FR" b="1" dirty="0">
              <a:solidFill>
                <a:srgbClr val="002060"/>
              </a:solidFill>
            </a:endParaRPr>
          </a:p>
          <a:p>
            <a:pPr marL="0" indent="0">
              <a:buNone/>
            </a:pPr>
            <a:r>
              <a:rPr lang="fr-FR" sz="4000" b="1" dirty="0">
                <a:solidFill>
                  <a:srgbClr val="002060"/>
                </a:solidFill>
              </a:rPr>
              <a:t>(</a:t>
            </a:r>
            <a:r>
              <a:rPr lang="fr-FR" sz="4000" dirty="0">
                <a:solidFill>
                  <a:srgbClr val="002060"/>
                </a:solidFill>
              </a:rPr>
              <a:t>PFC 72639 21abl1 Dijon) </a:t>
            </a:r>
            <a:r>
              <a:rPr lang="fr-FR" sz="4000" dirty="0">
                <a:solidFill>
                  <a:srgbClr val="002060"/>
                </a:solidFill>
                <a:hlinkClick r:id="rId3"/>
              </a:rPr>
              <a:t>https://repository.ortolang.fr/api/content/pfc/v1/21abl1/21abl1g_anon.mp3</a:t>
            </a:r>
            <a:r>
              <a:rPr lang="fr-FR" sz="4000" dirty="0">
                <a:solidFill>
                  <a:srgbClr val="002060"/>
                </a:solidFill>
              </a:rPr>
              <a:t>  début</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2A067-D1B6-40E7-AD6E-E336FA182D59}"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3695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13917</TotalTime>
  <Words>11799</Words>
  <Application>Microsoft Office PowerPoint</Application>
  <PresentationFormat>Widescreen</PresentationFormat>
  <Paragraphs>816</Paragraphs>
  <Slides>66</Slides>
  <Notes>23</Notes>
  <HiddenSlides>0</HiddenSlides>
  <MMClips>2</MMClips>
  <ScaleCrop>false</ScaleCrop>
  <HeadingPairs>
    <vt:vector size="6" baseType="variant">
      <vt:variant>
        <vt:lpstr>Caratteri utilizzati</vt:lpstr>
      </vt:variant>
      <vt:variant>
        <vt:i4>10</vt:i4>
      </vt:variant>
      <vt:variant>
        <vt:lpstr>Tema</vt:lpstr>
      </vt:variant>
      <vt:variant>
        <vt:i4>7</vt:i4>
      </vt:variant>
      <vt:variant>
        <vt:lpstr>Titoli diapositive</vt:lpstr>
      </vt:variant>
      <vt:variant>
        <vt:i4>66</vt:i4>
      </vt:variant>
    </vt:vector>
  </HeadingPairs>
  <TitlesOfParts>
    <vt:vector size="83" baseType="lpstr">
      <vt:lpstr>Alphonetic</vt:lpstr>
      <vt:lpstr>Arial</vt:lpstr>
      <vt:lpstr>Biome Light</vt:lpstr>
      <vt:lpstr>Calibri</vt:lpstr>
      <vt:lpstr>Calibri Light</vt:lpstr>
      <vt:lpstr>Courier New</vt:lpstr>
      <vt:lpstr>Roboto Slab</vt:lpstr>
      <vt:lpstr>Segoe UI</vt:lpstr>
      <vt:lpstr>Times New Roman</vt:lpstr>
      <vt:lpstr>Wingdings</vt:lpstr>
      <vt:lpstr>Tema di Office</vt:lpstr>
      <vt:lpstr>1_Tema di Office</vt:lpstr>
      <vt:lpstr>3_Tema di Office</vt:lpstr>
      <vt:lpstr>2_Tema di Office</vt:lpstr>
      <vt:lpstr>4_Tema di Office</vt:lpstr>
      <vt:lpstr>Office Theme</vt:lpstr>
      <vt:lpstr>5_Tema di Office</vt:lpstr>
      <vt:lpstr>Presentazione standard di PowerPoint</vt:lpstr>
      <vt:lpstr>CIA Lingua francese 3  - Introduction</vt:lpstr>
      <vt:lpstr>Aspects de la communication sociale : Erving Goffman   les mécanismes qui gouvernent notre existence en société </vt:lpstr>
      <vt:lpstr>Presentazione standard di PowerPoint</vt:lpstr>
      <vt:lpstr>« L’oral »</vt:lpstr>
      <vt:lpstr>Différents types d’oral </vt:lpstr>
      <vt:lpstr>Presentazione standard di PowerPoint</vt:lpstr>
      <vt:lpstr>Oral spontané : un exemple d’organisation syntaxique non linéaire (PFC)</vt:lpstr>
      <vt:lpstr>EX. PFC suite : observation d’autres phénomènes  d’oral spontané</vt:lpstr>
      <vt:lpstr>Activités sur corpus</vt:lpstr>
      <vt:lpstr>Qq étapes de la recherche sur le français (parlé)</vt:lpstr>
      <vt:lpstr>Recherches sur le français parlé  Claire Blanche-Benveniste et GARS (groupe aixois de recherche en syntaxe)</vt:lpstr>
      <vt:lpstr>Les [facteurs de] variations</vt:lpstr>
      <vt:lpstr>   Gestion de l’implicite : les marqueurs d’extension de liste (Etcetera, et tout, tout ça, machin)  </vt:lpstr>
      <vt:lpstr>Quelques notions linguistiques       Les niveaux de l’analyse</vt:lpstr>
      <vt:lpstr>Quelques notions linguistiques - Les fonctions du langage</vt:lpstr>
      <vt:lpstr>Quelques notions linguistiques        L’énonciation</vt:lpstr>
      <vt:lpstr>Quelques notions linguistiques            Axes paradigmatiques et                   syntagmatiques</vt:lpstr>
      <vt:lpstr>Transcription (1)</vt:lpstr>
      <vt:lpstr>Transcription (2)</vt:lpstr>
      <vt:lpstr>Transcription (3)</vt:lpstr>
      <vt:lpstr>Transcription (4) : erreurs de transcription</vt:lpstr>
      <vt:lpstr>La langue comme moyen et objet de comicité</vt:lpstr>
      <vt:lpstr>Paroles rapportées – le discours indirect DI</vt:lpstr>
      <vt:lpstr>Des verbes introducteurs du discours indirect (expriment un point de vue du rapporteur)</vt:lpstr>
      <vt:lpstr> DI  : Force illocutoire et verbes introducteurs </vt:lpstr>
      <vt:lpstr>Paroles rapportées – exercice 1 DD-&gt; DI</vt:lpstr>
      <vt:lpstr>Paroles rapportées – exercice 2 DI-&gt; DD</vt:lpstr>
      <vt:lpstr>Presentazione standard di PowerPoint</vt:lpstr>
      <vt:lpstr>     CORPUS</vt:lpstr>
      <vt:lpstr>CORPUS TCOF</vt:lpstr>
      <vt:lpstr>Pour approfondir :  </vt:lpstr>
      <vt:lpstr>CORPUS  Enquêtes Sociolinguistiques à Orléans</vt:lpstr>
      <vt:lpstr>CORPUS - Aspects de la spontanéité énonciative Réduction vs phénomènes de redondance (1)</vt:lpstr>
      <vt:lpstr>  CORPUS Aspects de la spontanéité –  Reformulation et redondance (2) </vt:lpstr>
      <vt:lpstr>Variation régionale : l'accent marseillais (1)</vt:lpstr>
      <vt:lpstr>L’accent marseillais (2)</vt:lpstr>
      <vt:lpstr>Activité - transcription API corpus Marseille (3)</vt:lpstr>
      <vt:lpstr>Modalisation des énoncés :  les MD (marqueurs discursifs)</vt:lpstr>
      <vt:lpstr>Exemple : marqueurs discursifs tiens - ben - hein</vt:lpstr>
      <vt:lpstr>Exemple : une analyse du MD hein</vt:lpstr>
      <vt:lpstr>Presentazione standard di PowerPoint</vt:lpstr>
      <vt:lpstr>Variation en  syntaxe 1 – qq rappels</vt:lpstr>
      <vt:lpstr>Variation en syntaxe 2</vt:lpstr>
      <vt:lpstr>Variation lexicale</vt:lpstr>
      <vt:lpstr> CORPUS  - Aspects de la spontanéité réajustement, explicitation  (autocensure d’un terme lexical stigmatisé : faire un pays)  </vt:lpstr>
      <vt:lpstr>CORPUS - Aspects de la spontanéité réajustement introduit par enfin</vt:lpstr>
      <vt:lpstr>Sémantique et pragmatique : le dit et le non-dit</vt:lpstr>
      <vt:lpstr>Presentazione standard di PowerPoint</vt:lpstr>
      <vt:lpstr>L’implicite : présupposés et sous-entendus</vt:lpstr>
      <vt:lpstr>CORPUS (PFC) Implicite, connaissances partagées exemple Le loft et Loana</vt:lpstr>
      <vt:lpstr>Le loft (Loana) Matrice d’explicitation</vt:lpstr>
      <vt:lpstr>Presentazione standard di PowerPoint</vt:lpstr>
      <vt:lpstr>… et ses marqueurs</vt:lpstr>
      <vt:lpstr> Reformulation sollicitée pour vérifier  l’hypothèse énonciation spontanée ↔ énoncé réduit </vt:lpstr>
      <vt:lpstr> Réductions à tous les niveaux de la langue 1 </vt:lpstr>
      <vt:lpstr>Réductions à tous les niveaux de la langue 2</vt:lpstr>
      <vt:lpstr>Réductions à tous les niveaux de la langue 3</vt:lpstr>
      <vt:lpstr>Réductions à tous les niveaux de la langue 4</vt:lpstr>
      <vt:lpstr>Réductions à tous les niveaux de la langue 5</vt:lpstr>
      <vt:lpstr>Réductions à tous les niveaux de la langue 6</vt:lpstr>
      <vt:lpstr> Conclusion spontanéité :  la réduction se confirme comme un marqueur essentiel de l’énonciation très spontanée</vt:lpstr>
      <vt:lpstr>Oral spontané vs oral fictionnel : questions</vt:lpstr>
      <vt:lpstr>Un oral de fiction 1 : PBLV</vt:lpstr>
      <vt:lpstr>Oral de fiction (PBLV) vs oral spontané : qq remarques </vt:lpstr>
      <vt:lpstr>Considérations conclusives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relecteur</dc:creator>
  <cp:lastModifiedBy>STABARIN ISABELLE</cp:lastModifiedBy>
  <cp:revision>85</cp:revision>
  <dcterms:created xsi:type="dcterms:W3CDTF">2025-02-18T22:51:24Z</dcterms:created>
  <dcterms:modified xsi:type="dcterms:W3CDTF">2026-04-29T11:44:18Z</dcterms:modified>
</cp:coreProperties>
</file>