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(MS)" panose="020B0604020202020204" charset="0"/>
      <p:regular r:id="rId19"/>
    </p:embeddedFont>
    <p:embeddedFont>
      <p:font typeface="Calibri (MS) Bold" panose="020B0604020202020204" charset="0"/>
      <p:regular r:id="rId20"/>
    </p:embeddedFont>
    <p:embeddedFont>
      <p:font typeface="Calibri (MS) Bold Italics" panose="020B0604020202020204" charset="0"/>
      <p:regular r:id="rId21"/>
    </p:embeddedFont>
    <p:embeddedFont>
      <p:font typeface="Calibri (MS) Italics" panose="020B0604020202020204" charset="0"/>
      <p:regular r:id="rId22"/>
    </p:embeddedFont>
    <p:embeddedFont>
      <p:font typeface="Georgia Bold" panose="020B0604020202020204" charset="0"/>
      <p:regular r:id="rId23"/>
    </p:embeddedFont>
    <p:embeddedFont>
      <p:font typeface="Georgia Bold Italics" panose="020B0604020202020204" charset="0"/>
      <p:regular r:id="rId24"/>
    </p:embeddedFont>
    <p:embeddedFont>
      <p:font typeface="Georgia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2697" y="10137143"/>
            <a:ext cx="18313403" cy="171707"/>
            <a:chOff x="0" y="0"/>
            <a:chExt cx="24417871" cy="228943"/>
          </a:xfrm>
        </p:grpSpPr>
        <p:sp>
          <p:nvSpPr>
            <p:cNvPr id="6" name="Freeform 6"/>
            <p:cNvSpPr/>
            <p:nvPr/>
          </p:nvSpPr>
          <p:spPr>
            <a:xfrm>
              <a:off x="16891" y="16891"/>
              <a:ext cx="24383999" cy="195072"/>
            </a:xfrm>
            <a:custGeom>
              <a:avLst/>
              <a:gdLst/>
              <a:ahLst/>
              <a:cxnLst/>
              <a:rect l="l" t="t" r="r" b="b"/>
              <a:pathLst>
                <a:path w="24383999" h="195072">
                  <a:moveTo>
                    <a:pt x="0" y="0"/>
                  </a:moveTo>
                  <a:lnTo>
                    <a:pt x="24383999" y="0"/>
                  </a:lnTo>
                  <a:lnTo>
                    <a:pt x="24383999" y="195072"/>
                  </a:lnTo>
                  <a:lnTo>
                    <a:pt x="0" y="195072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4417782" cy="228856"/>
            </a:xfrm>
            <a:custGeom>
              <a:avLst/>
              <a:gdLst/>
              <a:ahLst/>
              <a:cxnLst/>
              <a:rect l="l" t="t" r="r" b="b"/>
              <a:pathLst>
                <a:path w="24417782" h="228856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211963"/>
                  </a:lnTo>
                  <a:cubicBezTo>
                    <a:pt x="24417782" y="221361"/>
                    <a:pt x="24410163" y="228854"/>
                    <a:pt x="24400890" y="228854"/>
                  </a:cubicBezTo>
                  <a:lnTo>
                    <a:pt x="16891" y="228854"/>
                  </a:lnTo>
                  <a:cubicBezTo>
                    <a:pt x="7620" y="228981"/>
                    <a:pt x="0" y="221361"/>
                    <a:pt x="0" y="21196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11963"/>
                  </a:lnTo>
                  <a:lnTo>
                    <a:pt x="16891" y="211963"/>
                  </a:lnTo>
                  <a:lnTo>
                    <a:pt x="16891" y="195072"/>
                  </a:lnTo>
                  <a:lnTo>
                    <a:pt x="24400890" y="195072"/>
                  </a:lnTo>
                  <a:lnTo>
                    <a:pt x="24400890" y="211963"/>
                  </a:lnTo>
                  <a:lnTo>
                    <a:pt x="24384000" y="211963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14400" y="1260024"/>
            <a:ext cx="11566249" cy="2234833"/>
            <a:chOff x="0" y="0"/>
            <a:chExt cx="15421666" cy="29797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421666" cy="2979777"/>
            </a:xfrm>
            <a:custGeom>
              <a:avLst/>
              <a:gdLst/>
              <a:ahLst/>
              <a:cxnLst/>
              <a:rect l="l" t="t" r="r" b="b"/>
              <a:pathLst>
                <a:path w="15421666" h="2979777">
                  <a:moveTo>
                    <a:pt x="0" y="0"/>
                  </a:moveTo>
                  <a:lnTo>
                    <a:pt x="15421666" y="0"/>
                  </a:lnTo>
                  <a:lnTo>
                    <a:pt x="15421666" y="2979777"/>
                  </a:lnTo>
                  <a:lnTo>
                    <a:pt x="0" y="297977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94405" r="-42303" b="-92603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142875"/>
              <a:ext cx="15421666" cy="31226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8640"/>
                </a:lnSpc>
              </a:pPr>
              <a:r>
                <a:rPr lang="en-US" sz="60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Attualità e Prospettive della</a:t>
              </a:r>
            </a:p>
            <a:p>
              <a:pPr algn="l">
                <a:lnSpc>
                  <a:spcPts val="8640"/>
                </a:lnSpc>
              </a:pPr>
              <a:r>
                <a:rPr lang="en-US" sz="60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Professione Infermieristica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01703" y="3736343"/>
            <a:ext cx="2768603" cy="116843"/>
            <a:chOff x="0" y="0"/>
            <a:chExt cx="3691471" cy="155791"/>
          </a:xfrm>
        </p:grpSpPr>
        <p:sp>
          <p:nvSpPr>
            <p:cNvPr id="12" name="Freeform 12"/>
            <p:cNvSpPr/>
            <p:nvPr/>
          </p:nvSpPr>
          <p:spPr>
            <a:xfrm>
              <a:off x="16891" y="16891"/>
              <a:ext cx="3657600" cy="121920"/>
            </a:xfrm>
            <a:custGeom>
              <a:avLst/>
              <a:gdLst/>
              <a:ahLst/>
              <a:cxnLst/>
              <a:rect l="l" t="t" r="r" b="b"/>
              <a:pathLst>
                <a:path w="3657600" h="121920">
                  <a:moveTo>
                    <a:pt x="0" y="0"/>
                  </a:moveTo>
                  <a:lnTo>
                    <a:pt x="3657600" y="0"/>
                  </a:lnTo>
                  <a:lnTo>
                    <a:pt x="365760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691382" cy="155704"/>
            </a:xfrm>
            <a:custGeom>
              <a:avLst/>
              <a:gdLst/>
              <a:ahLst/>
              <a:cxnLst/>
              <a:rect l="l" t="t" r="r" b="b"/>
              <a:pathLst>
                <a:path w="3691382" h="155704">
                  <a:moveTo>
                    <a:pt x="16891" y="0"/>
                  </a:moveTo>
                  <a:lnTo>
                    <a:pt x="3674491" y="0"/>
                  </a:lnTo>
                  <a:cubicBezTo>
                    <a:pt x="3683889" y="0"/>
                    <a:pt x="3691382" y="7620"/>
                    <a:pt x="3691382" y="16891"/>
                  </a:cubicBezTo>
                  <a:lnTo>
                    <a:pt x="3691382" y="138811"/>
                  </a:lnTo>
                  <a:cubicBezTo>
                    <a:pt x="3691382" y="148209"/>
                    <a:pt x="3683762" y="155702"/>
                    <a:pt x="367449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3674491" y="121920"/>
                  </a:lnTo>
                  <a:lnTo>
                    <a:pt x="3674491" y="138811"/>
                  </a:lnTo>
                  <a:lnTo>
                    <a:pt x="3657600" y="138811"/>
                  </a:lnTo>
                  <a:lnTo>
                    <a:pt x="3657600" y="16891"/>
                  </a:lnTo>
                  <a:lnTo>
                    <a:pt x="3674491" y="16891"/>
                  </a:lnTo>
                  <a:lnTo>
                    <a:pt x="367449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14400" y="4206240"/>
            <a:ext cx="16459200" cy="640080"/>
            <a:chOff x="0" y="0"/>
            <a:chExt cx="21945600" cy="8534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945600" cy="853440"/>
            </a:xfrm>
            <a:custGeom>
              <a:avLst/>
              <a:gdLst/>
              <a:ahLst/>
              <a:cxnLst/>
              <a:rect l="l" t="t" r="r" b="b"/>
              <a:pathLst>
                <a:path w="21945600" h="853440">
                  <a:moveTo>
                    <a:pt x="0" y="0"/>
                  </a:moveTo>
                  <a:lnTo>
                    <a:pt x="21945600" y="0"/>
                  </a:lnTo>
                  <a:lnTo>
                    <a:pt x="21945600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233116" b="-233116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1945600" cy="9010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 spc="799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LEZIONE 6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4400" y="7863840"/>
            <a:ext cx="16459200" cy="1645920"/>
            <a:chOff x="0" y="0"/>
            <a:chExt cx="21945600" cy="21945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2194560"/>
            </a:xfrm>
            <a:custGeom>
              <a:avLst/>
              <a:gdLst/>
              <a:ahLst/>
              <a:cxnLst/>
              <a:rect l="l" t="t" r="r" b="b"/>
              <a:pathLst>
                <a:path w="21945600" h="2194560">
                  <a:moveTo>
                    <a:pt x="0" y="0"/>
                  </a:moveTo>
                  <a:lnTo>
                    <a:pt x="21945600" y="0"/>
                  </a:lnTo>
                  <a:lnTo>
                    <a:pt x="21945600" y="2194560"/>
                  </a:lnTo>
                  <a:lnTo>
                    <a:pt x="0" y="21945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142875"/>
              <a:ext cx="21945600" cy="233743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696"/>
                </a:lnSpc>
              </a:pPr>
              <a:r>
                <a:rPr lang="en-US" sz="22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Dott.ssa Ana Karina Hinojosa – Tutor Didattico</a:t>
              </a:r>
            </a:p>
            <a:p>
              <a:pPr algn="l">
                <a:lnSpc>
                  <a:spcPts val="3696"/>
                </a:lnSpc>
              </a:pPr>
              <a:r>
                <a:rPr lang="en-US" sz="22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CdL Infermieristica – Università degli Studi di Trieste / ASUGI</a:t>
              </a:r>
            </a:p>
            <a:p>
              <a:pPr algn="l">
                <a:lnSpc>
                  <a:spcPts val="3696"/>
                </a:lnSpc>
              </a:pPr>
              <a:r>
                <a:rPr lang="en-US" sz="22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A.A. 2025/2026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0" y="5143500"/>
            <a:ext cx="18300706" cy="2184897"/>
          </a:xfrm>
          <a:custGeom>
            <a:avLst/>
            <a:gdLst/>
            <a:ahLst/>
            <a:cxnLst/>
            <a:rect l="l" t="t" r="r" b="b"/>
            <a:pathLst>
              <a:path w="18300706" h="1748652">
                <a:moveTo>
                  <a:pt x="0" y="0"/>
                </a:moveTo>
                <a:lnTo>
                  <a:pt x="18300706" y="0"/>
                </a:lnTo>
                <a:lnTo>
                  <a:pt x="18300706" y="1748652"/>
                </a:lnTo>
                <a:lnTo>
                  <a:pt x="0" y="1748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8098" b="-18098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57200"/>
            <a:ext cx="14215603" cy="1097280"/>
            <a:chOff x="0" y="0"/>
            <a:chExt cx="18954138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954138" cy="1463040"/>
            </a:xfrm>
            <a:custGeom>
              <a:avLst/>
              <a:gdLst/>
              <a:ahLst/>
              <a:cxnLst/>
              <a:rect l="l" t="t" r="r" b="b"/>
              <a:pathLst>
                <a:path w="18954138" h="1463040">
                  <a:moveTo>
                    <a:pt x="0" y="0"/>
                  </a:moveTo>
                  <a:lnTo>
                    <a:pt x="18954138" y="0"/>
                  </a:lnTo>
                  <a:lnTo>
                    <a:pt x="18954138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r="-15782" b="-24227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8954138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Le competenze dell'infermiere del 2035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703" y="1596647"/>
            <a:ext cx="2219963" cy="116843"/>
            <a:chOff x="0" y="0"/>
            <a:chExt cx="2959951" cy="155791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2926080" cy="121920"/>
            </a:xfrm>
            <a:custGeom>
              <a:avLst/>
              <a:gdLst/>
              <a:ahLst/>
              <a:cxnLst/>
              <a:rect l="l" t="t" r="r" b="b"/>
              <a:pathLst>
                <a:path w="2926080" h="121920">
                  <a:moveTo>
                    <a:pt x="0" y="0"/>
                  </a:moveTo>
                  <a:lnTo>
                    <a:pt x="2926080" y="0"/>
                  </a:lnTo>
                  <a:lnTo>
                    <a:pt x="292608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59862" cy="155704"/>
            </a:xfrm>
            <a:custGeom>
              <a:avLst/>
              <a:gdLst/>
              <a:ahLst/>
              <a:cxnLst/>
              <a:rect l="l" t="t" r="r" b="b"/>
              <a:pathLst>
                <a:path w="2959862" h="155704">
                  <a:moveTo>
                    <a:pt x="16891" y="0"/>
                  </a:moveTo>
                  <a:lnTo>
                    <a:pt x="2942971" y="0"/>
                  </a:lnTo>
                  <a:cubicBezTo>
                    <a:pt x="2952369" y="0"/>
                    <a:pt x="2959862" y="7620"/>
                    <a:pt x="2959862" y="16891"/>
                  </a:cubicBezTo>
                  <a:lnTo>
                    <a:pt x="2959862" y="138811"/>
                  </a:lnTo>
                  <a:cubicBezTo>
                    <a:pt x="2959862" y="148209"/>
                    <a:pt x="2952242" y="155702"/>
                    <a:pt x="294297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2942971" y="121920"/>
                  </a:lnTo>
                  <a:lnTo>
                    <a:pt x="2942971" y="138811"/>
                  </a:lnTo>
                  <a:lnTo>
                    <a:pt x="2926080" y="138811"/>
                  </a:lnTo>
                  <a:lnTo>
                    <a:pt x="2926080" y="16891"/>
                  </a:lnTo>
                  <a:lnTo>
                    <a:pt x="2942971" y="16891"/>
                  </a:lnTo>
                  <a:lnTo>
                    <a:pt x="29429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" y="1792224"/>
            <a:ext cx="16459200" cy="548640"/>
            <a:chOff x="0" y="0"/>
            <a:chExt cx="21945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Notarnicola, Dervishi, Duka et al. — Nursing Reports, 2025 — Systematic Review, 27 studi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8047" y="2462527"/>
            <a:ext cx="5316217" cy="2573017"/>
            <a:chOff x="0" y="0"/>
            <a:chExt cx="7088289" cy="3430689"/>
          </a:xfrm>
        </p:grpSpPr>
        <p:sp>
          <p:nvSpPr>
            <p:cNvPr id="21" name="Freeform 21"/>
            <p:cNvSpPr/>
            <p:nvPr/>
          </p:nvSpPr>
          <p:spPr>
            <a:xfrm>
              <a:off x="8509" y="8509"/>
              <a:ext cx="7071360" cy="3413760"/>
            </a:xfrm>
            <a:custGeom>
              <a:avLst/>
              <a:gdLst/>
              <a:ahLst/>
              <a:cxnLst/>
              <a:rect l="l" t="t" r="r" b="b"/>
              <a:pathLst>
                <a:path w="7071360" h="3413760">
                  <a:moveTo>
                    <a:pt x="0" y="0"/>
                  </a:moveTo>
                  <a:lnTo>
                    <a:pt x="7071360" y="0"/>
                  </a:lnTo>
                  <a:lnTo>
                    <a:pt x="7071360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7088378" cy="3430778"/>
            </a:xfrm>
            <a:custGeom>
              <a:avLst/>
              <a:gdLst/>
              <a:ahLst/>
              <a:cxnLst/>
              <a:rect l="l" t="t" r="r" b="b"/>
              <a:pathLst>
                <a:path w="7088378" h="3430778">
                  <a:moveTo>
                    <a:pt x="8509" y="0"/>
                  </a:moveTo>
                  <a:lnTo>
                    <a:pt x="7079869" y="0"/>
                  </a:lnTo>
                  <a:cubicBezTo>
                    <a:pt x="7084568" y="0"/>
                    <a:pt x="7088378" y="3810"/>
                    <a:pt x="7088378" y="8509"/>
                  </a:cubicBezTo>
                  <a:lnTo>
                    <a:pt x="7088378" y="3422269"/>
                  </a:lnTo>
                  <a:cubicBezTo>
                    <a:pt x="7088378" y="3426968"/>
                    <a:pt x="7084568" y="3430778"/>
                    <a:pt x="7079869" y="3430778"/>
                  </a:cubicBezTo>
                  <a:lnTo>
                    <a:pt x="8509" y="3430778"/>
                  </a:lnTo>
                  <a:cubicBezTo>
                    <a:pt x="3810" y="3430778"/>
                    <a:pt x="0" y="3426968"/>
                    <a:pt x="0" y="342226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3422269"/>
                  </a:lnTo>
                  <a:lnTo>
                    <a:pt x="8509" y="3422269"/>
                  </a:lnTo>
                  <a:lnTo>
                    <a:pt x="8509" y="3413760"/>
                  </a:lnTo>
                  <a:lnTo>
                    <a:pt x="7079869" y="3413760"/>
                  </a:lnTo>
                  <a:lnTo>
                    <a:pt x="7079869" y="3422269"/>
                  </a:lnTo>
                  <a:lnTo>
                    <a:pt x="7071360" y="3422269"/>
                  </a:lnTo>
                  <a:lnTo>
                    <a:pt x="7071360" y="8509"/>
                  </a:lnTo>
                  <a:lnTo>
                    <a:pt x="7079869" y="8509"/>
                  </a:lnTo>
                  <a:lnTo>
                    <a:pt x="7079869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01703" y="2456183"/>
            <a:ext cx="153419" cy="2585723"/>
            <a:chOff x="0" y="0"/>
            <a:chExt cx="204559" cy="3447631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170688" cy="3413760"/>
            </a:xfrm>
            <a:custGeom>
              <a:avLst/>
              <a:gdLst/>
              <a:ahLst/>
              <a:cxnLst/>
              <a:rect l="l" t="t" r="r" b="b"/>
              <a:pathLst>
                <a:path w="170688" h="3413760">
                  <a:moveTo>
                    <a:pt x="0" y="0"/>
                  </a:moveTo>
                  <a:lnTo>
                    <a:pt x="170688" y="0"/>
                  </a:lnTo>
                  <a:lnTo>
                    <a:pt x="170688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04470" cy="3447542"/>
            </a:xfrm>
            <a:custGeom>
              <a:avLst/>
              <a:gdLst/>
              <a:ahLst/>
              <a:cxnLst/>
              <a:rect l="l" t="t" r="r" b="b"/>
              <a:pathLst>
                <a:path w="204470" h="344754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3430651"/>
                  </a:lnTo>
                  <a:cubicBezTo>
                    <a:pt x="204470" y="3440049"/>
                    <a:pt x="196850" y="3447542"/>
                    <a:pt x="187579" y="3447542"/>
                  </a:cubicBezTo>
                  <a:lnTo>
                    <a:pt x="16891" y="3447542"/>
                  </a:lnTo>
                  <a:cubicBezTo>
                    <a:pt x="7493" y="3447542"/>
                    <a:pt x="0" y="3439922"/>
                    <a:pt x="0" y="34306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430651"/>
                  </a:lnTo>
                  <a:lnTo>
                    <a:pt x="16891" y="3430651"/>
                  </a:lnTo>
                  <a:lnTo>
                    <a:pt x="16891" y="3413760"/>
                  </a:lnTo>
                  <a:lnTo>
                    <a:pt x="187579" y="3413760"/>
                  </a:lnTo>
                  <a:lnTo>
                    <a:pt x="187579" y="3430651"/>
                  </a:lnTo>
                  <a:lnTo>
                    <a:pt x="170688" y="343065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80160" y="2743200"/>
            <a:ext cx="4572000" cy="548640"/>
            <a:chOff x="0" y="0"/>
            <a:chExt cx="6096000" cy="7315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096000" cy="731520"/>
            </a:xfrm>
            <a:custGeom>
              <a:avLst/>
              <a:gdLst/>
              <a:ahLst/>
              <a:cxnLst/>
              <a:rect l="l" t="t" r="r" b="b"/>
              <a:pathLst>
                <a:path w="6096000" h="73152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375" b="-112375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6096000" cy="7505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Globalizzazione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80160" y="3383280"/>
            <a:ext cx="4572000" cy="1280160"/>
            <a:chOff x="0" y="0"/>
            <a:chExt cx="6096000" cy="17068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096000" cy="1706880"/>
            </a:xfrm>
            <a:custGeom>
              <a:avLst/>
              <a:gdLst/>
              <a:ahLst/>
              <a:cxnLst/>
              <a:rect l="l" t="t" r="r" b="b"/>
              <a:pathLst>
                <a:path w="6096000" h="1706880">
                  <a:moveTo>
                    <a:pt x="0" y="0"/>
                  </a:moveTo>
                  <a:lnTo>
                    <a:pt x="6096000" y="0"/>
                  </a:lnTo>
                  <a:lnTo>
                    <a:pt x="60960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589" b="-19589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6096000" cy="17449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Mobilità professionale,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diversità culturale,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standard internazionali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577327" y="2462527"/>
            <a:ext cx="5316217" cy="2573017"/>
            <a:chOff x="0" y="0"/>
            <a:chExt cx="7088289" cy="3430689"/>
          </a:xfrm>
        </p:grpSpPr>
        <p:sp>
          <p:nvSpPr>
            <p:cNvPr id="33" name="Freeform 33"/>
            <p:cNvSpPr/>
            <p:nvPr/>
          </p:nvSpPr>
          <p:spPr>
            <a:xfrm>
              <a:off x="8509" y="8509"/>
              <a:ext cx="7071360" cy="3413760"/>
            </a:xfrm>
            <a:custGeom>
              <a:avLst/>
              <a:gdLst/>
              <a:ahLst/>
              <a:cxnLst/>
              <a:rect l="l" t="t" r="r" b="b"/>
              <a:pathLst>
                <a:path w="7071360" h="3413760">
                  <a:moveTo>
                    <a:pt x="0" y="0"/>
                  </a:moveTo>
                  <a:lnTo>
                    <a:pt x="7071360" y="0"/>
                  </a:lnTo>
                  <a:lnTo>
                    <a:pt x="7071360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7088378" cy="3430778"/>
            </a:xfrm>
            <a:custGeom>
              <a:avLst/>
              <a:gdLst/>
              <a:ahLst/>
              <a:cxnLst/>
              <a:rect l="l" t="t" r="r" b="b"/>
              <a:pathLst>
                <a:path w="7088378" h="3430778">
                  <a:moveTo>
                    <a:pt x="8509" y="0"/>
                  </a:moveTo>
                  <a:lnTo>
                    <a:pt x="7079869" y="0"/>
                  </a:lnTo>
                  <a:cubicBezTo>
                    <a:pt x="7084568" y="0"/>
                    <a:pt x="7088378" y="3810"/>
                    <a:pt x="7088378" y="8509"/>
                  </a:cubicBezTo>
                  <a:lnTo>
                    <a:pt x="7088378" y="3422269"/>
                  </a:lnTo>
                  <a:cubicBezTo>
                    <a:pt x="7088378" y="3426968"/>
                    <a:pt x="7084568" y="3430778"/>
                    <a:pt x="7079869" y="3430778"/>
                  </a:cubicBezTo>
                  <a:lnTo>
                    <a:pt x="8509" y="3430778"/>
                  </a:lnTo>
                  <a:cubicBezTo>
                    <a:pt x="3810" y="3430778"/>
                    <a:pt x="0" y="3426968"/>
                    <a:pt x="0" y="342226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3422269"/>
                  </a:lnTo>
                  <a:lnTo>
                    <a:pt x="8509" y="3422269"/>
                  </a:lnTo>
                  <a:lnTo>
                    <a:pt x="8509" y="3413760"/>
                  </a:lnTo>
                  <a:lnTo>
                    <a:pt x="7079869" y="3413760"/>
                  </a:lnTo>
                  <a:lnTo>
                    <a:pt x="7079869" y="3422269"/>
                  </a:lnTo>
                  <a:lnTo>
                    <a:pt x="7071360" y="3422269"/>
                  </a:lnTo>
                  <a:lnTo>
                    <a:pt x="7071360" y="8509"/>
                  </a:lnTo>
                  <a:lnTo>
                    <a:pt x="7079869" y="8509"/>
                  </a:lnTo>
                  <a:lnTo>
                    <a:pt x="7079869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6570983" y="2456183"/>
            <a:ext cx="153419" cy="2585723"/>
            <a:chOff x="0" y="0"/>
            <a:chExt cx="204559" cy="3447631"/>
          </a:xfrm>
        </p:grpSpPr>
        <p:sp>
          <p:nvSpPr>
            <p:cNvPr id="36" name="Freeform 36"/>
            <p:cNvSpPr/>
            <p:nvPr/>
          </p:nvSpPr>
          <p:spPr>
            <a:xfrm>
              <a:off x="16891" y="16891"/>
              <a:ext cx="170688" cy="3413760"/>
            </a:xfrm>
            <a:custGeom>
              <a:avLst/>
              <a:gdLst/>
              <a:ahLst/>
              <a:cxnLst/>
              <a:rect l="l" t="t" r="r" b="b"/>
              <a:pathLst>
                <a:path w="170688" h="3413760">
                  <a:moveTo>
                    <a:pt x="0" y="0"/>
                  </a:moveTo>
                  <a:lnTo>
                    <a:pt x="170688" y="0"/>
                  </a:lnTo>
                  <a:lnTo>
                    <a:pt x="170688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204470" cy="3447542"/>
            </a:xfrm>
            <a:custGeom>
              <a:avLst/>
              <a:gdLst/>
              <a:ahLst/>
              <a:cxnLst/>
              <a:rect l="l" t="t" r="r" b="b"/>
              <a:pathLst>
                <a:path w="204470" h="344754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3430651"/>
                  </a:lnTo>
                  <a:cubicBezTo>
                    <a:pt x="204470" y="3440049"/>
                    <a:pt x="196850" y="3447542"/>
                    <a:pt x="187579" y="3447542"/>
                  </a:cubicBezTo>
                  <a:lnTo>
                    <a:pt x="16891" y="3447542"/>
                  </a:lnTo>
                  <a:cubicBezTo>
                    <a:pt x="7493" y="3447542"/>
                    <a:pt x="0" y="3439922"/>
                    <a:pt x="0" y="34306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430651"/>
                  </a:lnTo>
                  <a:lnTo>
                    <a:pt x="16891" y="3430651"/>
                  </a:lnTo>
                  <a:lnTo>
                    <a:pt x="16891" y="3413760"/>
                  </a:lnTo>
                  <a:lnTo>
                    <a:pt x="187579" y="3413760"/>
                  </a:lnTo>
                  <a:lnTo>
                    <a:pt x="187579" y="3430651"/>
                  </a:lnTo>
                  <a:lnTo>
                    <a:pt x="170688" y="343065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6949440" y="2743200"/>
            <a:ext cx="4572000" cy="548640"/>
            <a:chOff x="0" y="0"/>
            <a:chExt cx="6096000" cy="7315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096000" cy="731520"/>
            </a:xfrm>
            <a:custGeom>
              <a:avLst/>
              <a:gdLst/>
              <a:ahLst/>
              <a:cxnLst/>
              <a:rect l="l" t="t" r="r" b="b"/>
              <a:pathLst>
                <a:path w="6096000" h="73152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375" b="-112375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6096000" cy="7505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Tecnologia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949440" y="3383280"/>
            <a:ext cx="4572000" cy="1280160"/>
            <a:chOff x="0" y="0"/>
            <a:chExt cx="6096000" cy="170688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096000" cy="1706880"/>
            </a:xfrm>
            <a:custGeom>
              <a:avLst/>
              <a:gdLst/>
              <a:ahLst/>
              <a:cxnLst/>
              <a:rect l="l" t="t" r="r" b="b"/>
              <a:pathLst>
                <a:path w="6096000" h="1706880">
                  <a:moveTo>
                    <a:pt x="0" y="0"/>
                  </a:moveTo>
                  <a:lnTo>
                    <a:pt x="6096000" y="0"/>
                  </a:lnTo>
                  <a:lnTo>
                    <a:pt x="60960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589" b="-19589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6096000" cy="17449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AI, telemedicina,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health informatics,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big data, IoT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246607" y="2462527"/>
            <a:ext cx="5316217" cy="2573017"/>
            <a:chOff x="0" y="0"/>
            <a:chExt cx="7088289" cy="3430689"/>
          </a:xfrm>
        </p:grpSpPr>
        <p:sp>
          <p:nvSpPr>
            <p:cNvPr id="45" name="Freeform 45"/>
            <p:cNvSpPr/>
            <p:nvPr/>
          </p:nvSpPr>
          <p:spPr>
            <a:xfrm>
              <a:off x="8509" y="8509"/>
              <a:ext cx="7071360" cy="3413760"/>
            </a:xfrm>
            <a:custGeom>
              <a:avLst/>
              <a:gdLst/>
              <a:ahLst/>
              <a:cxnLst/>
              <a:rect l="l" t="t" r="r" b="b"/>
              <a:pathLst>
                <a:path w="7071360" h="3413760">
                  <a:moveTo>
                    <a:pt x="0" y="0"/>
                  </a:moveTo>
                  <a:lnTo>
                    <a:pt x="7071360" y="0"/>
                  </a:lnTo>
                  <a:lnTo>
                    <a:pt x="7071360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7088378" cy="3430778"/>
            </a:xfrm>
            <a:custGeom>
              <a:avLst/>
              <a:gdLst/>
              <a:ahLst/>
              <a:cxnLst/>
              <a:rect l="l" t="t" r="r" b="b"/>
              <a:pathLst>
                <a:path w="7088378" h="3430778">
                  <a:moveTo>
                    <a:pt x="8509" y="0"/>
                  </a:moveTo>
                  <a:lnTo>
                    <a:pt x="7079869" y="0"/>
                  </a:lnTo>
                  <a:cubicBezTo>
                    <a:pt x="7084568" y="0"/>
                    <a:pt x="7088378" y="3810"/>
                    <a:pt x="7088378" y="8509"/>
                  </a:cubicBezTo>
                  <a:lnTo>
                    <a:pt x="7088378" y="3422269"/>
                  </a:lnTo>
                  <a:cubicBezTo>
                    <a:pt x="7088378" y="3426968"/>
                    <a:pt x="7084568" y="3430778"/>
                    <a:pt x="7079869" y="3430778"/>
                  </a:cubicBezTo>
                  <a:lnTo>
                    <a:pt x="8509" y="3430778"/>
                  </a:lnTo>
                  <a:cubicBezTo>
                    <a:pt x="3810" y="3430778"/>
                    <a:pt x="0" y="3426968"/>
                    <a:pt x="0" y="342226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3422269"/>
                  </a:lnTo>
                  <a:lnTo>
                    <a:pt x="8509" y="3422269"/>
                  </a:lnTo>
                  <a:lnTo>
                    <a:pt x="8509" y="3413760"/>
                  </a:lnTo>
                  <a:lnTo>
                    <a:pt x="7079869" y="3413760"/>
                  </a:lnTo>
                  <a:lnTo>
                    <a:pt x="7079869" y="3422269"/>
                  </a:lnTo>
                  <a:lnTo>
                    <a:pt x="7071360" y="3422269"/>
                  </a:lnTo>
                  <a:lnTo>
                    <a:pt x="7071360" y="8509"/>
                  </a:lnTo>
                  <a:lnTo>
                    <a:pt x="7079869" y="8509"/>
                  </a:lnTo>
                  <a:lnTo>
                    <a:pt x="7079869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2240263" y="2456183"/>
            <a:ext cx="153419" cy="2585723"/>
            <a:chOff x="0" y="0"/>
            <a:chExt cx="204559" cy="3447631"/>
          </a:xfrm>
        </p:grpSpPr>
        <p:sp>
          <p:nvSpPr>
            <p:cNvPr id="48" name="Freeform 48"/>
            <p:cNvSpPr/>
            <p:nvPr/>
          </p:nvSpPr>
          <p:spPr>
            <a:xfrm>
              <a:off x="16891" y="16891"/>
              <a:ext cx="170688" cy="3413760"/>
            </a:xfrm>
            <a:custGeom>
              <a:avLst/>
              <a:gdLst/>
              <a:ahLst/>
              <a:cxnLst/>
              <a:rect l="l" t="t" r="r" b="b"/>
              <a:pathLst>
                <a:path w="170688" h="3413760">
                  <a:moveTo>
                    <a:pt x="0" y="0"/>
                  </a:moveTo>
                  <a:lnTo>
                    <a:pt x="170688" y="0"/>
                  </a:lnTo>
                  <a:lnTo>
                    <a:pt x="170688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204470" cy="3447542"/>
            </a:xfrm>
            <a:custGeom>
              <a:avLst/>
              <a:gdLst/>
              <a:ahLst/>
              <a:cxnLst/>
              <a:rect l="l" t="t" r="r" b="b"/>
              <a:pathLst>
                <a:path w="204470" h="344754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3430651"/>
                  </a:lnTo>
                  <a:cubicBezTo>
                    <a:pt x="204470" y="3440049"/>
                    <a:pt x="196850" y="3447542"/>
                    <a:pt x="187579" y="3447542"/>
                  </a:cubicBezTo>
                  <a:lnTo>
                    <a:pt x="16891" y="3447542"/>
                  </a:lnTo>
                  <a:cubicBezTo>
                    <a:pt x="7493" y="3447542"/>
                    <a:pt x="0" y="3439922"/>
                    <a:pt x="0" y="34306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430651"/>
                  </a:lnTo>
                  <a:lnTo>
                    <a:pt x="16891" y="3430651"/>
                  </a:lnTo>
                  <a:lnTo>
                    <a:pt x="16891" y="3413760"/>
                  </a:lnTo>
                  <a:lnTo>
                    <a:pt x="187579" y="3413760"/>
                  </a:lnTo>
                  <a:lnTo>
                    <a:pt x="187579" y="3430651"/>
                  </a:lnTo>
                  <a:lnTo>
                    <a:pt x="170688" y="343065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2618720" y="2743200"/>
            <a:ext cx="4572000" cy="548640"/>
            <a:chOff x="0" y="0"/>
            <a:chExt cx="6096000" cy="7315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096000" cy="731520"/>
            </a:xfrm>
            <a:custGeom>
              <a:avLst/>
              <a:gdLst/>
              <a:ahLst/>
              <a:cxnLst/>
              <a:rect l="l" t="t" r="r" b="b"/>
              <a:pathLst>
                <a:path w="6096000" h="73152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375" b="-112375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19050"/>
              <a:ext cx="6096000" cy="7505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Demografia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2618720" y="3383280"/>
            <a:ext cx="4572000" cy="1280160"/>
            <a:chOff x="0" y="0"/>
            <a:chExt cx="6096000" cy="170688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096000" cy="1706880"/>
            </a:xfrm>
            <a:custGeom>
              <a:avLst/>
              <a:gdLst/>
              <a:ahLst/>
              <a:cxnLst/>
              <a:rect l="l" t="t" r="r" b="b"/>
              <a:pathLst>
                <a:path w="6096000" h="1706880">
                  <a:moveTo>
                    <a:pt x="0" y="0"/>
                  </a:moveTo>
                  <a:lnTo>
                    <a:pt x="6096000" y="0"/>
                  </a:lnTo>
                  <a:lnTo>
                    <a:pt x="60960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589" b="-19589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6096000" cy="17449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Invecchiamento,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cronicità,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multimorbidità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08047" y="5297167"/>
            <a:ext cx="5316217" cy="2573017"/>
            <a:chOff x="0" y="0"/>
            <a:chExt cx="7088289" cy="3430689"/>
          </a:xfrm>
        </p:grpSpPr>
        <p:sp>
          <p:nvSpPr>
            <p:cNvPr id="57" name="Freeform 57"/>
            <p:cNvSpPr/>
            <p:nvPr/>
          </p:nvSpPr>
          <p:spPr>
            <a:xfrm>
              <a:off x="8509" y="8509"/>
              <a:ext cx="7071360" cy="3413760"/>
            </a:xfrm>
            <a:custGeom>
              <a:avLst/>
              <a:gdLst/>
              <a:ahLst/>
              <a:cxnLst/>
              <a:rect l="l" t="t" r="r" b="b"/>
              <a:pathLst>
                <a:path w="7071360" h="3413760">
                  <a:moveTo>
                    <a:pt x="0" y="0"/>
                  </a:moveTo>
                  <a:lnTo>
                    <a:pt x="7071360" y="0"/>
                  </a:lnTo>
                  <a:lnTo>
                    <a:pt x="7071360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7088378" cy="3430778"/>
            </a:xfrm>
            <a:custGeom>
              <a:avLst/>
              <a:gdLst/>
              <a:ahLst/>
              <a:cxnLst/>
              <a:rect l="l" t="t" r="r" b="b"/>
              <a:pathLst>
                <a:path w="7088378" h="3430778">
                  <a:moveTo>
                    <a:pt x="8509" y="0"/>
                  </a:moveTo>
                  <a:lnTo>
                    <a:pt x="7079869" y="0"/>
                  </a:lnTo>
                  <a:cubicBezTo>
                    <a:pt x="7084568" y="0"/>
                    <a:pt x="7088378" y="3810"/>
                    <a:pt x="7088378" y="8509"/>
                  </a:cubicBezTo>
                  <a:lnTo>
                    <a:pt x="7088378" y="3422269"/>
                  </a:lnTo>
                  <a:cubicBezTo>
                    <a:pt x="7088378" y="3426968"/>
                    <a:pt x="7084568" y="3430778"/>
                    <a:pt x="7079869" y="3430778"/>
                  </a:cubicBezTo>
                  <a:lnTo>
                    <a:pt x="8509" y="3430778"/>
                  </a:lnTo>
                  <a:cubicBezTo>
                    <a:pt x="3810" y="3430778"/>
                    <a:pt x="0" y="3426968"/>
                    <a:pt x="0" y="342226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3422269"/>
                  </a:lnTo>
                  <a:lnTo>
                    <a:pt x="8509" y="3422269"/>
                  </a:lnTo>
                  <a:lnTo>
                    <a:pt x="8509" y="3413760"/>
                  </a:lnTo>
                  <a:lnTo>
                    <a:pt x="7079869" y="3413760"/>
                  </a:lnTo>
                  <a:lnTo>
                    <a:pt x="7079869" y="3422269"/>
                  </a:lnTo>
                  <a:lnTo>
                    <a:pt x="7071360" y="3422269"/>
                  </a:lnTo>
                  <a:lnTo>
                    <a:pt x="7071360" y="8509"/>
                  </a:lnTo>
                  <a:lnTo>
                    <a:pt x="7079869" y="8509"/>
                  </a:lnTo>
                  <a:lnTo>
                    <a:pt x="7079869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901703" y="5290823"/>
            <a:ext cx="153419" cy="2585723"/>
            <a:chOff x="0" y="0"/>
            <a:chExt cx="204559" cy="3447631"/>
          </a:xfrm>
        </p:grpSpPr>
        <p:sp>
          <p:nvSpPr>
            <p:cNvPr id="60" name="Freeform 60"/>
            <p:cNvSpPr/>
            <p:nvPr/>
          </p:nvSpPr>
          <p:spPr>
            <a:xfrm>
              <a:off x="16891" y="16891"/>
              <a:ext cx="170688" cy="3413760"/>
            </a:xfrm>
            <a:custGeom>
              <a:avLst/>
              <a:gdLst/>
              <a:ahLst/>
              <a:cxnLst/>
              <a:rect l="l" t="t" r="r" b="b"/>
              <a:pathLst>
                <a:path w="170688" h="3413760">
                  <a:moveTo>
                    <a:pt x="0" y="0"/>
                  </a:moveTo>
                  <a:lnTo>
                    <a:pt x="170688" y="0"/>
                  </a:lnTo>
                  <a:lnTo>
                    <a:pt x="170688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0" y="0"/>
              <a:ext cx="204470" cy="3447542"/>
            </a:xfrm>
            <a:custGeom>
              <a:avLst/>
              <a:gdLst/>
              <a:ahLst/>
              <a:cxnLst/>
              <a:rect l="l" t="t" r="r" b="b"/>
              <a:pathLst>
                <a:path w="204470" h="344754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3430651"/>
                  </a:lnTo>
                  <a:cubicBezTo>
                    <a:pt x="204470" y="3440049"/>
                    <a:pt x="196850" y="3447542"/>
                    <a:pt x="187579" y="3447542"/>
                  </a:cubicBezTo>
                  <a:lnTo>
                    <a:pt x="16891" y="3447542"/>
                  </a:lnTo>
                  <a:cubicBezTo>
                    <a:pt x="7493" y="3447542"/>
                    <a:pt x="0" y="3439922"/>
                    <a:pt x="0" y="34306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430651"/>
                  </a:lnTo>
                  <a:lnTo>
                    <a:pt x="16891" y="3430651"/>
                  </a:lnTo>
                  <a:lnTo>
                    <a:pt x="16891" y="3413760"/>
                  </a:lnTo>
                  <a:lnTo>
                    <a:pt x="187579" y="3413760"/>
                  </a:lnTo>
                  <a:lnTo>
                    <a:pt x="187579" y="3430651"/>
                  </a:lnTo>
                  <a:lnTo>
                    <a:pt x="170688" y="343065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280160" y="5577840"/>
            <a:ext cx="4572000" cy="548640"/>
            <a:chOff x="0" y="0"/>
            <a:chExt cx="6096000" cy="73152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6096000" cy="731520"/>
            </a:xfrm>
            <a:custGeom>
              <a:avLst/>
              <a:gdLst/>
              <a:ahLst/>
              <a:cxnLst/>
              <a:rect l="l" t="t" r="r" b="b"/>
              <a:pathLst>
                <a:path w="6096000" h="73152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375" b="-112375"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0" y="-19050"/>
              <a:ext cx="6096000" cy="7505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Urbanizzazione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280160" y="6217920"/>
            <a:ext cx="4572000" cy="1280160"/>
            <a:chOff x="0" y="0"/>
            <a:chExt cx="6096000" cy="170688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6096000" cy="1706880"/>
            </a:xfrm>
            <a:custGeom>
              <a:avLst/>
              <a:gdLst/>
              <a:ahLst/>
              <a:cxnLst/>
              <a:rect l="l" t="t" r="r" b="b"/>
              <a:pathLst>
                <a:path w="6096000" h="1706880">
                  <a:moveTo>
                    <a:pt x="0" y="0"/>
                  </a:moveTo>
                  <a:lnTo>
                    <a:pt x="6096000" y="0"/>
                  </a:lnTo>
                  <a:lnTo>
                    <a:pt x="60960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589" b="-19589"/>
              </a:stretch>
            </a:blipFill>
          </p:spPr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6096000" cy="17449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Concentrazione servizi,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disparità urbano/rurale,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nuovi modelli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6577327" y="5297167"/>
            <a:ext cx="5316217" cy="2573017"/>
            <a:chOff x="0" y="0"/>
            <a:chExt cx="7088289" cy="3430689"/>
          </a:xfrm>
        </p:grpSpPr>
        <p:sp>
          <p:nvSpPr>
            <p:cNvPr id="69" name="Freeform 69"/>
            <p:cNvSpPr/>
            <p:nvPr/>
          </p:nvSpPr>
          <p:spPr>
            <a:xfrm>
              <a:off x="8509" y="8509"/>
              <a:ext cx="7071360" cy="3413760"/>
            </a:xfrm>
            <a:custGeom>
              <a:avLst/>
              <a:gdLst/>
              <a:ahLst/>
              <a:cxnLst/>
              <a:rect l="l" t="t" r="r" b="b"/>
              <a:pathLst>
                <a:path w="7071360" h="3413760">
                  <a:moveTo>
                    <a:pt x="0" y="0"/>
                  </a:moveTo>
                  <a:lnTo>
                    <a:pt x="7071360" y="0"/>
                  </a:lnTo>
                  <a:lnTo>
                    <a:pt x="7071360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7088378" cy="3430778"/>
            </a:xfrm>
            <a:custGeom>
              <a:avLst/>
              <a:gdLst/>
              <a:ahLst/>
              <a:cxnLst/>
              <a:rect l="l" t="t" r="r" b="b"/>
              <a:pathLst>
                <a:path w="7088378" h="3430778">
                  <a:moveTo>
                    <a:pt x="8509" y="0"/>
                  </a:moveTo>
                  <a:lnTo>
                    <a:pt x="7079869" y="0"/>
                  </a:lnTo>
                  <a:cubicBezTo>
                    <a:pt x="7084568" y="0"/>
                    <a:pt x="7088378" y="3810"/>
                    <a:pt x="7088378" y="8509"/>
                  </a:cubicBezTo>
                  <a:lnTo>
                    <a:pt x="7088378" y="3422269"/>
                  </a:lnTo>
                  <a:cubicBezTo>
                    <a:pt x="7088378" y="3426968"/>
                    <a:pt x="7084568" y="3430778"/>
                    <a:pt x="7079869" y="3430778"/>
                  </a:cubicBezTo>
                  <a:lnTo>
                    <a:pt x="8509" y="3430778"/>
                  </a:lnTo>
                  <a:cubicBezTo>
                    <a:pt x="3810" y="3430778"/>
                    <a:pt x="0" y="3426968"/>
                    <a:pt x="0" y="342226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3422269"/>
                  </a:lnTo>
                  <a:lnTo>
                    <a:pt x="8509" y="3422269"/>
                  </a:lnTo>
                  <a:lnTo>
                    <a:pt x="8509" y="3413760"/>
                  </a:lnTo>
                  <a:lnTo>
                    <a:pt x="7079869" y="3413760"/>
                  </a:lnTo>
                  <a:lnTo>
                    <a:pt x="7079869" y="3422269"/>
                  </a:lnTo>
                  <a:lnTo>
                    <a:pt x="7071360" y="3422269"/>
                  </a:lnTo>
                  <a:lnTo>
                    <a:pt x="7071360" y="8509"/>
                  </a:lnTo>
                  <a:lnTo>
                    <a:pt x="7079869" y="8509"/>
                  </a:lnTo>
                  <a:lnTo>
                    <a:pt x="7079869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6570983" y="5290823"/>
            <a:ext cx="153419" cy="2585723"/>
            <a:chOff x="0" y="0"/>
            <a:chExt cx="204559" cy="3447631"/>
          </a:xfrm>
        </p:grpSpPr>
        <p:sp>
          <p:nvSpPr>
            <p:cNvPr id="72" name="Freeform 72"/>
            <p:cNvSpPr/>
            <p:nvPr/>
          </p:nvSpPr>
          <p:spPr>
            <a:xfrm>
              <a:off x="16891" y="16891"/>
              <a:ext cx="170688" cy="3413760"/>
            </a:xfrm>
            <a:custGeom>
              <a:avLst/>
              <a:gdLst/>
              <a:ahLst/>
              <a:cxnLst/>
              <a:rect l="l" t="t" r="r" b="b"/>
              <a:pathLst>
                <a:path w="170688" h="3413760">
                  <a:moveTo>
                    <a:pt x="0" y="0"/>
                  </a:moveTo>
                  <a:lnTo>
                    <a:pt x="170688" y="0"/>
                  </a:lnTo>
                  <a:lnTo>
                    <a:pt x="170688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0" y="0"/>
              <a:ext cx="204470" cy="3447542"/>
            </a:xfrm>
            <a:custGeom>
              <a:avLst/>
              <a:gdLst/>
              <a:ahLst/>
              <a:cxnLst/>
              <a:rect l="l" t="t" r="r" b="b"/>
              <a:pathLst>
                <a:path w="204470" h="344754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3430651"/>
                  </a:lnTo>
                  <a:cubicBezTo>
                    <a:pt x="204470" y="3440049"/>
                    <a:pt x="196850" y="3447542"/>
                    <a:pt x="187579" y="3447542"/>
                  </a:cubicBezTo>
                  <a:lnTo>
                    <a:pt x="16891" y="3447542"/>
                  </a:lnTo>
                  <a:cubicBezTo>
                    <a:pt x="7493" y="3447542"/>
                    <a:pt x="0" y="3439922"/>
                    <a:pt x="0" y="34306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430651"/>
                  </a:lnTo>
                  <a:lnTo>
                    <a:pt x="16891" y="3430651"/>
                  </a:lnTo>
                  <a:lnTo>
                    <a:pt x="16891" y="3413760"/>
                  </a:lnTo>
                  <a:lnTo>
                    <a:pt x="187579" y="3413760"/>
                  </a:lnTo>
                  <a:lnTo>
                    <a:pt x="187579" y="3430651"/>
                  </a:lnTo>
                  <a:lnTo>
                    <a:pt x="170688" y="343065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6949440" y="5577840"/>
            <a:ext cx="4572000" cy="548640"/>
            <a:chOff x="0" y="0"/>
            <a:chExt cx="6096000" cy="73152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6096000" cy="731520"/>
            </a:xfrm>
            <a:custGeom>
              <a:avLst/>
              <a:gdLst/>
              <a:ahLst/>
              <a:cxnLst/>
              <a:rect l="l" t="t" r="r" b="b"/>
              <a:pathLst>
                <a:path w="6096000" h="73152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375" b="-112375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-19050"/>
              <a:ext cx="6096000" cy="7505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Sostenibilità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6949440" y="6217920"/>
            <a:ext cx="4572000" cy="1280160"/>
            <a:chOff x="0" y="0"/>
            <a:chExt cx="6096000" cy="170688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6096000" cy="1706880"/>
            </a:xfrm>
            <a:custGeom>
              <a:avLst/>
              <a:gdLst/>
              <a:ahLst/>
              <a:cxnLst/>
              <a:rect l="l" t="t" r="r" b="b"/>
              <a:pathLst>
                <a:path w="6096000" h="1706880">
                  <a:moveTo>
                    <a:pt x="0" y="0"/>
                  </a:moveTo>
                  <a:lnTo>
                    <a:pt x="6096000" y="0"/>
                  </a:lnTo>
                  <a:lnTo>
                    <a:pt x="60960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589" b="-19589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6096000" cy="17449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Salute planetaria,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impatto climatico,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one health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2246607" y="5297167"/>
            <a:ext cx="5316217" cy="2573017"/>
            <a:chOff x="0" y="0"/>
            <a:chExt cx="7088289" cy="3430689"/>
          </a:xfrm>
        </p:grpSpPr>
        <p:sp>
          <p:nvSpPr>
            <p:cNvPr id="81" name="Freeform 81"/>
            <p:cNvSpPr/>
            <p:nvPr/>
          </p:nvSpPr>
          <p:spPr>
            <a:xfrm>
              <a:off x="8509" y="8509"/>
              <a:ext cx="7071360" cy="3413760"/>
            </a:xfrm>
            <a:custGeom>
              <a:avLst/>
              <a:gdLst/>
              <a:ahLst/>
              <a:cxnLst/>
              <a:rect l="l" t="t" r="r" b="b"/>
              <a:pathLst>
                <a:path w="7071360" h="3413760">
                  <a:moveTo>
                    <a:pt x="0" y="0"/>
                  </a:moveTo>
                  <a:lnTo>
                    <a:pt x="7071360" y="0"/>
                  </a:lnTo>
                  <a:lnTo>
                    <a:pt x="7071360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82" name="Freeform 82"/>
            <p:cNvSpPr/>
            <p:nvPr/>
          </p:nvSpPr>
          <p:spPr>
            <a:xfrm>
              <a:off x="0" y="0"/>
              <a:ext cx="7088378" cy="3430778"/>
            </a:xfrm>
            <a:custGeom>
              <a:avLst/>
              <a:gdLst/>
              <a:ahLst/>
              <a:cxnLst/>
              <a:rect l="l" t="t" r="r" b="b"/>
              <a:pathLst>
                <a:path w="7088378" h="3430778">
                  <a:moveTo>
                    <a:pt x="8509" y="0"/>
                  </a:moveTo>
                  <a:lnTo>
                    <a:pt x="7079869" y="0"/>
                  </a:lnTo>
                  <a:cubicBezTo>
                    <a:pt x="7084568" y="0"/>
                    <a:pt x="7088378" y="3810"/>
                    <a:pt x="7088378" y="8509"/>
                  </a:cubicBezTo>
                  <a:lnTo>
                    <a:pt x="7088378" y="3422269"/>
                  </a:lnTo>
                  <a:cubicBezTo>
                    <a:pt x="7088378" y="3426968"/>
                    <a:pt x="7084568" y="3430778"/>
                    <a:pt x="7079869" y="3430778"/>
                  </a:cubicBezTo>
                  <a:lnTo>
                    <a:pt x="8509" y="3430778"/>
                  </a:lnTo>
                  <a:cubicBezTo>
                    <a:pt x="3810" y="3430778"/>
                    <a:pt x="0" y="3426968"/>
                    <a:pt x="0" y="342226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3422269"/>
                  </a:lnTo>
                  <a:lnTo>
                    <a:pt x="8509" y="3422269"/>
                  </a:lnTo>
                  <a:lnTo>
                    <a:pt x="8509" y="3413760"/>
                  </a:lnTo>
                  <a:lnTo>
                    <a:pt x="7079869" y="3413760"/>
                  </a:lnTo>
                  <a:lnTo>
                    <a:pt x="7079869" y="3422269"/>
                  </a:lnTo>
                  <a:lnTo>
                    <a:pt x="7071360" y="3422269"/>
                  </a:lnTo>
                  <a:lnTo>
                    <a:pt x="7071360" y="8509"/>
                  </a:lnTo>
                  <a:lnTo>
                    <a:pt x="7079869" y="8509"/>
                  </a:lnTo>
                  <a:lnTo>
                    <a:pt x="7079869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12240263" y="5290823"/>
            <a:ext cx="153419" cy="2585723"/>
            <a:chOff x="0" y="0"/>
            <a:chExt cx="204559" cy="3447631"/>
          </a:xfrm>
        </p:grpSpPr>
        <p:sp>
          <p:nvSpPr>
            <p:cNvPr id="84" name="Freeform 84"/>
            <p:cNvSpPr/>
            <p:nvPr/>
          </p:nvSpPr>
          <p:spPr>
            <a:xfrm>
              <a:off x="16891" y="16891"/>
              <a:ext cx="170688" cy="3413760"/>
            </a:xfrm>
            <a:custGeom>
              <a:avLst/>
              <a:gdLst/>
              <a:ahLst/>
              <a:cxnLst/>
              <a:rect l="l" t="t" r="r" b="b"/>
              <a:pathLst>
                <a:path w="170688" h="3413760">
                  <a:moveTo>
                    <a:pt x="0" y="0"/>
                  </a:moveTo>
                  <a:lnTo>
                    <a:pt x="170688" y="0"/>
                  </a:lnTo>
                  <a:lnTo>
                    <a:pt x="170688" y="3413760"/>
                  </a:lnTo>
                  <a:lnTo>
                    <a:pt x="0" y="341376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85" name="Freeform 85"/>
            <p:cNvSpPr/>
            <p:nvPr/>
          </p:nvSpPr>
          <p:spPr>
            <a:xfrm>
              <a:off x="0" y="0"/>
              <a:ext cx="204470" cy="3447542"/>
            </a:xfrm>
            <a:custGeom>
              <a:avLst/>
              <a:gdLst/>
              <a:ahLst/>
              <a:cxnLst/>
              <a:rect l="l" t="t" r="r" b="b"/>
              <a:pathLst>
                <a:path w="204470" h="344754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3430651"/>
                  </a:lnTo>
                  <a:cubicBezTo>
                    <a:pt x="204470" y="3440049"/>
                    <a:pt x="196850" y="3447542"/>
                    <a:pt x="187579" y="3447542"/>
                  </a:cubicBezTo>
                  <a:lnTo>
                    <a:pt x="16891" y="3447542"/>
                  </a:lnTo>
                  <a:cubicBezTo>
                    <a:pt x="7493" y="3447542"/>
                    <a:pt x="0" y="3439922"/>
                    <a:pt x="0" y="34306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430651"/>
                  </a:lnTo>
                  <a:lnTo>
                    <a:pt x="16891" y="3430651"/>
                  </a:lnTo>
                  <a:lnTo>
                    <a:pt x="16891" y="3413760"/>
                  </a:lnTo>
                  <a:lnTo>
                    <a:pt x="187579" y="3413760"/>
                  </a:lnTo>
                  <a:lnTo>
                    <a:pt x="187579" y="3430651"/>
                  </a:lnTo>
                  <a:lnTo>
                    <a:pt x="170688" y="343065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2618720" y="5577840"/>
            <a:ext cx="4572000" cy="548640"/>
            <a:chOff x="0" y="0"/>
            <a:chExt cx="6096000" cy="73152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6096000" cy="731520"/>
            </a:xfrm>
            <a:custGeom>
              <a:avLst/>
              <a:gdLst/>
              <a:ahLst/>
              <a:cxnLst/>
              <a:rect l="l" t="t" r="r" b="b"/>
              <a:pathLst>
                <a:path w="6096000" h="731520">
                  <a:moveTo>
                    <a:pt x="0" y="0"/>
                  </a:moveTo>
                  <a:lnTo>
                    <a:pt x="6096000" y="0"/>
                  </a:lnTo>
                  <a:lnTo>
                    <a:pt x="60960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2375" b="-112375"/>
              </a:stretch>
            </a:blipFill>
          </p:spPr>
        </p:sp>
        <p:sp>
          <p:nvSpPr>
            <p:cNvPr id="88" name="TextBox 88"/>
            <p:cNvSpPr txBox="1"/>
            <p:nvPr/>
          </p:nvSpPr>
          <p:spPr>
            <a:xfrm>
              <a:off x="0" y="-19050"/>
              <a:ext cx="6096000" cy="75057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Incertezza politica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2618720" y="6217920"/>
            <a:ext cx="4572000" cy="1280160"/>
            <a:chOff x="0" y="0"/>
            <a:chExt cx="6096000" cy="170688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6096000" cy="1706880"/>
            </a:xfrm>
            <a:custGeom>
              <a:avLst/>
              <a:gdLst/>
              <a:ahLst/>
              <a:cxnLst/>
              <a:rect l="l" t="t" r="r" b="b"/>
              <a:pathLst>
                <a:path w="6096000" h="1706880">
                  <a:moveTo>
                    <a:pt x="0" y="0"/>
                  </a:moveTo>
                  <a:lnTo>
                    <a:pt x="6096000" y="0"/>
                  </a:lnTo>
                  <a:lnTo>
                    <a:pt x="6096000" y="1706880"/>
                  </a:lnTo>
                  <a:lnTo>
                    <a:pt x="0" y="17068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589" b="-19589"/>
              </a:stretch>
            </a:blipFill>
          </p:spPr>
        </p:sp>
        <p:sp>
          <p:nvSpPr>
            <p:cNvPr id="91" name="TextBox 91"/>
            <p:cNvSpPr txBox="1"/>
            <p:nvPr/>
          </p:nvSpPr>
          <p:spPr>
            <a:xfrm>
              <a:off x="0" y="-38100"/>
              <a:ext cx="6096000" cy="17449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Riforme sanitarie,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instabilità modelli,</a:t>
              </a:r>
            </a:p>
            <a:p>
              <a:pPr algn="l">
                <a:lnSpc>
                  <a:spcPts val="2280"/>
                </a:lnSpc>
              </a:pPr>
              <a:r>
                <a:rPr lang="en-US" sz="19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finanziamento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914400" y="9326880"/>
            <a:ext cx="16459200" cy="365760"/>
            <a:chOff x="0" y="0"/>
            <a:chExt cx="21945600" cy="48768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21945600" cy="487680"/>
            </a:xfrm>
            <a:custGeom>
              <a:avLst/>
              <a:gdLst/>
              <a:ahLst/>
              <a:cxnLst/>
              <a:rect l="l" t="t" r="r" b="b"/>
              <a:pathLst>
                <a:path w="21945600" h="48768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26826" b="-826826"/>
              </a:stretch>
            </a:blipFill>
          </p:spPr>
        </p:sp>
        <p:sp>
          <p:nvSpPr>
            <p:cNvPr id="94" name="TextBox 94"/>
            <p:cNvSpPr txBox="1"/>
            <p:nvPr/>
          </p:nvSpPr>
          <p:spPr>
            <a:xfrm>
              <a:off x="0" y="-38100"/>
              <a:ext cx="2194560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Notarnicola I. et al., Nursing Reports, 15(2), 56, 2025 — autori italiani: Enna, OPI Roma, UniMessina, Tor Vergata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901703" y="8674103"/>
            <a:ext cx="135131" cy="756923"/>
            <a:chOff x="0" y="0"/>
            <a:chExt cx="180175" cy="1009231"/>
          </a:xfrm>
        </p:grpSpPr>
        <p:sp>
          <p:nvSpPr>
            <p:cNvPr id="96" name="Freeform 96"/>
            <p:cNvSpPr/>
            <p:nvPr/>
          </p:nvSpPr>
          <p:spPr>
            <a:xfrm>
              <a:off x="16891" y="16891"/>
              <a:ext cx="146304" cy="975360"/>
            </a:xfrm>
            <a:custGeom>
              <a:avLst/>
              <a:gdLst/>
              <a:ahLst/>
              <a:cxnLst/>
              <a:rect l="l" t="t" r="r" b="b"/>
              <a:pathLst>
                <a:path w="146304" h="975360">
                  <a:moveTo>
                    <a:pt x="0" y="0"/>
                  </a:moveTo>
                  <a:lnTo>
                    <a:pt x="146304" y="0"/>
                  </a:lnTo>
                  <a:lnTo>
                    <a:pt x="146304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97" name="Freeform 97"/>
            <p:cNvSpPr/>
            <p:nvPr/>
          </p:nvSpPr>
          <p:spPr>
            <a:xfrm>
              <a:off x="0" y="0"/>
              <a:ext cx="180086" cy="1009144"/>
            </a:xfrm>
            <a:custGeom>
              <a:avLst/>
              <a:gdLst/>
              <a:ahLst/>
              <a:cxnLst/>
              <a:rect l="l" t="t" r="r" b="b"/>
              <a:pathLst>
                <a:path w="180086" h="1009144">
                  <a:moveTo>
                    <a:pt x="16891" y="0"/>
                  </a:moveTo>
                  <a:lnTo>
                    <a:pt x="163195" y="0"/>
                  </a:lnTo>
                  <a:cubicBezTo>
                    <a:pt x="172593" y="0"/>
                    <a:pt x="180086" y="7620"/>
                    <a:pt x="180086" y="16891"/>
                  </a:cubicBezTo>
                  <a:lnTo>
                    <a:pt x="180086" y="992251"/>
                  </a:lnTo>
                  <a:cubicBezTo>
                    <a:pt x="180086" y="1001649"/>
                    <a:pt x="172466" y="1009142"/>
                    <a:pt x="163195" y="1009142"/>
                  </a:cubicBezTo>
                  <a:lnTo>
                    <a:pt x="16891" y="1009142"/>
                  </a:lnTo>
                  <a:cubicBezTo>
                    <a:pt x="7620" y="1009269"/>
                    <a:pt x="0" y="1001649"/>
                    <a:pt x="0" y="9922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992251"/>
                  </a:lnTo>
                  <a:lnTo>
                    <a:pt x="16891" y="992251"/>
                  </a:lnTo>
                  <a:lnTo>
                    <a:pt x="16891" y="975360"/>
                  </a:lnTo>
                  <a:lnTo>
                    <a:pt x="163195" y="975360"/>
                  </a:lnTo>
                  <a:lnTo>
                    <a:pt x="163195" y="992251"/>
                  </a:lnTo>
                  <a:lnTo>
                    <a:pt x="146304" y="992251"/>
                  </a:lnTo>
                  <a:lnTo>
                    <a:pt x="146304" y="16891"/>
                  </a:lnTo>
                  <a:lnTo>
                    <a:pt x="163195" y="16891"/>
                  </a:lnTo>
                  <a:lnTo>
                    <a:pt x="16319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280160" y="8686800"/>
            <a:ext cx="16093440" cy="731520"/>
            <a:chOff x="0" y="0"/>
            <a:chExt cx="21457920" cy="97536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21457920" cy="975360"/>
            </a:xfrm>
            <a:custGeom>
              <a:avLst/>
              <a:gdLst/>
              <a:ahLst/>
              <a:cxnLst/>
              <a:rect l="l" t="t" r="r" b="b"/>
              <a:pathLst>
                <a:path w="21457920" h="975360">
                  <a:moveTo>
                    <a:pt x="0" y="0"/>
                  </a:moveTo>
                  <a:lnTo>
                    <a:pt x="21457920" y="0"/>
                  </a:lnTo>
                  <a:lnTo>
                    <a:pt x="2145792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8670" b="-378670"/>
              </a:stretch>
            </a:blipFill>
          </p:spPr>
        </p:sp>
        <p:sp>
          <p:nvSpPr>
            <p:cNvPr id="100" name="TextBox 100"/>
            <p:cNvSpPr txBox="1"/>
            <p:nvPr/>
          </p:nvSpPr>
          <p:spPr>
            <a:xfrm>
              <a:off x="0" y="-9525"/>
              <a:ext cx="21457920" cy="9848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E8BE5E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«Competenze chiave: interpersonali + cognitive superiori + sistemiche + tecnologiche + creatività.»</a:t>
              </a:r>
            </a:p>
          </p:txBody>
        </p:sp>
      </p:grpSp>
      <p:sp>
        <p:nvSpPr>
          <p:cNvPr id="101" name="Freeform 101"/>
          <p:cNvSpPr/>
          <p:nvPr/>
        </p:nvSpPr>
        <p:spPr>
          <a:xfrm>
            <a:off x="14875370" y="241530"/>
            <a:ext cx="3425337" cy="2125747"/>
          </a:xfrm>
          <a:custGeom>
            <a:avLst/>
            <a:gdLst/>
            <a:ahLst/>
            <a:cxnLst/>
            <a:rect l="l" t="t" r="r" b="b"/>
            <a:pathLst>
              <a:path w="3425337" h="2125747">
                <a:moveTo>
                  <a:pt x="0" y="0"/>
                </a:moveTo>
                <a:lnTo>
                  <a:pt x="3425336" y="0"/>
                </a:lnTo>
                <a:lnTo>
                  <a:pt x="3425336" y="2125747"/>
                </a:lnTo>
                <a:lnTo>
                  <a:pt x="0" y="2125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20" b="-3520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14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57200"/>
            <a:ext cx="16459200" cy="1097280"/>
            <a:chOff x="0" y="0"/>
            <a:chExt cx="21945600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1945600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Il vostro viaggio — dal poster alla lettera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703" y="1596647"/>
            <a:ext cx="2219963" cy="116843"/>
            <a:chOff x="0" y="0"/>
            <a:chExt cx="2959951" cy="155791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2926080" cy="121920"/>
            </a:xfrm>
            <a:custGeom>
              <a:avLst/>
              <a:gdLst/>
              <a:ahLst/>
              <a:cxnLst/>
              <a:rect l="l" t="t" r="r" b="b"/>
              <a:pathLst>
                <a:path w="2926080" h="121920">
                  <a:moveTo>
                    <a:pt x="0" y="0"/>
                  </a:moveTo>
                  <a:lnTo>
                    <a:pt x="2926080" y="0"/>
                  </a:lnTo>
                  <a:lnTo>
                    <a:pt x="292608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59862" cy="155704"/>
            </a:xfrm>
            <a:custGeom>
              <a:avLst/>
              <a:gdLst/>
              <a:ahLst/>
              <a:cxnLst/>
              <a:rect l="l" t="t" r="r" b="b"/>
              <a:pathLst>
                <a:path w="2959862" h="155704">
                  <a:moveTo>
                    <a:pt x="16891" y="0"/>
                  </a:moveTo>
                  <a:lnTo>
                    <a:pt x="2942971" y="0"/>
                  </a:lnTo>
                  <a:cubicBezTo>
                    <a:pt x="2952369" y="0"/>
                    <a:pt x="2959862" y="7620"/>
                    <a:pt x="2959862" y="16891"/>
                  </a:cubicBezTo>
                  <a:lnTo>
                    <a:pt x="2959862" y="138811"/>
                  </a:lnTo>
                  <a:cubicBezTo>
                    <a:pt x="2959862" y="148209"/>
                    <a:pt x="2952242" y="155702"/>
                    <a:pt x="294297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2942971" y="121920"/>
                  </a:lnTo>
                  <a:lnTo>
                    <a:pt x="2942971" y="138811"/>
                  </a:lnTo>
                  <a:lnTo>
                    <a:pt x="2926080" y="138811"/>
                  </a:lnTo>
                  <a:lnTo>
                    <a:pt x="2926080" y="16891"/>
                  </a:lnTo>
                  <a:lnTo>
                    <a:pt x="2942971" y="16891"/>
                  </a:lnTo>
                  <a:lnTo>
                    <a:pt x="29429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" y="1792224"/>
            <a:ext cx="16459200" cy="548640"/>
            <a:chOff x="0" y="0"/>
            <a:chExt cx="21945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Sei lezioni, sei competenze, un solo percorso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8047" y="2371087"/>
            <a:ext cx="16471897" cy="981961"/>
            <a:chOff x="0" y="0"/>
            <a:chExt cx="21962529" cy="1309281"/>
          </a:xfrm>
        </p:grpSpPr>
        <p:sp>
          <p:nvSpPr>
            <p:cNvPr id="21" name="Freeform 21"/>
            <p:cNvSpPr/>
            <p:nvPr/>
          </p:nvSpPr>
          <p:spPr>
            <a:xfrm>
              <a:off x="8509" y="8509"/>
              <a:ext cx="21945601" cy="1292352"/>
            </a:xfrm>
            <a:custGeom>
              <a:avLst/>
              <a:gdLst/>
              <a:ahLst/>
              <a:cxnLst/>
              <a:rect l="l" t="t" r="r" b="b"/>
              <a:pathLst>
                <a:path w="21945601" h="1292352">
                  <a:moveTo>
                    <a:pt x="0" y="0"/>
                  </a:moveTo>
                  <a:lnTo>
                    <a:pt x="21945601" y="0"/>
                  </a:lnTo>
                  <a:lnTo>
                    <a:pt x="21945601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1962618" cy="1309370"/>
            </a:xfrm>
            <a:custGeom>
              <a:avLst/>
              <a:gdLst/>
              <a:ahLst/>
              <a:cxnLst/>
              <a:rect l="l" t="t" r="r" b="b"/>
              <a:pathLst>
                <a:path w="21962618" h="1309370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300861"/>
                  </a:lnTo>
                  <a:cubicBezTo>
                    <a:pt x="21962618" y="1305560"/>
                    <a:pt x="21958808" y="1309370"/>
                    <a:pt x="21954110" y="1309370"/>
                  </a:cubicBezTo>
                  <a:lnTo>
                    <a:pt x="8509" y="1309370"/>
                  </a:lnTo>
                  <a:cubicBezTo>
                    <a:pt x="3810" y="1309370"/>
                    <a:pt x="0" y="1305560"/>
                    <a:pt x="0" y="1300861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300861"/>
                  </a:lnTo>
                  <a:lnTo>
                    <a:pt x="8509" y="1300861"/>
                  </a:lnTo>
                  <a:lnTo>
                    <a:pt x="8509" y="1292352"/>
                  </a:lnTo>
                  <a:lnTo>
                    <a:pt x="21954110" y="1292352"/>
                  </a:lnTo>
                  <a:lnTo>
                    <a:pt x="21954110" y="1300861"/>
                  </a:lnTo>
                  <a:lnTo>
                    <a:pt x="21945600" y="1300861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01703" y="2364743"/>
            <a:ext cx="153419" cy="994667"/>
            <a:chOff x="0" y="0"/>
            <a:chExt cx="204559" cy="1326223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170688" cy="1292352"/>
            </a:xfrm>
            <a:custGeom>
              <a:avLst/>
              <a:gdLst/>
              <a:ahLst/>
              <a:cxnLst/>
              <a:rect l="l" t="t" r="r" b="b"/>
              <a:pathLst>
                <a:path w="170688" h="1292352">
                  <a:moveTo>
                    <a:pt x="0" y="0"/>
                  </a:moveTo>
                  <a:lnTo>
                    <a:pt x="170688" y="0"/>
                  </a:lnTo>
                  <a:lnTo>
                    <a:pt x="170688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04470" cy="1326134"/>
            </a:xfrm>
            <a:custGeom>
              <a:avLst/>
              <a:gdLst/>
              <a:ahLst/>
              <a:cxnLst/>
              <a:rect l="l" t="t" r="r" b="b"/>
              <a:pathLst>
                <a:path w="204470" h="132613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309243"/>
                  </a:lnTo>
                  <a:cubicBezTo>
                    <a:pt x="204470" y="1318641"/>
                    <a:pt x="196850" y="1326134"/>
                    <a:pt x="187579" y="1326134"/>
                  </a:cubicBezTo>
                  <a:lnTo>
                    <a:pt x="16891" y="1326134"/>
                  </a:lnTo>
                  <a:cubicBezTo>
                    <a:pt x="7493" y="1326134"/>
                    <a:pt x="0" y="1318514"/>
                    <a:pt x="0" y="13092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09243"/>
                  </a:lnTo>
                  <a:lnTo>
                    <a:pt x="16891" y="1309243"/>
                  </a:lnTo>
                  <a:lnTo>
                    <a:pt x="16891" y="1292352"/>
                  </a:lnTo>
                  <a:lnTo>
                    <a:pt x="187579" y="1292352"/>
                  </a:lnTo>
                  <a:lnTo>
                    <a:pt x="187579" y="1309243"/>
                  </a:lnTo>
                  <a:lnTo>
                    <a:pt x="170688" y="1309243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071877" y="2516629"/>
            <a:ext cx="709165" cy="709165"/>
            <a:chOff x="0" y="0"/>
            <a:chExt cx="945553" cy="945553"/>
          </a:xfrm>
        </p:grpSpPr>
        <p:sp>
          <p:nvSpPr>
            <p:cNvPr id="27" name="Freeform 27"/>
            <p:cNvSpPr/>
            <p:nvPr/>
          </p:nvSpPr>
          <p:spPr>
            <a:xfrm>
              <a:off x="33909" y="33909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438912"/>
                  </a:moveTo>
                  <a:cubicBezTo>
                    <a:pt x="0" y="196469"/>
                    <a:pt x="196469" y="0"/>
                    <a:pt x="438912" y="0"/>
                  </a:cubicBezTo>
                  <a:cubicBezTo>
                    <a:pt x="681355" y="0"/>
                    <a:pt x="877824" y="196469"/>
                    <a:pt x="877824" y="438912"/>
                  </a:cubicBezTo>
                  <a:cubicBezTo>
                    <a:pt x="877824" y="681355"/>
                    <a:pt x="681228" y="877824"/>
                    <a:pt x="438912" y="877824"/>
                  </a:cubicBezTo>
                  <a:cubicBezTo>
                    <a:pt x="196596" y="877824"/>
                    <a:pt x="0" y="681228"/>
                    <a:pt x="0" y="438912"/>
                  </a:cubicBezTo>
                  <a:close/>
                </a:path>
              </a:pathLst>
            </a:custGeom>
            <a:solidFill>
              <a:srgbClr val="081B30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945515" cy="945642"/>
            </a:xfrm>
            <a:custGeom>
              <a:avLst/>
              <a:gdLst/>
              <a:ahLst/>
              <a:cxnLst/>
              <a:rect l="l" t="t" r="r" b="b"/>
              <a:pathLst>
                <a:path w="945515" h="945642">
                  <a:moveTo>
                    <a:pt x="0" y="472821"/>
                  </a:moveTo>
                  <a:cubicBezTo>
                    <a:pt x="0" y="211709"/>
                    <a:pt x="211709" y="0"/>
                    <a:pt x="472821" y="0"/>
                  </a:cubicBezTo>
                  <a:lnTo>
                    <a:pt x="472821" y="33909"/>
                  </a:lnTo>
                  <a:lnTo>
                    <a:pt x="472821" y="0"/>
                  </a:lnTo>
                  <a:cubicBezTo>
                    <a:pt x="733933" y="0"/>
                    <a:pt x="945515" y="211709"/>
                    <a:pt x="945515" y="472821"/>
                  </a:cubicBezTo>
                  <a:cubicBezTo>
                    <a:pt x="945515" y="733933"/>
                    <a:pt x="733806" y="945642"/>
                    <a:pt x="472694" y="945642"/>
                  </a:cubicBezTo>
                  <a:lnTo>
                    <a:pt x="472694" y="911733"/>
                  </a:lnTo>
                  <a:lnTo>
                    <a:pt x="472694" y="945642"/>
                  </a:lnTo>
                  <a:cubicBezTo>
                    <a:pt x="211709" y="945515"/>
                    <a:pt x="0" y="733933"/>
                    <a:pt x="0" y="472821"/>
                  </a:cubicBezTo>
                  <a:lnTo>
                    <a:pt x="33909" y="472821"/>
                  </a:lnTo>
                  <a:lnTo>
                    <a:pt x="62992" y="490093"/>
                  </a:lnTo>
                  <a:cubicBezTo>
                    <a:pt x="55245" y="503174"/>
                    <a:pt x="39624" y="509524"/>
                    <a:pt x="24892" y="505460"/>
                  </a:cubicBezTo>
                  <a:cubicBezTo>
                    <a:pt x="10160" y="501396"/>
                    <a:pt x="0" y="488061"/>
                    <a:pt x="0" y="472821"/>
                  </a:cubicBezTo>
                  <a:moveTo>
                    <a:pt x="67691" y="472821"/>
                  </a:moveTo>
                  <a:lnTo>
                    <a:pt x="33909" y="472821"/>
                  </a:lnTo>
                  <a:lnTo>
                    <a:pt x="4699" y="455549"/>
                  </a:lnTo>
                  <a:cubicBezTo>
                    <a:pt x="12446" y="442468"/>
                    <a:pt x="28067" y="436118"/>
                    <a:pt x="42799" y="440182"/>
                  </a:cubicBezTo>
                  <a:cubicBezTo>
                    <a:pt x="57531" y="444246"/>
                    <a:pt x="67691" y="457581"/>
                    <a:pt x="67691" y="472821"/>
                  </a:cubicBezTo>
                  <a:cubicBezTo>
                    <a:pt x="67691" y="696468"/>
                    <a:pt x="249047" y="877824"/>
                    <a:pt x="472694" y="877824"/>
                  </a:cubicBezTo>
                  <a:cubicBezTo>
                    <a:pt x="696341" y="877824"/>
                    <a:pt x="877697" y="696468"/>
                    <a:pt x="877697" y="472821"/>
                  </a:cubicBezTo>
                  <a:lnTo>
                    <a:pt x="911606" y="472821"/>
                  </a:lnTo>
                  <a:lnTo>
                    <a:pt x="877697" y="472821"/>
                  </a:lnTo>
                  <a:cubicBezTo>
                    <a:pt x="877697" y="249174"/>
                    <a:pt x="696341" y="67818"/>
                    <a:pt x="472694" y="67818"/>
                  </a:cubicBezTo>
                  <a:lnTo>
                    <a:pt x="472694" y="33909"/>
                  </a:lnTo>
                  <a:lnTo>
                    <a:pt x="472694" y="67691"/>
                  </a:lnTo>
                  <a:cubicBezTo>
                    <a:pt x="249047" y="67691"/>
                    <a:pt x="67691" y="249047"/>
                    <a:pt x="67691" y="472821"/>
                  </a:cubicBez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97280" y="2542032"/>
            <a:ext cx="658368" cy="658368"/>
            <a:chOff x="0" y="0"/>
            <a:chExt cx="877824" cy="87782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77824" cy="9159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L1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011680" y="2468880"/>
            <a:ext cx="3657600" cy="365760"/>
            <a:chOff x="0" y="0"/>
            <a:chExt cx="4876800" cy="4876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76800" cy="487680"/>
            </a:xfrm>
            <a:custGeom>
              <a:avLst/>
              <a:gdLst/>
              <a:ahLst/>
              <a:cxnLst/>
              <a:rect l="l" t="t" r="r" b="b"/>
              <a:pathLst>
                <a:path w="4876800" h="487680">
                  <a:moveTo>
                    <a:pt x="0" y="0"/>
                  </a:moveTo>
                  <a:lnTo>
                    <a:pt x="4876800" y="0"/>
                  </a:lnTo>
                  <a:lnTo>
                    <a:pt x="48768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19050"/>
              <a:ext cx="4876800" cy="5067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 i="1">
                  <a:solidFill>
                    <a:srgbClr val="F5EDD6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Il poster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011680" y="2889504"/>
            <a:ext cx="2194560" cy="329184"/>
            <a:chOff x="0" y="0"/>
            <a:chExt cx="2926080" cy="43891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926080" cy="438912"/>
            </a:xfrm>
            <a:custGeom>
              <a:avLst/>
              <a:gdLst/>
              <a:ahLst/>
              <a:cxnLst/>
              <a:rect l="l" t="t" r="r" b="b"/>
              <a:pathLst>
                <a:path w="2926080" h="438912">
                  <a:moveTo>
                    <a:pt x="0" y="0"/>
                  </a:moveTo>
                  <a:lnTo>
                    <a:pt x="2926080" y="0"/>
                  </a:lnTo>
                  <a:lnTo>
                    <a:pt x="292608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900" b="-79900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2926080" cy="4674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920"/>
                </a:lnSpc>
              </a:pPr>
              <a:r>
                <a:rPr lang="en-US" sz="1600" b="1" spc="600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VEDERE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852160" y="2505456"/>
            <a:ext cx="11155680" cy="731520"/>
            <a:chOff x="0" y="0"/>
            <a:chExt cx="14874240" cy="97536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4874239" cy="975360"/>
            </a:xfrm>
            <a:custGeom>
              <a:avLst/>
              <a:gdLst/>
              <a:ahLst/>
              <a:cxnLst/>
              <a:rect l="l" t="t" r="r" b="b"/>
              <a:pathLst>
                <a:path w="14874239" h="975360">
                  <a:moveTo>
                    <a:pt x="0" y="0"/>
                  </a:moveTo>
                  <a:lnTo>
                    <a:pt x="14874239" y="0"/>
                  </a:lnTo>
                  <a:lnTo>
                    <a:pt x="14874239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7146" b="-247146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14874240" cy="10134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Avete guardato la professione e l'avete condensata in un'immagine. La prima competenza: sintesi.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77191" y="3242567"/>
            <a:ext cx="98555" cy="244859"/>
            <a:chOff x="0" y="0"/>
            <a:chExt cx="131407" cy="326479"/>
          </a:xfrm>
        </p:grpSpPr>
        <p:sp>
          <p:nvSpPr>
            <p:cNvPr id="42" name="Freeform 42"/>
            <p:cNvSpPr/>
            <p:nvPr/>
          </p:nvSpPr>
          <p:spPr>
            <a:xfrm>
              <a:off x="16891" y="16891"/>
              <a:ext cx="97536" cy="292608"/>
            </a:xfrm>
            <a:custGeom>
              <a:avLst/>
              <a:gdLst/>
              <a:ahLst/>
              <a:cxnLst/>
              <a:rect l="l" t="t" r="r" b="b"/>
              <a:pathLst>
                <a:path w="97536" h="292608">
                  <a:moveTo>
                    <a:pt x="0" y="0"/>
                  </a:moveTo>
                  <a:lnTo>
                    <a:pt x="97536" y="0"/>
                  </a:lnTo>
                  <a:lnTo>
                    <a:pt x="97536" y="292608"/>
                  </a:lnTo>
                  <a:lnTo>
                    <a:pt x="0" y="29260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131318" cy="326392"/>
            </a:xfrm>
            <a:custGeom>
              <a:avLst/>
              <a:gdLst/>
              <a:ahLst/>
              <a:cxnLst/>
              <a:rect l="l" t="t" r="r" b="b"/>
              <a:pathLst>
                <a:path w="131318" h="326392">
                  <a:moveTo>
                    <a:pt x="16891" y="0"/>
                  </a:moveTo>
                  <a:lnTo>
                    <a:pt x="114427" y="0"/>
                  </a:lnTo>
                  <a:cubicBezTo>
                    <a:pt x="123825" y="0"/>
                    <a:pt x="131318" y="7620"/>
                    <a:pt x="131318" y="16891"/>
                  </a:cubicBezTo>
                  <a:lnTo>
                    <a:pt x="131318" y="309499"/>
                  </a:lnTo>
                  <a:cubicBezTo>
                    <a:pt x="131318" y="318897"/>
                    <a:pt x="123698" y="326390"/>
                    <a:pt x="114427" y="326390"/>
                  </a:cubicBezTo>
                  <a:lnTo>
                    <a:pt x="16891" y="326390"/>
                  </a:lnTo>
                  <a:cubicBezTo>
                    <a:pt x="7620" y="326517"/>
                    <a:pt x="0" y="318897"/>
                    <a:pt x="0" y="3094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09499"/>
                  </a:lnTo>
                  <a:lnTo>
                    <a:pt x="16891" y="309499"/>
                  </a:lnTo>
                  <a:lnTo>
                    <a:pt x="16891" y="292608"/>
                  </a:lnTo>
                  <a:lnTo>
                    <a:pt x="114427" y="292608"/>
                  </a:lnTo>
                  <a:lnTo>
                    <a:pt x="114427" y="309499"/>
                  </a:lnTo>
                  <a:lnTo>
                    <a:pt x="97536" y="309499"/>
                  </a:lnTo>
                  <a:lnTo>
                    <a:pt x="97536" y="16891"/>
                  </a:lnTo>
                  <a:lnTo>
                    <a:pt x="114427" y="16891"/>
                  </a:lnTo>
                  <a:lnTo>
                    <a:pt x="11442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908047" y="3468367"/>
            <a:ext cx="16471897" cy="981961"/>
            <a:chOff x="0" y="0"/>
            <a:chExt cx="21962529" cy="1309281"/>
          </a:xfrm>
        </p:grpSpPr>
        <p:sp>
          <p:nvSpPr>
            <p:cNvPr id="45" name="Freeform 45"/>
            <p:cNvSpPr/>
            <p:nvPr/>
          </p:nvSpPr>
          <p:spPr>
            <a:xfrm>
              <a:off x="8509" y="8509"/>
              <a:ext cx="21945601" cy="1292352"/>
            </a:xfrm>
            <a:custGeom>
              <a:avLst/>
              <a:gdLst/>
              <a:ahLst/>
              <a:cxnLst/>
              <a:rect l="l" t="t" r="r" b="b"/>
              <a:pathLst>
                <a:path w="21945601" h="1292352">
                  <a:moveTo>
                    <a:pt x="0" y="0"/>
                  </a:moveTo>
                  <a:lnTo>
                    <a:pt x="21945601" y="0"/>
                  </a:lnTo>
                  <a:lnTo>
                    <a:pt x="21945601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21962618" cy="1309370"/>
            </a:xfrm>
            <a:custGeom>
              <a:avLst/>
              <a:gdLst/>
              <a:ahLst/>
              <a:cxnLst/>
              <a:rect l="l" t="t" r="r" b="b"/>
              <a:pathLst>
                <a:path w="21962618" h="1309370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300861"/>
                  </a:lnTo>
                  <a:cubicBezTo>
                    <a:pt x="21962618" y="1305560"/>
                    <a:pt x="21958808" y="1309370"/>
                    <a:pt x="21954110" y="1309370"/>
                  </a:cubicBezTo>
                  <a:lnTo>
                    <a:pt x="8509" y="1309370"/>
                  </a:lnTo>
                  <a:cubicBezTo>
                    <a:pt x="3810" y="1309370"/>
                    <a:pt x="0" y="1305560"/>
                    <a:pt x="0" y="1300861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300861"/>
                  </a:lnTo>
                  <a:lnTo>
                    <a:pt x="8509" y="1300861"/>
                  </a:lnTo>
                  <a:lnTo>
                    <a:pt x="8509" y="1292352"/>
                  </a:lnTo>
                  <a:lnTo>
                    <a:pt x="21954110" y="1292352"/>
                  </a:lnTo>
                  <a:lnTo>
                    <a:pt x="21954110" y="1300861"/>
                  </a:lnTo>
                  <a:lnTo>
                    <a:pt x="21945600" y="1300861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901703" y="3462023"/>
            <a:ext cx="153419" cy="994667"/>
            <a:chOff x="0" y="0"/>
            <a:chExt cx="204559" cy="1326223"/>
          </a:xfrm>
        </p:grpSpPr>
        <p:sp>
          <p:nvSpPr>
            <p:cNvPr id="48" name="Freeform 48"/>
            <p:cNvSpPr/>
            <p:nvPr/>
          </p:nvSpPr>
          <p:spPr>
            <a:xfrm>
              <a:off x="16891" y="16891"/>
              <a:ext cx="170688" cy="1292352"/>
            </a:xfrm>
            <a:custGeom>
              <a:avLst/>
              <a:gdLst/>
              <a:ahLst/>
              <a:cxnLst/>
              <a:rect l="l" t="t" r="r" b="b"/>
              <a:pathLst>
                <a:path w="170688" h="1292352">
                  <a:moveTo>
                    <a:pt x="0" y="0"/>
                  </a:moveTo>
                  <a:lnTo>
                    <a:pt x="170688" y="0"/>
                  </a:lnTo>
                  <a:lnTo>
                    <a:pt x="170688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204470" cy="1326134"/>
            </a:xfrm>
            <a:custGeom>
              <a:avLst/>
              <a:gdLst/>
              <a:ahLst/>
              <a:cxnLst/>
              <a:rect l="l" t="t" r="r" b="b"/>
              <a:pathLst>
                <a:path w="204470" h="132613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309243"/>
                  </a:lnTo>
                  <a:cubicBezTo>
                    <a:pt x="204470" y="1318641"/>
                    <a:pt x="196850" y="1326134"/>
                    <a:pt x="187579" y="1326134"/>
                  </a:cubicBezTo>
                  <a:lnTo>
                    <a:pt x="16891" y="1326134"/>
                  </a:lnTo>
                  <a:cubicBezTo>
                    <a:pt x="7493" y="1326134"/>
                    <a:pt x="0" y="1318514"/>
                    <a:pt x="0" y="13092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09243"/>
                  </a:lnTo>
                  <a:lnTo>
                    <a:pt x="16891" y="1309243"/>
                  </a:lnTo>
                  <a:lnTo>
                    <a:pt x="16891" y="1292352"/>
                  </a:lnTo>
                  <a:lnTo>
                    <a:pt x="187579" y="1292352"/>
                  </a:lnTo>
                  <a:lnTo>
                    <a:pt x="187579" y="1309243"/>
                  </a:lnTo>
                  <a:lnTo>
                    <a:pt x="170688" y="1309243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071877" y="3613909"/>
            <a:ext cx="709165" cy="709165"/>
            <a:chOff x="0" y="0"/>
            <a:chExt cx="945553" cy="945553"/>
          </a:xfrm>
        </p:grpSpPr>
        <p:sp>
          <p:nvSpPr>
            <p:cNvPr id="51" name="Freeform 51"/>
            <p:cNvSpPr/>
            <p:nvPr/>
          </p:nvSpPr>
          <p:spPr>
            <a:xfrm>
              <a:off x="33909" y="33909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438912"/>
                  </a:moveTo>
                  <a:cubicBezTo>
                    <a:pt x="0" y="196469"/>
                    <a:pt x="196469" y="0"/>
                    <a:pt x="438912" y="0"/>
                  </a:cubicBezTo>
                  <a:cubicBezTo>
                    <a:pt x="681355" y="0"/>
                    <a:pt x="877824" y="196469"/>
                    <a:pt x="877824" y="438912"/>
                  </a:cubicBezTo>
                  <a:cubicBezTo>
                    <a:pt x="877824" y="681355"/>
                    <a:pt x="681228" y="877824"/>
                    <a:pt x="438912" y="877824"/>
                  </a:cubicBezTo>
                  <a:cubicBezTo>
                    <a:pt x="196596" y="877824"/>
                    <a:pt x="0" y="681228"/>
                    <a:pt x="0" y="438912"/>
                  </a:cubicBezTo>
                  <a:close/>
                </a:path>
              </a:pathLst>
            </a:custGeom>
            <a:solidFill>
              <a:srgbClr val="081B30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0" y="0"/>
              <a:ext cx="945515" cy="945642"/>
            </a:xfrm>
            <a:custGeom>
              <a:avLst/>
              <a:gdLst/>
              <a:ahLst/>
              <a:cxnLst/>
              <a:rect l="l" t="t" r="r" b="b"/>
              <a:pathLst>
                <a:path w="945515" h="945642">
                  <a:moveTo>
                    <a:pt x="0" y="472821"/>
                  </a:moveTo>
                  <a:cubicBezTo>
                    <a:pt x="0" y="211709"/>
                    <a:pt x="211709" y="0"/>
                    <a:pt x="472821" y="0"/>
                  </a:cubicBezTo>
                  <a:lnTo>
                    <a:pt x="472821" y="33909"/>
                  </a:lnTo>
                  <a:lnTo>
                    <a:pt x="472821" y="0"/>
                  </a:lnTo>
                  <a:cubicBezTo>
                    <a:pt x="733933" y="0"/>
                    <a:pt x="945515" y="211709"/>
                    <a:pt x="945515" y="472821"/>
                  </a:cubicBezTo>
                  <a:cubicBezTo>
                    <a:pt x="945515" y="733933"/>
                    <a:pt x="733806" y="945642"/>
                    <a:pt x="472694" y="945642"/>
                  </a:cubicBezTo>
                  <a:lnTo>
                    <a:pt x="472694" y="911733"/>
                  </a:lnTo>
                  <a:lnTo>
                    <a:pt x="472694" y="945642"/>
                  </a:lnTo>
                  <a:cubicBezTo>
                    <a:pt x="211709" y="945515"/>
                    <a:pt x="0" y="733933"/>
                    <a:pt x="0" y="472821"/>
                  </a:cubicBezTo>
                  <a:lnTo>
                    <a:pt x="33909" y="472821"/>
                  </a:lnTo>
                  <a:lnTo>
                    <a:pt x="62992" y="490093"/>
                  </a:lnTo>
                  <a:cubicBezTo>
                    <a:pt x="55245" y="503174"/>
                    <a:pt x="39624" y="509524"/>
                    <a:pt x="24892" y="505460"/>
                  </a:cubicBezTo>
                  <a:cubicBezTo>
                    <a:pt x="10160" y="501396"/>
                    <a:pt x="0" y="488061"/>
                    <a:pt x="0" y="472821"/>
                  </a:cubicBezTo>
                  <a:moveTo>
                    <a:pt x="67691" y="472821"/>
                  </a:moveTo>
                  <a:lnTo>
                    <a:pt x="33909" y="472821"/>
                  </a:lnTo>
                  <a:lnTo>
                    <a:pt x="4699" y="455549"/>
                  </a:lnTo>
                  <a:cubicBezTo>
                    <a:pt x="12446" y="442468"/>
                    <a:pt x="28067" y="436118"/>
                    <a:pt x="42799" y="440182"/>
                  </a:cubicBezTo>
                  <a:cubicBezTo>
                    <a:pt x="57531" y="444246"/>
                    <a:pt x="67691" y="457581"/>
                    <a:pt x="67691" y="472821"/>
                  </a:cubicBezTo>
                  <a:cubicBezTo>
                    <a:pt x="67691" y="696468"/>
                    <a:pt x="249047" y="877824"/>
                    <a:pt x="472694" y="877824"/>
                  </a:cubicBezTo>
                  <a:cubicBezTo>
                    <a:pt x="696341" y="877824"/>
                    <a:pt x="877697" y="696468"/>
                    <a:pt x="877697" y="472821"/>
                  </a:cubicBezTo>
                  <a:lnTo>
                    <a:pt x="911606" y="472821"/>
                  </a:lnTo>
                  <a:lnTo>
                    <a:pt x="877697" y="472821"/>
                  </a:lnTo>
                  <a:cubicBezTo>
                    <a:pt x="877697" y="249174"/>
                    <a:pt x="696341" y="67818"/>
                    <a:pt x="472694" y="67818"/>
                  </a:cubicBezTo>
                  <a:lnTo>
                    <a:pt x="472694" y="33909"/>
                  </a:lnTo>
                  <a:lnTo>
                    <a:pt x="472694" y="67691"/>
                  </a:lnTo>
                  <a:cubicBezTo>
                    <a:pt x="249047" y="67691"/>
                    <a:pt x="67691" y="249047"/>
                    <a:pt x="67691" y="472821"/>
                  </a:cubicBezTo>
                  <a:close/>
                </a:path>
              </a:pathLst>
            </a:custGeom>
            <a:solidFill>
              <a:srgbClr val="E8BE5E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1097280" y="3639312"/>
            <a:ext cx="658368" cy="658368"/>
            <a:chOff x="0" y="0"/>
            <a:chExt cx="877824" cy="87782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877824" cy="9159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E8BE5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L2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2011680" y="3566160"/>
            <a:ext cx="3657600" cy="365760"/>
            <a:chOff x="0" y="0"/>
            <a:chExt cx="4876800" cy="48768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876800" cy="487680"/>
            </a:xfrm>
            <a:custGeom>
              <a:avLst/>
              <a:gdLst/>
              <a:ahLst/>
              <a:cxnLst/>
              <a:rect l="l" t="t" r="r" b="b"/>
              <a:pathLst>
                <a:path w="4876800" h="487680">
                  <a:moveTo>
                    <a:pt x="0" y="0"/>
                  </a:moveTo>
                  <a:lnTo>
                    <a:pt x="4876800" y="0"/>
                  </a:lnTo>
                  <a:lnTo>
                    <a:pt x="48768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-19050"/>
              <a:ext cx="4876800" cy="5067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 i="1">
                  <a:solidFill>
                    <a:srgbClr val="F5EDD6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L'intervista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2011680" y="3986784"/>
            <a:ext cx="2194560" cy="329184"/>
            <a:chOff x="0" y="0"/>
            <a:chExt cx="2926080" cy="438912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926080" cy="438912"/>
            </a:xfrm>
            <a:custGeom>
              <a:avLst/>
              <a:gdLst/>
              <a:ahLst/>
              <a:cxnLst/>
              <a:rect l="l" t="t" r="r" b="b"/>
              <a:pathLst>
                <a:path w="2926080" h="438912">
                  <a:moveTo>
                    <a:pt x="0" y="0"/>
                  </a:moveTo>
                  <a:lnTo>
                    <a:pt x="2926080" y="0"/>
                  </a:lnTo>
                  <a:lnTo>
                    <a:pt x="292608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900" b="-79900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-28575"/>
              <a:ext cx="2926080" cy="4674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920"/>
                </a:lnSpc>
              </a:pPr>
              <a:r>
                <a:rPr lang="en-US" sz="1600" b="1" spc="600">
                  <a:solidFill>
                    <a:srgbClr val="E8BE5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ASCOLTARE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5852160" y="3602736"/>
            <a:ext cx="11155680" cy="731520"/>
            <a:chOff x="0" y="0"/>
            <a:chExt cx="14874240" cy="97536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4874239" cy="975360"/>
            </a:xfrm>
            <a:custGeom>
              <a:avLst/>
              <a:gdLst/>
              <a:ahLst/>
              <a:cxnLst/>
              <a:rect l="l" t="t" r="r" b="b"/>
              <a:pathLst>
                <a:path w="14874239" h="975360">
                  <a:moveTo>
                    <a:pt x="0" y="0"/>
                  </a:moveTo>
                  <a:lnTo>
                    <a:pt x="14874239" y="0"/>
                  </a:lnTo>
                  <a:lnTo>
                    <a:pt x="14874239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7146" b="-247146"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14874240" cy="10134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Avete raccolto la voce di una studentessa straniera. La seconda competenza: ascolto e sguardo interculturale.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377191" y="4339847"/>
            <a:ext cx="98555" cy="244859"/>
            <a:chOff x="0" y="0"/>
            <a:chExt cx="131407" cy="326479"/>
          </a:xfrm>
        </p:grpSpPr>
        <p:sp>
          <p:nvSpPr>
            <p:cNvPr id="66" name="Freeform 66"/>
            <p:cNvSpPr/>
            <p:nvPr/>
          </p:nvSpPr>
          <p:spPr>
            <a:xfrm>
              <a:off x="16891" y="16891"/>
              <a:ext cx="97536" cy="292608"/>
            </a:xfrm>
            <a:custGeom>
              <a:avLst/>
              <a:gdLst/>
              <a:ahLst/>
              <a:cxnLst/>
              <a:rect l="l" t="t" r="r" b="b"/>
              <a:pathLst>
                <a:path w="97536" h="292608">
                  <a:moveTo>
                    <a:pt x="0" y="0"/>
                  </a:moveTo>
                  <a:lnTo>
                    <a:pt x="97536" y="0"/>
                  </a:lnTo>
                  <a:lnTo>
                    <a:pt x="97536" y="292608"/>
                  </a:lnTo>
                  <a:lnTo>
                    <a:pt x="0" y="29260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131318" cy="326392"/>
            </a:xfrm>
            <a:custGeom>
              <a:avLst/>
              <a:gdLst/>
              <a:ahLst/>
              <a:cxnLst/>
              <a:rect l="l" t="t" r="r" b="b"/>
              <a:pathLst>
                <a:path w="131318" h="326392">
                  <a:moveTo>
                    <a:pt x="16891" y="0"/>
                  </a:moveTo>
                  <a:lnTo>
                    <a:pt x="114427" y="0"/>
                  </a:lnTo>
                  <a:cubicBezTo>
                    <a:pt x="123825" y="0"/>
                    <a:pt x="131318" y="7620"/>
                    <a:pt x="131318" y="16891"/>
                  </a:cubicBezTo>
                  <a:lnTo>
                    <a:pt x="131318" y="309499"/>
                  </a:lnTo>
                  <a:cubicBezTo>
                    <a:pt x="131318" y="318897"/>
                    <a:pt x="123698" y="326390"/>
                    <a:pt x="114427" y="326390"/>
                  </a:cubicBezTo>
                  <a:lnTo>
                    <a:pt x="16891" y="326390"/>
                  </a:lnTo>
                  <a:cubicBezTo>
                    <a:pt x="7620" y="326517"/>
                    <a:pt x="0" y="318897"/>
                    <a:pt x="0" y="3094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09499"/>
                  </a:lnTo>
                  <a:lnTo>
                    <a:pt x="16891" y="309499"/>
                  </a:lnTo>
                  <a:lnTo>
                    <a:pt x="16891" y="292608"/>
                  </a:lnTo>
                  <a:lnTo>
                    <a:pt x="114427" y="292608"/>
                  </a:lnTo>
                  <a:lnTo>
                    <a:pt x="114427" y="309499"/>
                  </a:lnTo>
                  <a:lnTo>
                    <a:pt x="97536" y="309499"/>
                  </a:lnTo>
                  <a:lnTo>
                    <a:pt x="97536" y="16891"/>
                  </a:lnTo>
                  <a:lnTo>
                    <a:pt x="114427" y="16891"/>
                  </a:lnTo>
                  <a:lnTo>
                    <a:pt x="11442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908047" y="4565647"/>
            <a:ext cx="16471897" cy="981961"/>
            <a:chOff x="0" y="0"/>
            <a:chExt cx="21962529" cy="1309281"/>
          </a:xfrm>
        </p:grpSpPr>
        <p:sp>
          <p:nvSpPr>
            <p:cNvPr id="69" name="Freeform 69"/>
            <p:cNvSpPr/>
            <p:nvPr/>
          </p:nvSpPr>
          <p:spPr>
            <a:xfrm>
              <a:off x="8509" y="8509"/>
              <a:ext cx="21945601" cy="1292352"/>
            </a:xfrm>
            <a:custGeom>
              <a:avLst/>
              <a:gdLst/>
              <a:ahLst/>
              <a:cxnLst/>
              <a:rect l="l" t="t" r="r" b="b"/>
              <a:pathLst>
                <a:path w="21945601" h="1292352">
                  <a:moveTo>
                    <a:pt x="0" y="0"/>
                  </a:moveTo>
                  <a:lnTo>
                    <a:pt x="21945601" y="0"/>
                  </a:lnTo>
                  <a:lnTo>
                    <a:pt x="21945601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21962618" cy="1309370"/>
            </a:xfrm>
            <a:custGeom>
              <a:avLst/>
              <a:gdLst/>
              <a:ahLst/>
              <a:cxnLst/>
              <a:rect l="l" t="t" r="r" b="b"/>
              <a:pathLst>
                <a:path w="21962618" h="1309370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300861"/>
                  </a:lnTo>
                  <a:cubicBezTo>
                    <a:pt x="21962618" y="1305560"/>
                    <a:pt x="21958808" y="1309370"/>
                    <a:pt x="21954110" y="1309370"/>
                  </a:cubicBezTo>
                  <a:lnTo>
                    <a:pt x="8509" y="1309370"/>
                  </a:lnTo>
                  <a:cubicBezTo>
                    <a:pt x="3810" y="1309370"/>
                    <a:pt x="0" y="1305560"/>
                    <a:pt x="0" y="1300861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300861"/>
                  </a:lnTo>
                  <a:lnTo>
                    <a:pt x="8509" y="1300861"/>
                  </a:lnTo>
                  <a:lnTo>
                    <a:pt x="8509" y="1292352"/>
                  </a:lnTo>
                  <a:lnTo>
                    <a:pt x="21954110" y="1292352"/>
                  </a:lnTo>
                  <a:lnTo>
                    <a:pt x="21954110" y="1300861"/>
                  </a:lnTo>
                  <a:lnTo>
                    <a:pt x="21945600" y="1300861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901703" y="4559303"/>
            <a:ext cx="153419" cy="994667"/>
            <a:chOff x="0" y="0"/>
            <a:chExt cx="204559" cy="1326223"/>
          </a:xfrm>
        </p:grpSpPr>
        <p:sp>
          <p:nvSpPr>
            <p:cNvPr id="72" name="Freeform 72"/>
            <p:cNvSpPr/>
            <p:nvPr/>
          </p:nvSpPr>
          <p:spPr>
            <a:xfrm>
              <a:off x="16891" y="16891"/>
              <a:ext cx="170688" cy="1292352"/>
            </a:xfrm>
            <a:custGeom>
              <a:avLst/>
              <a:gdLst/>
              <a:ahLst/>
              <a:cxnLst/>
              <a:rect l="l" t="t" r="r" b="b"/>
              <a:pathLst>
                <a:path w="170688" h="1292352">
                  <a:moveTo>
                    <a:pt x="0" y="0"/>
                  </a:moveTo>
                  <a:lnTo>
                    <a:pt x="170688" y="0"/>
                  </a:lnTo>
                  <a:lnTo>
                    <a:pt x="170688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0" y="0"/>
              <a:ext cx="204470" cy="1326134"/>
            </a:xfrm>
            <a:custGeom>
              <a:avLst/>
              <a:gdLst/>
              <a:ahLst/>
              <a:cxnLst/>
              <a:rect l="l" t="t" r="r" b="b"/>
              <a:pathLst>
                <a:path w="204470" h="132613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309243"/>
                  </a:lnTo>
                  <a:cubicBezTo>
                    <a:pt x="204470" y="1318641"/>
                    <a:pt x="196850" y="1326134"/>
                    <a:pt x="187579" y="1326134"/>
                  </a:cubicBezTo>
                  <a:lnTo>
                    <a:pt x="16891" y="1326134"/>
                  </a:lnTo>
                  <a:cubicBezTo>
                    <a:pt x="7493" y="1326134"/>
                    <a:pt x="0" y="1318514"/>
                    <a:pt x="0" y="13092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09243"/>
                  </a:lnTo>
                  <a:lnTo>
                    <a:pt x="16891" y="1309243"/>
                  </a:lnTo>
                  <a:lnTo>
                    <a:pt x="16891" y="1292352"/>
                  </a:lnTo>
                  <a:lnTo>
                    <a:pt x="187579" y="1292352"/>
                  </a:lnTo>
                  <a:lnTo>
                    <a:pt x="187579" y="1309243"/>
                  </a:lnTo>
                  <a:lnTo>
                    <a:pt x="170688" y="1309243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071877" y="4711189"/>
            <a:ext cx="709165" cy="709165"/>
            <a:chOff x="0" y="0"/>
            <a:chExt cx="945553" cy="945553"/>
          </a:xfrm>
        </p:grpSpPr>
        <p:sp>
          <p:nvSpPr>
            <p:cNvPr id="75" name="Freeform 75"/>
            <p:cNvSpPr/>
            <p:nvPr/>
          </p:nvSpPr>
          <p:spPr>
            <a:xfrm>
              <a:off x="33909" y="33909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438912"/>
                  </a:moveTo>
                  <a:cubicBezTo>
                    <a:pt x="0" y="196469"/>
                    <a:pt x="196469" y="0"/>
                    <a:pt x="438912" y="0"/>
                  </a:cubicBezTo>
                  <a:cubicBezTo>
                    <a:pt x="681355" y="0"/>
                    <a:pt x="877824" y="196469"/>
                    <a:pt x="877824" y="438912"/>
                  </a:cubicBezTo>
                  <a:cubicBezTo>
                    <a:pt x="877824" y="681355"/>
                    <a:pt x="681228" y="877824"/>
                    <a:pt x="438912" y="877824"/>
                  </a:cubicBezTo>
                  <a:cubicBezTo>
                    <a:pt x="196596" y="877824"/>
                    <a:pt x="0" y="681228"/>
                    <a:pt x="0" y="438912"/>
                  </a:cubicBezTo>
                  <a:close/>
                </a:path>
              </a:pathLst>
            </a:custGeom>
            <a:solidFill>
              <a:srgbClr val="081B30"/>
            </a:solidFill>
          </p:spPr>
        </p:sp>
        <p:sp>
          <p:nvSpPr>
            <p:cNvPr id="76" name="Freeform 76"/>
            <p:cNvSpPr/>
            <p:nvPr/>
          </p:nvSpPr>
          <p:spPr>
            <a:xfrm>
              <a:off x="0" y="0"/>
              <a:ext cx="945515" cy="945642"/>
            </a:xfrm>
            <a:custGeom>
              <a:avLst/>
              <a:gdLst/>
              <a:ahLst/>
              <a:cxnLst/>
              <a:rect l="l" t="t" r="r" b="b"/>
              <a:pathLst>
                <a:path w="945515" h="945642">
                  <a:moveTo>
                    <a:pt x="0" y="472821"/>
                  </a:moveTo>
                  <a:cubicBezTo>
                    <a:pt x="0" y="211709"/>
                    <a:pt x="211709" y="0"/>
                    <a:pt x="472821" y="0"/>
                  </a:cubicBezTo>
                  <a:lnTo>
                    <a:pt x="472821" y="33909"/>
                  </a:lnTo>
                  <a:lnTo>
                    <a:pt x="472821" y="0"/>
                  </a:lnTo>
                  <a:cubicBezTo>
                    <a:pt x="733933" y="0"/>
                    <a:pt x="945515" y="211709"/>
                    <a:pt x="945515" y="472821"/>
                  </a:cubicBezTo>
                  <a:cubicBezTo>
                    <a:pt x="945515" y="733933"/>
                    <a:pt x="733806" y="945642"/>
                    <a:pt x="472694" y="945642"/>
                  </a:cubicBezTo>
                  <a:lnTo>
                    <a:pt x="472694" y="911733"/>
                  </a:lnTo>
                  <a:lnTo>
                    <a:pt x="472694" y="945642"/>
                  </a:lnTo>
                  <a:cubicBezTo>
                    <a:pt x="211709" y="945515"/>
                    <a:pt x="0" y="733933"/>
                    <a:pt x="0" y="472821"/>
                  </a:cubicBezTo>
                  <a:lnTo>
                    <a:pt x="33909" y="472821"/>
                  </a:lnTo>
                  <a:lnTo>
                    <a:pt x="62992" y="490093"/>
                  </a:lnTo>
                  <a:cubicBezTo>
                    <a:pt x="55245" y="503174"/>
                    <a:pt x="39624" y="509524"/>
                    <a:pt x="24892" y="505460"/>
                  </a:cubicBezTo>
                  <a:cubicBezTo>
                    <a:pt x="10160" y="501396"/>
                    <a:pt x="0" y="488061"/>
                    <a:pt x="0" y="472821"/>
                  </a:cubicBezTo>
                  <a:moveTo>
                    <a:pt x="67691" y="472821"/>
                  </a:moveTo>
                  <a:lnTo>
                    <a:pt x="33909" y="472821"/>
                  </a:lnTo>
                  <a:lnTo>
                    <a:pt x="4699" y="455549"/>
                  </a:lnTo>
                  <a:cubicBezTo>
                    <a:pt x="12446" y="442468"/>
                    <a:pt x="28067" y="436118"/>
                    <a:pt x="42799" y="440182"/>
                  </a:cubicBezTo>
                  <a:cubicBezTo>
                    <a:pt x="57531" y="444246"/>
                    <a:pt x="67691" y="457581"/>
                    <a:pt x="67691" y="472821"/>
                  </a:cubicBezTo>
                  <a:cubicBezTo>
                    <a:pt x="67691" y="696468"/>
                    <a:pt x="249047" y="877824"/>
                    <a:pt x="472694" y="877824"/>
                  </a:cubicBezTo>
                  <a:cubicBezTo>
                    <a:pt x="696341" y="877824"/>
                    <a:pt x="877697" y="696468"/>
                    <a:pt x="877697" y="472821"/>
                  </a:cubicBezTo>
                  <a:lnTo>
                    <a:pt x="911606" y="472821"/>
                  </a:lnTo>
                  <a:lnTo>
                    <a:pt x="877697" y="472821"/>
                  </a:lnTo>
                  <a:cubicBezTo>
                    <a:pt x="877697" y="249174"/>
                    <a:pt x="696341" y="67818"/>
                    <a:pt x="472694" y="67818"/>
                  </a:cubicBezTo>
                  <a:lnTo>
                    <a:pt x="472694" y="33909"/>
                  </a:lnTo>
                  <a:lnTo>
                    <a:pt x="472694" y="67691"/>
                  </a:lnTo>
                  <a:cubicBezTo>
                    <a:pt x="249047" y="67691"/>
                    <a:pt x="67691" y="249047"/>
                    <a:pt x="67691" y="472821"/>
                  </a:cubicBez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1097280" y="4736592"/>
            <a:ext cx="658368" cy="658368"/>
            <a:chOff x="0" y="0"/>
            <a:chExt cx="877824" cy="877824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877824" cy="9159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L3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2011680" y="4663440"/>
            <a:ext cx="3657600" cy="365760"/>
            <a:chOff x="0" y="0"/>
            <a:chExt cx="4876800" cy="48768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4876800" cy="487680"/>
            </a:xfrm>
            <a:custGeom>
              <a:avLst/>
              <a:gdLst/>
              <a:ahLst/>
              <a:cxnLst/>
              <a:rect l="l" t="t" r="r" b="b"/>
              <a:pathLst>
                <a:path w="4876800" h="487680">
                  <a:moveTo>
                    <a:pt x="0" y="0"/>
                  </a:moveTo>
                  <a:lnTo>
                    <a:pt x="4876800" y="0"/>
                  </a:lnTo>
                  <a:lnTo>
                    <a:pt x="48768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82" name="TextBox 82"/>
            <p:cNvSpPr txBox="1"/>
            <p:nvPr/>
          </p:nvSpPr>
          <p:spPr>
            <a:xfrm>
              <a:off x="0" y="-19050"/>
              <a:ext cx="4876800" cy="5067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 i="1">
                  <a:solidFill>
                    <a:srgbClr val="F5EDD6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Le tre domande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2011680" y="5084064"/>
            <a:ext cx="2194560" cy="329184"/>
            <a:chOff x="0" y="0"/>
            <a:chExt cx="2926080" cy="438912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926080" cy="438912"/>
            </a:xfrm>
            <a:custGeom>
              <a:avLst/>
              <a:gdLst/>
              <a:ahLst/>
              <a:cxnLst/>
              <a:rect l="l" t="t" r="r" b="b"/>
              <a:pathLst>
                <a:path w="2926080" h="438912">
                  <a:moveTo>
                    <a:pt x="0" y="0"/>
                  </a:moveTo>
                  <a:lnTo>
                    <a:pt x="2926080" y="0"/>
                  </a:lnTo>
                  <a:lnTo>
                    <a:pt x="292608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900" b="-79900"/>
              </a:stretch>
            </a:blipFill>
          </p:spPr>
        </p:sp>
        <p:sp>
          <p:nvSpPr>
            <p:cNvPr id="85" name="TextBox 85"/>
            <p:cNvSpPr txBox="1"/>
            <p:nvPr/>
          </p:nvSpPr>
          <p:spPr>
            <a:xfrm>
              <a:off x="0" y="-28575"/>
              <a:ext cx="2926080" cy="4674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920"/>
                </a:lnSpc>
              </a:pPr>
              <a:r>
                <a:rPr lang="en-US" sz="1600" b="1" spc="600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PENSARE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5852160" y="4700016"/>
            <a:ext cx="11155680" cy="731520"/>
            <a:chOff x="0" y="0"/>
            <a:chExt cx="14874240" cy="97536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4874239" cy="975360"/>
            </a:xfrm>
            <a:custGeom>
              <a:avLst/>
              <a:gdLst/>
              <a:ahLst/>
              <a:cxnLst/>
              <a:rect l="l" t="t" r="r" b="b"/>
              <a:pathLst>
                <a:path w="14874239" h="975360">
                  <a:moveTo>
                    <a:pt x="0" y="0"/>
                  </a:moveTo>
                  <a:lnTo>
                    <a:pt x="14874239" y="0"/>
                  </a:lnTo>
                  <a:lnTo>
                    <a:pt x="14874239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7146" b="-247146"/>
              </a:stretch>
            </a:blipFill>
          </p:spPr>
        </p:sp>
        <p:sp>
          <p:nvSpPr>
            <p:cNvPr id="88" name="TextBox 88"/>
            <p:cNvSpPr txBox="1"/>
            <p:nvPr/>
          </p:nvSpPr>
          <p:spPr>
            <a:xfrm>
              <a:off x="0" y="-38100"/>
              <a:ext cx="14874240" cy="10134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Avete analizzato la mancanza di infermieri, proposto soluzioni, definito il vostro ruolo. La terza competenza: pensiero critico.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377191" y="5437127"/>
            <a:ext cx="98555" cy="244859"/>
            <a:chOff x="0" y="0"/>
            <a:chExt cx="131407" cy="326479"/>
          </a:xfrm>
        </p:grpSpPr>
        <p:sp>
          <p:nvSpPr>
            <p:cNvPr id="90" name="Freeform 90"/>
            <p:cNvSpPr/>
            <p:nvPr/>
          </p:nvSpPr>
          <p:spPr>
            <a:xfrm>
              <a:off x="16891" y="16891"/>
              <a:ext cx="97536" cy="292608"/>
            </a:xfrm>
            <a:custGeom>
              <a:avLst/>
              <a:gdLst/>
              <a:ahLst/>
              <a:cxnLst/>
              <a:rect l="l" t="t" r="r" b="b"/>
              <a:pathLst>
                <a:path w="97536" h="292608">
                  <a:moveTo>
                    <a:pt x="0" y="0"/>
                  </a:moveTo>
                  <a:lnTo>
                    <a:pt x="97536" y="0"/>
                  </a:lnTo>
                  <a:lnTo>
                    <a:pt x="97536" y="292608"/>
                  </a:lnTo>
                  <a:lnTo>
                    <a:pt x="0" y="29260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91" name="Freeform 91"/>
            <p:cNvSpPr/>
            <p:nvPr/>
          </p:nvSpPr>
          <p:spPr>
            <a:xfrm>
              <a:off x="0" y="0"/>
              <a:ext cx="131318" cy="326392"/>
            </a:xfrm>
            <a:custGeom>
              <a:avLst/>
              <a:gdLst/>
              <a:ahLst/>
              <a:cxnLst/>
              <a:rect l="l" t="t" r="r" b="b"/>
              <a:pathLst>
                <a:path w="131318" h="326392">
                  <a:moveTo>
                    <a:pt x="16891" y="0"/>
                  </a:moveTo>
                  <a:lnTo>
                    <a:pt x="114427" y="0"/>
                  </a:lnTo>
                  <a:cubicBezTo>
                    <a:pt x="123825" y="0"/>
                    <a:pt x="131318" y="7620"/>
                    <a:pt x="131318" y="16891"/>
                  </a:cubicBezTo>
                  <a:lnTo>
                    <a:pt x="131318" y="309499"/>
                  </a:lnTo>
                  <a:cubicBezTo>
                    <a:pt x="131318" y="318897"/>
                    <a:pt x="123698" y="326390"/>
                    <a:pt x="114427" y="326390"/>
                  </a:cubicBezTo>
                  <a:lnTo>
                    <a:pt x="16891" y="326390"/>
                  </a:lnTo>
                  <a:cubicBezTo>
                    <a:pt x="7620" y="326517"/>
                    <a:pt x="0" y="318897"/>
                    <a:pt x="0" y="3094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09499"/>
                  </a:lnTo>
                  <a:lnTo>
                    <a:pt x="16891" y="309499"/>
                  </a:lnTo>
                  <a:lnTo>
                    <a:pt x="16891" y="292608"/>
                  </a:lnTo>
                  <a:lnTo>
                    <a:pt x="114427" y="292608"/>
                  </a:lnTo>
                  <a:lnTo>
                    <a:pt x="114427" y="309499"/>
                  </a:lnTo>
                  <a:lnTo>
                    <a:pt x="97536" y="309499"/>
                  </a:lnTo>
                  <a:lnTo>
                    <a:pt x="97536" y="16891"/>
                  </a:lnTo>
                  <a:lnTo>
                    <a:pt x="114427" y="16891"/>
                  </a:lnTo>
                  <a:lnTo>
                    <a:pt x="11442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908047" y="5662927"/>
            <a:ext cx="16471897" cy="981961"/>
            <a:chOff x="0" y="0"/>
            <a:chExt cx="21962529" cy="1309281"/>
          </a:xfrm>
        </p:grpSpPr>
        <p:sp>
          <p:nvSpPr>
            <p:cNvPr id="93" name="Freeform 93"/>
            <p:cNvSpPr/>
            <p:nvPr/>
          </p:nvSpPr>
          <p:spPr>
            <a:xfrm>
              <a:off x="8509" y="8509"/>
              <a:ext cx="21945601" cy="1292352"/>
            </a:xfrm>
            <a:custGeom>
              <a:avLst/>
              <a:gdLst/>
              <a:ahLst/>
              <a:cxnLst/>
              <a:rect l="l" t="t" r="r" b="b"/>
              <a:pathLst>
                <a:path w="21945601" h="1292352">
                  <a:moveTo>
                    <a:pt x="0" y="0"/>
                  </a:moveTo>
                  <a:lnTo>
                    <a:pt x="21945601" y="0"/>
                  </a:lnTo>
                  <a:lnTo>
                    <a:pt x="21945601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94" name="Freeform 94"/>
            <p:cNvSpPr/>
            <p:nvPr/>
          </p:nvSpPr>
          <p:spPr>
            <a:xfrm>
              <a:off x="0" y="0"/>
              <a:ext cx="21962618" cy="1309370"/>
            </a:xfrm>
            <a:custGeom>
              <a:avLst/>
              <a:gdLst/>
              <a:ahLst/>
              <a:cxnLst/>
              <a:rect l="l" t="t" r="r" b="b"/>
              <a:pathLst>
                <a:path w="21962618" h="1309370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300861"/>
                  </a:lnTo>
                  <a:cubicBezTo>
                    <a:pt x="21962618" y="1305560"/>
                    <a:pt x="21958808" y="1309370"/>
                    <a:pt x="21954110" y="1309370"/>
                  </a:cubicBezTo>
                  <a:lnTo>
                    <a:pt x="8509" y="1309370"/>
                  </a:lnTo>
                  <a:cubicBezTo>
                    <a:pt x="3810" y="1309370"/>
                    <a:pt x="0" y="1305560"/>
                    <a:pt x="0" y="1300861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300861"/>
                  </a:lnTo>
                  <a:lnTo>
                    <a:pt x="8509" y="1300861"/>
                  </a:lnTo>
                  <a:lnTo>
                    <a:pt x="8509" y="1292352"/>
                  </a:lnTo>
                  <a:lnTo>
                    <a:pt x="21954110" y="1292352"/>
                  </a:lnTo>
                  <a:lnTo>
                    <a:pt x="21954110" y="1300861"/>
                  </a:lnTo>
                  <a:lnTo>
                    <a:pt x="21945600" y="1300861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901703" y="5656583"/>
            <a:ext cx="153419" cy="994667"/>
            <a:chOff x="0" y="0"/>
            <a:chExt cx="204559" cy="1326223"/>
          </a:xfrm>
        </p:grpSpPr>
        <p:sp>
          <p:nvSpPr>
            <p:cNvPr id="96" name="Freeform 96"/>
            <p:cNvSpPr/>
            <p:nvPr/>
          </p:nvSpPr>
          <p:spPr>
            <a:xfrm>
              <a:off x="16891" y="16891"/>
              <a:ext cx="170688" cy="1292352"/>
            </a:xfrm>
            <a:custGeom>
              <a:avLst/>
              <a:gdLst/>
              <a:ahLst/>
              <a:cxnLst/>
              <a:rect l="l" t="t" r="r" b="b"/>
              <a:pathLst>
                <a:path w="170688" h="1292352">
                  <a:moveTo>
                    <a:pt x="0" y="0"/>
                  </a:moveTo>
                  <a:lnTo>
                    <a:pt x="170688" y="0"/>
                  </a:lnTo>
                  <a:lnTo>
                    <a:pt x="170688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97" name="Freeform 97"/>
            <p:cNvSpPr/>
            <p:nvPr/>
          </p:nvSpPr>
          <p:spPr>
            <a:xfrm>
              <a:off x="0" y="0"/>
              <a:ext cx="204470" cy="1326134"/>
            </a:xfrm>
            <a:custGeom>
              <a:avLst/>
              <a:gdLst/>
              <a:ahLst/>
              <a:cxnLst/>
              <a:rect l="l" t="t" r="r" b="b"/>
              <a:pathLst>
                <a:path w="204470" h="132613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309243"/>
                  </a:lnTo>
                  <a:cubicBezTo>
                    <a:pt x="204470" y="1318641"/>
                    <a:pt x="196850" y="1326134"/>
                    <a:pt x="187579" y="1326134"/>
                  </a:cubicBezTo>
                  <a:lnTo>
                    <a:pt x="16891" y="1326134"/>
                  </a:lnTo>
                  <a:cubicBezTo>
                    <a:pt x="7493" y="1326134"/>
                    <a:pt x="0" y="1318514"/>
                    <a:pt x="0" y="13092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09243"/>
                  </a:lnTo>
                  <a:lnTo>
                    <a:pt x="16891" y="1309243"/>
                  </a:lnTo>
                  <a:lnTo>
                    <a:pt x="16891" y="1292352"/>
                  </a:lnTo>
                  <a:lnTo>
                    <a:pt x="187579" y="1292352"/>
                  </a:lnTo>
                  <a:lnTo>
                    <a:pt x="187579" y="1309243"/>
                  </a:lnTo>
                  <a:lnTo>
                    <a:pt x="170688" y="1309243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071877" y="5808469"/>
            <a:ext cx="709165" cy="709165"/>
            <a:chOff x="0" y="0"/>
            <a:chExt cx="945553" cy="945553"/>
          </a:xfrm>
        </p:grpSpPr>
        <p:sp>
          <p:nvSpPr>
            <p:cNvPr id="99" name="Freeform 99"/>
            <p:cNvSpPr/>
            <p:nvPr/>
          </p:nvSpPr>
          <p:spPr>
            <a:xfrm>
              <a:off x="33909" y="33909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438912"/>
                  </a:moveTo>
                  <a:cubicBezTo>
                    <a:pt x="0" y="196469"/>
                    <a:pt x="196469" y="0"/>
                    <a:pt x="438912" y="0"/>
                  </a:cubicBezTo>
                  <a:cubicBezTo>
                    <a:pt x="681355" y="0"/>
                    <a:pt x="877824" y="196469"/>
                    <a:pt x="877824" y="438912"/>
                  </a:cubicBezTo>
                  <a:cubicBezTo>
                    <a:pt x="877824" y="681355"/>
                    <a:pt x="681228" y="877824"/>
                    <a:pt x="438912" y="877824"/>
                  </a:cubicBezTo>
                  <a:cubicBezTo>
                    <a:pt x="196596" y="877824"/>
                    <a:pt x="0" y="681228"/>
                    <a:pt x="0" y="438912"/>
                  </a:cubicBezTo>
                  <a:close/>
                </a:path>
              </a:pathLst>
            </a:custGeom>
            <a:solidFill>
              <a:srgbClr val="081B30"/>
            </a:solidFill>
          </p:spPr>
        </p:sp>
        <p:sp>
          <p:nvSpPr>
            <p:cNvPr id="100" name="Freeform 100"/>
            <p:cNvSpPr/>
            <p:nvPr/>
          </p:nvSpPr>
          <p:spPr>
            <a:xfrm>
              <a:off x="0" y="0"/>
              <a:ext cx="945515" cy="945642"/>
            </a:xfrm>
            <a:custGeom>
              <a:avLst/>
              <a:gdLst/>
              <a:ahLst/>
              <a:cxnLst/>
              <a:rect l="l" t="t" r="r" b="b"/>
              <a:pathLst>
                <a:path w="945515" h="945642">
                  <a:moveTo>
                    <a:pt x="0" y="472821"/>
                  </a:moveTo>
                  <a:cubicBezTo>
                    <a:pt x="0" y="211709"/>
                    <a:pt x="211709" y="0"/>
                    <a:pt x="472821" y="0"/>
                  </a:cubicBezTo>
                  <a:lnTo>
                    <a:pt x="472821" y="33909"/>
                  </a:lnTo>
                  <a:lnTo>
                    <a:pt x="472821" y="0"/>
                  </a:lnTo>
                  <a:cubicBezTo>
                    <a:pt x="733933" y="0"/>
                    <a:pt x="945515" y="211709"/>
                    <a:pt x="945515" y="472821"/>
                  </a:cubicBezTo>
                  <a:cubicBezTo>
                    <a:pt x="945515" y="733933"/>
                    <a:pt x="733806" y="945642"/>
                    <a:pt x="472694" y="945642"/>
                  </a:cubicBezTo>
                  <a:lnTo>
                    <a:pt x="472694" y="911733"/>
                  </a:lnTo>
                  <a:lnTo>
                    <a:pt x="472694" y="945642"/>
                  </a:lnTo>
                  <a:cubicBezTo>
                    <a:pt x="211709" y="945515"/>
                    <a:pt x="0" y="733933"/>
                    <a:pt x="0" y="472821"/>
                  </a:cubicBezTo>
                  <a:lnTo>
                    <a:pt x="33909" y="472821"/>
                  </a:lnTo>
                  <a:lnTo>
                    <a:pt x="62992" y="490093"/>
                  </a:lnTo>
                  <a:cubicBezTo>
                    <a:pt x="55245" y="503174"/>
                    <a:pt x="39624" y="509524"/>
                    <a:pt x="24892" y="505460"/>
                  </a:cubicBezTo>
                  <a:cubicBezTo>
                    <a:pt x="10160" y="501396"/>
                    <a:pt x="0" y="488061"/>
                    <a:pt x="0" y="472821"/>
                  </a:cubicBezTo>
                  <a:moveTo>
                    <a:pt x="67691" y="472821"/>
                  </a:moveTo>
                  <a:lnTo>
                    <a:pt x="33909" y="472821"/>
                  </a:lnTo>
                  <a:lnTo>
                    <a:pt x="4699" y="455549"/>
                  </a:lnTo>
                  <a:cubicBezTo>
                    <a:pt x="12446" y="442468"/>
                    <a:pt x="28067" y="436118"/>
                    <a:pt x="42799" y="440182"/>
                  </a:cubicBezTo>
                  <a:cubicBezTo>
                    <a:pt x="57531" y="444246"/>
                    <a:pt x="67691" y="457581"/>
                    <a:pt x="67691" y="472821"/>
                  </a:cubicBezTo>
                  <a:cubicBezTo>
                    <a:pt x="67691" y="696468"/>
                    <a:pt x="249047" y="877824"/>
                    <a:pt x="472694" y="877824"/>
                  </a:cubicBezTo>
                  <a:cubicBezTo>
                    <a:pt x="696341" y="877824"/>
                    <a:pt x="877697" y="696468"/>
                    <a:pt x="877697" y="472821"/>
                  </a:cubicBezTo>
                  <a:lnTo>
                    <a:pt x="911606" y="472821"/>
                  </a:lnTo>
                  <a:lnTo>
                    <a:pt x="877697" y="472821"/>
                  </a:lnTo>
                  <a:cubicBezTo>
                    <a:pt x="877697" y="249174"/>
                    <a:pt x="696341" y="67818"/>
                    <a:pt x="472694" y="67818"/>
                  </a:cubicBezTo>
                  <a:lnTo>
                    <a:pt x="472694" y="33909"/>
                  </a:lnTo>
                  <a:lnTo>
                    <a:pt x="472694" y="67691"/>
                  </a:lnTo>
                  <a:cubicBezTo>
                    <a:pt x="249047" y="67691"/>
                    <a:pt x="67691" y="249047"/>
                    <a:pt x="67691" y="472821"/>
                  </a:cubicBezTo>
                  <a:close/>
                </a:path>
              </a:pathLst>
            </a:custGeom>
            <a:solidFill>
              <a:srgbClr val="E8BE5E"/>
            </a:solidFill>
          </p:spPr>
        </p:sp>
      </p:grpSp>
      <p:grpSp>
        <p:nvGrpSpPr>
          <p:cNvPr id="101" name="Group 101"/>
          <p:cNvGrpSpPr/>
          <p:nvPr/>
        </p:nvGrpSpPr>
        <p:grpSpPr>
          <a:xfrm>
            <a:off x="1097280" y="5833872"/>
            <a:ext cx="658368" cy="658368"/>
            <a:chOff x="0" y="0"/>
            <a:chExt cx="877824" cy="877824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103" name="TextBox 103"/>
            <p:cNvSpPr txBox="1"/>
            <p:nvPr/>
          </p:nvSpPr>
          <p:spPr>
            <a:xfrm>
              <a:off x="0" y="-38100"/>
              <a:ext cx="877824" cy="9159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E8BE5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L4</a:t>
              </a: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2011680" y="5760720"/>
            <a:ext cx="3657600" cy="365760"/>
            <a:chOff x="0" y="0"/>
            <a:chExt cx="4876800" cy="48768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4876800" cy="487680"/>
            </a:xfrm>
            <a:custGeom>
              <a:avLst/>
              <a:gdLst/>
              <a:ahLst/>
              <a:cxnLst/>
              <a:rect l="l" t="t" r="r" b="b"/>
              <a:pathLst>
                <a:path w="4876800" h="487680">
                  <a:moveTo>
                    <a:pt x="0" y="0"/>
                  </a:moveTo>
                  <a:lnTo>
                    <a:pt x="4876800" y="0"/>
                  </a:lnTo>
                  <a:lnTo>
                    <a:pt x="48768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106" name="TextBox 106"/>
            <p:cNvSpPr txBox="1"/>
            <p:nvPr/>
          </p:nvSpPr>
          <p:spPr>
            <a:xfrm>
              <a:off x="0" y="-19050"/>
              <a:ext cx="4876800" cy="5067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 i="1">
                  <a:solidFill>
                    <a:srgbClr val="F5EDD6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La cartella del reparto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2011680" y="6181344"/>
            <a:ext cx="2194560" cy="329184"/>
            <a:chOff x="0" y="0"/>
            <a:chExt cx="2926080" cy="438912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2926080" cy="438912"/>
            </a:xfrm>
            <a:custGeom>
              <a:avLst/>
              <a:gdLst/>
              <a:ahLst/>
              <a:cxnLst/>
              <a:rect l="l" t="t" r="r" b="b"/>
              <a:pathLst>
                <a:path w="2926080" h="438912">
                  <a:moveTo>
                    <a:pt x="0" y="0"/>
                  </a:moveTo>
                  <a:lnTo>
                    <a:pt x="2926080" y="0"/>
                  </a:lnTo>
                  <a:lnTo>
                    <a:pt x="292608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900" b="-79900"/>
              </a:stretch>
            </a:blipFill>
          </p:spPr>
        </p:sp>
        <p:sp>
          <p:nvSpPr>
            <p:cNvPr id="109" name="TextBox 109"/>
            <p:cNvSpPr txBox="1"/>
            <p:nvPr/>
          </p:nvSpPr>
          <p:spPr>
            <a:xfrm>
              <a:off x="0" y="-28575"/>
              <a:ext cx="2926080" cy="4674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920"/>
                </a:lnSpc>
              </a:pPr>
              <a:r>
                <a:rPr lang="en-US" sz="1600" b="1" spc="600">
                  <a:solidFill>
                    <a:srgbClr val="E8BE5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AGIRE</a:t>
              </a: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5852160" y="5797296"/>
            <a:ext cx="11155680" cy="731520"/>
            <a:chOff x="0" y="0"/>
            <a:chExt cx="14874240" cy="97536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4874239" cy="975360"/>
            </a:xfrm>
            <a:custGeom>
              <a:avLst/>
              <a:gdLst/>
              <a:ahLst/>
              <a:cxnLst/>
              <a:rect l="l" t="t" r="r" b="b"/>
              <a:pathLst>
                <a:path w="14874239" h="975360">
                  <a:moveTo>
                    <a:pt x="0" y="0"/>
                  </a:moveTo>
                  <a:lnTo>
                    <a:pt x="14874239" y="0"/>
                  </a:lnTo>
                  <a:lnTo>
                    <a:pt x="14874239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7146" b="-247146"/>
              </a:stretch>
            </a:blipFill>
          </p:spPr>
        </p:sp>
        <p:sp>
          <p:nvSpPr>
            <p:cNvPr id="112" name="TextBox 112"/>
            <p:cNvSpPr txBox="1"/>
            <p:nvPr/>
          </p:nvSpPr>
          <p:spPr>
            <a:xfrm>
              <a:off x="0" y="-38100"/>
              <a:ext cx="14874240" cy="10134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Avete curato un reparto come un paziente — con dati Aiken, Magnet, evidenze. La quarta competenza: metodo clinico.</a:t>
              </a: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377191" y="6534407"/>
            <a:ext cx="98555" cy="244859"/>
            <a:chOff x="0" y="0"/>
            <a:chExt cx="131407" cy="326479"/>
          </a:xfrm>
        </p:grpSpPr>
        <p:sp>
          <p:nvSpPr>
            <p:cNvPr id="114" name="Freeform 114"/>
            <p:cNvSpPr/>
            <p:nvPr/>
          </p:nvSpPr>
          <p:spPr>
            <a:xfrm>
              <a:off x="16891" y="16891"/>
              <a:ext cx="97536" cy="292608"/>
            </a:xfrm>
            <a:custGeom>
              <a:avLst/>
              <a:gdLst/>
              <a:ahLst/>
              <a:cxnLst/>
              <a:rect l="l" t="t" r="r" b="b"/>
              <a:pathLst>
                <a:path w="97536" h="292608">
                  <a:moveTo>
                    <a:pt x="0" y="0"/>
                  </a:moveTo>
                  <a:lnTo>
                    <a:pt x="97536" y="0"/>
                  </a:lnTo>
                  <a:lnTo>
                    <a:pt x="97536" y="292608"/>
                  </a:lnTo>
                  <a:lnTo>
                    <a:pt x="0" y="29260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15" name="Freeform 115"/>
            <p:cNvSpPr/>
            <p:nvPr/>
          </p:nvSpPr>
          <p:spPr>
            <a:xfrm>
              <a:off x="0" y="0"/>
              <a:ext cx="131318" cy="326392"/>
            </a:xfrm>
            <a:custGeom>
              <a:avLst/>
              <a:gdLst/>
              <a:ahLst/>
              <a:cxnLst/>
              <a:rect l="l" t="t" r="r" b="b"/>
              <a:pathLst>
                <a:path w="131318" h="326392">
                  <a:moveTo>
                    <a:pt x="16891" y="0"/>
                  </a:moveTo>
                  <a:lnTo>
                    <a:pt x="114427" y="0"/>
                  </a:lnTo>
                  <a:cubicBezTo>
                    <a:pt x="123825" y="0"/>
                    <a:pt x="131318" y="7620"/>
                    <a:pt x="131318" y="16891"/>
                  </a:cubicBezTo>
                  <a:lnTo>
                    <a:pt x="131318" y="309499"/>
                  </a:lnTo>
                  <a:cubicBezTo>
                    <a:pt x="131318" y="318897"/>
                    <a:pt x="123698" y="326390"/>
                    <a:pt x="114427" y="326390"/>
                  </a:cubicBezTo>
                  <a:lnTo>
                    <a:pt x="16891" y="326390"/>
                  </a:lnTo>
                  <a:cubicBezTo>
                    <a:pt x="7620" y="326517"/>
                    <a:pt x="0" y="318897"/>
                    <a:pt x="0" y="3094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09499"/>
                  </a:lnTo>
                  <a:lnTo>
                    <a:pt x="16891" y="309499"/>
                  </a:lnTo>
                  <a:lnTo>
                    <a:pt x="16891" y="292608"/>
                  </a:lnTo>
                  <a:lnTo>
                    <a:pt x="114427" y="292608"/>
                  </a:lnTo>
                  <a:lnTo>
                    <a:pt x="114427" y="309499"/>
                  </a:lnTo>
                  <a:lnTo>
                    <a:pt x="97536" y="309499"/>
                  </a:lnTo>
                  <a:lnTo>
                    <a:pt x="97536" y="16891"/>
                  </a:lnTo>
                  <a:lnTo>
                    <a:pt x="114427" y="16891"/>
                  </a:lnTo>
                  <a:lnTo>
                    <a:pt x="11442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908047" y="6760207"/>
            <a:ext cx="16471897" cy="981961"/>
            <a:chOff x="0" y="0"/>
            <a:chExt cx="21962529" cy="1309281"/>
          </a:xfrm>
        </p:grpSpPr>
        <p:sp>
          <p:nvSpPr>
            <p:cNvPr id="117" name="Freeform 117"/>
            <p:cNvSpPr/>
            <p:nvPr/>
          </p:nvSpPr>
          <p:spPr>
            <a:xfrm>
              <a:off x="8509" y="8509"/>
              <a:ext cx="21945601" cy="1292352"/>
            </a:xfrm>
            <a:custGeom>
              <a:avLst/>
              <a:gdLst/>
              <a:ahLst/>
              <a:cxnLst/>
              <a:rect l="l" t="t" r="r" b="b"/>
              <a:pathLst>
                <a:path w="21945601" h="1292352">
                  <a:moveTo>
                    <a:pt x="0" y="0"/>
                  </a:moveTo>
                  <a:lnTo>
                    <a:pt x="21945601" y="0"/>
                  </a:lnTo>
                  <a:lnTo>
                    <a:pt x="21945601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118" name="Freeform 118"/>
            <p:cNvSpPr/>
            <p:nvPr/>
          </p:nvSpPr>
          <p:spPr>
            <a:xfrm>
              <a:off x="0" y="0"/>
              <a:ext cx="21962618" cy="1309370"/>
            </a:xfrm>
            <a:custGeom>
              <a:avLst/>
              <a:gdLst/>
              <a:ahLst/>
              <a:cxnLst/>
              <a:rect l="l" t="t" r="r" b="b"/>
              <a:pathLst>
                <a:path w="21962618" h="1309370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300861"/>
                  </a:lnTo>
                  <a:cubicBezTo>
                    <a:pt x="21962618" y="1305560"/>
                    <a:pt x="21958808" y="1309370"/>
                    <a:pt x="21954110" y="1309370"/>
                  </a:cubicBezTo>
                  <a:lnTo>
                    <a:pt x="8509" y="1309370"/>
                  </a:lnTo>
                  <a:cubicBezTo>
                    <a:pt x="3810" y="1309370"/>
                    <a:pt x="0" y="1305560"/>
                    <a:pt x="0" y="1300861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300861"/>
                  </a:lnTo>
                  <a:lnTo>
                    <a:pt x="8509" y="1300861"/>
                  </a:lnTo>
                  <a:lnTo>
                    <a:pt x="8509" y="1292352"/>
                  </a:lnTo>
                  <a:lnTo>
                    <a:pt x="21954110" y="1292352"/>
                  </a:lnTo>
                  <a:lnTo>
                    <a:pt x="21954110" y="1300861"/>
                  </a:lnTo>
                  <a:lnTo>
                    <a:pt x="21945600" y="1300861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119" name="Group 119"/>
          <p:cNvGrpSpPr/>
          <p:nvPr/>
        </p:nvGrpSpPr>
        <p:grpSpPr>
          <a:xfrm>
            <a:off x="901703" y="6753863"/>
            <a:ext cx="153419" cy="994667"/>
            <a:chOff x="0" y="0"/>
            <a:chExt cx="204559" cy="1326223"/>
          </a:xfrm>
        </p:grpSpPr>
        <p:sp>
          <p:nvSpPr>
            <p:cNvPr id="120" name="Freeform 120"/>
            <p:cNvSpPr/>
            <p:nvPr/>
          </p:nvSpPr>
          <p:spPr>
            <a:xfrm>
              <a:off x="16891" y="16891"/>
              <a:ext cx="170688" cy="1292352"/>
            </a:xfrm>
            <a:custGeom>
              <a:avLst/>
              <a:gdLst/>
              <a:ahLst/>
              <a:cxnLst/>
              <a:rect l="l" t="t" r="r" b="b"/>
              <a:pathLst>
                <a:path w="170688" h="1292352">
                  <a:moveTo>
                    <a:pt x="0" y="0"/>
                  </a:moveTo>
                  <a:lnTo>
                    <a:pt x="170688" y="0"/>
                  </a:lnTo>
                  <a:lnTo>
                    <a:pt x="170688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21" name="Freeform 121"/>
            <p:cNvSpPr/>
            <p:nvPr/>
          </p:nvSpPr>
          <p:spPr>
            <a:xfrm>
              <a:off x="0" y="0"/>
              <a:ext cx="204470" cy="1326134"/>
            </a:xfrm>
            <a:custGeom>
              <a:avLst/>
              <a:gdLst/>
              <a:ahLst/>
              <a:cxnLst/>
              <a:rect l="l" t="t" r="r" b="b"/>
              <a:pathLst>
                <a:path w="204470" h="132613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309243"/>
                  </a:lnTo>
                  <a:cubicBezTo>
                    <a:pt x="204470" y="1318641"/>
                    <a:pt x="196850" y="1326134"/>
                    <a:pt x="187579" y="1326134"/>
                  </a:cubicBezTo>
                  <a:lnTo>
                    <a:pt x="16891" y="1326134"/>
                  </a:lnTo>
                  <a:cubicBezTo>
                    <a:pt x="7493" y="1326134"/>
                    <a:pt x="0" y="1318514"/>
                    <a:pt x="0" y="13092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09243"/>
                  </a:lnTo>
                  <a:lnTo>
                    <a:pt x="16891" y="1309243"/>
                  </a:lnTo>
                  <a:lnTo>
                    <a:pt x="16891" y="1292352"/>
                  </a:lnTo>
                  <a:lnTo>
                    <a:pt x="187579" y="1292352"/>
                  </a:lnTo>
                  <a:lnTo>
                    <a:pt x="187579" y="1309243"/>
                  </a:lnTo>
                  <a:lnTo>
                    <a:pt x="170688" y="1309243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071877" y="6905749"/>
            <a:ext cx="709165" cy="709165"/>
            <a:chOff x="0" y="0"/>
            <a:chExt cx="945553" cy="945553"/>
          </a:xfrm>
        </p:grpSpPr>
        <p:sp>
          <p:nvSpPr>
            <p:cNvPr id="123" name="Freeform 123"/>
            <p:cNvSpPr/>
            <p:nvPr/>
          </p:nvSpPr>
          <p:spPr>
            <a:xfrm>
              <a:off x="33909" y="33909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438912"/>
                  </a:moveTo>
                  <a:cubicBezTo>
                    <a:pt x="0" y="196469"/>
                    <a:pt x="196469" y="0"/>
                    <a:pt x="438912" y="0"/>
                  </a:cubicBezTo>
                  <a:cubicBezTo>
                    <a:pt x="681355" y="0"/>
                    <a:pt x="877824" y="196469"/>
                    <a:pt x="877824" y="438912"/>
                  </a:cubicBezTo>
                  <a:cubicBezTo>
                    <a:pt x="877824" y="681355"/>
                    <a:pt x="681228" y="877824"/>
                    <a:pt x="438912" y="877824"/>
                  </a:cubicBezTo>
                  <a:cubicBezTo>
                    <a:pt x="196596" y="877824"/>
                    <a:pt x="0" y="681228"/>
                    <a:pt x="0" y="438912"/>
                  </a:cubicBezTo>
                  <a:close/>
                </a:path>
              </a:pathLst>
            </a:custGeom>
            <a:solidFill>
              <a:srgbClr val="081B30"/>
            </a:solidFill>
          </p:spPr>
        </p:sp>
        <p:sp>
          <p:nvSpPr>
            <p:cNvPr id="124" name="Freeform 124"/>
            <p:cNvSpPr/>
            <p:nvPr/>
          </p:nvSpPr>
          <p:spPr>
            <a:xfrm>
              <a:off x="0" y="0"/>
              <a:ext cx="945515" cy="945642"/>
            </a:xfrm>
            <a:custGeom>
              <a:avLst/>
              <a:gdLst/>
              <a:ahLst/>
              <a:cxnLst/>
              <a:rect l="l" t="t" r="r" b="b"/>
              <a:pathLst>
                <a:path w="945515" h="945642">
                  <a:moveTo>
                    <a:pt x="0" y="472821"/>
                  </a:moveTo>
                  <a:cubicBezTo>
                    <a:pt x="0" y="211709"/>
                    <a:pt x="211709" y="0"/>
                    <a:pt x="472821" y="0"/>
                  </a:cubicBezTo>
                  <a:lnTo>
                    <a:pt x="472821" y="33909"/>
                  </a:lnTo>
                  <a:lnTo>
                    <a:pt x="472821" y="0"/>
                  </a:lnTo>
                  <a:cubicBezTo>
                    <a:pt x="733933" y="0"/>
                    <a:pt x="945515" y="211709"/>
                    <a:pt x="945515" y="472821"/>
                  </a:cubicBezTo>
                  <a:cubicBezTo>
                    <a:pt x="945515" y="733933"/>
                    <a:pt x="733806" y="945642"/>
                    <a:pt x="472694" y="945642"/>
                  </a:cubicBezTo>
                  <a:lnTo>
                    <a:pt x="472694" y="911733"/>
                  </a:lnTo>
                  <a:lnTo>
                    <a:pt x="472694" y="945642"/>
                  </a:lnTo>
                  <a:cubicBezTo>
                    <a:pt x="211709" y="945515"/>
                    <a:pt x="0" y="733933"/>
                    <a:pt x="0" y="472821"/>
                  </a:cubicBezTo>
                  <a:lnTo>
                    <a:pt x="33909" y="472821"/>
                  </a:lnTo>
                  <a:lnTo>
                    <a:pt x="62992" y="490093"/>
                  </a:lnTo>
                  <a:cubicBezTo>
                    <a:pt x="55245" y="503174"/>
                    <a:pt x="39624" y="509524"/>
                    <a:pt x="24892" y="505460"/>
                  </a:cubicBezTo>
                  <a:cubicBezTo>
                    <a:pt x="10160" y="501396"/>
                    <a:pt x="0" y="488061"/>
                    <a:pt x="0" y="472821"/>
                  </a:cubicBezTo>
                  <a:moveTo>
                    <a:pt x="67691" y="472821"/>
                  </a:moveTo>
                  <a:lnTo>
                    <a:pt x="33909" y="472821"/>
                  </a:lnTo>
                  <a:lnTo>
                    <a:pt x="4699" y="455549"/>
                  </a:lnTo>
                  <a:cubicBezTo>
                    <a:pt x="12446" y="442468"/>
                    <a:pt x="28067" y="436118"/>
                    <a:pt x="42799" y="440182"/>
                  </a:cubicBezTo>
                  <a:cubicBezTo>
                    <a:pt x="57531" y="444246"/>
                    <a:pt x="67691" y="457581"/>
                    <a:pt x="67691" y="472821"/>
                  </a:cubicBezTo>
                  <a:cubicBezTo>
                    <a:pt x="67691" y="696468"/>
                    <a:pt x="249047" y="877824"/>
                    <a:pt x="472694" y="877824"/>
                  </a:cubicBezTo>
                  <a:cubicBezTo>
                    <a:pt x="696341" y="877824"/>
                    <a:pt x="877697" y="696468"/>
                    <a:pt x="877697" y="472821"/>
                  </a:cubicBezTo>
                  <a:lnTo>
                    <a:pt x="911606" y="472821"/>
                  </a:lnTo>
                  <a:lnTo>
                    <a:pt x="877697" y="472821"/>
                  </a:lnTo>
                  <a:cubicBezTo>
                    <a:pt x="877697" y="249174"/>
                    <a:pt x="696341" y="67818"/>
                    <a:pt x="472694" y="67818"/>
                  </a:cubicBezTo>
                  <a:lnTo>
                    <a:pt x="472694" y="33909"/>
                  </a:lnTo>
                  <a:lnTo>
                    <a:pt x="472694" y="67691"/>
                  </a:lnTo>
                  <a:cubicBezTo>
                    <a:pt x="249047" y="67691"/>
                    <a:pt x="67691" y="249047"/>
                    <a:pt x="67691" y="472821"/>
                  </a:cubicBez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25" name="Group 125"/>
          <p:cNvGrpSpPr/>
          <p:nvPr/>
        </p:nvGrpSpPr>
        <p:grpSpPr>
          <a:xfrm>
            <a:off x="1097280" y="6931152"/>
            <a:ext cx="658368" cy="658368"/>
            <a:chOff x="0" y="0"/>
            <a:chExt cx="877824" cy="877824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127" name="TextBox 127"/>
            <p:cNvSpPr txBox="1"/>
            <p:nvPr/>
          </p:nvSpPr>
          <p:spPr>
            <a:xfrm>
              <a:off x="0" y="-38100"/>
              <a:ext cx="877824" cy="9159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L5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2011680" y="6858000"/>
            <a:ext cx="3657600" cy="365760"/>
            <a:chOff x="0" y="0"/>
            <a:chExt cx="4876800" cy="48768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4876800" cy="487680"/>
            </a:xfrm>
            <a:custGeom>
              <a:avLst/>
              <a:gdLst/>
              <a:ahLst/>
              <a:cxnLst/>
              <a:rect l="l" t="t" r="r" b="b"/>
              <a:pathLst>
                <a:path w="4876800" h="487680">
                  <a:moveTo>
                    <a:pt x="0" y="0"/>
                  </a:moveTo>
                  <a:lnTo>
                    <a:pt x="4876800" y="0"/>
                  </a:lnTo>
                  <a:lnTo>
                    <a:pt x="48768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130" name="TextBox 130"/>
            <p:cNvSpPr txBox="1"/>
            <p:nvPr/>
          </p:nvSpPr>
          <p:spPr>
            <a:xfrm>
              <a:off x="0" y="-19050"/>
              <a:ext cx="4876800" cy="5067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 i="1">
                  <a:solidFill>
                    <a:srgbClr val="F5EDD6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La prescrizione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2011680" y="7278624"/>
            <a:ext cx="2194560" cy="329184"/>
            <a:chOff x="0" y="0"/>
            <a:chExt cx="2926080" cy="438912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2926080" cy="438912"/>
            </a:xfrm>
            <a:custGeom>
              <a:avLst/>
              <a:gdLst/>
              <a:ahLst/>
              <a:cxnLst/>
              <a:rect l="l" t="t" r="r" b="b"/>
              <a:pathLst>
                <a:path w="2926080" h="438912">
                  <a:moveTo>
                    <a:pt x="0" y="0"/>
                  </a:moveTo>
                  <a:lnTo>
                    <a:pt x="2926080" y="0"/>
                  </a:lnTo>
                  <a:lnTo>
                    <a:pt x="292608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900" b="-79900"/>
              </a:stretch>
            </a:blipFill>
          </p:spPr>
        </p:sp>
        <p:sp>
          <p:nvSpPr>
            <p:cNvPr id="133" name="TextBox 133"/>
            <p:cNvSpPr txBox="1"/>
            <p:nvPr/>
          </p:nvSpPr>
          <p:spPr>
            <a:xfrm>
              <a:off x="0" y="-28575"/>
              <a:ext cx="2926080" cy="4674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920"/>
                </a:lnSpc>
              </a:pPr>
              <a:r>
                <a:rPr lang="en-US" sz="1600" b="1" spc="600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PROGETTARE</a:t>
              </a:r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5852160" y="6894576"/>
            <a:ext cx="11155680" cy="731520"/>
            <a:chOff x="0" y="0"/>
            <a:chExt cx="14874240" cy="97536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14874239" cy="975360"/>
            </a:xfrm>
            <a:custGeom>
              <a:avLst/>
              <a:gdLst/>
              <a:ahLst/>
              <a:cxnLst/>
              <a:rect l="l" t="t" r="r" b="b"/>
              <a:pathLst>
                <a:path w="14874239" h="975360">
                  <a:moveTo>
                    <a:pt x="0" y="0"/>
                  </a:moveTo>
                  <a:lnTo>
                    <a:pt x="14874239" y="0"/>
                  </a:lnTo>
                  <a:lnTo>
                    <a:pt x="14874239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7146" b="-247146"/>
              </a:stretch>
            </a:blipFill>
          </p:spPr>
        </p:sp>
        <p:sp>
          <p:nvSpPr>
            <p:cNvPr id="136" name="TextBox 136"/>
            <p:cNvSpPr txBox="1"/>
            <p:nvPr/>
          </p:nvSpPr>
          <p:spPr>
            <a:xfrm>
              <a:off x="0" y="-38100"/>
              <a:ext cx="14874240" cy="10134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Avete scoperto autonomia, magistrali cliniche, prescrizione infermieristica. La quinta competenza: visione professionale.</a:t>
              </a:r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1377191" y="7631687"/>
            <a:ext cx="98555" cy="244859"/>
            <a:chOff x="0" y="0"/>
            <a:chExt cx="131407" cy="326479"/>
          </a:xfrm>
        </p:grpSpPr>
        <p:sp>
          <p:nvSpPr>
            <p:cNvPr id="138" name="Freeform 138"/>
            <p:cNvSpPr/>
            <p:nvPr/>
          </p:nvSpPr>
          <p:spPr>
            <a:xfrm>
              <a:off x="16891" y="16891"/>
              <a:ext cx="97536" cy="292608"/>
            </a:xfrm>
            <a:custGeom>
              <a:avLst/>
              <a:gdLst/>
              <a:ahLst/>
              <a:cxnLst/>
              <a:rect l="l" t="t" r="r" b="b"/>
              <a:pathLst>
                <a:path w="97536" h="292608">
                  <a:moveTo>
                    <a:pt x="0" y="0"/>
                  </a:moveTo>
                  <a:lnTo>
                    <a:pt x="97536" y="0"/>
                  </a:lnTo>
                  <a:lnTo>
                    <a:pt x="97536" y="292608"/>
                  </a:lnTo>
                  <a:lnTo>
                    <a:pt x="0" y="29260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39" name="Freeform 139"/>
            <p:cNvSpPr/>
            <p:nvPr/>
          </p:nvSpPr>
          <p:spPr>
            <a:xfrm>
              <a:off x="0" y="0"/>
              <a:ext cx="131318" cy="326392"/>
            </a:xfrm>
            <a:custGeom>
              <a:avLst/>
              <a:gdLst/>
              <a:ahLst/>
              <a:cxnLst/>
              <a:rect l="l" t="t" r="r" b="b"/>
              <a:pathLst>
                <a:path w="131318" h="326392">
                  <a:moveTo>
                    <a:pt x="16891" y="0"/>
                  </a:moveTo>
                  <a:lnTo>
                    <a:pt x="114427" y="0"/>
                  </a:lnTo>
                  <a:cubicBezTo>
                    <a:pt x="123825" y="0"/>
                    <a:pt x="131318" y="7620"/>
                    <a:pt x="131318" y="16891"/>
                  </a:cubicBezTo>
                  <a:lnTo>
                    <a:pt x="131318" y="309499"/>
                  </a:lnTo>
                  <a:cubicBezTo>
                    <a:pt x="131318" y="318897"/>
                    <a:pt x="123698" y="326390"/>
                    <a:pt x="114427" y="326390"/>
                  </a:cubicBezTo>
                  <a:lnTo>
                    <a:pt x="16891" y="326390"/>
                  </a:lnTo>
                  <a:cubicBezTo>
                    <a:pt x="7620" y="326517"/>
                    <a:pt x="0" y="318897"/>
                    <a:pt x="0" y="3094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09499"/>
                  </a:lnTo>
                  <a:lnTo>
                    <a:pt x="16891" y="309499"/>
                  </a:lnTo>
                  <a:lnTo>
                    <a:pt x="16891" y="292608"/>
                  </a:lnTo>
                  <a:lnTo>
                    <a:pt x="114427" y="292608"/>
                  </a:lnTo>
                  <a:lnTo>
                    <a:pt x="114427" y="309499"/>
                  </a:lnTo>
                  <a:lnTo>
                    <a:pt x="97536" y="309499"/>
                  </a:lnTo>
                  <a:lnTo>
                    <a:pt x="97536" y="16891"/>
                  </a:lnTo>
                  <a:lnTo>
                    <a:pt x="114427" y="16891"/>
                  </a:lnTo>
                  <a:lnTo>
                    <a:pt x="11442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908047" y="7857487"/>
            <a:ext cx="16471897" cy="981961"/>
            <a:chOff x="0" y="0"/>
            <a:chExt cx="21962529" cy="1309281"/>
          </a:xfrm>
        </p:grpSpPr>
        <p:sp>
          <p:nvSpPr>
            <p:cNvPr id="141" name="Freeform 141"/>
            <p:cNvSpPr/>
            <p:nvPr/>
          </p:nvSpPr>
          <p:spPr>
            <a:xfrm>
              <a:off x="8509" y="8509"/>
              <a:ext cx="21945601" cy="1292352"/>
            </a:xfrm>
            <a:custGeom>
              <a:avLst/>
              <a:gdLst/>
              <a:ahLst/>
              <a:cxnLst/>
              <a:rect l="l" t="t" r="r" b="b"/>
              <a:pathLst>
                <a:path w="21945601" h="1292352">
                  <a:moveTo>
                    <a:pt x="0" y="0"/>
                  </a:moveTo>
                  <a:lnTo>
                    <a:pt x="21945601" y="0"/>
                  </a:lnTo>
                  <a:lnTo>
                    <a:pt x="21945601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142" name="Freeform 142"/>
            <p:cNvSpPr/>
            <p:nvPr/>
          </p:nvSpPr>
          <p:spPr>
            <a:xfrm>
              <a:off x="0" y="0"/>
              <a:ext cx="21962618" cy="1309370"/>
            </a:xfrm>
            <a:custGeom>
              <a:avLst/>
              <a:gdLst/>
              <a:ahLst/>
              <a:cxnLst/>
              <a:rect l="l" t="t" r="r" b="b"/>
              <a:pathLst>
                <a:path w="21962618" h="1309370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300861"/>
                  </a:lnTo>
                  <a:cubicBezTo>
                    <a:pt x="21962618" y="1305560"/>
                    <a:pt x="21958808" y="1309370"/>
                    <a:pt x="21954110" y="1309370"/>
                  </a:cubicBezTo>
                  <a:lnTo>
                    <a:pt x="8509" y="1309370"/>
                  </a:lnTo>
                  <a:cubicBezTo>
                    <a:pt x="3810" y="1309370"/>
                    <a:pt x="0" y="1305560"/>
                    <a:pt x="0" y="1300861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300861"/>
                  </a:lnTo>
                  <a:lnTo>
                    <a:pt x="8509" y="1300861"/>
                  </a:lnTo>
                  <a:lnTo>
                    <a:pt x="8509" y="1292352"/>
                  </a:lnTo>
                  <a:lnTo>
                    <a:pt x="21954110" y="1292352"/>
                  </a:lnTo>
                  <a:lnTo>
                    <a:pt x="21954110" y="1300861"/>
                  </a:lnTo>
                  <a:lnTo>
                    <a:pt x="21945600" y="1300861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143" name="Group 143"/>
          <p:cNvGrpSpPr/>
          <p:nvPr/>
        </p:nvGrpSpPr>
        <p:grpSpPr>
          <a:xfrm>
            <a:off x="901703" y="7851143"/>
            <a:ext cx="153419" cy="994667"/>
            <a:chOff x="0" y="0"/>
            <a:chExt cx="204559" cy="1326223"/>
          </a:xfrm>
        </p:grpSpPr>
        <p:sp>
          <p:nvSpPr>
            <p:cNvPr id="144" name="Freeform 144"/>
            <p:cNvSpPr/>
            <p:nvPr/>
          </p:nvSpPr>
          <p:spPr>
            <a:xfrm>
              <a:off x="16891" y="16891"/>
              <a:ext cx="170688" cy="1292352"/>
            </a:xfrm>
            <a:custGeom>
              <a:avLst/>
              <a:gdLst/>
              <a:ahLst/>
              <a:cxnLst/>
              <a:rect l="l" t="t" r="r" b="b"/>
              <a:pathLst>
                <a:path w="170688" h="1292352">
                  <a:moveTo>
                    <a:pt x="0" y="0"/>
                  </a:moveTo>
                  <a:lnTo>
                    <a:pt x="170688" y="0"/>
                  </a:lnTo>
                  <a:lnTo>
                    <a:pt x="170688" y="1292352"/>
                  </a:lnTo>
                  <a:lnTo>
                    <a:pt x="0" y="1292352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45" name="Freeform 145"/>
            <p:cNvSpPr/>
            <p:nvPr/>
          </p:nvSpPr>
          <p:spPr>
            <a:xfrm>
              <a:off x="0" y="0"/>
              <a:ext cx="204470" cy="1326134"/>
            </a:xfrm>
            <a:custGeom>
              <a:avLst/>
              <a:gdLst/>
              <a:ahLst/>
              <a:cxnLst/>
              <a:rect l="l" t="t" r="r" b="b"/>
              <a:pathLst>
                <a:path w="204470" h="132613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309243"/>
                  </a:lnTo>
                  <a:cubicBezTo>
                    <a:pt x="204470" y="1318641"/>
                    <a:pt x="196850" y="1326134"/>
                    <a:pt x="187579" y="1326134"/>
                  </a:cubicBezTo>
                  <a:lnTo>
                    <a:pt x="16891" y="1326134"/>
                  </a:lnTo>
                  <a:cubicBezTo>
                    <a:pt x="7493" y="1326134"/>
                    <a:pt x="0" y="1318514"/>
                    <a:pt x="0" y="1309243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09243"/>
                  </a:lnTo>
                  <a:lnTo>
                    <a:pt x="16891" y="1309243"/>
                  </a:lnTo>
                  <a:lnTo>
                    <a:pt x="16891" y="1292352"/>
                  </a:lnTo>
                  <a:lnTo>
                    <a:pt x="187579" y="1292352"/>
                  </a:lnTo>
                  <a:lnTo>
                    <a:pt x="187579" y="1309243"/>
                  </a:lnTo>
                  <a:lnTo>
                    <a:pt x="170688" y="1309243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071877" y="8003029"/>
            <a:ext cx="709165" cy="709165"/>
            <a:chOff x="0" y="0"/>
            <a:chExt cx="945553" cy="945553"/>
          </a:xfrm>
        </p:grpSpPr>
        <p:sp>
          <p:nvSpPr>
            <p:cNvPr id="147" name="Freeform 147"/>
            <p:cNvSpPr/>
            <p:nvPr/>
          </p:nvSpPr>
          <p:spPr>
            <a:xfrm>
              <a:off x="33909" y="33909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438912"/>
                  </a:moveTo>
                  <a:cubicBezTo>
                    <a:pt x="0" y="196469"/>
                    <a:pt x="196469" y="0"/>
                    <a:pt x="438912" y="0"/>
                  </a:cubicBezTo>
                  <a:cubicBezTo>
                    <a:pt x="681355" y="0"/>
                    <a:pt x="877824" y="196469"/>
                    <a:pt x="877824" y="438912"/>
                  </a:cubicBezTo>
                  <a:cubicBezTo>
                    <a:pt x="877824" y="681355"/>
                    <a:pt x="681228" y="877824"/>
                    <a:pt x="438912" y="877824"/>
                  </a:cubicBezTo>
                  <a:cubicBezTo>
                    <a:pt x="196596" y="877824"/>
                    <a:pt x="0" y="681228"/>
                    <a:pt x="0" y="438912"/>
                  </a:cubicBezTo>
                  <a:close/>
                </a:path>
              </a:pathLst>
            </a:custGeom>
            <a:solidFill>
              <a:srgbClr val="081B30"/>
            </a:solidFill>
          </p:spPr>
        </p:sp>
        <p:sp>
          <p:nvSpPr>
            <p:cNvPr id="148" name="Freeform 148"/>
            <p:cNvSpPr/>
            <p:nvPr/>
          </p:nvSpPr>
          <p:spPr>
            <a:xfrm>
              <a:off x="0" y="0"/>
              <a:ext cx="945515" cy="945642"/>
            </a:xfrm>
            <a:custGeom>
              <a:avLst/>
              <a:gdLst/>
              <a:ahLst/>
              <a:cxnLst/>
              <a:rect l="l" t="t" r="r" b="b"/>
              <a:pathLst>
                <a:path w="945515" h="945642">
                  <a:moveTo>
                    <a:pt x="0" y="472821"/>
                  </a:moveTo>
                  <a:cubicBezTo>
                    <a:pt x="0" y="211709"/>
                    <a:pt x="211709" y="0"/>
                    <a:pt x="472821" y="0"/>
                  </a:cubicBezTo>
                  <a:lnTo>
                    <a:pt x="472821" y="33909"/>
                  </a:lnTo>
                  <a:lnTo>
                    <a:pt x="472821" y="0"/>
                  </a:lnTo>
                  <a:cubicBezTo>
                    <a:pt x="733933" y="0"/>
                    <a:pt x="945515" y="211709"/>
                    <a:pt x="945515" y="472821"/>
                  </a:cubicBezTo>
                  <a:cubicBezTo>
                    <a:pt x="945515" y="733933"/>
                    <a:pt x="733806" y="945642"/>
                    <a:pt x="472694" y="945642"/>
                  </a:cubicBezTo>
                  <a:lnTo>
                    <a:pt x="472694" y="911733"/>
                  </a:lnTo>
                  <a:lnTo>
                    <a:pt x="472694" y="945642"/>
                  </a:lnTo>
                  <a:cubicBezTo>
                    <a:pt x="211709" y="945515"/>
                    <a:pt x="0" y="733933"/>
                    <a:pt x="0" y="472821"/>
                  </a:cubicBezTo>
                  <a:lnTo>
                    <a:pt x="33909" y="472821"/>
                  </a:lnTo>
                  <a:lnTo>
                    <a:pt x="62992" y="490093"/>
                  </a:lnTo>
                  <a:cubicBezTo>
                    <a:pt x="55245" y="503174"/>
                    <a:pt x="39624" y="509524"/>
                    <a:pt x="24892" y="505460"/>
                  </a:cubicBezTo>
                  <a:cubicBezTo>
                    <a:pt x="10160" y="501396"/>
                    <a:pt x="0" y="488061"/>
                    <a:pt x="0" y="472821"/>
                  </a:cubicBezTo>
                  <a:moveTo>
                    <a:pt x="67691" y="472821"/>
                  </a:moveTo>
                  <a:lnTo>
                    <a:pt x="33909" y="472821"/>
                  </a:lnTo>
                  <a:lnTo>
                    <a:pt x="4699" y="455549"/>
                  </a:lnTo>
                  <a:cubicBezTo>
                    <a:pt x="12446" y="442468"/>
                    <a:pt x="28067" y="436118"/>
                    <a:pt x="42799" y="440182"/>
                  </a:cubicBezTo>
                  <a:cubicBezTo>
                    <a:pt x="57531" y="444246"/>
                    <a:pt x="67691" y="457581"/>
                    <a:pt x="67691" y="472821"/>
                  </a:cubicBezTo>
                  <a:cubicBezTo>
                    <a:pt x="67691" y="696468"/>
                    <a:pt x="249047" y="877824"/>
                    <a:pt x="472694" y="877824"/>
                  </a:cubicBezTo>
                  <a:cubicBezTo>
                    <a:pt x="696341" y="877824"/>
                    <a:pt x="877697" y="696468"/>
                    <a:pt x="877697" y="472821"/>
                  </a:cubicBezTo>
                  <a:lnTo>
                    <a:pt x="911606" y="472821"/>
                  </a:lnTo>
                  <a:lnTo>
                    <a:pt x="877697" y="472821"/>
                  </a:lnTo>
                  <a:cubicBezTo>
                    <a:pt x="877697" y="249174"/>
                    <a:pt x="696341" y="67818"/>
                    <a:pt x="472694" y="67818"/>
                  </a:cubicBezTo>
                  <a:lnTo>
                    <a:pt x="472694" y="33909"/>
                  </a:lnTo>
                  <a:lnTo>
                    <a:pt x="472694" y="67691"/>
                  </a:lnTo>
                  <a:cubicBezTo>
                    <a:pt x="249047" y="67691"/>
                    <a:pt x="67691" y="249047"/>
                    <a:pt x="67691" y="472821"/>
                  </a:cubicBezTo>
                  <a:close/>
                </a:path>
              </a:pathLst>
            </a:custGeom>
            <a:solidFill>
              <a:srgbClr val="E8BE5E"/>
            </a:solidFill>
          </p:spPr>
        </p:sp>
      </p:grpSp>
      <p:grpSp>
        <p:nvGrpSpPr>
          <p:cNvPr id="149" name="Group 149"/>
          <p:cNvGrpSpPr/>
          <p:nvPr/>
        </p:nvGrpSpPr>
        <p:grpSpPr>
          <a:xfrm>
            <a:off x="1097280" y="8028432"/>
            <a:ext cx="658368" cy="658368"/>
            <a:chOff x="0" y="0"/>
            <a:chExt cx="877824" cy="877824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877824" cy="877824"/>
            </a:xfrm>
            <a:custGeom>
              <a:avLst/>
              <a:gdLst/>
              <a:ahLst/>
              <a:cxnLst/>
              <a:rect l="l" t="t" r="r" b="b"/>
              <a:pathLst>
                <a:path w="877824" h="877824">
                  <a:moveTo>
                    <a:pt x="0" y="0"/>
                  </a:moveTo>
                  <a:lnTo>
                    <a:pt x="877824" y="0"/>
                  </a:lnTo>
                  <a:lnTo>
                    <a:pt x="877824" y="877824"/>
                  </a:lnTo>
                  <a:lnTo>
                    <a:pt x="0" y="87782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151" name="TextBox 151"/>
            <p:cNvSpPr txBox="1"/>
            <p:nvPr/>
          </p:nvSpPr>
          <p:spPr>
            <a:xfrm>
              <a:off x="0" y="-38100"/>
              <a:ext cx="877824" cy="91592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160"/>
                </a:lnSpc>
              </a:pPr>
              <a:r>
                <a:rPr lang="en-US" sz="1800" b="1">
                  <a:solidFill>
                    <a:srgbClr val="E8BE5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L6</a:t>
              </a:r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2011680" y="7955280"/>
            <a:ext cx="3657600" cy="365760"/>
            <a:chOff x="0" y="0"/>
            <a:chExt cx="4876800" cy="48768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4876800" cy="487680"/>
            </a:xfrm>
            <a:custGeom>
              <a:avLst/>
              <a:gdLst/>
              <a:ahLst/>
              <a:cxnLst/>
              <a:rect l="l" t="t" r="r" b="b"/>
              <a:pathLst>
                <a:path w="4876800" h="487680">
                  <a:moveTo>
                    <a:pt x="0" y="0"/>
                  </a:moveTo>
                  <a:lnTo>
                    <a:pt x="4876800" y="0"/>
                  </a:lnTo>
                  <a:lnTo>
                    <a:pt x="48768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154" name="TextBox 154"/>
            <p:cNvSpPr txBox="1"/>
            <p:nvPr/>
          </p:nvSpPr>
          <p:spPr>
            <a:xfrm>
              <a:off x="0" y="-19050"/>
              <a:ext cx="4876800" cy="5067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 i="1">
                  <a:solidFill>
                    <a:srgbClr val="F5EDD6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La lettera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2011680" y="8375904"/>
            <a:ext cx="2194560" cy="329184"/>
            <a:chOff x="0" y="0"/>
            <a:chExt cx="2926080" cy="438912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2926080" cy="438912"/>
            </a:xfrm>
            <a:custGeom>
              <a:avLst/>
              <a:gdLst/>
              <a:ahLst/>
              <a:cxnLst/>
              <a:rect l="l" t="t" r="r" b="b"/>
              <a:pathLst>
                <a:path w="2926080" h="438912">
                  <a:moveTo>
                    <a:pt x="0" y="0"/>
                  </a:moveTo>
                  <a:lnTo>
                    <a:pt x="2926080" y="0"/>
                  </a:lnTo>
                  <a:lnTo>
                    <a:pt x="292608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900" b="-79900"/>
              </a:stretch>
            </a:blipFill>
          </p:spPr>
        </p:sp>
        <p:sp>
          <p:nvSpPr>
            <p:cNvPr id="157" name="TextBox 157"/>
            <p:cNvSpPr txBox="1"/>
            <p:nvPr/>
          </p:nvSpPr>
          <p:spPr>
            <a:xfrm>
              <a:off x="0" y="-28575"/>
              <a:ext cx="2926080" cy="4674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920"/>
                </a:lnSpc>
              </a:pPr>
              <a:r>
                <a:rPr lang="en-US" sz="1600" b="1" spc="600">
                  <a:solidFill>
                    <a:srgbClr val="E8BE5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IMPEGNARSI</a:t>
              </a: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5852160" y="7991856"/>
            <a:ext cx="11155680" cy="731520"/>
            <a:chOff x="0" y="0"/>
            <a:chExt cx="14874240" cy="97536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14874239" cy="975360"/>
            </a:xfrm>
            <a:custGeom>
              <a:avLst/>
              <a:gdLst/>
              <a:ahLst/>
              <a:cxnLst/>
              <a:rect l="l" t="t" r="r" b="b"/>
              <a:pathLst>
                <a:path w="14874239" h="975360">
                  <a:moveTo>
                    <a:pt x="0" y="0"/>
                  </a:moveTo>
                  <a:lnTo>
                    <a:pt x="14874239" y="0"/>
                  </a:lnTo>
                  <a:lnTo>
                    <a:pt x="14874239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7146" b="-247146"/>
              </a:stretch>
            </a:blipFill>
          </p:spPr>
        </p:sp>
        <p:sp>
          <p:nvSpPr>
            <p:cNvPr id="160" name="TextBox 160"/>
            <p:cNvSpPr txBox="1"/>
            <p:nvPr/>
          </p:nvSpPr>
          <p:spPr>
            <a:xfrm>
              <a:off x="0" y="-38100"/>
              <a:ext cx="14874240" cy="101346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Avete visto le carriere, l'APN, il futuro con l'IA. E avete scritto a voi stessi. La sesta competenza: identità.</a:t>
              </a:r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901703" y="9039863"/>
            <a:ext cx="135131" cy="756923"/>
            <a:chOff x="0" y="0"/>
            <a:chExt cx="180175" cy="1009231"/>
          </a:xfrm>
        </p:grpSpPr>
        <p:sp>
          <p:nvSpPr>
            <p:cNvPr id="162" name="Freeform 162"/>
            <p:cNvSpPr/>
            <p:nvPr/>
          </p:nvSpPr>
          <p:spPr>
            <a:xfrm>
              <a:off x="16891" y="16891"/>
              <a:ext cx="146304" cy="975360"/>
            </a:xfrm>
            <a:custGeom>
              <a:avLst/>
              <a:gdLst/>
              <a:ahLst/>
              <a:cxnLst/>
              <a:rect l="l" t="t" r="r" b="b"/>
              <a:pathLst>
                <a:path w="146304" h="975360">
                  <a:moveTo>
                    <a:pt x="0" y="0"/>
                  </a:moveTo>
                  <a:lnTo>
                    <a:pt x="146304" y="0"/>
                  </a:lnTo>
                  <a:lnTo>
                    <a:pt x="146304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163" name="Freeform 163"/>
            <p:cNvSpPr/>
            <p:nvPr/>
          </p:nvSpPr>
          <p:spPr>
            <a:xfrm>
              <a:off x="0" y="0"/>
              <a:ext cx="180086" cy="1009144"/>
            </a:xfrm>
            <a:custGeom>
              <a:avLst/>
              <a:gdLst/>
              <a:ahLst/>
              <a:cxnLst/>
              <a:rect l="l" t="t" r="r" b="b"/>
              <a:pathLst>
                <a:path w="180086" h="1009144">
                  <a:moveTo>
                    <a:pt x="16891" y="0"/>
                  </a:moveTo>
                  <a:lnTo>
                    <a:pt x="163195" y="0"/>
                  </a:lnTo>
                  <a:cubicBezTo>
                    <a:pt x="172593" y="0"/>
                    <a:pt x="180086" y="7620"/>
                    <a:pt x="180086" y="16891"/>
                  </a:cubicBezTo>
                  <a:lnTo>
                    <a:pt x="180086" y="992251"/>
                  </a:lnTo>
                  <a:cubicBezTo>
                    <a:pt x="180086" y="1001649"/>
                    <a:pt x="172466" y="1009142"/>
                    <a:pt x="163195" y="1009142"/>
                  </a:cubicBezTo>
                  <a:lnTo>
                    <a:pt x="16891" y="1009142"/>
                  </a:lnTo>
                  <a:cubicBezTo>
                    <a:pt x="7620" y="1009269"/>
                    <a:pt x="0" y="1001649"/>
                    <a:pt x="0" y="9922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992251"/>
                  </a:lnTo>
                  <a:lnTo>
                    <a:pt x="16891" y="992251"/>
                  </a:lnTo>
                  <a:lnTo>
                    <a:pt x="16891" y="975360"/>
                  </a:lnTo>
                  <a:lnTo>
                    <a:pt x="163195" y="975360"/>
                  </a:lnTo>
                  <a:lnTo>
                    <a:pt x="163195" y="992251"/>
                  </a:lnTo>
                  <a:lnTo>
                    <a:pt x="146304" y="992251"/>
                  </a:lnTo>
                  <a:lnTo>
                    <a:pt x="146304" y="16891"/>
                  </a:lnTo>
                  <a:lnTo>
                    <a:pt x="163195" y="16891"/>
                  </a:lnTo>
                  <a:lnTo>
                    <a:pt x="16319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280160" y="9052560"/>
            <a:ext cx="16093440" cy="731520"/>
            <a:chOff x="0" y="0"/>
            <a:chExt cx="21457920" cy="97536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21457920" cy="975360"/>
            </a:xfrm>
            <a:custGeom>
              <a:avLst/>
              <a:gdLst/>
              <a:ahLst/>
              <a:cxnLst/>
              <a:rect l="l" t="t" r="r" b="b"/>
              <a:pathLst>
                <a:path w="21457920" h="975360">
                  <a:moveTo>
                    <a:pt x="0" y="0"/>
                  </a:moveTo>
                  <a:lnTo>
                    <a:pt x="21457920" y="0"/>
                  </a:lnTo>
                  <a:lnTo>
                    <a:pt x="2145792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8670" b="-378670"/>
              </a:stretch>
            </a:blipFill>
          </p:spPr>
        </p:sp>
        <p:sp>
          <p:nvSpPr>
            <p:cNvPr id="166" name="TextBox 166"/>
            <p:cNvSpPr txBox="1"/>
            <p:nvPr/>
          </p:nvSpPr>
          <p:spPr>
            <a:xfrm>
              <a:off x="0" y="-9525"/>
              <a:ext cx="21457920" cy="9848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E8BE5E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«Dal vedere all'impegnarsi. Questo è il viaggio che avete fatto. In bocca al lupo per tutto.»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57200"/>
            <a:ext cx="16459200" cy="1097280"/>
            <a:chOff x="0" y="0"/>
            <a:chExt cx="21945600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1945600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Cosa portate a casa oggi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703" y="1596647"/>
            <a:ext cx="2219963" cy="116843"/>
            <a:chOff x="0" y="0"/>
            <a:chExt cx="2959951" cy="155791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2926080" cy="121920"/>
            </a:xfrm>
            <a:custGeom>
              <a:avLst/>
              <a:gdLst/>
              <a:ahLst/>
              <a:cxnLst/>
              <a:rect l="l" t="t" r="r" b="b"/>
              <a:pathLst>
                <a:path w="2926080" h="121920">
                  <a:moveTo>
                    <a:pt x="0" y="0"/>
                  </a:moveTo>
                  <a:lnTo>
                    <a:pt x="2926080" y="0"/>
                  </a:lnTo>
                  <a:lnTo>
                    <a:pt x="292608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59862" cy="155704"/>
            </a:xfrm>
            <a:custGeom>
              <a:avLst/>
              <a:gdLst/>
              <a:ahLst/>
              <a:cxnLst/>
              <a:rect l="l" t="t" r="r" b="b"/>
              <a:pathLst>
                <a:path w="2959862" h="155704">
                  <a:moveTo>
                    <a:pt x="16891" y="0"/>
                  </a:moveTo>
                  <a:lnTo>
                    <a:pt x="2942971" y="0"/>
                  </a:lnTo>
                  <a:cubicBezTo>
                    <a:pt x="2952369" y="0"/>
                    <a:pt x="2959862" y="7620"/>
                    <a:pt x="2959862" y="16891"/>
                  </a:cubicBezTo>
                  <a:lnTo>
                    <a:pt x="2959862" y="138811"/>
                  </a:lnTo>
                  <a:cubicBezTo>
                    <a:pt x="2959862" y="148209"/>
                    <a:pt x="2952242" y="155702"/>
                    <a:pt x="294297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2942971" y="121920"/>
                  </a:lnTo>
                  <a:lnTo>
                    <a:pt x="2942971" y="138811"/>
                  </a:lnTo>
                  <a:lnTo>
                    <a:pt x="2926080" y="138811"/>
                  </a:lnTo>
                  <a:lnTo>
                    <a:pt x="2926080" y="16891"/>
                  </a:lnTo>
                  <a:lnTo>
                    <a:pt x="2942971" y="16891"/>
                  </a:lnTo>
                  <a:lnTo>
                    <a:pt x="29429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" y="1792224"/>
            <a:ext cx="16459200" cy="548640"/>
            <a:chOff x="0" y="0"/>
            <a:chExt cx="21945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Quattro fatti e una domanda aperta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8047" y="2462527"/>
            <a:ext cx="16471897" cy="1329433"/>
            <a:chOff x="0" y="0"/>
            <a:chExt cx="21962529" cy="1772577"/>
          </a:xfrm>
        </p:grpSpPr>
        <p:sp>
          <p:nvSpPr>
            <p:cNvPr id="21" name="Freeform 21"/>
            <p:cNvSpPr/>
            <p:nvPr/>
          </p:nvSpPr>
          <p:spPr>
            <a:xfrm>
              <a:off x="8509" y="8509"/>
              <a:ext cx="21945601" cy="1755648"/>
            </a:xfrm>
            <a:custGeom>
              <a:avLst/>
              <a:gdLst/>
              <a:ahLst/>
              <a:cxnLst/>
              <a:rect l="l" t="t" r="r" b="b"/>
              <a:pathLst>
                <a:path w="21945601" h="1755648">
                  <a:moveTo>
                    <a:pt x="0" y="0"/>
                  </a:moveTo>
                  <a:lnTo>
                    <a:pt x="21945601" y="0"/>
                  </a:lnTo>
                  <a:lnTo>
                    <a:pt x="21945601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1962618" cy="1772666"/>
            </a:xfrm>
            <a:custGeom>
              <a:avLst/>
              <a:gdLst/>
              <a:ahLst/>
              <a:cxnLst/>
              <a:rect l="l" t="t" r="r" b="b"/>
              <a:pathLst>
                <a:path w="21962618" h="1772666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764157"/>
                  </a:lnTo>
                  <a:cubicBezTo>
                    <a:pt x="21962618" y="1768856"/>
                    <a:pt x="21958808" y="1772666"/>
                    <a:pt x="21954110" y="1772666"/>
                  </a:cubicBezTo>
                  <a:lnTo>
                    <a:pt x="8509" y="1772666"/>
                  </a:lnTo>
                  <a:cubicBezTo>
                    <a:pt x="3810" y="1772666"/>
                    <a:pt x="0" y="1768856"/>
                    <a:pt x="0" y="1764157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764157"/>
                  </a:lnTo>
                  <a:lnTo>
                    <a:pt x="8509" y="1764157"/>
                  </a:lnTo>
                  <a:lnTo>
                    <a:pt x="8509" y="1755648"/>
                  </a:lnTo>
                  <a:lnTo>
                    <a:pt x="21954110" y="1755648"/>
                  </a:lnTo>
                  <a:lnTo>
                    <a:pt x="21954110" y="1764157"/>
                  </a:lnTo>
                  <a:lnTo>
                    <a:pt x="21945600" y="1764157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01703" y="2456183"/>
            <a:ext cx="153419" cy="1342139"/>
            <a:chOff x="0" y="0"/>
            <a:chExt cx="204559" cy="1789519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170688" cy="1755648"/>
            </a:xfrm>
            <a:custGeom>
              <a:avLst/>
              <a:gdLst/>
              <a:ahLst/>
              <a:cxnLst/>
              <a:rect l="l" t="t" r="r" b="b"/>
              <a:pathLst>
                <a:path w="170688" h="1755648">
                  <a:moveTo>
                    <a:pt x="0" y="0"/>
                  </a:moveTo>
                  <a:lnTo>
                    <a:pt x="170688" y="0"/>
                  </a:lnTo>
                  <a:lnTo>
                    <a:pt x="170688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04470" cy="1789430"/>
            </a:xfrm>
            <a:custGeom>
              <a:avLst/>
              <a:gdLst/>
              <a:ahLst/>
              <a:cxnLst/>
              <a:rect l="l" t="t" r="r" b="b"/>
              <a:pathLst>
                <a:path w="204470" h="1789430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772539"/>
                  </a:lnTo>
                  <a:cubicBezTo>
                    <a:pt x="204470" y="1781937"/>
                    <a:pt x="196850" y="1789430"/>
                    <a:pt x="187579" y="1789430"/>
                  </a:cubicBezTo>
                  <a:lnTo>
                    <a:pt x="16891" y="1789430"/>
                  </a:lnTo>
                  <a:cubicBezTo>
                    <a:pt x="7493" y="1789430"/>
                    <a:pt x="0" y="1781810"/>
                    <a:pt x="0" y="177253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772539"/>
                  </a:lnTo>
                  <a:lnTo>
                    <a:pt x="16891" y="1772539"/>
                  </a:lnTo>
                  <a:lnTo>
                    <a:pt x="16891" y="1755648"/>
                  </a:lnTo>
                  <a:lnTo>
                    <a:pt x="187579" y="1755648"/>
                  </a:lnTo>
                  <a:lnTo>
                    <a:pt x="187579" y="1772539"/>
                  </a:lnTo>
                  <a:lnTo>
                    <a:pt x="170688" y="1772539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188720" y="2578608"/>
            <a:ext cx="822960" cy="914400"/>
            <a:chOff x="0" y="0"/>
            <a:chExt cx="1097280" cy="12192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97280" cy="1219200"/>
            </a:xfrm>
            <a:custGeom>
              <a:avLst/>
              <a:gdLst/>
              <a:ahLst/>
              <a:cxnLst/>
              <a:rect l="l" t="t" r="r" b="b"/>
              <a:pathLst>
                <a:path w="1097280" h="1219200">
                  <a:moveTo>
                    <a:pt x="0" y="0"/>
                  </a:moveTo>
                  <a:lnTo>
                    <a:pt x="1097280" y="0"/>
                  </a:lnTo>
                  <a:lnTo>
                    <a:pt x="109728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92559" r="-92559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1097280" cy="12382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01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94560" y="2578608"/>
            <a:ext cx="14630400" cy="457200"/>
            <a:chOff x="0" y="0"/>
            <a:chExt cx="19507200" cy="6096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507200" cy="609600"/>
            </a:xfrm>
            <a:custGeom>
              <a:avLst/>
              <a:gdLst/>
              <a:ahLst/>
              <a:cxnLst/>
              <a:rect l="l" t="t" r="r" b="b"/>
              <a:pathLst>
                <a:path w="19507200" h="609600">
                  <a:moveTo>
                    <a:pt x="0" y="0"/>
                  </a:moveTo>
                  <a:lnTo>
                    <a:pt x="19507200" y="0"/>
                  </a:lnTo>
                  <a:lnTo>
                    <a:pt x="19507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73521" b="-573521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0"/>
              <a:ext cx="19507200" cy="609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L'APN esiste e funziona — ma non ancora in Italia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194560" y="3108960"/>
            <a:ext cx="14630400" cy="548640"/>
            <a:chOff x="0" y="0"/>
            <a:chExt cx="19507200" cy="7315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507200" cy="731520"/>
            </a:xfrm>
            <a:custGeom>
              <a:avLst/>
              <a:gdLst/>
              <a:ahLst/>
              <a:cxnLst/>
              <a:rect l="l" t="t" r="r" b="b"/>
              <a:pathLst>
                <a:path w="19507200" h="731520">
                  <a:moveTo>
                    <a:pt x="0" y="0"/>
                  </a:moveTo>
                  <a:lnTo>
                    <a:pt x="19507200" y="0"/>
                  </a:lnTo>
                  <a:lnTo>
                    <a:pt x="19507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69601" b="-469601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95072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355.000 NP negli USA (AANP 2024), prescrizione in 30+ Paesi (De Raeve, IJNS 2024). L'Italia ha 0 APN formali, ma sta costruendo le basi.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08047" y="3925567"/>
            <a:ext cx="16471897" cy="1329433"/>
            <a:chOff x="0" y="0"/>
            <a:chExt cx="21962529" cy="1772577"/>
          </a:xfrm>
        </p:grpSpPr>
        <p:sp>
          <p:nvSpPr>
            <p:cNvPr id="36" name="Freeform 36"/>
            <p:cNvSpPr/>
            <p:nvPr/>
          </p:nvSpPr>
          <p:spPr>
            <a:xfrm>
              <a:off x="8509" y="8509"/>
              <a:ext cx="21945601" cy="1755648"/>
            </a:xfrm>
            <a:custGeom>
              <a:avLst/>
              <a:gdLst/>
              <a:ahLst/>
              <a:cxnLst/>
              <a:rect l="l" t="t" r="r" b="b"/>
              <a:pathLst>
                <a:path w="21945601" h="1755648">
                  <a:moveTo>
                    <a:pt x="0" y="0"/>
                  </a:moveTo>
                  <a:lnTo>
                    <a:pt x="21945601" y="0"/>
                  </a:lnTo>
                  <a:lnTo>
                    <a:pt x="21945601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21962618" cy="1772666"/>
            </a:xfrm>
            <a:custGeom>
              <a:avLst/>
              <a:gdLst/>
              <a:ahLst/>
              <a:cxnLst/>
              <a:rect l="l" t="t" r="r" b="b"/>
              <a:pathLst>
                <a:path w="21962618" h="1772666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764157"/>
                  </a:lnTo>
                  <a:cubicBezTo>
                    <a:pt x="21962618" y="1768856"/>
                    <a:pt x="21958808" y="1772666"/>
                    <a:pt x="21954110" y="1772666"/>
                  </a:cubicBezTo>
                  <a:lnTo>
                    <a:pt x="8509" y="1772666"/>
                  </a:lnTo>
                  <a:cubicBezTo>
                    <a:pt x="3810" y="1772666"/>
                    <a:pt x="0" y="1768856"/>
                    <a:pt x="0" y="1764157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764157"/>
                  </a:lnTo>
                  <a:lnTo>
                    <a:pt x="8509" y="1764157"/>
                  </a:lnTo>
                  <a:lnTo>
                    <a:pt x="8509" y="1755648"/>
                  </a:lnTo>
                  <a:lnTo>
                    <a:pt x="21954110" y="1755648"/>
                  </a:lnTo>
                  <a:lnTo>
                    <a:pt x="21954110" y="1764157"/>
                  </a:lnTo>
                  <a:lnTo>
                    <a:pt x="21945600" y="1764157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901703" y="3919223"/>
            <a:ext cx="153419" cy="1342139"/>
            <a:chOff x="0" y="0"/>
            <a:chExt cx="204559" cy="1789519"/>
          </a:xfrm>
        </p:grpSpPr>
        <p:sp>
          <p:nvSpPr>
            <p:cNvPr id="39" name="Freeform 39"/>
            <p:cNvSpPr/>
            <p:nvPr/>
          </p:nvSpPr>
          <p:spPr>
            <a:xfrm>
              <a:off x="16891" y="16891"/>
              <a:ext cx="170688" cy="1755648"/>
            </a:xfrm>
            <a:custGeom>
              <a:avLst/>
              <a:gdLst/>
              <a:ahLst/>
              <a:cxnLst/>
              <a:rect l="l" t="t" r="r" b="b"/>
              <a:pathLst>
                <a:path w="170688" h="1755648">
                  <a:moveTo>
                    <a:pt x="0" y="0"/>
                  </a:moveTo>
                  <a:lnTo>
                    <a:pt x="170688" y="0"/>
                  </a:lnTo>
                  <a:lnTo>
                    <a:pt x="170688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0"/>
              <a:ext cx="204470" cy="1789430"/>
            </a:xfrm>
            <a:custGeom>
              <a:avLst/>
              <a:gdLst/>
              <a:ahLst/>
              <a:cxnLst/>
              <a:rect l="l" t="t" r="r" b="b"/>
              <a:pathLst>
                <a:path w="204470" h="1789430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772539"/>
                  </a:lnTo>
                  <a:cubicBezTo>
                    <a:pt x="204470" y="1781937"/>
                    <a:pt x="196850" y="1789430"/>
                    <a:pt x="187579" y="1789430"/>
                  </a:cubicBezTo>
                  <a:lnTo>
                    <a:pt x="16891" y="1789430"/>
                  </a:lnTo>
                  <a:cubicBezTo>
                    <a:pt x="7493" y="1789430"/>
                    <a:pt x="0" y="1781810"/>
                    <a:pt x="0" y="177253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772539"/>
                  </a:lnTo>
                  <a:lnTo>
                    <a:pt x="16891" y="1772539"/>
                  </a:lnTo>
                  <a:lnTo>
                    <a:pt x="16891" y="1755648"/>
                  </a:lnTo>
                  <a:lnTo>
                    <a:pt x="187579" y="1755648"/>
                  </a:lnTo>
                  <a:lnTo>
                    <a:pt x="187579" y="1772539"/>
                  </a:lnTo>
                  <a:lnTo>
                    <a:pt x="170688" y="1772539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188720" y="4041648"/>
            <a:ext cx="822960" cy="914400"/>
            <a:chOff x="0" y="0"/>
            <a:chExt cx="1097280" cy="12192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97280" cy="1219200"/>
            </a:xfrm>
            <a:custGeom>
              <a:avLst/>
              <a:gdLst/>
              <a:ahLst/>
              <a:cxnLst/>
              <a:rect l="l" t="t" r="r" b="b"/>
              <a:pathLst>
                <a:path w="1097280" h="1219200">
                  <a:moveTo>
                    <a:pt x="0" y="0"/>
                  </a:moveTo>
                  <a:lnTo>
                    <a:pt x="1097280" y="0"/>
                  </a:lnTo>
                  <a:lnTo>
                    <a:pt x="109728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92559" r="-92559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19050"/>
              <a:ext cx="1097280" cy="12382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02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194560" y="4041648"/>
            <a:ext cx="14630400" cy="457200"/>
            <a:chOff x="0" y="0"/>
            <a:chExt cx="19507200" cy="6096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9507200" cy="609600"/>
            </a:xfrm>
            <a:custGeom>
              <a:avLst/>
              <a:gdLst/>
              <a:ahLst/>
              <a:cxnLst/>
              <a:rect l="l" t="t" r="r" b="b"/>
              <a:pathLst>
                <a:path w="19507200" h="609600">
                  <a:moveTo>
                    <a:pt x="0" y="0"/>
                  </a:moveTo>
                  <a:lnTo>
                    <a:pt x="19507200" y="0"/>
                  </a:lnTo>
                  <a:lnTo>
                    <a:pt x="19507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73521" b="-573521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0"/>
              <a:ext cx="19507200" cy="609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La carriera in Italia ha tre strade — tutte dalla stessa laurea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194560" y="4572000"/>
            <a:ext cx="14630400" cy="548640"/>
            <a:chOff x="0" y="0"/>
            <a:chExt cx="19507200" cy="73152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9507200" cy="731520"/>
            </a:xfrm>
            <a:custGeom>
              <a:avLst/>
              <a:gdLst/>
              <a:ahLst/>
              <a:cxnLst/>
              <a:rect l="l" t="t" r="r" b="b"/>
              <a:pathLst>
                <a:path w="19507200" h="731520">
                  <a:moveTo>
                    <a:pt x="0" y="0"/>
                  </a:moveTo>
                  <a:lnTo>
                    <a:pt x="19507200" y="0"/>
                  </a:lnTo>
                  <a:lnTo>
                    <a:pt x="19507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69601" b="-469601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195072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Clinica (master → LM clinica → APN), Organizzativa (coordinatore → dirigente → direttore), Accademica (tutor → ricercatore → professore MEDS-24/C).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08047" y="5388607"/>
            <a:ext cx="16471897" cy="1329433"/>
            <a:chOff x="0" y="0"/>
            <a:chExt cx="21962529" cy="1772577"/>
          </a:xfrm>
        </p:grpSpPr>
        <p:sp>
          <p:nvSpPr>
            <p:cNvPr id="51" name="Freeform 51"/>
            <p:cNvSpPr/>
            <p:nvPr/>
          </p:nvSpPr>
          <p:spPr>
            <a:xfrm>
              <a:off x="8509" y="8509"/>
              <a:ext cx="21945601" cy="1755648"/>
            </a:xfrm>
            <a:custGeom>
              <a:avLst/>
              <a:gdLst/>
              <a:ahLst/>
              <a:cxnLst/>
              <a:rect l="l" t="t" r="r" b="b"/>
              <a:pathLst>
                <a:path w="21945601" h="1755648">
                  <a:moveTo>
                    <a:pt x="0" y="0"/>
                  </a:moveTo>
                  <a:lnTo>
                    <a:pt x="21945601" y="0"/>
                  </a:lnTo>
                  <a:lnTo>
                    <a:pt x="21945601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0" y="0"/>
              <a:ext cx="21962618" cy="1772666"/>
            </a:xfrm>
            <a:custGeom>
              <a:avLst/>
              <a:gdLst/>
              <a:ahLst/>
              <a:cxnLst/>
              <a:rect l="l" t="t" r="r" b="b"/>
              <a:pathLst>
                <a:path w="21962618" h="1772666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764157"/>
                  </a:lnTo>
                  <a:cubicBezTo>
                    <a:pt x="21962618" y="1768856"/>
                    <a:pt x="21958808" y="1772666"/>
                    <a:pt x="21954110" y="1772666"/>
                  </a:cubicBezTo>
                  <a:lnTo>
                    <a:pt x="8509" y="1772666"/>
                  </a:lnTo>
                  <a:cubicBezTo>
                    <a:pt x="3810" y="1772666"/>
                    <a:pt x="0" y="1768856"/>
                    <a:pt x="0" y="1764157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764157"/>
                  </a:lnTo>
                  <a:lnTo>
                    <a:pt x="8509" y="1764157"/>
                  </a:lnTo>
                  <a:lnTo>
                    <a:pt x="8509" y="1755648"/>
                  </a:lnTo>
                  <a:lnTo>
                    <a:pt x="21954110" y="1755648"/>
                  </a:lnTo>
                  <a:lnTo>
                    <a:pt x="21954110" y="1764157"/>
                  </a:lnTo>
                  <a:lnTo>
                    <a:pt x="21945600" y="1764157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901703" y="5382263"/>
            <a:ext cx="153419" cy="1342139"/>
            <a:chOff x="0" y="0"/>
            <a:chExt cx="204559" cy="1789519"/>
          </a:xfrm>
        </p:grpSpPr>
        <p:sp>
          <p:nvSpPr>
            <p:cNvPr id="54" name="Freeform 54"/>
            <p:cNvSpPr/>
            <p:nvPr/>
          </p:nvSpPr>
          <p:spPr>
            <a:xfrm>
              <a:off x="16891" y="16891"/>
              <a:ext cx="170688" cy="1755648"/>
            </a:xfrm>
            <a:custGeom>
              <a:avLst/>
              <a:gdLst/>
              <a:ahLst/>
              <a:cxnLst/>
              <a:rect l="l" t="t" r="r" b="b"/>
              <a:pathLst>
                <a:path w="170688" h="1755648">
                  <a:moveTo>
                    <a:pt x="0" y="0"/>
                  </a:moveTo>
                  <a:lnTo>
                    <a:pt x="170688" y="0"/>
                  </a:lnTo>
                  <a:lnTo>
                    <a:pt x="170688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0" y="0"/>
              <a:ext cx="204470" cy="1789430"/>
            </a:xfrm>
            <a:custGeom>
              <a:avLst/>
              <a:gdLst/>
              <a:ahLst/>
              <a:cxnLst/>
              <a:rect l="l" t="t" r="r" b="b"/>
              <a:pathLst>
                <a:path w="204470" h="1789430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772539"/>
                  </a:lnTo>
                  <a:cubicBezTo>
                    <a:pt x="204470" y="1781937"/>
                    <a:pt x="196850" y="1789430"/>
                    <a:pt x="187579" y="1789430"/>
                  </a:cubicBezTo>
                  <a:lnTo>
                    <a:pt x="16891" y="1789430"/>
                  </a:lnTo>
                  <a:cubicBezTo>
                    <a:pt x="7493" y="1789430"/>
                    <a:pt x="0" y="1781810"/>
                    <a:pt x="0" y="177253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772539"/>
                  </a:lnTo>
                  <a:lnTo>
                    <a:pt x="16891" y="1772539"/>
                  </a:lnTo>
                  <a:lnTo>
                    <a:pt x="16891" y="1755648"/>
                  </a:lnTo>
                  <a:lnTo>
                    <a:pt x="187579" y="1755648"/>
                  </a:lnTo>
                  <a:lnTo>
                    <a:pt x="187579" y="1772539"/>
                  </a:lnTo>
                  <a:lnTo>
                    <a:pt x="170688" y="1772539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188720" y="5504688"/>
            <a:ext cx="822960" cy="914400"/>
            <a:chOff x="0" y="0"/>
            <a:chExt cx="1097280" cy="12192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097280" cy="1219200"/>
            </a:xfrm>
            <a:custGeom>
              <a:avLst/>
              <a:gdLst/>
              <a:ahLst/>
              <a:cxnLst/>
              <a:rect l="l" t="t" r="r" b="b"/>
              <a:pathLst>
                <a:path w="1097280" h="1219200">
                  <a:moveTo>
                    <a:pt x="0" y="0"/>
                  </a:moveTo>
                  <a:lnTo>
                    <a:pt x="1097280" y="0"/>
                  </a:lnTo>
                  <a:lnTo>
                    <a:pt x="109728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92559" r="-92559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-19050"/>
              <a:ext cx="1097280" cy="12382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03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2194560" y="5504688"/>
            <a:ext cx="14630400" cy="457200"/>
            <a:chOff x="0" y="0"/>
            <a:chExt cx="19507200" cy="6096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9507200" cy="609600"/>
            </a:xfrm>
            <a:custGeom>
              <a:avLst/>
              <a:gdLst/>
              <a:ahLst/>
              <a:cxnLst/>
              <a:rect l="l" t="t" r="r" b="b"/>
              <a:pathLst>
                <a:path w="19507200" h="609600">
                  <a:moveTo>
                    <a:pt x="0" y="0"/>
                  </a:moveTo>
                  <a:lnTo>
                    <a:pt x="19507200" y="0"/>
                  </a:lnTo>
                  <a:lnTo>
                    <a:pt x="19507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73521" b="-573521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0"/>
              <a:ext cx="19507200" cy="609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Le 3 nuove magistrali cliniche cambiano tutto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194560" y="6035040"/>
            <a:ext cx="14630400" cy="548640"/>
            <a:chOff x="0" y="0"/>
            <a:chExt cx="19507200" cy="73152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9507200" cy="731520"/>
            </a:xfrm>
            <a:custGeom>
              <a:avLst/>
              <a:gdLst/>
              <a:ahLst/>
              <a:cxnLst/>
              <a:rect l="l" t="t" r="r" b="b"/>
              <a:pathLst>
                <a:path w="19507200" h="731520">
                  <a:moveTo>
                    <a:pt x="0" y="0"/>
                  </a:moveTo>
                  <a:lnTo>
                    <a:pt x="19507200" y="0"/>
                  </a:lnTo>
                  <a:lnTo>
                    <a:pt x="19507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69601" b="-469601"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195072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Cure Primarie, Pediatriche, Intensive (FNOPI 21.02.2026). Per la prima volta l'Italia forma infermieri clinici avanzati, non solo coordinatori.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908047" y="6851647"/>
            <a:ext cx="16471897" cy="1329433"/>
            <a:chOff x="0" y="0"/>
            <a:chExt cx="21962529" cy="1772577"/>
          </a:xfrm>
        </p:grpSpPr>
        <p:sp>
          <p:nvSpPr>
            <p:cNvPr id="66" name="Freeform 66"/>
            <p:cNvSpPr/>
            <p:nvPr/>
          </p:nvSpPr>
          <p:spPr>
            <a:xfrm>
              <a:off x="8509" y="8509"/>
              <a:ext cx="21945601" cy="1755648"/>
            </a:xfrm>
            <a:custGeom>
              <a:avLst/>
              <a:gdLst/>
              <a:ahLst/>
              <a:cxnLst/>
              <a:rect l="l" t="t" r="r" b="b"/>
              <a:pathLst>
                <a:path w="21945601" h="1755648">
                  <a:moveTo>
                    <a:pt x="0" y="0"/>
                  </a:moveTo>
                  <a:lnTo>
                    <a:pt x="21945601" y="0"/>
                  </a:lnTo>
                  <a:lnTo>
                    <a:pt x="21945601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21962618" cy="1772666"/>
            </a:xfrm>
            <a:custGeom>
              <a:avLst/>
              <a:gdLst/>
              <a:ahLst/>
              <a:cxnLst/>
              <a:rect l="l" t="t" r="r" b="b"/>
              <a:pathLst>
                <a:path w="21962618" h="1772666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764157"/>
                  </a:lnTo>
                  <a:cubicBezTo>
                    <a:pt x="21962618" y="1768856"/>
                    <a:pt x="21958808" y="1772666"/>
                    <a:pt x="21954110" y="1772666"/>
                  </a:cubicBezTo>
                  <a:lnTo>
                    <a:pt x="8509" y="1772666"/>
                  </a:lnTo>
                  <a:cubicBezTo>
                    <a:pt x="3810" y="1772666"/>
                    <a:pt x="0" y="1768856"/>
                    <a:pt x="0" y="1764157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764157"/>
                  </a:lnTo>
                  <a:lnTo>
                    <a:pt x="8509" y="1764157"/>
                  </a:lnTo>
                  <a:lnTo>
                    <a:pt x="8509" y="1755648"/>
                  </a:lnTo>
                  <a:lnTo>
                    <a:pt x="21954110" y="1755648"/>
                  </a:lnTo>
                  <a:lnTo>
                    <a:pt x="21954110" y="1764157"/>
                  </a:lnTo>
                  <a:lnTo>
                    <a:pt x="21945600" y="1764157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901703" y="6845303"/>
            <a:ext cx="153419" cy="1342139"/>
            <a:chOff x="0" y="0"/>
            <a:chExt cx="204559" cy="1789519"/>
          </a:xfrm>
        </p:grpSpPr>
        <p:sp>
          <p:nvSpPr>
            <p:cNvPr id="69" name="Freeform 69"/>
            <p:cNvSpPr/>
            <p:nvPr/>
          </p:nvSpPr>
          <p:spPr>
            <a:xfrm>
              <a:off x="16891" y="16891"/>
              <a:ext cx="170688" cy="1755648"/>
            </a:xfrm>
            <a:custGeom>
              <a:avLst/>
              <a:gdLst/>
              <a:ahLst/>
              <a:cxnLst/>
              <a:rect l="l" t="t" r="r" b="b"/>
              <a:pathLst>
                <a:path w="170688" h="1755648">
                  <a:moveTo>
                    <a:pt x="0" y="0"/>
                  </a:moveTo>
                  <a:lnTo>
                    <a:pt x="170688" y="0"/>
                  </a:lnTo>
                  <a:lnTo>
                    <a:pt x="170688" y="1755648"/>
                  </a:lnTo>
                  <a:lnTo>
                    <a:pt x="0" y="175564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204470" cy="1789430"/>
            </a:xfrm>
            <a:custGeom>
              <a:avLst/>
              <a:gdLst/>
              <a:ahLst/>
              <a:cxnLst/>
              <a:rect l="l" t="t" r="r" b="b"/>
              <a:pathLst>
                <a:path w="204470" h="1789430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772539"/>
                  </a:lnTo>
                  <a:cubicBezTo>
                    <a:pt x="204470" y="1781937"/>
                    <a:pt x="196850" y="1789430"/>
                    <a:pt x="187579" y="1789430"/>
                  </a:cubicBezTo>
                  <a:lnTo>
                    <a:pt x="16891" y="1789430"/>
                  </a:lnTo>
                  <a:cubicBezTo>
                    <a:pt x="7493" y="1789430"/>
                    <a:pt x="0" y="1781810"/>
                    <a:pt x="0" y="177253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772539"/>
                  </a:lnTo>
                  <a:lnTo>
                    <a:pt x="16891" y="1772539"/>
                  </a:lnTo>
                  <a:lnTo>
                    <a:pt x="16891" y="1755648"/>
                  </a:lnTo>
                  <a:lnTo>
                    <a:pt x="187579" y="1755648"/>
                  </a:lnTo>
                  <a:lnTo>
                    <a:pt x="187579" y="1772539"/>
                  </a:lnTo>
                  <a:lnTo>
                    <a:pt x="170688" y="1772539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1188720" y="6967728"/>
            <a:ext cx="822960" cy="914400"/>
            <a:chOff x="0" y="0"/>
            <a:chExt cx="1097280" cy="1219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097280" cy="1219200"/>
            </a:xfrm>
            <a:custGeom>
              <a:avLst/>
              <a:gdLst/>
              <a:ahLst/>
              <a:cxnLst/>
              <a:rect l="l" t="t" r="r" b="b"/>
              <a:pathLst>
                <a:path w="1097280" h="1219200">
                  <a:moveTo>
                    <a:pt x="0" y="0"/>
                  </a:moveTo>
                  <a:lnTo>
                    <a:pt x="1097280" y="0"/>
                  </a:lnTo>
                  <a:lnTo>
                    <a:pt x="1097280" y="1219200"/>
                  </a:lnTo>
                  <a:lnTo>
                    <a:pt x="0" y="12192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92559" r="-92559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19050"/>
              <a:ext cx="1097280" cy="12382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800"/>
                </a:lnSpc>
              </a:pPr>
              <a:r>
                <a:rPr lang="en-US" sz="40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04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2194560" y="6967728"/>
            <a:ext cx="14630400" cy="457200"/>
            <a:chOff x="0" y="0"/>
            <a:chExt cx="19507200" cy="6096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9507200" cy="609600"/>
            </a:xfrm>
            <a:custGeom>
              <a:avLst/>
              <a:gdLst/>
              <a:ahLst/>
              <a:cxnLst/>
              <a:rect l="l" t="t" r="r" b="b"/>
              <a:pathLst>
                <a:path w="19507200" h="609600">
                  <a:moveTo>
                    <a:pt x="0" y="0"/>
                  </a:moveTo>
                  <a:lnTo>
                    <a:pt x="19507200" y="0"/>
                  </a:lnTo>
                  <a:lnTo>
                    <a:pt x="19507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73521" b="-573521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0"/>
              <a:ext cx="19507200" cy="609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L'AI vi libera tempo — non vi sostituisce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2194560" y="7498080"/>
            <a:ext cx="14630400" cy="548640"/>
            <a:chOff x="0" y="0"/>
            <a:chExt cx="19507200" cy="73152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9507200" cy="731520"/>
            </a:xfrm>
            <a:custGeom>
              <a:avLst/>
              <a:gdLst/>
              <a:ahLst/>
              <a:cxnLst/>
              <a:rect l="l" t="t" r="r" b="b"/>
              <a:pathLst>
                <a:path w="19507200" h="731520">
                  <a:moveTo>
                    <a:pt x="0" y="0"/>
                  </a:moveTo>
                  <a:lnTo>
                    <a:pt x="19507200" y="0"/>
                  </a:lnTo>
                  <a:lnTo>
                    <a:pt x="19507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69601" b="-469601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195072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Il 40% del tempo è documentazione (ANA/HIT 2024). L'AI lo ridurrà. Ma la mano, lo sguardo, la decisione etica restano vostri.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901703" y="8856983"/>
            <a:ext cx="135131" cy="756923"/>
            <a:chOff x="0" y="0"/>
            <a:chExt cx="180175" cy="1009231"/>
          </a:xfrm>
        </p:grpSpPr>
        <p:sp>
          <p:nvSpPr>
            <p:cNvPr id="81" name="Freeform 81"/>
            <p:cNvSpPr/>
            <p:nvPr/>
          </p:nvSpPr>
          <p:spPr>
            <a:xfrm>
              <a:off x="16891" y="16891"/>
              <a:ext cx="146304" cy="975360"/>
            </a:xfrm>
            <a:custGeom>
              <a:avLst/>
              <a:gdLst/>
              <a:ahLst/>
              <a:cxnLst/>
              <a:rect l="l" t="t" r="r" b="b"/>
              <a:pathLst>
                <a:path w="146304" h="975360">
                  <a:moveTo>
                    <a:pt x="0" y="0"/>
                  </a:moveTo>
                  <a:lnTo>
                    <a:pt x="146304" y="0"/>
                  </a:lnTo>
                  <a:lnTo>
                    <a:pt x="146304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82" name="Freeform 82"/>
            <p:cNvSpPr/>
            <p:nvPr/>
          </p:nvSpPr>
          <p:spPr>
            <a:xfrm>
              <a:off x="0" y="0"/>
              <a:ext cx="180086" cy="1009144"/>
            </a:xfrm>
            <a:custGeom>
              <a:avLst/>
              <a:gdLst/>
              <a:ahLst/>
              <a:cxnLst/>
              <a:rect l="l" t="t" r="r" b="b"/>
              <a:pathLst>
                <a:path w="180086" h="1009144">
                  <a:moveTo>
                    <a:pt x="16891" y="0"/>
                  </a:moveTo>
                  <a:lnTo>
                    <a:pt x="163195" y="0"/>
                  </a:lnTo>
                  <a:cubicBezTo>
                    <a:pt x="172593" y="0"/>
                    <a:pt x="180086" y="7620"/>
                    <a:pt x="180086" y="16891"/>
                  </a:cubicBezTo>
                  <a:lnTo>
                    <a:pt x="180086" y="992251"/>
                  </a:lnTo>
                  <a:cubicBezTo>
                    <a:pt x="180086" y="1001649"/>
                    <a:pt x="172466" y="1009142"/>
                    <a:pt x="163195" y="1009142"/>
                  </a:cubicBezTo>
                  <a:lnTo>
                    <a:pt x="16891" y="1009142"/>
                  </a:lnTo>
                  <a:cubicBezTo>
                    <a:pt x="7620" y="1009269"/>
                    <a:pt x="0" y="1001649"/>
                    <a:pt x="0" y="9922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992251"/>
                  </a:lnTo>
                  <a:lnTo>
                    <a:pt x="16891" y="992251"/>
                  </a:lnTo>
                  <a:lnTo>
                    <a:pt x="16891" y="975360"/>
                  </a:lnTo>
                  <a:lnTo>
                    <a:pt x="163195" y="975360"/>
                  </a:lnTo>
                  <a:lnTo>
                    <a:pt x="163195" y="992251"/>
                  </a:lnTo>
                  <a:lnTo>
                    <a:pt x="146304" y="992251"/>
                  </a:lnTo>
                  <a:lnTo>
                    <a:pt x="146304" y="16891"/>
                  </a:lnTo>
                  <a:lnTo>
                    <a:pt x="163195" y="16891"/>
                  </a:lnTo>
                  <a:lnTo>
                    <a:pt x="16319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1280160" y="8869680"/>
            <a:ext cx="16093440" cy="731520"/>
            <a:chOff x="0" y="0"/>
            <a:chExt cx="21457920" cy="97536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1457920" cy="975360"/>
            </a:xfrm>
            <a:custGeom>
              <a:avLst/>
              <a:gdLst/>
              <a:ahLst/>
              <a:cxnLst/>
              <a:rect l="l" t="t" r="r" b="b"/>
              <a:pathLst>
                <a:path w="21457920" h="975360">
                  <a:moveTo>
                    <a:pt x="0" y="0"/>
                  </a:moveTo>
                  <a:lnTo>
                    <a:pt x="21457920" y="0"/>
                  </a:lnTo>
                  <a:lnTo>
                    <a:pt x="2145792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8670" b="-378670"/>
              </a:stretch>
            </a:blipFill>
          </p:spPr>
        </p:sp>
        <p:sp>
          <p:nvSpPr>
            <p:cNvPr id="85" name="TextBox 85"/>
            <p:cNvSpPr txBox="1"/>
            <p:nvPr/>
          </p:nvSpPr>
          <p:spPr>
            <a:xfrm>
              <a:off x="0" y="-9525"/>
              <a:ext cx="21457920" cy="9848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E8BE5E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«Oggi avete visto le opportunità. Adesso scrivete chi volete diventare.»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13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2697" y="133607"/>
            <a:ext cx="18313403" cy="848363"/>
            <a:chOff x="0" y="0"/>
            <a:chExt cx="24417871" cy="1131151"/>
          </a:xfrm>
        </p:grpSpPr>
        <p:sp>
          <p:nvSpPr>
            <p:cNvPr id="12" name="Freeform 12"/>
            <p:cNvSpPr/>
            <p:nvPr/>
          </p:nvSpPr>
          <p:spPr>
            <a:xfrm>
              <a:off x="16891" y="16891"/>
              <a:ext cx="24383999" cy="1097280"/>
            </a:xfrm>
            <a:custGeom>
              <a:avLst/>
              <a:gdLst/>
              <a:ahLst/>
              <a:cxnLst/>
              <a:rect l="l" t="t" r="r" b="b"/>
              <a:pathLst>
                <a:path w="24383999" h="1097280">
                  <a:moveTo>
                    <a:pt x="0" y="0"/>
                  </a:moveTo>
                  <a:lnTo>
                    <a:pt x="24383999" y="0"/>
                  </a:lnTo>
                  <a:lnTo>
                    <a:pt x="24383999" y="1097280"/>
                  </a:lnTo>
                  <a:lnTo>
                    <a:pt x="0" y="1097280"/>
                  </a:ln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4417782" cy="1131064"/>
            </a:xfrm>
            <a:custGeom>
              <a:avLst/>
              <a:gdLst/>
              <a:ahLst/>
              <a:cxnLst/>
              <a:rect l="l" t="t" r="r" b="b"/>
              <a:pathLst>
                <a:path w="24417782" h="1131064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114171"/>
                  </a:lnTo>
                  <a:cubicBezTo>
                    <a:pt x="24417782" y="1123569"/>
                    <a:pt x="24410163" y="1131062"/>
                    <a:pt x="24400890" y="1131062"/>
                  </a:cubicBezTo>
                  <a:lnTo>
                    <a:pt x="16891" y="1131062"/>
                  </a:lnTo>
                  <a:cubicBezTo>
                    <a:pt x="7620" y="1131189"/>
                    <a:pt x="0" y="1123569"/>
                    <a:pt x="0" y="111417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114171"/>
                  </a:lnTo>
                  <a:lnTo>
                    <a:pt x="16891" y="1114171"/>
                  </a:lnTo>
                  <a:lnTo>
                    <a:pt x="16891" y="1097280"/>
                  </a:lnTo>
                  <a:lnTo>
                    <a:pt x="24400890" y="1097280"/>
                  </a:lnTo>
                  <a:lnTo>
                    <a:pt x="24400890" y="1114171"/>
                  </a:lnTo>
                  <a:lnTo>
                    <a:pt x="24384000" y="1114171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14400" y="146304"/>
            <a:ext cx="16459200" cy="822960"/>
            <a:chOff x="0" y="0"/>
            <a:chExt cx="21945600" cy="10972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945600" cy="1097280"/>
            </a:xfrm>
            <a:custGeom>
              <a:avLst/>
              <a:gdLst/>
              <a:ahLst/>
              <a:cxnLst/>
              <a:rect l="l" t="t" r="r" b="b"/>
              <a:pathLst>
                <a:path w="21945600" h="1097280">
                  <a:moveTo>
                    <a:pt x="0" y="0"/>
                  </a:moveTo>
                  <a:lnTo>
                    <a:pt x="21945600" y="0"/>
                  </a:lnTo>
                  <a:lnTo>
                    <a:pt x="21945600" y="1097280"/>
                  </a:lnTo>
                  <a:lnTo>
                    <a:pt x="0" y="10972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39700" b="-339700"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1945600" cy="11449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 spc="399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LAVORO FINALE DEL SEMINARIO  ·  15 minuti di scrittura silenziosa  ·  busta chiusa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4400" y="1316736"/>
            <a:ext cx="16459200" cy="1005840"/>
            <a:chOff x="0" y="0"/>
            <a:chExt cx="21945600" cy="1341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1341120"/>
            </a:xfrm>
            <a:custGeom>
              <a:avLst/>
              <a:gdLst/>
              <a:ahLst/>
              <a:cxnLst/>
              <a:rect l="l" t="t" r="r" b="b"/>
              <a:pathLst>
                <a:path w="21945600" h="1341120">
                  <a:moveTo>
                    <a:pt x="0" y="0"/>
                  </a:moveTo>
                  <a:lnTo>
                    <a:pt x="21945600" y="0"/>
                  </a:lnTo>
                  <a:lnTo>
                    <a:pt x="2194560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68846" b="-268846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21945600" cy="13506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240"/>
                </a:lnSpc>
              </a:pPr>
              <a:r>
                <a:rPr lang="en-US" sz="5200" b="1" i="1">
                  <a:solidFill>
                    <a:srgbClr val="F5EDD6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«Una lettera all'infermiere che sarai»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216903" y="2364743"/>
            <a:ext cx="1854203" cy="98555"/>
            <a:chOff x="0" y="0"/>
            <a:chExt cx="2472271" cy="131407"/>
          </a:xfrm>
        </p:grpSpPr>
        <p:sp>
          <p:nvSpPr>
            <p:cNvPr id="21" name="Freeform 21"/>
            <p:cNvSpPr/>
            <p:nvPr/>
          </p:nvSpPr>
          <p:spPr>
            <a:xfrm>
              <a:off x="16891" y="16891"/>
              <a:ext cx="2438400" cy="97536"/>
            </a:xfrm>
            <a:custGeom>
              <a:avLst/>
              <a:gdLst/>
              <a:ahLst/>
              <a:cxnLst/>
              <a:rect l="l" t="t" r="r" b="b"/>
              <a:pathLst>
                <a:path w="2438400" h="97536">
                  <a:moveTo>
                    <a:pt x="0" y="0"/>
                  </a:moveTo>
                  <a:lnTo>
                    <a:pt x="2438400" y="0"/>
                  </a:lnTo>
                  <a:lnTo>
                    <a:pt x="2438400" y="97536"/>
                  </a:lnTo>
                  <a:lnTo>
                    <a:pt x="0" y="97536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472182" cy="131320"/>
            </a:xfrm>
            <a:custGeom>
              <a:avLst/>
              <a:gdLst/>
              <a:ahLst/>
              <a:cxnLst/>
              <a:rect l="l" t="t" r="r" b="b"/>
              <a:pathLst>
                <a:path w="2472182" h="131320">
                  <a:moveTo>
                    <a:pt x="16891" y="0"/>
                  </a:moveTo>
                  <a:lnTo>
                    <a:pt x="2455291" y="0"/>
                  </a:lnTo>
                  <a:cubicBezTo>
                    <a:pt x="2464689" y="0"/>
                    <a:pt x="2472182" y="7620"/>
                    <a:pt x="2472182" y="16891"/>
                  </a:cubicBezTo>
                  <a:lnTo>
                    <a:pt x="2472182" y="114427"/>
                  </a:lnTo>
                  <a:cubicBezTo>
                    <a:pt x="2472182" y="123825"/>
                    <a:pt x="2464562" y="131318"/>
                    <a:pt x="2455291" y="131318"/>
                  </a:cubicBezTo>
                  <a:lnTo>
                    <a:pt x="16891" y="131318"/>
                  </a:lnTo>
                  <a:cubicBezTo>
                    <a:pt x="7620" y="131445"/>
                    <a:pt x="0" y="123825"/>
                    <a:pt x="0" y="114427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14427"/>
                  </a:lnTo>
                  <a:lnTo>
                    <a:pt x="16891" y="114427"/>
                  </a:lnTo>
                  <a:lnTo>
                    <a:pt x="16891" y="97536"/>
                  </a:lnTo>
                  <a:lnTo>
                    <a:pt x="2455291" y="97536"/>
                  </a:lnTo>
                  <a:lnTo>
                    <a:pt x="2455291" y="114427"/>
                  </a:lnTo>
                  <a:lnTo>
                    <a:pt x="2438400" y="114427"/>
                  </a:lnTo>
                  <a:lnTo>
                    <a:pt x="2438400" y="16891"/>
                  </a:lnTo>
                  <a:lnTo>
                    <a:pt x="2455291" y="16891"/>
                  </a:lnTo>
                  <a:lnTo>
                    <a:pt x="245529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14400" y="2560320"/>
            <a:ext cx="16459200" cy="548640"/>
            <a:chOff x="0" y="0"/>
            <a:chExt cx="21945600" cy="7315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19456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Scrivi a te stesso/a tra 5 anni — il giorno in cui sarai infermiere/a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08047" y="3468367"/>
            <a:ext cx="16471897" cy="5133337"/>
            <a:chOff x="0" y="0"/>
            <a:chExt cx="21962529" cy="6844449"/>
          </a:xfrm>
        </p:grpSpPr>
        <p:sp>
          <p:nvSpPr>
            <p:cNvPr id="27" name="Freeform 27"/>
            <p:cNvSpPr/>
            <p:nvPr/>
          </p:nvSpPr>
          <p:spPr>
            <a:xfrm>
              <a:off x="8509" y="8509"/>
              <a:ext cx="21945601" cy="6827519"/>
            </a:xfrm>
            <a:custGeom>
              <a:avLst/>
              <a:gdLst/>
              <a:ahLst/>
              <a:cxnLst/>
              <a:rect l="l" t="t" r="r" b="b"/>
              <a:pathLst>
                <a:path w="21945601" h="6827519">
                  <a:moveTo>
                    <a:pt x="0" y="0"/>
                  </a:moveTo>
                  <a:lnTo>
                    <a:pt x="21945601" y="0"/>
                  </a:lnTo>
                  <a:lnTo>
                    <a:pt x="21945601" y="6827519"/>
                  </a:lnTo>
                  <a:lnTo>
                    <a:pt x="0" y="6827519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21962618" cy="6844538"/>
            </a:xfrm>
            <a:custGeom>
              <a:avLst/>
              <a:gdLst/>
              <a:ahLst/>
              <a:cxnLst/>
              <a:rect l="l" t="t" r="r" b="b"/>
              <a:pathLst>
                <a:path w="21962618" h="684453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6836028"/>
                  </a:lnTo>
                  <a:cubicBezTo>
                    <a:pt x="21962618" y="6840727"/>
                    <a:pt x="21958808" y="6844538"/>
                    <a:pt x="21954110" y="6844538"/>
                  </a:cubicBezTo>
                  <a:lnTo>
                    <a:pt x="8509" y="6844538"/>
                  </a:lnTo>
                  <a:cubicBezTo>
                    <a:pt x="3810" y="6844538"/>
                    <a:pt x="0" y="6840727"/>
                    <a:pt x="0" y="6836028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6836028"/>
                  </a:lnTo>
                  <a:lnTo>
                    <a:pt x="8509" y="6836028"/>
                  </a:lnTo>
                  <a:lnTo>
                    <a:pt x="8509" y="6827520"/>
                  </a:lnTo>
                  <a:lnTo>
                    <a:pt x="21954110" y="6827520"/>
                  </a:lnTo>
                  <a:lnTo>
                    <a:pt x="21954110" y="6836028"/>
                  </a:lnTo>
                  <a:lnTo>
                    <a:pt x="21945600" y="6836028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901703" y="3462023"/>
            <a:ext cx="153419" cy="5146043"/>
            <a:chOff x="0" y="0"/>
            <a:chExt cx="204559" cy="6861391"/>
          </a:xfrm>
        </p:grpSpPr>
        <p:sp>
          <p:nvSpPr>
            <p:cNvPr id="30" name="Freeform 30"/>
            <p:cNvSpPr/>
            <p:nvPr/>
          </p:nvSpPr>
          <p:spPr>
            <a:xfrm>
              <a:off x="16891" y="16891"/>
              <a:ext cx="170688" cy="6827520"/>
            </a:xfrm>
            <a:custGeom>
              <a:avLst/>
              <a:gdLst/>
              <a:ahLst/>
              <a:cxnLst/>
              <a:rect l="l" t="t" r="r" b="b"/>
              <a:pathLst>
                <a:path w="170688" h="6827520">
                  <a:moveTo>
                    <a:pt x="0" y="0"/>
                  </a:moveTo>
                  <a:lnTo>
                    <a:pt x="170688" y="0"/>
                  </a:lnTo>
                  <a:lnTo>
                    <a:pt x="170688" y="6827520"/>
                  </a:lnTo>
                  <a:lnTo>
                    <a:pt x="0" y="68275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204470" cy="6861301"/>
            </a:xfrm>
            <a:custGeom>
              <a:avLst/>
              <a:gdLst/>
              <a:ahLst/>
              <a:cxnLst/>
              <a:rect l="l" t="t" r="r" b="b"/>
              <a:pathLst>
                <a:path w="204470" h="6861301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6844411"/>
                  </a:lnTo>
                  <a:cubicBezTo>
                    <a:pt x="204470" y="6853809"/>
                    <a:pt x="196850" y="6861301"/>
                    <a:pt x="187579" y="6861301"/>
                  </a:cubicBezTo>
                  <a:lnTo>
                    <a:pt x="16891" y="6861301"/>
                  </a:lnTo>
                  <a:cubicBezTo>
                    <a:pt x="7493" y="6861301"/>
                    <a:pt x="0" y="6853682"/>
                    <a:pt x="0" y="68444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6844411"/>
                  </a:lnTo>
                  <a:lnTo>
                    <a:pt x="16891" y="6844411"/>
                  </a:lnTo>
                  <a:lnTo>
                    <a:pt x="16891" y="6827520"/>
                  </a:lnTo>
                  <a:lnTo>
                    <a:pt x="187579" y="6827520"/>
                  </a:lnTo>
                  <a:lnTo>
                    <a:pt x="187579" y="6844411"/>
                  </a:lnTo>
                  <a:lnTo>
                    <a:pt x="170688" y="684441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45920" y="3749040"/>
            <a:ext cx="14630400" cy="548640"/>
            <a:chOff x="0" y="0"/>
            <a:chExt cx="19507200" cy="7315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507200" cy="731520"/>
            </a:xfrm>
            <a:custGeom>
              <a:avLst/>
              <a:gdLst/>
              <a:ahLst/>
              <a:cxnLst/>
              <a:rect l="l" t="t" r="r" b="b"/>
              <a:pathLst>
                <a:path w="19507200" h="731520">
                  <a:moveTo>
                    <a:pt x="0" y="0"/>
                  </a:moveTo>
                  <a:lnTo>
                    <a:pt x="19507200" y="0"/>
                  </a:lnTo>
                  <a:lnTo>
                    <a:pt x="19507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69601" b="-469601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19507200" cy="7410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59"/>
                </a:lnSpc>
              </a:pPr>
              <a:r>
                <a:rPr lang="en-US" sz="2799" b="1" i="1">
                  <a:solidFill>
                    <a:srgbClr val="F5EDD6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Caro/a me del 2031,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45920" y="4480560"/>
            <a:ext cx="14630400" cy="402336"/>
            <a:chOff x="0" y="0"/>
            <a:chExt cx="19507200" cy="53644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9507200" cy="536448"/>
            </a:xfrm>
            <a:custGeom>
              <a:avLst/>
              <a:gdLst/>
              <a:ahLst/>
              <a:cxnLst/>
              <a:rect l="l" t="t" r="r" b="b"/>
              <a:pathLst>
                <a:path w="19507200" h="536448">
                  <a:moveTo>
                    <a:pt x="0" y="0"/>
                  </a:moveTo>
                  <a:lnTo>
                    <a:pt x="19507200" y="0"/>
                  </a:lnTo>
                  <a:lnTo>
                    <a:pt x="195072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58546" b="-658546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19507200" cy="5840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E8BE5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Nella tua lettera scrivi: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633223" y="5089655"/>
            <a:ext cx="537467" cy="537467"/>
            <a:chOff x="0" y="0"/>
            <a:chExt cx="716623" cy="716623"/>
          </a:xfrm>
        </p:grpSpPr>
        <p:sp>
          <p:nvSpPr>
            <p:cNvPr id="39" name="Freeform 39"/>
            <p:cNvSpPr/>
            <p:nvPr/>
          </p:nvSpPr>
          <p:spPr>
            <a:xfrm>
              <a:off x="16891" y="16891"/>
              <a:ext cx="682752" cy="682752"/>
            </a:xfrm>
            <a:custGeom>
              <a:avLst/>
              <a:gdLst/>
              <a:ahLst/>
              <a:cxnLst/>
              <a:rect l="l" t="t" r="r" b="b"/>
              <a:pathLst>
                <a:path w="682752" h="682752">
                  <a:moveTo>
                    <a:pt x="0" y="341376"/>
                  </a:moveTo>
                  <a:cubicBezTo>
                    <a:pt x="0" y="152781"/>
                    <a:pt x="152781" y="0"/>
                    <a:pt x="341376" y="0"/>
                  </a:cubicBezTo>
                  <a:cubicBezTo>
                    <a:pt x="529971" y="0"/>
                    <a:pt x="682752" y="152908"/>
                    <a:pt x="682752" y="341376"/>
                  </a:cubicBezTo>
                  <a:cubicBezTo>
                    <a:pt x="682752" y="529844"/>
                    <a:pt x="529971" y="682752"/>
                    <a:pt x="341376" y="682752"/>
                  </a:cubicBezTo>
                  <a:cubicBezTo>
                    <a:pt x="152781" y="682752"/>
                    <a:pt x="0" y="529971"/>
                    <a:pt x="0" y="341376"/>
                  </a:cubicBez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0"/>
              <a:ext cx="716661" cy="716534"/>
            </a:xfrm>
            <a:custGeom>
              <a:avLst/>
              <a:gdLst/>
              <a:ahLst/>
              <a:cxnLst/>
              <a:rect l="l" t="t" r="r" b="b"/>
              <a:pathLst>
                <a:path w="716661" h="716534">
                  <a:moveTo>
                    <a:pt x="0" y="358267"/>
                  </a:moveTo>
                  <a:cubicBezTo>
                    <a:pt x="0" y="160401"/>
                    <a:pt x="160401" y="0"/>
                    <a:pt x="358267" y="0"/>
                  </a:cubicBezTo>
                  <a:lnTo>
                    <a:pt x="358267" y="16891"/>
                  </a:lnTo>
                  <a:lnTo>
                    <a:pt x="358267" y="0"/>
                  </a:lnTo>
                  <a:cubicBezTo>
                    <a:pt x="556260" y="0"/>
                    <a:pt x="716661" y="160401"/>
                    <a:pt x="716661" y="358267"/>
                  </a:cubicBezTo>
                  <a:lnTo>
                    <a:pt x="699643" y="358267"/>
                  </a:lnTo>
                  <a:lnTo>
                    <a:pt x="716534" y="358267"/>
                  </a:lnTo>
                  <a:cubicBezTo>
                    <a:pt x="716534" y="556133"/>
                    <a:pt x="556133" y="716534"/>
                    <a:pt x="358267" y="716534"/>
                  </a:cubicBezTo>
                  <a:lnTo>
                    <a:pt x="358267" y="699643"/>
                  </a:lnTo>
                  <a:lnTo>
                    <a:pt x="358267" y="716534"/>
                  </a:lnTo>
                  <a:cubicBezTo>
                    <a:pt x="160401" y="716661"/>
                    <a:pt x="0" y="556260"/>
                    <a:pt x="0" y="358267"/>
                  </a:cubicBezTo>
                  <a:lnTo>
                    <a:pt x="16891" y="358267"/>
                  </a:lnTo>
                  <a:lnTo>
                    <a:pt x="33909" y="358267"/>
                  </a:lnTo>
                  <a:lnTo>
                    <a:pt x="16891" y="358267"/>
                  </a:lnTo>
                  <a:lnTo>
                    <a:pt x="0" y="358267"/>
                  </a:lnTo>
                  <a:moveTo>
                    <a:pt x="33909" y="358267"/>
                  </a:moveTo>
                  <a:cubicBezTo>
                    <a:pt x="33909" y="367665"/>
                    <a:pt x="26289" y="375158"/>
                    <a:pt x="17018" y="375158"/>
                  </a:cubicBezTo>
                  <a:cubicBezTo>
                    <a:pt x="7747" y="375158"/>
                    <a:pt x="0" y="367665"/>
                    <a:pt x="0" y="358267"/>
                  </a:cubicBezTo>
                  <a:cubicBezTo>
                    <a:pt x="0" y="348869"/>
                    <a:pt x="7620" y="341376"/>
                    <a:pt x="16891" y="341376"/>
                  </a:cubicBezTo>
                  <a:cubicBezTo>
                    <a:pt x="26162" y="341376"/>
                    <a:pt x="33782" y="348996"/>
                    <a:pt x="33782" y="358267"/>
                  </a:cubicBezTo>
                  <a:cubicBezTo>
                    <a:pt x="33782" y="537464"/>
                    <a:pt x="179070" y="682752"/>
                    <a:pt x="358267" y="682752"/>
                  </a:cubicBezTo>
                  <a:cubicBezTo>
                    <a:pt x="537464" y="682752"/>
                    <a:pt x="682752" y="537464"/>
                    <a:pt x="682752" y="358267"/>
                  </a:cubicBezTo>
                  <a:cubicBezTo>
                    <a:pt x="682752" y="179070"/>
                    <a:pt x="537464" y="33782"/>
                    <a:pt x="358267" y="33782"/>
                  </a:cubicBezTo>
                  <a:lnTo>
                    <a:pt x="358267" y="16891"/>
                  </a:lnTo>
                  <a:lnTo>
                    <a:pt x="358267" y="33909"/>
                  </a:lnTo>
                  <a:cubicBezTo>
                    <a:pt x="179070" y="33909"/>
                    <a:pt x="33909" y="179070"/>
                    <a:pt x="33909" y="358267"/>
                  </a:cubicBez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645920" y="5102352"/>
            <a:ext cx="512064" cy="512064"/>
            <a:chOff x="0" y="0"/>
            <a:chExt cx="682752" cy="68275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82752" cy="682752"/>
            </a:xfrm>
            <a:custGeom>
              <a:avLst/>
              <a:gdLst/>
              <a:ahLst/>
              <a:cxnLst/>
              <a:rect l="l" t="t" r="r" b="b"/>
              <a:pathLst>
                <a:path w="682752" h="682752">
                  <a:moveTo>
                    <a:pt x="0" y="0"/>
                  </a:moveTo>
                  <a:lnTo>
                    <a:pt x="682752" y="0"/>
                  </a:lnTo>
                  <a:lnTo>
                    <a:pt x="682752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9525"/>
              <a:ext cx="682752" cy="6922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1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468880" y="5047488"/>
            <a:ext cx="14264640" cy="365760"/>
            <a:chOff x="0" y="0"/>
            <a:chExt cx="19019520" cy="48768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9019520" cy="487680"/>
            </a:xfrm>
            <a:custGeom>
              <a:avLst/>
              <a:gdLst/>
              <a:ahLst/>
              <a:cxnLst/>
              <a:rect l="l" t="t" r="r" b="b"/>
              <a:pathLst>
                <a:path w="19019520" h="487680">
                  <a:moveTo>
                    <a:pt x="0" y="0"/>
                  </a:moveTo>
                  <a:lnTo>
                    <a:pt x="19019520" y="0"/>
                  </a:lnTo>
                  <a:lnTo>
                    <a:pt x="1901952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09916" b="-709916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0"/>
              <a:ext cx="19019520" cy="4876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Perché hai scelto di diventare infermiere/a?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468880" y="5468112"/>
            <a:ext cx="14264640" cy="329184"/>
            <a:chOff x="0" y="0"/>
            <a:chExt cx="19019520" cy="43891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9019520" cy="438912"/>
            </a:xfrm>
            <a:custGeom>
              <a:avLst/>
              <a:gdLst/>
              <a:ahLst/>
              <a:cxnLst/>
              <a:rect l="l" t="t" r="r" b="b"/>
              <a:pathLst>
                <a:path w="19019520" h="438912">
                  <a:moveTo>
                    <a:pt x="0" y="0"/>
                  </a:moveTo>
                  <a:lnTo>
                    <a:pt x="19019520" y="0"/>
                  </a:lnTo>
                  <a:lnTo>
                    <a:pt x="1901952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4351" b="-794351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19019520" cy="4770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Ricorda a te stesso/a la ragione per cui tutto è iniziato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633223" y="5967479"/>
            <a:ext cx="537467" cy="537467"/>
            <a:chOff x="0" y="0"/>
            <a:chExt cx="716623" cy="716623"/>
          </a:xfrm>
        </p:grpSpPr>
        <p:sp>
          <p:nvSpPr>
            <p:cNvPr id="51" name="Freeform 51"/>
            <p:cNvSpPr/>
            <p:nvPr/>
          </p:nvSpPr>
          <p:spPr>
            <a:xfrm>
              <a:off x="16891" y="16891"/>
              <a:ext cx="682752" cy="682752"/>
            </a:xfrm>
            <a:custGeom>
              <a:avLst/>
              <a:gdLst/>
              <a:ahLst/>
              <a:cxnLst/>
              <a:rect l="l" t="t" r="r" b="b"/>
              <a:pathLst>
                <a:path w="682752" h="682752">
                  <a:moveTo>
                    <a:pt x="0" y="341376"/>
                  </a:moveTo>
                  <a:cubicBezTo>
                    <a:pt x="0" y="152781"/>
                    <a:pt x="152781" y="0"/>
                    <a:pt x="341376" y="0"/>
                  </a:cubicBezTo>
                  <a:cubicBezTo>
                    <a:pt x="529971" y="0"/>
                    <a:pt x="682752" y="152908"/>
                    <a:pt x="682752" y="341376"/>
                  </a:cubicBezTo>
                  <a:cubicBezTo>
                    <a:pt x="682752" y="529844"/>
                    <a:pt x="529971" y="682752"/>
                    <a:pt x="341376" y="682752"/>
                  </a:cubicBezTo>
                  <a:cubicBezTo>
                    <a:pt x="152781" y="682752"/>
                    <a:pt x="0" y="529971"/>
                    <a:pt x="0" y="341376"/>
                  </a:cubicBez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0" y="0"/>
              <a:ext cx="716661" cy="716534"/>
            </a:xfrm>
            <a:custGeom>
              <a:avLst/>
              <a:gdLst/>
              <a:ahLst/>
              <a:cxnLst/>
              <a:rect l="l" t="t" r="r" b="b"/>
              <a:pathLst>
                <a:path w="716661" h="716534">
                  <a:moveTo>
                    <a:pt x="0" y="358267"/>
                  </a:moveTo>
                  <a:cubicBezTo>
                    <a:pt x="0" y="160401"/>
                    <a:pt x="160401" y="0"/>
                    <a:pt x="358267" y="0"/>
                  </a:cubicBezTo>
                  <a:lnTo>
                    <a:pt x="358267" y="16891"/>
                  </a:lnTo>
                  <a:lnTo>
                    <a:pt x="358267" y="0"/>
                  </a:lnTo>
                  <a:cubicBezTo>
                    <a:pt x="556260" y="0"/>
                    <a:pt x="716661" y="160401"/>
                    <a:pt x="716661" y="358267"/>
                  </a:cubicBezTo>
                  <a:lnTo>
                    <a:pt x="699643" y="358267"/>
                  </a:lnTo>
                  <a:lnTo>
                    <a:pt x="716534" y="358267"/>
                  </a:lnTo>
                  <a:cubicBezTo>
                    <a:pt x="716534" y="556133"/>
                    <a:pt x="556133" y="716534"/>
                    <a:pt x="358267" y="716534"/>
                  </a:cubicBezTo>
                  <a:lnTo>
                    <a:pt x="358267" y="699643"/>
                  </a:lnTo>
                  <a:lnTo>
                    <a:pt x="358267" y="716534"/>
                  </a:lnTo>
                  <a:cubicBezTo>
                    <a:pt x="160401" y="716661"/>
                    <a:pt x="0" y="556260"/>
                    <a:pt x="0" y="358267"/>
                  </a:cubicBezTo>
                  <a:lnTo>
                    <a:pt x="16891" y="358267"/>
                  </a:lnTo>
                  <a:lnTo>
                    <a:pt x="33909" y="358267"/>
                  </a:lnTo>
                  <a:lnTo>
                    <a:pt x="16891" y="358267"/>
                  </a:lnTo>
                  <a:lnTo>
                    <a:pt x="0" y="358267"/>
                  </a:lnTo>
                  <a:moveTo>
                    <a:pt x="33909" y="358267"/>
                  </a:moveTo>
                  <a:cubicBezTo>
                    <a:pt x="33909" y="367665"/>
                    <a:pt x="26289" y="375158"/>
                    <a:pt x="17018" y="375158"/>
                  </a:cubicBezTo>
                  <a:cubicBezTo>
                    <a:pt x="7747" y="375158"/>
                    <a:pt x="0" y="367665"/>
                    <a:pt x="0" y="358267"/>
                  </a:cubicBezTo>
                  <a:cubicBezTo>
                    <a:pt x="0" y="348869"/>
                    <a:pt x="7620" y="341376"/>
                    <a:pt x="16891" y="341376"/>
                  </a:cubicBezTo>
                  <a:cubicBezTo>
                    <a:pt x="26162" y="341376"/>
                    <a:pt x="33782" y="348996"/>
                    <a:pt x="33782" y="358267"/>
                  </a:cubicBezTo>
                  <a:cubicBezTo>
                    <a:pt x="33782" y="537464"/>
                    <a:pt x="179070" y="682752"/>
                    <a:pt x="358267" y="682752"/>
                  </a:cubicBezTo>
                  <a:cubicBezTo>
                    <a:pt x="537464" y="682752"/>
                    <a:pt x="682752" y="537464"/>
                    <a:pt x="682752" y="358267"/>
                  </a:cubicBezTo>
                  <a:cubicBezTo>
                    <a:pt x="682752" y="179070"/>
                    <a:pt x="537464" y="33782"/>
                    <a:pt x="358267" y="33782"/>
                  </a:cubicBezTo>
                  <a:lnTo>
                    <a:pt x="358267" y="16891"/>
                  </a:lnTo>
                  <a:lnTo>
                    <a:pt x="358267" y="33909"/>
                  </a:lnTo>
                  <a:cubicBezTo>
                    <a:pt x="179070" y="33909"/>
                    <a:pt x="33909" y="179070"/>
                    <a:pt x="33909" y="358267"/>
                  </a:cubicBez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1645920" y="5980176"/>
            <a:ext cx="512064" cy="512064"/>
            <a:chOff x="0" y="0"/>
            <a:chExt cx="682752" cy="68275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82752" cy="682752"/>
            </a:xfrm>
            <a:custGeom>
              <a:avLst/>
              <a:gdLst/>
              <a:ahLst/>
              <a:cxnLst/>
              <a:rect l="l" t="t" r="r" b="b"/>
              <a:pathLst>
                <a:path w="682752" h="682752">
                  <a:moveTo>
                    <a:pt x="0" y="0"/>
                  </a:moveTo>
                  <a:lnTo>
                    <a:pt x="682752" y="0"/>
                  </a:lnTo>
                  <a:lnTo>
                    <a:pt x="682752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9525"/>
              <a:ext cx="682752" cy="6922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2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2468880" y="5925312"/>
            <a:ext cx="14264640" cy="365760"/>
            <a:chOff x="0" y="0"/>
            <a:chExt cx="19019520" cy="48768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9019520" cy="487680"/>
            </a:xfrm>
            <a:custGeom>
              <a:avLst/>
              <a:gdLst/>
              <a:ahLst/>
              <a:cxnLst/>
              <a:rect l="l" t="t" r="r" b="b"/>
              <a:pathLst>
                <a:path w="19019520" h="487680">
                  <a:moveTo>
                    <a:pt x="0" y="0"/>
                  </a:moveTo>
                  <a:lnTo>
                    <a:pt x="19019520" y="0"/>
                  </a:lnTo>
                  <a:lnTo>
                    <a:pt x="1901952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09916" b="-709916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0"/>
              <a:ext cx="19019520" cy="4876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Cosa hai imparato in questo seminario?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2468880" y="6345936"/>
            <a:ext cx="14264640" cy="329184"/>
            <a:chOff x="0" y="0"/>
            <a:chExt cx="19019520" cy="438912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9019520" cy="438912"/>
            </a:xfrm>
            <a:custGeom>
              <a:avLst/>
              <a:gdLst/>
              <a:ahLst/>
              <a:cxnLst/>
              <a:rect l="l" t="t" r="r" b="b"/>
              <a:pathLst>
                <a:path w="19019520" h="438912">
                  <a:moveTo>
                    <a:pt x="0" y="0"/>
                  </a:moveTo>
                  <a:lnTo>
                    <a:pt x="19019520" y="0"/>
                  </a:lnTo>
                  <a:lnTo>
                    <a:pt x="1901952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4351" b="-794351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19019520" cy="4770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Un dato, una storia, un concetto che ti ha cambiato il modo di vedere la professione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633223" y="6845303"/>
            <a:ext cx="537467" cy="537467"/>
            <a:chOff x="0" y="0"/>
            <a:chExt cx="716623" cy="716623"/>
          </a:xfrm>
        </p:grpSpPr>
        <p:sp>
          <p:nvSpPr>
            <p:cNvPr id="63" name="Freeform 63"/>
            <p:cNvSpPr/>
            <p:nvPr/>
          </p:nvSpPr>
          <p:spPr>
            <a:xfrm>
              <a:off x="16891" y="16891"/>
              <a:ext cx="682752" cy="682752"/>
            </a:xfrm>
            <a:custGeom>
              <a:avLst/>
              <a:gdLst/>
              <a:ahLst/>
              <a:cxnLst/>
              <a:rect l="l" t="t" r="r" b="b"/>
              <a:pathLst>
                <a:path w="682752" h="682752">
                  <a:moveTo>
                    <a:pt x="0" y="341376"/>
                  </a:moveTo>
                  <a:cubicBezTo>
                    <a:pt x="0" y="152781"/>
                    <a:pt x="152781" y="0"/>
                    <a:pt x="341376" y="0"/>
                  </a:cubicBezTo>
                  <a:cubicBezTo>
                    <a:pt x="529971" y="0"/>
                    <a:pt x="682752" y="152908"/>
                    <a:pt x="682752" y="341376"/>
                  </a:cubicBezTo>
                  <a:cubicBezTo>
                    <a:pt x="682752" y="529844"/>
                    <a:pt x="529971" y="682752"/>
                    <a:pt x="341376" y="682752"/>
                  </a:cubicBezTo>
                  <a:cubicBezTo>
                    <a:pt x="152781" y="682752"/>
                    <a:pt x="0" y="529971"/>
                    <a:pt x="0" y="341376"/>
                  </a:cubicBez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0" y="0"/>
              <a:ext cx="716661" cy="716534"/>
            </a:xfrm>
            <a:custGeom>
              <a:avLst/>
              <a:gdLst/>
              <a:ahLst/>
              <a:cxnLst/>
              <a:rect l="l" t="t" r="r" b="b"/>
              <a:pathLst>
                <a:path w="716661" h="716534">
                  <a:moveTo>
                    <a:pt x="0" y="358267"/>
                  </a:moveTo>
                  <a:cubicBezTo>
                    <a:pt x="0" y="160401"/>
                    <a:pt x="160401" y="0"/>
                    <a:pt x="358267" y="0"/>
                  </a:cubicBezTo>
                  <a:lnTo>
                    <a:pt x="358267" y="16891"/>
                  </a:lnTo>
                  <a:lnTo>
                    <a:pt x="358267" y="0"/>
                  </a:lnTo>
                  <a:cubicBezTo>
                    <a:pt x="556260" y="0"/>
                    <a:pt x="716661" y="160401"/>
                    <a:pt x="716661" y="358267"/>
                  </a:cubicBezTo>
                  <a:lnTo>
                    <a:pt x="699643" y="358267"/>
                  </a:lnTo>
                  <a:lnTo>
                    <a:pt x="716534" y="358267"/>
                  </a:lnTo>
                  <a:cubicBezTo>
                    <a:pt x="716534" y="556133"/>
                    <a:pt x="556133" y="716534"/>
                    <a:pt x="358267" y="716534"/>
                  </a:cubicBezTo>
                  <a:lnTo>
                    <a:pt x="358267" y="699643"/>
                  </a:lnTo>
                  <a:lnTo>
                    <a:pt x="358267" y="716534"/>
                  </a:lnTo>
                  <a:cubicBezTo>
                    <a:pt x="160401" y="716661"/>
                    <a:pt x="0" y="556260"/>
                    <a:pt x="0" y="358267"/>
                  </a:cubicBezTo>
                  <a:lnTo>
                    <a:pt x="16891" y="358267"/>
                  </a:lnTo>
                  <a:lnTo>
                    <a:pt x="33909" y="358267"/>
                  </a:lnTo>
                  <a:lnTo>
                    <a:pt x="16891" y="358267"/>
                  </a:lnTo>
                  <a:lnTo>
                    <a:pt x="0" y="358267"/>
                  </a:lnTo>
                  <a:moveTo>
                    <a:pt x="33909" y="358267"/>
                  </a:moveTo>
                  <a:cubicBezTo>
                    <a:pt x="33909" y="367665"/>
                    <a:pt x="26289" y="375158"/>
                    <a:pt x="17018" y="375158"/>
                  </a:cubicBezTo>
                  <a:cubicBezTo>
                    <a:pt x="7747" y="375158"/>
                    <a:pt x="0" y="367665"/>
                    <a:pt x="0" y="358267"/>
                  </a:cubicBezTo>
                  <a:cubicBezTo>
                    <a:pt x="0" y="348869"/>
                    <a:pt x="7620" y="341376"/>
                    <a:pt x="16891" y="341376"/>
                  </a:cubicBezTo>
                  <a:cubicBezTo>
                    <a:pt x="26162" y="341376"/>
                    <a:pt x="33782" y="348996"/>
                    <a:pt x="33782" y="358267"/>
                  </a:cubicBezTo>
                  <a:cubicBezTo>
                    <a:pt x="33782" y="537464"/>
                    <a:pt x="179070" y="682752"/>
                    <a:pt x="358267" y="682752"/>
                  </a:cubicBezTo>
                  <a:cubicBezTo>
                    <a:pt x="537464" y="682752"/>
                    <a:pt x="682752" y="537464"/>
                    <a:pt x="682752" y="358267"/>
                  </a:cubicBezTo>
                  <a:cubicBezTo>
                    <a:pt x="682752" y="179070"/>
                    <a:pt x="537464" y="33782"/>
                    <a:pt x="358267" y="33782"/>
                  </a:cubicBezTo>
                  <a:lnTo>
                    <a:pt x="358267" y="16891"/>
                  </a:lnTo>
                  <a:lnTo>
                    <a:pt x="358267" y="33909"/>
                  </a:lnTo>
                  <a:cubicBezTo>
                    <a:pt x="179070" y="33909"/>
                    <a:pt x="33909" y="179070"/>
                    <a:pt x="33909" y="358267"/>
                  </a:cubicBez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1645920" y="6858000"/>
            <a:ext cx="512064" cy="512064"/>
            <a:chOff x="0" y="0"/>
            <a:chExt cx="682752" cy="682752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682752" cy="682752"/>
            </a:xfrm>
            <a:custGeom>
              <a:avLst/>
              <a:gdLst/>
              <a:ahLst/>
              <a:cxnLst/>
              <a:rect l="l" t="t" r="r" b="b"/>
              <a:pathLst>
                <a:path w="682752" h="682752">
                  <a:moveTo>
                    <a:pt x="0" y="0"/>
                  </a:moveTo>
                  <a:lnTo>
                    <a:pt x="682752" y="0"/>
                  </a:lnTo>
                  <a:lnTo>
                    <a:pt x="682752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67" name="TextBox 67"/>
            <p:cNvSpPr txBox="1"/>
            <p:nvPr/>
          </p:nvSpPr>
          <p:spPr>
            <a:xfrm>
              <a:off x="0" y="-9525"/>
              <a:ext cx="682752" cy="6922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3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2468880" y="6803136"/>
            <a:ext cx="14264640" cy="365760"/>
            <a:chOff x="0" y="0"/>
            <a:chExt cx="19019520" cy="48768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9019520" cy="487680"/>
            </a:xfrm>
            <a:custGeom>
              <a:avLst/>
              <a:gdLst/>
              <a:ahLst/>
              <a:cxnLst/>
              <a:rect l="l" t="t" r="r" b="b"/>
              <a:pathLst>
                <a:path w="19019520" h="487680">
                  <a:moveTo>
                    <a:pt x="0" y="0"/>
                  </a:moveTo>
                  <a:lnTo>
                    <a:pt x="19019520" y="0"/>
                  </a:lnTo>
                  <a:lnTo>
                    <a:pt x="1901952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09916" b="-709916"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0" y="0"/>
              <a:ext cx="19019520" cy="4876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Quale strada vuoi prendere?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2468880" y="7223760"/>
            <a:ext cx="14264640" cy="329184"/>
            <a:chOff x="0" y="0"/>
            <a:chExt cx="19019520" cy="438912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9019520" cy="438912"/>
            </a:xfrm>
            <a:custGeom>
              <a:avLst/>
              <a:gdLst/>
              <a:ahLst/>
              <a:cxnLst/>
              <a:rect l="l" t="t" r="r" b="b"/>
              <a:pathLst>
                <a:path w="19019520" h="438912">
                  <a:moveTo>
                    <a:pt x="0" y="0"/>
                  </a:moveTo>
                  <a:lnTo>
                    <a:pt x="19019520" y="0"/>
                  </a:lnTo>
                  <a:lnTo>
                    <a:pt x="1901952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4351" b="-794351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38100"/>
              <a:ext cx="19019520" cy="4770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Clinica, organizzativa, accademica — e il primo passo che farai per arrivarci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633223" y="7723127"/>
            <a:ext cx="537467" cy="537467"/>
            <a:chOff x="0" y="0"/>
            <a:chExt cx="716623" cy="716623"/>
          </a:xfrm>
        </p:grpSpPr>
        <p:sp>
          <p:nvSpPr>
            <p:cNvPr id="75" name="Freeform 75"/>
            <p:cNvSpPr/>
            <p:nvPr/>
          </p:nvSpPr>
          <p:spPr>
            <a:xfrm>
              <a:off x="16891" y="16891"/>
              <a:ext cx="682752" cy="682752"/>
            </a:xfrm>
            <a:custGeom>
              <a:avLst/>
              <a:gdLst/>
              <a:ahLst/>
              <a:cxnLst/>
              <a:rect l="l" t="t" r="r" b="b"/>
              <a:pathLst>
                <a:path w="682752" h="682752">
                  <a:moveTo>
                    <a:pt x="0" y="341376"/>
                  </a:moveTo>
                  <a:cubicBezTo>
                    <a:pt x="0" y="152781"/>
                    <a:pt x="152781" y="0"/>
                    <a:pt x="341376" y="0"/>
                  </a:cubicBezTo>
                  <a:cubicBezTo>
                    <a:pt x="529971" y="0"/>
                    <a:pt x="682752" y="152908"/>
                    <a:pt x="682752" y="341376"/>
                  </a:cubicBezTo>
                  <a:cubicBezTo>
                    <a:pt x="682752" y="529844"/>
                    <a:pt x="529971" y="682752"/>
                    <a:pt x="341376" y="682752"/>
                  </a:cubicBezTo>
                  <a:cubicBezTo>
                    <a:pt x="152781" y="682752"/>
                    <a:pt x="0" y="529971"/>
                    <a:pt x="0" y="341376"/>
                  </a:cubicBez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76" name="Freeform 76"/>
            <p:cNvSpPr/>
            <p:nvPr/>
          </p:nvSpPr>
          <p:spPr>
            <a:xfrm>
              <a:off x="0" y="0"/>
              <a:ext cx="716661" cy="716534"/>
            </a:xfrm>
            <a:custGeom>
              <a:avLst/>
              <a:gdLst/>
              <a:ahLst/>
              <a:cxnLst/>
              <a:rect l="l" t="t" r="r" b="b"/>
              <a:pathLst>
                <a:path w="716661" h="716534">
                  <a:moveTo>
                    <a:pt x="0" y="358267"/>
                  </a:moveTo>
                  <a:cubicBezTo>
                    <a:pt x="0" y="160401"/>
                    <a:pt x="160401" y="0"/>
                    <a:pt x="358267" y="0"/>
                  </a:cubicBezTo>
                  <a:lnTo>
                    <a:pt x="358267" y="16891"/>
                  </a:lnTo>
                  <a:lnTo>
                    <a:pt x="358267" y="0"/>
                  </a:lnTo>
                  <a:cubicBezTo>
                    <a:pt x="556260" y="0"/>
                    <a:pt x="716661" y="160401"/>
                    <a:pt x="716661" y="358267"/>
                  </a:cubicBezTo>
                  <a:lnTo>
                    <a:pt x="699643" y="358267"/>
                  </a:lnTo>
                  <a:lnTo>
                    <a:pt x="716534" y="358267"/>
                  </a:lnTo>
                  <a:cubicBezTo>
                    <a:pt x="716534" y="556133"/>
                    <a:pt x="556133" y="716534"/>
                    <a:pt x="358267" y="716534"/>
                  </a:cubicBezTo>
                  <a:lnTo>
                    <a:pt x="358267" y="699643"/>
                  </a:lnTo>
                  <a:lnTo>
                    <a:pt x="358267" y="716534"/>
                  </a:lnTo>
                  <a:cubicBezTo>
                    <a:pt x="160401" y="716661"/>
                    <a:pt x="0" y="556260"/>
                    <a:pt x="0" y="358267"/>
                  </a:cubicBezTo>
                  <a:lnTo>
                    <a:pt x="16891" y="358267"/>
                  </a:lnTo>
                  <a:lnTo>
                    <a:pt x="33909" y="358267"/>
                  </a:lnTo>
                  <a:lnTo>
                    <a:pt x="16891" y="358267"/>
                  </a:lnTo>
                  <a:lnTo>
                    <a:pt x="0" y="358267"/>
                  </a:lnTo>
                  <a:moveTo>
                    <a:pt x="33909" y="358267"/>
                  </a:moveTo>
                  <a:cubicBezTo>
                    <a:pt x="33909" y="367665"/>
                    <a:pt x="26289" y="375158"/>
                    <a:pt x="17018" y="375158"/>
                  </a:cubicBezTo>
                  <a:cubicBezTo>
                    <a:pt x="7747" y="375158"/>
                    <a:pt x="0" y="367665"/>
                    <a:pt x="0" y="358267"/>
                  </a:cubicBezTo>
                  <a:cubicBezTo>
                    <a:pt x="0" y="348869"/>
                    <a:pt x="7620" y="341376"/>
                    <a:pt x="16891" y="341376"/>
                  </a:cubicBezTo>
                  <a:cubicBezTo>
                    <a:pt x="26162" y="341376"/>
                    <a:pt x="33782" y="348996"/>
                    <a:pt x="33782" y="358267"/>
                  </a:cubicBezTo>
                  <a:cubicBezTo>
                    <a:pt x="33782" y="537464"/>
                    <a:pt x="179070" y="682752"/>
                    <a:pt x="358267" y="682752"/>
                  </a:cubicBezTo>
                  <a:cubicBezTo>
                    <a:pt x="537464" y="682752"/>
                    <a:pt x="682752" y="537464"/>
                    <a:pt x="682752" y="358267"/>
                  </a:cubicBezTo>
                  <a:cubicBezTo>
                    <a:pt x="682752" y="179070"/>
                    <a:pt x="537464" y="33782"/>
                    <a:pt x="358267" y="33782"/>
                  </a:cubicBezTo>
                  <a:lnTo>
                    <a:pt x="358267" y="16891"/>
                  </a:lnTo>
                  <a:lnTo>
                    <a:pt x="358267" y="33909"/>
                  </a:lnTo>
                  <a:cubicBezTo>
                    <a:pt x="179070" y="33909"/>
                    <a:pt x="33909" y="179070"/>
                    <a:pt x="33909" y="358267"/>
                  </a:cubicBez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1645920" y="7735824"/>
            <a:ext cx="512064" cy="512064"/>
            <a:chOff x="0" y="0"/>
            <a:chExt cx="682752" cy="682752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682752" cy="682752"/>
            </a:xfrm>
            <a:custGeom>
              <a:avLst/>
              <a:gdLst/>
              <a:ahLst/>
              <a:cxnLst/>
              <a:rect l="l" t="t" r="r" b="b"/>
              <a:pathLst>
                <a:path w="682752" h="682752">
                  <a:moveTo>
                    <a:pt x="0" y="0"/>
                  </a:moveTo>
                  <a:lnTo>
                    <a:pt x="682752" y="0"/>
                  </a:lnTo>
                  <a:lnTo>
                    <a:pt x="682752" y="682752"/>
                  </a:lnTo>
                  <a:lnTo>
                    <a:pt x="0" y="68275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3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9525"/>
              <a:ext cx="682752" cy="6922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4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2468880" y="7680960"/>
            <a:ext cx="14264640" cy="365760"/>
            <a:chOff x="0" y="0"/>
            <a:chExt cx="19019520" cy="48768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9019520" cy="487680"/>
            </a:xfrm>
            <a:custGeom>
              <a:avLst/>
              <a:gdLst/>
              <a:ahLst/>
              <a:cxnLst/>
              <a:rect l="l" t="t" r="r" b="b"/>
              <a:pathLst>
                <a:path w="19019520" h="487680">
                  <a:moveTo>
                    <a:pt x="0" y="0"/>
                  </a:moveTo>
                  <a:lnTo>
                    <a:pt x="19019520" y="0"/>
                  </a:lnTo>
                  <a:lnTo>
                    <a:pt x="1901952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09916" b="-709916"/>
              </a:stretch>
            </a:blipFill>
          </p:spPr>
        </p:sp>
        <p:sp>
          <p:nvSpPr>
            <p:cNvPr id="82" name="TextBox 82"/>
            <p:cNvSpPr txBox="1"/>
            <p:nvPr/>
          </p:nvSpPr>
          <p:spPr>
            <a:xfrm>
              <a:off x="0" y="0"/>
              <a:ext cx="19019520" cy="4876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Cosa ti prometti?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2468880" y="8101584"/>
            <a:ext cx="14264640" cy="329184"/>
            <a:chOff x="0" y="0"/>
            <a:chExt cx="19019520" cy="438912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9019520" cy="438912"/>
            </a:xfrm>
            <a:custGeom>
              <a:avLst/>
              <a:gdLst/>
              <a:ahLst/>
              <a:cxnLst/>
              <a:rect l="l" t="t" r="r" b="b"/>
              <a:pathLst>
                <a:path w="19019520" h="438912">
                  <a:moveTo>
                    <a:pt x="0" y="0"/>
                  </a:moveTo>
                  <a:lnTo>
                    <a:pt x="19019520" y="0"/>
                  </a:lnTo>
                  <a:lnTo>
                    <a:pt x="19019520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94351" b="-794351"/>
              </a:stretch>
            </a:blipFill>
          </p:spPr>
        </p:sp>
        <p:sp>
          <p:nvSpPr>
            <p:cNvPr id="85" name="TextBox 85"/>
            <p:cNvSpPr txBox="1"/>
            <p:nvPr/>
          </p:nvSpPr>
          <p:spPr>
            <a:xfrm>
              <a:off x="0" y="-38100"/>
              <a:ext cx="19019520" cy="4770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i="1">
                  <a:solidFill>
                    <a:srgbClr val="E8DEC0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Una sola promessa concreta che fai all'infermiere/a che diventerai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901703" y="9039863"/>
            <a:ext cx="135131" cy="756923"/>
            <a:chOff x="0" y="0"/>
            <a:chExt cx="180175" cy="1009231"/>
          </a:xfrm>
        </p:grpSpPr>
        <p:sp>
          <p:nvSpPr>
            <p:cNvPr id="87" name="Freeform 87"/>
            <p:cNvSpPr/>
            <p:nvPr/>
          </p:nvSpPr>
          <p:spPr>
            <a:xfrm>
              <a:off x="16891" y="16891"/>
              <a:ext cx="146304" cy="975360"/>
            </a:xfrm>
            <a:custGeom>
              <a:avLst/>
              <a:gdLst/>
              <a:ahLst/>
              <a:cxnLst/>
              <a:rect l="l" t="t" r="r" b="b"/>
              <a:pathLst>
                <a:path w="146304" h="975360">
                  <a:moveTo>
                    <a:pt x="0" y="0"/>
                  </a:moveTo>
                  <a:lnTo>
                    <a:pt x="146304" y="0"/>
                  </a:lnTo>
                  <a:lnTo>
                    <a:pt x="146304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88" name="Freeform 88"/>
            <p:cNvSpPr/>
            <p:nvPr/>
          </p:nvSpPr>
          <p:spPr>
            <a:xfrm>
              <a:off x="0" y="0"/>
              <a:ext cx="180086" cy="1009144"/>
            </a:xfrm>
            <a:custGeom>
              <a:avLst/>
              <a:gdLst/>
              <a:ahLst/>
              <a:cxnLst/>
              <a:rect l="l" t="t" r="r" b="b"/>
              <a:pathLst>
                <a:path w="180086" h="1009144">
                  <a:moveTo>
                    <a:pt x="16891" y="0"/>
                  </a:moveTo>
                  <a:lnTo>
                    <a:pt x="163195" y="0"/>
                  </a:lnTo>
                  <a:cubicBezTo>
                    <a:pt x="172593" y="0"/>
                    <a:pt x="180086" y="7620"/>
                    <a:pt x="180086" y="16891"/>
                  </a:cubicBezTo>
                  <a:lnTo>
                    <a:pt x="180086" y="992251"/>
                  </a:lnTo>
                  <a:cubicBezTo>
                    <a:pt x="180086" y="1001649"/>
                    <a:pt x="172466" y="1009142"/>
                    <a:pt x="163195" y="1009142"/>
                  </a:cubicBezTo>
                  <a:lnTo>
                    <a:pt x="16891" y="1009142"/>
                  </a:lnTo>
                  <a:cubicBezTo>
                    <a:pt x="7620" y="1009269"/>
                    <a:pt x="0" y="1001649"/>
                    <a:pt x="0" y="9922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992251"/>
                  </a:lnTo>
                  <a:lnTo>
                    <a:pt x="16891" y="992251"/>
                  </a:lnTo>
                  <a:lnTo>
                    <a:pt x="16891" y="975360"/>
                  </a:lnTo>
                  <a:lnTo>
                    <a:pt x="163195" y="975360"/>
                  </a:lnTo>
                  <a:lnTo>
                    <a:pt x="163195" y="992251"/>
                  </a:lnTo>
                  <a:lnTo>
                    <a:pt x="146304" y="992251"/>
                  </a:lnTo>
                  <a:lnTo>
                    <a:pt x="146304" y="16891"/>
                  </a:lnTo>
                  <a:lnTo>
                    <a:pt x="163195" y="16891"/>
                  </a:lnTo>
                  <a:lnTo>
                    <a:pt x="16319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1280160" y="9052560"/>
            <a:ext cx="16093440" cy="731520"/>
            <a:chOff x="0" y="0"/>
            <a:chExt cx="21457920" cy="97536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21457920" cy="975360"/>
            </a:xfrm>
            <a:custGeom>
              <a:avLst/>
              <a:gdLst/>
              <a:ahLst/>
              <a:cxnLst/>
              <a:rect l="l" t="t" r="r" b="b"/>
              <a:pathLst>
                <a:path w="21457920" h="975360">
                  <a:moveTo>
                    <a:pt x="0" y="0"/>
                  </a:moveTo>
                  <a:lnTo>
                    <a:pt x="21457920" y="0"/>
                  </a:lnTo>
                  <a:lnTo>
                    <a:pt x="2145792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8670" b="-378670"/>
              </a:stretch>
            </a:blipFill>
          </p:spPr>
        </p:sp>
        <p:sp>
          <p:nvSpPr>
            <p:cNvPr id="91" name="TextBox 91"/>
            <p:cNvSpPr txBox="1"/>
            <p:nvPr/>
          </p:nvSpPr>
          <p:spPr>
            <a:xfrm>
              <a:off x="0" y="-9525"/>
              <a:ext cx="21457920" cy="9848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E8BE5E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«La lettera è tua. Mettila in una busta, scrivici la data, sigillala. Riaprila tra 5 anni. Ti aspetta.»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57200"/>
            <a:ext cx="16459200" cy="1097280"/>
            <a:chOff x="0" y="0"/>
            <a:chExt cx="21945600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1945600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Cos'è un Advanced Practice Nurse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703" y="1596647"/>
            <a:ext cx="2219963" cy="116843"/>
            <a:chOff x="0" y="0"/>
            <a:chExt cx="2959951" cy="155791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2926080" cy="121920"/>
            </a:xfrm>
            <a:custGeom>
              <a:avLst/>
              <a:gdLst/>
              <a:ahLst/>
              <a:cxnLst/>
              <a:rect l="l" t="t" r="r" b="b"/>
              <a:pathLst>
                <a:path w="2926080" h="121920">
                  <a:moveTo>
                    <a:pt x="0" y="0"/>
                  </a:moveTo>
                  <a:lnTo>
                    <a:pt x="2926080" y="0"/>
                  </a:lnTo>
                  <a:lnTo>
                    <a:pt x="292608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59862" cy="155704"/>
            </a:xfrm>
            <a:custGeom>
              <a:avLst/>
              <a:gdLst/>
              <a:ahLst/>
              <a:cxnLst/>
              <a:rect l="l" t="t" r="r" b="b"/>
              <a:pathLst>
                <a:path w="2959862" h="155704">
                  <a:moveTo>
                    <a:pt x="16891" y="0"/>
                  </a:moveTo>
                  <a:lnTo>
                    <a:pt x="2942971" y="0"/>
                  </a:lnTo>
                  <a:cubicBezTo>
                    <a:pt x="2952369" y="0"/>
                    <a:pt x="2959862" y="7620"/>
                    <a:pt x="2959862" y="16891"/>
                  </a:cubicBezTo>
                  <a:lnTo>
                    <a:pt x="2959862" y="138811"/>
                  </a:lnTo>
                  <a:cubicBezTo>
                    <a:pt x="2959862" y="148209"/>
                    <a:pt x="2952242" y="155702"/>
                    <a:pt x="294297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2942971" y="121920"/>
                  </a:lnTo>
                  <a:lnTo>
                    <a:pt x="2942971" y="138811"/>
                  </a:lnTo>
                  <a:lnTo>
                    <a:pt x="2926080" y="138811"/>
                  </a:lnTo>
                  <a:lnTo>
                    <a:pt x="2926080" y="16891"/>
                  </a:lnTo>
                  <a:lnTo>
                    <a:pt x="2942971" y="16891"/>
                  </a:lnTo>
                  <a:lnTo>
                    <a:pt x="29429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" y="1792224"/>
            <a:ext cx="16459200" cy="548640"/>
            <a:chOff x="0" y="0"/>
            <a:chExt cx="21945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ICN Guidelines on Advanced Practice Nursing, Geneva, 2020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8047" y="2462527"/>
            <a:ext cx="16471897" cy="2390137"/>
            <a:chOff x="0" y="0"/>
            <a:chExt cx="21962529" cy="3186849"/>
          </a:xfrm>
        </p:grpSpPr>
        <p:sp>
          <p:nvSpPr>
            <p:cNvPr id="21" name="Freeform 21"/>
            <p:cNvSpPr/>
            <p:nvPr/>
          </p:nvSpPr>
          <p:spPr>
            <a:xfrm>
              <a:off x="8509" y="8509"/>
              <a:ext cx="21945601" cy="3169920"/>
            </a:xfrm>
            <a:custGeom>
              <a:avLst/>
              <a:gdLst/>
              <a:ahLst/>
              <a:cxnLst/>
              <a:rect l="l" t="t" r="r" b="b"/>
              <a:pathLst>
                <a:path w="21945601" h="3169920">
                  <a:moveTo>
                    <a:pt x="0" y="0"/>
                  </a:moveTo>
                  <a:lnTo>
                    <a:pt x="21945601" y="0"/>
                  </a:lnTo>
                  <a:lnTo>
                    <a:pt x="21945601" y="3169920"/>
                  </a:lnTo>
                  <a:lnTo>
                    <a:pt x="0" y="316992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1962618" cy="3186938"/>
            </a:xfrm>
            <a:custGeom>
              <a:avLst/>
              <a:gdLst/>
              <a:ahLst/>
              <a:cxnLst/>
              <a:rect l="l" t="t" r="r" b="b"/>
              <a:pathLst>
                <a:path w="21962618" h="318693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3178429"/>
                  </a:lnTo>
                  <a:cubicBezTo>
                    <a:pt x="21962618" y="3183128"/>
                    <a:pt x="21958808" y="3186938"/>
                    <a:pt x="21954110" y="3186938"/>
                  </a:cubicBezTo>
                  <a:lnTo>
                    <a:pt x="8509" y="3186938"/>
                  </a:lnTo>
                  <a:cubicBezTo>
                    <a:pt x="3810" y="3186938"/>
                    <a:pt x="0" y="3183128"/>
                    <a:pt x="0" y="317842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3178429"/>
                  </a:lnTo>
                  <a:lnTo>
                    <a:pt x="8509" y="3178429"/>
                  </a:lnTo>
                  <a:lnTo>
                    <a:pt x="8509" y="3169920"/>
                  </a:lnTo>
                  <a:lnTo>
                    <a:pt x="21954110" y="3169920"/>
                  </a:lnTo>
                  <a:lnTo>
                    <a:pt x="21954110" y="3178429"/>
                  </a:lnTo>
                  <a:lnTo>
                    <a:pt x="21945600" y="3178429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01703" y="2456183"/>
            <a:ext cx="153419" cy="2402843"/>
            <a:chOff x="0" y="0"/>
            <a:chExt cx="204559" cy="3203791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170688" cy="3169920"/>
            </a:xfrm>
            <a:custGeom>
              <a:avLst/>
              <a:gdLst/>
              <a:ahLst/>
              <a:cxnLst/>
              <a:rect l="l" t="t" r="r" b="b"/>
              <a:pathLst>
                <a:path w="170688" h="3169920">
                  <a:moveTo>
                    <a:pt x="0" y="0"/>
                  </a:moveTo>
                  <a:lnTo>
                    <a:pt x="170688" y="0"/>
                  </a:lnTo>
                  <a:lnTo>
                    <a:pt x="170688" y="3169920"/>
                  </a:lnTo>
                  <a:lnTo>
                    <a:pt x="0" y="3169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04470" cy="3203702"/>
            </a:xfrm>
            <a:custGeom>
              <a:avLst/>
              <a:gdLst/>
              <a:ahLst/>
              <a:cxnLst/>
              <a:rect l="l" t="t" r="r" b="b"/>
              <a:pathLst>
                <a:path w="204470" h="320370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3186811"/>
                  </a:lnTo>
                  <a:cubicBezTo>
                    <a:pt x="204470" y="3196209"/>
                    <a:pt x="196850" y="3203702"/>
                    <a:pt x="187579" y="3203702"/>
                  </a:cubicBezTo>
                  <a:lnTo>
                    <a:pt x="16891" y="3203702"/>
                  </a:lnTo>
                  <a:cubicBezTo>
                    <a:pt x="7493" y="3203702"/>
                    <a:pt x="0" y="3196082"/>
                    <a:pt x="0" y="3186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186811"/>
                  </a:lnTo>
                  <a:lnTo>
                    <a:pt x="16891" y="3186811"/>
                  </a:lnTo>
                  <a:lnTo>
                    <a:pt x="16891" y="3169920"/>
                  </a:lnTo>
                  <a:lnTo>
                    <a:pt x="187579" y="3169920"/>
                  </a:lnTo>
                  <a:lnTo>
                    <a:pt x="187579" y="3186811"/>
                  </a:lnTo>
                  <a:lnTo>
                    <a:pt x="170688" y="318681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80160" y="2651760"/>
            <a:ext cx="15727680" cy="1828800"/>
            <a:chOff x="0" y="0"/>
            <a:chExt cx="20970240" cy="2438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0970239" cy="2438400"/>
            </a:xfrm>
            <a:custGeom>
              <a:avLst/>
              <a:gdLst/>
              <a:ahLst/>
              <a:cxnLst/>
              <a:rect l="l" t="t" r="r" b="b"/>
              <a:pathLst>
                <a:path w="20970239" h="2438400">
                  <a:moveTo>
                    <a:pt x="0" y="0"/>
                  </a:moveTo>
                  <a:lnTo>
                    <a:pt x="20970239" y="0"/>
                  </a:lnTo>
                  <a:lnTo>
                    <a:pt x="20970239" y="2438400"/>
                  </a:lnTo>
                  <a:lnTo>
                    <a:pt x="0" y="24384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7571" b="-117571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20970240" cy="25241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49"/>
                </a:lnSpc>
              </a:pPr>
              <a:r>
                <a:rPr lang="en-US" sz="2499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«</a:t>
              </a:r>
              <a:r>
                <a:rPr lang="en-US" sz="2499" i="1">
                  <a:solidFill>
                    <a:srgbClr val="F5EDD6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Un infermiere registrato che ha acquisito una base di conoscenze di livello esperto, capacità decisionale complessa e competenze cliniche per una pratica estesa, le cui caratteristiche sono modellate dal contesto e/o dal Paese in cui è accreditato a praticare.</a:t>
              </a:r>
              <a:r>
                <a:rPr lang="en-US" sz="2499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 »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08047" y="5205727"/>
            <a:ext cx="7876537" cy="3670297"/>
            <a:chOff x="0" y="0"/>
            <a:chExt cx="10502049" cy="4893729"/>
          </a:xfrm>
        </p:grpSpPr>
        <p:sp>
          <p:nvSpPr>
            <p:cNvPr id="30" name="Freeform 30"/>
            <p:cNvSpPr/>
            <p:nvPr/>
          </p:nvSpPr>
          <p:spPr>
            <a:xfrm>
              <a:off x="8509" y="8509"/>
              <a:ext cx="10485119" cy="4876800"/>
            </a:xfrm>
            <a:custGeom>
              <a:avLst/>
              <a:gdLst/>
              <a:ahLst/>
              <a:cxnLst/>
              <a:rect l="l" t="t" r="r" b="b"/>
              <a:pathLst>
                <a:path w="10485119" h="4876800">
                  <a:moveTo>
                    <a:pt x="0" y="0"/>
                  </a:moveTo>
                  <a:lnTo>
                    <a:pt x="10485119" y="0"/>
                  </a:lnTo>
                  <a:lnTo>
                    <a:pt x="10485119" y="4876800"/>
                  </a:lnTo>
                  <a:lnTo>
                    <a:pt x="0" y="487680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0" y="0"/>
              <a:ext cx="10502138" cy="4893818"/>
            </a:xfrm>
            <a:custGeom>
              <a:avLst/>
              <a:gdLst/>
              <a:ahLst/>
              <a:cxnLst/>
              <a:rect l="l" t="t" r="r" b="b"/>
              <a:pathLst>
                <a:path w="10502138" h="4893818">
                  <a:moveTo>
                    <a:pt x="8509" y="0"/>
                  </a:moveTo>
                  <a:lnTo>
                    <a:pt x="10493628" y="0"/>
                  </a:lnTo>
                  <a:cubicBezTo>
                    <a:pt x="10498327" y="0"/>
                    <a:pt x="10502138" y="3810"/>
                    <a:pt x="10502138" y="8509"/>
                  </a:cubicBezTo>
                  <a:lnTo>
                    <a:pt x="10502138" y="4885309"/>
                  </a:lnTo>
                  <a:cubicBezTo>
                    <a:pt x="10502138" y="4890008"/>
                    <a:pt x="10498327" y="4893818"/>
                    <a:pt x="10493628" y="4893818"/>
                  </a:cubicBezTo>
                  <a:lnTo>
                    <a:pt x="8509" y="4893818"/>
                  </a:lnTo>
                  <a:cubicBezTo>
                    <a:pt x="3810" y="4893818"/>
                    <a:pt x="0" y="4890008"/>
                    <a:pt x="0" y="488530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4885309"/>
                  </a:lnTo>
                  <a:lnTo>
                    <a:pt x="8509" y="4885309"/>
                  </a:lnTo>
                  <a:lnTo>
                    <a:pt x="8509" y="4876800"/>
                  </a:lnTo>
                  <a:lnTo>
                    <a:pt x="10493628" y="4876800"/>
                  </a:lnTo>
                  <a:lnTo>
                    <a:pt x="10493628" y="4885309"/>
                  </a:lnTo>
                  <a:lnTo>
                    <a:pt x="10485120" y="4885309"/>
                  </a:lnTo>
                  <a:lnTo>
                    <a:pt x="10485120" y="8509"/>
                  </a:lnTo>
                  <a:lnTo>
                    <a:pt x="10493628" y="8509"/>
                  </a:lnTo>
                  <a:lnTo>
                    <a:pt x="10493628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901703" y="5199383"/>
            <a:ext cx="153419" cy="3683003"/>
            <a:chOff x="0" y="0"/>
            <a:chExt cx="204559" cy="4910671"/>
          </a:xfrm>
        </p:grpSpPr>
        <p:sp>
          <p:nvSpPr>
            <p:cNvPr id="33" name="Freeform 33"/>
            <p:cNvSpPr/>
            <p:nvPr/>
          </p:nvSpPr>
          <p:spPr>
            <a:xfrm>
              <a:off x="16891" y="16891"/>
              <a:ext cx="170688" cy="4876800"/>
            </a:xfrm>
            <a:custGeom>
              <a:avLst/>
              <a:gdLst/>
              <a:ahLst/>
              <a:cxnLst/>
              <a:rect l="l" t="t" r="r" b="b"/>
              <a:pathLst>
                <a:path w="170688" h="4876800">
                  <a:moveTo>
                    <a:pt x="0" y="0"/>
                  </a:moveTo>
                  <a:lnTo>
                    <a:pt x="170688" y="0"/>
                  </a:lnTo>
                  <a:lnTo>
                    <a:pt x="170688" y="4876800"/>
                  </a:lnTo>
                  <a:lnTo>
                    <a:pt x="0" y="487680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204470" cy="4910582"/>
            </a:xfrm>
            <a:custGeom>
              <a:avLst/>
              <a:gdLst/>
              <a:ahLst/>
              <a:cxnLst/>
              <a:rect l="l" t="t" r="r" b="b"/>
              <a:pathLst>
                <a:path w="204470" h="491058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4893691"/>
                  </a:lnTo>
                  <a:cubicBezTo>
                    <a:pt x="204470" y="4903089"/>
                    <a:pt x="196850" y="4910582"/>
                    <a:pt x="187579" y="4910582"/>
                  </a:cubicBezTo>
                  <a:lnTo>
                    <a:pt x="16891" y="4910582"/>
                  </a:lnTo>
                  <a:cubicBezTo>
                    <a:pt x="7493" y="4910582"/>
                    <a:pt x="0" y="4902962"/>
                    <a:pt x="0" y="48936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4893691"/>
                  </a:lnTo>
                  <a:lnTo>
                    <a:pt x="16891" y="4893691"/>
                  </a:lnTo>
                  <a:lnTo>
                    <a:pt x="16891" y="4876800"/>
                  </a:lnTo>
                  <a:lnTo>
                    <a:pt x="187579" y="4876800"/>
                  </a:lnTo>
                  <a:lnTo>
                    <a:pt x="187579" y="4893691"/>
                  </a:lnTo>
                  <a:lnTo>
                    <a:pt x="170688" y="489369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1280160" y="5394960"/>
            <a:ext cx="7315200" cy="402336"/>
            <a:chOff x="0" y="0"/>
            <a:chExt cx="9753600" cy="53644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753600" cy="536448"/>
            </a:xfrm>
            <a:custGeom>
              <a:avLst/>
              <a:gdLst/>
              <a:ahLst/>
              <a:cxnLst/>
              <a:rect l="l" t="t" r="r" b="b"/>
              <a:pathLst>
                <a:path w="9753600" h="536448">
                  <a:moveTo>
                    <a:pt x="0" y="0"/>
                  </a:moveTo>
                  <a:lnTo>
                    <a:pt x="9753600" y="0"/>
                  </a:lnTo>
                  <a:lnTo>
                    <a:pt x="97536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4273" b="-304273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975360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 spc="400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NURSE PRACTITIONER (NP)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80160" y="5852160"/>
            <a:ext cx="7132320" cy="365760"/>
            <a:chOff x="0" y="0"/>
            <a:chExt cx="9509760" cy="4876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509760" cy="487680"/>
            </a:xfrm>
            <a:custGeom>
              <a:avLst/>
              <a:gdLst/>
              <a:ahLst/>
              <a:cxnLst/>
              <a:rect l="l" t="t" r="r" b="b"/>
              <a:pathLst>
                <a:path w="9509760" h="487680">
                  <a:moveTo>
                    <a:pt x="0" y="0"/>
                  </a:moveTo>
                  <a:lnTo>
                    <a:pt x="9509760" y="0"/>
                  </a:lnTo>
                  <a:lnTo>
                    <a:pt x="950976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9958" b="-329958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9525"/>
              <a:ext cx="9509760" cy="497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 i="1">
                  <a:solidFill>
                    <a:srgbClr val="F5EDD6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Pratica clinica diretta con il paziente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80160" y="6400800"/>
            <a:ext cx="7132320" cy="402336"/>
            <a:chOff x="0" y="0"/>
            <a:chExt cx="9509760" cy="53644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509760" cy="536448"/>
            </a:xfrm>
            <a:custGeom>
              <a:avLst/>
              <a:gdLst/>
              <a:ahLst/>
              <a:cxnLst/>
              <a:rect l="l" t="t" r="r" b="b"/>
              <a:pathLst>
                <a:path w="9509760" h="536448">
                  <a:moveTo>
                    <a:pt x="0" y="0"/>
                  </a:moveTo>
                  <a:lnTo>
                    <a:pt x="9509760" y="0"/>
                  </a:lnTo>
                  <a:lnTo>
                    <a:pt x="950976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5416" b="-295416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950976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Caseload autonomo di pazienti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80160" y="6876288"/>
            <a:ext cx="7132320" cy="402336"/>
            <a:chOff x="0" y="0"/>
            <a:chExt cx="9509760" cy="53644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9509760" cy="536448"/>
            </a:xfrm>
            <a:custGeom>
              <a:avLst/>
              <a:gdLst/>
              <a:ahLst/>
              <a:cxnLst/>
              <a:rect l="l" t="t" r="r" b="b"/>
              <a:pathLst>
                <a:path w="9509760" h="536448">
                  <a:moveTo>
                    <a:pt x="0" y="0"/>
                  </a:moveTo>
                  <a:lnTo>
                    <a:pt x="9509760" y="0"/>
                  </a:lnTo>
                  <a:lnTo>
                    <a:pt x="950976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5416" b="-295416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950976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Valutazione clinica completa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80160" y="7351776"/>
            <a:ext cx="7132320" cy="402336"/>
            <a:chOff x="0" y="0"/>
            <a:chExt cx="9509760" cy="53644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509760" cy="536448"/>
            </a:xfrm>
            <a:custGeom>
              <a:avLst/>
              <a:gdLst/>
              <a:ahLst/>
              <a:cxnLst/>
              <a:rect l="l" t="t" r="r" b="b"/>
              <a:pathLst>
                <a:path w="9509760" h="536448">
                  <a:moveTo>
                    <a:pt x="0" y="0"/>
                  </a:moveTo>
                  <a:lnTo>
                    <a:pt x="9509760" y="0"/>
                  </a:lnTo>
                  <a:lnTo>
                    <a:pt x="950976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5416" b="-295416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950976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Prescrive farmaci e trattamenti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80160" y="7827264"/>
            <a:ext cx="7132320" cy="402336"/>
            <a:chOff x="0" y="0"/>
            <a:chExt cx="9509760" cy="53644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9509760" cy="536448"/>
            </a:xfrm>
            <a:custGeom>
              <a:avLst/>
              <a:gdLst/>
              <a:ahLst/>
              <a:cxnLst/>
              <a:rect l="l" t="t" r="r" b="b"/>
              <a:pathLst>
                <a:path w="9509760" h="536448">
                  <a:moveTo>
                    <a:pt x="0" y="0"/>
                  </a:moveTo>
                  <a:lnTo>
                    <a:pt x="9509760" y="0"/>
                  </a:lnTo>
                  <a:lnTo>
                    <a:pt x="950976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5416" b="-295416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950976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Referral autonomo a specialisti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280160" y="8302752"/>
            <a:ext cx="7132320" cy="402336"/>
            <a:chOff x="0" y="0"/>
            <a:chExt cx="9509760" cy="53644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509760" cy="536448"/>
            </a:xfrm>
            <a:custGeom>
              <a:avLst/>
              <a:gdLst/>
              <a:ahLst/>
              <a:cxnLst/>
              <a:rect l="l" t="t" r="r" b="b"/>
              <a:pathLst>
                <a:path w="9509760" h="536448">
                  <a:moveTo>
                    <a:pt x="0" y="0"/>
                  </a:moveTo>
                  <a:lnTo>
                    <a:pt x="9509760" y="0"/>
                  </a:lnTo>
                  <a:lnTo>
                    <a:pt x="950976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5416" b="-295416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950976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355.000 NP attivi negli USA (AANP 2024)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503407" y="5205727"/>
            <a:ext cx="7876537" cy="3670297"/>
            <a:chOff x="0" y="0"/>
            <a:chExt cx="10502049" cy="4893729"/>
          </a:xfrm>
        </p:grpSpPr>
        <p:sp>
          <p:nvSpPr>
            <p:cNvPr id="57" name="Freeform 57"/>
            <p:cNvSpPr/>
            <p:nvPr/>
          </p:nvSpPr>
          <p:spPr>
            <a:xfrm>
              <a:off x="8509" y="8509"/>
              <a:ext cx="10485119" cy="4876800"/>
            </a:xfrm>
            <a:custGeom>
              <a:avLst/>
              <a:gdLst/>
              <a:ahLst/>
              <a:cxnLst/>
              <a:rect l="l" t="t" r="r" b="b"/>
              <a:pathLst>
                <a:path w="10485119" h="4876800">
                  <a:moveTo>
                    <a:pt x="0" y="0"/>
                  </a:moveTo>
                  <a:lnTo>
                    <a:pt x="10485119" y="0"/>
                  </a:lnTo>
                  <a:lnTo>
                    <a:pt x="10485119" y="4876800"/>
                  </a:lnTo>
                  <a:lnTo>
                    <a:pt x="0" y="487680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10502138" cy="4893818"/>
            </a:xfrm>
            <a:custGeom>
              <a:avLst/>
              <a:gdLst/>
              <a:ahLst/>
              <a:cxnLst/>
              <a:rect l="l" t="t" r="r" b="b"/>
              <a:pathLst>
                <a:path w="10502138" h="4893818">
                  <a:moveTo>
                    <a:pt x="8509" y="0"/>
                  </a:moveTo>
                  <a:lnTo>
                    <a:pt x="10493628" y="0"/>
                  </a:lnTo>
                  <a:cubicBezTo>
                    <a:pt x="10498327" y="0"/>
                    <a:pt x="10502138" y="3810"/>
                    <a:pt x="10502138" y="8509"/>
                  </a:cubicBezTo>
                  <a:lnTo>
                    <a:pt x="10502138" y="4885309"/>
                  </a:lnTo>
                  <a:cubicBezTo>
                    <a:pt x="10502138" y="4890008"/>
                    <a:pt x="10498327" y="4893818"/>
                    <a:pt x="10493628" y="4893818"/>
                  </a:cubicBezTo>
                  <a:lnTo>
                    <a:pt x="8509" y="4893818"/>
                  </a:lnTo>
                  <a:cubicBezTo>
                    <a:pt x="3810" y="4893818"/>
                    <a:pt x="0" y="4890008"/>
                    <a:pt x="0" y="488530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4885309"/>
                  </a:lnTo>
                  <a:lnTo>
                    <a:pt x="8509" y="4885309"/>
                  </a:lnTo>
                  <a:lnTo>
                    <a:pt x="8509" y="4876800"/>
                  </a:lnTo>
                  <a:lnTo>
                    <a:pt x="10493628" y="4876800"/>
                  </a:lnTo>
                  <a:lnTo>
                    <a:pt x="10493628" y="4885309"/>
                  </a:lnTo>
                  <a:lnTo>
                    <a:pt x="10485120" y="4885309"/>
                  </a:lnTo>
                  <a:lnTo>
                    <a:pt x="10485120" y="8509"/>
                  </a:lnTo>
                  <a:lnTo>
                    <a:pt x="10493628" y="8509"/>
                  </a:lnTo>
                  <a:lnTo>
                    <a:pt x="10493628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9497063" y="5199383"/>
            <a:ext cx="153419" cy="3683003"/>
            <a:chOff x="0" y="0"/>
            <a:chExt cx="204559" cy="4910671"/>
          </a:xfrm>
        </p:grpSpPr>
        <p:sp>
          <p:nvSpPr>
            <p:cNvPr id="60" name="Freeform 60"/>
            <p:cNvSpPr/>
            <p:nvPr/>
          </p:nvSpPr>
          <p:spPr>
            <a:xfrm>
              <a:off x="16891" y="16891"/>
              <a:ext cx="170688" cy="4876800"/>
            </a:xfrm>
            <a:custGeom>
              <a:avLst/>
              <a:gdLst/>
              <a:ahLst/>
              <a:cxnLst/>
              <a:rect l="l" t="t" r="r" b="b"/>
              <a:pathLst>
                <a:path w="170688" h="4876800">
                  <a:moveTo>
                    <a:pt x="0" y="0"/>
                  </a:moveTo>
                  <a:lnTo>
                    <a:pt x="170688" y="0"/>
                  </a:lnTo>
                  <a:lnTo>
                    <a:pt x="170688" y="4876800"/>
                  </a:lnTo>
                  <a:lnTo>
                    <a:pt x="0" y="487680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0" y="0"/>
              <a:ext cx="204470" cy="4910582"/>
            </a:xfrm>
            <a:custGeom>
              <a:avLst/>
              <a:gdLst/>
              <a:ahLst/>
              <a:cxnLst/>
              <a:rect l="l" t="t" r="r" b="b"/>
              <a:pathLst>
                <a:path w="204470" h="491058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4893691"/>
                  </a:lnTo>
                  <a:cubicBezTo>
                    <a:pt x="204470" y="4903089"/>
                    <a:pt x="196850" y="4910582"/>
                    <a:pt x="187579" y="4910582"/>
                  </a:cubicBezTo>
                  <a:lnTo>
                    <a:pt x="16891" y="4910582"/>
                  </a:lnTo>
                  <a:cubicBezTo>
                    <a:pt x="7493" y="4910582"/>
                    <a:pt x="0" y="4902962"/>
                    <a:pt x="0" y="48936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4893691"/>
                  </a:lnTo>
                  <a:lnTo>
                    <a:pt x="16891" y="4893691"/>
                  </a:lnTo>
                  <a:lnTo>
                    <a:pt x="16891" y="4876800"/>
                  </a:lnTo>
                  <a:lnTo>
                    <a:pt x="187579" y="4876800"/>
                  </a:lnTo>
                  <a:lnTo>
                    <a:pt x="187579" y="4893691"/>
                  </a:lnTo>
                  <a:lnTo>
                    <a:pt x="170688" y="489369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9875520" y="5394960"/>
            <a:ext cx="7315200" cy="402336"/>
            <a:chOff x="0" y="0"/>
            <a:chExt cx="9753600" cy="536448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9753600" cy="536448"/>
            </a:xfrm>
            <a:custGeom>
              <a:avLst/>
              <a:gdLst/>
              <a:ahLst/>
              <a:cxnLst/>
              <a:rect l="l" t="t" r="r" b="b"/>
              <a:pathLst>
                <a:path w="9753600" h="536448">
                  <a:moveTo>
                    <a:pt x="0" y="0"/>
                  </a:moveTo>
                  <a:lnTo>
                    <a:pt x="9753600" y="0"/>
                  </a:lnTo>
                  <a:lnTo>
                    <a:pt x="97536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4273" b="-304273"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975360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 spc="400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CLINICAL NURSE SPECIALIST (CNS)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9875520" y="5852160"/>
            <a:ext cx="7132320" cy="365760"/>
            <a:chOff x="0" y="0"/>
            <a:chExt cx="9509760" cy="48768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9509760" cy="487680"/>
            </a:xfrm>
            <a:custGeom>
              <a:avLst/>
              <a:gdLst/>
              <a:ahLst/>
              <a:cxnLst/>
              <a:rect l="l" t="t" r="r" b="b"/>
              <a:pathLst>
                <a:path w="9509760" h="487680">
                  <a:moveTo>
                    <a:pt x="0" y="0"/>
                  </a:moveTo>
                  <a:lnTo>
                    <a:pt x="9509760" y="0"/>
                  </a:lnTo>
                  <a:lnTo>
                    <a:pt x="950976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9958" b="-329958"/>
              </a:stretch>
            </a:blipFill>
          </p:spPr>
        </p:sp>
        <p:sp>
          <p:nvSpPr>
            <p:cNvPr id="67" name="TextBox 67"/>
            <p:cNvSpPr txBox="1"/>
            <p:nvPr/>
          </p:nvSpPr>
          <p:spPr>
            <a:xfrm>
              <a:off x="0" y="-9525"/>
              <a:ext cx="9509760" cy="497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 i="1">
                  <a:solidFill>
                    <a:srgbClr val="F5EDD6"/>
                  </a:solidFill>
                  <a:latin typeface="Georgia Bold Italics"/>
                  <a:ea typeface="Georgia Bold Italics"/>
                  <a:cs typeface="Georgia Bold Italics"/>
                  <a:sym typeface="Georgia Bold Italics"/>
                </a:rPr>
                <a:t>Migliora la qualità del sistema assistenziale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9875520" y="6400800"/>
            <a:ext cx="7132320" cy="402336"/>
            <a:chOff x="0" y="0"/>
            <a:chExt cx="9509760" cy="536448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9509760" cy="536448"/>
            </a:xfrm>
            <a:custGeom>
              <a:avLst/>
              <a:gdLst/>
              <a:ahLst/>
              <a:cxnLst/>
              <a:rect l="l" t="t" r="r" b="b"/>
              <a:pathLst>
                <a:path w="9509760" h="536448">
                  <a:moveTo>
                    <a:pt x="0" y="0"/>
                  </a:moveTo>
                  <a:lnTo>
                    <a:pt x="9509760" y="0"/>
                  </a:lnTo>
                  <a:lnTo>
                    <a:pt x="950976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5416" b="-295416"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950976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Consulente esperto per i colleghi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9875520" y="6876288"/>
            <a:ext cx="7132320" cy="402336"/>
            <a:chOff x="0" y="0"/>
            <a:chExt cx="9509760" cy="53644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9509760" cy="536448"/>
            </a:xfrm>
            <a:custGeom>
              <a:avLst/>
              <a:gdLst/>
              <a:ahLst/>
              <a:cxnLst/>
              <a:rect l="l" t="t" r="r" b="b"/>
              <a:pathLst>
                <a:path w="9509760" h="536448">
                  <a:moveTo>
                    <a:pt x="0" y="0"/>
                  </a:moveTo>
                  <a:lnTo>
                    <a:pt x="9509760" y="0"/>
                  </a:lnTo>
                  <a:lnTo>
                    <a:pt x="950976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5416" b="-295416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38100"/>
              <a:ext cx="950976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Sviluppa protocolli basati su evidenze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9875520" y="7351776"/>
            <a:ext cx="7132320" cy="402336"/>
            <a:chOff x="0" y="0"/>
            <a:chExt cx="9509760" cy="536448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9509760" cy="536448"/>
            </a:xfrm>
            <a:custGeom>
              <a:avLst/>
              <a:gdLst/>
              <a:ahLst/>
              <a:cxnLst/>
              <a:rect l="l" t="t" r="r" b="b"/>
              <a:pathLst>
                <a:path w="9509760" h="536448">
                  <a:moveTo>
                    <a:pt x="0" y="0"/>
                  </a:moveTo>
                  <a:lnTo>
                    <a:pt x="9509760" y="0"/>
                  </a:lnTo>
                  <a:lnTo>
                    <a:pt x="950976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5416" b="-295416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-38100"/>
              <a:ext cx="950976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Forma e mentorizza il personale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9875520" y="7827264"/>
            <a:ext cx="7132320" cy="402336"/>
            <a:chOff x="0" y="0"/>
            <a:chExt cx="9509760" cy="536448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9509760" cy="536448"/>
            </a:xfrm>
            <a:custGeom>
              <a:avLst/>
              <a:gdLst/>
              <a:ahLst/>
              <a:cxnLst/>
              <a:rect l="l" t="t" r="r" b="b"/>
              <a:pathLst>
                <a:path w="9509760" h="536448">
                  <a:moveTo>
                    <a:pt x="0" y="0"/>
                  </a:moveTo>
                  <a:lnTo>
                    <a:pt x="9509760" y="0"/>
                  </a:lnTo>
                  <a:lnTo>
                    <a:pt x="950976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5416" b="-295416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950976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Conduce audit clinici e ricerca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9875520" y="8302752"/>
            <a:ext cx="7132320" cy="402336"/>
            <a:chOff x="0" y="0"/>
            <a:chExt cx="9509760" cy="536448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9509760" cy="536448"/>
            </a:xfrm>
            <a:custGeom>
              <a:avLst/>
              <a:gdLst/>
              <a:ahLst/>
              <a:cxnLst/>
              <a:rect l="l" t="t" r="r" b="b"/>
              <a:pathLst>
                <a:path w="9509760" h="536448">
                  <a:moveTo>
                    <a:pt x="0" y="0"/>
                  </a:moveTo>
                  <a:lnTo>
                    <a:pt x="9509760" y="0"/>
                  </a:lnTo>
                  <a:lnTo>
                    <a:pt x="950976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5416" b="-295416"/>
              </a:stretch>
            </a:blipFill>
          </p:spPr>
        </p:sp>
        <p:sp>
          <p:nvSpPr>
            <p:cNvPr id="82" name="TextBox 82"/>
            <p:cNvSpPr txBox="1"/>
            <p:nvPr/>
          </p:nvSpPr>
          <p:spPr>
            <a:xfrm>
              <a:off x="0" y="-38100"/>
              <a:ext cx="950976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~72.000 CNS negli USA (NACNS 2023)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914400" y="9326880"/>
            <a:ext cx="16459200" cy="365760"/>
            <a:chOff x="0" y="0"/>
            <a:chExt cx="21945600" cy="48768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1945600" cy="487680"/>
            </a:xfrm>
            <a:custGeom>
              <a:avLst/>
              <a:gdLst/>
              <a:ahLst/>
              <a:cxnLst/>
              <a:rect l="l" t="t" r="r" b="b"/>
              <a:pathLst>
                <a:path w="21945600" h="48768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26826" b="-826826"/>
              </a:stretch>
            </a:blipFill>
          </p:spPr>
        </p:sp>
        <p:sp>
          <p:nvSpPr>
            <p:cNvPr id="85" name="TextBox 85"/>
            <p:cNvSpPr txBox="1"/>
            <p:nvPr/>
          </p:nvSpPr>
          <p:spPr>
            <a:xfrm>
              <a:off x="0" y="-38100"/>
              <a:ext cx="2194560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ICN, Guidelines on Advanced Practice Nursing, 2020; Schober &amp; Affara, ICN: Advanced Nursing Practice, Blackwell, 2006; AANP Census 2024; NACNS 2023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57200"/>
            <a:ext cx="16459200" cy="1097280"/>
            <a:chOff x="0" y="0"/>
            <a:chExt cx="21945600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1945600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APN nel mondo — chi prescrive, da quando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703" y="1596647"/>
            <a:ext cx="2219963" cy="116843"/>
            <a:chOff x="0" y="0"/>
            <a:chExt cx="2959951" cy="155791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2926080" cy="121920"/>
            </a:xfrm>
            <a:custGeom>
              <a:avLst/>
              <a:gdLst/>
              <a:ahLst/>
              <a:cxnLst/>
              <a:rect l="l" t="t" r="r" b="b"/>
              <a:pathLst>
                <a:path w="2926080" h="121920">
                  <a:moveTo>
                    <a:pt x="0" y="0"/>
                  </a:moveTo>
                  <a:lnTo>
                    <a:pt x="2926080" y="0"/>
                  </a:lnTo>
                  <a:lnTo>
                    <a:pt x="292608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59862" cy="155704"/>
            </a:xfrm>
            <a:custGeom>
              <a:avLst/>
              <a:gdLst/>
              <a:ahLst/>
              <a:cxnLst/>
              <a:rect l="l" t="t" r="r" b="b"/>
              <a:pathLst>
                <a:path w="2959862" h="155704">
                  <a:moveTo>
                    <a:pt x="16891" y="0"/>
                  </a:moveTo>
                  <a:lnTo>
                    <a:pt x="2942971" y="0"/>
                  </a:lnTo>
                  <a:cubicBezTo>
                    <a:pt x="2952369" y="0"/>
                    <a:pt x="2959862" y="7620"/>
                    <a:pt x="2959862" y="16891"/>
                  </a:cubicBezTo>
                  <a:lnTo>
                    <a:pt x="2959862" y="138811"/>
                  </a:lnTo>
                  <a:cubicBezTo>
                    <a:pt x="2959862" y="148209"/>
                    <a:pt x="2952242" y="155702"/>
                    <a:pt x="294297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2942971" y="121920"/>
                  </a:lnTo>
                  <a:lnTo>
                    <a:pt x="2942971" y="138811"/>
                  </a:lnTo>
                  <a:lnTo>
                    <a:pt x="2926080" y="138811"/>
                  </a:lnTo>
                  <a:lnTo>
                    <a:pt x="2926080" y="16891"/>
                  </a:lnTo>
                  <a:lnTo>
                    <a:pt x="2942971" y="16891"/>
                  </a:lnTo>
                  <a:lnTo>
                    <a:pt x="29429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" y="1792224"/>
            <a:ext cx="16459200" cy="548640"/>
            <a:chOff x="0" y="0"/>
            <a:chExt cx="21945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La prescrizione infermieristica autonoma esiste in oltre 30 Paesi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1703" y="2456183"/>
            <a:ext cx="16484603" cy="665483"/>
            <a:chOff x="0" y="0"/>
            <a:chExt cx="21979471" cy="887311"/>
          </a:xfrm>
        </p:grpSpPr>
        <p:sp>
          <p:nvSpPr>
            <p:cNvPr id="21" name="Freeform 21"/>
            <p:cNvSpPr/>
            <p:nvPr/>
          </p:nvSpPr>
          <p:spPr>
            <a:xfrm>
              <a:off x="16891" y="16891"/>
              <a:ext cx="21945599" cy="853440"/>
            </a:xfrm>
            <a:custGeom>
              <a:avLst/>
              <a:gdLst/>
              <a:ahLst/>
              <a:cxnLst/>
              <a:rect l="l" t="t" r="r" b="b"/>
              <a:pathLst>
                <a:path w="21945599" h="853440">
                  <a:moveTo>
                    <a:pt x="0" y="0"/>
                  </a:moveTo>
                  <a:lnTo>
                    <a:pt x="21945599" y="0"/>
                  </a:lnTo>
                  <a:lnTo>
                    <a:pt x="21945599" y="853440"/>
                  </a:lnTo>
                  <a:lnTo>
                    <a:pt x="0" y="853440"/>
                  </a:ln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1979382" cy="887224"/>
            </a:xfrm>
            <a:custGeom>
              <a:avLst/>
              <a:gdLst/>
              <a:ahLst/>
              <a:cxnLst/>
              <a:rect l="l" t="t" r="r" b="b"/>
              <a:pathLst>
                <a:path w="21979382" h="887224">
                  <a:moveTo>
                    <a:pt x="16891" y="0"/>
                  </a:moveTo>
                  <a:lnTo>
                    <a:pt x="21962490" y="0"/>
                  </a:lnTo>
                  <a:cubicBezTo>
                    <a:pt x="21971890" y="0"/>
                    <a:pt x="21979382" y="7620"/>
                    <a:pt x="21979382" y="16891"/>
                  </a:cubicBezTo>
                  <a:lnTo>
                    <a:pt x="21979382" y="870331"/>
                  </a:lnTo>
                  <a:cubicBezTo>
                    <a:pt x="21979382" y="879729"/>
                    <a:pt x="21971763" y="887222"/>
                    <a:pt x="21962490" y="887222"/>
                  </a:cubicBezTo>
                  <a:lnTo>
                    <a:pt x="16891" y="887222"/>
                  </a:lnTo>
                  <a:cubicBezTo>
                    <a:pt x="7620" y="887349"/>
                    <a:pt x="0" y="879729"/>
                    <a:pt x="0" y="87033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70331"/>
                  </a:lnTo>
                  <a:lnTo>
                    <a:pt x="16891" y="870331"/>
                  </a:lnTo>
                  <a:lnTo>
                    <a:pt x="16891" y="853440"/>
                  </a:lnTo>
                  <a:lnTo>
                    <a:pt x="21962490" y="853440"/>
                  </a:lnTo>
                  <a:lnTo>
                    <a:pt x="21962490" y="870331"/>
                  </a:lnTo>
                  <a:lnTo>
                    <a:pt x="21945600" y="870331"/>
                  </a:lnTo>
                  <a:lnTo>
                    <a:pt x="21945600" y="16891"/>
                  </a:lnTo>
                  <a:lnTo>
                    <a:pt x="21962490" y="16891"/>
                  </a:lnTo>
                  <a:lnTo>
                    <a:pt x="219624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097280" y="2505456"/>
            <a:ext cx="2377440" cy="548640"/>
            <a:chOff x="0" y="0"/>
            <a:chExt cx="3169920" cy="7315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169920" cy="731520"/>
            </a:xfrm>
            <a:custGeom>
              <a:avLst/>
              <a:gdLst/>
              <a:ahLst/>
              <a:cxnLst/>
              <a:rect l="l" t="t" r="r" b="b"/>
              <a:pathLst>
                <a:path w="3169920" h="731520">
                  <a:moveTo>
                    <a:pt x="0" y="0"/>
                  </a:moveTo>
                  <a:lnTo>
                    <a:pt x="3169920" y="0"/>
                  </a:lnTo>
                  <a:lnTo>
                    <a:pt x="31699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435" b="-34435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316992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 b="1" spc="200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PAESE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566160" y="2505456"/>
            <a:ext cx="914400" cy="548640"/>
            <a:chOff x="0" y="0"/>
            <a:chExt cx="1219200" cy="7315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19200" cy="731520"/>
            </a:xfrm>
            <a:custGeom>
              <a:avLst/>
              <a:gdLst/>
              <a:ahLst/>
              <a:cxnLst/>
              <a:rect l="l" t="t" r="r" b="b"/>
              <a:pathLst>
                <a:path w="1219200" h="731520">
                  <a:moveTo>
                    <a:pt x="0" y="0"/>
                  </a:moveTo>
                  <a:lnTo>
                    <a:pt x="1219200" y="0"/>
                  </a:lnTo>
                  <a:lnTo>
                    <a:pt x="12192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6982" r="-26982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21920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 b="1" spc="200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DAL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572000" y="2505456"/>
            <a:ext cx="2194560" cy="548640"/>
            <a:chOff x="0" y="0"/>
            <a:chExt cx="2926080" cy="7315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26080" cy="731520"/>
            </a:xfrm>
            <a:custGeom>
              <a:avLst/>
              <a:gdLst/>
              <a:ahLst/>
              <a:cxnLst/>
              <a:rect l="l" t="t" r="r" b="b"/>
              <a:pathLst>
                <a:path w="2926080" h="731520">
                  <a:moveTo>
                    <a:pt x="0" y="0"/>
                  </a:moveTo>
                  <a:lnTo>
                    <a:pt x="2926080" y="0"/>
                  </a:lnTo>
                  <a:lnTo>
                    <a:pt x="292608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940" b="-27940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92608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 b="1" spc="200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N. APN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949440" y="2505456"/>
            <a:ext cx="7863840" cy="548640"/>
            <a:chOff x="0" y="0"/>
            <a:chExt cx="10485120" cy="7315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485120" cy="731520"/>
            </a:xfrm>
            <a:custGeom>
              <a:avLst/>
              <a:gdLst/>
              <a:ahLst/>
              <a:cxnLst/>
              <a:rect l="l" t="t" r="r" b="b"/>
              <a:pathLst>
                <a:path w="10485120" h="731520">
                  <a:moveTo>
                    <a:pt x="0" y="0"/>
                  </a:moveTo>
                  <a:lnTo>
                    <a:pt x="10485120" y="0"/>
                  </a:lnTo>
                  <a:lnTo>
                    <a:pt x="104851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29285" b="-229285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48512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 b="1" spc="200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PRESCRIVONO?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996160" y="2505456"/>
            <a:ext cx="2377440" cy="548640"/>
            <a:chOff x="0" y="0"/>
            <a:chExt cx="3169920" cy="7315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169920" cy="731520"/>
            </a:xfrm>
            <a:custGeom>
              <a:avLst/>
              <a:gdLst/>
              <a:ahLst/>
              <a:cxnLst/>
              <a:rect l="l" t="t" r="r" b="b"/>
              <a:pathLst>
                <a:path w="3169920" h="731520">
                  <a:moveTo>
                    <a:pt x="0" y="0"/>
                  </a:moveTo>
                  <a:lnTo>
                    <a:pt x="3169920" y="0"/>
                  </a:lnTo>
                  <a:lnTo>
                    <a:pt x="316992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4435" b="-34435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3169920" cy="769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 b="1" spc="200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FONTE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10590" y="3141726"/>
            <a:ext cx="16466820" cy="739140"/>
            <a:chOff x="0" y="0"/>
            <a:chExt cx="21955760" cy="985520"/>
          </a:xfrm>
        </p:grpSpPr>
        <p:sp>
          <p:nvSpPr>
            <p:cNvPr id="39" name="Freeform 39"/>
            <p:cNvSpPr/>
            <p:nvPr/>
          </p:nvSpPr>
          <p:spPr>
            <a:xfrm>
              <a:off x="5080" y="508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0"/>
              <a:ext cx="21955761" cy="985520"/>
            </a:xfrm>
            <a:custGeom>
              <a:avLst/>
              <a:gdLst/>
              <a:ahLst/>
              <a:cxnLst/>
              <a:rect l="l" t="t" r="r" b="b"/>
              <a:pathLst>
                <a:path w="21955761" h="985520">
                  <a:moveTo>
                    <a:pt x="5080" y="0"/>
                  </a:moveTo>
                  <a:lnTo>
                    <a:pt x="21950680" y="0"/>
                  </a:lnTo>
                  <a:cubicBezTo>
                    <a:pt x="21953474" y="0"/>
                    <a:pt x="21955761" y="2286"/>
                    <a:pt x="21955761" y="5080"/>
                  </a:cubicBezTo>
                  <a:lnTo>
                    <a:pt x="21955761" y="980440"/>
                  </a:lnTo>
                  <a:cubicBezTo>
                    <a:pt x="21955761" y="983234"/>
                    <a:pt x="21953474" y="985520"/>
                    <a:pt x="21950680" y="985520"/>
                  </a:cubicBezTo>
                  <a:lnTo>
                    <a:pt x="5080" y="985520"/>
                  </a:lnTo>
                  <a:cubicBezTo>
                    <a:pt x="2286" y="985520"/>
                    <a:pt x="0" y="983234"/>
                    <a:pt x="0" y="980440"/>
                  </a:cubicBezTo>
                  <a:lnTo>
                    <a:pt x="0" y="5080"/>
                  </a:lnTo>
                  <a:cubicBezTo>
                    <a:pt x="0" y="2286"/>
                    <a:pt x="2286" y="0"/>
                    <a:pt x="5080" y="0"/>
                  </a:cubicBezTo>
                  <a:moveTo>
                    <a:pt x="5080" y="10160"/>
                  </a:moveTo>
                  <a:lnTo>
                    <a:pt x="5080" y="5080"/>
                  </a:lnTo>
                  <a:lnTo>
                    <a:pt x="10160" y="5080"/>
                  </a:lnTo>
                  <a:lnTo>
                    <a:pt x="10160" y="980440"/>
                  </a:lnTo>
                  <a:lnTo>
                    <a:pt x="5080" y="980440"/>
                  </a:lnTo>
                  <a:lnTo>
                    <a:pt x="5080" y="975360"/>
                  </a:lnTo>
                  <a:lnTo>
                    <a:pt x="21950680" y="975360"/>
                  </a:lnTo>
                  <a:lnTo>
                    <a:pt x="21950680" y="980440"/>
                  </a:lnTo>
                  <a:lnTo>
                    <a:pt x="21945600" y="980440"/>
                  </a:lnTo>
                  <a:lnTo>
                    <a:pt x="21945600" y="5080"/>
                  </a:lnTo>
                  <a:lnTo>
                    <a:pt x="21950680" y="5080"/>
                  </a:lnTo>
                  <a:lnTo>
                    <a:pt x="21950680" y="10160"/>
                  </a:lnTo>
                  <a:lnTo>
                    <a:pt x="5080" y="10160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097280" y="3145536"/>
            <a:ext cx="2377440" cy="694944"/>
            <a:chOff x="0" y="0"/>
            <a:chExt cx="3169920" cy="92659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USA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566160" y="3145536"/>
            <a:ext cx="914400" cy="694944"/>
            <a:chOff x="0" y="0"/>
            <a:chExt cx="1219200" cy="926592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219200" cy="926592"/>
            </a:xfrm>
            <a:custGeom>
              <a:avLst/>
              <a:gdLst/>
              <a:ahLst/>
              <a:cxnLst/>
              <a:rect l="l" t="t" r="r" b="b"/>
              <a:pathLst>
                <a:path w="1219200" h="926592">
                  <a:moveTo>
                    <a:pt x="0" y="0"/>
                  </a:moveTo>
                  <a:lnTo>
                    <a:pt x="1219200" y="0"/>
                  </a:lnTo>
                  <a:lnTo>
                    <a:pt x="12192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7510" r="-47510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121920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1965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572000" y="3145536"/>
            <a:ext cx="2194560" cy="694944"/>
            <a:chOff x="0" y="0"/>
            <a:chExt cx="2926080" cy="92659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926080" cy="926592"/>
            </a:xfrm>
            <a:custGeom>
              <a:avLst/>
              <a:gdLst/>
              <a:ahLst/>
              <a:cxnLst/>
              <a:rect l="l" t="t" r="r" b="b"/>
              <a:pathLst>
                <a:path w="2926080" h="926592">
                  <a:moveTo>
                    <a:pt x="0" y="0"/>
                  </a:moveTo>
                  <a:lnTo>
                    <a:pt x="2926080" y="0"/>
                  </a:lnTo>
                  <a:lnTo>
                    <a:pt x="29260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531" b="-11531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29260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355.000 NP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949440" y="3145536"/>
            <a:ext cx="7863840" cy="694944"/>
            <a:chOff x="0" y="0"/>
            <a:chExt cx="10485120" cy="926592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485120" cy="926592"/>
            </a:xfrm>
            <a:custGeom>
              <a:avLst/>
              <a:gdLst/>
              <a:ahLst/>
              <a:cxnLst/>
              <a:rect l="l" t="t" r="r" b="b"/>
              <a:pathLst>
                <a:path w="10485120" h="926592">
                  <a:moveTo>
                    <a:pt x="0" y="0"/>
                  </a:moveTo>
                  <a:lnTo>
                    <a:pt x="10485120" y="0"/>
                  </a:lnTo>
                  <a:lnTo>
                    <a:pt x="104851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0488" b="-170488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104851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Sì — full prescriptive authority in 28/50 stati (inclusi narcotici)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4996160" y="3145536"/>
            <a:ext cx="2377440" cy="694944"/>
            <a:chOff x="0" y="0"/>
            <a:chExt cx="3169920" cy="926592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AANP 2024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10590" y="3909822"/>
            <a:ext cx="16466820" cy="739140"/>
            <a:chOff x="0" y="0"/>
            <a:chExt cx="21955760" cy="985520"/>
          </a:xfrm>
        </p:grpSpPr>
        <p:sp>
          <p:nvSpPr>
            <p:cNvPr id="57" name="Freeform 57"/>
            <p:cNvSpPr/>
            <p:nvPr/>
          </p:nvSpPr>
          <p:spPr>
            <a:xfrm>
              <a:off x="5080" y="508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0E2A47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21955761" cy="985520"/>
            </a:xfrm>
            <a:custGeom>
              <a:avLst/>
              <a:gdLst/>
              <a:ahLst/>
              <a:cxnLst/>
              <a:rect l="l" t="t" r="r" b="b"/>
              <a:pathLst>
                <a:path w="21955761" h="985520">
                  <a:moveTo>
                    <a:pt x="5080" y="0"/>
                  </a:moveTo>
                  <a:lnTo>
                    <a:pt x="21950680" y="0"/>
                  </a:lnTo>
                  <a:cubicBezTo>
                    <a:pt x="21953474" y="0"/>
                    <a:pt x="21955761" y="2286"/>
                    <a:pt x="21955761" y="5080"/>
                  </a:cubicBezTo>
                  <a:lnTo>
                    <a:pt x="21955761" y="980440"/>
                  </a:lnTo>
                  <a:cubicBezTo>
                    <a:pt x="21955761" y="983234"/>
                    <a:pt x="21953474" y="985520"/>
                    <a:pt x="21950680" y="985520"/>
                  </a:cubicBezTo>
                  <a:lnTo>
                    <a:pt x="5080" y="985520"/>
                  </a:lnTo>
                  <a:cubicBezTo>
                    <a:pt x="2286" y="985520"/>
                    <a:pt x="0" y="983234"/>
                    <a:pt x="0" y="980440"/>
                  </a:cubicBezTo>
                  <a:lnTo>
                    <a:pt x="0" y="5080"/>
                  </a:lnTo>
                  <a:cubicBezTo>
                    <a:pt x="0" y="2286"/>
                    <a:pt x="2286" y="0"/>
                    <a:pt x="5080" y="0"/>
                  </a:cubicBezTo>
                  <a:moveTo>
                    <a:pt x="5080" y="10160"/>
                  </a:moveTo>
                  <a:lnTo>
                    <a:pt x="5080" y="5080"/>
                  </a:lnTo>
                  <a:lnTo>
                    <a:pt x="10160" y="5080"/>
                  </a:lnTo>
                  <a:lnTo>
                    <a:pt x="10160" y="980440"/>
                  </a:lnTo>
                  <a:lnTo>
                    <a:pt x="5080" y="980440"/>
                  </a:lnTo>
                  <a:lnTo>
                    <a:pt x="5080" y="975360"/>
                  </a:lnTo>
                  <a:lnTo>
                    <a:pt x="21950680" y="975360"/>
                  </a:lnTo>
                  <a:lnTo>
                    <a:pt x="21950680" y="980440"/>
                  </a:lnTo>
                  <a:lnTo>
                    <a:pt x="21945600" y="980440"/>
                  </a:lnTo>
                  <a:lnTo>
                    <a:pt x="21945600" y="5080"/>
                  </a:lnTo>
                  <a:lnTo>
                    <a:pt x="21950680" y="5080"/>
                  </a:lnTo>
                  <a:lnTo>
                    <a:pt x="21950680" y="10160"/>
                  </a:lnTo>
                  <a:lnTo>
                    <a:pt x="5080" y="10160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1097280" y="3913632"/>
            <a:ext cx="2377440" cy="694944"/>
            <a:chOff x="0" y="0"/>
            <a:chExt cx="3169920" cy="926592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Regno Unito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3566160" y="3913632"/>
            <a:ext cx="914400" cy="694944"/>
            <a:chOff x="0" y="0"/>
            <a:chExt cx="1219200" cy="926592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219200" cy="926592"/>
            </a:xfrm>
            <a:custGeom>
              <a:avLst/>
              <a:gdLst/>
              <a:ahLst/>
              <a:cxnLst/>
              <a:rect l="l" t="t" r="r" b="b"/>
              <a:pathLst>
                <a:path w="1219200" h="926592">
                  <a:moveTo>
                    <a:pt x="0" y="0"/>
                  </a:moveTo>
                  <a:lnTo>
                    <a:pt x="1219200" y="0"/>
                  </a:lnTo>
                  <a:lnTo>
                    <a:pt x="12192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7510" r="-47510"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121920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2006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4572000" y="3913632"/>
            <a:ext cx="2194560" cy="694944"/>
            <a:chOff x="0" y="0"/>
            <a:chExt cx="2926080" cy="926592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926080" cy="926592"/>
            </a:xfrm>
            <a:custGeom>
              <a:avLst/>
              <a:gdLst/>
              <a:ahLst/>
              <a:cxnLst/>
              <a:rect l="l" t="t" r="r" b="b"/>
              <a:pathLst>
                <a:path w="2926080" h="926592">
                  <a:moveTo>
                    <a:pt x="0" y="0"/>
                  </a:moveTo>
                  <a:lnTo>
                    <a:pt x="2926080" y="0"/>
                  </a:lnTo>
                  <a:lnTo>
                    <a:pt x="29260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531" b="-11531"/>
              </a:stretch>
            </a:blipFill>
          </p:spPr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29260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50.000+ ANP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6949440" y="3913632"/>
            <a:ext cx="7863840" cy="694944"/>
            <a:chOff x="0" y="0"/>
            <a:chExt cx="10485120" cy="926592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0485120" cy="926592"/>
            </a:xfrm>
            <a:custGeom>
              <a:avLst/>
              <a:gdLst/>
              <a:ahLst/>
              <a:cxnLst/>
              <a:rect l="l" t="t" r="r" b="b"/>
              <a:pathLst>
                <a:path w="10485120" h="926592">
                  <a:moveTo>
                    <a:pt x="0" y="0"/>
                  </a:moveTo>
                  <a:lnTo>
                    <a:pt x="10485120" y="0"/>
                  </a:lnTo>
                  <a:lnTo>
                    <a:pt x="104851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0488" b="-170488"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104851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Sì — non-medical prescribing, qualifica V300, inclusi antibiotici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4996160" y="3913632"/>
            <a:ext cx="2377440" cy="694944"/>
            <a:chOff x="0" y="0"/>
            <a:chExt cx="3169920" cy="926592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NMC 2024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910590" y="4677918"/>
            <a:ext cx="16466820" cy="739140"/>
            <a:chOff x="0" y="0"/>
            <a:chExt cx="21955760" cy="985520"/>
          </a:xfrm>
        </p:grpSpPr>
        <p:sp>
          <p:nvSpPr>
            <p:cNvPr id="75" name="Freeform 75"/>
            <p:cNvSpPr/>
            <p:nvPr/>
          </p:nvSpPr>
          <p:spPr>
            <a:xfrm>
              <a:off x="5080" y="508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76" name="Freeform 76"/>
            <p:cNvSpPr/>
            <p:nvPr/>
          </p:nvSpPr>
          <p:spPr>
            <a:xfrm>
              <a:off x="0" y="0"/>
              <a:ext cx="21955761" cy="985520"/>
            </a:xfrm>
            <a:custGeom>
              <a:avLst/>
              <a:gdLst/>
              <a:ahLst/>
              <a:cxnLst/>
              <a:rect l="l" t="t" r="r" b="b"/>
              <a:pathLst>
                <a:path w="21955761" h="985520">
                  <a:moveTo>
                    <a:pt x="5080" y="0"/>
                  </a:moveTo>
                  <a:lnTo>
                    <a:pt x="21950680" y="0"/>
                  </a:lnTo>
                  <a:cubicBezTo>
                    <a:pt x="21953474" y="0"/>
                    <a:pt x="21955761" y="2286"/>
                    <a:pt x="21955761" y="5080"/>
                  </a:cubicBezTo>
                  <a:lnTo>
                    <a:pt x="21955761" y="980440"/>
                  </a:lnTo>
                  <a:cubicBezTo>
                    <a:pt x="21955761" y="983234"/>
                    <a:pt x="21953474" y="985520"/>
                    <a:pt x="21950680" y="985520"/>
                  </a:cubicBezTo>
                  <a:lnTo>
                    <a:pt x="5080" y="985520"/>
                  </a:lnTo>
                  <a:cubicBezTo>
                    <a:pt x="2286" y="985520"/>
                    <a:pt x="0" y="983234"/>
                    <a:pt x="0" y="980440"/>
                  </a:cubicBezTo>
                  <a:lnTo>
                    <a:pt x="0" y="5080"/>
                  </a:lnTo>
                  <a:cubicBezTo>
                    <a:pt x="0" y="2286"/>
                    <a:pt x="2286" y="0"/>
                    <a:pt x="5080" y="0"/>
                  </a:cubicBezTo>
                  <a:moveTo>
                    <a:pt x="5080" y="10160"/>
                  </a:moveTo>
                  <a:lnTo>
                    <a:pt x="5080" y="5080"/>
                  </a:lnTo>
                  <a:lnTo>
                    <a:pt x="10160" y="5080"/>
                  </a:lnTo>
                  <a:lnTo>
                    <a:pt x="10160" y="980440"/>
                  </a:lnTo>
                  <a:lnTo>
                    <a:pt x="5080" y="980440"/>
                  </a:lnTo>
                  <a:lnTo>
                    <a:pt x="5080" y="975360"/>
                  </a:lnTo>
                  <a:lnTo>
                    <a:pt x="21950680" y="975360"/>
                  </a:lnTo>
                  <a:lnTo>
                    <a:pt x="21950680" y="980440"/>
                  </a:lnTo>
                  <a:lnTo>
                    <a:pt x="21945600" y="980440"/>
                  </a:lnTo>
                  <a:lnTo>
                    <a:pt x="21945600" y="5080"/>
                  </a:lnTo>
                  <a:lnTo>
                    <a:pt x="21950680" y="5080"/>
                  </a:lnTo>
                  <a:lnTo>
                    <a:pt x="21950680" y="10160"/>
                  </a:lnTo>
                  <a:lnTo>
                    <a:pt x="5080" y="10160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1097280" y="4681728"/>
            <a:ext cx="2377440" cy="694944"/>
            <a:chOff x="0" y="0"/>
            <a:chExt cx="3169920" cy="926592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Canada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3566160" y="4681728"/>
            <a:ext cx="914400" cy="694944"/>
            <a:chOff x="0" y="0"/>
            <a:chExt cx="1219200" cy="926592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1219200" cy="926592"/>
            </a:xfrm>
            <a:custGeom>
              <a:avLst/>
              <a:gdLst/>
              <a:ahLst/>
              <a:cxnLst/>
              <a:rect l="l" t="t" r="r" b="b"/>
              <a:pathLst>
                <a:path w="1219200" h="926592">
                  <a:moveTo>
                    <a:pt x="0" y="0"/>
                  </a:moveTo>
                  <a:lnTo>
                    <a:pt x="1219200" y="0"/>
                  </a:lnTo>
                  <a:lnTo>
                    <a:pt x="12192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7510" r="-47510"/>
              </a:stretch>
            </a:blipFill>
          </p:spPr>
        </p:sp>
        <p:sp>
          <p:nvSpPr>
            <p:cNvPr id="82" name="TextBox 82"/>
            <p:cNvSpPr txBox="1"/>
            <p:nvPr/>
          </p:nvSpPr>
          <p:spPr>
            <a:xfrm>
              <a:off x="0" y="-38100"/>
              <a:ext cx="121920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1967</a:t>
              </a: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4572000" y="4681728"/>
            <a:ext cx="2194560" cy="694944"/>
            <a:chOff x="0" y="0"/>
            <a:chExt cx="2926080" cy="926592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2926080" cy="926592"/>
            </a:xfrm>
            <a:custGeom>
              <a:avLst/>
              <a:gdLst/>
              <a:ahLst/>
              <a:cxnLst/>
              <a:rect l="l" t="t" r="r" b="b"/>
              <a:pathLst>
                <a:path w="2926080" h="926592">
                  <a:moveTo>
                    <a:pt x="0" y="0"/>
                  </a:moveTo>
                  <a:lnTo>
                    <a:pt x="2926080" y="0"/>
                  </a:lnTo>
                  <a:lnTo>
                    <a:pt x="29260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531" b="-11531"/>
              </a:stretch>
            </a:blipFill>
          </p:spPr>
        </p:sp>
        <p:sp>
          <p:nvSpPr>
            <p:cNvPr id="85" name="TextBox 85"/>
            <p:cNvSpPr txBox="1"/>
            <p:nvPr/>
          </p:nvSpPr>
          <p:spPr>
            <a:xfrm>
              <a:off x="0" y="-38100"/>
              <a:ext cx="29260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7.500 NP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6949440" y="4681728"/>
            <a:ext cx="7863840" cy="694944"/>
            <a:chOff x="0" y="0"/>
            <a:chExt cx="10485120" cy="926592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0485120" cy="926592"/>
            </a:xfrm>
            <a:custGeom>
              <a:avLst/>
              <a:gdLst/>
              <a:ahLst/>
              <a:cxnLst/>
              <a:rect l="l" t="t" r="r" b="b"/>
              <a:pathLst>
                <a:path w="10485120" h="926592">
                  <a:moveTo>
                    <a:pt x="0" y="0"/>
                  </a:moveTo>
                  <a:lnTo>
                    <a:pt x="10485120" y="0"/>
                  </a:lnTo>
                  <a:lnTo>
                    <a:pt x="104851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0488" b="-170488"/>
              </a:stretch>
            </a:blipFill>
          </p:spPr>
        </p:sp>
        <p:sp>
          <p:nvSpPr>
            <p:cNvPr id="88" name="TextBox 88"/>
            <p:cNvSpPr txBox="1"/>
            <p:nvPr/>
          </p:nvSpPr>
          <p:spPr>
            <a:xfrm>
              <a:off x="0" y="-38100"/>
              <a:ext cx="104851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Sì — in tutte le province, inclusi farmaci controllati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4996160" y="4681728"/>
            <a:ext cx="2377440" cy="694944"/>
            <a:chOff x="0" y="0"/>
            <a:chExt cx="3169920" cy="926592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91" name="TextBox 91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CIHI 2024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910590" y="5446014"/>
            <a:ext cx="16466820" cy="739140"/>
            <a:chOff x="0" y="0"/>
            <a:chExt cx="21955760" cy="985520"/>
          </a:xfrm>
        </p:grpSpPr>
        <p:sp>
          <p:nvSpPr>
            <p:cNvPr id="93" name="Freeform 93"/>
            <p:cNvSpPr/>
            <p:nvPr/>
          </p:nvSpPr>
          <p:spPr>
            <a:xfrm>
              <a:off x="5080" y="508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0E2A47"/>
            </a:solidFill>
          </p:spPr>
        </p:sp>
        <p:sp>
          <p:nvSpPr>
            <p:cNvPr id="94" name="Freeform 94"/>
            <p:cNvSpPr/>
            <p:nvPr/>
          </p:nvSpPr>
          <p:spPr>
            <a:xfrm>
              <a:off x="0" y="0"/>
              <a:ext cx="21955761" cy="985520"/>
            </a:xfrm>
            <a:custGeom>
              <a:avLst/>
              <a:gdLst/>
              <a:ahLst/>
              <a:cxnLst/>
              <a:rect l="l" t="t" r="r" b="b"/>
              <a:pathLst>
                <a:path w="21955761" h="985520">
                  <a:moveTo>
                    <a:pt x="5080" y="0"/>
                  </a:moveTo>
                  <a:lnTo>
                    <a:pt x="21950680" y="0"/>
                  </a:lnTo>
                  <a:cubicBezTo>
                    <a:pt x="21953474" y="0"/>
                    <a:pt x="21955761" y="2286"/>
                    <a:pt x="21955761" y="5080"/>
                  </a:cubicBezTo>
                  <a:lnTo>
                    <a:pt x="21955761" y="980440"/>
                  </a:lnTo>
                  <a:cubicBezTo>
                    <a:pt x="21955761" y="983234"/>
                    <a:pt x="21953474" y="985520"/>
                    <a:pt x="21950680" y="985520"/>
                  </a:cubicBezTo>
                  <a:lnTo>
                    <a:pt x="5080" y="985520"/>
                  </a:lnTo>
                  <a:cubicBezTo>
                    <a:pt x="2286" y="985520"/>
                    <a:pt x="0" y="983234"/>
                    <a:pt x="0" y="980440"/>
                  </a:cubicBezTo>
                  <a:lnTo>
                    <a:pt x="0" y="5080"/>
                  </a:lnTo>
                  <a:cubicBezTo>
                    <a:pt x="0" y="2286"/>
                    <a:pt x="2286" y="0"/>
                    <a:pt x="5080" y="0"/>
                  </a:cubicBezTo>
                  <a:moveTo>
                    <a:pt x="5080" y="10160"/>
                  </a:moveTo>
                  <a:lnTo>
                    <a:pt x="5080" y="5080"/>
                  </a:lnTo>
                  <a:lnTo>
                    <a:pt x="10160" y="5080"/>
                  </a:lnTo>
                  <a:lnTo>
                    <a:pt x="10160" y="980440"/>
                  </a:lnTo>
                  <a:lnTo>
                    <a:pt x="5080" y="980440"/>
                  </a:lnTo>
                  <a:lnTo>
                    <a:pt x="5080" y="975360"/>
                  </a:lnTo>
                  <a:lnTo>
                    <a:pt x="21950680" y="975360"/>
                  </a:lnTo>
                  <a:lnTo>
                    <a:pt x="21950680" y="980440"/>
                  </a:lnTo>
                  <a:lnTo>
                    <a:pt x="21945600" y="980440"/>
                  </a:lnTo>
                  <a:lnTo>
                    <a:pt x="21945600" y="5080"/>
                  </a:lnTo>
                  <a:lnTo>
                    <a:pt x="21950680" y="5080"/>
                  </a:lnTo>
                  <a:lnTo>
                    <a:pt x="21950680" y="10160"/>
                  </a:lnTo>
                  <a:lnTo>
                    <a:pt x="5080" y="10160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1097280" y="5449824"/>
            <a:ext cx="2377440" cy="694944"/>
            <a:chOff x="0" y="0"/>
            <a:chExt cx="3169920" cy="926592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97" name="TextBox 97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Paesi Bassi</a:t>
              </a: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3566160" y="5449824"/>
            <a:ext cx="914400" cy="694944"/>
            <a:chOff x="0" y="0"/>
            <a:chExt cx="1219200" cy="926592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219200" cy="926592"/>
            </a:xfrm>
            <a:custGeom>
              <a:avLst/>
              <a:gdLst/>
              <a:ahLst/>
              <a:cxnLst/>
              <a:rect l="l" t="t" r="r" b="b"/>
              <a:pathLst>
                <a:path w="1219200" h="926592">
                  <a:moveTo>
                    <a:pt x="0" y="0"/>
                  </a:moveTo>
                  <a:lnTo>
                    <a:pt x="1219200" y="0"/>
                  </a:lnTo>
                  <a:lnTo>
                    <a:pt x="12192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7510" r="-47510"/>
              </a:stretch>
            </a:blipFill>
          </p:spPr>
        </p:sp>
        <p:sp>
          <p:nvSpPr>
            <p:cNvPr id="100" name="TextBox 100"/>
            <p:cNvSpPr txBox="1"/>
            <p:nvPr/>
          </p:nvSpPr>
          <p:spPr>
            <a:xfrm>
              <a:off x="0" y="-38100"/>
              <a:ext cx="121920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2009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4572000" y="5449824"/>
            <a:ext cx="2194560" cy="694944"/>
            <a:chOff x="0" y="0"/>
            <a:chExt cx="2926080" cy="926592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926080" cy="926592"/>
            </a:xfrm>
            <a:custGeom>
              <a:avLst/>
              <a:gdLst/>
              <a:ahLst/>
              <a:cxnLst/>
              <a:rect l="l" t="t" r="r" b="b"/>
              <a:pathLst>
                <a:path w="2926080" h="926592">
                  <a:moveTo>
                    <a:pt x="0" y="0"/>
                  </a:moveTo>
                  <a:lnTo>
                    <a:pt x="2926080" y="0"/>
                  </a:lnTo>
                  <a:lnTo>
                    <a:pt x="29260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531" b="-11531"/>
              </a:stretch>
            </a:blipFill>
          </p:spPr>
        </p:sp>
        <p:sp>
          <p:nvSpPr>
            <p:cNvPr id="103" name="TextBox 103"/>
            <p:cNvSpPr txBox="1"/>
            <p:nvPr/>
          </p:nvSpPr>
          <p:spPr>
            <a:xfrm>
              <a:off x="0" y="-38100"/>
              <a:ext cx="29260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4.000 VS</a:t>
              </a: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949440" y="5449824"/>
            <a:ext cx="7863840" cy="694944"/>
            <a:chOff x="0" y="0"/>
            <a:chExt cx="10485120" cy="926592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0485120" cy="926592"/>
            </a:xfrm>
            <a:custGeom>
              <a:avLst/>
              <a:gdLst/>
              <a:ahLst/>
              <a:cxnLst/>
              <a:rect l="l" t="t" r="r" b="b"/>
              <a:pathLst>
                <a:path w="10485120" h="926592">
                  <a:moveTo>
                    <a:pt x="0" y="0"/>
                  </a:moveTo>
                  <a:lnTo>
                    <a:pt x="10485120" y="0"/>
                  </a:lnTo>
                  <a:lnTo>
                    <a:pt x="104851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0488" b="-170488"/>
              </a:stretch>
            </a:blipFill>
          </p:spPr>
        </p:sp>
        <p:sp>
          <p:nvSpPr>
            <p:cNvPr id="106" name="TextBox 106"/>
            <p:cNvSpPr txBox="1"/>
            <p:nvPr/>
          </p:nvSpPr>
          <p:spPr>
            <a:xfrm>
              <a:off x="0" y="-38100"/>
              <a:ext cx="104851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Sì — registrazione BIG, diagnosi indipendente, 5 specializzazioni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14996160" y="5449824"/>
            <a:ext cx="2377440" cy="694944"/>
            <a:chOff x="0" y="0"/>
            <a:chExt cx="3169920" cy="926592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109" name="TextBox 109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V&amp;VN 2023</a:t>
              </a: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910590" y="6214110"/>
            <a:ext cx="16466820" cy="739140"/>
            <a:chOff x="0" y="0"/>
            <a:chExt cx="21955760" cy="985520"/>
          </a:xfrm>
        </p:grpSpPr>
        <p:sp>
          <p:nvSpPr>
            <p:cNvPr id="111" name="Freeform 111"/>
            <p:cNvSpPr/>
            <p:nvPr/>
          </p:nvSpPr>
          <p:spPr>
            <a:xfrm>
              <a:off x="5080" y="508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112" name="Freeform 112"/>
            <p:cNvSpPr/>
            <p:nvPr/>
          </p:nvSpPr>
          <p:spPr>
            <a:xfrm>
              <a:off x="0" y="0"/>
              <a:ext cx="21955761" cy="985520"/>
            </a:xfrm>
            <a:custGeom>
              <a:avLst/>
              <a:gdLst/>
              <a:ahLst/>
              <a:cxnLst/>
              <a:rect l="l" t="t" r="r" b="b"/>
              <a:pathLst>
                <a:path w="21955761" h="985520">
                  <a:moveTo>
                    <a:pt x="5080" y="0"/>
                  </a:moveTo>
                  <a:lnTo>
                    <a:pt x="21950680" y="0"/>
                  </a:lnTo>
                  <a:cubicBezTo>
                    <a:pt x="21953474" y="0"/>
                    <a:pt x="21955761" y="2286"/>
                    <a:pt x="21955761" y="5080"/>
                  </a:cubicBezTo>
                  <a:lnTo>
                    <a:pt x="21955761" y="980440"/>
                  </a:lnTo>
                  <a:cubicBezTo>
                    <a:pt x="21955761" y="983234"/>
                    <a:pt x="21953474" y="985520"/>
                    <a:pt x="21950680" y="985520"/>
                  </a:cubicBezTo>
                  <a:lnTo>
                    <a:pt x="5080" y="985520"/>
                  </a:lnTo>
                  <a:cubicBezTo>
                    <a:pt x="2286" y="985520"/>
                    <a:pt x="0" y="983234"/>
                    <a:pt x="0" y="980440"/>
                  </a:cubicBezTo>
                  <a:lnTo>
                    <a:pt x="0" y="5080"/>
                  </a:lnTo>
                  <a:cubicBezTo>
                    <a:pt x="0" y="2286"/>
                    <a:pt x="2286" y="0"/>
                    <a:pt x="5080" y="0"/>
                  </a:cubicBezTo>
                  <a:moveTo>
                    <a:pt x="5080" y="10160"/>
                  </a:moveTo>
                  <a:lnTo>
                    <a:pt x="5080" y="5080"/>
                  </a:lnTo>
                  <a:lnTo>
                    <a:pt x="10160" y="5080"/>
                  </a:lnTo>
                  <a:lnTo>
                    <a:pt x="10160" y="980440"/>
                  </a:lnTo>
                  <a:lnTo>
                    <a:pt x="5080" y="980440"/>
                  </a:lnTo>
                  <a:lnTo>
                    <a:pt x="5080" y="975360"/>
                  </a:lnTo>
                  <a:lnTo>
                    <a:pt x="21950680" y="975360"/>
                  </a:lnTo>
                  <a:lnTo>
                    <a:pt x="21950680" y="980440"/>
                  </a:lnTo>
                  <a:lnTo>
                    <a:pt x="21945600" y="980440"/>
                  </a:lnTo>
                  <a:lnTo>
                    <a:pt x="21945600" y="5080"/>
                  </a:lnTo>
                  <a:lnTo>
                    <a:pt x="21950680" y="5080"/>
                  </a:lnTo>
                  <a:lnTo>
                    <a:pt x="21950680" y="10160"/>
                  </a:lnTo>
                  <a:lnTo>
                    <a:pt x="5080" y="10160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113" name="Group 113"/>
          <p:cNvGrpSpPr/>
          <p:nvPr/>
        </p:nvGrpSpPr>
        <p:grpSpPr>
          <a:xfrm>
            <a:off x="1097280" y="6217920"/>
            <a:ext cx="2377440" cy="694944"/>
            <a:chOff x="0" y="0"/>
            <a:chExt cx="3169920" cy="926592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115" name="TextBox 115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Irlanda</a:t>
              </a: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3566160" y="6217920"/>
            <a:ext cx="914400" cy="694944"/>
            <a:chOff x="0" y="0"/>
            <a:chExt cx="1219200" cy="926592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219200" cy="926592"/>
            </a:xfrm>
            <a:custGeom>
              <a:avLst/>
              <a:gdLst/>
              <a:ahLst/>
              <a:cxnLst/>
              <a:rect l="l" t="t" r="r" b="b"/>
              <a:pathLst>
                <a:path w="1219200" h="926592">
                  <a:moveTo>
                    <a:pt x="0" y="0"/>
                  </a:moveTo>
                  <a:lnTo>
                    <a:pt x="1219200" y="0"/>
                  </a:lnTo>
                  <a:lnTo>
                    <a:pt x="12192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7510" r="-47510"/>
              </a:stretch>
            </a:blipFill>
          </p:spPr>
        </p:sp>
        <p:sp>
          <p:nvSpPr>
            <p:cNvPr id="118" name="TextBox 118"/>
            <p:cNvSpPr txBox="1"/>
            <p:nvPr/>
          </p:nvSpPr>
          <p:spPr>
            <a:xfrm>
              <a:off x="0" y="-38100"/>
              <a:ext cx="121920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2007</a:t>
              </a: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4572000" y="6217920"/>
            <a:ext cx="2194560" cy="694944"/>
            <a:chOff x="0" y="0"/>
            <a:chExt cx="2926080" cy="926592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2926080" cy="926592"/>
            </a:xfrm>
            <a:custGeom>
              <a:avLst/>
              <a:gdLst/>
              <a:ahLst/>
              <a:cxnLst/>
              <a:rect l="l" t="t" r="r" b="b"/>
              <a:pathLst>
                <a:path w="2926080" h="926592">
                  <a:moveTo>
                    <a:pt x="0" y="0"/>
                  </a:moveTo>
                  <a:lnTo>
                    <a:pt x="2926080" y="0"/>
                  </a:lnTo>
                  <a:lnTo>
                    <a:pt x="29260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531" b="-11531"/>
              </a:stretch>
            </a:blipFill>
          </p:spPr>
        </p:sp>
        <p:sp>
          <p:nvSpPr>
            <p:cNvPr id="121" name="TextBox 121"/>
            <p:cNvSpPr txBox="1"/>
            <p:nvPr/>
          </p:nvSpPr>
          <p:spPr>
            <a:xfrm>
              <a:off x="0" y="-38100"/>
              <a:ext cx="29260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850+ ANP</a:t>
              </a: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6949440" y="6217920"/>
            <a:ext cx="7863840" cy="694944"/>
            <a:chOff x="0" y="0"/>
            <a:chExt cx="10485120" cy="926592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0485120" cy="926592"/>
            </a:xfrm>
            <a:custGeom>
              <a:avLst/>
              <a:gdLst/>
              <a:ahLst/>
              <a:cxnLst/>
              <a:rect l="l" t="t" r="r" b="b"/>
              <a:pathLst>
                <a:path w="10485120" h="926592">
                  <a:moveTo>
                    <a:pt x="0" y="0"/>
                  </a:moveTo>
                  <a:lnTo>
                    <a:pt x="10485120" y="0"/>
                  </a:lnTo>
                  <a:lnTo>
                    <a:pt x="104851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0488" b="-170488"/>
              </a:stretch>
            </a:blipFill>
          </p:spPr>
        </p:sp>
        <p:sp>
          <p:nvSpPr>
            <p:cNvPr id="124" name="TextBox 124"/>
            <p:cNvSpPr txBox="1"/>
            <p:nvPr/>
          </p:nvSpPr>
          <p:spPr>
            <a:xfrm>
              <a:off x="0" y="-38100"/>
              <a:ext cx="104851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Sì — Collaborative Practice Agreement con medici</a:t>
              </a: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14996160" y="6217920"/>
            <a:ext cx="2377440" cy="694944"/>
            <a:chOff x="0" y="0"/>
            <a:chExt cx="3169920" cy="926592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127" name="TextBox 127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NMBI 2024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910590" y="6982206"/>
            <a:ext cx="16466820" cy="739140"/>
            <a:chOff x="0" y="0"/>
            <a:chExt cx="21955760" cy="985520"/>
          </a:xfrm>
        </p:grpSpPr>
        <p:sp>
          <p:nvSpPr>
            <p:cNvPr id="129" name="Freeform 129"/>
            <p:cNvSpPr/>
            <p:nvPr/>
          </p:nvSpPr>
          <p:spPr>
            <a:xfrm>
              <a:off x="5080" y="508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0E2A47"/>
            </a:solidFill>
          </p:spPr>
        </p:sp>
        <p:sp>
          <p:nvSpPr>
            <p:cNvPr id="130" name="Freeform 130"/>
            <p:cNvSpPr/>
            <p:nvPr/>
          </p:nvSpPr>
          <p:spPr>
            <a:xfrm>
              <a:off x="0" y="0"/>
              <a:ext cx="21955761" cy="985520"/>
            </a:xfrm>
            <a:custGeom>
              <a:avLst/>
              <a:gdLst/>
              <a:ahLst/>
              <a:cxnLst/>
              <a:rect l="l" t="t" r="r" b="b"/>
              <a:pathLst>
                <a:path w="21955761" h="985520">
                  <a:moveTo>
                    <a:pt x="5080" y="0"/>
                  </a:moveTo>
                  <a:lnTo>
                    <a:pt x="21950680" y="0"/>
                  </a:lnTo>
                  <a:cubicBezTo>
                    <a:pt x="21953474" y="0"/>
                    <a:pt x="21955761" y="2286"/>
                    <a:pt x="21955761" y="5080"/>
                  </a:cubicBezTo>
                  <a:lnTo>
                    <a:pt x="21955761" y="980440"/>
                  </a:lnTo>
                  <a:cubicBezTo>
                    <a:pt x="21955761" y="983234"/>
                    <a:pt x="21953474" y="985520"/>
                    <a:pt x="21950680" y="985520"/>
                  </a:cubicBezTo>
                  <a:lnTo>
                    <a:pt x="5080" y="985520"/>
                  </a:lnTo>
                  <a:cubicBezTo>
                    <a:pt x="2286" y="985520"/>
                    <a:pt x="0" y="983234"/>
                    <a:pt x="0" y="980440"/>
                  </a:cubicBezTo>
                  <a:lnTo>
                    <a:pt x="0" y="5080"/>
                  </a:lnTo>
                  <a:cubicBezTo>
                    <a:pt x="0" y="2286"/>
                    <a:pt x="2286" y="0"/>
                    <a:pt x="5080" y="0"/>
                  </a:cubicBezTo>
                  <a:moveTo>
                    <a:pt x="5080" y="10160"/>
                  </a:moveTo>
                  <a:lnTo>
                    <a:pt x="5080" y="5080"/>
                  </a:lnTo>
                  <a:lnTo>
                    <a:pt x="10160" y="5080"/>
                  </a:lnTo>
                  <a:lnTo>
                    <a:pt x="10160" y="980440"/>
                  </a:lnTo>
                  <a:lnTo>
                    <a:pt x="5080" y="980440"/>
                  </a:lnTo>
                  <a:lnTo>
                    <a:pt x="5080" y="975360"/>
                  </a:lnTo>
                  <a:lnTo>
                    <a:pt x="21950680" y="975360"/>
                  </a:lnTo>
                  <a:lnTo>
                    <a:pt x="21950680" y="980440"/>
                  </a:lnTo>
                  <a:lnTo>
                    <a:pt x="21945600" y="980440"/>
                  </a:lnTo>
                  <a:lnTo>
                    <a:pt x="21945600" y="5080"/>
                  </a:lnTo>
                  <a:lnTo>
                    <a:pt x="21950680" y="5080"/>
                  </a:lnTo>
                  <a:lnTo>
                    <a:pt x="21950680" y="10160"/>
                  </a:lnTo>
                  <a:lnTo>
                    <a:pt x="5080" y="10160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131" name="Group 131"/>
          <p:cNvGrpSpPr/>
          <p:nvPr/>
        </p:nvGrpSpPr>
        <p:grpSpPr>
          <a:xfrm>
            <a:off x="1097280" y="6986016"/>
            <a:ext cx="2377440" cy="694944"/>
            <a:chOff x="0" y="0"/>
            <a:chExt cx="3169920" cy="926592"/>
          </a:xfrm>
        </p:grpSpPr>
        <p:sp>
          <p:nvSpPr>
            <p:cNvPr id="132" name="Freeform 132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133" name="TextBox 133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Australia</a:t>
              </a:r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3566160" y="6986016"/>
            <a:ext cx="914400" cy="694944"/>
            <a:chOff x="0" y="0"/>
            <a:chExt cx="1219200" cy="926592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1219200" cy="926592"/>
            </a:xfrm>
            <a:custGeom>
              <a:avLst/>
              <a:gdLst/>
              <a:ahLst/>
              <a:cxnLst/>
              <a:rect l="l" t="t" r="r" b="b"/>
              <a:pathLst>
                <a:path w="1219200" h="926592">
                  <a:moveTo>
                    <a:pt x="0" y="0"/>
                  </a:moveTo>
                  <a:lnTo>
                    <a:pt x="1219200" y="0"/>
                  </a:lnTo>
                  <a:lnTo>
                    <a:pt x="12192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7510" r="-47510"/>
              </a:stretch>
            </a:blipFill>
          </p:spPr>
        </p:sp>
        <p:sp>
          <p:nvSpPr>
            <p:cNvPr id="136" name="TextBox 136"/>
            <p:cNvSpPr txBox="1"/>
            <p:nvPr/>
          </p:nvSpPr>
          <p:spPr>
            <a:xfrm>
              <a:off x="0" y="-38100"/>
              <a:ext cx="121920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2010</a:t>
              </a:r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4572000" y="6986016"/>
            <a:ext cx="2194560" cy="694944"/>
            <a:chOff x="0" y="0"/>
            <a:chExt cx="2926080" cy="926592"/>
          </a:xfrm>
        </p:grpSpPr>
        <p:sp>
          <p:nvSpPr>
            <p:cNvPr id="138" name="Freeform 138"/>
            <p:cNvSpPr/>
            <p:nvPr/>
          </p:nvSpPr>
          <p:spPr>
            <a:xfrm>
              <a:off x="0" y="0"/>
              <a:ext cx="2926080" cy="926592"/>
            </a:xfrm>
            <a:custGeom>
              <a:avLst/>
              <a:gdLst/>
              <a:ahLst/>
              <a:cxnLst/>
              <a:rect l="l" t="t" r="r" b="b"/>
              <a:pathLst>
                <a:path w="2926080" h="926592">
                  <a:moveTo>
                    <a:pt x="0" y="0"/>
                  </a:moveTo>
                  <a:lnTo>
                    <a:pt x="2926080" y="0"/>
                  </a:lnTo>
                  <a:lnTo>
                    <a:pt x="29260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531" b="-11531"/>
              </a:stretch>
            </a:blipFill>
          </p:spPr>
        </p:sp>
        <p:sp>
          <p:nvSpPr>
            <p:cNvPr id="139" name="TextBox 139"/>
            <p:cNvSpPr txBox="1"/>
            <p:nvPr/>
          </p:nvSpPr>
          <p:spPr>
            <a:xfrm>
              <a:off x="0" y="-38100"/>
              <a:ext cx="29260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2.500 NP</a:t>
              </a:r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6949440" y="6986016"/>
            <a:ext cx="7863840" cy="694944"/>
            <a:chOff x="0" y="0"/>
            <a:chExt cx="10485120" cy="926592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0485120" cy="926592"/>
            </a:xfrm>
            <a:custGeom>
              <a:avLst/>
              <a:gdLst/>
              <a:ahLst/>
              <a:cxnLst/>
              <a:rect l="l" t="t" r="r" b="b"/>
              <a:pathLst>
                <a:path w="10485120" h="926592">
                  <a:moveTo>
                    <a:pt x="0" y="0"/>
                  </a:moveTo>
                  <a:lnTo>
                    <a:pt x="10485120" y="0"/>
                  </a:lnTo>
                  <a:lnTo>
                    <a:pt x="104851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0488" b="-170488"/>
              </a:stretch>
            </a:blipFill>
          </p:spPr>
        </p:sp>
        <p:sp>
          <p:nvSpPr>
            <p:cNvPr id="142" name="TextBox 142"/>
            <p:cNvSpPr txBox="1"/>
            <p:nvPr/>
          </p:nvSpPr>
          <p:spPr>
            <a:xfrm>
              <a:off x="0" y="-38100"/>
              <a:ext cx="104851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Sì — PBS Prescriber, inclusi narcotici (stato-specifico)</a:t>
              </a:r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14996160" y="6986016"/>
            <a:ext cx="2377440" cy="694944"/>
            <a:chOff x="0" y="0"/>
            <a:chExt cx="3169920" cy="926592"/>
          </a:xfrm>
        </p:grpSpPr>
        <p:sp>
          <p:nvSpPr>
            <p:cNvPr id="144" name="Freeform 144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145" name="TextBox 145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NMBA 2024</a:t>
              </a:r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910590" y="7750302"/>
            <a:ext cx="16466820" cy="739140"/>
            <a:chOff x="0" y="0"/>
            <a:chExt cx="21955760" cy="985520"/>
          </a:xfrm>
        </p:grpSpPr>
        <p:sp>
          <p:nvSpPr>
            <p:cNvPr id="147" name="Freeform 147"/>
            <p:cNvSpPr/>
            <p:nvPr/>
          </p:nvSpPr>
          <p:spPr>
            <a:xfrm>
              <a:off x="5080" y="5080"/>
              <a:ext cx="21945600" cy="975360"/>
            </a:xfrm>
            <a:custGeom>
              <a:avLst/>
              <a:gdLst/>
              <a:ahLst/>
              <a:cxnLst/>
              <a:rect l="l" t="t" r="r" b="b"/>
              <a:pathLst>
                <a:path w="21945600" h="975360">
                  <a:moveTo>
                    <a:pt x="0" y="0"/>
                  </a:moveTo>
                  <a:lnTo>
                    <a:pt x="21945600" y="0"/>
                  </a:lnTo>
                  <a:lnTo>
                    <a:pt x="21945600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081B30"/>
            </a:solidFill>
          </p:spPr>
        </p:sp>
        <p:sp>
          <p:nvSpPr>
            <p:cNvPr id="148" name="Freeform 148"/>
            <p:cNvSpPr/>
            <p:nvPr/>
          </p:nvSpPr>
          <p:spPr>
            <a:xfrm>
              <a:off x="0" y="0"/>
              <a:ext cx="21955761" cy="985520"/>
            </a:xfrm>
            <a:custGeom>
              <a:avLst/>
              <a:gdLst/>
              <a:ahLst/>
              <a:cxnLst/>
              <a:rect l="l" t="t" r="r" b="b"/>
              <a:pathLst>
                <a:path w="21955761" h="985520">
                  <a:moveTo>
                    <a:pt x="5080" y="0"/>
                  </a:moveTo>
                  <a:lnTo>
                    <a:pt x="21950680" y="0"/>
                  </a:lnTo>
                  <a:cubicBezTo>
                    <a:pt x="21953474" y="0"/>
                    <a:pt x="21955761" y="2286"/>
                    <a:pt x="21955761" y="5080"/>
                  </a:cubicBezTo>
                  <a:lnTo>
                    <a:pt x="21955761" y="980440"/>
                  </a:lnTo>
                  <a:cubicBezTo>
                    <a:pt x="21955761" y="983234"/>
                    <a:pt x="21953474" y="985520"/>
                    <a:pt x="21950680" y="985520"/>
                  </a:cubicBezTo>
                  <a:lnTo>
                    <a:pt x="5080" y="985520"/>
                  </a:lnTo>
                  <a:cubicBezTo>
                    <a:pt x="2286" y="985520"/>
                    <a:pt x="0" y="983234"/>
                    <a:pt x="0" y="980440"/>
                  </a:cubicBezTo>
                  <a:lnTo>
                    <a:pt x="0" y="5080"/>
                  </a:lnTo>
                  <a:cubicBezTo>
                    <a:pt x="0" y="2286"/>
                    <a:pt x="2286" y="0"/>
                    <a:pt x="5080" y="0"/>
                  </a:cubicBezTo>
                  <a:moveTo>
                    <a:pt x="5080" y="10160"/>
                  </a:moveTo>
                  <a:lnTo>
                    <a:pt x="5080" y="5080"/>
                  </a:lnTo>
                  <a:lnTo>
                    <a:pt x="10160" y="5080"/>
                  </a:lnTo>
                  <a:lnTo>
                    <a:pt x="10160" y="980440"/>
                  </a:lnTo>
                  <a:lnTo>
                    <a:pt x="5080" y="980440"/>
                  </a:lnTo>
                  <a:lnTo>
                    <a:pt x="5080" y="975360"/>
                  </a:lnTo>
                  <a:lnTo>
                    <a:pt x="21950680" y="975360"/>
                  </a:lnTo>
                  <a:lnTo>
                    <a:pt x="21950680" y="980440"/>
                  </a:lnTo>
                  <a:lnTo>
                    <a:pt x="21945600" y="980440"/>
                  </a:lnTo>
                  <a:lnTo>
                    <a:pt x="21945600" y="5080"/>
                  </a:lnTo>
                  <a:lnTo>
                    <a:pt x="21950680" y="5080"/>
                  </a:lnTo>
                  <a:lnTo>
                    <a:pt x="21950680" y="10160"/>
                  </a:lnTo>
                  <a:lnTo>
                    <a:pt x="5080" y="10160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149" name="Group 149"/>
          <p:cNvGrpSpPr/>
          <p:nvPr/>
        </p:nvGrpSpPr>
        <p:grpSpPr>
          <a:xfrm>
            <a:off x="1097280" y="7754112"/>
            <a:ext cx="2377440" cy="694944"/>
            <a:chOff x="0" y="0"/>
            <a:chExt cx="3169920" cy="926592"/>
          </a:xfrm>
        </p:grpSpPr>
        <p:sp>
          <p:nvSpPr>
            <p:cNvPr id="150" name="Freeform 150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151" name="TextBox 151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Italia</a:t>
              </a:r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3566160" y="7754112"/>
            <a:ext cx="914400" cy="694944"/>
            <a:chOff x="0" y="0"/>
            <a:chExt cx="1219200" cy="926592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219200" cy="926592"/>
            </a:xfrm>
            <a:custGeom>
              <a:avLst/>
              <a:gdLst/>
              <a:ahLst/>
              <a:cxnLst/>
              <a:rect l="l" t="t" r="r" b="b"/>
              <a:pathLst>
                <a:path w="1219200" h="926592">
                  <a:moveTo>
                    <a:pt x="0" y="0"/>
                  </a:moveTo>
                  <a:lnTo>
                    <a:pt x="1219200" y="0"/>
                  </a:lnTo>
                  <a:lnTo>
                    <a:pt x="121920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7510" r="-47510"/>
              </a:stretch>
            </a:blipFill>
          </p:spPr>
        </p:sp>
        <p:sp>
          <p:nvSpPr>
            <p:cNvPr id="154" name="TextBox 154"/>
            <p:cNvSpPr txBox="1"/>
            <p:nvPr/>
          </p:nvSpPr>
          <p:spPr>
            <a:xfrm>
              <a:off x="0" y="-38100"/>
              <a:ext cx="121920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—</a:t>
              </a:r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4572000" y="7754112"/>
            <a:ext cx="2194560" cy="694944"/>
            <a:chOff x="0" y="0"/>
            <a:chExt cx="2926080" cy="926592"/>
          </a:xfrm>
        </p:grpSpPr>
        <p:sp>
          <p:nvSpPr>
            <p:cNvPr id="156" name="Freeform 156"/>
            <p:cNvSpPr/>
            <p:nvPr/>
          </p:nvSpPr>
          <p:spPr>
            <a:xfrm>
              <a:off x="0" y="0"/>
              <a:ext cx="2926080" cy="926592"/>
            </a:xfrm>
            <a:custGeom>
              <a:avLst/>
              <a:gdLst/>
              <a:ahLst/>
              <a:cxnLst/>
              <a:rect l="l" t="t" r="r" b="b"/>
              <a:pathLst>
                <a:path w="2926080" h="926592">
                  <a:moveTo>
                    <a:pt x="0" y="0"/>
                  </a:moveTo>
                  <a:lnTo>
                    <a:pt x="2926080" y="0"/>
                  </a:lnTo>
                  <a:lnTo>
                    <a:pt x="292608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531" b="-11531"/>
              </a:stretch>
            </a:blipFill>
          </p:spPr>
        </p:sp>
        <p:sp>
          <p:nvSpPr>
            <p:cNvPr id="157" name="TextBox 157"/>
            <p:cNvSpPr txBox="1"/>
            <p:nvPr/>
          </p:nvSpPr>
          <p:spPr>
            <a:xfrm>
              <a:off x="0" y="-38100"/>
              <a:ext cx="292608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0 formali</a:t>
              </a: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6949440" y="7754112"/>
            <a:ext cx="7863840" cy="694944"/>
            <a:chOff x="0" y="0"/>
            <a:chExt cx="10485120" cy="926592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10485120" cy="926592"/>
            </a:xfrm>
            <a:custGeom>
              <a:avLst/>
              <a:gdLst/>
              <a:ahLst/>
              <a:cxnLst/>
              <a:rect l="l" t="t" r="r" b="b"/>
              <a:pathLst>
                <a:path w="10485120" h="926592">
                  <a:moveTo>
                    <a:pt x="0" y="0"/>
                  </a:moveTo>
                  <a:lnTo>
                    <a:pt x="10485120" y="0"/>
                  </a:lnTo>
                  <a:lnTo>
                    <a:pt x="104851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0488" b="-170488"/>
              </a:stretch>
            </a:blipFill>
          </p:spPr>
        </p:sp>
        <p:sp>
          <p:nvSpPr>
            <p:cNvPr id="160" name="TextBox 160"/>
            <p:cNvSpPr txBox="1"/>
            <p:nvPr/>
          </p:nvSpPr>
          <p:spPr>
            <a:xfrm>
              <a:off x="0" y="-38100"/>
              <a:ext cx="104851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 iter — Atto del Governo n. 372 (solo presidi e dispositivi)</a:t>
              </a:r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14996160" y="7754112"/>
            <a:ext cx="2377440" cy="694944"/>
            <a:chOff x="0" y="0"/>
            <a:chExt cx="3169920" cy="926592"/>
          </a:xfrm>
        </p:grpSpPr>
        <p:sp>
          <p:nvSpPr>
            <p:cNvPr id="162" name="Freeform 162"/>
            <p:cNvSpPr/>
            <p:nvPr/>
          </p:nvSpPr>
          <p:spPr>
            <a:xfrm>
              <a:off x="0" y="0"/>
              <a:ext cx="3169920" cy="926592"/>
            </a:xfrm>
            <a:custGeom>
              <a:avLst/>
              <a:gdLst/>
              <a:ahLst/>
              <a:cxnLst/>
              <a:rect l="l" t="t" r="r" b="b"/>
              <a:pathLst>
                <a:path w="3169920" h="926592">
                  <a:moveTo>
                    <a:pt x="0" y="0"/>
                  </a:moveTo>
                  <a:lnTo>
                    <a:pt x="3169920" y="0"/>
                  </a:lnTo>
                  <a:lnTo>
                    <a:pt x="3169920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6659" b="-16659"/>
              </a:stretch>
            </a:blipFill>
          </p:spPr>
        </p:sp>
        <p:sp>
          <p:nvSpPr>
            <p:cNvPr id="163" name="TextBox 163"/>
            <p:cNvSpPr txBox="1"/>
            <p:nvPr/>
          </p:nvSpPr>
          <p:spPr>
            <a:xfrm>
              <a:off x="0" y="-38100"/>
              <a:ext cx="316992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Senato 2025</a:t>
              </a:r>
            </a:p>
          </p:txBody>
        </p:sp>
      </p:grpSp>
      <p:grpSp>
        <p:nvGrpSpPr>
          <p:cNvPr id="164" name="Group 164"/>
          <p:cNvGrpSpPr/>
          <p:nvPr/>
        </p:nvGrpSpPr>
        <p:grpSpPr>
          <a:xfrm>
            <a:off x="901703" y="8948423"/>
            <a:ext cx="135131" cy="756923"/>
            <a:chOff x="0" y="0"/>
            <a:chExt cx="180175" cy="1009231"/>
          </a:xfrm>
        </p:grpSpPr>
        <p:sp>
          <p:nvSpPr>
            <p:cNvPr id="165" name="Freeform 165"/>
            <p:cNvSpPr/>
            <p:nvPr/>
          </p:nvSpPr>
          <p:spPr>
            <a:xfrm>
              <a:off x="16891" y="16891"/>
              <a:ext cx="146304" cy="975360"/>
            </a:xfrm>
            <a:custGeom>
              <a:avLst/>
              <a:gdLst/>
              <a:ahLst/>
              <a:cxnLst/>
              <a:rect l="l" t="t" r="r" b="b"/>
              <a:pathLst>
                <a:path w="146304" h="975360">
                  <a:moveTo>
                    <a:pt x="0" y="0"/>
                  </a:moveTo>
                  <a:lnTo>
                    <a:pt x="146304" y="0"/>
                  </a:lnTo>
                  <a:lnTo>
                    <a:pt x="146304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166" name="Freeform 166"/>
            <p:cNvSpPr/>
            <p:nvPr/>
          </p:nvSpPr>
          <p:spPr>
            <a:xfrm>
              <a:off x="0" y="0"/>
              <a:ext cx="180086" cy="1009144"/>
            </a:xfrm>
            <a:custGeom>
              <a:avLst/>
              <a:gdLst/>
              <a:ahLst/>
              <a:cxnLst/>
              <a:rect l="l" t="t" r="r" b="b"/>
              <a:pathLst>
                <a:path w="180086" h="1009144">
                  <a:moveTo>
                    <a:pt x="16891" y="0"/>
                  </a:moveTo>
                  <a:lnTo>
                    <a:pt x="163195" y="0"/>
                  </a:lnTo>
                  <a:cubicBezTo>
                    <a:pt x="172593" y="0"/>
                    <a:pt x="180086" y="7620"/>
                    <a:pt x="180086" y="16891"/>
                  </a:cubicBezTo>
                  <a:lnTo>
                    <a:pt x="180086" y="992251"/>
                  </a:lnTo>
                  <a:cubicBezTo>
                    <a:pt x="180086" y="1001649"/>
                    <a:pt x="172466" y="1009142"/>
                    <a:pt x="163195" y="1009142"/>
                  </a:cubicBezTo>
                  <a:lnTo>
                    <a:pt x="16891" y="1009142"/>
                  </a:lnTo>
                  <a:cubicBezTo>
                    <a:pt x="7620" y="1009269"/>
                    <a:pt x="0" y="1001649"/>
                    <a:pt x="0" y="9922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992251"/>
                  </a:lnTo>
                  <a:lnTo>
                    <a:pt x="16891" y="992251"/>
                  </a:lnTo>
                  <a:lnTo>
                    <a:pt x="16891" y="975360"/>
                  </a:lnTo>
                  <a:lnTo>
                    <a:pt x="163195" y="975360"/>
                  </a:lnTo>
                  <a:lnTo>
                    <a:pt x="163195" y="992251"/>
                  </a:lnTo>
                  <a:lnTo>
                    <a:pt x="146304" y="992251"/>
                  </a:lnTo>
                  <a:lnTo>
                    <a:pt x="146304" y="16891"/>
                  </a:lnTo>
                  <a:lnTo>
                    <a:pt x="163195" y="16891"/>
                  </a:lnTo>
                  <a:lnTo>
                    <a:pt x="16319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167" name="Group 167"/>
          <p:cNvGrpSpPr/>
          <p:nvPr/>
        </p:nvGrpSpPr>
        <p:grpSpPr>
          <a:xfrm>
            <a:off x="1280160" y="8961120"/>
            <a:ext cx="16093440" cy="731520"/>
            <a:chOff x="0" y="0"/>
            <a:chExt cx="21457920" cy="975360"/>
          </a:xfrm>
        </p:grpSpPr>
        <p:sp>
          <p:nvSpPr>
            <p:cNvPr id="168" name="Freeform 168"/>
            <p:cNvSpPr/>
            <p:nvPr/>
          </p:nvSpPr>
          <p:spPr>
            <a:xfrm>
              <a:off x="0" y="0"/>
              <a:ext cx="21457920" cy="975360"/>
            </a:xfrm>
            <a:custGeom>
              <a:avLst/>
              <a:gdLst/>
              <a:ahLst/>
              <a:cxnLst/>
              <a:rect l="l" t="t" r="r" b="b"/>
              <a:pathLst>
                <a:path w="21457920" h="975360">
                  <a:moveTo>
                    <a:pt x="0" y="0"/>
                  </a:moveTo>
                  <a:lnTo>
                    <a:pt x="21457920" y="0"/>
                  </a:lnTo>
                  <a:lnTo>
                    <a:pt x="2145792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8670" b="-378670"/>
              </a:stretch>
            </a:blipFill>
          </p:spPr>
        </p:sp>
        <p:sp>
          <p:nvSpPr>
            <p:cNvPr id="169" name="TextBox 169"/>
            <p:cNvSpPr txBox="1"/>
            <p:nvPr/>
          </p:nvSpPr>
          <p:spPr>
            <a:xfrm>
              <a:off x="0" y="-9525"/>
              <a:ext cx="21457920" cy="9848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E8BE5E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«L'Italia è l'unico Paese G7 senza un quadro formale di Advanced Practice Nursing.»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4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57200"/>
            <a:ext cx="16459200" cy="1097280"/>
            <a:chOff x="0" y="0"/>
            <a:chExt cx="21945600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1945600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Un giorno di lavoro di un Nurse Practitioner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703" y="1596647"/>
            <a:ext cx="2219963" cy="116843"/>
            <a:chOff x="0" y="0"/>
            <a:chExt cx="2959951" cy="155791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2926080" cy="121920"/>
            </a:xfrm>
            <a:custGeom>
              <a:avLst/>
              <a:gdLst/>
              <a:ahLst/>
              <a:cxnLst/>
              <a:rect l="l" t="t" r="r" b="b"/>
              <a:pathLst>
                <a:path w="2926080" h="121920">
                  <a:moveTo>
                    <a:pt x="0" y="0"/>
                  </a:moveTo>
                  <a:lnTo>
                    <a:pt x="2926080" y="0"/>
                  </a:lnTo>
                  <a:lnTo>
                    <a:pt x="292608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59862" cy="155704"/>
            </a:xfrm>
            <a:custGeom>
              <a:avLst/>
              <a:gdLst/>
              <a:ahLst/>
              <a:cxnLst/>
              <a:rect l="l" t="t" r="r" b="b"/>
              <a:pathLst>
                <a:path w="2959862" h="155704">
                  <a:moveTo>
                    <a:pt x="16891" y="0"/>
                  </a:moveTo>
                  <a:lnTo>
                    <a:pt x="2942971" y="0"/>
                  </a:lnTo>
                  <a:cubicBezTo>
                    <a:pt x="2952369" y="0"/>
                    <a:pt x="2959862" y="7620"/>
                    <a:pt x="2959862" y="16891"/>
                  </a:cubicBezTo>
                  <a:lnTo>
                    <a:pt x="2959862" y="138811"/>
                  </a:lnTo>
                  <a:cubicBezTo>
                    <a:pt x="2959862" y="148209"/>
                    <a:pt x="2952242" y="155702"/>
                    <a:pt x="294297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2942971" y="121920"/>
                  </a:lnTo>
                  <a:lnTo>
                    <a:pt x="2942971" y="138811"/>
                  </a:lnTo>
                  <a:lnTo>
                    <a:pt x="2926080" y="138811"/>
                  </a:lnTo>
                  <a:lnTo>
                    <a:pt x="2926080" y="16891"/>
                  </a:lnTo>
                  <a:lnTo>
                    <a:pt x="2942971" y="16891"/>
                  </a:lnTo>
                  <a:lnTo>
                    <a:pt x="29429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" y="1792224"/>
            <a:ext cx="16459200" cy="548640"/>
            <a:chOff x="0" y="0"/>
            <a:chExt cx="21945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NHS England — Primary Care Network, ambulatorio cure primarie, 2024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8047" y="2462527"/>
            <a:ext cx="16471897" cy="963673"/>
            <a:chOff x="0" y="0"/>
            <a:chExt cx="21962529" cy="1284897"/>
          </a:xfrm>
        </p:grpSpPr>
        <p:sp>
          <p:nvSpPr>
            <p:cNvPr id="21" name="Freeform 21"/>
            <p:cNvSpPr/>
            <p:nvPr/>
          </p:nvSpPr>
          <p:spPr>
            <a:xfrm>
              <a:off x="8509" y="8509"/>
              <a:ext cx="21945601" cy="1267968"/>
            </a:xfrm>
            <a:custGeom>
              <a:avLst/>
              <a:gdLst/>
              <a:ahLst/>
              <a:cxnLst/>
              <a:rect l="l" t="t" r="r" b="b"/>
              <a:pathLst>
                <a:path w="21945601" h="1267968">
                  <a:moveTo>
                    <a:pt x="0" y="0"/>
                  </a:moveTo>
                  <a:lnTo>
                    <a:pt x="21945601" y="0"/>
                  </a:lnTo>
                  <a:lnTo>
                    <a:pt x="21945601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1962618" cy="1284986"/>
            </a:xfrm>
            <a:custGeom>
              <a:avLst/>
              <a:gdLst/>
              <a:ahLst/>
              <a:cxnLst/>
              <a:rect l="l" t="t" r="r" b="b"/>
              <a:pathLst>
                <a:path w="21962618" h="1284986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76477"/>
                  </a:lnTo>
                  <a:cubicBezTo>
                    <a:pt x="21962618" y="1281176"/>
                    <a:pt x="21958808" y="1284986"/>
                    <a:pt x="21954110" y="1284986"/>
                  </a:cubicBezTo>
                  <a:lnTo>
                    <a:pt x="8509" y="1284986"/>
                  </a:lnTo>
                  <a:cubicBezTo>
                    <a:pt x="3810" y="1284986"/>
                    <a:pt x="0" y="1281176"/>
                    <a:pt x="0" y="1276477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76477"/>
                  </a:lnTo>
                  <a:lnTo>
                    <a:pt x="8509" y="1276477"/>
                  </a:lnTo>
                  <a:lnTo>
                    <a:pt x="8509" y="1267968"/>
                  </a:lnTo>
                  <a:lnTo>
                    <a:pt x="21954110" y="1267968"/>
                  </a:lnTo>
                  <a:lnTo>
                    <a:pt x="21954110" y="1276477"/>
                  </a:lnTo>
                  <a:lnTo>
                    <a:pt x="21945600" y="1276477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01703" y="2456183"/>
            <a:ext cx="153419" cy="976379"/>
            <a:chOff x="0" y="0"/>
            <a:chExt cx="204559" cy="1301839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170688" cy="1267968"/>
            </a:xfrm>
            <a:custGeom>
              <a:avLst/>
              <a:gdLst/>
              <a:ahLst/>
              <a:cxnLst/>
              <a:rect l="l" t="t" r="r" b="b"/>
              <a:pathLst>
                <a:path w="170688" h="1267968">
                  <a:moveTo>
                    <a:pt x="0" y="0"/>
                  </a:moveTo>
                  <a:lnTo>
                    <a:pt x="170688" y="0"/>
                  </a:lnTo>
                  <a:lnTo>
                    <a:pt x="170688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04470" cy="1301750"/>
            </a:xfrm>
            <a:custGeom>
              <a:avLst/>
              <a:gdLst/>
              <a:ahLst/>
              <a:cxnLst/>
              <a:rect l="l" t="t" r="r" b="b"/>
              <a:pathLst>
                <a:path w="204470" h="1301750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84859"/>
                  </a:lnTo>
                  <a:cubicBezTo>
                    <a:pt x="204470" y="1294257"/>
                    <a:pt x="196850" y="1301750"/>
                    <a:pt x="187579" y="1301750"/>
                  </a:cubicBezTo>
                  <a:lnTo>
                    <a:pt x="16891" y="1301750"/>
                  </a:lnTo>
                  <a:cubicBezTo>
                    <a:pt x="7493" y="1301750"/>
                    <a:pt x="0" y="1294130"/>
                    <a:pt x="0" y="128485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84859"/>
                  </a:lnTo>
                  <a:lnTo>
                    <a:pt x="16891" y="1284859"/>
                  </a:lnTo>
                  <a:lnTo>
                    <a:pt x="16891" y="1267968"/>
                  </a:lnTo>
                  <a:lnTo>
                    <a:pt x="187579" y="1267968"/>
                  </a:lnTo>
                  <a:lnTo>
                    <a:pt x="187579" y="1284859"/>
                  </a:lnTo>
                  <a:lnTo>
                    <a:pt x="170688" y="1284859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80160" y="2596896"/>
            <a:ext cx="1280160" cy="457200"/>
            <a:chOff x="0" y="0"/>
            <a:chExt cx="1706880" cy="6096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6880" cy="609600"/>
            </a:xfrm>
            <a:custGeom>
              <a:avLst/>
              <a:gdLst/>
              <a:ahLst/>
              <a:cxnLst/>
              <a:rect l="l" t="t" r="r" b="b"/>
              <a:pathLst>
                <a:path w="1706880" h="609600">
                  <a:moveTo>
                    <a:pt x="0" y="0"/>
                  </a:moveTo>
                  <a:lnTo>
                    <a:pt x="1706880" y="0"/>
                  </a:lnTo>
                  <a:lnTo>
                    <a:pt x="170688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558" b="-4558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1706880" cy="609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08:00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743200" y="2560320"/>
            <a:ext cx="14264640" cy="768096"/>
            <a:chOff x="0" y="0"/>
            <a:chExt cx="19019520" cy="102412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019520" cy="1024128"/>
            </a:xfrm>
            <a:custGeom>
              <a:avLst/>
              <a:gdLst/>
              <a:ahLst/>
              <a:cxnLst/>
              <a:rect l="l" t="t" r="r" b="b"/>
              <a:pathLst>
                <a:path w="19019520" h="1024128">
                  <a:moveTo>
                    <a:pt x="0" y="0"/>
                  </a:moveTo>
                  <a:lnTo>
                    <a:pt x="19019520" y="0"/>
                  </a:lnTo>
                  <a:lnTo>
                    <a:pt x="190195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1864" b="-311864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901952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Apre l'ambulatorio. 14 pazienti prenotati. Rivede i referti notturni. Identifica 2 casi urgenti da anticipare.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08047" y="3559807"/>
            <a:ext cx="16471897" cy="963673"/>
            <a:chOff x="0" y="0"/>
            <a:chExt cx="21962529" cy="1284897"/>
          </a:xfrm>
        </p:grpSpPr>
        <p:sp>
          <p:nvSpPr>
            <p:cNvPr id="33" name="Freeform 33"/>
            <p:cNvSpPr/>
            <p:nvPr/>
          </p:nvSpPr>
          <p:spPr>
            <a:xfrm>
              <a:off x="8509" y="8509"/>
              <a:ext cx="21945601" cy="1267968"/>
            </a:xfrm>
            <a:custGeom>
              <a:avLst/>
              <a:gdLst/>
              <a:ahLst/>
              <a:cxnLst/>
              <a:rect l="l" t="t" r="r" b="b"/>
              <a:pathLst>
                <a:path w="21945601" h="1267968">
                  <a:moveTo>
                    <a:pt x="0" y="0"/>
                  </a:moveTo>
                  <a:lnTo>
                    <a:pt x="21945601" y="0"/>
                  </a:lnTo>
                  <a:lnTo>
                    <a:pt x="21945601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21962618" cy="1284986"/>
            </a:xfrm>
            <a:custGeom>
              <a:avLst/>
              <a:gdLst/>
              <a:ahLst/>
              <a:cxnLst/>
              <a:rect l="l" t="t" r="r" b="b"/>
              <a:pathLst>
                <a:path w="21962618" h="1284986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76477"/>
                  </a:lnTo>
                  <a:cubicBezTo>
                    <a:pt x="21962618" y="1281176"/>
                    <a:pt x="21958808" y="1284986"/>
                    <a:pt x="21954110" y="1284986"/>
                  </a:cubicBezTo>
                  <a:lnTo>
                    <a:pt x="8509" y="1284986"/>
                  </a:lnTo>
                  <a:cubicBezTo>
                    <a:pt x="3810" y="1284986"/>
                    <a:pt x="0" y="1281176"/>
                    <a:pt x="0" y="1276477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76477"/>
                  </a:lnTo>
                  <a:lnTo>
                    <a:pt x="8509" y="1276477"/>
                  </a:lnTo>
                  <a:lnTo>
                    <a:pt x="8509" y="1267968"/>
                  </a:lnTo>
                  <a:lnTo>
                    <a:pt x="21954110" y="1267968"/>
                  </a:lnTo>
                  <a:lnTo>
                    <a:pt x="21954110" y="1276477"/>
                  </a:lnTo>
                  <a:lnTo>
                    <a:pt x="21945600" y="1276477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901703" y="3553463"/>
            <a:ext cx="153419" cy="976379"/>
            <a:chOff x="0" y="0"/>
            <a:chExt cx="204559" cy="1301839"/>
          </a:xfrm>
        </p:grpSpPr>
        <p:sp>
          <p:nvSpPr>
            <p:cNvPr id="36" name="Freeform 36"/>
            <p:cNvSpPr/>
            <p:nvPr/>
          </p:nvSpPr>
          <p:spPr>
            <a:xfrm>
              <a:off x="16891" y="16891"/>
              <a:ext cx="170688" cy="1267968"/>
            </a:xfrm>
            <a:custGeom>
              <a:avLst/>
              <a:gdLst/>
              <a:ahLst/>
              <a:cxnLst/>
              <a:rect l="l" t="t" r="r" b="b"/>
              <a:pathLst>
                <a:path w="170688" h="1267968">
                  <a:moveTo>
                    <a:pt x="0" y="0"/>
                  </a:moveTo>
                  <a:lnTo>
                    <a:pt x="170688" y="0"/>
                  </a:lnTo>
                  <a:lnTo>
                    <a:pt x="170688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204470" cy="1301750"/>
            </a:xfrm>
            <a:custGeom>
              <a:avLst/>
              <a:gdLst/>
              <a:ahLst/>
              <a:cxnLst/>
              <a:rect l="l" t="t" r="r" b="b"/>
              <a:pathLst>
                <a:path w="204470" h="1301750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84859"/>
                  </a:lnTo>
                  <a:cubicBezTo>
                    <a:pt x="204470" y="1294257"/>
                    <a:pt x="196850" y="1301750"/>
                    <a:pt x="187579" y="1301750"/>
                  </a:cubicBezTo>
                  <a:lnTo>
                    <a:pt x="16891" y="1301750"/>
                  </a:lnTo>
                  <a:cubicBezTo>
                    <a:pt x="7493" y="1301750"/>
                    <a:pt x="0" y="1294130"/>
                    <a:pt x="0" y="128485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84859"/>
                  </a:lnTo>
                  <a:lnTo>
                    <a:pt x="16891" y="1284859"/>
                  </a:lnTo>
                  <a:lnTo>
                    <a:pt x="16891" y="1267968"/>
                  </a:lnTo>
                  <a:lnTo>
                    <a:pt x="187579" y="1267968"/>
                  </a:lnTo>
                  <a:lnTo>
                    <a:pt x="187579" y="1284859"/>
                  </a:lnTo>
                  <a:lnTo>
                    <a:pt x="170688" y="1284859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280160" y="3694176"/>
            <a:ext cx="1280160" cy="457200"/>
            <a:chOff x="0" y="0"/>
            <a:chExt cx="1706880" cy="6096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706880" cy="609600"/>
            </a:xfrm>
            <a:custGeom>
              <a:avLst/>
              <a:gdLst/>
              <a:ahLst/>
              <a:cxnLst/>
              <a:rect l="l" t="t" r="r" b="b"/>
              <a:pathLst>
                <a:path w="1706880" h="609600">
                  <a:moveTo>
                    <a:pt x="0" y="0"/>
                  </a:moveTo>
                  <a:lnTo>
                    <a:pt x="1706880" y="0"/>
                  </a:lnTo>
                  <a:lnTo>
                    <a:pt x="170688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558" b="-4558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0"/>
              <a:ext cx="1706880" cy="609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09:00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743200" y="3657600"/>
            <a:ext cx="14264640" cy="768096"/>
            <a:chOff x="0" y="0"/>
            <a:chExt cx="19019520" cy="102412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019520" cy="1024128"/>
            </a:xfrm>
            <a:custGeom>
              <a:avLst/>
              <a:gdLst/>
              <a:ahLst/>
              <a:cxnLst/>
              <a:rect l="l" t="t" r="r" b="b"/>
              <a:pathLst>
                <a:path w="19019520" h="1024128">
                  <a:moveTo>
                    <a:pt x="0" y="0"/>
                  </a:moveTo>
                  <a:lnTo>
                    <a:pt x="19019520" y="0"/>
                  </a:lnTo>
                  <a:lnTo>
                    <a:pt x="190195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1864" b="-311864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901952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Mrs. Chen, 72 anni, diabete tipo 2 + ipertensione. Valutazione clinica completa. Prescrive modifica del dosaggio di metformina. Follow-up a 4 settimane.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08047" y="4657087"/>
            <a:ext cx="16471897" cy="963673"/>
            <a:chOff x="0" y="0"/>
            <a:chExt cx="21962529" cy="1284897"/>
          </a:xfrm>
        </p:grpSpPr>
        <p:sp>
          <p:nvSpPr>
            <p:cNvPr id="45" name="Freeform 45"/>
            <p:cNvSpPr/>
            <p:nvPr/>
          </p:nvSpPr>
          <p:spPr>
            <a:xfrm>
              <a:off x="8509" y="8509"/>
              <a:ext cx="21945601" cy="1267968"/>
            </a:xfrm>
            <a:custGeom>
              <a:avLst/>
              <a:gdLst/>
              <a:ahLst/>
              <a:cxnLst/>
              <a:rect l="l" t="t" r="r" b="b"/>
              <a:pathLst>
                <a:path w="21945601" h="1267968">
                  <a:moveTo>
                    <a:pt x="0" y="0"/>
                  </a:moveTo>
                  <a:lnTo>
                    <a:pt x="21945601" y="0"/>
                  </a:lnTo>
                  <a:lnTo>
                    <a:pt x="21945601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21962618" cy="1284986"/>
            </a:xfrm>
            <a:custGeom>
              <a:avLst/>
              <a:gdLst/>
              <a:ahLst/>
              <a:cxnLst/>
              <a:rect l="l" t="t" r="r" b="b"/>
              <a:pathLst>
                <a:path w="21962618" h="1284986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76477"/>
                  </a:lnTo>
                  <a:cubicBezTo>
                    <a:pt x="21962618" y="1281176"/>
                    <a:pt x="21958808" y="1284986"/>
                    <a:pt x="21954110" y="1284986"/>
                  </a:cubicBezTo>
                  <a:lnTo>
                    <a:pt x="8509" y="1284986"/>
                  </a:lnTo>
                  <a:cubicBezTo>
                    <a:pt x="3810" y="1284986"/>
                    <a:pt x="0" y="1281176"/>
                    <a:pt x="0" y="1276477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76477"/>
                  </a:lnTo>
                  <a:lnTo>
                    <a:pt x="8509" y="1276477"/>
                  </a:lnTo>
                  <a:lnTo>
                    <a:pt x="8509" y="1267968"/>
                  </a:lnTo>
                  <a:lnTo>
                    <a:pt x="21954110" y="1267968"/>
                  </a:lnTo>
                  <a:lnTo>
                    <a:pt x="21954110" y="1276477"/>
                  </a:lnTo>
                  <a:lnTo>
                    <a:pt x="21945600" y="1276477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901703" y="4650743"/>
            <a:ext cx="153419" cy="976379"/>
            <a:chOff x="0" y="0"/>
            <a:chExt cx="204559" cy="1301839"/>
          </a:xfrm>
        </p:grpSpPr>
        <p:sp>
          <p:nvSpPr>
            <p:cNvPr id="48" name="Freeform 48"/>
            <p:cNvSpPr/>
            <p:nvPr/>
          </p:nvSpPr>
          <p:spPr>
            <a:xfrm>
              <a:off x="16891" y="16891"/>
              <a:ext cx="170688" cy="1267968"/>
            </a:xfrm>
            <a:custGeom>
              <a:avLst/>
              <a:gdLst/>
              <a:ahLst/>
              <a:cxnLst/>
              <a:rect l="l" t="t" r="r" b="b"/>
              <a:pathLst>
                <a:path w="170688" h="1267968">
                  <a:moveTo>
                    <a:pt x="0" y="0"/>
                  </a:moveTo>
                  <a:lnTo>
                    <a:pt x="170688" y="0"/>
                  </a:lnTo>
                  <a:lnTo>
                    <a:pt x="170688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204470" cy="1301750"/>
            </a:xfrm>
            <a:custGeom>
              <a:avLst/>
              <a:gdLst/>
              <a:ahLst/>
              <a:cxnLst/>
              <a:rect l="l" t="t" r="r" b="b"/>
              <a:pathLst>
                <a:path w="204470" h="1301750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84859"/>
                  </a:lnTo>
                  <a:cubicBezTo>
                    <a:pt x="204470" y="1294257"/>
                    <a:pt x="196850" y="1301750"/>
                    <a:pt x="187579" y="1301750"/>
                  </a:cubicBezTo>
                  <a:lnTo>
                    <a:pt x="16891" y="1301750"/>
                  </a:lnTo>
                  <a:cubicBezTo>
                    <a:pt x="7493" y="1301750"/>
                    <a:pt x="0" y="1294130"/>
                    <a:pt x="0" y="128485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84859"/>
                  </a:lnTo>
                  <a:lnTo>
                    <a:pt x="16891" y="1284859"/>
                  </a:lnTo>
                  <a:lnTo>
                    <a:pt x="16891" y="1267968"/>
                  </a:lnTo>
                  <a:lnTo>
                    <a:pt x="187579" y="1267968"/>
                  </a:lnTo>
                  <a:lnTo>
                    <a:pt x="187579" y="1284859"/>
                  </a:lnTo>
                  <a:lnTo>
                    <a:pt x="170688" y="1284859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280160" y="4791456"/>
            <a:ext cx="1280160" cy="457200"/>
            <a:chOff x="0" y="0"/>
            <a:chExt cx="1706880" cy="6096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706880" cy="609600"/>
            </a:xfrm>
            <a:custGeom>
              <a:avLst/>
              <a:gdLst/>
              <a:ahLst/>
              <a:cxnLst/>
              <a:rect l="l" t="t" r="r" b="b"/>
              <a:pathLst>
                <a:path w="1706880" h="609600">
                  <a:moveTo>
                    <a:pt x="0" y="0"/>
                  </a:moveTo>
                  <a:lnTo>
                    <a:pt x="1706880" y="0"/>
                  </a:lnTo>
                  <a:lnTo>
                    <a:pt x="170688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558" b="-4558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1706880" cy="609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10:30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743200" y="4754880"/>
            <a:ext cx="14264640" cy="768096"/>
            <a:chOff x="0" y="0"/>
            <a:chExt cx="19019520" cy="102412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9019520" cy="1024128"/>
            </a:xfrm>
            <a:custGeom>
              <a:avLst/>
              <a:gdLst/>
              <a:ahLst/>
              <a:cxnLst/>
              <a:rect l="l" t="t" r="r" b="b"/>
              <a:pathLst>
                <a:path w="19019520" h="1024128">
                  <a:moveTo>
                    <a:pt x="0" y="0"/>
                  </a:moveTo>
                  <a:lnTo>
                    <a:pt x="19019520" y="0"/>
                  </a:lnTo>
                  <a:lnTo>
                    <a:pt x="190195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1864" b="-311864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1901952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Bambino di 8 anni, otite ricorrente. Diagnosi: otite media acuta. Prescrive amoxicillina (nel UK gli ANP prescrivono antibiotici). Rassicura la madre.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08047" y="5754367"/>
            <a:ext cx="16471897" cy="963673"/>
            <a:chOff x="0" y="0"/>
            <a:chExt cx="21962529" cy="1284897"/>
          </a:xfrm>
        </p:grpSpPr>
        <p:sp>
          <p:nvSpPr>
            <p:cNvPr id="57" name="Freeform 57"/>
            <p:cNvSpPr/>
            <p:nvPr/>
          </p:nvSpPr>
          <p:spPr>
            <a:xfrm>
              <a:off x="8509" y="8509"/>
              <a:ext cx="21945601" cy="1267968"/>
            </a:xfrm>
            <a:custGeom>
              <a:avLst/>
              <a:gdLst/>
              <a:ahLst/>
              <a:cxnLst/>
              <a:rect l="l" t="t" r="r" b="b"/>
              <a:pathLst>
                <a:path w="21945601" h="1267968">
                  <a:moveTo>
                    <a:pt x="0" y="0"/>
                  </a:moveTo>
                  <a:lnTo>
                    <a:pt x="21945601" y="0"/>
                  </a:lnTo>
                  <a:lnTo>
                    <a:pt x="21945601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21962618" cy="1284986"/>
            </a:xfrm>
            <a:custGeom>
              <a:avLst/>
              <a:gdLst/>
              <a:ahLst/>
              <a:cxnLst/>
              <a:rect l="l" t="t" r="r" b="b"/>
              <a:pathLst>
                <a:path w="21962618" h="1284986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76477"/>
                  </a:lnTo>
                  <a:cubicBezTo>
                    <a:pt x="21962618" y="1281176"/>
                    <a:pt x="21958808" y="1284986"/>
                    <a:pt x="21954110" y="1284986"/>
                  </a:cubicBezTo>
                  <a:lnTo>
                    <a:pt x="8509" y="1284986"/>
                  </a:lnTo>
                  <a:cubicBezTo>
                    <a:pt x="3810" y="1284986"/>
                    <a:pt x="0" y="1281176"/>
                    <a:pt x="0" y="1276477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76477"/>
                  </a:lnTo>
                  <a:lnTo>
                    <a:pt x="8509" y="1276477"/>
                  </a:lnTo>
                  <a:lnTo>
                    <a:pt x="8509" y="1267968"/>
                  </a:lnTo>
                  <a:lnTo>
                    <a:pt x="21954110" y="1267968"/>
                  </a:lnTo>
                  <a:lnTo>
                    <a:pt x="21954110" y="1276477"/>
                  </a:lnTo>
                  <a:lnTo>
                    <a:pt x="21945600" y="1276477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901703" y="5748023"/>
            <a:ext cx="153419" cy="976379"/>
            <a:chOff x="0" y="0"/>
            <a:chExt cx="204559" cy="1301839"/>
          </a:xfrm>
        </p:grpSpPr>
        <p:sp>
          <p:nvSpPr>
            <p:cNvPr id="60" name="Freeform 60"/>
            <p:cNvSpPr/>
            <p:nvPr/>
          </p:nvSpPr>
          <p:spPr>
            <a:xfrm>
              <a:off x="16891" y="16891"/>
              <a:ext cx="170688" cy="1267968"/>
            </a:xfrm>
            <a:custGeom>
              <a:avLst/>
              <a:gdLst/>
              <a:ahLst/>
              <a:cxnLst/>
              <a:rect l="l" t="t" r="r" b="b"/>
              <a:pathLst>
                <a:path w="170688" h="1267968">
                  <a:moveTo>
                    <a:pt x="0" y="0"/>
                  </a:moveTo>
                  <a:lnTo>
                    <a:pt x="170688" y="0"/>
                  </a:lnTo>
                  <a:lnTo>
                    <a:pt x="170688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0" y="0"/>
              <a:ext cx="204470" cy="1301750"/>
            </a:xfrm>
            <a:custGeom>
              <a:avLst/>
              <a:gdLst/>
              <a:ahLst/>
              <a:cxnLst/>
              <a:rect l="l" t="t" r="r" b="b"/>
              <a:pathLst>
                <a:path w="204470" h="1301750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84859"/>
                  </a:lnTo>
                  <a:cubicBezTo>
                    <a:pt x="204470" y="1294257"/>
                    <a:pt x="196850" y="1301750"/>
                    <a:pt x="187579" y="1301750"/>
                  </a:cubicBezTo>
                  <a:lnTo>
                    <a:pt x="16891" y="1301750"/>
                  </a:lnTo>
                  <a:cubicBezTo>
                    <a:pt x="7493" y="1301750"/>
                    <a:pt x="0" y="1294130"/>
                    <a:pt x="0" y="128485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84859"/>
                  </a:lnTo>
                  <a:lnTo>
                    <a:pt x="16891" y="1284859"/>
                  </a:lnTo>
                  <a:lnTo>
                    <a:pt x="16891" y="1267968"/>
                  </a:lnTo>
                  <a:lnTo>
                    <a:pt x="187579" y="1267968"/>
                  </a:lnTo>
                  <a:lnTo>
                    <a:pt x="187579" y="1284859"/>
                  </a:lnTo>
                  <a:lnTo>
                    <a:pt x="170688" y="1284859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280160" y="5888736"/>
            <a:ext cx="1280160" cy="457200"/>
            <a:chOff x="0" y="0"/>
            <a:chExt cx="1706880" cy="6096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706880" cy="609600"/>
            </a:xfrm>
            <a:custGeom>
              <a:avLst/>
              <a:gdLst/>
              <a:ahLst/>
              <a:cxnLst/>
              <a:rect l="l" t="t" r="r" b="b"/>
              <a:pathLst>
                <a:path w="1706880" h="609600">
                  <a:moveTo>
                    <a:pt x="0" y="0"/>
                  </a:moveTo>
                  <a:lnTo>
                    <a:pt x="1706880" y="0"/>
                  </a:lnTo>
                  <a:lnTo>
                    <a:pt x="170688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558" b="-4558"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0" y="0"/>
              <a:ext cx="1706880" cy="609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12:00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743200" y="5852160"/>
            <a:ext cx="14264640" cy="768096"/>
            <a:chOff x="0" y="0"/>
            <a:chExt cx="19019520" cy="1024128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9019520" cy="1024128"/>
            </a:xfrm>
            <a:custGeom>
              <a:avLst/>
              <a:gdLst/>
              <a:ahLst/>
              <a:cxnLst/>
              <a:rect l="l" t="t" r="r" b="b"/>
              <a:pathLst>
                <a:path w="19019520" h="1024128">
                  <a:moveTo>
                    <a:pt x="0" y="0"/>
                  </a:moveTo>
                  <a:lnTo>
                    <a:pt x="19019520" y="0"/>
                  </a:lnTo>
                  <a:lnTo>
                    <a:pt x="190195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1864" b="-311864"/>
              </a:stretch>
            </a:blipFill>
          </p:spPr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1901952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Mr. Patel, 58 anni, BPCO in peggioramento. Decide il referral al pneumologo. Scrive la lettera di referral, aggiorna il piano condiviso.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908047" y="6851647"/>
            <a:ext cx="16471897" cy="963673"/>
            <a:chOff x="0" y="0"/>
            <a:chExt cx="21962529" cy="1284897"/>
          </a:xfrm>
        </p:grpSpPr>
        <p:sp>
          <p:nvSpPr>
            <p:cNvPr id="69" name="Freeform 69"/>
            <p:cNvSpPr/>
            <p:nvPr/>
          </p:nvSpPr>
          <p:spPr>
            <a:xfrm>
              <a:off x="8509" y="8509"/>
              <a:ext cx="21945601" cy="1267968"/>
            </a:xfrm>
            <a:custGeom>
              <a:avLst/>
              <a:gdLst/>
              <a:ahLst/>
              <a:cxnLst/>
              <a:rect l="l" t="t" r="r" b="b"/>
              <a:pathLst>
                <a:path w="21945601" h="1267968">
                  <a:moveTo>
                    <a:pt x="0" y="0"/>
                  </a:moveTo>
                  <a:lnTo>
                    <a:pt x="21945601" y="0"/>
                  </a:lnTo>
                  <a:lnTo>
                    <a:pt x="21945601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21962618" cy="1284986"/>
            </a:xfrm>
            <a:custGeom>
              <a:avLst/>
              <a:gdLst/>
              <a:ahLst/>
              <a:cxnLst/>
              <a:rect l="l" t="t" r="r" b="b"/>
              <a:pathLst>
                <a:path w="21962618" h="1284986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76477"/>
                  </a:lnTo>
                  <a:cubicBezTo>
                    <a:pt x="21962618" y="1281176"/>
                    <a:pt x="21958808" y="1284986"/>
                    <a:pt x="21954110" y="1284986"/>
                  </a:cubicBezTo>
                  <a:lnTo>
                    <a:pt x="8509" y="1284986"/>
                  </a:lnTo>
                  <a:cubicBezTo>
                    <a:pt x="3810" y="1284986"/>
                    <a:pt x="0" y="1281176"/>
                    <a:pt x="0" y="1276477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76477"/>
                  </a:lnTo>
                  <a:lnTo>
                    <a:pt x="8509" y="1276477"/>
                  </a:lnTo>
                  <a:lnTo>
                    <a:pt x="8509" y="1267968"/>
                  </a:lnTo>
                  <a:lnTo>
                    <a:pt x="21954110" y="1267968"/>
                  </a:lnTo>
                  <a:lnTo>
                    <a:pt x="21954110" y="1276477"/>
                  </a:lnTo>
                  <a:lnTo>
                    <a:pt x="21945600" y="1276477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901703" y="6845303"/>
            <a:ext cx="153419" cy="976379"/>
            <a:chOff x="0" y="0"/>
            <a:chExt cx="204559" cy="1301839"/>
          </a:xfrm>
        </p:grpSpPr>
        <p:sp>
          <p:nvSpPr>
            <p:cNvPr id="72" name="Freeform 72"/>
            <p:cNvSpPr/>
            <p:nvPr/>
          </p:nvSpPr>
          <p:spPr>
            <a:xfrm>
              <a:off x="16891" y="16891"/>
              <a:ext cx="170688" cy="1267968"/>
            </a:xfrm>
            <a:custGeom>
              <a:avLst/>
              <a:gdLst/>
              <a:ahLst/>
              <a:cxnLst/>
              <a:rect l="l" t="t" r="r" b="b"/>
              <a:pathLst>
                <a:path w="170688" h="1267968">
                  <a:moveTo>
                    <a:pt x="0" y="0"/>
                  </a:moveTo>
                  <a:lnTo>
                    <a:pt x="170688" y="0"/>
                  </a:lnTo>
                  <a:lnTo>
                    <a:pt x="170688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0" y="0"/>
              <a:ext cx="204470" cy="1301750"/>
            </a:xfrm>
            <a:custGeom>
              <a:avLst/>
              <a:gdLst/>
              <a:ahLst/>
              <a:cxnLst/>
              <a:rect l="l" t="t" r="r" b="b"/>
              <a:pathLst>
                <a:path w="204470" h="1301750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84859"/>
                  </a:lnTo>
                  <a:cubicBezTo>
                    <a:pt x="204470" y="1294257"/>
                    <a:pt x="196850" y="1301750"/>
                    <a:pt x="187579" y="1301750"/>
                  </a:cubicBezTo>
                  <a:lnTo>
                    <a:pt x="16891" y="1301750"/>
                  </a:lnTo>
                  <a:cubicBezTo>
                    <a:pt x="7493" y="1301750"/>
                    <a:pt x="0" y="1294130"/>
                    <a:pt x="0" y="128485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84859"/>
                  </a:lnTo>
                  <a:lnTo>
                    <a:pt x="16891" y="1284859"/>
                  </a:lnTo>
                  <a:lnTo>
                    <a:pt x="16891" y="1267968"/>
                  </a:lnTo>
                  <a:lnTo>
                    <a:pt x="187579" y="1267968"/>
                  </a:lnTo>
                  <a:lnTo>
                    <a:pt x="187579" y="1284859"/>
                  </a:lnTo>
                  <a:lnTo>
                    <a:pt x="170688" y="1284859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280160" y="6986016"/>
            <a:ext cx="1280160" cy="457200"/>
            <a:chOff x="0" y="0"/>
            <a:chExt cx="1706880" cy="6096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706880" cy="609600"/>
            </a:xfrm>
            <a:custGeom>
              <a:avLst/>
              <a:gdLst/>
              <a:ahLst/>
              <a:cxnLst/>
              <a:rect l="l" t="t" r="r" b="b"/>
              <a:pathLst>
                <a:path w="1706880" h="609600">
                  <a:moveTo>
                    <a:pt x="0" y="0"/>
                  </a:moveTo>
                  <a:lnTo>
                    <a:pt x="1706880" y="0"/>
                  </a:lnTo>
                  <a:lnTo>
                    <a:pt x="170688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558" b="-4558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0"/>
              <a:ext cx="1706880" cy="609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14:00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2743200" y="6949440"/>
            <a:ext cx="14264640" cy="768096"/>
            <a:chOff x="0" y="0"/>
            <a:chExt cx="19019520" cy="1024128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9019520" cy="1024128"/>
            </a:xfrm>
            <a:custGeom>
              <a:avLst/>
              <a:gdLst/>
              <a:ahLst/>
              <a:cxnLst/>
              <a:rect l="l" t="t" r="r" b="b"/>
              <a:pathLst>
                <a:path w="19019520" h="1024128">
                  <a:moveTo>
                    <a:pt x="0" y="0"/>
                  </a:moveTo>
                  <a:lnTo>
                    <a:pt x="19019520" y="0"/>
                  </a:lnTo>
                  <a:lnTo>
                    <a:pt x="190195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1864" b="-311864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1901952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Supervisione clinica con 2 infermieri junior. Discussione di 3 casi complessi, feedback strutturato, pianificazione formativa.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908047" y="7948927"/>
            <a:ext cx="16471897" cy="963673"/>
            <a:chOff x="0" y="0"/>
            <a:chExt cx="21962529" cy="1284897"/>
          </a:xfrm>
        </p:grpSpPr>
        <p:sp>
          <p:nvSpPr>
            <p:cNvPr id="81" name="Freeform 81"/>
            <p:cNvSpPr/>
            <p:nvPr/>
          </p:nvSpPr>
          <p:spPr>
            <a:xfrm>
              <a:off x="8509" y="8509"/>
              <a:ext cx="21945601" cy="1267968"/>
            </a:xfrm>
            <a:custGeom>
              <a:avLst/>
              <a:gdLst/>
              <a:ahLst/>
              <a:cxnLst/>
              <a:rect l="l" t="t" r="r" b="b"/>
              <a:pathLst>
                <a:path w="21945601" h="1267968">
                  <a:moveTo>
                    <a:pt x="0" y="0"/>
                  </a:moveTo>
                  <a:lnTo>
                    <a:pt x="21945601" y="0"/>
                  </a:lnTo>
                  <a:lnTo>
                    <a:pt x="21945601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82" name="Freeform 82"/>
            <p:cNvSpPr/>
            <p:nvPr/>
          </p:nvSpPr>
          <p:spPr>
            <a:xfrm>
              <a:off x="0" y="0"/>
              <a:ext cx="21962618" cy="1284986"/>
            </a:xfrm>
            <a:custGeom>
              <a:avLst/>
              <a:gdLst/>
              <a:ahLst/>
              <a:cxnLst/>
              <a:rect l="l" t="t" r="r" b="b"/>
              <a:pathLst>
                <a:path w="21962618" h="1284986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76477"/>
                  </a:lnTo>
                  <a:cubicBezTo>
                    <a:pt x="21962618" y="1281176"/>
                    <a:pt x="21958808" y="1284986"/>
                    <a:pt x="21954110" y="1284986"/>
                  </a:cubicBezTo>
                  <a:lnTo>
                    <a:pt x="8509" y="1284986"/>
                  </a:lnTo>
                  <a:cubicBezTo>
                    <a:pt x="3810" y="1284986"/>
                    <a:pt x="0" y="1281176"/>
                    <a:pt x="0" y="1276477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76477"/>
                  </a:lnTo>
                  <a:lnTo>
                    <a:pt x="8509" y="1276477"/>
                  </a:lnTo>
                  <a:lnTo>
                    <a:pt x="8509" y="1267968"/>
                  </a:lnTo>
                  <a:lnTo>
                    <a:pt x="21954110" y="1267968"/>
                  </a:lnTo>
                  <a:lnTo>
                    <a:pt x="21954110" y="1276477"/>
                  </a:lnTo>
                  <a:lnTo>
                    <a:pt x="21945600" y="1276477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901703" y="7942583"/>
            <a:ext cx="153419" cy="976379"/>
            <a:chOff x="0" y="0"/>
            <a:chExt cx="204559" cy="1301839"/>
          </a:xfrm>
        </p:grpSpPr>
        <p:sp>
          <p:nvSpPr>
            <p:cNvPr id="84" name="Freeform 84"/>
            <p:cNvSpPr/>
            <p:nvPr/>
          </p:nvSpPr>
          <p:spPr>
            <a:xfrm>
              <a:off x="16891" y="16891"/>
              <a:ext cx="170688" cy="1267968"/>
            </a:xfrm>
            <a:custGeom>
              <a:avLst/>
              <a:gdLst/>
              <a:ahLst/>
              <a:cxnLst/>
              <a:rect l="l" t="t" r="r" b="b"/>
              <a:pathLst>
                <a:path w="170688" h="1267968">
                  <a:moveTo>
                    <a:pt x="0" y="0"/>
                  </a:moveTo>
                  <a:lnTo>
                    <a:pt x="170688" y="0"/>
                  </a:lnTo>
                  <a:lnTo>
                    <a:pt x="170688" y="1267968"/>
                  </a:lnTo>
                  <a:lnTo>
                    <a:pt x="0" y="126796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85" name="Freeform 85"/>
            <p:cNvSpPr/>
            <p:nvPr/>
          </p:nvSpPr>
          <p:spPr>
            <a:xfrm>
              <a:off x="0" y="0"/>
              <a:ext cx="204470" cy="1301750"/>
            </a:xfrm>
            <a:custGeom>
              <a:avLst/>
              <a:gdLst/>
              <a:ahLst/>
              <a:cxnLst/>
              <a:rect l="l" t="t" r="r" b="b"/>
              <a:pathLst>
                <a:path w="204470" h="1301750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84859"/>
                  </a:lnTo>
                  <a:cubicBezTo>
                    <a:pt x="204470" y="1294257"/>
                    <a:pt x="196850" y="1301750"/>
                    <a:pt x="187579" y="1301750"/>
                  </a:cubicBezTo>
                  <a:lnTo>
                    <a:pt x="16891" y="1301750"/>
                  </a:lnTo>
                  <a:cubicBezTo>
                    <a:pt x="7493" y="1301750"/>
                    <a:pt x="0" y="1294130"/>
                    <a:pt x="0" y="128485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84859"/>
                  </a:lnTo>
                  <a:lnTo>
                    <a:pt x="16891" y="1284859"/>
                  </a:lnTo>
                  <a:lnTo>
                    <a:pt x="16891" y="1267968"/>
                  </a:lnTo>
                  <a:lnTo>
                    <a:pt x="187579" y="1267968"/>
                  </a:lnTo>
                  <a:lnTo>
                    <a:pt x="187579" y="1284859"/>
                  </a:lnTo>
                  <a:lnTo>
                    <a:pt x="170688" y="1284859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280160" y="8083296"/>
            <a:ext cx="1280160" cy="457200"/>
            <a:chOff x="0" y="0"/>
            <a:chExt cx="1706880" cy="6096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706880" cy="609600"/>
            </a:xfrm>
            <a:custGeom>
              <a:avLst/>
              <a:gdLst/>
              <a:ahLst/>
              <a:cxnLst/>
              <a:rect l="l" t="t" r="r" b="b"/>
              <a:pathLst>
                <a:path w="1706880" h="609600">
                  <a:moveTo>
                    <a:pt x="0" y="0"/>
                  </a:moveTo>
                  <a:lnTo>
                    <a:pt x="1706880" y="0"/>
                  </a:lnTo>
                  <a:lnTo>
                    <a:pt x="170688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558" b="-4558"/>
              </a:stretch>
            </a:blipFill>
          </p:spPr>
        </p:sp>
        <p:sp>
          <p:nvSpPr>
            <p:cNvPr id="88" name="TextBox 88"/>
            <p:cNvSpPr txBox="1"/>
            <p:nvPr/>
          </p:nvSpPr>
          <p:spPr>
            <a:xfrm>
              <a:off x="0" y="0"/>
              <a:ext cx="1706880" cy="609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16:00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2743200" y="8046720"/>
            <a:ext cx="14264640" cy="768096"/>
            <a:chOff x="0" y="0"/>
            <a:chExt cx="19019520" cy="1024128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9019520" cy="1024128"/>
            </a:xfrm>
            <a:custGeom>
              <a:avLst/>
              <a:gdLst/>
              <a:ahLst/>
              <a:cxnLst/>
              <a:rect l="l" t="t" r="r" b="b"/>
              <a:pathLst>
                <a:path w="19019520" h="1024128">
                  <a:moveTo>
                    <a:pt x="0" y="0"/>
                  </a:moveTo>
                  <a:lnTo>
                    <a:pt x="19019520" y="0"/>
                  </a:lnTo>
                  <a:lnTo>
                    <a:pt x="19019520" y="1024128"/>
                  </a:lnTo>
                  <a:lnTo>
                    <a:pt x="0" y="10241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1864" b="-311864"/>
              </a:stretch>
            </a:blipFill>
          </p:spPr>
        </p:sp>
        <p:sp>
          <p:nvSpPr>
            <p:cNvPr id="91" name="TextBox 91"/>
            <p:cNvSpPr txBox="1"/>
            <p:nvPr/>
          </p:nvSpPr>
          <p:spPr>
            <a:xfrm>
              <a:off x="0" y="-38100"/>
              <a:ext cx="19019520" cy="106222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Audit mensile: revisione dei 45 pazienti diabetici del caseload. 3 pazienti con HbA1c fuori target. Pianifica interventi correttivi.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914400" y="9235440"/>
            <a:ext cx="16459200" cy="365760"/>
            <a:chOff x="0" y="0"/>
            <a:chExt cx="21945600" cy="48768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21945600" cy="487680"/>
            </a:xfrm>
            <a:custGeom>
              <a:avLst/>
              <a:gdLst/>
              <a:ahLst/>
              <a:cxnLst/>
              <a:rect l="l" t="t" r="r" b="b"/>
              <a:pathLst>
                <a:path w="21945600" h="48768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26826" b="-826826"/>
              </a:stretch>
            </a:blipFill>
          </p:spPr>
        </p:sp>
        <p:sp>
          <p:nvSpPr>
            <p:cNvPr id="94" name="TextBox 94"/>
            <p:cNvSpPr txBox="1"/>
            <p:nvPr/>
          </p:nvSpPr>
          <p:spPr>
            <a:xfrm>
              <a:off x="0" y="-38100"/>
              <a:ext cx="2194560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Caso composito basato su: NHS England, Primary Care Workforce, 2024; AANP Scope of Practice, 2023; RCN ANP Standards, 2022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5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57200"/>
            <a:ext cx="16459200" cy="1097280"/>
            <a:chOff x="0" y="0"/>
            <a:chExt cx="21945600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1945600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APN in Italia — a che punto siamo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703" y="1596647"/>
            <a:ext cx="2219963" cy="116843"/>
            <a:chOff x="0" y="0"/>
            <a:chExt cx="2959951" cy="155791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2926080" cy="121920"/>
            </a:xfrm>
            <a:custGeom>
              <a:avLst/>
              <a:gdLst/>
              <a:ahLst/>
              <a:cxnLst/>
              <a:rect l="l" t="t" r="r" b="b"/>
              <a:pathLst>
                <a:path w="2926080" h="121920">
                  <a:moveTo>
                    <a:pt x="0" y="0"/>
                  </a:moveTo>
                  <a:lnTo>
                    <a:pt x="2926080" y="0"/>
                  </a:lnTo>
                  <a:lnTo>
                    <a:pt x="292608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59862" cy="155704"/>
            </a:xfrm>
            <a:custGeom>
              <a:avLst/>
              <a:gdLst/>
              <a:ahLst/>
              <a:cxnLst/>
              <a:rect l="l" t="t" r="r" b="b"/>
              <a:pathLst>
                <a:path w="2959862" h="155704">
                  <a:moveTo>
                    <a:pt x="16891" y="0"/>
                  </a:moveTo>
                  <a:lnTo>
                    <a:pt x="2942971" y="0"/>
                  </a:lnTo>
                  <a:cubicBezTo>
                    <a:pt x="2952369" y="0"/>
                    <a:pt x="2959862" y="7620"/>
                    <a:pt x="2959862" y="16891"/>
                  </a:cubicBezTo>
                  <a:lnTo>
                    <a:pt x="2959862" y="138811"/>
                  </a:lnTo>
                  <a:cubicBezTo>
                    <a:pt x="2959862" y="148209"/>
                    <a:pt x="2952242" y="155702"/>
                    <a:pt x="294297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2942971" y="121920"/>
                  </a:lnTo>
                  <a:lnTo>
                    <a:pt x="2942971" y="138811"/>
                  </a:lnTo>
                  <a:lnTo>
                    <a:pt x="2926080" y="138811"/>
                  </a:lnTo>
                  <a:lnTo>
                    <a:pt x="2926080" y="16891"/>
                  </a:lnTo>
                  <a:lnTo>
                    <a:pt x="2942971" y="16891"/>
                  </a:lnTo>
                  <a:lnTo>
                    <a:pt x="29429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" y="1792224"/>
            <a:ext cx="16459200" cy="548640"/>
            <a:chOff x="0" y="0"/>
            <a:chExt cx="21945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Cosa c'è già, cosa manca, cosa sta arrivando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8047" y="2462527"/>
            <a:ext cx="7876537" cy="3304537"/>
            <a:chOff x="0" y="0"/>
            <a:chExt cx="10502049" cy="4406049"/>
          </a:xfrm>
        </p:grpSpPr>
        <p:sp>
          <p:nvSpPr>
            <p:cNvPr id="21" name="Freeform 21"/>
            <p:cNvSpPr/>
            <p:nvPr/>
          </p:nvSpPr>
          <p:spPr>
            <a:xfrm>
              <a:off x="8509" y="8509"/>
              <a:ext cx="10485119" cy="4389120"/>
            </a:xfrm>
            <a:custGeom>
              <a:avLst/>
              <a:gdLst/>
              <a:ahLst/>
              <a:cxnLst/>
              <a:rect l="l" t="t" r="r" b="b"/>
              <a:pathLst>
                <a:path w="10485119" h="4389120">
                  <a:moveTo>
                    <a:pt x="0" y="0"/>
                  </a:moveTo>
                  <a:lnTo>
                    <a:pt x="10485119" y="0"/>
                  </a:lnTo>
                  <a:lnTo>
                    <a:pt x="10485119" y="4389120"/>
                  </a:lnTo>
                  <a:lnTo>
                    <a:pt x="0" y="438912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10502138" cy="4406138"/>
            </a:xfrm>
            <a:custGeom>
              <a:avLst/>
              <a:gdLst/>
              <a:ahLst/>
              <a:cxnLst/>
              <a:rect l="l" t="t" r="r" b="b"/>
              <a:pathLst>
                <a:path w="10502138" h="4406138">
                  <a:moveTo>
                    <a:pt x="8509" y="0"/>
                  </a:moveTo>
                  <a:lnTo>
                    <a:pt x="10493628" y="0"/>
                  </a:lnTo>
                  <a:cubicBezTo>
                    <a:pt x="10498327" y="0"/>
                    <a:pt x="10502138" y="3810"/>
                    <a:pt x="10502138" y="8509"/>
                  </a:cubicBezTo>
                  <a:lnTo>
                    <a:pt x="10502138" y="4397629"/>
                  </a:lnTo>
                  <a:cubicBezTo>
                    <a:pt x="10502138" y="4402328"/>
                    <a:pt x="10498327" y="4406138"/>
                    <a:pt x="10493628" y="4406138"/>
                  </a:cubicBezTo>
                  <a:lnTo>
                    <a:pt x="8509" y="4406138"/>
                  </a:lnTo>
                  <a:cubicBezTo>
                    <a:pt x="3810" y="4406138"/>
                    <a:pt x="0" y="4402328"/>
                    <a:pt x="0" y="439762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4397629"/>
                  </a:lnTo>
                  <a:lnTo>
                    <a:pt x="8509" y="4397629"/>
                  </a:lnTo>
                  <a:lnTo>
                    <a:pt x="8509" y="4389120"/>
                  </a:lnTo>
                  <a:lnTo>
                    <a:pt x="10493628" y="4389120"/>
                  </a:lnTo>
                  <a:lnTo>
                    <a:pt x="10493628" y="4397629"/>
                  </a:lnTo>
                  <a:lnTo>
                    <a:pt x="10485120" y="4397629"/>
                  </a:lnTo>
                  <a:lnTo>
                    <a:pt x="10485120" y="8509"/>
                  </a:lnTo>
                  <a:lnTo>
                    <a:pt x="10493628" y="8509"/>
                  </a:lnTo>
                  <a:lnTo>
                    <a:pt x="10493628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01703" y="2456183"/>
            <a:ext cx="153419" cy="3317243"/>
            <a:chOff x="0" y="0"/>
            <a:chExt cx="204559" cy="4422991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170688" cy="4389120"/>
            </a:xfrm>
            <a:custGeom>
              <a:avLst/>
              <a:gdLst/>
              <a:ahLst/>
              <a:cxnLst/>
              <a:rect l="l" t="t" r="r" b="b"/>
              <a:pathLst>
                <a:path w="170688" h="4389120">
                  <a:moveTo>
                    <a:pt x="0" y="0"/>
                  </a:moveTo>
                  <a:lnTo>
                    <a:pt x="170688" y="0"/>
                  </a:lnTo>
                  <a:lnTo>
                    <a:pt x="170688" y="4389120"/>
                  </a:lnTo>
                  <a:lnTo>
                    <a:pt x="0" y="43891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04470" cy="4422902"/>
            </a:xfrm>
            <a:custGeom>
              <a:avLst/>
              <a:gdLst/>
              <a:ahLst/>
              <a:cxnLst/>
              <a:rect l="l" t="t" r="r" b="b"/>
              <a:pathLst>
                <a:path w="204470" h="442290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4406011"/>
                  </a:lnTo>
                  <a:cubicBezTo>
                    <a:pt x="204470" y="4415409"/>
                    <a:pt x="196850" y="4422902"/>
                    <a:pt x="187579" y="4422902"/>
                  </a:cubicBezTo>
                  <a:lnTo>
                    <a:pt x="16891" y="4422902"/>
                  </a:lnTo>
                  <a:cubicBezTo>
                    <a:pt x="7493" y="4422902"/>
                    <a:pt x="0" y="4415282"/>
                    <a:pt x="0" y="44060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4406011"/>
                  </a:lnTo>
                  <a:lnTo>
                    <a:pt x="16891" y="4406011"/>
                  </a:lnTo>
                  <a:lnTo>
                    <a:pt x="16891" y="4389120"/>
                  </a:lnTo>
                  <a:lnTo>
                    <a:pt x="187579" y="4389120"/>
                  </a:lnTo>
                  <a:lnTo>
                    <a:pt x="187579" y="4406011"/>
                  </a:lnTo>
                  <a:lnTo>
                    <a:pt x="170688" y="440601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80160" y="2651760"/>
            <a:ext cx="7315200" cy="402336"/>
            <a:chOff x="0" y="0"/>
            <a:chExt cx="9753600" cy="5364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753600" cy="536448"/>
            </a:xfrm>
            <a:custGeom>
              <a:avLst/>
              <a:gdLst/>
              <a:ahLst/>
              <a:cxnLst/>
              <a:rect l="l" t="t" r="r" b="b"/>
              <a:pathLst>
                <a:path w="9753600" h="536448">
                  <a:moveTo>
                    <a:pt x="0" y="0"/>
                  </a:moveTo>
                  <a:lnTo>
                    <a:pt x="9753600" y="0"/>
                  </a:lnTo>
                  <a:lnTo>
                    <a:pt x="97536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4273" b="-304273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75360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 spc="400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COSA C'È GIÀ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80160" y="3200400"/>
            <a:ext cx="7132320" cy="475488"/>
            <a:chOff x="0" y="0"/>
            <a:chExt cx="9509760" cy="63398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509760" cy="633984"/>
            </a:xfrm>
            <a:custGeom>
              <a:avLst/>
              <a:gdLst/>
              <a:ahLst/>
              <a:cxnLst/>
              <a:rect l="l" t="t" r="r" b="b"/>
              <a:pathLst>
                <a:path w="9509760" h="633984">
                  <a:moveTo>
                    <a:pt x="0" y="0"/>
                  </a:moveTo>
                  <a:lnTo>
                    <a:pt x="9509760" y="0"/>
                  </a:lnTo>
                  <a:lnTo>
                    <a:pt x="95097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9509760" cy="6720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Master I livello in area clinica (Area Critica, Cure Palliative, Wound Care, Salute Mentale)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0160" y="3749040"/>
            <a:ext cx="7132320" cy="475488"/>
            <a:chOff x="0" y="0"/>
            <a:chExt cx="9509760" cy="63398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509760" cy="633984"/>
            </a:xfrm>
            <a:custGeom>
              <a:avLst/>
              <a:gdLst/>
              <a:ahLst/>
              <a:cxnLst/>
              <a:rect l="l" t="t" r="r" b="b"/>
              <a:pathLst>
                <a:path w="9509760" h="633984">
                  <a:moveTo>
                    <a:pt x="0" y="0"/>
                  </a:moveTo>
                  <a:lnTo>
                    <a:pt x="9509760" y="0"/>
                  </a:lnTo>
                  <a:lnTo>
                    <a:pt x="95097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9509760" cy="6720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Infermiere di Famiglia e Comunità — DM 77/2022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80160" y="4297680"/>
            <a:ext cx="7132320" cy="475488"/>
            <a:chOff x="0" y="0"/>
            <a:chExt cx="9509760" cy="63398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509760" cy="633984"/>
            </a:xfrm>
            <a:custGeom>
              <a:avLst/>
              <a:gdLst/>
              <a:ahLst/>
              <a:cxnLst/>
              <a:rect l="l" t="t" r="r" b="b"/>
              <a:pathLst>
                <a:path w="9509760" h="633984">
                  <a:moveTo>
                    <a:pt x="0" y="0"/>
                  </a:moveTo>
                  <a:lnTo>
                    <a:pt x="9509760" y="0"/>
                  </a:lnTo>
                  <a:lnTo>
                    <a:pt x="95097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9509760" cy="6720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L. 251/2000 — autonomia professionale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80160" y="4846320"/>
            <a:ext cx="7132320" cy="475488"/>
            <a:chOff x="0" y="0"/>
            <a:chExt cx="9509760" cy="63398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509760" cy="633984"/>
            </a:xfrm>
            <a:custGeom>
              <a:avLst/>
              <a:gdLst/>
              <a:ahLst/>
              <a:cxnLst/>
              <a:rect l="l" t="t" r="r" b="b"/>
              <a:pathLst>
                <a:path w="9509760" h="633984">
                  <a:moveTo>
                    <a:pt x="0" y="0"/>
                  </a:moveTo>
                  <a:lnTo>
                    <a:pt x="9509760" y="0"/>
                  </a:lnTo>
                  <a:lnTo>
                    <a:pt x="95097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9509760" cy="6720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L. 43/2006 — profili specialistici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503407" y="2462527"/>
            <a:ext cx="7876537" cy="3304537"/>
            <a:chOff x="0" y="0"/>
            <a:chExt cx="10502049" cy="4406049"/>
          </a:xfrm>
        </p:grpSpPr>
        <p:sp>
          <p:nvSpPr>
            <p:cNvPr id="42" name="Freeform 42"/>
            <p:cNvSpPr/>
            <p:nvPr/>
          </p:nvSpPr>
          <p:spPr>
            <a:xfrm>
              <a:off x="8509" y="8509"/>
              <a:ext cx="10485119" cy="4389120"/>
            </a:xfrm>
            <a:custGeom>
              <a:avLst/>
              <a:gdLst/>
              <a:ahLst/>
              <a:cxnLst/>
              <a:rect l="l" t="t" r="r" b="b"/>
              <a:pathLst>
                <a:path w="10485119" h="4389120">
                  <a:moveTo>
                    <a:pt x="0" y="0"/>
                  </a:moveTo>
                  <a:lnTo>
                    <a:pt x="10485119" y="0"/>
                  </a:lnTo>
                  <a:lnTo>
                    <a:pt x="10485119" y="4389120"/>
                  </a:lnTo>
                  <a:lnTo>
                    <a:pt x="0" y="438912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10502138" cy="4406138"/>
            </a:xfrm>
            <a:custGeom>
              <a:avLst/>
              <a:gdLst/>
              <a:ahLst/>
              <a:cxnLst/>
              <a:rect l="l" t="t" r="r" b="b"/>
              <a:pathLst>
                <a:path w="10502138" h="4406138">
                  <a:moveTo>
                    <a:pt x="8509" y="0"/>
                  </a:moveTo>
                  <a:lnTo>
                    <a:pt x="10493628" y="0"/>
                  </a:lnTo>
                  <a:cubicBezTo>
                    <a:pt x="10498327" y="0"/>
                    <a:pt x="10502138" y="3810"/>
                    <a:pt x="10502138" y="8509"/>
                  </a:cubicBezTo>
                  <a:lnTo>
                    <a:pt x="10502138" y="4397629"/>
                  </a:lnTo>
                  <a:cubicBezTo>
                    <a:pt x="10502138" y="4402328"/>
                    <a:pt x="10498327" y="4406138"/>
                    <a:pt x="10493628" y="4406138"/>
                  </a:cubicBezTo>
                  <a:lnTo>
                    <a:pt x="8509" y="4406138"/>
                  </a:lnTo>
                  <a:cubicBezTo>
                    <a:pt x="3810" y="4406138"/>
                    <a:pt x="0" y="4402328"/>
                    <a:pt x="0" y="439762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4397629"/>
                  </a:lnTo>
                  <a:lnTo>
                    <a:pt x="8509" y="4397629"/>
                  </a:lnTo>
                  <a:lnTo>
                    <a:pt x="8509" y="4389120"/>
                  </a:lnTo>
                  <a:lnTo>
                    <a:pt x="10493628" y="4389120"/>
                  </a:lnTo>
                  <a:lnTo>
                    <a:pt x="10493628" y="4397629"/>
                  </a:lnTo>
                  <a:lnTo>
                    <a:pt x="10485120" y="4397629"/>
                  </a:lnTo>
                  <a:lnTo>
                    <a:pt x="10485120" y="8509"/>
                  </a:lnTo>
                  <a:lnTo>
                    <a:pt x="10493628" y="8509"/>
                  </a:lnTo>
                  <a:lnTo>
                    <a:pt x="10493628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9497063" y="2456183"/>
            <a:ext cx="153419" cy="3317243"/>
            <a:chOff x="0" y="0"/>
            <a:chExt cx="204559" cy="4422991"/>
          </a:xfrm>
        </p:grpSpPr>
        <p:sp>
          <p:nvSpPr>
            <p:cNvPr id="45" name="Freeform 45"/>
            <p:cNvSpPr/>
            <p:nvPr/>
          </p:nvSpPr>
          <p:spPr>
            <a:xfrm>
              <a:off x="16891" y="16891"/>
              <a:ext cx="170688" cy="4389120"/>
            </a:xfrm>
            <a:custGeom>
              <a:avLst/>
              <a:gdLst/>
              <a:ahLst/>
              <a:cxnLst/>
              <a:rect l="l" t="t" r="r" b="b"/>
              <a:pathLst>
                <a:path w="170688" h="4389120">
                  <a:moveTo>
                    <a:pt x="0" y="0"/>
                  </a:moveTo>
                  <a:lnTo>
                    <a:pt x="170688" y="0"/>
                  </a:lnTo>
                  <a:lnTo>
                    <a:pt x="170688" y="4389120"/>
                  </a:lnTo>
                  <a:lnTo>
                    <a:pt x="0" y="43891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204470" cy="4422902"/>
            </a:xfrm>
            <a:custGeom>
              <a:avLst/>
              <a:gdLst/>
              <a:ahLst/>
              <a:cxnLst/>
              <a:rect l="l" t="t" r="r" b="b"/>
              <a:pathLst>
                <a:path w="204470" h="442290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4406011"/>
                  </a:lnTo>
                  <a:cubicBezTo>
                    <a:pt x="204470" y="4415409"/>
                    <a:pt x="196850" y="4422902"/>
                    <a:pt x="187579" y="4422902"/>
                  </a:cubicBezTo>
                  <a:lnTo>
                    <a:pt x="16891" y="4422902"/>
                  </a:lnTo>
                  <a:cubicBezTo>
                    <a:pt x="7493" y="4422902"/>
                    <a:pt x="0" y="4415282"/>
                    <a:pt x="0" y="44060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4406011"/>
                  </a:lnTo>
                  <a:lnTo>
                    <a:pt x="16891" y="4406011"/>
                  </a:lnTo>
                  <a:lnTo>
                    <a:pt x="16891" y="4389120"/>
                  </a:lnTo>
                  <a:lnTo>
                    <a:pt x="187579" y="4389120"/>
                  </a:lnTo>
                  <a:lnTo>
                    <a:pt x="187579" y="4406011"/>
                  </a:lnTo>
                  <a:lnTo>
                    <a:pt x="170688" y="440601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9875520" y="2651760"/>
            <a:ext cx="7315200" cy="402336"/>
            <a:chOff x="0" y="0"/>
            <a:chExt cx="9753600" cy="53644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9753600" cy="536448"/>
            </a:xfrm>
            <a:custGeom>
              <a:avLst/>
              <a:gdLst/>
              <a:ahLst/>
              <a:cxnLst/>
              <a:rect l="l" t="t" r="r" b="b"/>
              <a:pathLst>
                <a:path w="9753600" h="536448">
                  <a:moveTo>
                    <a:pt x="0" y="0"/>
                  </a:moveTo>
                  <a:lnTo>
                    <a:pt x="9753600" y="0"/>
                  </a:lnTo>
                  <a:lnTo>
                    <a:pt x="97536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4273" b="-304273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975360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 spc="400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COSA STA ARRIVANDO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875520" y="3200400"/>
            <a:ext cx="7132320" cy="475488"/>
            <a:chOff x="0" y="0"/>
            <a:chExt cx="9509760" cy="63398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9509760" cy="633984"/>
            </a:xfrm>
            <a:custGeom>
              <a:avLst/>
              <a:gdLst/>
              <a:ahLst/>
              <a:cxnLst/>
              <a:rect l="l" t="t" r="r" b="b"/>
              <a:pathLst>
                <a:path w="9509760" h="633984">
                  <a:moveTo>
                    <a:pt x="0" y="0"/>
                  </a:moveTo>
                  <a:lnTo>
                    <a:pt x="9509760" y="0"/>
                  </a:lnTo>
                  <a:lnTo>
                    <a:pt x="95097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9509760" cy="6720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b="1">
                  <a:solidFill>
                    <a:srgbClr val="F5EDD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 nuove LM cliniche (FNOPI 21.02.2026):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875520" y="3749040"/>
            <a:ext cx="7132320" cy="475488"/>
            <a:chOff x="0" y="0"/>
            <a:chExt cx="9509760" cy="63398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9509760" cy="633984"/>
            </a:xfrm>
            <a:custGeom>
              <a:avLst/>
              <a:gdLst/>
              <a:ahLst/>
              <a:cxnLst/>
              <a:rect l="l" t="t" r="r" b="b"/>
              <a:pathLst>
                <a:path w="9509760" h="633984">
                  <a:moveTo>
                    <a:pt x="0" y="0"/>
                  </a:moveTo>
                  <a:lnTo>
                    <a:pt x="9509760" y="0"/>
                  </a:lnTo>
                  <a:lnTo>
                    <a:pt x="95097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9509760" cy="6720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  — Cure Primarie e Sanità Pubblica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875520" y="4297680"/>
            <a:ext cx="7132320" cy="475488"/>
            <a:chOff x="0" y="0"/>
            <a:chExt cx="9509760" cy="633984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9509760" cy="633984"/>
            </a:xfrm>
            <a:custGeom>
              <a:avLst/>
              <a:gdLst/>
              <a:ahLst/>
              <a:cxnLst/>
              <a:rect l="l" t="t" r="r" b="b"/>
              <a:pathLst>
                <a:path w="9509760" h="633984">
                  <a:moveTo>
                    <a:pt x="0" y="0"/>
                  </a:moveTo>
                  <a:lnTo>
                    <a:pt x="9509760" y="0"/>
                  </a:lnTo>
                  <a:lnTo>
                    <a:pt x="95097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9509760" cy="6720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  — Cure Pediatriche e Neonatali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875520" y="4846320"/>
            <a:ext cx="7132320" cy="475488"/>
            <a:chOff x="0" y="0"/>
            <a:chExt cx="9509760" cy="633984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9509760" cy="633984"/>
            </a:xfrm>
            <a:custGeom>
              <a:avLst/>
              <a:gdLst/>
              <a:ahLst/>
              <a:cxnLst/>
              <a:rect l="l" t="t" r="r" b="b"/>
              <a:pathLst>
                <a:path w="9509760" h="633984">
                  <a:moveTo>
                    <a:pt x="0" y="0"/>
                  </a:moveTo>
                  <a:lnTo>
                    <a:pt x="9509760" y="0"/>
                  </a:lnTo>
                  <a:lnTo>
                    <a:pt x="9509760" y="633984"/>
                  </a:lnTo>
                  <a:lnTo>
                    <a:pt x="0" y="6339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9509760" cy="6720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  — Cure Intensive e nell'Emergenza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908047" y="6120127"/>
            <a:ext cx="16471897" cy="2390137"/>
            <a:chOff x="0" y="0"/>
            <a:chExt cx="21962529" cy="3186849"/>
          </a:xfrm>
        </p:grpSpPr>
        <p:sp>
          <p:nvSpPr>
            <p:cNvPr id="63" name="Freeform 63"/>
            <p:cNvSpPr/>
            <p:nvPr/>
          </p:nvSpPr>
          <p:spPr>
            <a:xfrm>
              <a:off x="8509" y="8509"/>
              <a:ext cx="21945601" cy="3169920"/>
            </a:xfrm>
            <a:custGeom>
              <a:avLst/>
              <a:gdLst/>
              <a:ahLst/>
              <a:cxnLst/>
              <a:rect l="l" t="t" r="r" b="b"/>
              <a:pathLst>
                <a:path w="21945601" h="3169920">
                  <a:moveTo>
                    <a:pt x="0" y="0"/>
                  </a:moveTo>
                  <a:lnTo>
                    <a:pt x="21945601" y="0"/>
                  </a:lnTo>
                  <a:lnTo>
                    <a:pt x="21945601" y="3169920"/>
                  </a:lnTo>
                  <a:lnTo>
                    <a:pt x="0" y="316992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0" y="0"/>
              <a:ext cx="21962618" cy="3186938"/>
            </a:xfrm>
            <a:custGeom>
              <a:avLst/>
              <a:gdLst/>
              <a:ahLst/>
              <a:cxnLst/>
              <a:rect l="l" t="t" r="r" b="b"/>
              <a:pathLst>
                <a:path w="21962618" h="318693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3178429"/>
                  </a:lnTo>
                  <a:cubicBezTo>
                    <a:pt x="21962618" y="3183128"/>
                    <a:pt x="21958808" y="3186938"/>
                    <a:pt x="21954110" y="3186938"/>
                  </a:cubicBezTo>
                  <a:lnTo>
                    <a:pt x="8509" y="3186938"/>
                  </a:lnTo>
                  <a:cubicBezTo>
                    <a:pt x="3810" y="3186938"/>
                    <a:pt x="0" y="3183128"/>
                    <a:pt x="0" y="317842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3178429"/>
                  </a:lnTo>
                  <a:lnTo>
                    <a:pt x="8509" y="3178429"/>
                  </a:lnTo>
                  <a:lnTo>
                    <a:pt x="8509" y="3169920"/>
                  </a:lnTo>
                  <a:lnTo>
                    <a:pt x="21954110" y="3169920"/>
                  </a:lnTo>
                  <a:lnTo>
                    <a:pt x="21954110" y="3178429"/>
                  </a:lnTo>
                  <a:lnTo>
                    <a:pt x="21945600" y="3178429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901703" y="6113783"/>
            <a:ext cx="153419" cy="2402843"/>
            <a:chOff x="0" y="0"/>
            <a:chExt cx="204559" cy="3203791"/>
          </a:xfrm>
        </p:grpSpPr>
        <p:sp>
          <p:nvSpPr>
            <p:cNvPr id="66" name="Freeform 66"/>
            <p:cNvSpPr/>
            <p:nvPr/>
          </p:nvSpPr>
          <p:spPr>
            <a:xfrm>
              <a:off x="16891" y="16891"/>
              <a:ext cx="170688" cy="3169920"/>
            </a:xfrm>
            <a:custGeom>
              <a:avLst/>
              <a:gdLst/>
              <a:ahLst/>
              <a:cxnLst/>
              <a:rect l="l" t="t" r="r" b="b"/>
              <a:pathLst>
                <a:path w="170688" h="3169920">
                  <a:moveTo>
                    <a:pt x="0" y="0"/>
                  </a:moveTo>
                  <a:lnTo>
                    <a:pt x="170688" y="0"/>
                  </a:lnTo>
                  <a:lnTo>
                    <a:pt x="170688" y="3169920"/>
                  </a:lnTo>
                  <a:lnTo>
                    <a:pt x="0" y="3169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204470" cy="3203702"/>
            </a:xfrm>
            <a:custGeom>
              <a:avLst/>
              <a:gdLst/>
              <a:ahLst/>
              <a:cxnLst/>
              <a:rect l="l" t="t" r="r" b="b"/>
              <a:pathLst>
                <a:path w="204470" h="320370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3186811"/>
                  </a:lnTo>
                  <a:cubicBezTo>
                    <a:pt x="204470" y="3196209"/>
                    <a:pt x="196850" y="3203702"/>
                    <a:pt x="187579" y="3203702"/>
                  </a:cubicBezTo>
                  <a:lnTo>
                    <a:pt x="16891" y="3203702"/>
                  </a:lnTo>
                  <a:cubicBezTo>
                    <a:pt x="7493" y="3203702"/>
                    <a:pt x="0" y="3196082"/>
                    <a:pt x="0" y="3186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3186811"/>
                  </a:lnTo>
                  <a:lnTo>
                    <a:pt x="16891" y="3186811"/>
                  </a:lnTo>
                  <a:lnTo>
                    <a:pt x="16891" y="3169920"/>
                  </a:lnTo>
                  <a:lnTo>
                    <a:pt x="187579" y="3169920"/>
                  </a:lnTo>
                  <a:lnTo>
                    <a:pt x="187579" y="3186811"/>
                  </a:lnTo>
                  <a:lnTo>
                    <a:pt x="170688" y="318681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280160" y="6309360"/>
            <a:ext cx="14630400" cy="402336"/>
            <a:chOff x="0" y="0"/>
            <a:chExt cx="19507200" cy="536448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9507200" cy="536448"/>
            </a:xfrm>
            <a:custGeom>
              <a:avLst/>
              <a:gdLst/>
              <a:ahLst/>
              <a:cxnLst/>
              <a:rect l="l" t="t" r="r" b="b"/>
              <a:pathLst>
                <a:path w="19507200" h="536448">
                  <a:moveTo>
                    <a:pt x="0" y="0"/>
                  </a:moveTo>
                  <a:lnTo>
                    <a:pt x="19507200" y="0"/>
                  </a:lnTo>
                  <a:lnTo>
                    <a:pt x="1950720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58546" b="-658546"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1950720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 spc="400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COSA MANCA ANCORA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280160" y="6858000"/>
            <a:ext cx="15727680" cy="1371600"/>
            <a:chOff x="0" y="0"/>
            <a:chExt cx="20970240" cy="1828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0970239" cy="1828800"/>
            </a:xfrm>
            <a:custGeom>
              <a:avLst/>
              <a:gdLst/>
              <a:ahLst/>
              <a:cxnLst/>
              <a:rect l="l" t="t" r="r" b="b"/>
              <a:pathLst>
                <a:path w="20970239" h="1828800">
                  <a:moveTo>
                    <a:pt x="0" y="0"/>
                  </a:moveTo>
                  <a:lnTo>
                    <a:pt x="20970239" y="0"/>
                  </a:lnTo>
                  <a:lnTo>
                    <a:pt x="20970239" y="1828800"/>
                  </a:lnTo>
                  <a:lnTo>
                    <a:pt x="0" y="18288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3428" b="-173428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104775"/>
              <a:ext cx="20970240" cy="19335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0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L'Italia non ha ancora un quadro legislativo che riconosca formalmente il ruolo di APN/NP. Non esiste un registro separato, non esiste un titolo protetto, non esiste un elenco di competenze prescrittive paragonabile a quello di USA, UK o Paesi Bassi. L'Atto del Governo n. 372 (prescrizione di presidi e dispositivi, non farmaci) è il primo passo concreto. Le 3 nuove lauree magistrali cliniche sono il secondo. Ma la strada per un APN italiano pienamente riconosciuto è ancora lunga.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914400" y="9326880"/>
            <a:ext cx="16459200" cy="365760"/>
            <a:chOff x="0" y="0"/>
            <a:chExt cx="21945600" cy="48768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21945600" cy="487680"/>
            </a:xfrm>
            <a:custGeom>
              <a:avLst/>
              <a:gdLst/>
              <a:ahLst/>
              <a:cxnLst/>
              <a:rect l="l" t="t" r="r" b="b"/>
              <a:pathLst>
                <a:path w="21945600" h="48768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26826" b="-826826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-38100"/>
              <a:ext cx="2194560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L. 251/2000; L. 43/2006; DM 77/2022; FNOPI Comunicato 21.02.2026; Atto del Governo n. 372, Senato 2025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901703" y="8856983"/>
            <a:ext cx="135131" cy="756923"/>
            <a:chOff x="0" y="0"/>
            <a:chExt cx="180175" cy="1009231"/>
          </a:xfrm>
        </p:grpSpPr>
        <p:sp>
          <p:nvSpPr>
            <p:cNvPr id="78" name="Freeform 78"/>
            <p:cNvSpPr/>
            <p:nvPr/>
          </p:nvSpPr>
          <p:spPr>
            <a:xfrm>
              <a:off x="16891" y="16891"/>
              <a:ext cx="146304" cy="975360"/>
            </a:xfrm>
            <a:custGeom>
              <a:avLst/>
              <a:gdLst/>
              <a:ahLst/>
              <a:cxnLst/>
              <a:rect l="l" t="t" r="r" b="b"/>
              <a:pathLst>
                <a:path w="146304" h="975360">
                  <a:moveTo>
                    <a:pt x="0" y="0"/>
                  </a:moveTo>
                  <a:lnTo>
                    <a:pt x="146304" y="0"/>
                  </a:lnTo>
                  <a:lnTo>
                    <a:pt x="146304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79" name="Freeform 79"/>
            <p:cNvSpPr/>
            <p:nvPr/>
          </p:nvSpPr>
          <p:spPr>
            <a:xfrm>
              <a:off x="0" y="0"/>
              <a:ext cx="180086" cy="1009144"/>
            </a:xfrm>
            <a:custGeom>
              <a:avLst/>
              <a:gdLst/>
              <a:ahLst/>
              <a:cxnLst/>
              <a:rect l="l" t="t" r="r" b="b"/>
              <a:pathLst>
                <a:path w="180086" h="1009144">
                  <a:moveTo>
                    <a:pt x="16891" y="0"/>
                  </a:moveTo>
                  <a:lnTo>
                    <a:pt x="163195" y="0"/>
                  </a:lnTo>
                  <a:cubicBezTo>
                    <a:pt x="172593" y="0"/>
                    <a:pt x="180086" y="7620"/>
                    <a:pt x="180086" y="16891"/>
                  </a:cubicBezTo>
                  <a:lnTo>
                    <a:pt x="180086" y="992251"/>
                  </a:lnTo>
                  <a:cubicBezTo>
                    <a:pt x="180086" y="1001649"/>
                    <a:pt x="172466" y="1009142"/>
                    <a:pt x="163195" y="1009142"/>
                  </a:cubicBezTo>
                  <a:lnTo>
                    <a:pt x="16891" y="1009142"/>
                  </a:lnTo>
                  <a:cubicBezTo>
                    <a:pt x="7620" y="1009269"/>
                    <a:pt x="0" y="1001649"/>
                    <a:pt x="0" y="9922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992251"/>
                  </a:lnTo>
                  <a:lnTo>
                    <a:pt x="16891" y="992251"/>
                  </a:lnTo>
                  <a:lnTo>
                    <a:pt x="16891" y="975360"/>
                  </a:lnTo>
                  <a:lnTo>
                    <a:pt x="163195" y="975360"/>
                  </a:lnTo>
                  <a:lnTo>
                    <a:pt x="163195" y="992251"/>
                  </a:lnTo>
                  <a:lnTo>
                    <a:pt x="146304" y="992251"/>
                  </a:lnTo>
                  <a:lnTo>
                    <a:pt x="146304" y="16891"/>
                  </a:lnTo>
                  <a:lnTo>
                    <a:pt x="163195" y="16891"/>
                  </a:lnTo>
                  <a:lnTo>
                    <a:pt x="16319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280160" y="8869680"/>
            <a:ext cx="16093440" cy="731520"/>
            <a:chOff x="0" y="0"/>
            <a:chExt cx="21457920" cy="97536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21457920" cy="975360"/>
            </a:xfrm>
            <a:custGeom>
              <a:avLst/>
              <a:gdLst/>
              <a:ahLst/>
              <a:cxnLst/>
              <a:rect l="l" t="t" r="r" b="b"/>
              <a:pathLst>
                <a:path w="21457920" h="975360">
                  <a:moveTo>
                    <a:pt x="0" y="0"/>
                  </a:moveTo>
                  <a:lnTo>
                    <a:pt x="21457920" y="0"/>
                  </a:lnTo>
                  <a:lnTo>
                    <a:pt x="2145792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8670" b="-378670"/>
              </a:stretch>
            </a:blipFill>
          </p:spPr>
        </p:sp>
        <p:sp>
          <p:nvSpPr>
            <p:cNvPr id="82" name="TextBox 82"/>
            <p:cNvSpPr txBox="1"/>
            <p:nvPr/>
          </p:nvSpPr>
          <p:spPr>
            <a:xfrm>
              <a:off x="0" y="-9525"/>
              <a:ext cx="21457920" cy="9848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E8BE5E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«L'Italia non ha ancora l'APN. Ma sta costruendo i mattoni — uno alla volta.»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6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57200"/>
            <a:ext cx="12473235" cy="1097280"/>
            <a:chOff x="0" y="0"/>
            <a:chExt cx="16630981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630980" cy="1463040"/>
            </a:xfrm>
            <a:custGeom>
              <a:avLst/>
              <a:gdLst/>
              <a:ahLst/>
              <a:cxnLst/>
              <a:rect l="l" t="t" r="r" b="b"/>
              <a:pathLst>
                <a:path w="16630980" h="1463040">
                  <a:moveTo>
                    <a:pt x="0" y="0"/>
                  </a:moveTo>
                  <a:lnTo>
                    <a:pt x="16630980" y="0"/>
                  </a:lnTo>
                  <a:lnTo>
                    <a:pt x="1663098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r="-31956" b="-24227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6630981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La carriera infermieristica in Italia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703" y="1596647"/>
            <a:ext cx="2219963" cy="116843"/>
            <a:chOff x="0" y="0"/>
            <a:chExt cx="2959951" cy="155791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2926080" cy="121920"/>
            </a:xfrm>
            <a:custGeom>
              <a:avLst/>
              <a:gdLst/>
              <a:ahLst/>
              <a:cxnLst/>
              <a:rect l="l" t="t" r="r" b="b"/>
              <a:pathLst>
                <a:path w="2926080" h="121920">
                  <a:moveTo>
                    <a:pt x="0" y="0"/>
                  </a:moveTo>
                  <a:lnTo>
                    <a:pt x="2926080" y="0"/>
                  </a:lnTo>
                  <a:lnTo>
                    <a:pt x="292608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59862" cy="155704"/>
            </a:xfrm>
            <a:custGeom>
              <a:avLst/>
              <a:gdLst/>
              <a:ahLst/>
              <a:cxnLst/>
              <a:rect l="l" t="t" r="r" b="b"/>
              <a:pathLst>
                <a:path w="2959862" h="155704">
                  <a:moveTo>
                    <a:pt x="16891" y="0"/>
                  </a:moveTo>
                  <a:lnTo>
                    <a:pt x="2942971" y="0"/>
                  </a:lnTo>
                  <a:cubicBezTo>
                    <a:pt x="2952369" y="0"/>
                    <a:pt x="2959862" y="7620"/>
                    <a:pt x="2959862" y="16891"/>
                  </a:cubicBezTo>
                  <a:lnTo>
                    <a:pt x="2959862" y="138811"/>
                  </a:lnTo>
                  <a:cubicBezTo>
                    <a:pt x="2959862" y="148209"/>
                    <a:pt x="2952242" y="155702"/>
                    <a:pt x="294297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2942971" y="121920"/>
                  </a:lnTo>
                  <a:lnTo>
                    <a:pt x="2942971" y="138811"/>
                  </a:lnTo>
                  <a:lnTo>
                    <a:pt x="2926080" y="138811"/>
                  </a:lnTo>
                  <a:lnTo>
                    <a:pt x="2926080" y="16891"/>
                  </a:lnTo>
                  <a:lnTo>
                    <a:pt x="2942971" y="16891"/>
                  </a:lnTo>
                  <a:lnTo>
                    <a:pt x="29429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" y="1792224"/>
            <a:ext cx="16459200" cy="548640"/>
            <a:chOff x="0" y="0"/>
            <a:chExt cx="21945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945744" b="-945744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Il quadro normativo e contrattuale che definisce le vostre opportunità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8047" y="2462527"/>
            <a:ext cx="16471897" cy="927097"/>
            <a:chOff x="0" y="0"/>
            <a:chExt cx="21962529" cy="1236129"/>
          </a:xfrm>
        </p:grpSpPr>
        <p:sp>
          <p:nvSpPr>
            <p:cNvPr id="21" name="Freeform 21"/>
            <p:cNvSpPr/>
            <p:nvPr/>
          </p:nvSpPr>
          <p:spPr>
            <a:xfrm>
              <a:off x="8509" y="8509"/>
              <a:ext cx="21945601" cy="1219200"/>
            </a:xfrm>
            <a:custGeom>
              <a:avLst/>
              <a:gdLst/>
              <a:ahLst/>
              <a:cxnLst/>
              <a:rect l="l" t="t" r="r" b="b"/>
              <a:pathLst>
                <a:path w="21945601" h="1219200">
                  <a:moveTo>
                    <a:pt x="0" y="0"/>
                  </a:moveTo>
                  <a:lnTo>
                    <a:pt x="21945601" y="0"/>
                  </a:lnTo>
                  <a:lnTo>
                    <a:pt x="21945601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1962618" cy="1236218"/>
            </a:xfrm>
            <a:custGeom>
              <a:avLst/>
              <a:gdLst/>
              <a:ahLst/>
              <a:cxnLst/>
              <a:rect l="l" t="t" r="r" b="b"/>
              <a:pathLst>
                <a:path w="21962618" h="123621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27709"/>
                  </a:lnTo>
                  <a:cubicBezTo>
                    <a:pt x="21962618" y="1232408"/>
                    <a:pt x="21958808" y="1236218"/>
                    <a:pt x="21954110" y="1236218"/>
                  </a:cubicBezTo>
                  <a:lnTo>
                    <a:pt x="8509" y="1236218"/>
                  </a:lnTo>
                  <a:cubicBezTo>
                    <a:pt x="3810" y="1236218"/>
                    <a:pt x="0" y="1232408"/>
                    <a:pt x="0" y="122770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27709"/>
                  </a:lnTo>
                  <a:lnTo>
                    <a:pt x="8509" y="1227709"/>
                  </a:lnTo>
                  <a:lnTo>
                    <a:pt x="8509" y="1219200"/>
                  </a:lnTo>
                  <a:lnTo>
                    <a:pt x="21954110" y="1219200"/>
                  </a:lnTo>
                  <a:lnTo>
                    <a:pt x="21954110" y="1227709"/>
                  </a:lnTo>
                  <a:lnTo>
                    <a:pt x="21945600" y="1227709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01703" y="2456183"/>
            <a:ext cx="153419" cy="939803"/>
            <a:chOff x="0" y="0"/>
            <a:chExt cx="204559" cy="1253071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170688" cy="1219200"/>
            </a:xfrm>
            <a:custGeom>
              <a:avLst/>
              <a:gdLst/>
              <a:ahLst/>
              <a:cxnLst/>
              <a:rect l="l" t="t" r="r" b="b"/>
              <a:pathLst>
                <a:path w="170688" h="1219200">
                  <a:moveTo>
                    <a:pt x="0" y="0"/>
                  </a:moveTo>
                  <a:lnTo>
                    <a:pt x="170688" y="0"/>
                  </a:lnTo>
                  <a:lnTo>
                    <a:pt x="170688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04470" cy="1252984"/>
            </a:xfrm>
            <a:custGeom>
              <a:avLst/>
              <a:gdLst/>
              <a:ahLst/>
              <a:cxnLst/>
              <a:rect l="l" t="t" r="r" b="b"/>
              <a:pathLst>
                <a:path w="204470" h="125298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36091"/>
                  </a:lnTo>
                  <a:cubicBezTo>
                    <a:pt x="204470" y="1245489"/>
                    <a:pt x="196850" y="1252982"/>
                    <a:pt x="187579" y="1252982"/>
                  </a:cubicBezTo>
                  <a:lnTo>
                    <a:pt x="16891" y="1252982"/>
                  </a:lnTo>
                  <a:cubicBezTo>
                    <a:pt x="7620" y="1253109"/>
                    <a:pt x="0" y="1245489"/>
                    <a:pt x="0" y="12360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36091"/>
                  </a:lnTo>
                  <a:lnTo>
                    <a:pt x="16891" y="1236091"/>
                  </a:lnTo>
                  <a:lnTo>
                    <a:pt x="16891" y="1219200"/>
                  </a:lnTo>
                  <a:lnTo>
                    <a:pt x="187579" y="1219200"/>
                  </a:lnTo>
                  <a:lnTo>
                    <a:pt x="187579" y="1236091"/>
                  </a:lnTo>
                  <a:lnTo>
                    <a:pt x="170688" y="123609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80160" y="2615184"/>
            <a:ext cx="3291840" cy="402336"/>
            <a:chOff x="0" y="0"/>
            <a:chExt cx="4389120" cy="5364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389120" cy="536448"/>
            </a:xfrm>
            <a:custGeom>
              <a:avLst/>
              <a:gdLst/>
              <a:ahLst/>
              <a:cxnLst/>
              <a:rect l="l" t="t" r="r" b="b"/>
              <a:pathLst>
                <a:path w="4389120" h="536448">
                  <a:moveTo>
                    <a:pt x="0" y="0"/>
                  </a:moveTo>
                  <a:lnTo>
                    <a:pt x="4389120" y="0"/>
                  </a:lnTo>
                  <a:lnTo>
                    <a:pt x="438912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423" b="-109423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4389120" cy="5364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L. 739/1994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754880" y="2615184"/>
            <a:ext cx="12070080" cy="640080"/>
            <a:chOff x="0" y="0"/>
            <a:chExt cx="16093440" cy="85344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093439" cy="853440"/>
            </a:xfrm>
            <a:custGeom>
              <a:avLst/>
              <a:gdLst/>
              <a:ahLst/>
              <a:cxnLst/>
              <a:rect l="l" t="t" r="r" b="b"/>
              <a:pathLst>
                <a:path w="16093439" h="853440">
                  <a:moveTo>
                    <a:pt x="0" y="0"/>
                  </a:moveTo>
                  <a:lnTo>
                    <a:pt x="16093439" y="0"/>
                  </a:lnTo>
                  <a:lnTo>
                    <a:pt x="16093439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7432" b="-317432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6093440" cy="8915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Profilo professionale dell'infermiere — definisce chi è l'infermiere e cosa fa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08047" y="3523231"/>
            <a:ext cx="16471897" cy="927097"/>
            <a:chOff x="0" y="0"/>
            <a:chExt cx="21962529" cy="1236129"/>
          </a:xfrm>
        </p:grpSpPr>
        <p:sp>
          <p:nvSpPr>
            <p:cNvPr id="33" name="Freeform 33"/>
            <p:cNvSpPr/>
            <p:nvPr/>
          </p:nvSpPr>
          <p:spPr>
            <a:xfrm>
              <a:off x="8509" y="8509"/>
              <a:ext cx="21945601" cy="1219200"/>
            </a:xfrm>
            <a:custGeom>
              <a:avLst/>
              <a:gdLst/>
              <a:ahLst/>
              <a:cxnLst/>
              <a:rect l="l" t="t" r="r" b="b"/>
              <a:pathLst>
                <a:path w="21945601" h="1219200">
                  <a:moveTo>
                    <a:pt x="0" y="0"/>
                  </a:moveTo>
                  <a:lnTo>
                    <a:pt x="21945601" y="0"/>
                  </a:lnTo>
                  <a:lnTo>
                    <a:pt x="21945601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21962618" cy="1236218"/>
            </a:xfrm>
            <a:custGeom>
              <a:avLst/>
              <a:gdLst/>
              <a:ahLst/>
              <a:cxnLst/>
              <a:rect l="l" t="t" r="r" b="b"/>
              <a:pathLst>
                <a:path w="21962618" h="123621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27709"/>
                  </a:lnTo>
                  <a:cubicBezTo>
                    <a:pt x="21962618" y="1232408"/>
                    <a:pt x="21958808" y="1236218"/>
                    <a:pt x="21954110" y="1236218"/>
                  </a:cubicBezTo>
                  <a:lnTo>
                    <a:pt x="8509" y="1236218"/>
                  </a:lnTo>
                  <a:cubicBezTo>
                    <a:pt x="3810" y="1236218"/>
                    <a:pt x="0" y="1232408"/>
                    <a:pt x="0" y="122770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27709"/>
                  </a:lnTo>
                  <a:lnTo>
                    <a:pt x="8509" y="1227709"/>
                  </a:lnTo>
                  <a:lnTo>
                    <a:pt x="8509" y="1219200"/>
                  </a:lnTo>
                  <a:lnTo>
                    <a:pt x="21954110" y="1219200"/>
                  </a:lnTo>
                  <a:lnTo>
                    <a:pt x="21954110" y="1227709"/>
                  </a:lnTo>
                  <a:lnTo>
                    <a:pt x="21945600" y="1227709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901703" y="3516887"/>
            <a:ext cx="153419" cy="939803"/>
            <a:chOff x="0" y="0"/>
            <a:chExt cx="204559" cy="1253071"/>
          </a:xfrm>
        </p:grpSpPr>
        <p:sp>
          <p:nvSpPr>
            <p:cNvPr id="36" name="Freeform 36"/>
            <p:cNvSpPr/>
            <p:nvPr/>
          </p:nvSpPr>
          <p:spPr>
            <a:xfrm>
              <a:off x="16891" y="16891"/>
              <a:ext cx="170688" cy="1219200"/>
            </a:xfrm>
            <a:custGeom>
              <a:avLst/>
              <a:gdLst/>
              <a:ahLst/>
              <a:cxnLst/>
              <a:rect l="l" t="t" r="r" b="b"/>
              <a:pathLst>
                <a:path w="170688" h="1219200">
                  <a:moveTo>
                    <a:pt x="0" y="0"/>
                  </a:moveTo>
                  <a:lnTo>
                    <a:pt x="170688" y="0"/>
                  </a:lnTo>
                  <a:lnTo>
                    <a:pt x="170688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204470" cy="1252984"/>
            </a:xfrm>
            <a:custGeom>
              <a:avLst/>
              <a:gdLst/>
              <a:ahLst/>
              <a:cxnLst/>
              <a:rect l="l" t="t" r="r" b="b"/>
              <a:pathLst>
                <a:path w="204470" h="125298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36091"/>
                  </a:lnTo>
                  <a:cubicBezTo>
                    <a:pt x="204470" y="1245489"/>
                    <a:pt x="196850" y="1252982"/>
                    <a:pt x="187579" y="1252982"/>
                  </a:cubicBezTo>
                  <a:lnTo>
                    <a:pt x="16891" y="1252982"/>
                  </a:lnTo>
                  <a:cubicBezTo>
                    <a:pt x="7620" y="1253109"/>
                    <a:pt x="0" y="1245489"/>
                    <a:pt x="0" y="12360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36091"/>
                  </a:lnTo>
                  <a:lnTo>
                    <a:pt x="16891" y="1236091"/>
                  </a:lnTo>
                  <a:lnTo>
                    <a:pt x="16891" y="1219200"/>
                  </a:lnTo>
                  <a:lnTo>
                    <a:pt x="187579" y="1219200"/>
                  </a:lnTo>
                  <a:lnTo>
                    <a:pt x="187579" y="1236091"/>
                  </a:lnTo>
                  <a:lnTo>
                    <a:pt x="170688" y="123609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280160" y="3675888"/>
            <a:ext cx="3291840" cy="402336"/>
            <a:chOff x="0" y="0"/>
            <a:chExt cx="4389120" cy="53644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389120" cy="536448"/>
            </a:xfrm>
            <a:custGeom>
              <a:avLst/>
              <a:gdLst/>
              <a:ahLst/>
              <a:cxnLst/>
              <a:rect l="l" t="t" r="r" b="b"/>
              <a:pathLst>
                <a:path w="4389120" h="536448">
                  <a:moveTo>
                    <a:pt x="0" y="0"/>
                  </a:moveTo>
                  <a:lnTo>
                    <a:pt x="4389120" y="0"/>
                  </a:lnTo>
                  <a:lnTo>
                    <a:pt x="438912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423" b="-109423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0"/>
              <a:ext cx="4389120" cy="5364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L. 251/2000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754880" y="3675888"/>
            <a:ext cx="12070080" cy="640080"/>
            <a:chOff x="0" y="0"/>
            <a:chExt cx="16093440" cy="85344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6093439" cy="853440"/>
            </a:xfrm>
            <a:custGeom>
              <a:avLst/>
              <a:gdLst/>
              <a:ahLst/>
              <a:cxnLst/>
              <a:rect l="l" t="t" r="r" b="b"/>
              <a:pathLst>
                <a:path w="16093439" h="853440">
                  <a:moveTo>
                    <a:pt x="0" y="0"/>
                  </a:moveTo>
                  <a:lnTo>
                    <a:pt x="16093439" y="0"/>
                  </a:lnTo>
                  <a:lnTo>
                    <a:pt x="16093439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7432" b="-317432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16093440" cy="8915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Autonomia professionale — gli infermieri sono professionisti, non ausiliari del medico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08047" y="4583935"/>
            <a:ext cx="16471897" cy="927097"/>
            <a:chOff x="0" y="0"/>
            <a:chExt cx="21962529" cy="1236129"/>
          </a:xfrm>
        </p:grpSpPr>
        <p:sp>
          <p:nvSpPr>
            <p:cNvPr id="45" name="Freeform 45"/>
            <p:cNvSpPr/>
            <p:nvPr/>
          </p:nvSpPr>
          <p:spPr>
            <a:xfrm>
              <a:off x="8509" y="8509"/>
              <a:ext cx="21945601" cy="1219200"/>
            </a:xfrm>
            <a:custGeom>
              <a:avLst/>
              <a:gdLst/>
              <a:ahLst/>
              <a:cxnLst/>
              <a:rect l="l" t="t" r="r" b="b"/>
              <a:pathLst>
                <a:path w="21945601" h="1219200">
                  <a:moveTo>
                    <a:pt x="0" y="0"/>
                  </a:moveTo>
                  <a:lnTo>
                    <a:pt x="21945601" y="0"/>
                  </a:lnTo>
                  <a:lnTo>
                    <a:pt x="21945601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21962618" cy="1236218"/>
            </a:xfrm>
            <a:custGeom>
              <a:avLst/>
              <a:gdLst/>
              <a:ahLst/>
              <a:cxnLst/>
              <a:rect l="l" t="t" r="r" b="b"/>
              <a:pathLst>
                <a:path w="21962618" h="123621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27709"/>
                  </a:lnTo>
                  <a:cubicBezTo>
                    <a:pt x="21962618" y="1232408"/>
                    <a:pt x="21958808" y="1236218"/>
                    <a:pt x="21954110" y="1236218"/>
                  </a:cubicBezTo>
                  <a:lnTo>
                    <a:pt x="8509" y="1236218"/>
                  </a:lnTo>
                  <a:cubicBezTo>
                    <a:pt x="3810" y="1236218"/>
                    <a:pt x="0" y="1232408"/>
                    <a:pt x="0" y="122770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27709"/>
                  </a:lnTo>
                  <a:lnTo>
                    <a:pt x="8509" y="1227709"/>
                  </a:lnTo>
                  <a:lnTo>
                    <a:pt x="8509" y="1219200"/>
                  </a:lnTo>
                  <a:lnTo>
                    <a:pt x="21954110" y="1219200"/>
                  </a:lnTo>
                  <a:lnTo>
                    <a:pt x="21954110" y="1227709"/>
                  </a:lnTo>
                  <a:lnTo>
                    <a:pt x="21945600" y="1227709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901703" y="4577591"/>
            <a:ext cx="153419" cy="939803"/>
            <a:chOff x="0" y="0"/>
            <a:chExt cx="204559" cy="1253071"/>
          </a:xfrm>
        </p:grpSpPr>
        <p:sp>
          <p:nvSpPr>
            <p:cNvPr id="48" name="Freeform 48"/>
            <p:cNvSpPr/>
            <p:nvPr/>
          </p:nvSpPr>
          <p:spPr>
            <a:xfrm>
              <a:off x="16891" y="16891"/>
              <a:ext cx="170688" cy="1219200"/>
            </a:xfrm>
            <a:custGeom>
              <a:avLst/>
              <a:gdLst/>
              <a:ahLst/>
              <a:cxnLst/>
              <a:rect l="l" t="t" r="r" b="b"/>
              <a:pathLst>
                <a:path w="170688" h="1219200">
                  <a:moveTo>
                    <a:pt x="0" y="0"/>
                  </a:moveTo>
                  <a:lnTo>
                    <a:pt x="170688" y="0"/>
                  </a:lnTo>
                  <a:lnTo>
                    <a:pt x="170688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204470" cy="1252984"/>
            </a:xfrm>
            <a:custGeom>
              <a:avLst/>
              <a:gdLst/>
              <a:ahLst/>
              <a:cxnLst/>
              <a:rect l="l" t="t" r="r" b="b"/>
              <a:pathLst>
                <a:path w="204470" h="125298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36091"/>
                  </a:lnTo>
                  <a:cubicBezTo>
                    <a:pt x="204470" y="1245489"/>
                    <a:pt x="196850" y="1252982"/>
                    <a:pt x="187579" y="1252982"/>
                  </a:cubicBezTo>
                  <a:lnTo>
                    <a:pt x="16891" y="1252982"/>
                  </a:lnTo>
                  <a:cubicBezTo>
                    <a:pt x="7620" y="1253109"/>
                    <a:pt x="0" y="1245489"/>
                    <a:pt x="0" y="12360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36091"/>
                  </a:lnTo>
                  <a:lnTo>
                    <a:pt x="16891" y="1236091"/>
                  </a:lnTo>
                  <a:lnTo>
                    <a:pt x="16891" y="1219200"/>
                  </a:lnTo>
                  <a:lnTo>
                    <a:pt x="187579" y="1219200"/>
                  </a:lnTo>
                  <a:lnTo>
                    <a:pt x="187579" y="1236091"/>
                  </a:lnTo>
                  <a:lnTo>
                    <a:pt x="170688" y="123609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280160" y="4736592"/>
            <a:ext cx="3291840" cy="402336"/>
            <a:chOff x="0" y="0"/>
            <a:chExt cx="4389120" cy="53644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389120" cy="536448"/>
            </a:xfrm>
            <a:custGeom>
              <a:avLst/>
              <a:gdLst/>
              <a:ahLst/>
              <a:cxnLst/>
              <a:rect l="l" t="t" r="r" b="b"/>
              <a:pathLst>
                <a:path w="4389120" h="536448">
                  <a:moveTo>
                    <a:pt x="0" y="0"/>
                  </a:moveTo>
                  <a:lnTo>
                    <a:pt x="4389120" y="0"/>
                  </a:lnTo>
                  <a:lnTo>
                    <a:pt x="438912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423" b="-109423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4389120" cy="5364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L. 43/2006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4754880" y="4736592"/>
            <a:ext cx="12070080" cy="640080"/>
            <a:chOff x="0" y="0"/>
            <a:chExt cx="16093440" cy="85344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6093439" cy="853440"/>
            </a:xfrm>
            <a:custGeom>
              <a:avLst/>
              <a:gdLst/>
              <a:ahLst/>
              <a:cxnLst/>
              <a:rect l="l" t="t" r="r" b="b"/>
              <a:pathLst>
                <a:path w="16093439" h="853440">
                  <a:moveTo>
                    <a:pt x="0" y="0"/>
                  </a:moveTo>
                  <a:lnTo>
                    <a:pt x="16093439" y="0"/>
                  </a:lnTo>
                  <a:lnTo>
                    <a:pt x="16093439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7432" b="-317432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16093440" cy="8915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Istituzione dei profili specialistici e della dirigenza delle professioni sanitarie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08047" y="5644639"/>
            <a:ext cx="16471897" cy="927097"/>
            <a:chOff x="0" y="0"/>
            <a:chExt cx="21962529" cy="1236129"/>
          </a:xfrm>
        </p:grpSpPr>
        <p:sp>
          <p:nvSpPr>
            <p:cNvPr id="57" name="Freeform 57"/>
            <p:cNvSpPr/>
            <p:nvPr/>
          </p:nvSpPr>
          <p:spPr>
            <a:xfrm>
              <a:off x="8509" y="8509"/>
              <a:ext cx="21945601" cy="1219200"/>
            </a:xfrm>
            <a:custGeom>
              <a:avLst/>
              <a:gdLst/>
              <a:ahLst/>
              <a:cxnLst/>
              <a:rect l="l" t="t" r="r" b="b"/>
              <a:pathLst>
                <a:path w="21945601" h="1219200">
                  <a:moveTo>
                    <a:pt x="0" y="0"/>
                  </a:moveTo>
                  <a:lnTo>
                    <a:pt x="21945601" y="0"/>
                  </a:lnTo>
                  <a:lnTo>
                    <a:pt x="21945601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21962618" cy="1236218"/>
            </a:xfrm>
            <a:custGeom>
              <a:avLst/>
              <a:gdLst/>
              <a:ahLst/>
              <a:cxnLst/>
              <a:rect l="l" t="t" r="r" b="b"/>
              <a:pathLst>
                <a:path w="21962618" h="123621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27709"/>
                  </a:lnTo>
                  <a:cubicBezTo>
                    <a:pt x="21962618" y="1232408"/>
                    <a:pt x="21958808" y="1236218"/>
                    <a:pt x="21954110" y="1236218"/>
                  </a:cubicBezTo>
                  <a:lnTo>
                    <a:pt x="8509" y="1236218"/>
                  </a:lnTo>
                  <a:cubicBezTo>
                    <a:pt x="3810" y="1236218"/>
                    <a:pt x="0" y="1232408"/>
                    <a:pt x="0" y="122770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27709"/>
                  </a:lnTo>
                  <a:lnTo>
                    <a:pt x="8509" y="1227709"/>
                  </a:lnTo>
                  <a:lnTo>
                    <a:pt x="8509" y="1219200"/>
                  </a:lnTo>
                  <a:lnTo>
                    <a:pt x="21954110" y="1219200"/>
                  </a:lnTo>
                  <a:lnTo>
                    <a:pt x="21954110" y="1227709"/>
                  </a:lnTo>
                  <a:lnTo>
                    <a:pt x="21945600" y="1227709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901703" y="5638295"/>
            <a:ext cx="153419" cy="939803"/>
            <a:chOff x="0" y="0"/>
            <a:chExt cx="204559" cy="1253071"/>
          </a:xfrm>
        </p:grpSpPr>
        <p:sp>
          <p:nvSpPr>
            <p:cNvPr id="60" name="Freeform 60"/>
            <p:cNvSpPr/>
            <p:nvPr/>
          </p:nvSpPr>
          <p:spPr>
            <a:xfrm>
              <a:off x="16891" y="16891"/>
              <a:ext cx="170688" cy="1219200"/>
            </a:xfrm>
            <a:custGeom>
              <a:avLst/>
              <a:gdLst/>
              <a:ahLst/>
              <a:cxnLst/>
              <a:rect l="l" t="t" r="r" b="b"/>
              <a:pathLst>
                <a:path w="170688" h="1219200">
                  <a:moveTo>
                    <a:pt x="0" y="0"/>
                  </a:moveTo>
                  <a:lnTo>
                    <a:pt x="170688" y="0"/>
                  </a:lnTo>
                  <a:lnTo>
                    <a:pt x="170688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0" y="0"/>
              <a:ext cx="204470" cy="1252984"/>
            </a:xfrm>
            <a:custGeom>
              <a:avLst/>
              <a:gdLst/>
              <a:ahLst/>
              <a:cxnLst/>
              <a:rect l="l" t="t" r="r" b="b"/>
              <a:pathLst>
                <a:path w="204470" h="125298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36091"/>
                  </a:lnTo>
                  <a:cubicBezTo>
                    <a:pt x="204470" y="1245489"/>
                    <a:pt x="196850" y="1252982"/>
                    <a:pt x="187579" y="1252982"/>
                  </a:cubicBezTo>
                  <a:lnTo>
                    <a:pt x="16891" y="1252982"/>
                  </a:lnTo>
                  <a:cubicBezTo>
                    <a:pt x="7620" y="1253109"/>
                    <a:pt x="0" y="1245489"/>
                    <a:pt x="0" y="12360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36091"/>
                  </a:lnTo>
                  <a:lnTo>
                    <a:pt x="16891" y="1236091"/>
                  </a:lnTo>
                  <a:lnTo>
                    <a:pt x="16891" y="1219200"/>
                  </a:lnTo>
                  <a:lnTo>
                    <a:pt x="187579" y="1219200"/>
                  </a:lnTo>
                  <a:lnTo>
                    <a:pt x="187579" y="1236091"/>
                  </a:lnTo>
                  <a:lnTo>
                    <a:pt x="170688" y="123609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280160" y="5797296"/>
            <a:ext cx="3291840" cy="402336"/>
            <a:chOff x="0" y="0"/>
            <a:chExt cx="4389120" cy="536448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4389120" cy="536448"/>
            </a:xfrm>
            <a:custGeom>
              <a:avLst/>
              <a:gdLst/>
              <a:ahLst/>
              <a:cxnLst/>
              <a:rect l="l" t="t" r="r" b="b"/>
              <a:pathLst>
                <a:path w="4389120" h="536448">
                  <a:moveTo>
                    <a:pt x="0" y="0"/>
                  </a:moveTo>
                  <a:lnTo>
                    <a:pt x="4389120" y="0"/>
                  </a:lnTo>
                  <a:lnTo>
                    <a:pt x="438912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423" b="-109423"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0" y="0"/>
              <a:ext cx="4389120" cy="5364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DM 77/2022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4754880" y="5797296"/>
            <a:ext cx="12070080" cy="640080"/>
            <a:chOff x="0" y="0"/>
            <a:chExt cx="16093440" cy="85344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6093439" cy="853440"/>
            </a:xfrm>
            <a:custGeom>
              <a:avLst/>
              <a:gdLst/>
              <a:ahLst/>
              <a:cxnLst/>
              <a:rect l="l" t="t" r="r" b="b"/>
              <a:pathLst>
                <a:path w="16093439" h="853440">
                  <a:moveTo>
                    <a:pt x="0" y="0"/>
                  </a:moveTo>
                  <a:lnTo>
                    <a:pt x="16093439" y="0"/>
                  </a:lnTo>
                  <a:lnTo>
                    <a:pt x="16093439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7432" b="-317432"/>
              </a:stretch>
            </a:blipFill>
          </p:spPr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16093440" cy="8915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Standard territoriali — Case della Comunità, IFeC, Ospedali di Comunità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908047" y="6705343"/>
            <a:ext cx="16471897" cy="927097"/>
            <a:chOff x="0" y="0"/>
            <a:chExt cx="21962529" cy="1236129"/>
          </a:xfrm>
        </p:grpSpPr>
        <p:sp>
          <p:nvSpPr>
            <p:cNvPr id="69" name="Freeform 69"/>
            <p:cNvSpPr/>
            <p:nvPr/>
          </p:nvSpPr>
          <p:spPr>
            <a:xfrm>
              <a:off x="8509" y="8509"/>
              <a:ext cx="21945601" cy="1219200"/>
            </a:xfrm>
            <a:custGeom>
              <a:avLst/>
              <a:gdLst/>
              <a:ahLst/>
              <a:cxnLst/>
              <a:rect l="l" t="t" r="r" b="b"/>
              <a:pathLst>
                <a:path w="21945601" h="1219200">
                  <a:moveTo>
                    <a:pt x="0" y="0"/>
                  </a:moveTo>
                  <a:lnTo>
                    <a:pt x="21945601" y="0"/>
                  </a:lnTo>
                  <a:lnTo>
                    <a:pt x="21945601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21962618" cy="1236218"/>
            </a:xfrm>
            <a:custGeom>
              <a:avLst/>
              <a:gdLst/>
              <a:ahLst/>
              <a:cxnLst/>
              <a:rect l="l" t="t" r="r" b="b"/>
              <a:pathLst>
                <a:path w="21962618" h="123621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27709"/>
                  </a:lnTo>
                  <a:cubicBezTo>
                    <a:pt x="21962618" y="1232408"/>
                    <a:pt x="21958808" y="1236218"/>
                    <a:pt x="21954110" y="1236218"/>
                  </a:cubicBezTo>
                  <a:lnTo>
                    <a:pt x="8509" y="1236218"/>
                  </a:lnTo>
                  <a:cubicBezTo>
                    <a:pt x="3810" y="1236218"/>
                    <a:pt x="0" y="1232408"/>
                    <a:pt x="0" y="122770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27709"/>
                  </a:lnTo>
                  <a:lnTo>
                    <a:pt x="8509" y="1227709"/>
                  </a:lnTo>
                  <a:lnTo>
                    <a:pt x="8509" y="1219200"/>
                  </a:lnTo>
                  <a:lnTo>
                    <a:pt x="21954110" y="1219200"/>
                  </a:lnTo>
                  <a:lnTo>
                    <a:pt x="21954110" y="1227709"/>
                  </a:lnTo>
                  <a:lnTo>
                    <a:pt x="21945600" y="1227709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901703" y="6698999"/>
            <a:ext cx="153419" cy="939803"/>
            <a:chOff x="0" y="0"/>
            <a:chExt cx="204559" cy="1253071"/>
          </a:xfrm>
        </p:grpSpPr>
        <p:sp>
          <p:nvSpPr>
            <p:cNvPr id="72" name="Freeform 72"/>
            <p:cNvSpPr/>
            <p:nvPr/>
          </p:nvSpPr>
          <p:spPr>
            <a:xfrm>
              <a:off x="16891" y="16891"/>
              <a:ext cx="170688" cy="1219200"/>
            </a:xfrm>
            <a:custGeom>
              <a:avLst/>
              <a:gdLst/>
              <a:ahLst/>
              <a:cxnLst/>
              <a:rect l="l" t="t" r="r" b="b"/>
              <a:pathLst>
                <a:path w="170688" h="1219200">
                  <a:moveTo>
                    <a:pt x="0" y="0"/>
                  </a:moveTo>
                  <a:lnTo>
                    <a:pt x="170688" y="0"/>
                  </a:lnTo>
                  <a:lnTo>
                    <a:pt x="170688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0" y="0"/>
              <a:ext cx="204470" cy="1252984"/>
            </a:xfrm>
            <a:custGeom>
              <a:avLst/>
              <a:gdLst/>
              <a:ahLst/>
              <a:cxnLst/>
              <a:rect l="l" t="t" r="r" b="b"/>
              <a:pathLst>
                <a:path w="204470" h="125298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36091"/>
                  </a:lnTo>
                  <a:cubicBezTo>
                    <a:pt x="204470" y="1245489"/>
                    <a:pt x="196850" y="1252982"/>
                    <a:pt x="187579" y="1252982"/>
                  </a:cubicBezTo>
                  <a:lnTo>
                    <a:pt x="16891" y="1252982"/>
                  </a:lnTo>
                  <a:cubicBezTo>
                    <a:pt x="7620" y="1253109"/>
                    <a:pt x="0" y="1245489"/>
                    <a:pt x="0" y="12360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36091"/>
                  </a:lnTo>
                  <a:lnTo>
                    <a:pt x="16891" y="1236091"/>
                  </a:lnTo>
                  <a:lnTo>
                    <a:pt x="16891" y="1219200"/>
                  </a:lnTo>
                  <a:lnTo>
                    <a:pt x="187579" y="1219200"/>
                  </a:lnTo>
                  <a:lnTo>
                    <a:pt x="187579" y="1236091"/>
                  </a:lnTo>
                  <a:lnTo>
                    <a:pt x="170688" y="123609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280160" y="6858000"/>
            <a:ext cx="3291840" cy="402336"/>
            <a:chOff x="0" y="0"/>
            <a:chExt cx="4389120" cy="536448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4389120" cy="536448"/>
            </a:xfrm>
            <a:custGeom>
              <a:avLst/>
              <a:gdLst/>
              <a:ahLst/>
              <a:cxnLst/>
              <a:rect l="l" t="t" r="r" b="b"/>
              <a:pathLst>
                <a:path w="4389120" h="536448">
                  <a:moveTo>
                    <a:pt x="0" y="0"/>
                  </a:moveTo>
                  <a:lnTo>
                    <a:pt x="4389120" y="0"/>
                  </a:lnTo>
                  <a:lnTo>
                    <a:pt x="438912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423" b="-109423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0"/>
              <a:ext cx="4389120" cy="5364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CCNL 2019-2024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4754880" y="6858000"/>
            <a:ext cx="12070080" cy="640080"/>
            <a:chOff x="0" y="0"/>
            <a:chExt cx="16093440" cy="85344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6093439" cy="853440"/>
            </a:xfrm>
            <a:custGeom>
              <a:avLst/>
              <a:gdLst/>
              <a:ahLst/>
              <a:cxnLst/>
              <a:rect l="l" t="t" r="r" b="b"/>
              <a:pathLst>
                <a:path w="16093439" h="853440">
                  <a:moveTo>
                    <a:pt x="0" y="0"/>
                  </a:moveTo>
                  <a:lnTo>
                    <a:pt x="16093439" y="0"/>
                  </a:lnTo>
                  <a:lnTo>
                    <a:pt x="16093439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7432" b="-317432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38100"/>
              <a:ext cx="16093440" cy="8915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Nuovi incarichi di funzione: organizzativa, professionale, di elevata qualificazione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908047" y="7766047"/>
            <a:ext cx="16471897" cy="927097"/>
            <a:chOff x="0" y="0"/>
            <a:chExt cx="21962529" cy="1236129"/>
          </a:xfrm>
        </p:grpSpPr>
        <p:sp>
          <p:nvSpPr>
            <p:cNvPr id="81" name="Freeform 81"/>
            <p:cNvSpPr/>
            <p:nvPr/>
          </p:nvSpPr>
          <p:spPr>
            <a:xfrm>
              <a:off x="8509" y="8509"/>
              <a:ext cx="21945601" cy="1219200"/>
            </a:xfrm>
            <a:custGeom>
              <a:avLst/>
              <a:gdLst/>
              <a:ahLst/>
              <a:cxnLst/>
              <a:rect l="l" t="t" r="r" b="b"/>
              <a:pathLst>
                <a:path w="21945601" h="1219200">
                  <a:moveTo>
                    <a:pt x="0" y="0"/>
                  </a:moveTo>
                  <a:lnTo>
                    <a:pt x="21945601" y="0"/>
                  </a:lnTo>
                  <a:lnTo>
                    <a:pt x="21945601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82" name="Freeform 82"/>
            <p:cNvSpPr/>
            <p:nvPr/>
          </p:nvSpPr>
          <p:spPr>
            <a:xfrm>
              <a:off x="0" y="0"/>
              <a:ext cx="21962618" cy="1236218"/>
            </a:xfrm>
            <a:custGeom>
              <a:avLst/>
              <a:gdLst/>
              <a:ahLst/>
              <a:cxnLst/>
              <a:rect l="l" t="t" r="r" b="b"/>
              <a:pathLst>
                <a:path w="21962618" h="123621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227709"/>
                  </a:lnTo>
                  <a:cubicBezTo>
                    <a:pt x="21962618" y="1232408"/>
                    <a:pt x="21958808" y="1236218"/>
                    <a:pt x="21954110" y="1236218"/>
                  </a:cubicBezTo>
                  <a:lnTo>
                    <a:pt x="8509" y="1236218"/>
                  </a:lnTo>
                  <a:cubicBezTo>
                    <a:pt x="3810" y="1236218"/>
                    <a:pt x="0" y="1232408"/>
                    <a:pt x="0" y="122770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227709"/>
                  </a:lnTo>
                  <a:lnTo>
                    <a:pt x="8509" y="1227709"/>
                  </a:lnTo>
                  <a:lnTo>
                    <a:pt x="8509" y="1219200"/>
                  </a:lnTo>
                  <a:lnTo>
                    <a:pt x="21954110" y="1219200"/>
                  </a:lnTo>
                  <a:lnTo>
                    <a:pt x="21954110" y="1227709"/>
                  </a:lnTo>
                  <a:lnTo>
                    <a:pt x="21945600" y="1227709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901703" y="7759703"/>
            <a:ext cx="153419" cy="939803"/>
            <a:chOff x="0" y="0"/>
            <a:chExt cx="204559" cy="1253071"/>
          </a:xfrm>
        </p:grpSpPr>
        <p:sp>
          <p:nvSpPr>
            <p:cNvPr id="84" name="Freeform 84"/>
            <p:cNvSpPr/>
            <p:nvPr/>
          </p:nvSpPr>
          <p:spPr>
            <a:xfrm>
              <a:off x="16891" y="16891"/>
              <a:ext cx="170688" cy="1219200"/>
            </a:xfrm>
            <a:custGeom>
              <a:avLst/>
              <a:gdLst/>
              <a:ahLst/>
              <a:cxnLst/>
              <a:rect l="l" t="t" r="r" b="b"/>
              <a:pathLst>
                <a:path w="170688" h="1219200">
                  <a:moveTo>
                    <a:pt x="0" y="0"/>
                  </a:moveTo>
                  <a:lnTo>
                    <a:pt x="170688" y="0"/>
                  </a:lnTo>
                  <a:lnTo>
                    <a:pt x="170688" y="1219200"/>
                  </a:lnTo>
                  <a:lnTo>
                    <a:pt x="0" y="121920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85" name="Freeform 85"/>
            <p:cNvSpPr/>
            <p:nvPr/>
          </p:nvSpPr>
          <p:spPr>
            <a:xfrm>
              <a:off x="0" y="0"/>
              <a:ext cx="204470" cy="1252984"/>
            </a:xfrm>
            <a:custGeom>
              <a:avLst/>
              <a:gdLst/>
              <a:ahLst/>
              <a:cxnLst/>
              <a:rect l="l" t="t" r="r" b="b"/>
              <a:pathLst>
                <a:path w="204470" h="1252984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236091"/>
                  </a:lnTo>
                  <a:cubicBezTo>
                    <a:pt x="204470" y="1245489"/>
                    <a:pt x="196850" y="1252982"/>
                    <a:pt x="187579" y="1252982"/>
                  </a:cubicBezTo>
                  <a:lnTo>
                    <a:pt x="16891" y="1252982"/>
                  </a:lnTo>
                  <a:cubicBezTo>
                    <a:pt x="7620" y="1253109"/>
                    <a:pt x="0" y="1245489"/>
                    <a:pt x="0" y="12360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236091"/>
                  </a:lnTo>
                  <a:lnTo>
                    <a:pt x="16891" y="1236091"/>
                  </a:lnTo>
                  <a:lnTo>
                    <a:pt x="16891" y="1219200"/>
                  </a:lnTo>
                  <a:lnTo>
                    <a:pt x="187579" y="1219200"/>
                  </a:lnTo>
                  <a:lnTo>
                    <a:pt x="187579" y="1236091"/>
                  </a:lnTo>
                  <a:lnTo>
                    <a:pt x="170688" y="123609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280160" y="7918704"/>
            <a:ext cx="3291840" cy="402336"/>
            <a:chOff x="0" y="0"/>
            <a:chExt cx="4389120" cy="536448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4389120" cy="536448"/>
            </a:xfrm>
            <a:custGeom>
              <a:avLst/>
              <a:gdLst/>
              <a:ahLst/>
              <a:cxnLst/>
              <a:rect l="l" t="t" r="r" b="b"/>
              <a:pathLst>
                <a:path w="4389120" h="536448">
                  <a:moveTo>
                    <a:pt x="0" y="0"/>
                  </a:moveTo>
                  <a:lnTo>
                    <a:pt x="4389120" y="0"/>
                  </a:lnTo>
                  <a:lnTo>
                    <a:pt x="438912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9423" b="-109423"/>
              </a:stretch>
            </a:blipFill>
          </p:spPr>
        </p:sp>
        <p:sp>
          <p:nvSpPr>
            <p:cNvPr id="88" name="TextBox 88"/>
            <p:cNvSpPr txBox="1"/>
            <p:nvPr/>
          </p:nvSpPr>
          <p:spPr>
            <a:xfrm>
              <a:off x="0" y="0"/>
              <a:ext cx="4389120" cy="5364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DM 855/2024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4754880" y="7918704"/>
            <a:ext cx="12070080" cy="640080"/>
            <a:chOff x="0" y="0"/>
            <a:chExt cx="16093440" cy="85344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6093439" cy="853440"/>
            </a:xfrm>
            <a:custGeom>
              <a:avLst/>
              <a:gdLst/>
              <a:ahLst/>
              <a:cxnLst/>
              <a:rect l="l" t="t" r="r" b="b"/>
              <a:pathLst>
                <a:path w="16093439" h="853440">
                  <a:moveTo>
                    <a:pt x="0" y="0"/>
                  </a:moveTo>
                  <a:lnTo>
                    <a:pt x="16093439" y="0"/>
                  </a:lnTo>
                  <a:lnTo>
                    <a:pt x="16093439" y="853440"/>
                  </a:lnTo>
                  <a:lnTo>
                    <a:pt x="0" y="8534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17432" b="-317432"/>
              </a:stretch>
            </a:blipFill>
          </p:spPr>
        </p:sp>
        <p:sp>
          <p:nvSpPr>
            <p:cNvPr id="91" name="TextBox 91"/>
            <p:cNvSpPr txBox="1"/>
            <p:nvPr/>
          </p:nvSpPr>
          <p:spPr>
            <a:xfrm>
              <a:off x="0" y="-38100"/>
              <a:ext cx="16093440" cy="89154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Nuova classificazione SSD: nasce MEDS-24/C (ex MED/45) — Scienze Infermieristiche autonome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901703" y="8948423"/>
            <a:ext cx="135131" cy="756923"/>
            <a:chOff x="0" y="0"/>
            <a:chExt cx="180175" cy="1009231"/>
          </a:xfrm>
        </p:grpSpPr>
        <p:sp>
          <p:nvSpPr>
            <p:cNvPr id="93" name="Freeform 93"/>
            <p:cNvSpPr/>
            <p:nvPr/>
          </p:nvSpPr>
          <p:spPr>
            <a:xfrm>
              <a:off x="16891" y="16891"/>
              <a:ext cx="146304" cy="975360"/>
            </a:xfrm>
            <a:custGeom>
              <a:avLst/>
              <a:gdLst/>
              <a:ahLst/>
              <a:cxnLst/>
              <a:rect l="l" t="t" r="r" b="b"/>
              <a:pathLst>
                <a:path w="146304" h="975360">
                  <a:moveTo>
                    <a:pt x="0" y="0"/>
                  </a:moveTo>
                  <a:lnTo>
                    <a:pt x="146304" y="0"/>
                  </a:lnTo>
                  <a:lnTo>
                    <a:pt x="146304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94" name="Freeform 94"/>
            <p:cNvSpPr/>
            <p:nvPr/>
          </p:nvSpPr>
          <p:spPr>
            <a:xfrm>
              <a:off x="0" y="0"/>
              <a:ext cx="180086" cy="1009144"/>
            </a:xfrm>
            <a:custGeom>
              <a:avLst/>
              <a:gdLst/>
              <a:ahLst/>
              <a:cxnLst/>
              <a:rect l="l" t="t" r="r" b="b"/>
              <a:pathLst>
                <a:path w="180086" h="1009144">
                  <a:moveTo>
                    <a:pt x="16891" y="0"/>
                  </a:moveTo>
                  <a:lnTo>
                    <a:pt x="163195" y="0"/>
                  </a:lnTo>
                  <a:cubicBezTo>
                    <a:pt x="172593" y="0"/>
                    <a:pt x="180086" y="7620"/>
                    <a:pt x="180086" y="16891"/>
                  </a:cubicBezTo>
                  <a:lnTo>
                    <a:pt x="180086" y="992251"/>
                  </a:lnTo>
                  <a:cubicBezTo>
                    <a:pt x="180086" y="1001649"/>
                    <a:pt x="172466" y="1009142"/>
                    <a:pt x="163195" y="1009142"/>
                  </a:cubicBezTo>
                  <a:lnTo>
                    <a:pt x="16891" y="1009142"/>
                  </a:lnTo>
                  <a:cubicBezTo>
                    <a:pt x="7620" y="1009269"/>
                    <a:pt x="0" y="1001649"/>
                    <a:pt x="0" y="9922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992251"/>
                  </a:lnTo>
                  <a:lnTo>
                    <a:pt x="16891" y="992251"/>
                  </a:lnTo>
                  <a:lnTo>
                    <a:pt x="16891" y="975360"/>
                  </a:lnTo>
                  <a:lnTo>
                    <a:pt x="163195" y="975360"/>
                  </a:lnTo>
                  <a:lnTo>
                    <a:pt x="163195" y="992251"/>
                  </a:lnTo>
                  <a:lnTo>
                    <a:pt x="146304" y="992251"/>
                  </a:lnTo>
                  <a:lnTo>
                    <a:pt x="146304" y="16891"/>
                  </a:lnTo>
                  <a:lnTo>
                    <a:pt x="163195" y="16891"/>
                  </a:lnTo>
                  <a:lnTo>
                    <a:pt x="16319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1280160" y="8961120"/>
            <a:ext cx="16093440" cy="731520"/>
            <a:chOff x="0" y="0"/>
            <a:chExt cx="21457920" cy="97536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21457920" cy="975360"/>
            </a:xfrm>
            <a:custGeom>
              <a:avLst/>
              <a:gdLst/>
              <a:ahLst/>
              <a:cxnLst/>
              <a:rect l="l" t="t" r="r" b="b"/>
              <a:pathLst>
                <a:path w="21457920" h="975360">
                  <a:moveTo>
                    <a:pt x="0" y="0"/>
                  </a:moveTo>
                  <a:lnTo>
                    <a:pt x="21457920" y="0"/>
                  </a:lnTo>
                  <a:lnTo>
                    <a:pt x="2145792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8670" b="-378670"/>
              </a:stretch>
            </a:blipFill>
          </p:spPr>
        </p:sp>
        <p:sp>
          <p:nvSpPr>
            <p:cNvPr id="97" name="TextBox 97"/>
            <p:cNvSpPr txBox="1"/>
            <p:nvPr/>
          </p:nvSpPr>
          <p:spPr>
            <a:xfrm>
              <a:off x="0" y="-9525"/>
              <a:ext cx="21457920" cy="9848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E8BE5E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«Ogni legge che vedete qui ha aperto una porta. Sta a voi decidere quale attraversare.»</a:t>
              </a: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914400" y="9326880"/>
            <a:ext cx="16459200" cy="365760"/>
            <a:chOff x="0" y="0"/>
            <a:chExt cx="21945600" cy="48768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21945600" cy="487680"/>
            </a:xfrm>
            <a:custGeom>
              <a:avLst/>
              <a:gdLst/>
              <a:ahLst/>
              <a:cxnLst/>
              <a:rect l="l" t="t" r="r" b="b"/>
              <a:pathLst>
                <a:path w="21945600" h="48768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26826" b="-826826"/>
              </a:stretch>
            </a:blipFill>
          </p:spPr>
        </p:sp>
        <p:sp>
          <p:nvSpPr>
            <p:cNvPr id="100" name="TextBox 100"/>
            <p:cNvSpPr txBox="1"/>
            <p:nvPr/>
          </p:nvSpPr>
          <p:spPr>
            <a:xfrm>
              <a:off x="0" y="-38100"/>
              <a:ext cx="2194560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GU nn. 739/1994, 251/2000, 43/2006; DM 77/2022; CCNL Comparto Sanità 2019-2024; DM 30.10.2024 n. 855</a:t>
              </a:r>
            </a:p>
          </p:txBody>
        </p:sp>
      </p:grpSp>
      <p:sp>
        <p:nvSpPr>
          <p:cNvPr id="101" name="Freeform 101"/>
          <p:cNvSpPr/>
          <p:nvPr/>
        </p:nvSpPr>
        <p:spPr>
          <a:xfrm>
            <a:off x="14528901" y="355321"/>
            <a:ext cx="2851042" cy="1892607"/>
          </a:xfrm>
          <a:custGeom>
            <a:avLst/>
            <a:gdLst/>
            <a:ahLst/>
            <a:cxnLst/>
            <a:rect l="l" t="t" r="r" b="b"/>
            <a:pathLst>
              <a:path w="2851042" h="1892607">
                <a:moveTo>
                  <a:pt x="0" y="0"/>
                </a:moveTo>
                <a:lnTo>
                  <a:pt x="2851043" y="0"/>
                </a:lnTo>
                <a:lnTo>
                  <a:pt x="2851043" y="1892607"/>
                </a:lnTo>
                <a:lnTo>
                  <a:pt x="0" y="1892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7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57200"/>
            <a:ext cx="10826340" cy="1097280"/>
            <a:chOff x="0" y="0"/>
            <a:chExt cx="14435120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435120" cy="1463040"/>
            </a:xfrm>
            <a:custGeom>
              <a:avLst/>
              <a:gdLst/>
              <a:ahLst/>
              <a:cxnLst/>
              <a:rect l="l" t="t" r="r" b="b"/>
              <a:pathLst>
                <a:path w="14435120" h="1463040">
                  <a:moveTo>
                    <a:pt x="0" y="0"/>
                  </a:moveTo>
                  <a:lnTo>
                    <a:pt x="14435120" y="0"/>
                  </a:lnTo>
                  <a:lnTo>
                    <a:pt x="1443512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r="-52029" b="-24227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4435120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Il percorso formativo in Italia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703" y="1596647"/>
            <a:ext cx="2219963" cy="116843"/>
            <a:chOff x="0" y="0"/>
            <a:chExt cx="2959951" cy="155791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2926080" cy="121920"/>
            </a:xfrm>
            <a:custGeom>
              <a:avLst/>
              <a:gdLst/>
              <a:ahLst/>
              <a:cxnLst/>
              <a:rect l="l" t="t" r="r" b="b"/>
              <a:pathLst>
                <a:path w="2926080" h="121920">
                  <a:moveTo>
                    <a:pt x="0" y="0"/>
                  </a:moveTo>
                  <a:lnTo>
                    <a:pt x="2926080" y="0"/>
                  </a:lnTo>
                  <a:lnTo>
                    <a:pt x="292608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59862" cy="155704"/>
            </a:xfrm>
            <a:custGeom>
              <a:avLst/>
              <a:gdLst/>
              <a:ahLst/>
              <a:cxnLst/>
              <a:rect l="l" t="t" r="r" b="b"/>
              <a:pathLst>
                <a:path w="2959862" h="155704">
                  <a:moveTo>
                    <a:pt x="16891" y="0"/>
                  </a:moveTo>
                  <a:lnTo>
                    <a:pt x="2942971" y="0"/>
                  </a:lnTo>
                  <a:cubicBezTo>
                    <a:pt x="2952369" y="0"/>
                    <a:pt x="2959862" y="7620"/>
                    <a:pt x="2959862" y="16891"/>
                  </a:cubicBezTo>
                  <a:lnTo>
                    <a:pt x="2959862" y="138811"/>
                  </a:lnTo>
                  <a:cubicBezTo>
                    <a:pt x="2959862" y="148209"/>
                    <a:pt x="2952242" y="155702"/>
                    <a:pt x="294297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2942971" y="121920"/>
                  </a:lnTo>
                  <a:lnTo>
                    <a:pt x="2942971" y="138811"/>
                  </a:lnTo>
                  <a:lnTo>
                    <a:pt x="2926080" y="138811"/>
                  </a:lnTo>
                  <a:lnTo>
                    <a:pt x="2926080" y="16891"/>
                  </a:lnTo>
                  <a:lnTo>
                    <a:pt x="2942971" y="16891"/>
                  </a:lnTo>
                  <a:lnTo>
                    <a:pt x="29429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" y="1792224"/>
            <a:ext cx="16459200" cy="548640"/>
            <a:chOff x="0" y="0"/>
            <a:chExt cx="21945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Dalla laurea triennale al dottorato — ogni step con durata, CFU, accesso e sbocchi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8047" y="2371087"/>
            <a:ext cx="16471897" cy="1274569"/>
            <a:chOff x="0" y="0"/>
            <a:chExt cx="21962529" cy="1699425"/>
          </a:xfrm>
        </p:grpSpPr>
        <p:sp>
          <p:nvSpPr>
            <p:cNvPr id="21" name="Freeform 21"/>
            <p:cNvSpPr/>
            <p:nvPr/>
          </p:nvSpPr>
          <p:spPr>
            <a:xfrm>
              <a:off x="8509" y="8509"/>
              <a:ext cx="21945601" cy="1682496"/>
            </a:xfrm>
            <a:custGeom>
              <a:avLst/>
              <a:gdLst/>
              <a:ahLst/>
              <a:cxnLst/>
              <a:rect l="l" t="t" r="r" b="b"/>
              <a:pathLst>
                <a:path w="21945601" h="1682496">
                  <a:moveTo>
                    <a:pt x="0" y="0"/>
                  </a:moveTo>
                  <a:lnTo>
                    <a:pt x="21945601" y="0"/>
                  </a:lnTo>
                  <a:lnTo>
                    <a:pt x="21945601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1962618" cy="1699514"/>
            </a:xfrm>
            <a:custGeom>
              <a:avLst/>
              <a:gdLst/>
              <a:ahLst/>
              <a:cxnLst/>
              <a:rect l="l" t="t" r="r" b="b"/>
              <a:pathLst>
                <a:path w="21962618" h="1699514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691005"/>
                  </a:lnTo>
                  <a:cubicBezTo>
                    <a:pt x="21962618" y="1695704"/>
                    <a:pt x="21958808" y="1699514"/>
                    <a:pt x="21954110" y="1699514"/>
                  </a:cubicBezTo>
                  <a:lnTo>
                    <a:pt x="8509" y="1699514"/>
                  </a:lnTo>
                  <a:cubicBezTo>
                    <a:pt x="3810" y="1699514"/>
                    <a:pt x="0" y="1695704"/>
                    <a:pt x="0" y="1691005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691005"/>
                  </a:lnTo>
                  <a:lnTo>
                    <a:pt x="8509" y="1691005"/>
                  </a:lnTo>
                  <a:lnTo>
                    <a:pt x="8509" y="1682496"/>
                  </a:lnTo>
                  <a:lnTo>
                    <a:pt x="21954110" y="1682496"/>
                  </a:lnTo>
                  <a:lnTo>
                    <a:pt x="21954110" y="1691005"/>
                  </a:lnTo>
                  <a:lnTo>
                    <a:pt x="21945600" y="1691005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01703" y="2364743"/>
            <a:ext cx="153419" cy="1287275"/>
            <a:chOff x="0" y="0"/>
            <a:chExt cx="204559" cy="1716367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170688" cy="1682496"/>
            </a:xfrm>
            <a:custGeom>
              <a:avLst/>
              <a:gdLst/>
              <a:ahLst/>
              <a:cxnLst/>
              <a:rect l="l" t="t" r="r" b="b"/>
              <a:pathLst>
                <a:path w="170688" h="1682496">
                  <a:moveTo>
                    <a:pt x="0" y="0"/>
                  </a:moveTo>
                  <a:lnTo>
                    <a:pt x="170688" y="0"/>
                  </a:lnTo>
                  <a:lnTo>
                    <a:pt x="170688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04470" cy="1716278"/>
            </a:xfrm>
            <a:custGeom>
              <a:avLst/>
              <a:gdLst/>
              <a:ahLst/>
              <a:cxnLst/>
              <a:rect l="l" t="t" r="r" b="b"/>
              <a:pathLst>
                <a:path w="204470" h="1716278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699387"/>
                  </a:lnTo>
                  <a:cubicBezTo>
                    <a:pt x="204470" y="1708785"/>
                    <a:pt x="196850" y="1716278"/>
                    <a:pt x="187579" y="1716278"/>
                  </a:cubicBezTo>
                  <a:lnTo>
                    <a:pt x="16891" y="1716278"/>
                  </a:lnTo>
                  <a:cubicBezTo>
                    <a:pt x="7493" y="1716278"/>
                    <a:pt x="0" y="1708658"/>
                    <a:pt x="0" y="1699387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699387"/>
                  </a:lnTo>
                  <a:lnTo>
                    <a:pt x="16891" y="1699387"/>
                  </a:lnTo>
                  <a:lnTo>
                    <a:pt x="16891" y="1682496"/>
                  </a:lnTo>
                  <a:lnTo>
                    <a:pt x="187579" y="1682496"/>
                  </a:lnTo>
                  <a:lnTo>
                    <a:pt x="187579" y="1699387"/>
                  </a:lnTo>
                  <a:lnTo>
                    <a:pt x="170688" y="1699387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80160" y="2450592"/>
            <a:ext cx="8229600" cy="365760"/>
            <a:chOff x="0" y="0"/>
            <a:chExt cx="10972800" cy="4876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972800" cy="487680"/>
            </a:xfrm>
            <a:custGeom>
              <a:avLst/>
              <a:gdLst/>
              <a:ahLst/>
              <a:cxnLst/>
              <a:rect l="l" t="t" r="r" b="b"/>
              <a:pathLst>
                <a:path w="10972800" h="487680">
                  <a:moveTo>
                    <a:pt x="0" y="0"/>
                  </a:moveTo>
                  <a:lnTo>
                    <a:pt x="10972800" y="0"/>
                  </a:lnTo>
                  <a:lnTo>
                    <a:pt x="109728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10972800" cy="497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LAUREA TRIENNALE  ·  L/SNT1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058400" y="2450592"/>
            <a:ext cx="6949440" cy="365760"/>
            <a:chOff x="0" y="0"/>
            <a:chExt cx="9265920" cy="4876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265920" cy="487680"/>
            </a:xfrm>
            <a:custGeom>
              <a:avLst/>
              <a:gdLst/>
              <a:ahLst/>
              <a:cxnLst/>
              <a:rect l="l" t="t" r="r" b="b"/>
              <a:pathLst>
                <a:path w="9265920" h="487680">
                  <a:moveTo>
                    <a:pt x="0" y="0"/>
                  </a:moveTo>
                  <a:lnTo>
                    <a:pt x="9265920" y="0"/>
                  </a:lnTo>
                  <a:lnTo>
                    <a:pt x="926592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0215" b="-320215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926592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 b="1" i="1">
                  <a:solidFill>
                    <a:srgbClr val="E8BE5E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3 anni · 180 CFU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0160" y="2871216"/>
            <a:ext cx="15727680" cy="365760"/>
            <a:chOff x="0" y="0"/>
            <a:chExt cx="20970240" cy="48768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0970239" cy="487680"/>
            </a:xfrm>
            <a:custGeom>
              <a:avLst/>
              <a:gdLst/>
              <a:ahLst/>
              <a:cxnLst/>
              <a:rect l="l" t="t" r="r" b="b"/>
              <a:pathLst>
                <a:path w="20970239" h="487680">
                  <a:moveTo>
                    <a:pt x="0" y="0"/>
                  </a:moveTo>
                  <a:lnTo>
                    <a:pt x="20970239" y="0"/>
                  </a:lnTo>
                  <a:lnTo>
                    <a:pt x="20970239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87856" b="-787856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097024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Infermiere — abilitante. Accesso a SSN, privato, libera professione, territorio, RSA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80160" y="3273552"/>
            <a:ext cx="15727680" cy="329184"/>
            <a:chOff x="0" y="0"/>
            <a:chExt cx="20970240" cy="43891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970239" cy="438912"/>
            </a:xfrm>
            <a:custGeom>
              <a:avLst/>
              <a:gdLst/>
              <a:ahLst/>
              <a:cxnLst/>
              <a:rect l="l" t="t" r="r" b="b"/>
              <a:pathLst>
                <a:path w="20970239" h="438912">
                  <a:moveTo>
                    <a:pt x="0" y="0"/>
                  </a:moveTo>
                  <a:lnTo>
                    <a:pt x="20970239" y="0"/>
                  </a:lnTo>
                  <a:lnTo>
                    <a:pt x="20970239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80951" b="-880951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20970240" cy="4674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920"/>
                </a:lnSpc>
              </a:pPr>
              <a:r>
                <a:rPr lang="en-US" sz="16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UniTS: CdL Infermieristica, DSM, sede Trieste / ASUGI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377191" y="3626615"/>
            <a:ext cx="98555" cy="153419"/>
            <a:chOff x="0" y="0"/>
            <a:chExt cx="131407" cy="204559"/>
          </a:xfrm>
        </p:grpSpPr>
        <p:sp>
          <p:nvSpPr>
            <p:cNvPr id="39" name="Freeform 39"/>
            <p:cNvSpPr/>
            <p:nvPr/>
          </p:nvSpPr>
          <p:spPr>
            <a:xfrm>
              <a:off x="16891" y="16891"/>
              <a:ext cx="97536" cy="170688"/>
            </a:xfrm>
            <a:custGeom>
              <a:avLst/>
              <a:gdLst/>
              <a:ahLst/>
              <a:cxnLst/>
              <a:rect l="l" t="t" r="r" b="b"/>
              <a:pathLst>
                <a:path w="97536" h="170688">
                  <a:moveTo>
                    <a:pt x="0" y="0"/>
                  </a:moveTo>
                  <a:lnTo>
                    <a:pt x="97536" y="0"/>
                  </a:lnTo>
                  <a:lnTo>
                    <a:pt x="97536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0"/>
              <a:ext cx="131318" cy="204472"/>
            </a:xfrm>
            <a:custGeom>
              <a:avLst/>
              <a:gdLst/>
              <a:ahLst/>
              <a:cxnLst/>
              <a:rect l="l" t="t" r="r" b="b"/>
              <a:pathLst>
                <a:path w="131318" h="204472">
                  <a:moveTo>
                    <a:pt x="16891" y="0"/>
                  </a:moveTo>
                  <a:lnTo>
                    <a:pt x="114427" y="0"/>
                  </a:lnTo>
                  <a:cubicBezTo>
                    <a:pt x="123825" y="0"/>
                    <a:pt x="131318" y="7620"/>
                    <a:pt x="131318" y="16891"/>
                  </a:cubicBezTo>
                  <a:lnTo>
                    <a:pt x="131318" y="187579"/>
                  </a:lnTo>
                  <a:cubicBezTo>
                    <a:pt x="131318" y="196977"/>
                    <a:pt x="123698" y="204470"/>
                    <a:pt x="114427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114427" y="170688"/>
                  </a:lnTo>
                  <a:lnTo>
                    <a:pt x="114427" y="187579"/>
                  </a:lnTo>
                  <a:lnTo>
                    <a:pt x="97536" y="187579"/>
                  </a:lnTo>
                  <a:lnTo>
                    <a:pt x="97536" y="16891"/>
                  </a:lnTo>
                  <a:lnTo>
                    <a:pt x="114427" y="16891"/>
                  </a:lnTo>
                  <a:lnTo>
                    <a:pt x="11442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908047" y="3760975"/>
            <a:ext cx="16471897" cy="1274569"/>
            <a:chOff x="0" y="0"/>
            <a:chExt cx="21962529" cy="1699425"/>
          </a:xfrm>
        </p:grpSpPr>
        <p:sp>
          <p:nvSpPr>
            <p:cNvPr id="42" name="Freeform 42"/>
            <p:cNvSpPr/>
            <p:nvPr/>
          </p:nvSpPr>
          <p:spPr>
            <a:xfrm>
              <a:off x="8509" y="8509"/>
              <a:ext cx="21945601" cy="1682496"/>
            </a:xfrm>
            <a:custGeom>
              <a:avLst/>
              <a:gdLst/>
              <a:ahLst/>
              <a:cxnLst/>
              <a:rect l="l" t="t" r="r" b="b"/>
              <a:pathLst>
                <a:path w="21945601" h="1682496">
                  <a:moveTo>
                    <a:pt x="0" y="0"/>
                  </a:moveTo>
                  <a:lnTo>
                    <a:pt x="21945601" y="0"/>
                  </a:lnTo>
                  <a:lnTo>
                    <a:pt x="21945601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21962618" cy="1699514"/>
            </a:xfrm>
            <a:custGeom>
              <a:avLst/>
              <a:gdLst/>
              <a:ahLst/>
              <a:cxnLst/>
              <a:rect l="l" t="t" r="r" b="b"/>
              <a:pathLst>
                <a:path w="21962618" h="1699514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691005"/>
                  </a:lnTo>
                  <a:cubicBezTo>
                    <a:pt x="21962618" y="1695704"/>
                    <a:pt x="21958808" y="1699514"/>
                    <a:pt x="21954110" y="1699514"/>
                  </a:cubicBezTo>
                  <a:lnTo>
                    <a:pt x="8509" y="1699514"/>
                  </a:lnTo>
                  <a:cubicBezTo>
                    <a:pt x="3810" y="1699514"/>
                    <a:pt x="0" y="1695704"/>
                    <a:pt x="0" y="1691005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691005"/>
                  </a:lnTo>
                  <a:lnTo>
                    <a:pt x="8509" y="1691005"/>
                  </a:lnTo>
                  <a:lnTo>
                    <a:pt x="8509" y="1682496"/>
                  </a:lnTo>
                  <a:lnTo>
                    <a:pt x="21954110" y="1682496"/>
                  </a:lnTo>
                  <a:lnTo>
                    <a:pt x="21954110" y="1691005"/>
                  </a:lnTo>
                  <a:lnTo>
                    <a:pt x="21945600" y="1691005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901703" y="3754631"/>
            <a:ext cx="153419" cy="1287275"/>
            <a:chOff x="0" y="0"/>
            <a:chExt cx="204559" cy="1716367"/>
          </a:xfrm>
        </p:grpSpPr>
        <p:sp>
          <p:nvSpPr>
            <p:cNvPr id="45" name="Freeform 45"/>
            <p:cNvSpPr/>
            <p:nvPr/>
          </p:nvSpPr>
          <p:spPr>
            <a:xfrm>
              <a:off x="16891" y="16891"/>
              <a:ext cx="170688" cy="1682496"/>
            </a:xfrm>
            <a:custGeom>
              <a:avLst/>
              <a:gdLst/>
              <a:ahLst/>
              <a:cxnLst/>
              <a:rect l="l" t="t" r="r" b="b"/>
              <a:pathLst>
                <a:path w="170688" h="1682496">
                  <a:moveTo>
                    <a:pt x="0" y="0"/>
                  </a:moveTo>
                  <a:lnTo>
                    <a:pt x="170688" y="0"/>
                  </a:lnTo>
                  <a:lnTo>
                    <a:pt x="170688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204470" cy="1716278"/>
            </a:xfrm>
            <a:custGeom>
              <a:avLst/>
              <a:gdLst/>
              <a:ahLst/>
              <a:cxnLst/>
              <a:rect l="l" t="t" r="r" b="b"/>
              <a:pathLst>
                <a:path w="204470" h="1716278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699387"/>
                  </a:lnTo>
                  <a:cubicBezTo>
                    <a:pt x="204470" y="1708785"/>
                    <a:pt x="196850" y="1716278"/>
                    <a:pt x="187579" y="1716278"/>
                  </a:cubicBezTo>
                  <a:lnTo>
                    <a:pt x="16891" y="1716278"/>
                  </a:lnTo>
                  <a:cubicBezTo>
                    <a:pt x="7493" y="1716278"/>
                    <a:pt x="0" y="1708658"/>
                    <a:pt x="0" y="1699387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699387"/>
                  </a:lnTo>
                  <a:lnTo>
                    <a:pt x="16891" y="1699387"/>
                  </a:lnTo>
                  <a:lnTo>
                    <a:pt x="16891" y="1682496"/>
                  </a:lnTo>
                  <a:lnTo>
                    <a:pt x="187579" y="1682496"/>
                  </a:lnTo>
                  <a:lnTo>
                    <a:pt x="187579" y="1699387"/>
                  </a:lnTo>
                  <a:lnTo>
                    <a:pt x="170688" y="1699387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280160" y="3840480"/>
            <a:ext cx="8229600" cy="365760"/>
            <a:chOff x="0" y="0"/>
            <a:chExt cx="10972800" cy="48768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972800" cy="487680"/>
            </a:xfrm>
            <a:custGeom>
              <a:avLst/>
              <a:gdLst/>
              <a:ahLst/>
              <a:cxnLst/>
              <a:rect l="l" t="t" r="r" b="b"/>
              <a:pathLst>
                <a:path w="10972800" h="487680">
                  <a:moveTo>
                    <a:pt x="0" y="0"/>
                  </a:moveTo>
                  <a:lnTo>
                    <a:pt x="10972800" y="0"/>
                  </a:lnTo>
                  <a:lnTo>
                    <a:pt x="109728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9525"/>
              <a:ext cx="10972800" cy="497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MASTER DI I LIVELLO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058400" y="3840480"/>
            <a:ext cx="6949440" cy="365760"/>
            <a:chOff x="0" y="0"/>
            <a:chExt cx="9265920" cy="48768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9265920" cy="487680"/>
            </a:xfrm>
            <a:custGeom>
              <a:avLst/>
              <a:gdLst/>
              <a:ahLst/>
              <a:cxnLst/>
              <a:rect l="l" t="t" r="r" b="b"/>
              <a:pathLst>
                <a:path w="9265920" h="487680">
                  <a:moveTo>
                    <a:pt x="0" y="0"/>
                  </a:moveTo>
                  <a:lnTo>
                    <a:pt x="9265920" y="0"/>
                  </a:lnTo>
                  <a:lnTo>
                    <a:pt x="926592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0215" b="-320215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926592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 b="1" i="1">
                  <a:solidFill>
                    <a:srgbClr val="E8BE5E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1 anno · 60 CFU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280160" y="4261104"/>
            <a:ext cx="15727680" cy="365760"/>
            <a:chOff x="0" y="0"/>
            <a:chExt cx="20970240" cy="48768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0970239" cy="487680"/>
            </a:xfrm>
            <a:custGeom>
              <a:avLst/>
              <a:gdLst/>
              <a:ahLst/>
              <a:cxnLst/>
              <a:rect l="l" t="t" r="r" b="b"/>
              <a:pathLst>
                <a:path w="20970239" h="487680">
                  <a:moveTo>
                    <a:pt x="0" y="0"/>
                  </a:moveTo>
                  <a:lnTo>
                    <a:pt x="20970239" y="0"/>
                  </a:lnTo>
                  <a:lnTo>
                    <a:pt x="20970239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87856" b="-787856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2097024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Specialista clinico: Area Critica, Cure Palliative, Wound Care, Salute Mentale, Pediatria, Coordinamento, IFeC, Sala Operatoria, Infermieristica Forense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280160" y="4663440"/>
            <a:ext cx="15727680" cy="329184"/>
            <a:chOff x="0" y="0"/>
            <a:chExt cx="20970240" cy="43891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20970239" cy="438912"/>
            </a:xfrm>
            <a:custGeom>
              <a:avLst/>
              <a:gdLst/>
              <a:ahLst/>
              <a:cxnLst/>
              <a:rect l="l" t="t" r="r" b="b"/>
              <a:pathLst>
                <a:path w="20970239" h="438912">
                  <a:moveTo>
                    <a:pt x="0" y="0"/>
                  </a:moveTo>
                  <a:lnTo>
                    <a:pt x="20970239" y="0"/>
                  </a:lnTo>
                  <a:lnTo>
                    <a:pt x="20970239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80951" b="-880951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20970240" cy="4674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920"/>
                </a:lnSpc>
              </a:pPr>
              <a:r>
                <a:rPr lang="en-US" sz="16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In Italia: ~290 master attivi per infermieri (MasterIN.it, 2026). UniTS attiva periodicamente master clinici e di coordinamento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377191" y="5016503"/>
            <a:ext cx="98555" cy="153419"/>
            <a:chOff x="0" y="0"/>
            <a:chExt cx="131407" cy="204559"/>
          </a:xfrm>
        </p:grpSpPr>
        <p:sp>
          <p:nvSpPr>
            <p:cNvPr id="60" name="Freeform 60"/>
            <p:cNvSpPr/>
            <p:nvPr/>
          </p:nvSpPr>
          <p:spPr>
            <a:xfrm>
              <a:off x="16891" y="16891"/>
              <a:ext cx="97536" cy="170688"/>
            </a:xfrm>
            <a:custGeom>
              <a:avLst/>
              <a:gdLst/>
              <a:ahLst/>
              <a:cxnLst/>
              <a:rect l="l" t="t" r="r" b="b"/>
              <a:pathLst>
                <a:path w="97536" h="170688">
                  <a:moveTo>
                    <a:pt x="0" y="0"/>
                  </a:moveTo>
                  <a:lnTo>
                    <a:pt x="97536" y="0"/>
                  </a:lnTo>
                  <a:lnTo>
                    <a:pt x="97536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0" y="0"/>
              <a:ext cx="131318" cy="204472"/>
            </a:xfrm>
            <a:custGeom>
              <a:avLst/>
              <a:gdLst/>
              <a:ahLst/>
              <a:cxnLst/>
              <a:rect l="l" t="t" r="r" b="b"/>
              <a:pathLst>
                <a:path w="131318" h="204472">
                  <a:moveTo>
                    <a:pt x="16891" y="0"/>
                  </a:moveTo>
                  <a:lnTo>
                    <a:pt x="114427" y="0"/>
                  </a:lnTo>
                  <a:cubicBezTo>
                    <a:pt x="123825" y="0"/>
                    <a:pt x="131318" y="7620"/>
                    <a:pt x="131318" y="16891"/>
                  </a:cubicBezTo>
                  <a:lnTo>
                    <a:pt x="131318" y="187579"/>
                  </a:lnTo>
                  <a:cubicBezTo>
                    <a:pt x="131318" y="196977"/>
                    <a:pt x="123698" y="204470"/>
                    <a:pt x="114427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114427" y="170688"/>
                  </a:lnTo>
                  <a:lnTo>
                    <a:pt x="114427" y="187579"/>
                  </a:lnTo>
                  <a:lnTo>
                    <a:pt x="97536" y="187579"/>
                  </a:lnTo>
                  <a:lnTo>
                    <a:pt x="97536" y="16891"/>
                  </a:lnTo>
                  <a:lnTo>
                    <a:pt x="114427" y="16891"/>
                  </a:lnTo>
                  <a:lnTo>
                    <a:pt x="11442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908047" y="5150863"/>
            <a:ext cx="16471897" cy="1274569"/>
            <a:chOff x="0" y="0"/>
            <a:chExt cx="21962529" cy="1699425"/>
          </a:xfrm>
        </p:grpSpPr>
        <p:sp>
          <p:nvSpPr>
            <p:cNvPr id="63" name="Freeform 63"/>
            <p:cNvSpPr/>
            <p:nvPr/>
          </p:nvSpPr>
          <p:spPr>
            <a:xfrm>
              <a:off x="8509" y="8509"/>
              <a:ext cx="21945601" cy="1682496"/>
            </a:xfrm>
            <a:custGeom>
              <a:avLst/>
              <a:gdLst/>
              <a:ahLst/>
              <a:cxnLst/>
              <a:rect l="l" t="t" r="r" b="b"/>
              <a:pathLst>
                <a:path w="21945601" h="1682496">
                  <a:moveTo>
                    <a:pt x="0" y="0"/>
                  </a:moveTo>
                  <a:lnTo>
                    <a:pt x="21945601" y="0"/>
                  </a:lnTo>
                  <a:lnTo>
                    <a:pt x="21945601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0" y="0"/>
              <a:ext cx="21962618" cy="1699514"/>
            </a:xfrm>
            <a:custGeom>
              <a:avLst/>
              <a:gdLst/>
              <a:ahLst/>
              <a:cxnLst/>
              <a:rect l="l" t="t" r="r" b="b"/>
              <a:pathLst>
                <a:path w="21962618" h="1699514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691005"/>
                  </a:lnTo>
                  <a:cubicBezTo>
                    <a:pt x="21962618" y="1695704"/>
                    <a:pt x="21958808" y="1699514"/>
                    <a:pt x="21954110" y="1699514"/>
                  </a:cubicBezTo>
                  <a:lnTo>
                    <a:pt x="8509" y="1699514"/>
                  </a:lnTo>
                  <a:cubicBezTo>
                    <a:pt x="3810" y="1699514"/>
                    <a:pt x="0" y="1695704"/>
                    <a:pt x="0" y="1691005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691005"/>
                  </a:lnTo>
                  <a:lnTo>
                    <a:pt x="8509" y="1691005"/>
                  </a:lnTo>
                  <a:lnTo>
                    <a:pt x="8509" y="1682496"/>
                  </a:lnTo>
                  <a:lnTo>
                    <a:pt x="21954110" y="1682496"/>
                  </a:lnTo>
                  <a:lnTo>
                    <a:pt x="21954110" y="1691005"/>
                  </a:lnTo>
                  <a:lnTo>
                    <a:pt x="21945600" y="1691005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901703" y="5144519"/>
            <a:ext cx="153419" cy="1287275"/>
            <a:chOff x="0" y="0"/>
            <a:chExt cx="204559" cy="1716367"/>
          </a:xfrm>
        </p:grpSpPr>
        <p:sp>
          <p:nvSpPr>
            <p:cNvPr id="66" name="Freeform 66"/>
            <p:cNvSpPr/>
            <p:nvPr/>
          </p:nvSpPr>
          <p:spPr>
            <a:xfrm>
              <a:off x="16891" y="16891"/>
              <a:ext cx="170688" cy="1682496"/>
            </a:xfrm>
            <a:custGeom>
              <a:avLst/>
              <a:gdLst/>
              <a:ahLst/>
              <a:cxnLst/>
              <a:rect l="l" t="t" r="r" b="b"/>
              <a:pathLst>
                <a:path w="170688" h="1682496">
                  <a:moveTo>
                    <a:pt x="0" y="0"/>
                  </a:moveTo>
                  <a:lnTo>
                    <a:pt x="170688" y="0"/>
                  </a:lnTo>
                  <a:lnTo>
                    <a:pt x="170688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204470" cy="1716278"/>
            </a:xfrm>
            <a:custGeom>
              <a:avLst/>
              <a:gdLst/>
              <a:ahLst/>
              <a:cxnLst/>
              <a:rect l="l" t="t" r="r" b="b"/>
              <a:pathLst>
                <a:path w="204470" h="1716278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699387"/>
                  </a:lnTo>
                  <a:cubicBezTo>
                    <a:pt x="204470" y="1708785"/>
                    <a:pt x="196850" y="1716278"/>
                    <a:pt x="187579" y="1716278"/>
                  </a:cubicBezTo>
                  <a:lnTo>
                    <a:pt x="16891" y="1716278"/>
                  </a:lnTo>
                  <a:cubicBezTo>
                    <a:pt x="7493" y="1716278"/>
                    <a:pt x="0" y="1708658"/>
                    <a:pt x="0" y="1699387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699387"/>
                  </a:lnTo>
                  <a:lnTo>
                    <a:pt x="16891" y="1699387"/>
                  </a:lnTo>
                  <a:lnTo>
                    <a:pt x="16891" y="1682496"/>
                  </a:lnTo>
                  <a:lnTo>
                    <a:pt x="187579" y="1682496"/>
                  </a:lnTo>
                  <a:lnTo>
                    <a:pt x="187579" y="1699387"/>
                  </a:lnTo>
                  <a:lnTo>
                    <a:pt x="170688" y="1699387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280160" y="5230368"/>
            <a:ext cx="8229600" cy="365760"/>
            <a:chOff x="0" y="0"/>
            <a:chExt cx="10972800" cy="48768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0972800" cy="487680"/>
            </a:xfrm>
            <a:custGeom>
              <a:avLst/>
              <a:gdLst/>
              <a:ahLst/>
              <a:cxnLst/>
              <a:rect l="l" t="t" r="r" b="b"/>
              <a:pathLst>
                <a:path w="10972800" h="487680">
                  <a:moveTo>
                    <a:pt x="0" y="0"/>
                  </a:moveTo>
                  <a:lnTo>
                    <a:pt x="10972800" y="0"/>
                  </a:lnTo>
                  <a:lnTo>
                    <a:pt x="109728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0" y="-9525"/>
              <a:ext cx="10972800" cy="497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LAUREA MAGISTRALE  ·  LM/SNT1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058400" y="5230368"/>
            <a:ext cx="6949440" cy="365760"/>
            <a:chOff x="0" y="0"/>
            <a:chExt cx="9265920" cy="48768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9265920" cy="487680"/>
            </a:xfrm>
            <a:custGeom>
              <a:avLst/>
              <a:gdLst/>
              <a:ahLst/>
              <a:cxnLst/>
              <a:rect l="l" t="t" r="r" b="b"/>
              <a:pathLst>
                <a:path w="9265920" h="487680">
                  <a:moveTo>
                    <a:pt x="0" y="0"/>
                  </a:moveTo>
                  <a:lnTo>
                    <a:pt x="9265920" y="0"/>
                  </a:lnTo>
                  <a:lnTo>
                    <a:pt x="926592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0215" b="-320215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38100"/>
              <a:ext cx="926592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 b="1" i="1">
                  <a:solidFill>
                    <a:srgbClr val="E8BE5E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2 anni · 120 CFU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280160" y="5650992"/>
            <a:ext cx="15727680" cy="365760"/>
            <a:chOff x="0" y="0"/>
            <a:chExt cx="20970240" cy="48768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20970239" cy="487680"/>
            </a:xfrm>
            <a:custGeom>
              <a:avLst/>
              <a:gdLst/>
              <a:ahLst/>
              <a:cxnLst/>
              <a:rect l="l" t="t" r="r" b="b"/>
              <a:pathLst>
                <a:path w="20970239" h="487680">
                  <a:moveTo>
                    <a:pt x="0" y="0"/>
                  </a:moveTo>
                  <a:lnTo>
                    <a:pt x="20970239" y="0"/>
                  </a:lnTo>
                  <a:lnTo>
                    <a:pt x="20970239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87856" b="-787856"/>
              </a:stretch>
            </a:blipFill>
          </p:spPr>
        </p:sp>
        <p:sp>
          <p:nvSpPr>
            <p:cNvPr id="76" name="TextBox 76"/>
            <p:cNvSpPr txBox="1"/>
            <p:nvPr/>
          </p:nvSpPr>
          <p:spPr>
            <a:xfrm>
              <a:off x="0" y="-38100"/>
              <a:ext cx="2097024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Dirigenza, coordinamento avanzato, docenza, ricerca. Accesso a master II livello e dottorato. Requisito per concorsi dirigenziali (D.Lgs. 165/2001)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280160" y="6053328"/>
            <a:ext cx="15727680" cy="329184"/>
            <a:chOff x="0" y="0"/>
            <a:chExt cx="20970240" cy="438912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20970239" cy="438912"/>
            </a:xfrm>
            <a:custGeom>
              <a:avLst/>
              <a:gdLst/>
              <a:ahLst/>
              <a:cxnLst/>
              <a:rect l="l" t="t" r="r" b="b"/>
              <a:pathLst>
                <a:path w="20970239" h="438912">
                  <a:moveTo>
                    <a:pt x="0" y="0"/>
                  </a:moveTo>
                  <a:lnTo>
                    <a:pt x="20970239" y="0"/>
                  </a:lnTo>
                  <a:lnTo>
                    <a:pt x="20970239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80951" b="-880951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28575"/>
              <a:ext cx="20970240" cy="4674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920"/>
                </a:lnSpc>
              </a:pPr>
              <a:r>
                <a:rPr lang="en-US" sz="16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UniTS-UniUD: CdLM Interateneo in Scienze Infermieristiche e Ostetriche — anni alterni Trieste/Udine. + Dal 2026: 3 nuove LM cliniche (Cure Primarie, Pediatriche, Intensive)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377191" y="6406391"/>
            <a:ext cx="98555" cy="153419"/>
            <a:chOff x="0" y="0"/>
            <a:chExt cx="131407" cy="204559"/>
          </a:xfrm>
        </p:grpSpPr>
        <p:sp>
          <p:nvSpPr>
            <p:cNvPr id="81" name="Freeform 81"/>
            <p:cNvSpPr/>
            <p:nvPr/>
          </p:nvSpPr>
          <p:spPr>
            <a:xfrm>
              <a:off x="16891" y="16891"/>
              <a:ext cx="97536" cy="170688"/>
            </a:xfrm>
            <a:custGeom>
              <a:avLst/>
              <a:gdLst/>
              <a:ahLst/>
              <a:cxnLst/>
              <a:rect l="l" t="t" r="r" b="b"/>
              <a:pathLst>
                <a:path w="97536" h="170688">
                  <a:moveTo>
                    <a:pt x="0" y="0"/>
                  </a:moveTo>
                  <a:lnTo>
                    <a:pt x="97536" y="0"/>
                  </a:lnTo>
                  <a:lnTo>
                    <a:pt x="97536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82" name="Freeform 82"/>
            <p:cNvSpPr/>
            <p:nvPr/>
          </p:nvSpPr>
          <p:spPr>
            <a:xfrm>
              <a:off x="0" y="0"/>
              <a:ext cx="131318" cy="204472"/>
            </a:xfrm>
            <a:custGeom>
              <a:avLst/>
              <a:gdLst/>
              <a:ahLst/>
              <a:cxnLst/>
              <a:rect l="l" t="t" r="r" b="b"/>
              <a:pathLst>
                <a:path w="131318" h="204472">
                  <a:moveTo>
                    <a:pt x="16891" y="0"/>
                  </a:moveTo>
                  <a:lnTo>
                    <a:pt x="114427" y="0"/>
                  </a:lnTo>
                  <a:cubicBezTo>
                    <a:pt x="123825" y="0"/>
                    <a:pt x="131318" y="7620"/>
                    <a:pt x="131318" y="16891"/>
                  </a:cubicBezTo>
                  <a:lnTo>
                    <a:pt x="131318" y="187579"/>
                  </a:lnTo>
                  <a:cubicBezTo>
                    <a:pt x="131318" y="196977"/>
                    <a:pt x="123698" y="204470"/>
                    <a:pt x="114427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114427" y="170688"/>
                  </a:lnTo>
                  <a:lnTo>
                    <a:pt x="114427" y="187579"/>
                  </a:lnTo>
                  <a:lnTo>
                    <a:pt x="97536" y="187579"/>
                  </a:lnTo>
                  <a:lnTo>
                    <a:pt x="97536" y="16891"/>
                  </a:lnTo>
                  <a:lnTo>
                    <a:pt x="114427" y="16891"/>
                  </a:lnTo>
                  <a:lnTo>
                    <a:pt x="11442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908047" y="6540751"/>
            <a:ext cx="16471897" cy="1274569"/>
            <a:chOff x="0" y="0"/>
            <a:chExt cx="21962529" cy="1699425"/>
          </a:xfrm>
        </p:grpSpPr>
        <p:sp>
          <p:nvSpPr>
            <p:cNvPr id="84" name="Freeform 84"/>
            <p:cNvSpPr/>
            <p:nvPr/>
          </p:nvSpPr>
          <p:spPr>
            <a:xfrm>
              <a:off x="8509" y="8509"/>
              <a:ext cx="21945601" cy="1682496"/>
            </a:xfrm>
            <a:custGeom>
              <a:avLst/>
              <a:gdLst/>
              <a:ahLst/>
              <a:cxnLst/>
              <a:rect l="l" t="t" r="r" b="b"/>
              <a:pathLst>
                <a:path w="21945601" h="1682496">
                  <a:moveTo>
                    <a:pt x="0" y="0"/>
                  </a:moveTo>
                  <a:lnTo>
                    <a:pt x="21945601" y="0"/>
                  </a:lnTo>
                  <a:lnTo>
                    <a:pt x="21945601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85" name="Freeform 85"/>
            <p:cNvSpPr/>
            <p:nvPr/>
          </p:nvSpPr>
          <p:spPr>
            <a:xfrm>
              <a:off x="0" y="0"/>
              <a:ext cx="21962618" cy="1699514"/>
            </a:xfrm>
            <a:custGeom>
              <a:avLst/>
              <a:gdLst/>
              <a:ahLst/>
              <a:cxnLst/>
              <a:rect l="l" t="t" r="r" b="b"/>
              <a:pathLst>
                <a:path w="21962618" h="1699514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691005"/>
                  </a:lnTo>
                  <a:cubicBezTo>
                    <a:pt x="21962618" y="1695704"/>
                    <a:pt x="21958808" y="1699514"/>
                    <a:pt x="21954110" y="1699514"/>
                  </a:cubicBezTo>
                  <a:lnTo>
                    <a:pt x="8509" y="1699514"/>
                  </a:lnTo>
                  <a:cubicBezTo>
                    <a:pt x="3810" y="1699514"/>
                    <a:pt x="0" y="1695704"/>
                    <a:pt x="0" y="1691005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691005"/>
                  </a:lnTo>
                  <a:lnTo>
                    <a:pt x="8509" y="1691005"/>
                  </a:lnTo>
                  <a:lnTo>
                    <a:pt x="8509" y="1682496"/>
                  </a:lnTo>
                  <a:lnTo>
                    <a:pt x="21954110" y="1682496"/>
                  </a:lnTo>
                  <a:lnTo>
                    <a:pt x="21954110" y="1691005"/>
                  </a:lnTo>
                  <a:lnTo>
                    <a:pt x="21945600" y="1691005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901703" y="6534407"/>
            <a:ext cx="153419" cy="1287275"/>
            <a:chOff x="0" y="0"/>
            <a:chExt cx="204559" cy="1716367"/>
          </a:xfrm>
        </p:grpSpPr>
        <p:sp>
          <p:nvSpPr>
            <p:cNvPr id="87" name="Freeform 87"/>
            <p:cNvSpPr/>
            <p:nvPr/>
          </p:nvSpPr>
          <p:spPr>
            <a:xfrm>
              <a:off x="16891" y="16891"/>
              <a:ext cx="170688" cy="1682496"/>
            </a:xfrm>
            <a:custGeom>
              <a:avLst/>
              <a:gdLst/>
              <a:ahLst/>
              <a:cxnLst/>
              <a:rect l="l" t="t" r="r" b="b"/>
              <a:pathLst>
                <a:path w="170688" h="1682496">
                  <a:moveTo>
                    <a:pt x="0" y="0"/>
                  </a:moveTo>
                  <a:lnTo>
                    <a:pt x="170688" y="0"/>
                  </a:lnTo>
                  <a:lnTo>
                    <a:pt x="170688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88" name="Freeform 88"/>
            <p:cNvSpPr/>
            <p:nvPr/>
          </p:nvSpPr>
          <p:spPr>
            <a:xfrm>
              <a:off x="0" y="0"/>
              <a:ext cx="204470" cy="1716278"/>
            </a:xfrm>
            <a:custGeom>
              <a:avLst/>
              <a:gdLst/>
              <a:ahLst/>
              <a:cxnLst/>
              <a:rect l="l" t="t" r="r" b="b"/>
              <a:pathLst>
                <a:path w="204470" h="1716278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699387"/>
                  </a:lnTo>
                  <a:cubicBezTo>
                    <a:pt x="204470" y="1708785"/>
                    <a:pt x="196850" y="1716278"/>
                    <a:pt x="187579" y="1716278"/>
                  </a:cubicBezTo>
                  <a:lnTo>
                    <a:pt x="16891" y="1716278"/>
                  </a:lnTo>
                  <a:cubicBezTo>
                    <a:pt x="7493" y="1716278"/>
                    <a:pt x="0" y="1708658"/>
                    <a:pt x="0" y="1699387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699387"/>
                  </a:lnTo>
                  <a:lnTo>
                    <a:pt x="16891" y="1699387"/>
                  </a:lnTo>
                  <a:lnTo>
                    <a:pt x="16891" y="1682496"/>
                  </a:lnTo>
                  <a:lnTo>
                    <a:pt x="187579" y="1682496"/>
                  </a:lnTo>
                  <a:lnTo>
                    <a:pt x="187579" y="1699387"/>
                  </a:lnTo>
                  <a:lnTo>
                    <a:pt x="170688" y="1699387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1280160" y="6620256"/>
            <a:ext cx="8229600" cy="365760"/>
            <a:chOff x="0" y="0"/>
            <a:chExt cx="10972800" cy="48768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0972800" cy="487680"/>
            </a:xfrm>
            <a:custGeom>
              <a:avLst/>
              <a:gdLst/>
              <a:ahLst/>
              <a:cxnLst/>
              <a:rect l="l" t="t" r="r" b="b"/>
              <a:pathLst>
                <a:path w="10972800" h="487680">
                  <a:moveTo>
                    <a:pt x="0" y="0"/>
                  </a:moveTo>
                  <a:lnTo>
                    <a:pt x="10972800" y="0"/>
                  </a:lnTo>
                  <a:lnTo>
                    <a:pt x="109728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91" name="TextBox 91"/>
            <p:cNvSpPr txBox="1"/>
            <p:nvPr/>
          </p:nvSpPr>
          <p:spPr>
            <a:xfrm>
              <a:off x="0" y="-9525"/>
              <a:ext cx="10972800" cy="497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MASTER DI II LIVELLO</a:t>
              </a: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10058400" y="6620256"/>
            <a:ext cx="6949440" cy="365760"/>
            <a:chOff x="0" y="0"/>
            <a:chExt cx="9265920" cy="48768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9265920" cy="487680"/>
            </a:xfrm>
            <a:custGeom>
              <a:avLst/>
              <a:gdLst/>
              <a:ahLst/>
              <a:cxnLst/>
              <a:rect l="l" t="t" r="r" b="b"/>
              <a:pathLst>
                <a:path w="9265920" h="487680">
                  <a:moveTo>
                    <a:pt x="0" y="0"/>
                  </a:moveTo>
                  <a:lnTo>
                    <a:pt x="9265920" y="0"/>
                  </a:lnTo>
                  <a:lnTo>
                    <a:pt x="926592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0215" b="-320215"/>
              </a:stretch>
            </a:blipFill>
          </p:spPr>
        </p:sp>
        <p:sp>
          <p:nvSpPr>
            <p:cNvPr id="94" name="TextBox 94"/>
            <p:cNvSpPr txBox="1"/>
            <p:nvPr/>
          </p:nvSpPr>
          <p:spPr>
            <a:xfrm>
              <a:off x="0" y="-38100"/>
              <a:ext cx="926592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 b="1" i="1">
                  <a:solidFill>
                    <a:srgbClr val="E8BE5E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1 anno · 60 CFU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280160" y="7040880"/>
            <a:ext cx="15727680" cy="365760"/>
            <a:chOff x="0" y="0"/>
            <a:chExt cx="20970240" cy="48768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20970239" cy="487680"/>
            </a:xfrm>
            <a:custGeom>
              <a:avLst/>
              <a:gdLst/>
              <a:ahLst/>
              <a:cxnLst/>
              <a:rect l="l" t="t" r="r" b="b"/>
              <a:pathLst>
                <a:path w="20970239" h="487680">
                  <a:moveTo>
                    <a:pt x="0" y="0"/>
                  </a:moveTo>
                  <a:lnTo>
                    <a:pt x="20970239" y="0"/>
                  </a:lnTo>
                  <a:lnTo>
                    <a:pt x="20970239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87856" b="-787856"/>
              </a:stretch>
            </a:blipFill>
          </p:spPr>
        </p:sp>
        <p:sp>
          <p:nvSpPr>
            <p:cNvPr id="97" name="TextBox 97"/>
            <p:cNvSpPr txBox="1"/>
            <p:nvPr/>
          </p:nvSpPr>
          <p:spPr>
            <a:xfrm>
              <a:off x="0" y="-38100"/>
              <a:ext cx="2097024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Specializzazione avanzata post-magistrale: Management sanitario, Ricerca clinica, Etica clinica, Health Technology Assessment, Sanità pubblica</a:t>
              </a:r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1280160" y="7443216"/>
            <a:ext cx="15727680" cy="329184"/>
            <a:chOff x="0" y="0"/>
            <a:chExt cx="20970240" cy="438912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20970239" cy="438912"/>
            </a:xfrm>
            <a:custGeom>
              <a:avLst/>
              <a:gdLst/>
              <a:ahLst/>
              <a:cxnLst/>
              <a:rect l="l" t="t" r="r" b="b"/>
              <a:pathLst>
                <a:path w="20970239" h="438912">
                  <a:moveTo>
                    <a:pt x="0" y="0"/>
                  </a:moveTo>
                  <a:lnTo>
                    <a:pt x="20970239" y="0"/>
                  </a:lnTo>
                  <a:lnTo>
                    <a:pt x="20970239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80951" b="-880951"/>
              </a:stretch>
            </a:blipFill>
          </p:spPr>
        </p:sp>
        <p:sp>
          <p:nvSpPr>
            <p:cNvPr id="100" name="TextBox 100"/>
            <p:cNvSpPr txBox="1"/>
            <p:nvPr/>
          </p:nvSpPr>
          <p:spPr>
            <a:xfrm>
              <a:off x="0" y="-28575"/>
              <a:ext cx="20970240" cy="4674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920"/>
                </a:lnSpc>
              </a:pPr>
              <a:r>
                <a:rPr lang="en-US" sz="16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Attivati da diversi atenei italiani. Accesso riservato ai laureati magistrali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1377191" y="7796279"/>
            <a:ext cx="98555" cy="153419"/>
            <a:chOff x="0" y="0"/>
            <a:chExt cx="131407" cy="204559"/>
          </a:xfrm>
        </p:grpSpPr>
        <p:sp>
          <p:nvSpPr>
            <p:cNvPr id="102" name="Freeform 102"/>
            <p:cNvSpPr/>
            <p:nvPr/>
          </p:nvSpPr>
          <p:spPr>
            <a:xfrm>
              <a:off x="16891" y="16891"/>
              <a:ext cx="97536" cy="170688"/>
            </a:xfrm>
            <a:custGeom>
              <a:avLst/>
              <a:gdLst/>
              <a:ahLst/>
              <a:cxnLst/>
              <a:rect l="l" t="t" r="r" b="b"/>
              <a:pathLst>
                <a:path w="97536" h="170688">
                  <a:moveTo>
                    <a:pt x="0" y="0"/>
                  </a:moveTo>
                  <a:lnTo>
                    <a:pt x="97536" y="0"/>
                  </a:lnTo>
                  <a:lnTo>
                    <a:pt x="97536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03" name="Freeform 103"/>
            <p:cNvSpPr/>
            <p:nvPr/>
          </p:nvSpPr>
          <p:spPr>
            <a:xfrm>
              <a:off x="0" y="0"/>
              <a:ext cx="131318" cy="204472"/>
            </a:xfrm>
            <a:custGeom>
              <a:avLst/>
              <a:gdLst/>
              <a:ahLst/>
              <a:cxnLst/>
              <a:rect l="l" t="t" r="r" b="b"/>
              <a:pathLst>
                <a:path w="131318" h="204472">
                  <a:moveTo>
                    <a:pt x="16891" y="0"/>
                  </a:moveTo>
                  <a:lnTo>
                    <a:pt x="114427" y="0"/>
                  </a:lnTo>
                  <a:cubicBezTo>
                    <a:pt x="123825" y="0"/>
                    <a:pt x="131318" y="7620"/>
                    <a:pt x="131318" y="16891"/>
                  </a:cubicBezTo>
                  <a:lnTo>
                    <a:pt x="131318" y="187579"/>
                  </a:lnTo>
                  <a:cubicBezTo>
                    <a:pt x="131318" y="196977"/>
                    <a:pt x="123698" y="204470"/>
                    <a:pt x="114427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114427" y="170688"/>
                  </a:lnTo>
                  <a:lnTo>
                    <a:pt x="114427" y="187579"/>
                  </a:lnTo>
                  <a:lnTo>
                    <a:pt x="97536" y="187579"/>
                  </a:lnTo>
                  <a:lnTo>
                    <a:pt x="97536" y="16891"/>
                  </a:lnTo>
                  <a:lnTo>
                    <a:pt x="114427" y="16891"/>
                  </a:lnTo>
                  <a:lnTo>
                    <a:pt x="114427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908047" y="7930639"/>
            <a:ext cx="16471897" cy="1274569"/>
            <a:chOff x="0" y="0"/>
            <a:chExt cx="21962529" cy="1699425"/>
          </a:xfrm>
        </p:grpSpPr>
        <p:sp>
          <p:nvSpPr>
            <p:cNvPr id="105" name="Freeform 105"/>
            <p:cNvSpPr/>
            <p:nvPr/>
          </p:nvSpPr>
          <p:spPr>
            <a:xfrm>
              <a:off x="8509" y="8509"/>
              <a:ext cx="21945601" cy="1682496"/>
            </a:xfrm>
            <a:custGeom>
              <a:avLst/>
              <a:gdLst/>
              <a:ahLst/>
              <a:cxnLst/>
              <a:rect l="l" t="t" r="r" b="b"/>
              <a:pathLst>
                <a:path w="21945601" h="1682496">
                  <a:moveTo>
                    <a:pt x="0" y="0"/>
                  </a:moveTo>
                  <a:lnTo>
                    <a:pt x="21945601" y="0"/>
                  </a:lnTo>
                  <a:lnTo>
                    <a:pt x="21945601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106" name="Freeform 106"/>
            <p:cNvSpPr/>
            <p:nvPr/>
          </p:nvSpPr>
          <p:spPr>
            <a:xfrm>
              <a:off x="0" y="0"/>
              <a:ext cx="21962618" cy="1699514"/>
            </a:xfrm>
            <a:custGeom>
              <a:avLst/>
              <a:gdLst/>
              <a:ahLst/>
              <a:cxnLst/>
              <a:rect l="l" t="t" r="r" b="b"/>
              <a:pathLst>
                <a:path w="21962618" h="1699514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1691005"/>
                  </a:lnTo>
                  <a:cubicBezTo>
                    <a:pt x="21962618" y="1695704"/>
                    <a:pt x="21958808" y="1699514"/>
                    <a:pt x="21954110" y="1699514"/>
                  </a:cubicBezTo>
                  <a:lnTo>
                    <a:pt x="8509" y="1699514"/>
                  </a:lnTo>
                  <a:cubicBezTo>
                    <a:pt x="3810" y="1699514"/>
                    <a:pt x="0" y="1695704"/>
                    <a:pt x="0" y="1691005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1691005"/>
                  </a:lnTo>
                  <a:lnTo>
                    <a:pt x="8509" y="1691005"/>
                  </a:lnTo>
                  <a:lnTo>
                    <a:pt x="8509" y="1682496"/>
                  </a:lnTo>
                  <a:lnTo>
                    <a:pt x="21954110" y="1682496"/>
                  </a:lnTo>
                  <a:lnTo>
                    <a:pt x="21954110" y="1691005"/>
                  </a:lnTo>
                  <a:lnTo>
                    <a:pt x="21945600" y="1691005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901703" y="7924295"/>
            <a:ext cx="153419" cy="1287275"/>
            <a:chOff x="0" y="0"/>
            <a:chExt cx="204559" cy="1716367"/>
          </a:xfrm>
        </p:grpSpPr>
        <p:sp>
          <p:nvSpPr>
            <p:cNvPr id="108" name="Freeform 108"/>
            <p:cNvSpPr/>
            <p:nvPr/>
          </p:nvSpPr>
          <p:spPr>
            <a:xfrm>
              <a:off x="16891" y="16891"/>
              <a:ext cx="170688" cy="1682496"/>
            </a:xfrm>
            <a:custGeom>
              <a:avLst/>
              <a:gdLst/>
              <a:ahLst/>
              <a:cxnLst/>
              <a:rect l="l" t="t" r="r" b="b"/>
              <a:pathLst>
                <a:path w="170688" h="1682496">
                  <a:moveTo>
                    <a:pt x="0" y="0"/>
                  </a:moveTo>
                  <a:lnTo>
                    <a:pt x="170688" y="0"/>
                  </a:lnTo>
                  <a:lnTo>
                    <a:pt x="170688" y="1682496"/>
                  </a:lnTo>
                  <a:lnTo>
                    <a:pt x="0" y="1682496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09" name="Freeform 109"/>
            <p:cNvSpPr/>
            <p:nvPr/>
          </p:nvSpPr>
          <p:spPr>
            <a:xfrm>
              <a:off x="0" y="0"/>
              <a:ext cx="204470" cy="1716278"/>
            </a:xfrm>
            <a:custGeom>
              <a:avLst/>
              <a:gdLst/>
              <a:ahLst/>
              <a:cxnLst/>
              <a:rect l="l" t="t" r="r" b="b"/>
              <a:pathLst>
                <a:path w="204470" h="1716278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1699387"/>
                  </a:lnTo>
                  <a:cubicBezTo>
                    <a:pt x="204470" y="1708785"/>
                    <a:pt x="196850" y="1716278"/>
                    <a:pt x="187579" y="1716278"/>
                  </a:cubicBezTo>
                  <a:lnTo>
                    <a:pt x="16891" y="1716278"/>
                  </a:lnTo>
                  <a:cubicBezTo>
                    <a:pt x="7493" y="1716278"/>
                    <a:pt x="0" y="1708658"/>
                    <a:pt x="0" y="1699387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699387"/>
                  </a:lnTo>
                  <a:lnTo>
                    <a:pt x="16891" y="1699387"/>
                  </a:lnTo>
                  <a:lnTo>
                    <a:pt x="16891" y="1682496"/>
                  </a:lnTo>
                  <a:lnTo>
                    <a:pt x="187579" y="1682496"/>
                  </a:lnTo>
                  <a:lnTo>
                    <a:pt x="187579" y="1699387"/>
                  </a:lnTo>
                  <a:lnTo>
                    <a:pt x="170688" y="1699387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280160" y="8010144"/>
            <a:ext cx="8229600" cy="365760"/>
            <a:chOff x="0" y="0"/>
            <a:chExt cx="10972800" cy="48768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0972800" cy="487680"/>
            </a:xfrm>
            <a:custGeom>
              <a:avLst/>
              <a:gdLst/>
              <a:ahLst/>
              <a:cxnLst/>
              <a:rect l="l" t="t" r="r" b="b"/>
              <a:pathLst>
                <a:path w="10972800" h="487680">
                  <a:moveTo>
                    <a:pt x="0" y="0"/>
                  </a:moveTo>
                  <a:lnTo>
                    <a:pt x="10972800" y="0"/>
                  </a:lnTo>
                  <a:lnTo>
                    <a:pt x="109728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88413" b="-388413"/>
              </a:stretch>
            </a:blipFill>
          </p:spPr>
        </p:sp>
        <p:sp>
          <p:nvSpPr>
            <p:cNvPr id="112" name="TextBox 112"/>
            <p:cNvSpPr txBox="1"/>
            <p:nvPr/>
          </p:nvSpPr>
          <p:spPr>
            <a:xfrm>
              <a:off x="0" y="-9525"/>
              <a:ext cx="10972800" cy="497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D4A03C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DOTTORATO DI RICERCA  ·  PhD</a:t>
              </a: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0058400" y="8010144"/>
            <a:ext cx="6949440" cy="365760"/>
            <a:chOff x="0" y="0"/>
            <a:chExt cx="9265920" cy="48768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9265920" cy="487680"/>
            </a:xfrm>
            <a:custGeom>
              <a:avLst/>
              <a:gdLst/>
              <a:ahLst/>
              <a:cxnLst/>
              <a:rect l="l" t="t" r="r" b="b"/>
              <a:pathLst>
                <a:path w="9265920" h="487680">
                  <a:moveTo>
                    <a:pt x="0" y="0"/>
                  </a:moveTo>
                  <a:lnTo>
                    <a:pt x="9265920" y="0"/>
                  </a:lnTo>
                  <a:lnTo>
                    <a:pt x="926592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20215" b="-320215"/>
              </a:stretch>
            </a:blipFill>
          </p:spPr>
        </p:sp>
        <p:sp>
          <p:nvSpPr>
            <p:cNvPr id="115" name="TextBox 115"/>
            <p:cNvSpPr txBox="1"/>
            <p:nvPr/>
          </p:nvSpPr>
          <p:spPr>
            <a:xfrm>
              <a:off x="0" y="-38100"/>
              <a:ext cx="926592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 b="1" i="1">
                  <a:solidFill>
                    <a:srgbClr val="E8BE5E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3 anni</a:t>
              </a: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280160" y="8430768"/>
            <a:ext cx="15727680" cy="365760"/>
            <a:chOff x="0" y="0"/>
            <a:chExt cx="20970240" cy="48768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20970239" cy="487680"/>
            </a:xfrm>
            <a:custGeom>
              <a:avLst/>
              <a:gdLst/>
              <a:ahLst/>
              <a:cxnLst/>
              <a:rect l="l" t="t" r="r" b="b"/>
              <a:pathLst>
                <a:path w="20970239" h="487680">
                  <a:moveTo>
                    <a:pt x="0" y="0"/>
                  </a:moveTo>
                  <a:lnTo>
                    <a:pt x="20970239" y="0"/>
                  </a:lnTo>
                  <a:lnTo>
                    <a:pt x="20970239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87856" b="-787856"/>
              </a:stretch>
            </a:blipFill>
          </p:spPr>
        </p:sp>
        <p:sp>
          <p:nvSpPr>
            <p:cNvPr id="118" name="TextBox 118"/>
            <p:cNvSpPr txBox="1"/>
            <p:nvPr/>
          </p:nvSpPr>
          <p:spPr>
            <a:xfrm>
              <a:off x="0" y="-38100"/>
              <a:ext cx="2097024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F5EDD6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Ricercatore universitario (RTD-A/RTD-B) → Professore Associato → Ordinario. SSD MEDS-24/C (ex MED/45)</a:t>
              </a: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1280160" y="8833104"/>
            <a:ext cx="15727680" cy="329184"/>
            <a:chOff x="0" y="0"/>
            <a:chExt cx="20970240" cy="438912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20970239" cy="438912"/>
            </a:xfrm>
            <a:custGeom>
              <a:avLst/>
              <a:gdLst/>
              <a:ahLst/>
              <a:cxnLst/>
              <a:rect l="l" t="t" r="r" b="b"/>
              <a:pathLst>
                <a:path w="20970239" h="438912">
                  <a:moveTo>
                    <a:pt x="0" y="0"/>
                  </a:moveTo>
                  <a:lnTo>
                    <a:pt x="20970239" y="0"/>
                  </a:lnTo>
                  <a:lnTo>
                    <a:pt x="20970239" y="438912"/>
                  </a:lnTo>
                  <a:lnTo>
                    <a:pt x="0" y="43891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80951" b="-880951"/>
              </a:stretch>
            </a:blipFill>
          </p:spPr>
        </p:sp>
        <p:sp>
          <p:nvSpPr>
            <p:cNvPr id="121" name="TextBox 121"/>
            <p:cNvSpPr txBox="1"/>
            <p:nvPr/>
          </p:nvSpPr>
          <p:spPr>
            <a:xfrm>
              <a:off x="0" y="-28575"/>
              <a:ext cx="20970240" cy="4674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920"/>
                </a:lnSpc>
              </a:pPr>
              <a:r>
                <a:rPr lang="en-US" sz="16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UniTS: Dottorato in Scienze della Riproduzione e dello Sviluppo (include linea infermieristica). Tor Vergata: PhD Scienze Infermieristiche e Sanità Pubblica</a:t>
              </a: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914400" y="9326880"/>
            <a:ext cx="16459200" cy="365760"/>
            <a:chOff x="0" y="0"/>
            <a:chExt cx="21945600" cy="48768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21945600" cy="487680"/>
            </a:xfrm>
            <a:custGeom>
              <a:avLst/>
              <a:gdLst/>
              <a:ahLst/>
              <a:cxnLst/>
              <a:rect l="l" t="t" r="r" b="b"/>
              <a:pathLst>
                <a:path w="21945600" h="48768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26826" b="-826826"/>
              </a:stretch>
            </a:blipFill>
          </p:spPr>
        </p:sp>
        <p:sp>
          <p:nvSpPr>
            <p:cNvPr id="124" name="TextBox 124"/>
            <p:cNvSpPr txBox="1"/>
            <p:nvPr/>
          </p:nvSpPr>
          <p:spPr>
            <a:xfrm>
              <a:off x="0" y="-38100"/>
              <a:ext cx="2194560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UniTS Offerta Formativa 2025-2027; DM 270/2004; L. 43/2006; FNOPI 21.02.2026; DM 855/2024 (MEDS-24/C)</a:t>
              </a:r>
            </a:p>
          </p:txBody>
        </p:sp>
      </p:grpSp>
      <p:sp>
        <p:nvSpPr>
          <p:cNvPr id="125" name="Freeform 125"/>
          <p:cNvSpPr/>
          <p:nvPr/>
        </p:nvSpPr>
        <p:spPr>
          <a:xfrm>
            <a:off x="14581993" y="215587"/>
            <a:ext cx="2791607" cy="1850957"/>
          </a:xfrm>
          <a:custGeom>
            <a:avLst/>
            <a:gdLst/>
            <a:ahLst/>
            <a:cxnLst/>
            <a:rect l="l" t="t" r="r" b="b"/>
            <a:pathLst>
              <a:path w="2791607" h="1850957">
                <a:moveTo>
                  <a:pt x="0" y="0"/>
                </a:moveTo>
                <a:lnTo>
                  <a:pt x="2791607" y="0"/>
                </a:lnTo>
                <a:lnTo>
                  <a:pt x="2791607" y="1850957"/>
                </a:lnTo>
                <a:lnTo>
                  <a:pt x="0" y="1850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8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57200"/>
            <a:ext cx="16459200" cy="1097280"/>
            <a:chOff x="0" y="0"/>
            <a:chExt cx="21945600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1945600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Le tre strade della carriera in Italia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703" y="1596647"/>
            <a:ext cx="2219963" cy="116843"/>
            <a:chOff x="0" y="0"/>
            <a:chExt cx="2959951" cy="155791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2926080" cy="121920"/>
            </a:xfrm>
            <a:custGeom>
              <a:avLst/>
              <a:gdLst/>
              <a:ahLst/>
              <a:cxnLst/>
              <a:rect l="l" t="t" r="r" b="b"/>
              <a:pathLst>
                <a:path w="2926080" h="121920">
                  <a:moveTo>
                    <a:pt x="0" y="0"/>
                  </a:moveTo>
                  <a:lnTo>
                    <a:pt x="2926080" y="0"/>
                  </a:lnTo>
                  <a:lnTo>
                    <a:pt x="292608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59862" cy="155704"/>
            </a:xfrm>
            <a:custGeom>
              <a:avLst/>
              <a:gdLst/>
              <a:ahLst/>
              <a:cxnLst/>
              <a:rect l="l" t="t" r="r" b="b"/>
              <a:pathLst>
                <a:path w="2959862" h="155704">
                  <a:moveTo>
                    <a:pt x="16891" y="0"/>
                  </a:moveTo>
                  <a:lnTo>
                    <a:pt x="2942971" y="0"/>
                  </a:lnTo>
                  <a:cubicBezTo>
                    <a:pt x="2952369" y="0"/>
                    <a:pt x="2959862" y="7620"/>
                    <a:pt x="2959862" y="16891"/>
                  </a:cubicBezTo>
                  <a:lnTo>
                    <a:pt x="2959862" y="138811"/>
                  </a:lnTo>
                  <a:cubicBezTo>
                    <a:pt x="2959862" y="148209"/>
                    <a:pt x="2952242" y="155702"/>
                    <a:pt x="294297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2942971" y="121920"/>
                  </a:lnTo>
                  <a:lnTo>
                    <a:pt x="2942971" y="138811"/>
                  </a:lnTo>
                  <a:lnTo>
                    <a:pt x="2926080" y="138811"/>
                  </a:lnTo>
                  <a:lnTo>
                    <a:pt x="2926080" y="16891"/>
                  </a:lnTo>
                  <a:lnTo>
                    <a:pt x="2942971" y="16891"/>
                  </a:lnTo>
                  <a:lnTo>
                    <a:pt x="29429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" y="1792224"/>
            <a:ext cx="16459200" cy="548640"/>
            <a:chOff x="0" y="0"/>
            <a:chExt cx="21945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Dalla stessa laurea triennale a tre direzioni — clinica, organizzativa, accademica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8047" y="2462527"/>
            <a:ext cx="16471897" cy="1841497"/>
            <a:chOff x="0" y="0"/>
            <a:chExt cx="21962529" cy="2455329"/>
          </a:xfrm>
        </p:grpSpPr>
        <p:sp>
          <p:nvSpPr>
            <p:cNvPr id="21" name="Freeform 21"/>
            <p:cNvSpPr/>
            <p:nvPr/>
          </p:nvSpPr>
          <p:spPr>
            <a:xfrm>
              <a:off x="8509" y="8509"/>
              <a:ext cx="21945601" cy="2438400"/>
            </a:xfrm>
            <a:custGeom>
              <a:avLst/>
              <a:gdLst/>
              <a:ahLst/>
              <a:cxnLst/>
              <a:rect l="l" t="t" r="r" b="b"/>
              <a:pathLst>
                <a:path w="21945601" h="2438400">
                  <a:moveTo>
                    <a:pt x="0" y="0"/>
                  </a:moveTo>
                  <a:lnTo>
                    <a:pt x="21945601" y="0"/>
                  </a:lnTo>
                  <a:lnTo>
                    <a:pt x="21945601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1962618" cy="2455418"/>
            </a:xfrm>
            <a:custGeom>
              <a:avLst/>
              <a:gdLst/>
              <a:ahLst/>
              <a:cxnLst/>
              <a:rect l="l" t="t" r="r" b="b"/>
              <a:pathLst>
                <a:path w="21962618" h="245541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2446909"/>
                  </a:lnTo>
                  <a:cubicBezTo>
                    <a:pt x="21962618" y="2451608"/>
                    <a:pt x="21958808" y="2455418"/>
                    <a:pt x="21954110" y="2455418"/>
                  </a:cubicBezTo>
                  <a:lnTo>
                    <a:pt x="8509" y="2455418"/>
                  </a:lnTo>
                  <a:cubicBezTo>
                    <a:pt x="3810" y="2455418"/>
                    <a:pt x="0" y="2451608"/>
                    <a:pt x="0" y="244690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2446909"/>
                  </a:lnTo>
                  <a:lnTo>
                    <a:pt x="8509" y="2446909"/>
                  </a:lnTo>
                  <a:lnTo>
                    <a:pt x="8509" y="2438400"/>
                  </a:lnTo>
                  <a:lnTo>
                    <a:pt x="21954110" y="2438400"/>
                  </a:lnTo>
                  <a:lnTo>
                    <a:pt x="21954110" y="2446909"/>
                  </a:lnTo>
                  <a:lnTo>
                    <a:pt x="21945600" y="2446909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01703" y="2456183"/>
            <a:ext cx="153419" cy="1854203"/>
            <a:chOff x="0" y="0"/>
            <a:chExt cx="204559" cy="2472271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170688" cy="2438400"/>
            </a:xfrm>
            <a:custGeom>
              <a:avLst/>
              <a:gdLst/>
              <a:ahLst/>
              <a:cxnLst/>
              <a:rect l="l" t="t" r="r" b="b"/>
              <a:pathLst>
                <a:path w="170688" h="2438400">
                  <a:moveTo>
                    <a:pt x="0" y="0"/>
                  </a:moveTo>
                  <a:lnTo>
                    <a:pt x="170688" y="0"/>
                  </a:lnTo>
                  <a:lnTo>
                    <a:pt x="170688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04470" cy="2472182"/>
            </a:xfrm>
            <a:custGeom>
              <a:avLst/>
              <a:gdLst/>
              <a:ahLst/>
              <a:cxnLst/>
              <a:rect l="l" t="t" r="r" b="b"/>
              <a:pathLst>
                <a:path w="204470" h="247218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2455291"/>
                  </a:lnTo>
                  <a:cubicBezTo>
                    <a:pt x="204470" y="2464689"/>
                    <a:pt x="196850" y="2472182"/>
                    <a:pt x="187579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187579" y="2438400"/>
                  </a:lnTo>
                  <a:lnTo>
                    <a:pt x="187579" y="2455291"/>
                  </a:lnTo>
                  <a:lnTo>
                    <a:pt x="170688" y="245529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80160" y="2596896"/>
            <a:ext cx="5486400" cy="365760"/>
            <a:chOff x="0" y="0"/>
            <a:chExt cx="7315200" cy="4876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315200" cy="487680"/>
            </a:xfrm>
            <a:custGeom>
              <a:avLst/>
              <a:gdLst/>
              <a:ahLst/>
              <a:cxnLst/>
              <a:rect l="l" t="t" r="r" b="b"/>
              <a:pathLst>
                <a:path w="7315200" h="487680">
                  <a:moveTo>
                    <a:pt x="0" y="0"/>
                  </a:moveTo>
                  <a:lnTo>
                    <a:pt x="7315200" y="0"/>
                  </a:lnTo>
                  <a:lnTo>
                    <a:pt x="73152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731520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 spc="600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CARRIERA CLINICA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80160" y="3017520"/>
            <a:ext cx="15727680" cy="365760"/>
            <a:chOff x="0" y="0"/>
            <a:chExt cx="20970240" cy="4876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0970239" cy="487680"/>
            </a:xfrm>
            <a:custGeom>
              <a:avLst/>
              <a:gdLst/>
              <a:ahLst/>
              <a:cxnLst/>
              <a:rect l="l" t="t" r="r" b="b"/>
              <a:pathLst>
                <a:path w="20970239" h="487680">
                  <a:moveTo>
                    <a:pt x="0" y="0"/>
                  </a:moveTo>
                  <a:lnTo>
                    <a:pt x="20970239" y="0"/>
                  </a:lnTo>
                  <a:lnTo>
                    <a:pt x="20970239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87856" b="-787856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20970240" cy="497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Infermiere → Specialista clinico (Master I liv.) → IFeC → Clinico avanzato (nuove LM cliniche 2026)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80160" y="3474720"/>
            <a:ext cx="15727680" cy="694944"/>
            <a:chOff x="0" y="0"/>
            <a:chExt cx="20970240" cy="92659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0970239" cy="926592"/>
            </a:xfrm>
            <a:custGeom>
              <a:avLst/>
              <a:gdLst/>
              <a:ahLst/>
              <a:cxnLst/>
              <a:rect l="l" t="t" r="r" b="b"/>
              <a:pathLst>
                <a:path w="20970239" h="926592">
                  <a:moveTo>
                    <a:pt x="0" y="0"/>
                  </a:moveTo>
                  <a:lnTo>
                    <a:pt x="20970239" y="0"/>
                  </a:lnTo>
                  <a:lnTo>
                    <a:pt x="20970239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90977" b="-390977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2097024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Il CCNL 2019-2024 riconosce l'incarico di funzione professionale (art. 21-22): specialista (L. 43/2006 + master) ed esperto (3 anni esperienza + formazione). Per la prima volta si può crescere restando clinici, senza diventare coordinatore. Il DM 77/2022 crea l'IFeC per il territorio. Le nuove LM cliniche (FNOPI 21.02.2026) aprono la strada all'APN.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08047" y="4657087"/>
            <a:ext cx="16471897" cy="1841497"/>
            <a:chOff x="0" y="0"/>
            <a:chExt cx="21962529" cy="2455329"/>
          </a:xfrm>
        </p:grpSpPr>
        <p:sp>
          <p:nvSpPr>
            <p:cNvPr id="36" name="Freeform 36"/>
            <p:cNvSpPr/>
            <p:nvPr/>
          </p:nvSpPr>
          <p:spPr>
            <a:xfrm>
              <a:off x="8509" y="8509"/>
              <a:ext cx="21945601" cy="2438400"/>
            </a:xfrm>
            <a:custGeom>
              <a:avLst/>
              <a:gdLst/>
              <a:ahLst/>
              <a:cxnLst/>
              <a:rect l="l" t="t" r="r" b="b"/>
              <a:pathLst>
                <a:path w="21945601" h="2438400">
                  <a:moveTo>
                    <a:pt x="0" y="0"/>
                  </a:moveTo>
                  <a:lnTo>
                    <a:pt x="21945601" y="0"/>
                  </a:lnTo>
                  <a:lnTo>
                    <a:pt x="21945601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21962618" cy="2455418"/>
            </a:xfrm>
            <a:custGeom>
              <a:avLst/>
              <a:gdLst/>
              <a:ahLst/>
              <a:cxnLst/>
              <a:rect l="l" t="t" r="r" b="b"/>
              <a:pathLst>
                <a:path w="21962618" h="245541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2446909"/>
                  </a:lnTo>
                  <a:cubicBezTo>
                    <a:pt x="21962618" y="2451608"/>
                    <a:pt x="21958808" y="2455418"/>
                    <a:pt x="21954110" y="2455418"/>
                  </a:cubicBezTo>
                  <a:lnTo>
                    <a:pt x="8509" y="2455418"/>
                  </a:lnTo>
                  <a:cubicBezTo>
                    <a:pt x="3810" y="2455418"/>
                    <a:pt x="0" y="2451608"/>
                    <a:pt x="0" y="244690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2446909"/>
                  </a:lnTo>
                  <a:lnTo>
                    <a:pt x="8509" y="2446909"/>
                  </a:lnTo>
                  <a:lnTo>
                    <a:pt x="8509" y="2438400"/>
                  </a:lnTo>
                  <a:lnTo>
                    <a:pt x="21954110" y="2438400"/>
                  </a:lnTo>
                  <a:lnTo>
                    <a:pt x="21954110" y="2446909"/>
                  </a:lnTo>
                  <a:lnTo>
                    <a:pt x="21945600" y="2446909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901703" y="4650743"/>
            <a:ext cx="153419" cy="1854203"/>
            <a:chOff x="0" y="0"/>
            <a:chExt cx="204559" cy="2472271"/>
          </a:xfrm>
        </p:grpSpPr>
        <p:sp>
          <p:nvSpPr>
            <p:cNvPr id="39" name="Freeform 39"/>
            <p:cNvSpPr/>
            <p:nvPr/>
          </p:nvSpPr>
          <p:spPr>
            <a:xfrm>
              <a:off x="16891" y="16891"/>
              <a:ext cx="170688" cy="2438400"/>
            </a:xfrm>
            <a:custGeom>
              <a:avLst/>
              <a:gdLst/>
              <a:ahLst/>
              <a:cxnLst/>
              <a:rect l="l" t="t" r="r" b="b"/>
              <a:pathLst>
                <a:path w="170688" h="2438400">
                  <a:moveTo>
                    <a:pt x="0" y="0"/>
                  </a:moveTo>
                  <a:lnTo>
                    <a:pt x="170688" y="0"/>
                  </a:lnTo>
                  <a:lnTo>
                    <a:pt x="170688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0"/>
              <a:ext cx="204470" cy="2472182"/>
            </a:xfrm>
            <a:custGeom>
              <a:avLst/>
              <a:gdLst/>
              <a:ahLst/>
              <a:cxnLst/>
              <a:rect l="l" t="t" r="r" b="b"/>
              <a:pathLst>
                <a:path w="204470" h="247218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2455291"/>
                  </a:lnTo>
                  <a:cubicBezTo>
                    <a:pt x="204470" y="2464689"/>
                    <a:pt x="196850" y="2472182"/>
                    <a:pt x="187579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187579" y="2438400"/>
                  </a:lnTo>
                  <a:lnTo>
                    <a:pt x="187579" y="2455291"/>
                  </a:lnTo>
                  <a:lnTo>
                    <a:pt x="170688" y="245529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280160" y="4791456"/>
            <a:ext cx="6400800" cy="365760"/>
            <a:chOff x="0" y="0"/>
            <a:chExt cx="8534400" cy="48768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534400" cy="487680"/>
            </a:xfrm>
            <a:custGeom>
              <a:avLst/>
              <a:gdLst/>
              <a:ahLst/>
              <a:cxnLst/>
              <a:rect l="l" t="t" r="r" b="b"/>
              <a:pathLst>
                <a:path w="8534400" h="487680">
                  <a:moveTo>
                    <a:pt x="0" y="0"/>
                  </a:moveTo>
                  <a:lnTo>
                    <a:pt x="8534400" y="0"/>
                  </a:lnTo>
                  <a:lnTo>
                    <a:pt x="85344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0988" b="-290988"/>
              </a:stretch>
            </a:blip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853440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 spc="600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CARRIERA ORGANIZZATIVA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80160" y="5212080"/>
            <a:ext cx="15727680" cy="365760"/>
            <a:chOff x="0" y="0"/>
            <a:chExt cx="20970240" cy="48768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20970239" cy="487680"/>
            </a:xfrm>
            <a:custGeom>
              <a:avLst/>
              <a:gdLst/>
              <a:ahLst/>
              <a:cxnLst/>
              <a:rect l="l" t="t" r="r" b="b"/>
              <a:pathLst>
                <a:path w="20970239" h="487680">
                  <a:moveTo>
                    <a:pt x="0" y="0"/>
                  </a:moveTo>
                  <a:lnTo>
                    <a:pt x="20970239" y="0"/>
                  </a:lnTo>
                  <a:lnTo>
                    <a:pt x="20970239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87856" b="-787856"/>
              </a:stretch>
            </a:blipFill>
          </p:spPr>
        </p:sp>
        <p:sp>
          <p:nvSpPr>
            <p:cNvPr id="46" name="TextBox 46"/>
            <p:cNvSpPr txBox="1"/>
            <p:nvPr/>
          </p:nvSpPr>
          <p:spPr>
            <a:xfrm>
              <a:off x="0" y="-9525"/>
              <a:ext cx="20970240" cy="497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Coordinatore (Master Coord. + 3 anni) → Dirigente (concorso, D.Lgs. 165/2001) → Direttore Prof. San.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280160" y="5669280"/>
            <a:ext cx="15727680" cy="694944"/>
            <a:chOff x="0" y="0"/>
            <a:chExt cx="20970240" cy="92659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0970239" cy="926592"/>
            </a:xfrm>
            <a:custGeom>
              <a:avLst/>
              <a:gdLst/>
              <a:ahLst/>
              <a:cxnLst/>
              <a:rect l="l" t="t" r="r" b="b"/>
              <a:pathLst>
                <a:path w="20970239" h="926592">
                  <a:moveTo>
                    <a:pt x="0" y="0"/>
                  </a:moveTo>
                  <a:lnTo>
                    <a:pt x="20970239" y="0"/>
                  </a:lnTo>
                  <a:lnTo>
                    <a:pt x="20970239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90977" b="-390977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2097024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La funzione di coordinamento richiede: Master I livello in Management/Coordinamento (L. 43/2006 art. 6 comma 4) oppure LM/SNT1 + 3 anni esperienza + selezione interna (CCNL art. 24). La dirigenza richiede LM/SNT1 + 5 anni + concorso pubblico. Il Direttore delle Professioni Sanitarie è membro della Direzione Strategica aziendale.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08047" y="6851647"/>
            <a:ext cx="16471897" cy="1841497"/>
            <a:chOff x="0" y="0"/>
            <a:chExt cx="21962529" cy="2455329"/>
          </a:xfrm>
        </p:grpSpPr>
        <p:sp>
          <p:nvSpPr>
            <p:cNvPr id="51" name="Freeform 51"/>
            <p:cNvSpPr/>
            <p:nvPr/>
          </p:nvSpPr>
          <p:spPr>
            <a:xfrm>
              <a:off x="8509" y="8509"/>
              <a:ext cx="21945601" cy="2438400"/>
            </a:xfrm>
            <a:custGeom>
              <a:avLst/>
              <a:gdLst/>
              <a:ahLst/>
              <a:cxnLst/>
              <a:rect l="l" t="t" r="r" b="b"/>
              <a:pathLst>
                <a:path w="21945601" h="2438400">
                  <a:moveTo>
                    <a:pt x="0" y="0"/>
                  </a:moveTo>
                  <a:lnTo>
                    <a:pt x="21945601" y="0"/>
                  </a:lnTo>
                  <a:lnTo>
                    <a:pt x="21945601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0" y="0"/>
              <a:ext cx="21962618" cy="2455418"/>
            </a:xfrm>
            <a:custGeom>
              <a:avLst/>
              <a:gdLst/>
              <a:ahLst/>
              <a:cxnLst/>
              <a:rect l="l" t="t" r="r" b="b"/>
              <a:pathLst>
                <a:path w="21962618" h="2455418">
                  <a:moveTo>
                    <a:pt x="8509" y="0"/>
                  </a:moveTo>
                  <a:lnTo>
                    <a:pt x="21954110" y="0"/>
                  </a:lnTo>
                  <a:cubicBezTo>
                    <a:pt x="21958808" y="0"/>
                    <a:pt x="21962618" y="3810"/>
                    <a:pt x="21962618" y="8509"/>
                  </a:cubicBezTo>
                  <a:lnTo>
                    <a:pt x="21962618" y="2446909"/>
                  </a:lnTo>
                  <a:cubicBezTo>
                    <a:pt x="21962618" y="2451608"/>
                    <a:pt x="21958808" y="2455418"/>
                    <a:pt x="21954110" y="2455418"/>
                  </a:cubicBezTo>
                  <a:lnTo>
                    <a:pt x="8509" y="2455418"/>
                  </a:lnTo>
                  <a:cubicBezTo>
                    <a:pt x="3810" y="2455418"/>
                    <a:pt x="0" y="2451608"/>
                    <a:pt x="0" y="244690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2446909"/>
                  </a:lnTo>
                  <a:lnTo>
                    <a:pt x="8509" y="2446909"/>
                  </a:lnTo>
                  <a:lnTo>
                    <a:pt x="8509" y="2438400"/>
                  </a:lnTo>
                  <a:lnTo>
                    <a:pt x="21954110" y="2438400"/>
                  </a:lnTo>
                  <a:lnTo>
                    <a:pt x="21954110" y="2446909"/>
                  </a:lnTo>
                  <a:lnTo>
                    <a:pt x="21945600" y="2446909"/>
                  </a:lnTo>
                  <a:lnTo>
                    <a:pt x="21945600" y="8509"/>
                  </a:lnTo>
                  <a:lnTo>
                    <a:pt x="21954110" y="8509"/>
                  </a:lnTo>
                  <a:lnTo>
                    <a:pt x="21954110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53" name="Group 53"/>
          <p:cNvGrpSpPr/>
          <p:nvPr/>
        </p:nvGrpSpPr>
        <p:grpSpPr>
          <a:xfrm>
            <a:off x="901703" y="6845303"/>
            <a:ext cx="153419" cy="1854203"/>
            <a:chOff x="0" y="0"/>
            <a:chExt cx="204559" cy="2472271"/>
          </a:xfrm>
        </p:grpSpPr>
        <p:sp>
          <p:nvSpPr>
            <p:cNvPr id="54" name="Freeform 54"/>
            <p:cNvSpPr/>
            <p:nvPr/>
          </p:nvSpPr>
          <p:spPr>
            <a:xfrm>
              <a:off x="16891" y="16891"/>
              <a:ext cx="170688" cy="2438400"/>
            </a:xfrm>
            <a:custGeom>
              <a:avLst/>
              <a:gdLst/>
              <a:ahLst/>
              <a:cxnLst/>
              <a:rect l="l" t="t" r="r" b="b"/>
              <a:pathLst>
                <a:path w="170688" h="2438400">
                  <a:moveTo>
                    <a:pt x="0" y="0"/>
                  </a:moveTo>
                  <a:lnTo>
                    <a:pt x="170688" y="0"/>
                  </a:lnTo>
                  <a:lnTo>
                    <a:pt x="170688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0" y="0"/>
              <a:ext cx="204470" cy="2472182"/>
            </a:xfrm>
            <a:custGeom>
              <a:avLst/>
              <a:gdLst/>
              <a:ahLst/>
              <a:cxnLst/>
              <a:rect l="l" t="t" r="r" b="b"/>
              <a:pathLst>
                <a:path w="204470" h="247218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2455291"/>
                  </a:lnTo>
                  <a:cubicBezTo>
                    <a:pt x="204470" y="2464689"/>
                    <a:pt x="196850" y="2472182"/>
                    <a:pt x="187579" y="2472182"/>
                  </a:cubicBezTo>
                  <a:lnTo>
                    <a:pt x="16891" y="2472182"/>
                  </a:lnTo>
                  <a:cubicBezTo>
                    <a:pt x="7493" y="2472182"/>
                    <a:pt x="0" y="2464562"/>
                    <a:pt x="0" y="24552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2455291"/>
                  </a:lnTo>
                  <a:lnTo>
                    <a:pt x="16891" y="2455291"/>
                  </a:lnTo>
                  <a:lnTo>
                    <a:pt x="16891" y="2438400"/>
                  </a:lnTo>
                  <a:lnTo>
                    <a:pt x="187579" y="2438400"/>
                  </a:lnTo>
                  <a:lnTo>
                    <a:pt x="187579" y="2455291"/>
                  </a:lnTo>
                  <a:lnTo>
                    <a:pt x="170688" y="2455291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1280160" y="6986016"/>
            <a:ext cx="6400800" cy="365760"/>
            <a:chOff x="0" y="0"/>
            <a:chExt cx="8534400" cy="48768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534400" cy="487680"/>
            </a:xfrm>
            <a:custGeom>
              <a:avLst/>
              <a:gdLst/>
              <a:ahLst/>
              <a:cxnLst/>
              <a:rect l="l" t="t" r="r" b="b"/>
              <a:pathLst>
                <a:path w="8534400" h="487680">
                  <a:moveTo>
                    <a:pt x="0" y="0"/>
                  </a:moveTo>
                  <a:lnTo>
                    <a:pt x="8534400" y="0"/>
                  </a:lnTo>
                  <a:lnTo>
                    <a:pt x="85344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90988" b="-290988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853440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400"/>
                </a:lnSpc>
              </a:pPr>
              <a:r>
                <a:rPr lang="en-US" sz="2000" b="1" spc="600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CARRIERA ACCADEMICA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289685" y="7406640"/>
            <a:ext cx="15727680" cy="365760"/>
            <a:chOff x="0" y="0"/>
            <a:chExt cx="20970240" cy="48768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0970239" cy="487680"/>
            </a:xfrm>
            <a:custGeom>
              <a:avLst/>
              <a:gdLst/>
              <a:ahLst/>
              <a:cxnLst/>
              <a:rect l="l" t="t" r="r" b="b"/>
              <a:pathLst>
                <a:path w="20970239" h="487680">
                  <a:moveTo>
                    <a:pt x="0" y="0"/>
                  </a:moveTo>
                  <a:lnTo>
                    <a:pt x="20970239" y="0"/>
                  </a:lnTo>
                  <a:lnTo>
                    <a:pt x="20970239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87856" b="-787856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-9525"/>
              <a:ext cx="20970240" cy="4972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40"/>
                </a:lnSpc>
              </a:pPr>
              <a:r>
                <a:rPr lang="en-US" sz="22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Tutor clinico → Prof. a contratto → Ricercatore RTD (PhD) → Prof. Associato → Ordinario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280160" y="7863840"/>
            <a:ext cx="15727680" cy="694944"/>
            <a:chOff x="0" y="0"/>
            <a:chExt cx="20970240" cy="926592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0970239" cy="926592"/>
            </a:xfrm>
            <a:custGeom>
              <a:avLst/>
              <a:gdLst/>
              <a:ahLst/>
              <a:cxnLst/>
              <a:rect l="l" t="t" r="r" b="b"/>
              <a:pathLst>
                <a:path w="20970239" h="926592">
                  <a:moveTo>
                    <a:pt x="0" y="0"/>
                  </a:moveTo>
                  <a:lnTo>
                    <a:pt x="20970239" y="0"/>
                  </a:lnTo>
                  <a:lnTo>
                    <a:pt x="20970239" y="926592"/>
                  </a:lnTo>
                  <a:lnTo>
                    <a:pt x="0" y="92659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90977" b="-390977"/>
              </a:stretch>
            </a:blipFill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20970240" cy="9646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Il tutor richiede LM/SNT1 o Master in Tutorato. Il ricercatore richiede il dottorato + pubblicazioni + concorso nel SSD MEDS-24/C (ex MED/45, DM 855/2024). La carriera accademica infermieristica è autonoma dal 2024: concorsi propri, commissioni con infermieri, dottorati specifici. Es.: Sanson G. (UniTS), Palese A. (UniUD).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914400" y="9326880"/>
            <a:ext cx="16459200" cy="365760"/>
            <a:chOff x="0" y="0"/>
            <a:chExt cx="21945600" cy="48768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1945600" cy="487680"/>
            </a:xfrm>
            <a:custGeom>
              <a:avLst/>
              <a:gdLst/>
              <a:ahLst/>
              <a:cxnLst/>
              <a:rect l="l" t="t" r="r" b="b"/>
              <a:pathLst>
                <a:path w="21945600" h="48768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26826" b="-826826"/>
              </a:stretch>
            </a:blipFill>
          </p:spPr>
        </p:sp>
        <p:sp>
          <p:nvSpPr>
            <p:cNvPr id="67" name="TextBox 67"/>
            <p:cNvSpPr txBox="1"/>
            <p:nvPr/>
          </p:nvSpPr>
          <p:spPr>
            <a:xfrm>
              <a:off x="0" y="-38100"/>
              <a:ext cx="2194560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L. 43/2006; CCNL Sanità 2019-2024 artt. 21-24; D.Lgs. 165/2001; DM 77/2022; DM 855/2024; L. 240/2010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901703" y="9039863"/>
            <a:ext cx="135131" cy="756923"/>
            <a:chOff x="0" y="0"/>
            <a:chExt cx="180175" cy="1009231"/>
          </a:xfrm>
        </p:grpSpPr>
        <p:sp>
          <p:nvSpPr>
            <p:cNvPr id="69" name="Freeform 69"/>
            <p:cNvSpPr/>
            <p:nvPr/>
          </p:nvSpPr>
          <p:spPr>
            <a:xfrm>
              <a:off x="16891" y="16891"/>
              <a:ext cx="146304" cy="975360"/>
            </a:xfrm>
            <a:custGeom>
              <a:avLst/>
              <a:gdLst/>
              <a:ahLst/>
              <a:cxnLst/>
              <a:rect l="l" t="t" r="r" b="b"/>
              <a:pathLst>
                <a:path w="146304" h="975360">
                  <a:moveTo>
                    <a:pt x="0" y="0"/>
                  </a:moveTo>
                  <a:lnTo>
                    <a:pt x="146304" y="0"/>
                  </a:lnTo>
                  <a:lnTo>
                    <a:pt x="146304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180086" cy="1009144"/>
            </a:xfrm>
            <a:custGeom>
              <a:avLst/>
              <a:gdLst/>
              <a:ahLst/>
              <a:cxnLst/>
              <a:rect l="l" t="t" r="r" b="b"/>
              <a:pathLst>
                <a:path w="180086" h="1009144">
                  <a:moveTo>
                    <a:pt x="16891" y="0"/>
                  </a:moveTo>
                  <a:lnTo>
                    <a:pt x="163195" y="0"/>
                  </a:lnTo>
                  <a:cubicBezTo>
                    <a:pt x="172593" y="0"/>
                    <a:pt x="180086" y="7620"/>
                    <a:pt x="180086" y="16891"/>
                  </a:cubicBezTo>
                  <a:lnTo>
                    <a:pt x="180086" y="992251"/>
                  </a:lnTo>
                  <a:cubicBezTo>
                    <a:pt x="180086" y="1001649"/>
                    <a:pt x="172466" y="1009142"/>
                    <a:pt x="163195" y="1009142"/>
                  </a:cubicBezTo>
                  <a:lnTo>
                    <a:pt x="16891" y="1009142"/>
                  </a:lnTo>
                  <a:cubicBezTo>
                    <a:pt x="7620" y="1009269"/>
                    <a:pt x="0" y="1001649"/>
                    <a:pt x="0" y="9922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992251"/>
                  </a:lnTo>
                  <a:lnTo>
                    <a:pt x="16891" y="992251"/>
                  </a:lnTo>
                  <a:lnTo>
                    <a:pt x="16891" y="975360"/>
                  </a:lnTo>
                  <a:lnTo>
                    <a:pt x="163195" y="975360"/>
                  </a:lnTo>
                  <a:lnTo>
                    <a:pt x="163195" y="992251"/>
                  </a:lnTo>
                  <a:lnTo>
                    <a:pt x="146304" y="992251"/>
                  </a:lnTo>
                  <a:lnTo>
                    <a:pt x="146304" y="16891"/>
                  </a:lnTo>
                  <a:lnTo>
                    <a:pt x="163195" y="16891"/>
                  </a:lnTo>
                  <a:lnTo>
                    <a:pt x="16319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71" name="Group 71"/>
          <p:cNvGrpSpPr/>
          <p:nvPr/>
        </p:nvGrpSpPr>
        <p:grpSpPr>
          <a:xfrm>
            <a:off x="1280160" y="9052560"/>
            <a:ext cx="16093440" cy="731520"/>
            <a:chOff x="0" y="0"/>
            <a:chExt cx="21457920" cy="97536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1457920" cy="975360"/>
            </a:xfrm>
            <a:custGeom>
              <a:avLst/>
              <a:gdLst/>
              <a:ahLst/>
              <a:cxnLst/>
              <a:rect l="l" t="t" r="r" b="b"/>
              <a:pathLst>
                <a:path w="21457920" h="975360">
                  <a:moveTo>
                    <a:pt x="0" y="0"/>
                  </a:moveTo>
                  <a:lnTo>
                    <a:pt x="21457920" y="0"/>
                  </a:lnTo>
                  <a:lnTo>
                    <a:pt x="2145792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8670" b="-378670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9525"/>
              <a:ext cx="21457920" cy="9848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E8BE5E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«Tutte partono dalla stessa triennale. Le strade si aprono dopo — ma si preparano adesso.»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97" y="-12697"/>
            <a:ext cx="18313403" cy="153419"/>
            <a:chOff x="0" y="0"/>
            <a:chExt cx="24417871" cy="204559"/>
          </a:xfrm>
        </p:grpSpPr>
        <p:sp>
          <p:nvSpPr>
            <p:cNvPr id="3" name="Freeform 3"/>
            <p:cNvSpPr/>
            <p:nvPr/>
          </p:nvSpPr>
          <p:spPr>
            <a:xfrm>
              <a:off x="16891" y="16891"/>
              <a:ext cx="24383999" cy="170688"/>
            </a:xfrm>
            <a:custGeom>
              <a:avLst/>
              <a:gdLst/>
              <a:ahLst/>
              <a:cxnLst/>
              <a:rect l="l" t="t" r="r" b="b"/>
              <a:pathLst>
                <a:path w="24383999" h="170688">
                  <a:moveTo>
                    <a:pt x="0" y="0"/>
                  </a:moveTo>
                  <a:lnTo>
                    <a:pt x="24383999" y="0"/>
                  </a:lnTo>
                  <a:lnTo>
                    <a:pt x="24383999" y="170688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417782" cy="204472"/>
            </a:xfrm>
            <a:custGeom>
              <a:avLst/>
              <a:gdLst/>
              <a:ahLst/>
              <a:cxnLst/>
              <a:rect l="l" t="t" r="r" b="b"/>
              <a:pathLst>
                <a:path w="24417782" h="204472">
                  <a:moveTo>
                    <a:pt x="16891" y="0"/>
                  </a:moveTo>
                  <a:lnTo>
                    <a:pt x="24400890" y="0"/>
                  </a:lnTo>
                  <a:cubicBezTo>
                    <a:pt x="24410290" y="0"/>
                    <a:pt x="24417782" y="7620"/>
                    <a:pt x="24417782" y="16891"/>
                  </a:cubicBezTo>
                  <a:lnTo>
                    <a:pt x="24417782" y="187579"/>
                  </a:lnTo>
                  <a:cubicBezTo>
                    <a:pt x="24417782" y="196977"/>
                    <a:pt x="24410163" y="204470"/>
                    <a:pt x="24400890" y="204470"/>
                  </a:cubicBezTo>
                  <a:lnTo>
                    <a:pt x="16891" y="204470"/>
                  </a:lnTo>
                  <a:cubicBezTo>
                    <a:pt x="7620" y="204597"/>
                    <a:pt x="0" y="196977"/>
                    <a:pt x="0" y="18757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87579"/>
                  </a:lnTo>
                  <a:lnTo>
                    <a:pt x="16891" y="187579"/>
                  </a:lnTo>
                  <a:lnTo>
                    <a:pt x="16891" y="170688"/>
                  </a:lnTo>
                  <a:lnTo>
                    <a:pt x="24400890" y="170688"/>
                  </a:lnTo>
                  <a:lnTo>
                    <a:pt x="24400890" y="187579"/>
                  </a:lnTo>
                  <a:lnTo>
                    <a:pt x="24384000" y="187579"/>
                  </a:lnTo>
                  <a:lnTo>
                    <a:pt x="24384000" y="16891"/>
                  </a:lnTo>
                  <a:lnTo>
                    <a:pt x="24400890" y="16891"/>
                  </a:lnTo>
                  <a:lnTo>
                    <a:pt x="244008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190720" y="9784080"/>
            <a:ext cx="914400" cy="457200"/>
            <a:chOff x="0" y="0"/>
            <a:chExt cx="1219200" cy="609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9200" cy="609600"/>
            </a:xfrm>
            <a:custGeom>
              <a:avLst/>
              <a:gdLst/>
              <a:ahLst/>
              <a:cxnLst/>
              <a:rect l="l" t="t" r="r" b="b"/>
              <a:pathLst>
                <a:path w="1219200" h="609600">
                  <a:moveTo>
                    <a:pt x="0" y="0"/>
                  </a:moveTo>
                  <a:lnTo>
                    <a:pt x="1219200" y="0"/>
                  </a:lnTo>
                  <a:lnTo>
                    <a:pt x="12192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4151" r="-14151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192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400"/>
                </a:lnSpc>
              </a:pPr>
              <a:r>
                <a:rPr lang="en-US" sz="2000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10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" y="9784080"/>
            <a:ext cx="12801600" cy="457200"/>
            <a:chOff x="0" y="0"/>
            <a:chExt cx="17068800" cy="6096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68800" cy="609600"/>
            </a:xfrm>
            <a:custGeom>
              <a:avLst/>
              <a:gdLst/>
              <a:ahLst/>
              <a:cxnLst/>
              <a:rect l="l" t="t" r="r" b="b"/>
              <a:pathLst>
                <a:path w="17068800" h="609600">
                  <a:moveTo>
                    <a:pt x="0" y="0"/>
                  </a:moveTo>
                  <a:lnTo>
                    <a:pt x="17068800" y="0"/>
                  </a:lnTo>
                  <a:lnTo>
                    <a:pt x="17068800" y="609600"/>
                  </a:lnTo>
                  <a:lnTo>
                    <a:pt x="0" y="609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95581" b="-495581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068800" cy="6477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160"/>
                </a:lnSpc>
              </a:pPr>
              <a:r>
                <a:rPr lang="en-US" sz="1800" spc="299">
                  <a:solidFill>
                    <a:srgbClr val="9AA8BE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LEZIONE 6  ·  APN, CARRIERE E FUTURO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" y="457200"/>
            <a:ext cx="16459200" cy="1097280"/>
            <a:chOff x="0" y="0"/>
            <a:chExt cx="21945600" cy="14630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945600" cy="1463040"/>
            </a:xfrm>
            <a:custGeom>
              <a:avLst/>
              <a:gdLst/>
              <a:ahLst/>
              <a:cxnLst/>
              <a:rect l="l" t="t" r="r" b="b"/>
              <a:pathLst>
                <a:path w="21945600" h="1463040">
                  <a:moveTo>
                    <a:pt x="0" y="0"/>
                  </a:moveTo>
                  <a:lnTo>
                    <a:pt x="21945600" y="0"/>
                  </a:lnTo>
                  <a:lnTo>
                    <a:pt x="21945600" y="1463040"/>
                  </a:lnTo>
                  <a:lnTo>
                    <a:pt x="0" y="14630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42275" b="-24227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1945600" cy="147256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5EDD6"/>
                  </a:solidFill>
                  <a:latin typeface="Georgia Bold"/>
                  <a:ea typeface="Georgia Bold"/>
                  <a:cs typeface="Georgia Bold"/>
                  <a:sym typeface="Georgia Bold"/>
                </a:rPr>
                <a:t>L'intelligenza artificiale e l'infermiere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1703" y="1596647"/>
            <a:ext cx="2219963" cy="116843"/>
            <a:chOff x="0" y="0"/>
            <a:chExt cx="2959951" cy="155791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2926080" cy="121920"/>
            </a:xfrm>
            <a:custGeom>
              <a:avLst/>
              <a:gdLst/>
              <a:ahLst/>
              <a:cxnLst/>
              <a:rect l="l" t="t" r="r" b="b"/>
              <a:pathLst>
                <a:path w="2926080" h="121920">
                  <a:moveTo>
                    <a:pt x="0" y="0"/>
                  </a:moveTo>
                  <a:lnTo>
                    <a:pt x="2926080" y="0"/>
                  </a:lnTo>
                  <a:lnTo>
                    <a:pt x="2926080" y="121920"/>
                  </a:lnTo>
                  <a:lnTo>
                    <a:pt x="0" y="121920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959862" cy="155704"/>
            </a:xfrm>
            <a:custGeom>
              <a:avLst/>
              <a:gdLst/>
              <a:ahLst/>
              <a:cxnLst/>
              <a:rect l="l" t="t" r="r" b="b"/>
              <a:pathLst>
                <a:path w="2959862" h="155704">
                  <a:moveTo>
                    <a:pt x="16891" y="0"/>
                  </a:moveTo>
                  <a:lnTo>
                    <a:pt x="2942971" y="0"/>
                  </a:lnTo>
                  <a:cubicBezTo>
                    <a:pt x="2952369" y="0"/>
                    <a:pt x="2959862" y="7620"/>
                    <a:pt x="2959862" y="16891"/>
                  </a:cubicBezTo>
                  <a:lnTo>
                    <a:pt x="2959862" y="138811"/>
                  </a:lnTo>
                  <a:cubicBezTo>
                    <a:pt x="2959862" y="148209"/>
                    <a:pt x="2952242" y="155702"/>
                    <a:pt x="2942971" y="155702"/>
                  </a:cubicBezTo>
                  <a:lnTo>
                    <a:pt x="16891" y="155702"/>
                  </a:lnTo>
                  <a:cubicBezTo>
                    <a:pt x="7620" y="155829"/>
                    <a:pt x="0" y="148209"/>
                    <a:pt x="0" y="13881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8811"/>
                  </a:lnTo>
                  <a:lnTo>
                    <a:pt x="16891" y="138811"/>
                  </a:lnTo>
                  <a:lnTo>
                    <a:pt x="16891" y="121920"/>
                  </a:lnTo>
                  <a:lnTo>
                    <a:pt x="2942971" y="121920"/>
                  </a:lnTo>
                  <a:lnTo>
                    <a:pt x="2942971" y="138811"/>
                  </a:lnTo>
                  <a:lnTo>
                    <a:pt x="2926080" y="138811"/>
                  </a:lnTo>
                  <a:lnTo>
                    <a:pt x="2926080" y="16891"/>
                  </a:lnTo>
                  <a:lnTo>
                    <a:pt x="2942971" y="16891"/>
                  </a:lnTo>
                  <a:lnTo>
                    <a:pt x="294297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" y="1792224"/>
            <a:ext cx="16459200" cy="548640"/>
            <a:chOff x="0" y="0"/>
            <a:chExt cx="21945600" cy="731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45600" cy="731520"/>
            </a:xfrm>
            <a:custGeom>
              <a:avLst/>
              <a:gdLst/>
              <a:ahLst/>
              <a:cxnLst/>
              <a:rect l="l" t="t" r="r" b="b"/>
              <a:pathLst>
                <a:path w="21945600" h="731520">
                  <a:moveTo>
                    <a:pt x="0" y="0"/>
                  </a:moveTo>
                  <a:lnTo>
                    <a:pt x="21945600" y="0"/>
                  </a:lnTo>
                  <a:lnTo>
                    <a:pt x="21945600" y="731520"/>
                  </a:lnTo>
                  <a:lnTo>
                    <a:pt x="0" y="7315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34551" b="-534551"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1945600" cy="77914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760"/>
                </a:lnSpc>
              </a:pPr>
              <a:r>
                <a:rPr lang="en-US" sz="23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Cosa esiste già oggi, cosa arriverà, cosa resterà umano — per sempre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08047" y="2462527"/>
            <a:ext cx="5316217" cy="5864857"/>
            <a:chOff x="0" y="0"/>
            <a:chExt cx="7088289" cy="7819809"/>
          </a:xfrm>
        </p:grpSpPr>
        <p:sp>
          <p:nvSpPr>
            <p:cNvPr id="21" name="Freeform 21"/>
            <p:cNvSpPr/>
            <p:nvPr/>
          </p:nvSpPr>
          <p:spPr>
            <a:xfrm>
              <a:off x="8509" y="8509"/>
              <a:ext cx="7071360" cy="7802880"/>
            </a:xfrm>
            <a:custGeom>
              <a:avLst/>
              <a:gdLst/>
              <a:ahLst/>
              <a:cxnLst/>
              <a:rect l="l" t="t" r="r" b="b"/>
              <a:pathLst>
                <a:path w="7071360" h="7802880">
                  <a:moveTo>
                    <a:pt x="0" y="0"/>
                  </a:moveTo>
                  <a:lnTo>
                    <a:pt x="7071360" y="0"/>
                  </a:lnTo>
                  <a:lnTo>
                    <a:pt x="7071360" y="7802880"/>
                  </a:lnTo>
                  <a:lnTo>
                    <a:pt x="0" y="780288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7088378" cy="7819899"/>
            </a:xfrm>
            <a:custGeom>
              <a:avLst/>
              <a:gdLst/>
              <a:ahLst/>
              <a:cxnLst/>
              <a:rect l="l" t="t" r="r" b="b"/>
              <a:pathLst>
                <a:path w="7088378" h="7819899">
                  <a:moveTo>
                    <a:pt x="8509" y="0"/>
                  </a:moveTo>
                  <a:lnTo>
                    <a:pt x="7079869" y="0"/>
                  </a:lnTo>
                  <a:cubicBezTo>
                    <a:pt x="7084568" y="0"/>
                    <a:pt x="7088378" y="3810"/>
                    <a:pt x="7088378" y="8509"/>
                  </a:cubicBezTo>
                  <a:lnTo>
                    <a:pt x="7088378" y="7811389"/>
                  </a:lnTo>
                  <a:cubicBezTo>
                    <a:pt x="7088378" y="7816088"/>
                    <a:pt x="7084568" y="7819899"/>
                    <a:pt x="7079869" y="7819899"/>
                  </a:cubicBezTo>
                  <a:lnTo>
                    <a:pt x="8509" y="7819899"/>
                  </a:lnTo>
                  <a:cubicBezTo>
                    <a:pt x="3810" y="7819899"/>
                    <a:pt x="0" y="7816088"/>
                    <a:pt x="0" y="781138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7811389"/>
                  </a:lnTo>
                  <a:lnTo>
                    <a:pt x="8509" y="7811389"/>
                  </a:lnTo>
                  <a:lnTo>
                    <a:pt x="8509" y="7802880"/>
                  </a:lnTo>
                  <a:lnTo>
                    <a:pt x="7079869" y="7802880"/>
                  </a:lnTo>
                  <a:lnTo>
                    <a:pt x="7079869" y="7811389"/>
                  </a:lnTo>
                  <a:lnTo>
                    <a:pt x="7071360" y="7811389"/>
                  </a:lnTo>
                  <a:lnTo>
                    <a:pt x="7071360" y="8509"/>
                  </a:lnTo>
                  <a:lnTo>
                    <a:pt x="7079869" y="8509"/>
                  </a:lnTo>
                  <a:lnTo>
                    <a:pt x="7079869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901703" y="2456183"/>
            <a:ext cx="153419" cy="5877563"/>
            <a:chOff x="0" y="0"/>
            <a:chExt cx="204559" cy="7836751"/>
          </a:xfrm>
        </p:grpSpPr>
        <p:sp>
          <p:nvSpPr>
            <p:cNvPr id="24" name="Freeform 24"/>
            <p:cNvSpPr/>
            <p:nvPr/>
          </p:nvSpPr>
          <p:spPr>
            <a:xfrm>
              <a:off x="16891" y="16891"/>
              <a:ext cx="170688" cy="7802881"/>
            </a:xfrm>
            <a:custGeom>
              <a:avLst/>
              <a:gdLst/>
              <a:ahLst/>
              <a:cxnLst/>
              <a:rect l="l" t="t" r="r" b="b"/>
              <a:pathLst>
                <a:path w="170688" h="7802881">
                  <a:moveTo>
                    <a:pt x="0" y="0"/>
                  </a:moveTo>
                  <a:lnTo>
                    <a:pt x="170688" y="0"/>
                  </a:lnTo>
                  <a:lnTo>
                    <a:pt x="170688" y="7802881"/>
                  </a:lnTo>
                  <a:lnTo>
                    <a:pt x="0" y="7802881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04470" cy="7836662"/>
            </a:xfrm>
            <a:custGeom>
              <a:avLst/>
              <a:gdLst/>
              <a:ahLst/>
              <a:cxnLst/>
              <a:rect l="l" t="t" r="r" b="b"/>
              <a:pathLst>
                <a:path w="204470" h="783666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7819772"/>
                  </a:lnTo>
                  <a:cubicBezTo>
                    <a:pt x="204470" y="7829169"/>
                    <a:pt x="196850" y="7836662"/>
                    <a:pt x="187579" y="7836662"/>
                  </a:cubicBezTo>
                  <a:lnTo>
                    <a:pt x="16891" y="7836662"/>
                  </a:lnTo>
                  <a:cubicBezTo>
                    <a:pt x="7493" y="7836662"/>
                    <a:pt x="0" y="7829042"/>
                    <a:pt x="0" y="7819772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7819772"/>
                  </a:lnTo>
                  <a:lnTo>
                    <a:pt x="16891" y="7819772"/>
                  </a:lnTo>
                  <a:lnTo>
                    <a:pt x="16891" y="7802880"/>
                  </a:lnTo>
                  <a:lnTo>
                    <a:pt x="187579" y="7802880"/>
                  </a:lnTo>
                  <a:lnTo>
                    <a:pt x="187579" y="7819772"/>
                  </a:lnTo>
                  <a:lnTo>
                    <a:pt x="170688" y="7819772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188720" y="2651760"/>
            <a:ext cx="4754880" cy="402336"/>
            <a:chOff x="0" y="0"/>
            <a:chExt cx="6339840" cy="5364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39840" cy="536448"/>
            </a:xfrm>
            <a:custGeom>
              <a:avLst/>
              <a:gdLst/>
              <a:ahLst/>
              <a:cxnLst/>
              <a:rect l="l" t="t" r="r" b="b"/>
              <a:pathLst>
                <a:path w="6339840" h="536448">
                  <a:moveTo>
                    <a:pt x="0" y="0"/>
                  </a:moveTo>
                  <a:lnTo>
                    <a:pt x="6339840" y="0"/>
                  </a:lnTo>
                  <a:lnTo>
                    <a:pt x="633984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0277" b="-180277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633984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 b="1" spc="399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ESISTE GIÀ OGGI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88720" y="3200400"/>
            <a:ext cx="4754880" cy="1005840"/>
            <a:chOff x="0" y="0"/>
            <a:chExt cx="6339840" cy="13411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CONCERN (Columbia)</a:t>
              </a:r>
            </a:p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EWS predittivo da cartella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88720" y="4389120"/>
            <a:ext cx="4754880" cy="1005840"/>
            <a:chOff x="0" y="0"/>
            <a:chExt cx="6339840" cy="134112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Sepsis Watch (Duke)</a:t>
              </a:r>
            </a:p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allerta sepsi da dati vitali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88720" y="5577840"/>
            <a:ext cx="4754880" cy="1005840"/>
            <a:chOff x="0" y="0"/>
            <a:chExt cx="6339840" cy="134112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Wound Analyzer (3M)</a:t>
              </a:r>
            </a:p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analisi fotografica ferite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88720" y="6766560"/>
            <a:ext cx="4754880" cy="1005840"/>
            <a:chOff x="0" y="0"/>
            <a:chExt cx="6339840" cy="13411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Dragon Medical (Nuance)</a:t>
              </a:r>
            </a:p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trascrizione vocale clinica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485887" y="2462527"/>
            <a:ext cx="5316217" cy="5864857"/>
            <a:chOff x="0" y="0"/>
            <a:chExt cx="7088289" cy="7819809"/>
          </a:xfrm>
        </p:grpSpPr>
        <p:sp>
          <p:nvSpPr>
            <p:cNvPr id="42" name="Freeform 42"/>
            <p:cNvSpPr/>
            <p:nvPr/>
          </p:nvSpPr>
          <p:spPr>
            <a:xfrm>
              <a:off x="8509" y="8509"/>
              <a:ext cx="7071360" cy="7802880"/>
            </a:xfrm>
            <a:custGeom>
              <a:avLst/>
              <a:gdLst/>
              <a:ahLst/>
              <a:cxnLst/>
              <a:rect l="l" t="t" r="r" b="b"/>
              <a:pathLst>
                <a:path w="7071360" h="7802880">
                  <a:moveTo>
                    <a:pt x="0" y="0"/>
                  </a:moveTo>
                  <a:lnTo>
                    <a:pt x="7071360" y="0"/>
                  </a:lnTo>
                  <a:lnTo>
                    <a:pt x="7071360" y="7802880"/>
                  </a:lnTo>
                  <a:lnTo>
                    <a:pt x="0" y="7802880"/>
                  </a:lnTo>
                  <a:close/>
                </a:path>
              </a:pathLst>
            </a:custGeom>
            <a:solidFill>
              <a:srgbClr val="1A3A5C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7088378" cy="7819899"/>
            </a:xfrm>
            <a:custGeom>
              <a:avLst/>
              <a:gdLst/>
              <a:ahLst/>
              <a:cxnLst/>
              <a:rect l="l" t="t" r="r" b="b"/>
              <a:pathLst>
                <a:path w="7088378" h="7819899">
                  <a:moveTo>
                    <a:pt x="8509" y="0"/>
                  </a:moveTo>
                  <a:lnTo>
                    <a:pt x="7079869" y="0"/>
                  </a:lnTo>
                  <a:cubicBezTo>
                    <a:pt x="7084568" y="0"/>
                    <a:pt x="7088378" y="3810"/>
                    <a:pt x="7088378" y="8509"/>
                  </a:cubicBezTo>
                  <a:lnTo>
                    <a:pt x="7088378" y="7811389"/>
                  </a:lnTo>
                  <a:cubicBezTo>
                    <a:pt x="7088378" y="7816088"/>
                    <a:pt x="7084568" y="7819899"/>
                    <a:pt x="7079869" y="7819899"/>
                  </a:cubicBezTo>
                  <a:lnTo>
                    <a:pt x="8509" y="7819899"/>
                  </a:lnTo>
                  <a:cubicBezTo>
                    <a:pt x="3810" y="7819899"/>
                    <a:pt x="0" y="7816088"/>
                    <a:pt x="0" y="7811389"/>
                  </a:cubicBezTo>
                  <a:lnTo>
                    <a:pt x="0" y="8509"/>
                  </a:lnTo>
                  <a:cubicBezTo>
                    <a:pt x="0" y="3810"/>
                    <a:pt x="3810" y="0"/>
                    <a:pt x="8509" y="0"/>
                  </a:cubicBezTo>
                  <a:moveTo>
                    <a:pt x="8509" y="16891"/>
                  </a:moveTo>
                  <a:lnTo>
                    <a:pt x="8509" y="8509"/>
                  </a:lnTo>
                  <a:lnTo>
                    <a:pt x="17018" y="8509"/>
                  </a:lnTo>
                  <a:lnTo>
                    <a:pt x="17018" y="7811389"/>
                  </a:lnTo>
                  <a:lnTo>
                    <a:pt x="8509" y="7811389"/>
                  </a:lnTo>
                  <a:lnTo>
                    <a:pt x="8509" y="7802880"/>
                  </a:lnTo>
                  <a:lnTo>
                    <a:pt x="7079869" y="7802880"/>
                  </a:lnTo>
                  <a:lnTo>
                    <a:pt x="7079869" y="7811389"/>
                  </a:lnTo>
                  <a:lnTo>
                    <a:pt x="7071360" y="7811389"/>
                  </a:lnTo>
                  <a:lnTo>
                    <a:pt x="7071360" y="8509"/>
                  </a:lnTo>
                  <a:lnTo>
                    <a:pt x="7079869" y="8509"/>
                  </a:lnTo>
                  <a:lnTo>
                    <a:pt x="7079869" y="17018"/>
                  </a:lnTo>
                  <a:lnTo>
                    <a:pt x="8509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6479543" y="2456183"/>
            <a:ext cx="153419" cy="5877563"/>
            <a:chOff x="0" y="0"/>
            <a:chExt cx="204559" cy="7836751"/>
          </a:xfrm>
        </p:grpSpPr>
        <p:sp>
          <p:nvSpPr>
            <p:cNvPr id="45" name="Freeform 45"/>
            <p:cNvSpPr/>
            <p:nvPr/>
          </p:nvSpPr>
          <p:spPr>
            <a:xfrm>
              <a:off x="16891" y="16891"/>
              <a:ext cx="170688" cy="7802881"/>
            </a:xfrm>
            <a:custGeom>
              <a:avLst/>
              <a:gdLst/>
              <a:ahLst/>
              <a:cxnLst/>
              <a:rect l="l" t="t" r="r" b="b"/>
              <a:pathLst>
                <a:path w="170688" h="7802881">
                  <a:moveTo>
                    <a:pt x="0" y="0"/>
                  </a:moveTo>
                  <a:lnTo>
                    <a:pt x="170688" y="0"/>
                  </a:lnTo>
                  <a:lnTo>
                    <a:pt x="170688" y="7802881"/>
                  </a:lnTo>
                  <a:lnTo>
                    <a:pt x="0" y="7802881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0"/>
              <a:ext cx="204470" cy="7836662"/>
            </a:xfrm>
            <a:custGeom>
              <a:avLst/>
              <a:gdLst/>
              <a:ahLst/>
              <a:cxnLst/>
              <a:rect l="l" t="t" r="r" b="b"/>
              <a:pathLst>
                <a:path w="204470" h="783666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7819772"/>
                  </a:lnTo>
                  <a:cubicBezTo>
                    <a:pt x="204470" y="7829169"/>
                    <a:pt x="196850" y="7836662"/>
                    <a:pt x="187579" y="7836662"/>
                  </a:cubicBezTo>
                  <a:lnTo>
                    <a:pt x="16891" y="7836662"/>
                  </a:lnTo>
                  <a:cubicBezTo>
                    <a:pt x="7493" y="7836662"/>
                    <a:pt x="0" y="7829042"/>
                    <a:pt x="0" y="7819772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7819772"/>
                  </a:lnTo>
                  <a:lnTo>
                    <a:pt x="16891" y="7819772"/>
                  </a:lnTo>
                  <a:lnTo>
                    <a:pt x="16891" y="7802880"/>
                  </a:lnTo>
                  <a:lnTo>
                    <a:pt x="187579" y="7802880"/>
                  </a:lnTo>
                  <a:lnTo>
                    <a:pt x="187579" y="7819772"/>
                  </a:lnTo>
                  <a:lnTo>
                    <a:pt x="170688" y="7819772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6766560" y="2651760"/>
            <a:ext cx="4754880" cy="402336"/>
            <a:chOff x="0" y="0"/>
            <a:chExt cx="6339840" cy="536448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339840" cy="536448"/>
            </a:xfrm>
            <a:custGeom>
              <a:avLst/>
              <a:gdLst/>
              <a:ahLst/>
              <a:cxnLst/>
              <a:rect l="l" t="t" r="r" b="b"/>
              <a:pathLst>
                <a:path w="6339840" h="536448">
                  <a:moveTo>
                    <a:pt x="0" y="0"/>
                  </a:moveTo>
                  <a:lnTo>
                    <a:pt x="6339840" y="0"/>
                  </a:lnTo>
                  <a:lnTo>
                    <a:pt x="633984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0277" b="-180277"/>
              </a:stretch>
            </a:blipFill>
          </p:spPr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633984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 b="1" spc="399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ARRIVERÀ ENTRO 5 ANNI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766560" y="3200400"/>
            <a:ext cx="4754880" cy="1005840"/>
            <a:chOff x="0" y="0"/>
            <a:chExt cx="6339840" cy="13411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Documentazione</a:t>
              </a:r>
            </a:p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completamente automatizzata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6766560" y="4389120"/>
            <a:ext cx="4754880" cy="1005840"/>
            <a:chOff x="0" y="0"/>
            <a:chExt cx="6339840" cy="134112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49702" b="-49702"/>
              </a:stretch>
            </a:blipFill>
          </p:spPr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Triage predittivo in PS</a:t>
              </a:r>
            </a:p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(non solo screening)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766560" y="5577840"/>
            <a:ext cx="4754880" cy="1005840"/>
            <a:chOff x="0" y="0"/>
            <a:chExt cx="6339840" cy="134112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Monitoraggio remoto</a:t>
              </a:r>
            </a:p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continuo con IoT wearable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766560" y="6766560"/>
            <a:ext cx="4754880" cy="1005840"/>
            <a:chOff x="0" y="0"/>
            <a:chExt cx="6339840" cy="134112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339840" cy="1341120"/>
            </a:xfrm>
            <a:custGeom>
              <a:avLst/>
              <a:gdLst/>
              <a:ahLst/>
              <a:cxnLst/>
              <a:rect l="l" t="t" r="r" b="b"/>
              <a:pathLst>
                <a:path w="6339840" h="1341120">
                  <a:moveTo>
                    <a:pt x="0" y="0"/>
                  </a:moveTo>
                  <a:lnTo>
                    <a:pt x="6339840" y="0"/>
                  </a:lnTo>
                  <a:lnTo>
                    <a:pt x="6339840" y="1341120"/>
                  </a:lnTo>
                  <a:lnTo>
                    <a:pt x="0" y="134112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2111" b="-42111"/>
              </a:stretch>
            </a:blipFill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6339840" cy="13792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▸  Supporto decisionale</a:t>
              </a:r>
            </a:p>
            <a:p>
              <a:pPr algn="l">
                <a:lnSpc>
                  <a:spcPts val="2039"/>
                </a:lnSpc>
              </a:pPr>
              <a:r>
                <a:rPr lang="en-US" sz="1700">
                  <a:solidFill>
                    <a:srgbClr val="E8DEC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per prescrizione APN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2625579" y="3292221"/>
            <a:ext cx="4192523" cy="4798916"/>
            <a:chOff x="0" y="0"/>
            <a:chExt cx="6831695" cy="7819809"/>
          </a:xfrm>
        </p:grpSpPr>
        <p:sp>
          <p:nvSpPr>
            <p:cNvPr id="63" name="Freeform 63"/>
            <p:cNvSpPr/>
            <p:nvPr/>
          </p:nvSpPr>
          <p:spPr>
            <a:xfrm>
              <a:off x="8201" y="8509"/>
              <a:ext cx="6815379" cy="7802880"/>
            </a:xfrm>
            <a:custGeom>
              <a:avLst/>
              <a:gdLst/>
              <a:ahLst/>
              <a:cxnLst/>
              <a:rect l="l" t="t" r="r" b="b"/>
              <a:pathLst>
                <a:path w="6815379" h="7802880">
                  <a:moveTo>
                    <a:pt x="0" y="0"/>
                  </a:moveTo>
                  <a:lnTo>
                    <a:pt x="6815379" y="0"/>
                  </a:lnTo>
                  <a:lnTo>
                    <a:pt x="6815379" y="7802880"/>
                  </a:lnTo>
                  <a:lnTo>
                    <a:pt x="0" y="7802880"/>
                  </a:lnTo>
                  <a:close/>
                </a:path>
              </a:pathLst>
            </a:custGeom>
            <a:blipFill>
              <a:blip r:embed="rId3"/>
              <a:stretch>
                <a:fillRect l="-142247" r="-29134"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>
              <a:off x="0" y="0"/>
              <a:ext cx="6831785" cy="7819899"/>
            </a:xfrm>
            <a:custGeom>
              <a:avLst/>
              <a:gdLst/>
              <a:ahLst/>
              <a:cxnLst/>
              <a:rect l="l" t="t" r="r" b="b"/>
              <a:pathLst>
                <a:path w="6831785" h="7819899">
                  <a:moveTo>
                    <a:pt x="8201" y="0"/>
                  </a:moveTo>
                  <a:lnTo>
                    <a:pt x="6823580" y="0"/>
                  </a:lnTo>
                  <a:cubicBezTo>
                    <a:pt x="6828108" y="0"/>
                    <a:pt x="6831785" y="3810"/>
                    <a:pt x="6831785" y="8509"/>
                  </a:cubicBezTo>
                  <a:lnTo>
                    <a:pt x="6831785" y="7811389"/>
                  </a:lnTo>
                  <a:cubicBezTo>
                    <a:pt x="6831785" y="7816088"/>
                    <a:pt x="6828108" y="7819899"/>
                    <a:pt x="6823580" y="7819899"/>
                  </a:cubicBezTo>
                  <a:lnTo>
                    <a:pt x="8201" y="7819899"/>
                  </a:lnTo>
                  <a:cubicBezTo>
                    <a:pt x="3672" y="7819899"/>
                    <a:pt x="0" y="7816088"/>
                    <a:pt x="0" y="7811389"/>
                  </a:cubicBezTo>
                  <a:lnTo>
                    <a:pt x="0" y="8509"/>
                  </a:lnTo>
                  <a:cubicBezTo>
                    <a:pt x="0" y="3810"/>
                    <a:pt x="3672" y="0"/>
                    <a:pt x="8201" y="0"/>
                  </a:cubicBezTo>
                  <a:moveTo>
                    <a:pt x="8201" y="16891"/>
                  </a:moveTo>
                  <a:lnTo>
                    <a:pt x="8201" y="8509"/>
                  </a:lnTo>
                  <a:lnTo>
                    <a:pt x="16402" y="8509"/>
                  </a:lnTo>
                  <a:lnTo>
                    <a:pt x="16402" y="7811389"/>
                  </a:lnTo>
                  <a:lnTo>
                    <a:pt x="8201" y="7811389"/>
                  </a:lnTo>
                  <a:lnTo>
                    <a:pt x="8201" y="7802880"/>
                  </a:lnTo>
                  <a:lnTo>
                    <a:pt x="6823580" y="7802880"/>
                  </a:lnTo>
                  <a:lnTo>
                    <a:pt x="6823580" y="7811389"/>
                  </a:lnTo>
                  <a:lnTo>
                    <a:pt x="6815379" y="7811389"/>
                  </a:lnTo>
                  <a:lnTo>
                    <a:pt x="6815379" y="8509"/>
                  </a:lnTo>
                  <a:lnTo>
                    <a:pt x="6823580" y="8509"/>
                  </a:lnTo>
                  <a:lnTo>
                    <a:pt x="6823580" y="17018"/>
                  </a:lnTo>
                  <a:lnTo>
                    <a:pt x="8201" y="17018"/>
                  </a:lnTo>
                  <a:close/>
                </a:path>
              </a:pathLst>
            </a:custGeom>
            <a:solidFill>
              <a:srgbClr val="2D4A6B"/>
            </a:solidFill>
          </p:spPr>
        </p:sp>
      </p:grpSp>
      <p:grpSp>
        <p:nvGrpSpPr>
          <p:cNvPr id="65" name="Group 65"/>
          <p:cNvGrpSpPr/>
          <p:nvPr/>
        </p:nvGrpSpPr>
        <p:grpSpPr>
          <a:xfrm>
            <a:off x="12057383" y="2456183"/>
            <a:ext cx="153419" cy="5877563"/>
            <a:chOff x="0" y="0"/>
            <a:chExt cx="204559" cy="7836751"/>
          </a:xfrm>
        </p:grpSpPr>
        <p:sp>
          <p:nvSpPr>
            <p:cNvPr id="66" name="Freeform 66"/>
            <p:cNvSpPr/>
            <p:nvPr/>
          </p:nvSpPr>
          <p:spPr>
            <a:xfrm>
              <a:off x="16891" y="16891"/>
              <a:ext cx="170688" cy="7802881"/>
            </a:xfrm>
            <a:custGeom>
              <a:avLst/>
              <a:gdLst/>
              <a:ahLst/>
              <a:cxnLst/>
              <a:rect l="l" t="t" r="r" b="b"/>
              <a:pathLst>
                <a:path w="170688" h="7802881">
                  <a:moveTo>
                    <a:pt x="0" y="0"/>
                  </a:moveTo>
                  <a:lnTo>
                    <a:pt x="170688" y="0"/>
                  </a:lnTo>
                  <a:lnTo>
                    <a:pt x="170688" y="7802881"/>
                  </a:lnTo>
                  <a:lnTo>
                    <a:pt x="0" y="7802881"/>
                  </a:lnTo>
                  <a:close/>
                </a:path>
              </a:pathLst>
            </a:custGeom>
            <a:solidFill>
              <a:srgbClr val="D4A03C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204470" cy="7836662"/>
            </a:xfrm>
            <a:custGeom>
              <a:avLst/>
              <a:gdLst/>
              <a:ahLst/>
              <a:cxnLst/>
              <a:rect l="l" t="t" r="r" b="b"/>
              <a:pathLst>
                <a:path w="204470" h="7836662">
                  <a:moveTo>
                    <a:pt x="16891" y="0"/>
                  </a:moveTo>
                  <a:lnTo>
                    <a:pt x="187579" y="0"/>
                  </a:lnTo>
                  <a:cubicBezTo>
                    <a:pt x="196977" y="0"/>
                    <a:pt x="204470" y="7620"/>
                    <a:pt x="204470" y="16891"/>
                  </a:cubicBezTo>
                  <a:lnTo>
                    <a:pt x="204470" y="7819772"/>
                  </a:lnTo>
                  <a:cubicBezTo>
                    <a:pt x="204470" y="7829169"/>
                    <a:pt x="196850" y="7836662"/>
                    <a:pt x="187579" y="7836662"/>
                  </a:cubicBezTo>
                  <a:lnTo>
                    <a:pt x="16891" y="7836662"/>
                  </a:lnTo>
                  <a:cubicBezTo>
                    <a:pt x="7493" y="7836662"/>
                    <a:pt x="0" y="7829042"/>
                    <a:pt x="0" y="7819772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7819772"/>
                  </a:lnTo>
                  <a:lnTo>
                    <a:pt x="16891" y="7819772"/>
                  </a:lnTo>
                  <a:lnTo>
                    <a:pt x="16891" y="7802880"/>
                  </a:lnTo>
                  <a:lnTo>
                    <a:pt x="187579" y="7802880"/>
                  </a:lnTo>
                  <a:lnTo>
                    <a:pt x="187579" y="7819772"/>
                  </a:lnTo>
                  <a:lnTo>
                    <a:pt x="170688" y="7819772"/>
                  </a:lnTo>
                  <a:lnTo>
                    <a:pt x="170688" y="16891"/>
                  </a:lnTo>
                  <a:lnTo>
                    <a:pt x="187579" y="16891"/>
                  </a:lnTo>
                  <a:lnTo>
                    <a:pt x="18757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D4A03C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2344400" y="2651760"/>
            <a:ext cx="4754880" cy="402336"/>
            <a:chOff x="0" y="0"/>
            <a:chExt cx="6339840" cy="536448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6339840" cy="536448"/>
            </a:xfrm>
            <a:custGeom>
              <a:avLst/>
              <a:gdLst/>
              <a:ahLst/>
              <a:cxnLst/>
              <a:rect l="l" t="t" r="r" b="b"/>
              <a:pathLst>
                <a:path w="6339840" h="536448">
                  <a:moveTo>
                    <a:pt x="0" y="0"/>
                  </a:moveTo>
                  <a:lnTo>
                    <a:pt x="6339840" y="0"/>
                  </a:lnTo>
                  <a:lnTo>
                    <a:pt x="6339840" y="536448"/>
                  </a:lnTo>
                  <a:lnTo>
                    <a:pt x="0" y="5364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0277" b="-180277"/>
              </a:stretch>
            </a:blipFill>
          </p:spPr>
        </p:sp>
        <p:sp>
          <p:nvSpPr>
            <p:cNvPr id="70" name="TextBox 70"/>
            <p:cNvSpPr txBox="1"/>
            <p:nvPr/>
          </p:nvSpPr>
          <p:spPr>
            <a:xfrm>
              <a:off x="0" y="-38100"/>
              <a:ext cx="6339840" cy="5745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280"/>
                </a:lnSpc>
              </a:pPr>
              <a:r>
                <a:rPr lang="en-US" sz="1900" b="1" spc="399">
                  <a:solidFill>
                    <a:srgbClr val="D4A03C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RESTERÀ UMANO — SEMPRE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914400" y="9326880"/>
            <a:ext cx="16459200" cy="365760"/>
            <a:chOff x="0" y="0"/>
            <a:chExt cx="21945600" cy="48768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1945600" cy="487680"/>
            </a:xfrm>
            <a:custGeom>
              <a:avLst/>
              <a:gdLst/>
              <a:ahLst/>
              <a:cxnLst/>
              <a:rect l="l" t="t" r="r" b="b"/>
              <a:pathLst>
                <a:path w="21945600" h="487680">
                  <a:moveTo>
                    <a:pt x="0" y="0"/>
                  </a:moveTo>
                  <a:lnTo>
                    <a:pt x="21945600" y="0"/>
                  </a:lnTo>
                  <a:lnTo>
                    <a:pt x="21945600" y="487680"/>
                  </a:lnTo>
                  <a:lnTo>
                    <a:pt x="0" y="4876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826826" b="-826826"/>
              </a:stretch>
            </a:blipFill>
          </p:spPr>
        </p:sp>
        <p:sp>
          <p:nvSpPr>
            <p:cNvPr id="73" name="TextBox 73"/>
            <p:cNvSpPr txBox="1"/>
            <p:nvPr/>
          </p:nvSpPr>
          <p:spPr>
            <a:xfrm>
              <a:off x="0" y="-38100"/>
              <a:ext cx="21945600" cy="5257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800"/>
                </a:lnSpc>
              </a:pPr>
              <a:r>
                <a:rPr lang="en-US" sz="1500" i="1">
                  <a:solidFill>
                    <a:srgbClr val="9AA8BE"/>
                  </a:solidFill>
                  <a:latin typeface="Calibri (MS) Italics"/>
                  <a:ea typeface="Calibri (MS) Italics"/>
                  <a:cs typeface="Calibri (MS) Italics"/>
                  <a:sym typeface="Calibri (MS) Italics"/>
                </a:rPr>
                <a:t>Ronquillo et al., J Clin Nurs 2021; Buchanan et al., JAMIA 2021; Future Ready Healthcare Survey 2025; Oregon HB 2024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901703" y="8856983"/>
            <a:ext cx="135131" cy="756923"/>
            <a:chOff x="0" y="0"/>
            <a:chExt cx="180175" cy="1009231"/>
          </a:xfrm>
        </p:grpSpPr>
        <p:sp>
          <p:nvSpPr>
            <p:cNvPr id="75" name="Freeform 75"/>
            <p:cNvSpPr/>
            <p:nvPr/>
          </p:nvSpPr>
          <p:spPr>
            <a:xfrm>
              <a:off x="16891" y="16891"/>
              <a:ext cx="146304" cy="975360"/>
            </a:xfrm>
            <a:custGeom>
              <a:avLst/>
              <a:gdLst/>
              <a:ahLst/>
              <a:cxnLst/>
              <a:rect l="l" t="t" r="r" b="b"/>
              <a:pathLst>
                <a:path w="146304" h="975360">
                  <a:moveTo>
                    <a:pt x="0" y="0"/>
                  </a:moveTo>
                  <a:lnTo>
                    <a:pt x="146304" y="0"/>
                  </a:lnTo>
                  <a:lnTo>
                    <a:pt x="146304" y="975360"/>
                  </a:lnTo>
                  <a:lnTo>
                    <a:pt x="0" y="975360"/>
                  </a:lnTo>
                  <a:close/>
                </a:path>
              </a:pathLst>
            </a:custGeom>
            <a:solidFill>
              <a:srgbClr val="A8791E"/>
            </a:solidFill>
          </p:spPr>
        </p:sp>
        <p:sp>
          <p:nvSpPr>
            <p:cNvPr id="76" name="Freeform 76"/>
            <p:cNvSpPr/>
            <p:nvPr/>
          </p:nvSpPr>
          <p:spPr>
            <a:xfrm>
              <a:off x="0" y="0"/>
              <a:ext cx="180086" cy="1009144"/>
            </a:xfrm>
            <a:custGeom>
              <a:avLst/>
              <a:gdLst/>
              <a:ahLst/>
              <a:cxnLst/>
              <a:rect l="l" t="t" r="r" b="b"/>
              <a:pathLst>
                <a:path w="180086" h="1009144">
                  <a:moveTo>
                    <a:pt x="16891" y="0"/>
                  </a:moveTo>
                  <a:lnTo>
                    <a:pt x="163195" y="0"/>
                  </a:lnTo>
                  <a:cubicBezTo>
                    <a:pt x="172593" y="0"/>
                    <a:pt x="180086" y="7620"/>
                    <a:pt x="180086" y="16891"/>
                  </a:cubicBezTo>
                  <a:lnTo>
                    <a:pt x="180086" y="992251"/>
                  </a:lnTo>
                  <a:cubicBezTo>
                    <a:pt x="180086" y="1001649"/>
                    <a:pt x="172466" y="1009142"/>
                    <a:pt x="163195" y="1009142"/>
                  </a:cubicBezTo>
                  <a:lnTo>
                    <a:pt x="16891" y="1009142"/>
                  </a:lnTo>
                  <a:cubicBezTo>
                    <a:pt x="7620" y="1009269"/>
                    <a:pt x="0" y="1001649"/>
                    <a:pt x="0" y="99225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992251"/>
                  </a:lnTo>
                  <a:lnTo>
                    <a:pt x="16891" y="992251"/>
                  </a:lnTo>
                  <a:lnTo>
                    <a:pt x="16891" y="975360"/>
                  </a:lnTo>
                  <a:lnTo>
                    <a:pt x="163195" y="975360"/>
                  </a:lnTo>
                  <a:lnTo>
                    <a:pt x="163195" y="992251"/>
                  </a:lnTo>
                  <a:lnTo>
                    <a:pt x="146304" y="992251"/>
                  </a:lnTo>
                  <a:lnTo>
                    <a:pt x="146304" y="16891"/>
                  </a:lnTo>
                  <a:lnTo>
                    <a:pt x="163195" y="16891"/>
                  </a:lnTo>
                  <a:lnTo>
                    <a:pt x="163195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A8791E"/>
            </a:solidFill>
          </p:spPr>
        </p:sp>
      </p:grpSp>
      <p:grpSp>
        <p:nvGrpSpPr>
          <p:cNvPr id="77" name="Group 77"/>
          <p:cNvGrpSpPr/>
          <p:nvPr/>
        </p:nvGrpSpPr>
        <p:grpSpPr>
          <a:xfrm>
            <a:off x="1280160" y="8869680"/>
            <a:ext cx="16093440" cy="731520"/>
            <a:chOff x="0" y="0"/>
            <a:chExt cx="21457920" cy="97536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21457920" cy="975360"/>
            </a:xfrm>
            <a:custGeom>
              <a:avLst/>
              <a:gdLst/>
              <a:ahLst/>
              <a:cxnLst/>
              <a:rect l="l" t="t" r="r" b="b"/>
              <a:pathLst>
                <a:path w="21457920" h="975360">
                  <a:moveTo>
                    <a:pt x="0" y="0"/>
                  </a:moveTo>
                  <a:lnTo>
                    <a:pt x="21457920" y="0"/>
                  </a:lnTo>
                  <a:lnTo>
                    <a:pt x="21457920" y="975360"/>
                  </a:lnTo>
                  <a:lnTo>
                    <a:pt x="0" y="9753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78670" b="-378670"/>
              </a:stretch>
            </a:blipFill>
          </p:spPr>
        </p:sp>
        <p:sp>
          <p:nvSpPr>
            <p:cNvPr id="79" name="TextBox 79"/>
            <p:cNvSpPr txBox="1"/>
            <p:nvPr/>
          </p:nvSpPr>
          <p:spPr>
            <a:xfrm>
              <a:off x="0" y="-9525"/>
              <a:ext cx="21457920" cy="9848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520"/>
                </a:lnSpc>
              </a:pPr>
              <a:r>
                <a:rPr lang="en-US" sz="2100" i="1">
                  <a:solidFill>
                    <a:srgbClr val="E8BE5E"/>
                  </a:solidFill>
                  <a:latin typeface="Georgia Italics"/>
                  <a:ea typeface="Georgia Italics"/>
                  <a:cs typeface="Georgia Italics"/>
                  <a:sym typeface="Georgia Italics"/>
                </a:rPr>
                <a:t>«AI handles the data. Nurses handle the irreducible.»  — Oregon Legislature debate, 2025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2470</Words>
  <Application>Microsoft Office PowerPoint</Application>
  <PresentationFormat>Personalizzato</PresentationFormat>
  <Paragraphs>285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Calibri (MS) Bold</vt:lpstr>
      <vt:lpstr>Calibri (MS)</vt:lpstr>
      <vt:lpstr>Calibri (MS) Bold Italics</vt:lpstr>
      <vt:lpstr>Georgia Bold Italics</vt:lpstr>
      <vt:lpstr>Georgia Bold</vt:lpstr>
      <vt:lpstr>Calibri</vt:lpstr>
      <vt:lpstr>Arial</vt:lpstr>
      <vt:lpstr>Georgia Italics</vt:lpstr>
      <vt:lpstr>Calibri (MS) Italics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HINOJOSA CANO ANA KARINA</dc:creator>
  <cp:lastModifiedBy>HINOJOSA CANO ANA KARINA</cp:lastModifiedBy>
  <cp:revision>3</cp:revision>
  <dcterms:created xsi:type="dcterms:W3CDTF">2006-08-16T00:00:00Z</dcterms:created>
  <dcterms:modified xsi:type="dcterms:W3CDTF">2026-04-27T10:19:18Z</dcterms:modified>
  <dc:identifier>DAHH-NThAL8</dc:identifier>
</cp:coreProperties>
</file>