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8.xml" ContentType="application/vnd.openxmlformats-officedocument.presentationml.slide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56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4" Type="http://schemas.openxmlformats.org/officeDocument/2006/relationships/slide" Target="slides/slide18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58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B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5486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A.A. 2025/2026  ·  1 CFU  ·  SEMINARIO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Attualità e Prospettive della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Professione Infermieristica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2834640"/>
            <a:ext cx="731520" cy="457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017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LEZIONE 5  —  Prospettive Professionali (Parte 2)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39319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Dott.ssa Ana Karina Hinojosa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 Didattico — CdL Infermieristica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Università degli Studi di Trieste  ·  ASU Giuliano Isontina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 dibattito: «Prescrivere» o «Richiedere»?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45920"/>
            <a:ext cx="4023360" cy="30175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645920"/>
            <a:ext cx="4023360" cy="64008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645920"/>
            <a:ext cx="73152" cy="640080"/>
          </a:xfrm>
          <a:prstGeom prst="rect">
            <a:avLst/>
          </a:prstGeom>
          <a:solidFill>
            <a:srgbClr val="C64545"/>
          </a:solidFill>
          <a:ln w="12700">
            <a:solidFill>
              <a:srgbClr val="C645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691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6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FNOMCeO + Sindacati medici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19933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Nota del 12 febbraio 2026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423160"/>
            <a:ext cx="365760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«Sconcerto» per la riforma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Propongono di sostituire «prescrivere» con «richiedere»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«Prima prescrizione medica» come prerequisito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Temono sovrapposizione di ruoli e rischi per la sicurezza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1645920"/>
            <a:ext cx="4023360" cy="30175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645920"/>
            <a:ext cx="4023360" cy="64008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1645920"/>
            <a:ext cx="73152" cy="64008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1691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FNOPI + Società Scientifiche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9933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Posizione del 21 febbraio 2026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92040" y="2423160"/>
            <a:ext cx="365760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«Svolta epocale» — Mangiacavalli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tocca la diagnosi medica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Revisione Cochrane (feb. 2026): esiti clinici sovrapponibili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«Ridurre l'autonomia non rende le cure più sicure»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 parlamentare ancora in corso  —  Atto del Governo n. 372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Intanto, nel resto d'Europa...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L'Italia non sta facendo un salto nel vuoto. Sta raggiungendo i colleghi europei.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40080" y="1755648"/>
            <a:ext cx="914400" cy="384048"/>
          </a:xfrm>
          <a:prstGeom prst="rect">
            <a:avLst/>
          </a:prstGeom>
          <a:solidFill>
            <a:srgbClr val="1A3A5C"/>
          </a:solidFill>
          <a:ln w="9525">
            <a:solidFill>
              <a:srgbClr val="D4A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7556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783080" y="17556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SVEZIA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120640" y="17556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Prescrizione di farmaci limitati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2212848"/>
            <a:ext cx="914400" cy="384048"/>
          </a:xfrm>
          <a:prstGeom prst="rect">
            <a:avLst/>
          </a:prstGeom>
          <a:solidFill>
            <a:srgbClr val="1A3A5C"/>
          </a:solidFill>
          <a:ln w="9525">
            <a:solidFill>
              <a:srgbClr val="D4A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2128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2006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783080" y="22128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REGNO UNITO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22128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Oltre 1 milione di prescrizioni al mese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2670048"/>
            <a:ext cx="914400" cy="384048"/>
          </a:xfrm>
          <a:prstGeom prst="rect">
            <a:avLst/>
          </a:prstGeom>
          <a:solidFill>
            <a:srgbClr val="1A3A5C"/>
          </a:solidFill>
          <a:ln w="9525">
            <a:solidFill>
              <a:srgbClr val="D4A0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6700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783080" y="26700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IRLANDA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120640" y="26700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Prescrizione indipendente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40080" y="3127248"/>
            <a:ext cx="914400" cy="384048"/>
          </a:xfrm>
          <a:prstGeom prst="rect">
            <a:avLst/>
          </a:prstGeom>
          <a:solidFill>
            <a:srgbClr val="1A3A5C"/>
          </a:solidFill>
          <a:ln w="9525">
            <a:solidFill>
              <a:srgbClr val="D4A0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1272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783080" y="31272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FRANCIA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120640" y="31272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Adattamento dosaggi e rinnovo prescrizioni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" y="3584448"/>
            <a:ext cx="914400" cy="384048"/>
          </a:xfrm>
          <a:prstGeom prst="rect">
            <a:avLst/>
          </a:prstGeom>
          <a:solidFill>
            <a:srgbClr val="1A3A5C"/>
          </a:solidFill>
          <a:ln w="9525">
            <a:solidFill>
              <a:srgbClr val="D4A0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35844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2010+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783080" y="35844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PAESI BASSI · FINLANDIA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120640" y="35844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Prescrizione avanzata consolidata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40080" y="4041648"/>
            <a:ext cx="914400" cy="384048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404164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1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783080" y="404164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ITALIA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120640" y="40416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attesa dei decreti attuativi (2026–2027)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L'Italia arriva all'appuntamento europeo con 20 anni di ritardo — ma arriva.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4160520" y="548640"/>
            <a:ext cx="822960" cy="822960"/>
          </a:xfrm>
          <a:prstGeom prst="roundRect">
            <a:avLst>
              <a:gd name="adj" fmla="val 13333"/>
            </a:avLst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60520" y="548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81B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WOOCLAP  —  Votazione in aula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 favorevole alla prescrizione infermieristica?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265176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508760" y="2926080"/>
            <a:ext cx="548640" cy="54864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08760" y="2926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94360" y="36118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Sì, è una conquista necessaria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46120" y="2743200"/>
            <a:ext cx="265176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297680" y="2926080"/>
            <a:ext cx="548640" cy="54864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97680" y="2926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3383280" y="36118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No, è rischioso per i pazienti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35040" y="2743200"/>
            <a:ext cx="265176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086600" y="2926080"/>
            <a:ext cx="548640" cy="54864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86600" y="29260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6172200" y="36118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Dipende da come sarà regolamentata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wooclap.com/ATTUALITA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APN — Advanced Practice Nurse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 ICN e percorsi master in Italia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45920"/>
            <a:ext cx="4023360" cy="30175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45920"/>
            <a:ext cx="73152" cy="30175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783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 ICN  ·  2020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2103120"/>
            <a:ext cx="3703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«Infermiere che ha acquisito, attraverso un'ulteriore formazione post-laurea (minimo un master), la base di conoscenze specialistiche, capacità decisionali complesse e competenze cliniche per la pratica infermieristica avanzata.»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3840480"/>
            <a:ext cx="365760" cy="2743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9319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ruoli riconosciuti: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416052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Nurse Specialist (CNS)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Nurse Practitioner (NP)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663440" y="16642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Master Specialistici per Infermieri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663440" y="201168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Osservatorio Nazionale 2018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663440" y="2331720"/>
            <a:ext cx="45720" cy="7315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233172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TRASVERSALI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00600" y="2578608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· Metodologie Tutoriali · Ricerca · EBP · Risk Management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3136392"/>
            <a:ext cx="45720" cy="7315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313639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SPECIALISTICI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00600" y="338328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Cure primarie · Intensiva/emergenza · Area medica · Area chirurgica · Pediatrica · Salute mentale · Case management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63440" y="3941064"/>
            <a:ext cx="45720" cy="7315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394106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5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INTERPROFESSIONALI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00600" y="418795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Cure palliative e terapia del dolore · Promozione salute e comunità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Italia oggi: INCARICO DI FUNZIONE (Professionale o Organizzativa) — CCNL 2019-2021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carriere possibili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direzioni, una stessa professione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45920"/>
            <a:ext cx="2697480" cy="288036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45920"/>
            <a:ext cx="2697480" cy="50292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7373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 rot="5400000">
            <a:off x="685800" y="240487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23317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Infermiere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 rot="5400000">
            <a:off x="685800" y="281635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27432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Infermiere esperto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 rot="5400000">
            <a:off x="685800" y="322783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315468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Specialista (Master)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 rot="5400000">
            <a:off x="685800" y="363931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35661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 — CNS / NP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 rot="5400000">
            <a:off x="685800" y="405079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3977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Laurea magistrale clinica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19272" y="1645920"/>
            <a:ext cx="2697480" cy="288036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19272" y="1645920"/>
            <a:ext cx="2697480" cy="50292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319272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19272" y="17373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ORGANIZZATIVA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 rot="5400000">
            <a:off x="3547872" y="240487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776472" y="23317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 rot="5400000">
            <a:off x="3547872" y="281635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76472" y="27432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Posizione Organizzativa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 rot="5400000">
            <a:off x="3547872" y="322783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76472" y="315468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Dirigente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 rot="5400000">
            <a:off x="3547872" y="363931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76472" y="35661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Direttore Sanitario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 rot="5400000">
            <a:off x="3547872" y="405079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76472" y="3977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Direttore Generale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181344" y="1645920"/>
            <a:ext cx="2697480" cy="288036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181344" y="1645920"/>
            <a:ext cx="2697480" cy="50292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81344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81344" y="17373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ACCADEMICA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 rot="5400000">
            <a:off x="6409944" y="240487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638544" y="23317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 Didattico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 rot="5400000">
            <a:off x="6409944" y="281635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638544" y="274320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Docente a contratto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 rot="5400000">
            <a:off x="6409944" y="322783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638544" y="315468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Ricercatore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 rot="5400000">
            <a:off x="6409944" y="363931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638544" y="356616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Professore Associato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 rot="5400000">
            <a:off x="6409944" y="4050792"/>
            <a:ext cx="128016" cy="128016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638544" y="3977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Professore Ordinario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457200" y="4645152"/>
            <a:ext cx="8229600" cy="274320"/>
          </a:xfrm>
          <a:prstGeom prst="rect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57200" y="46451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Nuovo SSD MEDS 24/C (ex MED/45) — le Scienze Infermieristiche sono oggi disciplina accademica a pieno titolo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81B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TED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Nurse Innovation: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Saving the Future of Healthcare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3977640" y="3063240"/>
            <a:ext cx="1188720" cy="1188720"/>
          </a:xfrm>
          <a:prstGeom prst="ellipse">
            <a:avLst/>
          </a:prstGeom>
          <a:solidFill>
            <a:srgbClr val="D4A03C"/>
          </a:solidFill>
          <a:ln w="38100">
            <a:solidFill>
              <a:srgbClr val="E8BE5E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 rot="5400000">
            <a:off x="4407408" y="3383280"/>
            <a:ext cx="457200" cy="548640"/>
          </a:xfrm>
          <a:prstGeom prst="triangle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Rebecca Love  —  TEDxBeaconStreet 2018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infermieri come motore di innovazione nel sistema sanitario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Cosa portate a casa oggi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Quattro cose da tenere strette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00200"/>
            <a:ext cx="8229600" cy="694944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00200"/>
            <a:ext cx="73152" cy="694944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169164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463040" y="167335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Fiducia ≠ Riconoscimento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63040" y="1965960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mondo si fida di noi. Ora serve farsi riconoscere per quello che sappiamo fare, non solo per quello che rappresentiamo.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368296"/>
            <a:ext cx="8229600" cy="694944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368296"/>
            <a:ext cx="73152" cy="694944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459736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463040" y="2441448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carriere sono molte più di quante pensate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463040" y="2734056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Clinica, organizzativa, accademica, imprenditoriale. Non esiste una sola porta — ne esistono cinque, e sono tutte aperte.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136392"/>
            <a:ext cx="8229600" cy="694944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136392"/>
            <a:ext cx="73152" cy="694944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" y="3227832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1463040" y="3209544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prescrizione non è invasione, è evoluzione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463040" y="3502152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togliamo nulla a nessuno. Aggiungiamo autonomia dove serve e riduciamo i ritardi per i pazienti.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3904488"/>
            <a:ext cx="8229600" cy="694944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" y="3904488"/>
            <a:ext cx="73152" cy="694944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" y="3995928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1463040" y="3977640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L'Italia arriva — con 20 anni di ritardo, ma arriva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463040" y="4270248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nuove lauree magistrali cliniche, un nuovo SSD, la prescrizione in iter parlamentare. Siete la prima generazione che le vedrà attivate.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0" y="73152"/>
            <a:ext cx="9144000" cy="411480"/>
          </a:xfrm>
          <a:prstGeom prst="rect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731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DI GRUPPO FINALE  ·  Due gruppi da 5  ·  Debate in aula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Prescrizione infermieristica: pro o contro?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114800" y="1508760"/>
            <a:ext cx="91440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6276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gruppi, due tesi: cercate fonti italiane e confrontatevi in aula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2103120"/>
            <a:ext cx="7315200" cy="214884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FUNZIONA IL DEBATE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234440" y="2679192"/>
            <a:ext cx="164592" cy="164592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08760" y="260604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GRUPPO A: PRO prescrizione  ·  GRUPPO B: CONTRO (o con riserve)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234440" y="3044952"/>
            <a:ext cx="164592" cy="164592"/>
          </a:xfrm>
          <a:prstGeom prst="ellipse">
            <a:avLst/>
          </a:prstGeom>
          <a:solidFill>
            <a:srgbClr val="E8BE5E"/>
          </a:solidFill>
          <a:ln w="12700">
            <a:solidFill>
              <a:srgbClr val="E8BE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508760" y="297180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Fonti italiane: documenti istituzionali, notizie, video (min. 6 fonti)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234440" y="3410712"/>
            <a:ext cx="164592" cy="164592"/>
          </a:xfrm>
          <a:prstGeom prst="ellipse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08760" y="333756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Presentazione PPT max 10 slide  ·  10 min + 5 min domande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234440" y="3776472"/>
            <a:ext cx="164592" cy="164592"/>
          </a:xfrm>
          <a:prstGeom prst="ellipse">
            <a:avLst/>
          </a:prstGeom>
          <a:solidFill>
            <a:srgbClr val="F5EDD6"/>
          </a:solidFill>
          <a:ln w="12700">
            <a:solidFill>
              <a:srgbClr val="F5EDD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508760" y="370332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Chiudete con 3 domande aperte per stimolare la riflessione dell’aula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«Il riconoscimento non si chiede. Si costruisce.»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0" y="73152"/>
            <a:ext cx="9144000" cy="411480"/>
          </a:xfrm>
          <a:prstGeom prst="rect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731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CONSEGNARE  ·  VALUTAZIONE  ·  FONTI DI PARTENZA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 sarete valutati (30 punti)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114800" y="1508760"/>
            <a:ext cx="91440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6276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 di valutazione e fonti italiane di partenza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2103120"/>
            <a:ext cx="7315200" cy="214884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RUBRICA DI VALUTAZIONE  ·  TOTALE 30 PUNTI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234440" y="2679192"/>
            <a:ext cx="164592" cy="164592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08760" y="260604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Qualità e varietà delle fonti italiane (6 pt)  ·  Solidità argomentazione (8 pt)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234440" y="3044952"/>
            <a:ext cx="164592" cy="164592"/>
          </a:xfrm>
          <a:prstGeom prst="ellipse">
            <a:avLst/>
          </a:prstGeom>
          <a:solidFill>
            <a:srgbClr val="E8BE5E"/>
          </a:solidFill>
          <a:ln w="12700">
            <a:solidFill>
              <a:srgbClr val="E8BE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508760" y="297180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obbligatoria “argomento più forte dell’avversario + risposta” (6 pt)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234440" y="3410712"/>
            <a:ext cx="164592" cy="164592"/>
          </a:xfrm>
          <a:prstGeom prst="ellipse">
            <a:avLst/>
          </a:prstGeom>
          <a:solidFill>
            <a:srgbClr val="A8791E"/>
          </a:solidFill>
          <a:ln w="12700">
            <a:solidFill>
              <a:srgbClr val="A879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08760" y="333756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Qualità delle 3 domande di riflessione (4 pt)  ·  Presentazione orale (6 pt)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1234440" y="3776472"/>
            <a:ext cx="164592" cy="164592"/>
          </a:xfrm>
          <a:prstGeom prst="ellipse">
            <a:avLst/>
          </a:prstGeom>
          <a:solidFill>
            <a:srgbClr val="F5EDD6"/>
          </a:solidFill>
          <a:ln w="12700">
            <a:solidFill>
              <a:srgbClr val="F5EDD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508760" y="370332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Fonti di partenza: FNOPI  ·  FNOMCeO  ·  Atto Governo n. 372  ·  Quotidiano Sanità  ·  Nurse24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434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«Il riconoscimento non si chiede. Si costruisce.»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 filo rosso di oggi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 temi, una domanda: come rendere visibile quello che già facciamo?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45920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45920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1737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58368" y="2103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Autonomia e riconoscimento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58368" y="25146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dice la ricerca internazionale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401568" y="1645920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401568" y="1645920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02736" y="1737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602736" y="2103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nuove lauree magistrali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602736" y="25146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svolta del 21 febbraio 2026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345936" y="1645920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345936" y="1645920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47104" y="1737360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547104" y="2103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Prescrizione infermieristica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547104" y="251460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grande dibattito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264408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" y="3264408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8368" y="335584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58368" y="372160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 e Master specialistici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58368" y="41330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Practice Nurse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401568" y="3264408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401568" y="3264408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02736" y="335584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3602736" y="372160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carriere possibili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602736" y="41330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Clinica, organizzativa, accademica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345936" y="3264408"/>
            <a:ext cx="2743200" cy="141732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345936" y="3264408"/>
            <a:ext cx="73152" cy="141732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47104" y="335584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6547104" y="372160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infermieri italiani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6547104" y="41330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Lavoro di gruppo finale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3931920" y="594360"/>
            <a:ext cx="1280160" cy="128016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60520" y="822960"/>
            <a:ext cx="822960" cy="822960"/>
          </a:xfrm>
          <a:prstGeom prst="ellipse">
            <a:avLst/>
          </a:prstGeom>
          <a:solidFill>
            <a:srgbClr val="081B30"/>
          </a:solidFill>
          <a:ln w="12700">
            <a:solidFill>
              <a:srgbClr val="081B3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343400" y="1005840"/>
            <a:ext cx="457200" cy="45720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011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WOOCLAP  —  Riscaldamento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097280" y="2514600"/>
            <a:ext cx="6949440" cy="137160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280160" y="2651760"/>
            <a:ext cx="6583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«Quando pensi a un infermiere di successo,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quale parola ti viene in mente?»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Vai su  wooclap.com/ATTUALITA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Autonomia e riconoscimento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dice la ricerca internazionale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45920"/>
            <a:ext cx="2697480" cy="274320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84708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215 PAESI  ·  WONG 2023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" y="21488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«Trusted but not respected»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3063240"/>
            <a:ext cx="23317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professione di cui si ha fiducia ma che non è sufficientemente rispettata — competenza, autonomia e indipendenza non riconosciute, spesso invisibili.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19272" y="1645920"/>
            <a:ext cx="2697480" cy="274320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319272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02152" y="184708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PAESI UE  ·  DE RAEVE 2024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502152" y="21488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L'Europa è un mosaico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502152" y="3063240"/>
            <a:ext cx="23317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20/35 Paesi hanno un quadro normativo per la pratica avanzata. Solo 11 hanno una legge sui requisiti formativi. L'Italia ha un quadro debole.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81344" y="1645920"/>
            <a:ext cx="2697480" cy="274320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81344" y="164592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64224" y="184708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  ·  GALLUP 2024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364224" y="21488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81% di fiducia, da 20 anni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364224" y="3063240"/>
            <a:ext cx="23317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infermieri sono da vent'anni la professione di cui gli americani si fidano di più — davanti a medici, insegnanti, militari. Ma fiducia ≠ riconoscimento.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5720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Yavaş K., International Nursing Review, 2025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 prezzo del non-riconoscimento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Stipendi infermieristici in Europa — dati OCSE Health at a Glance 2023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1907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Lussemburgo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783080" y="1773707"/>
            <a:ext cx="3474720" cy="254965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0" y="171907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€107.000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222961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Germania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783080" y="2284247"/>
            <a:ext cx="1526279" cy="254965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55079" y="222961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€47.000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274015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Spagna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783080" y="2794787"/>
            <a:ext cx="1266487" cy="254965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095287" y="274015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€39.000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25069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Francia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783080" y="3305327"/>
            <a:ext cx="1234013" cy="254965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62813" y="325069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€38.000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376123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783080" y="3815867"/>
            <a:ext cx="941747" cy="254965"/>
          </a:xfrm>
          <a:prstGeom prst="rect">
            <a:avLst/>
          </a:prstGeom>
          <a:solidFill>
            <a:srgbClr val="E8BE5E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70547" y="376123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€29.000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4271772"/>
            <a:ext cx="123444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Turchia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783080" y="4326407"/>
            <a:ext cx="324740" cy="254965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53540" y="4271772"/>
            <a:ext cx="914400" cy="3642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€10.000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1783080" y="4663440"/>
            <a:ext cx="3840480" cy="0"/>
          </a:xfrm>
          <a:prstGeom prst="line">
            <a:avLst/>
          </a:prstGeom>
          <a:noFill/>
          <a:ln w="12700">
            <a:solidFill>
              <a:srgbClr val="2D4A6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172200" y="1600200"/>
            <a:ext cx="2606040" cy="3108960"/>
          </a:xfrm>
          <a:prstGeom prst="rect">
            <a:avLst/>
          </a:prstGeom>
          <a:solidFill>
            <a:srgbClr val="1A3A5C"/>
          </a:solidFill>
          <a:ln w="1270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309360" y="173736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PARADOSSO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309360" y="2057400"/>
            <a:ext cx="2331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0,9x</a:t>
            </a:r>
            <a:endParaRPr lang="en-US" sz="5600" dirty="0"/>
          </a:p>
        </p:txBody>
      </p:sp>
      <p:sp>
        <p:nvSpPr>
          <p:cNvPr id="30" name="Text 28"/>
          <p:cNvSpPr/>
          <p:nvPr/>
        </p:nvSpPr>
        <p:spPr>
          <a:xfrm>
            <a:off x="6309360" y="3108960"/>
            <a:ext cx="2331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UK, Svizzera e Finlandia gli infermieri guadagnano meno del salario medio nazionale.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09360" y="411480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stipendio/media nazionale</a:t>
            </a:r>
            <a:endParaRPr lang="en-US" sz="800" dirty="0"/>
          </a:p>
          <a:p>
            <a:pPr marL="0" indent="0" algn="ctr">
              <a:buNone/>
            </a:pPr>
            <a:r>
              <a:rPr lang="en-US" sz="8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tre dei Paesi più ricchi d'Europa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Italia: fiducia sì, riconoscimento ancora no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45920"/>
            <a:ext cx="4023360" cy="128016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645920"/>
            <a:ext cx="73152" cy="1280160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737360"/>
            <a:ext cx="21031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E8BE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su 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2788920" y="1828800"/>
            <a:ext cx="1600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italiani riconosce l'alto valore sociale degli infermieri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645920"/>
            <a:ext cx="4023360" cy="1280160"/>
          </a:xfrm>
          <a:prstGeom prst="rect">
            <a:avLst/>
          </a:prstGeom>
          <a:solidFill>
            <a:srgbClr val="081B30"/>
          </a:solidFill>
          <a:ln w="12700">
            <a:solidFill>
              <a:srgbClr val="C645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737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645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MA…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00600" y="2148840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 media l'infermiere è ancora spesso «assistente del medico», e il ruolo è subalterno anche nella realtà lavorativa.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402336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3246120"/>
            <a:ext cx="640080" cy="64008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246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71600" y="3246120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MARISA CANTARELLI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371600" y="3493008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 teorica infermieristica italiana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40080" y="3931920"/>
            <a:ext cx="3703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 guidato la trasformazione della professione dall'ordinamento tecnico a quello universitario. La Legge 42/1999 porta la sua impronta.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3108960"/>
            <a:ext cx="4023360" cy="160020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46320" y="3246120"/>
            <a:ext cx="640080" cy="64008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3246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577840" y="3246120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ANNALISA SILVESTRO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577840" y="3493008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 Presidente IPASVI (oggi FNOPI)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46320" y="3931920"/>
            <a:ext cx="3703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«Ci vogliono infermieri a gestire l'università. Solo chi conosce la professione dall'interno può formare i futuri professionisti.»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SVOLTA STORICA  ·  21 FEBBRAIO 2026  ·  FNOPI ROMA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3 Nuove Lauree Magistrali Cliniche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2618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 LM/SNT1 — Sezione B: Scienze Infermieristiche Specialistiche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600200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28800"/>
            <a:ext cx="2697480" cy="260604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82880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" y="2057400"/>
            <a:ext cx="457200" cy="45720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34440" y="202996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Cure Primarie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Sanità Pubblica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274320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Infermiere di famiglia e comunità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352044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di Comunità, Ospedali di Comunità, cure domiciliari (PNRR).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319272" y="1828800"/>
            <a:ext cx="2697480" cy="260604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319272" y="182880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02152" y="2057400"/>
            <a:ext cx="457200" cy="45720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02152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096512" y="202996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Cure Pediatriche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Neonatali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3502152" y="274320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Infermiere specialista in area pediatrica e neonatale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502152" y="352044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Sostituisce la vecchia laurea triennale in infermieristica pediatrica.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181344" y="1828800"/>
            <a:ext cx="2697480" cy="2606040"/>
          </a:xfrm>
          <a:prstGeom prst="rect">
            <a:avLst/>
          </a:prstGeom>
          <a:solidFill>
            <a:srgbClr val="1A3A5C"/>
          </a:solidFill>
          <a:ln w="635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81344" y="1828800"/>
            <a:ext cx="269748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364224" y="2057400"/>
            <a:ext cx="457200" cy="457200"/>
          </a:xfrm>
          <a:prstGeom prst="ellips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64224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B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958584" y="202996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Cure Intensive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nell'Emergenza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364224" y="2743200"/>
            <a:ext cx="2331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Infermiere specialista in area critica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64224" y="352044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Terapie intensive, pronto soccorso, emergenza territoriale.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5720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Attivazione prevista: A.A. 2027/2028  ·  Percorso biennale post-triennale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Prescrizione Infermieristica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significa davvero?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00200"/>
            <a:ext cx="4023360" cy="2971800"/>
          </a:xfrm>
          <a:prstGeom prst="rect">
            <a:avLst/>
          </a:prstGeom>
          <a:solidFill>
            <a:srgbClr val="081B30"/>
          </a:solidFill>
          <a:ln w="12700">
            <a:solidFill>
              <a:srgbClr val="C6454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737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C6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 NON È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233172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Prescrivere farmaci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288036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9260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Fare diagnosi mediche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342900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Sostituire il medico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97764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40233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Competenza di ogni infermiere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663440" y="1600200"/>
            <a:ext cx="4023360" cy="2971800"/>
          </a:xfrm>
          <a:prstGeom prst="rect">
            <a:avLst/>
          </a:prstGeom>
          <a:solidFill>
            <a:srgbClr val="1A3A5C"/>
          </a:solidFill>
          <a:ln w="1905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1737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 È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846320" y="233172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 sanitari (medicazioni, cateteri)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46320" y="288036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46320" y="29260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Ausili (pannoloni, stomie, mobilità)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46320" y="342900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0" y="3474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Tecnologie assistenziali specifiche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3977640"/>
            <a:ext cx="3657600" cy="0"/>
          </a:xfrm>
          <a:prstGeom prst="line">
            <a:avLst/>
          </a:prstGeom>
          <a:noFill/>
          <a:ln w="6350">
            <a:solidFill>
              <a:srgbClr val="2D4A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0" y="40233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con laurea magistrale clinica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464515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 del Governo n. 372  ·  Schema di decreto trasmesso al Parlamento il 31/12/2025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9536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15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5  ·  PROSPETTIVE PROFESSIONALI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ED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Nella pratica: cosa cambia?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caso wound care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98448"/>
            <a:ext cx="548640" cy="36576"/>
          </a:xfrm>
          <a:prstGeom prst="rect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45920"/>
            <a:ext cx="3749040" cy="2971800"/>
          </a:xfrm>
          <a:prstGeom prst="rect">
            <a:avLst/>
          </a:prstGeom>
          <a:solidFill>
            <a:srgbClr val="081B30"/>
          </a:solidFill>
          <a:ln w="12700">
            <a:solidFill>
              <a:srgbClr val="2D4A6B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17830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9AA8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OGGI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19456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L'infermiere esperto in wound care valuta un'ulcera e decide che serve una medicazione a base di argento.</a:t>
            </a:r>
            <a:endParaRPr lang="en-US" sz="11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100" dirty="0">
                <a:solidFill>
                  <a:srgbClr val="E8D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non può ordinarla. Chiama il medico di base. Il medico non conosce le medicazioni avanzate — non è il suo ambito — ma firma.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C6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volte dopo giorni. Il paziente aspetta.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 rot="5400000">
            <a:off x="4389120" y="2880360"/>
            <a:ext cx="365760" cy="502920"/>
          </a:xfrm>
          <a:prstGeom prst="rtTriangle">
            <a:avLst/>
          </a:prstGeom>
          <a:solidFill>
            <a:srgbClr val="D4A03C"/>
          </a:solidFill>
          <a:ln w="12700">
            <a:solidFill>
              <a:srgbClr val="D4A03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937760" y="1645920"/>
            <a:ext cx="3749040" cy="2971800"/>
          </a:xfrm>
          <a:prstGeom prst="rect">
            <a:avLst/>
          </a:prstGeom>
          <a:solidFill>
            <a:srgbClr val="1A3A5C"/>
          </a:solidFill>
          <a:ln w="19050">
            <a:solidFill>
              <a:srgbClr val="D4A03C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120640" y="17830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D4A0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DOMANI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20640" y="2194560"/>
            <a:ext cx="34747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stesso infermiere, con laurea magistrale in Cure Primarie, valuta l'ulcera, prescrive la medicazione, la ordina.</a:t>
            </a:r>
            <a:endParaRPr lang="en-US" sz="11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paziente la riceve il giorno stesso.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E8BE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ritardo. Nessun passaggio inutile. Stessa sicurezza, più efficienza.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1487</Words>
  <Application>Microsoft Office PowerPoint</Application>
  <PresentationFormat>Presentazione su schermo (16:9)</PresentationFormat>
  <Paragraphs>276</Paragraphs>
  <Slides>17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Georgia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5 — Prospettive Professionali (Parte 2)</dc:title>
  <dc:subject>PptxGenJS Presentation</dc:subject>
  <dc:creator>Ana Karina Hinojosa</dc:creator>
  <cp:lastModifiedBy>HINOJOSA CANO ANA KARINA</cp:lastModifiedBy>
  <cp:revision>1</cp:revision>
  <dcterms:created xsi:type="dcterms:W3CDTF">2026-04-09T07:27:37Z</dcterms:created>
  <dcterms:modified xsi:type="dcterms:W3CDTF">2026-04-19T16:06:01Z</dcterms:modified>
</cp:coreProperties>
</file>