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2" r:id="rId3"/>
    <p:sldId id="323" r:id="rId4"/>
    <p:sldId id="322" r:id="rId5"/>
    <p:sldId id="313" r:id="rId6"/>
    <p:sldId id="315" r:id="rId7"/>
    <p:sldId id="317" r:id="rId8"/>
    <p:sldId id="316" r:id="rId9"/>
    <p:sldId id="319" r:id="rId10"/>
    <p:sldId id="318" r:id="rId11"/>
    <p:sldId id="314" r:id="rId12"/>
    <p:sldId id="325" r:id="rId13"/>
    <p:sldId id="326" r:id="rId14"/>
    <p:sldId id="327" r:id="rId15"/>
    <p:sldId id="328" r:id="rId16"/>
    <p:sldId id="258" r:id="rId17"/>
    <p:sldId id="324" r:id="rId18"/>
    <p:sldId id="259" r:id="rId19"/>
    <p:sldId id="260" r:id="rId2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14"/>
    <p:restoredTop sz="96208"/>
  </p:normalViewPr>
  <p:slideViewPr>
    <p:cSldViewPr snapToGrid="0">
      <p:cViewPr>
        <p:scale>
          <a:sx n="98" d="100"/>
          <a:sy n="98" d="100"/>
        </p:scale>
        <p:origin x="14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298DE-D224-694E-9D4A-A32CED5B5FAD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0FCF6-D5AF-074C-B6BA-4135301C814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7390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6234-385B-6832-20BB-5AE5CE939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E529B-45E6-8F88-1CEA-AA586B44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26DE-758F-BA3C-7BFB-3A7CE824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5C7B2-6F76-A00D-F1A9-F375E4D6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B36F-5166-E852-127A-8FD48B1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7989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B195-3C9A-0404-8175-9F5EC555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796F5-AB90-E22F-B523-5840E25D0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40C67-C4E0-06E2-C53A-B4148F1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C678B-AD64-AA56-FCAD-1711C50D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CBDE8-680C-7000-5D10-A28182E4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967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B0E43-61D3-8C37-DE5B-B350B092D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A6628-0ED1-D96E-E974-62945EFE7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37A43-48FD-E8F0-C926-1B1BBFB2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6371-4A2C-7E95-C537-653127C6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AE47A-1180-DDA9-A993-24FA50E2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0925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4706-6D33-858E-E175-C7AC9C60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1FAE-31DB-1A41-9BCF-DC8DBA4E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5C65-825D-2829-5D62-2B3A8AE7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417F0-AF8D-BAC0-FB97-7B822178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6558E-35D9-2CAC-1112-D9B32069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0780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3D27-25DE-C6C5-9B71-7A5DCA51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F2E7C-0EAC-452E-5D04-FF9C9D22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28294-F8C6-5B68-D629-EC2387FE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51470-22B0-F50A-3560-8463F325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BD4AC-A620-D28B-C38E-3E943F64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795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244B-8FCA-567D-92D0-FE83657A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D2C8-5343-1590-7A7B-98A5F3A1B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7FC56-8DBD-6B5A-E932-4D1E5A19D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300E7-4DB7-FF8E-CF25-0FBD9607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E6F21-22AC-60EA-5F3D-0FB6919F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C15B3-2806-3A10-E13D-824894F7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4125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F080-8F9E-0308-4FD1-CFBB6CBD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EC55-AA66-BA78-DE15-BDABDC727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9BFD2-20BE-DFD5-D33A-0C89E9782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1F2A7-D377-645E-F52E-A9EB98D6B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B2E78-097B-98D3-EF12-8CC832AA0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B2A5C-D3B6-65AF-357F-480CE209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93493-1600-919A-C057-8097B2A2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13583-9DE8-6F06-2716-BF8D331F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731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670F-1691-24A0-8391-8F99CA11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20C66-B292-8601-8E38-B238ED77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1AC85-0787-3871-3D05-287187C8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AEB32-C688-C886-34F1-F915E2B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148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E5921-6AB1-34A9-D3F4-01F61C77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C4D70-9D58-32DC-D349-73E423F1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E5FFF-5499-F33E-C534-DBF35B9E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163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7132-A67A-5BA8-BD45-F43BE6B2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8FB8-68BA-1DEA-E9FF-7824DE36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699FB-AC94-626D-6DC6-0A4AEA6F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4EC47-CEF4-8C1F-8778-CD5E2A29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04227-81E2-67EB-0AF2-3E8691D3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45DEC-E8FB-1F26-493B-F28517EB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5185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982F-C748-0F96-6DDA-0C00B453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7F1F4-34EC-A800-6A08-82B6B779C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92BE-7064-C1AC-D369-5E33E028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96D0A-806C-5D64-D80D-D917DAA4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91BC5-8CAD-A0C0-9C04-A235B475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F9AC4-89FA-575C-CED8-6084D7CB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3364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EB61A-D7AF-519B-4390-E6032D7C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992FF-55F3-71CF-F68F-0F48C9644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991D1-CC6F-1EA9-74D7-B843D68A6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C7A05-373D-7D43-AC4E-9AB6F1D0C180}" type="datetimeFigureOut">
              <a:rPr lang="en-IT" smtClean="0"/>
              <a:t>30/04/26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C81E-1385-BB38-1195-CB02BF750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C47BC-561E-E6F4-6609-7FA99AEC0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ACEBF-ED03-9344-B1F8-4323500E4D9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42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hyperlink" Target="https://google.github.io/styleguide/javaguide.html#s5.2.4-constant-nam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gle.github.io/styleguide/javaguide.html#s5.3-camel-case" TargetMode="External"/><Relationship Id="rId5" Type="http://schemas.openxmlformats.org/officeDocument/2006/relationships/hyperlink" Target="https://google.github.io/styleguide/javaguide.html#s5.2.2-class-names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.github.io/styleguide/javaguide.html" TargetMode="External"/><Relationship Id="rId2" Type="http://schemas.openxmlformats.org/officeDocument/2006/relationships/hyperlink" Target="https://google.github.io/styleguide/javaguide.html#s5-nam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.github.io/styleguide/javaguide.html#s4.1.2-blocks-k-r-style" TargetMode="External"/><Relationship Id="rId2" Type="http://schemas.openxmlformats.org/officeDocument/2006/relationships/hyperlink" Target="https://google.github.io/styleguide/javaguide.html#s4.2-block-ind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C30932-BB03-0BB4-6495-7EEC739F2575}"/>
              </a:ext>
            </a:extLst>
          </p:cNvPr>
          <p:cNvSpPr/>
          <p:nvPr/>
        </p:nvSpPr>
        <p:spPr>
          <a:xfrm>
            <a:off x="0" y="0"/>
            <a:ext cx="12192000" cy="5900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2A730-24F7-1D0C-59D4-768FCF85C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CODING STYLES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PATTERNS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Mobile ARCHITECTURES</a:t>
            </a:r>
            <a:endParaRPr lang="en-IT" dirty="0">
              <a:solidFill>
                <a:schemeClr val="bg1"/>
              </a:solidFill>
            </a:endParaRPr>
          </a:p>
        </p:txBody>
      </p:sp>
      <p:pic>
        <p:nvPicPr>
          <p:cNvPr id="5" name="Picture 2" descr="logo centenario">
            <a:extLst>
              <a:ext uri="{FF2B5EF4-FFF2-40B4-BE49-F238E27FC236}">
                <a16:creationId xmlns:a16="http://schemas.microsoft.com/office/drawing/2014/main" id="{4107BCF0-34FF-CDC8-EF76-F81FFE6E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582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7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40181" y="1597890"/>
            <a:ext cx="7354455" cy="376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“</a:t>
            </a:r>
            <a:r>
              <a:rPr lang="en-US" i="1" dirty="0">
                <a:latin typeface="+mj-lt"/>
              </a:rPr>
              <a:t>Each </a:t>
            </a:r>
            <a:r>
              <a:rPr lang="en-US" b="1" i="1" dirty="0">
                <a:latin typeface="+mj-lt"/>
              </a:rPr>
              <a:t>pattern</a:t>
            </a:r>
            <a:r>
              <a:rPr lang="en-US" i="1" dirty="0">
                <a:latin typeface="+mj-lt"/>
              </a:rPr>
              <a:t> describes a problem which</a:t>
            </a:r>
          </a:p>
          <a:p>
            <a:pPr marL="0" indent="0">
              <a:buNone/>
            </a:pPr>
            <a:r>
              <a:rPr lang="en-US" i="1" dirty="0">
                <a:latin typeface="+mj-lt"/>
              </a:rPr>
              <a:t>occurs over and over again in our</a:t>
            </a:r>
          </a:p>
          <a:p>
            <a:pPr marL="0" indent="0">
              <a:buNone/>
            </a:pPr>
            <a:r>
              <a:rPr lang="en-US" i="1" dirty="0">
                <a:latin typeface="+mj-lt"/>
              </a:rPr>
              <a:t>environment, and then describes the core of</a:t>
            </a:r>
          </a:p>
          <a:p>
            <a:pPr marL="0" indent="0">
              <a:buNone/>
            </a:pPr>
            <a:r>
              <a:rPr lang="en-US" i="1" dirty="0">
                <a:latin typeface="+mj-lt"/>
              </a:rPr>
              <a:t>the solution to that problem, in such a way</a:t>
            </a:r>
          </a:p>
          <a:p>
            <a:pPr marL="0" indent="0">
              <a:buNone/>
            </a:pPr>
            <a:r>
              <a:rPr lang="en-US" i="1" dirty="0">
                <a:latin typeface="+mj-lt"/>
              </a:rPr>
              <a:t>that you can use the solution a million times</a:t>
            </a:r>
          </a:p>
          <a:p>
            <a:pPr marL="0" indent="0">
              <a:buNone/>
            </a:pPr>
            <a:r>
              <a:rPr lang="en-US" i="1" dirty="0">
                <a:latin typeface="+mj-lt"/>
              </a:rPr>
              <a:t>over, without ever doing it the same way Twice” </a:t>
            </a:r>
          </a:p>
          <a:p>
            <a:pPr marL="0" indent="0">
              <a:buNone/>
            </a:pPr>
            <a:r>
              <a:rPr lang="it-IT" dirty="0">
                <a:latin typeface="+mj-lt"/>
              </a:rPr>
              <a:t>- </a:t>
            </a:r>
            <a:r>
              <a:rPr lang="da-DK" dirty="0">
                <a:latin typeface="+mj-lt"/>
              </a:rPr>
              <a:t>Christopher Alexander, 1977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0716E-F37A-64DC-1F70-F7F37D91C258}"/>
              </a:ext>
            </a:extLst>
          </p:cNvPr>
          <p:cNvSpPr/>
          <p:nvPr/>
        </p:nvSpPr>
        <p:spPr>
          <a:xfrm>
            <a:off x="4399005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4" descr="logo centenario">
            <a:extLst>
              <a:ext uri="{FF2B5EF4-FFF2-40B4-BE49-F238E27FC236}">
                <a16:creationId xmlns:a16="http://schemas.microsoft.com/office/drawing/2014/main" id="{080A1721-6D66-CB0B-395C-B67D678A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FDFE77-C1F3-670B-9451-BC16F270472D}"/>
              </a:ext>
            </a:extLst>
          </p:cNvPr>
          <p:cNvSpPr txBox="1"/>
          <p:nvPr/>
        </p:nvSpPr>
        <p:spPr>
          <a:xfrm>
            <a:off x="4683212" y="129385"/>
            <a:ext cx="647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DESIGN PATTERNS: CENNI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341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43594" y="1443841"/>
            <a:ext cx="97120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This book isn’t an introduction to object-oriented technology or design. Many books already do a good job of that. […] </a:t>
            </a:r>
          </a:p>
          <a:p>
            <a:r>
              <a:rPr lang="en-US" sz="2800" i="1" dirty="0"/>
              <a:t>It’s a book of design patterns that describes simple and elegant solutions to specific problems in object-oriented software design. </a:t>
            </a:r>
          </a:p>
          <a:p>
            <a:r>
              <a:rPr lang="en-US" sz="2800" i="1" dirty="0"/>
              <a:t>Design patterns capture solutions that have developed and evolved over time. […]</a:t>
            </a:r>
            <a:r>
              <a:rPr lang="it-IT" sz="2800" i="1" dirty="0"/>
              <a:t>  </a:t>
            </a:r>
          </a:p>
          <a:p>
            <a:pPr marL="457200" indent="-457200">
              <a:buFontTx/>
              <a:buChar char="-"/>
            </a:pPr>
            <a:r>
              <a:rPr lang="it-IT" sz="2800" i="1" dirty="0"/>
              <a:t>Gamma, E., </a:t>
            </a:r>
            <a:r>
              <a:rPr lang="it-IT" sz="2800" i="1" dirty="0" err="1"/>
              <a:t>Helm</a:t>
            </a:r>
            <a:r>
              <a:rPr lang="it-IT" sz="2800" i="1" dirty="0"/>
              <a:t>, R., Johnson, R. e </a:t>
            </a:r>
            <a:r>
              <a:rPr lang="it-IT" sz="2800" i="1" dirty="0" err="1"/>
              <a:t>Vlissides</a:t>
            </a:r>
            <a:r>
              <a:rPr lang="it-IT" sz="2800" i="1" dirty="0"/>
              <a:t>, J.,</a:t>
            </a:r>
          </a:p>
          <a:p>
            <a:r>
              <a:rPr lang="it-IT" sz="2800" i="1" dirty="0"/>
              <a:t>Prefazione a Design </a:t>
            </a:r>
            <a:r>
              <a:rPr lang="it-IT" sz="2800" i="1" dirty="0" err="1"/>
              <a:t>Patterns</a:t>
            </a:r>
            <a:r>
              <a:rPr lang="it-IT" sz="2800" i="1" dirty="0"/>
              <a:t> - Elementi per il riuso di software ad oggetti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878296-5B0D-7930-A081-8B6434C373A4}"/>
              </a:ext>
            </a:extLst>
          </p:cNvPr>
          <p:cNvSpPr/>
          <p:nvPr/>
        </p:nvSpPr>
        <p:spPr>
          <a:xfrm>
            <a:off x="4399005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Picture 3" descr="logo centenario">
            <a:extLst>
              <a:ext uri="{FF2B5EF4-FFF2-40B4-BE49-F238E27FC236}">
                <a16:creationId xmlns:a16="http://schemas.microsoft.com/office/drawing/2014/main" id="{9A04CF0F-1B05-4EF6-DC15-55AF02FA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7AD9C-6381-3A75-036C-69D61088CDC2}"/>
              </a:ext>
            </a:extLst>
          </p:cNvPr>
          <p:cNvSpPr txBox="1"/>
          <p:nvPr/>
        </p:nvSpPr>
        <p:spPr>
          <a:xfrm>
            <a:off x="4683212" y="129385"/>
            <a:ext cx="647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DESIGN PATTERNS: CENNI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388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5909" y="2032001"/>
            <a:ext cx="10515600" cy="3720090"/>
          </a:xfrm>
        </p:spPr>
        <p:txBody>
          <a:bodyPr/>
          <a:lstStyle/>
          <a:p>
            <a:r>
              <a:rPr lang="it-IT" dirty="0">
                <a:latin typeface="+mj-lt"/>
              </a:rPr>
              <a:t>Risolvere problemi progettuali specifici</a:t>
            </a:r>
          </a:p>
          <a:p>
            <a:r>
              <a:rPr lang="it-IT" dirty="0">
                <a:latin typeface="+mj-lt"/>
              </a:rPr>
              <a:t>Rendere i progetti </a:t>
            </a:r>
            <a:r>
              <a:rPr lang="it-IT" i="1" dirty="0" err="1">
                <a:latin typeface="+mj-lt"/>
              </a:rPr>
              <a:t>object-oriented</a:t>
            </a:r>
            <a:r>
              <a:rPr lang="it-IT" i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più flessibili e riutilizzabili</a:t>
            </a:r>
          </a:p>
          <a:p>
            <a:r>
              <a:rPr lang="it-IT" dirty="0">
                <a:latin typeface="+mj-lt"/>
              </a:rPr>
              <a:t> Ogni design pattern cattura e formalizza l’</a:t>
            </a:r>
            <a:r>
              <a:rPr lang="it-IT" b="1" dirty="0">
                <a:latin typeface="+mj-lt"/>
              </a:rPr>
              <a:t>esperienza acquisita </a:t>
            </a:r>
            <a:r>
              <a:rPr lang="it-IT" dirty="0">
                <a:latin typeface="+mj-lt"/>
              </a:rPr>
              <a:t>nell’affrontare e risolvere uno specifico problema progettuale</a:t>
            </a:r>
          </a:p>
          <a:p>
            <a:r>
              <a:rPr lang="it-IT" dirty="0">
                <a:latin typeface="+mj-lt"/>
              </a:rPr>
              <a:t> Permette di </a:t>
            </a:r>
            <a:r>
              <a:rPr lang="it-IT" b="1" dirty="0">
                <a:latin typeface="+mj-lt"/>
              </a:rPr>
              <a:t>riutilizzare </a:t>
            </a:r>
            <a:r>
              <a:rPr lang="it-IT" dirty="0">
                <a:latin typeface="+mj-lt"/>
              </a:rPr>
              <a:t>tale </a:t>
            </a:r>
            <a:r>
              <a:rPr lang="it-IT" b="1" dirty="0">
                <a:latin typeface="+mj-lt"/>
              </a:rPr>
              <a:t>esperienza </a:t>
            </a:r>
            <a:r>
              <a:rPr lang="it-IT" dirty="0">
                <a:latin typeface="+mj-lt"/>
              </a:rPr>
              <a:t>in altri casi simili</a:t>
            </a:r>
          </a:p>
          <a:p>
            <a:endParaRPr lang="it-IT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A18AC-6357-1D81-3D23-AC2420689927}"/>
              </a:ext>
            </a:extLst>
          </p:cNvPr>
          <p:cNvSpPr/>
          <p:nvPr/>
        </p:nvSpPr>
        <p:spPr>
          <a:xfrm>
            <a:off x="4399005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67869744-0E49-889E-6543-634F1859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6A0FB8-C852-AE00-A81F-B6452DE4E97C}"/>
              </a:ext>
            </a:extLst>
          </p:cNvPr>
          <p:cNvSpPr txBox="1"/>
          <p:nvPr/>
        </p:nvSpPr>
        <p:spPr>
          <a:xfrm>
            <a:off x="4683212" y="129385"/>
            <a:ext cx="647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DESIGN PATTERNS: CENNI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094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5909" y="2032001"/>
            <a:ext cx="10515600" cy="3720090"/>
          </a:xfrm>
        </p:spPr>
        <p:txBody>
          <a:bodyPr>
            <a:normAutofit/>
          </a:bodyPr>
          <a:lstStyle/>
          <a:p>
            <a:r>
              <a:rPr lang="it-IT" dirty="0">
                <a:latin typeface="+mj-lt"/>
              </a:rPr>
              <a:t>Ogni </a:t>
            </a:r>
            <a:r>
              <a:rPr lang="it-IT" i="1" dirty="0">
                <a:latin typeface="+mj-lt"/>
              </a:rPr>
              <a:t>design pattern </a:t>
            </a:r>
            <a:r>
              <a:rPr lang="it-IT" dirty="0">
                <a:latin typeface="+mj-lt"/>
              </a:rPr>
              <a:t>ha </a:t>
            </a:r>
            <a:r>
              <a:rPr lang="it-IT" b="1" dirty="0">
                <a:latin typeface="+mj-lt"/>
              </a:rPr>
              <a:t>quattro elementi essenziali</a:t>
            </a:r>
          </a:p>
          <a:p>
            <a:pPr lvl="1"/>
            <a:r>
              <a:rPr lang="it-IT" dirty="0">
                <a:latin typeface="+mj-lt"/>
              </a:rPr>
              <a:t>un </a:t>
            </a:r>
            <a:r>
              <a:rPr lang="it-IT" b="1" dirty="0">
                <a:latin typeface="+mj-lt"/>
              </a:rPr>
              <a:t>nome </a:t>
            </a:r>
            <a:r>
              <a:rPr lang="it-IT" dirty="0">
                <a:latin typeface="+mj-lt"/>
              </a:rPr>
              <a:t>(significativo) – identifica il </a:t>
            </a:r>
            <a:r>
              <a:rPr lang="it-IT" i="1" dirty="0">
                <a:latin typeface="+mj-lt"/>
              </a:rPr>
              <a:t>pattern</a:t>
            </a:r>
          </a:p>
          <a:p>
            <a:pPr lvl="1"/>
            <a:r>
              <a:rPr lang="it-IT" dirty="0">
                <a:latin typeface="+mj-lt"/>
              </a:rPr>
              <a:t>il </a:t>
            </a:r>
            <a:r>
              <a:rPr lang="it-IT" b="1" dirty="0">
                <a:latin typeface="+mj-lt"/>
              </a:rPr>
              <a:t>problema </a:t>
            </a:r>
            <a:r>
              <a:rPr lang="it-IT" dirty="0">
                <a:latin typeface="+mj-lt"/>
              </a:rPr>
              <a:t>– descrive quando applicare il </a:t>
            </a:r>
            <a:r>
              <a:rPr lang="it-IT" i="1" dirty="0">
                <a:latin typeface="+mj-lt"/>
              </a:rPr>
              <a:t>pattern</a:t>
            </a:r>
          </a:p>
          <a:p>
            <a:pPr lvl="1"/>
            <a:r>
              <a:rPr lang="it-IT" dirty="0">
                <a:latin typeface="+mj-lt"/>
              </a:rPr>
              <a:t>la </a:t>
            </a:r>
            <a:r>
              <a:rPr lang="it-IT" b="1" dirty="0">
                <a:latin typeface="+mj-lt"/>
              </a:rPr>
              <a:t>soluzione </a:t>
            </a:r>
            <a:r>
              <a:rPr lang="it-IT" dirty="0">
                <a:latin typeface="+mj-lt"/>
              </a:rPr>
              <a:t>– descrive il </a:t>
            </a:r>
            <a:r>
              <a:rPr lang="it-IT" i="1" dirty="0">
                <a:latin typeface="+mj-lt"/>
              </a:rPr>
              <a:t>pattern</a:t>
            </a:r>
            <a:r>
              <a:rPr lang="it-IT" dirty="0">
                <a:latin typeface="+mj-lt"/>
              </a:rPr>
              <a:t>, cioè gli elementi che lo compongono (classi e istanze) e le loro relazioni, responsabilità e collaborazioni</a:t>
            </a:r>
          </a:p>
          <a:p>
            <a:r>
              <a:rPr lang="it-IT" dirty="0">
                <a:latin typeface="+mj-lt"/>
              </a:rPr>
              <a:t> le </a:t>
            </a:r>
            <a:r>
              <a:rPr lang="it-IT" b="1" dirty="0">
                <a:latin typeface="+mj-lt"/>
              </a:rPr>
              <a:t>conseguenze </a:t>
            </a:r>
            <a:r>
              <a:rPr lang="it-IT" dirty="0">
                <a:latin typeface="+mj-lt"/>
              </a:rPr>
              <a:t>– descrivono vantaggi e svantaggi dell’applicazione del </a:t>
            </a:r>
            <a:r>
              <a:rPr lang="it-IT" i="1" dirty="0">
                <a:latin typeface="+mj-lt"/>
              </a:rPr>
              <a:t>pattern </a:t>
            </a:r>
            <a:r>
              <a:rPr lang="it-IT" dirty="0">
                <a:latin typeface="+mj-lt"/>
              </a:rPr>
              <a:t>e</a:t>
            </a:r>
            <a:r>
              <a:rPr lang="it-IT" i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permettono di valutare le alternative progettuali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77A16-B3D9-DE41-7C35-151E86FDFC26}"/>
              </a:ext>
            </a:extLst>
          </p:cNvPr>
          <p:cNvSpPr/>
          <p:nvPr/>
        </p:nvSpPr>
        <p:spPr>
          <a:xfrm>
            <a:off x="4399005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89E4CF19-C5AE-8B2A-05FB-8AB0F111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39437C-8A7C-1186-BD0D-53E1D39E4EEC}"/>
              </a:ext>
            </a:extLst>
          </p:cNvPr>
          <p:cNvSpPr txBox="1"/>
          <p:nvPr/>
        </p:nvSpPr>
        <p:spPr>
          <a:xfrm>
            <a:off x="4683212" y="129385"/>
            <a:ext cx="647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DESIGN PATTERNS: CENNI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607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5909" y="2032001"/>
            <a:ext cx="10515600" cy="3720090"/>
          </a:xfrm>
        </p:spPr>
        <p:txBody>
          <a:bodyPr>
            <a:normAutofit/>
          </a:bodyPr>
          <a:lstStyle/>
          <a:p>
            <a:r>
              <a:rPr lang="it-IT" b="1" i="1" dirty="0">
                <a:latin typeface="+mj-lt"/>
              </a:rPr>
              <a:t>Pattern </a:t>
            </a:r>
            <a:r>
              <a:rPr lang="it-IT" b="1" dirty="0">
                <a:latin typeface="+mj-lt"/>
              </a:rPr>
              <a:t>di creazione </a:t>
            </a:r>
            <a:r>
              <a:rPr lang="it-IT" dirty="0">
                <a:latin typeface="+mj-lt"/>
              </a:rPr>
              <a:t>(</a:t>
            </a:r>
            <a:r>
              <a:rPr lang="it-IT" i="1" dirty="0" err="1">
                <a:latin typeface="+mj-lt"/>
              </a:rPr>
              <a:t>creational</a:t>
            </a:r>
            <a:r>
              <a:rPr lang="it-IT" i="1" dirty="0">
                <a:latin typeface="+mj-lt"/>
              </a:rPr>
              <a:t> pattern</a:t>
            </a:r>
            <a:r>
              <a:rPr lang="it-IT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it-IT" dirty="0">
                <a:latin typeface="+mj-lt"/>
              </a:rPr>
              <a:t>	Risolvono problemi inerenti il processo di </a:t>
            </a:r>
            <a:r>
              <a:rPr lang="it-IT" b="1" dirty="0">
                <a:latin typeface="+mj-lt"/>
              </a:rPr>
              <a:t>creazione</a:t>
            </a:r>
            <a:r>
              <a:rPr lang="it-IT" dirty="0">
                <a:latin typeface="+mj-lt"/>
              </a:rPr>
              <a:t> di oggetti</a:t>
            </a:r>
          </a:p>
          <a:p>
            <a:r>
              <a:rPr lang="it-IT" dirty="0">
                <a:latin typeface="+mj-lt"/>
              </a:rPr>
              <a:t> </a:t>
            </a:r>
            <a:r>
              <a:rPr lang="it-IT" b="1" i="1" dirty="0">
                <a:latin typeface="+mj-lt"/>
              </a:rPr>
              <a:t>Pattern strutturali </a:t>
            </a:r>
            <a:r>
              <a:rPr lang="it-IT" dirty="0">
                <a:latin typeface="+mj-lt"/>
              </a:rPr>
              <a:t>(</a:t>
            </a:r>
            <a:r>
              <a:rPr lang="it-IT" i="1" dirty="0" err="1">
                <a:latin typeface="+mj-lt"/>
              </a:rPr>
              <a:t>structural</a:t>
            </a:r>
            <a:r>
              <a:rPr lang="it-IT" i="1" dirty="0">
                <a:latin typeface="+mj-lt"/>
              </a:rPr>
              <a:t> pattern</a:t>
            </a:r>
            <a:r>
              <a:rPr lang="it-IT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it-IT" dirty="0">
                <a:latin typeface="+mj-lt"/>
              </a:rPr>
              <a:t>	Risolvono problemi inerenti la </a:t>
            </a:r>
            <a:r>
              <a:rPr lang="it-IT" b="1" dirty="0">
                <a:latin typeface="+mj-lt"/>
              </a:rPr>
              <a:t>composizione</a:t>
            </a:r>
            <a:r>
              <a:rPr lang="it-IT" dirty="0">
                <a:latin typeface="+mj-lt"/>
              </a:rPr>
              <a:t> di classi o di oggetti</a:t>
            </a:r>
          </a:p>
          <a:p>
            <a:r>
              <a:rPr lang="it-IT" dirty="0">
                <a:latin typeface="+mj-lt"/>
              </a:rPr>
              <a:t> </a:t>
            </a:r>
            <a:r>
              <a:rPr lang="it-IT" b="1" i="1" dirty="0">
                <a:latin typeface="+mj-lt"/>
              </a:rPr>
              <a:t>Pattern comportamentali </a:t>
            </a:r>
            <a:r>
              <a:rPr lang="it-IT" dirty="0">
                <a:latin typeface="+mj-lt"/>
              </a:rPr>
              <a:t>(</a:t>
            </a:r>
            <a:r>
              <a:rPr lang="it-IT" i="1" dirty="0" err="1">
                <a:latin typeface="+mj-lt"/>
              </a:rPr>
              <a:t>behavioral</a:t>
            </a:r>
            <a:r>
              <a:rPr lang="it-IT" i="1" dirty="0">
                <a:latin typeface="+mj-lt"/>
              </a:rPr>
              <a:t> pattern</a:t>
            </a:r>
            <a:r>
              <a:rPr lang="it-IT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it-IT" dirty="0">
                <a:latin typeface="+mj-lt"/>
              </a:rPr>
              <a:t>	Risolvono problemi inerenti </a:t>
            </a:r>
            <a:r>
              <a:rPr lang="it-IT" b="1" dirty="0">
                <a:latin typeface="+mj-lt"/>
              </a:rPr>
              <a:t>le modalità di interazione e di 	distribuzione delle responsabilità </a:t>
            </a:r>
            <a:r>
              <a:rPr lang="it-IT" dirty="0">
                <a:latin typeface="+mj-lt"/>
              </a:rPr>
              <a:t>tra classi o tra oggetti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C8E99-FFC8-7F51-D218-3CE247C1375F}"/>
              </a:ext>
            </a:extLst>
          </p:cNvPr>
          <p:cNvSpPr/>
          <p:nvPr/>
        </p:nvSpPr>
        <p:spPr>
          <a:xfrm>
            <a:off x="4399005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E06802BE-36A2-023C-6734-9B0C14D2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8EBC49-28EB-A452-4AE0-AA6EE7BBB982}"/>
              </a:ext>
            </a:extLst>
          </p:cNvPr>
          <p:cNvSpPr txBox="1"/>
          <p:nvPr/>
        </p:nvSpPr>
        <p:spPr>
          <a:xfrm>
            <a:off x="4683212" y="129385"/>
            <a:ext cx="647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DESIGN PATTERNS: CENNI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55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02080"/>
              </p:ext>
            </p:extLst>
          </p:nvPr>
        </p:nvGraphicFramePr>
        <p:xfrm>
          <a:off x="1256147" y="1372692"/>
          <a:ext cx="9885219" cy="45557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95073">
                  <a:extLst>
                    <a:ext uri="{9D8B030D-6E8A-4147-A177-3AD203B41FA5}">
                      <a16:colId xmlns:a16="http://schemas.microsoft.com/office/drawing/2014/main" val="2192971347"/>
                    </a:ext>
                  </a:extLst>
                </a:gridCol>
                <a:gridCol w="3295073">
                  <a:extLst>
                    <a:ext uri="{9D8B030D-6E8A-4147-A177-3AD203B41FA5}">
                      <a16:colId xmlns:a16="http://schemas.microsoft.com/office/drawing/2014/main" val="3074171279"/>
                    </a:ext>
                  </a:extLst>
                </a:gridCol>
                <a:gridCol w="3295073">
                  <a:extLst>
                    <a:ext uri="{9D8B030D-6E8A-4147-A177-3AD203B41FA5}">
                      <a16:colId xmlns:a16="http://schemas.microsoft.com/office/drawing/2014/main" val="2181749807"/>
                    </a:ext>
                  </a:extLst>
                </a:gridCol>
              </a:tblGrid>
              <a:tr h="945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Pattern </a:t>
                      </a:r>
                      <a:r>
                        <a:rPr lang="it-IT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 creazione (</a:t>
                      </a:r>
                      <a:r>
                        <a:rPr lang="it-IT" sz="20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creational</a:t>
                      </a:r>
                      <a:r>
                        <a:rPr lang="it-IT" sz="20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pattern</a:t>
                      </a:r>
                      <a:r>
                        <a:rPr lang="it-IT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Pattern strutturali</a:t>
                      </a:r>
                      <a:r>
                        <a:rPr lang="it-IT" sz="2000" baseline="0" dirty="0"/>
                        <a:t> </a:t>
                      </a:r>
                      <a:r>
                        <a:rPr lang="it-IT" sz="2000" dirty="0"/>
                        <a:t>(</a:t>
                      </a:r>
                      <a:r>
                        <a:rPr lang="it-IT" sz="2000" dirty="0" err="1"/>
                        <a:t>structural</a:t>
                      </a:r>
                      <a:r>
                        <a:rPr lang="it-IT" sz="2000" dirty="0"/>
                        <a:t> pattern)</a:t>
                      </a:r>
                    </a:p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Pattern comportamentali (</a:t>
                      </a:r>
                      <a:r>
                        <a:rPr lang="it-IT" sz="2000" dirty="0" err="1"/>
                        <a:t>behavioral</a:t>
                      </a:r>
                      <a:r>
                        <a:rPr lang="it-IT" sz="2000" baseline="0" dirty="0"/>
                        <a:t> pattern)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166565"/>
                  </a:ext>
                </a:extLst>
              </a:tr>
              <a:tr h="3549882">
                <a:tc>
                  <a:txBody>
                    <a:bodyPr/>
                    <a:lstStyle/>
                    <a:p>
                      <a:r>
                        <a:rPr lang="it-IT" sz="1800" u="none" strike="noStrike" kern="1200" baseline="0" dirty="0" err="1"/>
                        <a:t>Abstract</a:t>
                      </a:r>
                      <a:r>
                        <a:rPr lang="it-IT" sz="1800" u="none" strike="noStrike" kern="1200" baseline="0" dirty="0"/>
                        <a:t> </a:t>
                      </a:r>
                      <a:r>
                        <a:rPr lang="it-IT" sz="1800" u="none" strike="noStrike" kern="1200" baseline="0" dirty="0" err="1"/>
                        <a:t>Factory</a:t>
                      </a:r>
                      <a:endParaRPr lang="it-IT" sz="1800" u="none" strike="noStrike" kern="1200" baseline="0" dirty="0"/>
                    </a:p>
                    <a:p>
                      <a:r>
                        <a:rPr lang="it-IT" sz="1800" b="1" u="none" strike="noStrike" kern="1200" baseline="0" dirty="0"/>
                        <a:t>Builder</a:t>
                      </a:r>
                    </a:p>
                    <a:p>
                      <a:r>
                        <a:rPr lang="it-IT" sz="1800" u="none" strike="noStrike" kern="1200" baseline="0" dirty="0" err="1"/>
                        <a:t>Factory</a:t>
                      </a:r>
                      <a:r>
                        <a:rPr lang="it-IT" sz="1800" u="none" strike="noStrike" kern="1200" baseline="0" dirty="0"/>
                        <a:t> Method</a:t>
                      </a:r>
                    </a:p>
                    <a:p>
                      <a:r>
                        <a:rPr lang="it-IT" sz="1800" u="none" strike="noStrike" kern="1200" baseline="0" dirty="0" err="1"/>
                        <a:t>Prototype</a:t>
                      </a:r>
                      <a:endParaRPr lang="it-IT" sz="1800" u="none" strike="noStrike" kern="1200" baseline="0" dirty="0"/>
                    </a:p>
                    <a:p>
                      <a:r>
                        <a:rPr lang="it-IT" sz="1800" b="1" u="none" strike="noStrike" kern="1200" baseline="0" dirty="0"/>
                        <a:t>Singleton</a:t>
                      </a:r>
                      <a:endParaRPr lang="it-IT" sz="18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u="none" strike="noStrike" kern="1200" baseline="0" dirty="0"/>
                        <a:t>Adapter</a:t>
                      </a:r>
                    </a:p>
                    <a:p>
                      <a:r>
                        <a:rPr lang="it-IT" sz="1800" u="none" strike="noStrike" kern="1200" baseline="0" dirty="0"/>
                        <a:t>Bridge</a:t>
                      </a:r>
                    </a:p>
                    <a:p>
                      <a:r>
                        <a:rPr lang="it-IT" sz="1800" b="0" u="none" strike="noStrike" kern="1200" baseline="0" dirty="0"/>
                        <a:t>Composite</a:t>
                      </a:r>
                    </a:p>
                    <a:p>
                      <a:r>
                        <a:rPr lang="it-IT" sz="1800" b="1" u="none" strike="noStrike" kern="1200" baseline="0" dirty="0"/>
                        <a:t>Decorator</a:t>
                      </a:r>
                    </a:p>
                    <a:p>
                      <a:r>
                        <a:rPr lang="it-IT" sz="1800" u="none" strike="noStrike" kern="1200" baseline="0" dirty="0" err="1"/>
                        <a:t>Facade</a:t>
                      </a:r>
                      <a:endParaRPr lang="it-IT" sz="1800" u="none" strike="noStrike" kern="1200" baseline="0" dirty="0"/>
                    </a:p>
                    <a:p>
                      <a:r>
                        <a:rPr lang="it-IT" sz="1800" u="none" strike="noStrike" kern="1200" baseline="0" dirty="0" err="1"/>
                        <a:t>Flyweight</a:t>
                      </a:r>
                      <a:endParaRPr lang="it-IT" sz="1800" u="none" strike="noStrike" kern="1200" baseline="0" dirty="0"/>
                    </a:p>
                    <a:p>
                      <a:r>
                        <a:rPr lang="it-IT" sz="1800" u="none" strike="noStrike" kern="1200" baseline="0" dirty="0"/>
                        <a:t>Proxy</a:t>
                      </a:r>
                      <a:endParaRPr lang="it-IT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u="none" strike="noStrike" kern="1200" baseline="0" dirty="0"/>
                        <a:t>Chain of </a:t>
                      </a:r>
                      <a:r>
                        <a:rPr lang="it-IT" sz="1800" u="none" strike="noStrike" kern="1200" baseline="0" dirty="0" err="1"/>
                        <a:t>Responsability</a:t>
                      </a:r>
                      <a:endParaRPr lang="it-IT" sz="1800" u="none" strike="noStrike" kern="1200" baseline="0" dirty="0"/>
                    </a:p>
                    <a:p>
                      <a:r>
                        <a:rPr lang="it-IT" sz="1800" u="none" strike="noStrike" kern="1200" baseline="0" dirty="0" err="1"/>
                        <a:t>Command</a:t>
                      </a:r>
                      <a:endParaRPr lang="it-IT" sz="1800" u="none" strike="noStrike" kern="1200" baseline="0" dirty="0"/>
                    </a:p>
                    <a:p>
                      <a:r>
                        <a:rPr lang="it-IT" sz="1800" u="none" strike="noStrike" kern="1200" baseline="0" dirty="0"/>
                        <a:t>Interpreter</a:t>
                      </a:r>
                    </a:p>
                    <a:p>
                      <a:r>
                        <a:rPr lang="it-IT" sz="1800" b="1" u="none" strike="noStrike" kern="1200" baseline="0" dirty="0"/>
                        <a:t>Iterator</a:t>
                      </a:r>
                    </a:p>
                    <a:p>
                      <a:r>
                        <a:rPr lang="it-IT" sz="1800" u="none" strike="noStrike" kern="1200" baseline="0" dirty="0"/>
                        <a:t>Mediator</a:t>
                      </a:r>
                    </a:p>
                    <a:p>
                      <a:r>
                        <a:rPr lang="it-IT" sz="1800" u="none" strike="noStrike" kern="1200" baseline="0" dirty="0"/>
                        <a:t>Memento</a:t>
                      </a:r>
                    </a:p>
                    <a:p>
                      <a:r>
                        <a:rPr lang="it-IT" sz="1800" u="none" strike="noStrike" kern="1200" baseline="0" dirty="0" err="1"/>
                        <a:t>Observer</a:t>
                      </a:r>
                      <a:endParaRPr lang="it-IT" sz="1800" u="none" strike="noStrike" kern="1200" baseline="0" dirty="0"/>
                    </a:p>
                    <a:p>
                      <a:r>
                        <a:rPr lang="it-IT" sz="1800" u="none" strike="noStrike" kern="1200" baseline="0" dirty="0"/>
                        <a:t>State</a:t>
                      </a:r>
                    </a:p>
                    <a:p>
                      <a:r>
                        <a:rPr lang="it-IT" sz="1800" u="none" strike="noStrike" kern="1200" baseline="0" dirty="0" err="1"/>
                        <a:t>Strategy</a:t>
                      </a:r>
                      <a:endParaRPr lang="it-IT" sz="1800" u="none" strike="noStrike" kern="1200" baseline="0" dirty="0"/>
                    </a:p>
                    <a:p>
                      <a:r>
                        <a:rPr lang="it-IT" sz="1800" u="none" strike="noStrike" kern="1200" baseline="0" dirty="0" err="1"/>
                        <a:t>Template</a:t>
                      </a:r>
                      <a:r>
                        <a:rPr lang="it-IT" sz="1800" u="none" strike="noStrike" kern="1200" baseline="0" dirty="0"/>
                        <a:t> Method</a:t>
                      </a:r>
                    </a:p>
                    <a:p>
                      <a:r>
                        <a:rPr lang="it-IT" sz="1800" u="none" strike="noStrike" kern="1200" baseline="0" dirty="0"/>
                        <a:t>Visitor</a:t>
                      </a:r>
                    </a:p>
                    <a:p>
                      <a:endParaRPr lang="it-I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9117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2BFDEAE-1FD0-EAE3-B8BA-C2F6C72B063F}"/>
              </a:ext>
            </a:extLst>
          </p:cNvPr>
          <p:cNvSpPr/>
          <p:nvPr/>
        </p:nvSpPr>
        <p:spPr>
          <a:xfrm>
            <a:off x="4399005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64A817AC-6A2B-13D3-C2C2-60C3CB47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F6E15-37E2-E636-C947-DA3C57A56D9A}"/>
              </a:ext>
            </a:extLst>
          </p:cNvPr>
          <p:cNvSpPr txBox="1"/>
          <p:nvPr/>
        </p:nvSpPr>
        <p:spPr>
          <a:xfrm>
            <a:off x="4683212" y="129385"/>
            <a:ext cx="647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DESIGN PATTERNS: CENNI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1E716-2DFE-1026-AECF-B397420DEFF1}"/>
              </a:ext>
            </a:extLst>
          </p:cNvPr>
          <p:cNvSpPr txBox="1"/>
          <p:nvPr/>
        </p:nvSpPr>
        <p:spPr>
          <a:xfrm>
            <a:off x="1633035" y="6211338"/>
            <a:ext cx="10175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u="none" strike="noStrike" kern="1200" baseline="0" dirty="0" err="1"/>
              <a:t>This</a:t>
            </a:r>
            <a:r>
              <a:rPr lang="it-IT" sz="1800" u="none" strike="noStrike" kern="1200" baseline="0" dirty="0"/>
              <a:t> </a:t>
            </a:r>
            <a:r>
              <a:rPr lang="it-IT" sz="1800" u="none" strike="noStrike" kern="1200" baseline="0" dirty="0" err="1"/>
              <a:t>is</a:t>
            </a:r>
            <a:r>
              <a:rPr lang="it-IT" sz="1800" u="none" strike="noStrike" kern="1200" baseline="0" dirty="0"/>
              <a:t> an incomplete list </a:t>
            </a:r>
            <a:r>
              <a:rPr lang="it-IT" sz="1800" u="none" strike="noStrike" kern="1200" baseline="0" dirty="0" err="1"/>
              <a:t>based</a:t>
            </a:r>
            <a:r>
              <a:rPr lang="it-IT" sz="1800" u="none" strike="noStrike" kern="1200" baseline="0" dirty="0"/>
              <a:t> on the first book, </a:t>
            </a:r>
            <a:r>
              <a:rPr lang="it-IT" sz="1800" u="none" strike="noStrike" kern="1200" baseline="0" dirty="0" err="1"/>
              <a:t>many</a:t>
            </a:r>
            <a:r>
              <a:rPr lang="it-IT" sz="1800" u="none" strike="noStrike" kern="1200" baseline="0" dirty="0"/>
              <a:t> </a:t>
            </a:r>
            <a:r>
              <a:rPr lang="it-IT" sz="1800" u="none" strike="noStrike" kern="1200" baseline="0" dirty="0" err="1"/>
              <a:t>other</a:t>
            </a:r>
            <a:r>
              <a:rPr lang="it-IT" sz="1800" u="none" strike="noStrike" kern="1200" baseline="0" dirty="0"/>
              <a:t> pattern </a:t>
            </a:r>
            <a:r>
              <a:rPr lang="it-IT" sz="1800" u="none" strike="noStrike" kern="1200" baseline="0" dirty="0" err="1"/>
              <a:t>exists</a:t>
            </a:r>
            <a:r>
              <a:rPr lang="it-IT" sz="1800" u="none" strike="noStrike" kern="1200" baseline="0" dirty="0"/>
              <a:t>, for </a:t>
            </a:r>
            <a:r>
              <a:rPr lang="it-IT" sz="1800" u="none" strike="noStrike" kern="1200" baseline="0" dirty="0" err="1"/>
              <a:t>example</a:t>
            </a:r>
            <a:r>
              <a:rPr lang="it-IT" sz="1800" u="none" strike="noStrike" kern="1200" baseline="0" dirty="0"/>
              <a:t>: Active Object Pattern, </a:t>
            </a:r>
            <a:r>
              <a:rPr lang="it-IT" sz="1800" u="none" strike="noStrike" kern="1200" baseline="0" dirty="0" err="1"/>
              <a:t>largely</a:t>
            </a:r>
            <a:r>
              <a:rPr lang="it-IT" sz="1800" u="none" strike="noStrike" kern="1200" baseline="0" dirty="0"/>
              <a:t> </a:t>
            </a:r>
            <a:r>
              <a:rPr lang="it-IT" sz="1800" u="none" strike="noStrike" kern="1200" baseline="0" dirty="0" err="1"/>
              <a:t>used</a:t>
            </a:r>
            <a:r>
              <a:rPr lang="it-IT" sz="1800" u="none" strike="noStrike" kern="1200" baseline="0" dirty="0"/>
              <a:t> in Android or Model-View-Controller, </a:t>
            </a:r>
            <a:r>
              <a:rPr lang="it-IT" sz="1800" u="none" strike="noStrike" kern="1200" baseline="0" dirty="0" err="1"/>
              <a:t>used</a:t>
            </a:r>
            <a:r>
              <a:rPr lang="it-IT" sz="1800" u="none" strike="noStrike" kern="1200" baseline="0" dirty="0"/>
              <a:t> in </a:t>
            </a:r>
            <a:r>
              <a:rPr lang="it-IT" sz="1800" u="none" strike="noStrike" kern="1200" baseline="0" dirty="0" err="1"/>
              <a:t>many</a:t>
            </a:r>
            <a:r>
              <a:rPr lang="it-IT" sz="1800" u="none" strike="noStrike" kern="1200" baseline="0" dirty="0"/>
              <a:t> </a:t>
            </a:r>
            <a:r>
              <a:rPr lang="it-IT" sz="1800" u="none" strike="noStrike" kern="1200" baseline="0" dirty="0" err="1"/>
              <a:t>webapp</a:t>
            </a:r>
            <a:r>
              <a:rPr lang="it-IT" sz="1800" u="none" strike="noStrike" kern="1200" baseline="0" dirty="0"/>
              <a:t> </a:t>
            </a:r>
            <a:r>
              <a:rPr lang="it-IT" sz="1800" u="none" strike="noStrike" kern="1200" baseline="0" dirty="0" err="1"/>
              <a:t>architectures</a:t>
            </a:r>
            <a:r>
              <a:rPr lang="it-IT" sz="1800" u="none" strike="noStrike" kern="1200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25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E0085-9C44-7D0D-A5C8-CB77D8FF6D3F}"/>
              </a:ext>
            </a:extLst>
          </p:cNvPr>
          <p:cNvSpPr txBox="1"/>
          <p:nvPr/>
        </p:nvSpPr>
        <p:spPr>
          <a:xfrm>
            <a:off x="4683211" y="129385"/>
            <a:ext cx="533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ISO/OSI STACK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12EB52D-6CFE-A705-2379-A371C706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53589"/>
            <a:ext cx="5014649" cy="59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44B0A-835C-F7E5-96C2-7942F5425E3A}"/>
              </a:ext>
            </a:extLst>
          </p:cNvPr>
          <p:cNvSpPr txBox="1"/>
          <p:nvPr/>
        </p:nvSpPr>
        <p:spPr>
          <a:xfrm>
            <a:off x="1348827" y="6543949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https://it.wikipedia.org/wiki/Modello_OSI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3DE37-BCF9-6697-0BE3-24251B6C79AA}"/>
              </a:ext>
            </a:extLst>
          </p:cNvPr>
          <p:cNvSpPr txBox="1"/>
          <p:nvPr/>
        </p:nvSpPr>
        <p:spPr>
          <a:xfrm>
            <a:off x="8295501" y="6536809"/>
            <a:ext cx="4197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OSI: Open Systems Interconnection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5103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AF274-02D8-E9D4-94BE-D1DDE732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EE5CB4-5C41-3E18-1F30-C978D06B9EC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DB062DEB-CC12-0D65-10B2-320E4652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F2C63F-7176-4E2D-A673-A84E71853F06}"/>
              </a:ext>
            </a:extLst>
          </p:cNvPr>
          <p:cNvSpPr txBox="1"/>
          <p:nvPr/>
        </p:nvSpPr>
        <p:spPr>
          <a:xfrm>
            <a:off x="4683211" y="129385"/>
            <a:ext cx="7508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GLOSSARIO E STACK ANDROID SEMPLIFICATO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003F524E-9F69-C140-314A-14235E930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49186"/>
              </p:ext>
            </p:extLst>
          </p:nvPr>
        </p:nvGraphicFramePr>
        <p:xfrm>
          <a:off x="263656" y="1054917"/>
          <a:ext cx="8101209" cy="517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538">
                  <a:extLst>
                    <a:ext uri="{9D8B030D-6E8A-4147-A177-3AD203B41FA5}">
                      <a16:colId xmlns:a16="http://schemas.microsoft.com/office/drawing/2014/main" val="1118276712"/>
                    </a:ext>
                  </a:extLst>
                </a:gridCol>
                <a:gridCol w="4420286">
                  <a:extLst>
                    <a:ext uri="{9D8B030D-6E8A-4147-A177-3AD203B41FA5}">
                      <a16:colId xmlns:a16="http://schemas.microsoft.com/office/drawing/2014/main" val="627024068"/>
                    </a:ext>
                  </a:extLst>
                </a:gridCol>
                <a:gridCol w="2238385">
                  <a:extLst>
                    <a:ext uri="{9D8B030D-6E8A-4147-A177-3AD203B41FA5}">
                      <a16:colId xmlns:a16="http://schemas.microsoft.com/office/drawing/2014/main" val="219032790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solidFill>
                            <a:schemeClr val="tx1"/>
                          </a:solidFill>
                          <a:latin typeface="Aptos"/>
                        </a:rPr>
                        <a:t>Concept</a:t>
                      </a:r>
                    </a:p>
                  </a:txBody>
                  <a:tcPr>
                    <a:solidFill>
                      <a:srgbClr val="1427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chemeClr val="tx1"/>
                          </a:solidFill>
                          <a:latin typeface="Aptos"/>
                        </a:rPr>
                        <a:t>Role</a:t>
                      </a:r>
                    </a:p>
                  </a:txBody>
                  <a:tcPr>
                    <a:solidFill>
                      <a:srgbClr val="1427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chemeClr val="tx1"/>
                          </a:solidFill>
                          <a:latin typeface="Aptos"/>
                        </a:rPr>
                        <a:t>Example</a:t>
                      </a:r>
                    </a:p>
                  </a:txBody>
                  <a:tcPr>
                    <a:solidFill>
                      <a:srgbClr val="1427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76892"/>
                  </a:ext>
                </a:extLst>
              </a:tr>
              <a:tr h="758952"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solidFill>
                            <a:schemeClr val="tx1"/>
                          </a:solidFill>
                          <a:latin typeface="Aptos"/>
                        </a:rPr>
                        <a:t>Operating</a:t>
                      </a:r>
                      <a:br>
                        <a:rPr sz="1400" dirty="0">
                          <a:solidFill>
                            <a:schemeClr val="tx1"/>
                          </a:solidFill>
                        </a:rPr>
                      </a:br>
                      <a:r>
                        <a:rPr sz="1400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 b="0">
                          <a:solidFill>
                            <a:schemeClr val="tx1"/>
                          </a:solidFill>
                          <a:latin typeface="Aptos"/>
                        </a:rPr>
                        <a:t>Complete system software: manages the computer and provides services to apps. It includes kernel, tools, libraries, UI, and security mechanisms.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chemeClr val="tx1"/>
                          </a:solidFill>
                          <a:latin typeface="Aptos"/>
                        </a:rPr>
                        <a:t>Android</a:t>
                      </a:r>
                      <a:br>
                        <a:rPr sz="1400">
                          <a:solidFill>
                            <a:schemeClr val="tx1"/>
                          </a:solidFill>
                        </a:rPr>
                      </a:br>
                      <a:r>
                        <a:rPr sz="1400">
                          <a:solidFill>
                            <a:schemeClr val="tx1"/>
                          </a:solidFill>
                        </a:rPr>
                        <a:t>Linux</a:t>
                      </a:r>
                      <a:br>
                        <a:rPr sz="1400">
                          <a:solidFill>
                            <a:schemeClr val="tx1"/>
                          </a:solidFill>
                        </a:rPr>
                      </a:br>
                      <a:r>
                        <a:rPr sz="1400">
                          <a:solidFill>
                            <a:schemeClr val="tx1"/>
                          </a:solidFill>
                        </a:rPr>
                        <a:t>Windows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85143"/>
                  </a:ext>
                </a:extLst>
              </a:tr>
              <a:tr h="832104"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chemeClr val="tx1"/>
                          </a:solidFill>
                          <a:latin typeface="Aptos"/>
                        </a:rPr>
                        <a:t>Kernel</a:t>
                      </a:r>
                    </a:p>
                  </a:txBody>
                  <a:tcPr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 b="0" dirty="0">
                          <a:solidFill>
                            <a:schemeClr val="tx1"/>
                          </a:solidFill>
                          <a:latin typeface="Aptos"/>
                        </a:rPr>
                        <a:t>Core control layer. It schedules CPU time, manages memory and processes, enforces permissions, handles networking/filesystems, and mediates hardware access through drivers.</a:t>
                      </a:r>
                    </a:p>
                  </a:txBody>
                  <a:tcPr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chemeClr val="tx1"/>
                          </a:solidFill>
                          <a:latin typeface="Aptos"/>
                        </a:rPr>
                        <a:t>Linux kernel</a:t>
                      </a:r>
                      <a:br>
                        <a:rPr sz="1400">
                          <a:solidFill>
                            <a:schemeClr val="tx1"/>
                          </a:solidFill>
                        </a:rPr>
                      </a:br>
                      <a:r>
                        <a:rPr sz="1400">
                          <a:solidFill>
                            <a:schemeClr val="tx1"/>
                          </a:solidFill>
                        </a:rPr>
                        <a:t>in Android</a:t>
                      </a:r>
                    </a:p>
                  </a:txBody>
                  <a:tcPr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4287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chemeClr val="tx1"/>
                          </a:solidFill>
                          <a:latin typeface="Aptos"/>
                        </a:rPr>
                        <a:t>Driver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 b="0" dirty="0">
                          <a:solidFill>
                            <a:schemeClr val="tx1"/>
                          </a:solidFill>
                          <a:latin typeface="Aptos"/>
                        </a:rPr>
                        <a:t>Specialized component that lets the kernel communicate with a specific hardware device.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0" dirty="0">
                          <a:solidFill>
                            <a:schemeClr val="tx1"/>
                          </a:solidFill>
                          <a:latin typeface="Aptos"/>
                        </a:rPr>
                        <a:t>Camera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Aptos"/>
                      </a:endParaRPr>
                    </a:p>
                    <a:p>
                      <a:pPr algn="ctr"/>
                      <a:r>
                        <a:rPr lang="it-IT" sz="1400" b="0" dirty="0" err="1">
                          <a:solidFill>
                            <a:schemeClr val="tx1"/>
                          </a:solidFill>
                          <a:latin typeface="Aptos"/>
                        </a:rPr>
                        <a:t>Accelerometer</a:t>
                      </a:r>
                      <a:br>
                        <a:rPr sz="1400" dirty="0">
                          <a:solidFill>
                            <a:schemeClr val="tx1"/>
                          </a:solidFill>
                        </a:rPr>
                      </a:br>
                      <a:r>
                        <a:rPr sz="1400" dirty="0">
                          <a:solidFill>
                            <a:schemeClr val="tx1"/>
                          </a:solidFill>
                        </a:rPr>
                        <a:t>Wi‑Fi</a:t>
                      </a:r>
                      <a:br>
                        <a:rPr sz="1400" dirty="0">
                          <a:solidFill>
                            <a:schemeClr val="tx1"/>
                          </a:solidFill>
                        </a:rPr>
                      </a:br>
                      <a:r>
                        <a:rPr sz="1400" dirty="0">
                          <a:solidFill>
                            <a:schemeClr val="tx1"/>
                          </a:solidFill>
                        </a:rPr>
                        <a:t>Touchscreen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901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solidFill>
                            <a:schemeClr val="tx1"/>
                          </a:solidFill>
                          <a:latin typeface="Aptos"/>
                        </a:rPr>
                        <a:t>Library</a:t>
                      </a:r>
                    </a:p>
                  </a:txBody>
                  <a:tcPr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 b="0" dirty="0">
                          <a:solidFill>
                            <a:schemeClr val="tx1"/>
                          </a:solidFill>
                          <a:latin typeface="Aptos"/>
                        </a:rPr>
                        <a:t>Reusable code used by apps or system components to avoid rewriting common functions.</a:t>
                      </a:r>
                    </a:p>
                  </a:txBody>
                  <a:tcPr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Material Design components, Cupertino Icons, HTTP package</a:t>
                      </a:r>
                      <a:endParaRPr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782271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solidFill>
                            <a:schemeClr val="tx1"/>
                          </a:solidFill>
                          <a:latin typeface="Aptos"/>
                        </a:rPr>
                        <a:t>VM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 b="0" dirty="0">
                          <a:solidFill>
                            <a:schemeClr val="tx1"/>
                          </a:solidFill>
                          <a:latin typeface="Aptos"/>
                        </a:rPr>
                        <a:t>Software-based machine/runtime that executes software in an isolated environment. A full VM has its own guest OS and kernel.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0" dirty="0">
                          <a:solidFill>
                            <a:schemeClr val="tx1"/>
                          </a:solidFill>
                          <a:latin typeface="Aptos"/>
                        </a:rPr>
                        <a:t>Android</a:t>
                      </a:r>
                      <a:br>
                        <a:rPr sz="1400" dirty="0">
                          <a:solidFill>
                            <a:schemeClr val="tx1"/>
                          </a:solidFill>
                        </a:rPr>
                      </a:br>
                      <a:r>
                        <a:rPr sz="1400" dirty="0">
                          <a:solidFill>
                            <a:schemeClr val="tx1"/>
                          </a:solidFill>
                        </a:rPr>
                        <a:t>Emulator</a:t>
                      </a:r>
                      <a:br>
                        <a:rPr sz="1400" dirty="0">
                          <a:solidFill>
                            <a:schemeClr val="tx1"/>
                          </a:solidFill>
                        </a:rPr>
                      </a:br>
                      <a:r>
                        <a:rPr sz="1400" dirty="0">
                          <a:solidFill>
                            <a:schemeClr val="tx1"/>
                          </a:solidFill>
                        </a:rPr>
                        <a:t>VirtualBox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7567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solidFill>
                            <a:schemeClr val="tx1"/>
                          </a:solidFill>
                          <a:latin typeface="Aptos"/>
                        </a:rPr>
                        <a:t>Container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 b="0" dirty="0">
                          <a:solidFill>
                            <a:schemeClr val="tx1"/>
                          </a:solidFill>
                          <a:latin typeface="Aptos"/>
                        </a:rPr>
                        <a:t>Lightweight isolated application environment that packages dependencies while sharing the host kernel.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0" dirty="0">
                          <a:solidFill>
                            <a:schemeClr val="tx1"/>
                          </a:solidFill>
                          <a:latin typeface="Aptos"/>
                        </a:rPr>
                        <a:t>Docker</a:t>
                      </a:r>
                      <a:br>
                        <a:rPr sz="1400" dirty="0">
                          <a:solidFill>
                            <a:schemeClr val="tx1"/>
                          </a:solidFill>
                        </a:rPr>
                      </a:br>
                      <a:r>
                        <a:rPr sz="1400" dirty="0">
                          <a:solidFill>
                            <a:schemeClr val="tx1"/>
                          </a:solidFill>
                        </a:rPr>
                        <a:t>Kubernetes pod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64513"/>
                  </a:ext>
                </a:extLst>
              </a:tr>
            </a:tbl>
          </a:graphicData>
        </a:graphic>
      </p:graphicFrame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CE214DE5-B30C-D28E-3BB7-FCB4122B3E51}"/>
              </a:ext>
            </a:extLst>
          </p:cNvPr>
          <p:cNvGrpSpPr/>
          <p:nvPr/>
        </p:nvGrpSpPr>
        <p:grpSpPr>
          <a:xfrm>
            <a:off x="8624028" y="1275370"/>
            <a:ext cx="3304316" cy="5155910"/>
            <a:chOff x="8295501" y="1453896"/>
            <a:chExt cx="2331720" cy="3950208"/>
          </a:xfrm>
        </p:grpSpPr>
        <p:sp>
          <p:nvSpPr>
            <p:cNvPr id="52" name="Shape 46">
              <a:extLst>
                <a:ext uri="{FF2B5EF4-FFF2-40B4-BE49-F238E27FC236}">
                  <a16:creationId xmlns:a16="http://schemas.microsoft.com/office/drawing/2014/main" id="{DCF00E00-09EA-6454-E278-A30BE9597695}"/>
                </a:ext>
              </a:extLst>
            </p:cNvPr>
            <p:cNvSpPr/>
            <p:nvPr/>
          </p:nvSpPr>
          <p:spPr>
            <a:xfrm>
              <a:off x="8295501" y="1453896"/>
              <a:ext cx="2331720" cy="3950208"/>
            </a:xfrm>
            <a:prstGeom prst="roundRect">
              <a:avLst>
                <a:gd name="adj" fmla="val 4706"/>
              </a:avLst>
            </a:prstGeom>
            <a:solidFill>
              <a:srgbClr val="FFFFFF"/>
            </a:solidFill>
            <a:ln w="10160">
              <a:solidFill>
                <a:srgbClr val="D7DEE8"/>
              </a:solidFill>
              <a:prstDash val="solid"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53" name="Text 47">
              <a:extLst>
                <a:ext uri="{FF2B5EF4-FFF2-40B4-BE49-F238E27FC236}">
                  <a16:creationId xmlns:a16="http://schemas.microsoft.com/office/drawing/2014/main" id="{E31FB964-FA0C-406D-7B5B-ADC82DFE90F1}"/>
                </a:ext>
              </a:extLst>
            </p:cNvPr>
            <p:cNvSpPr/>
            <p:nvPr/>
          </p:nvSpPr>
          <p:spPr>
            <a:xfrm>
              <a:off x="8478381" y="1600200"/>
              <a:ext cx="1965960" cy="228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rgbClr val="172033"/>
                  </a:solidFill>
                </a:rPr>
                <a:t>Simplified Android stack</a:t>
              </a:r>
              <a:endParaRPr lang="en-US" sz="1300" dirty="0"/>
            </a:p>
          </p:txBody>
        </p:sp>
        <p:sp>
          <p:nvSpPr>
            <p:cNvPr id="54" name="Shape 48">
              <a:extLst>
                <a:ext uri="{FF2B5EF4-FFF2-40B4-BE49-F238E27FC236}">
                  <a16:creationId xmlns:a16="http://schemas.microsoft.com/office/drawing/2014/main" id="{398E0471-EAB4-0434-17E0-A07925B0B3E3}"/>
                </a:ext>
              </a:extLst>
            </p:cNvPr>
            <p:cNvSpPr/>
            <p:nvPr/>
          </p:nvSpPr>
          <p:spPr>
            <a:xfrm>
              <a:off x="8606397" y="1984248"/>
              <a:ext cx="1810512" cy="347472"/>
            </a:xfrm>
            <a:prstGeom prst="roundRect">
              <a:avLst>
                <a:gd name="adj" fmla="val 21053"/>
              </a:avLst>
            </a:prstGeom>
            <a:solidFill>
              <a:srgbClr val="4F46E5"/>
            </a:solidFill>
            <a:ln w="12700">
              <a:solidFill>
                <a:srgbClr val="4F46E5"/>
              </a:solidFill>
              <a:prstDash val="solid"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55" name="Text 49">
              <a:extLst>
                <a:ext uri="{FF2B5EF4-FFF2-40B4-BE49-F238E27FC236}">
                  <a16:creationId xmlns:a16="http://schemas.microsoft.com/office/drawing/2014/main" id="{D9E67280-04F9-107E-B5A7-F8CA3D965E58}"/>
                </a:ext>
              </a:extLst>
            </p:cNvPr>
            <p:cNvSpPr/>
            <p:nvPr/>
          </p:nvSpPr>
          <p:spPr>
            <a:xfrm>
              <a:off x="8661261" y="2066544"/>
              <a:ext cx="1700784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80" b="1" dirty="0">
                  <a:solidFill>
                    <a:srgbClr val="FFFFFF"/>
                  </a:solidFill>
                </a:rPr>
                <a:t>Apps</a:t>
              </a:r>
              <a:endParaRPr lang="en-US" sz="880" dirty="0"/>
            </a:p>
          </p:txBody>
        </p:sp>
        <p:sp>
          <p:nvSpPr>
            <p:cNvPr id="56" name="Text 50">
              <a:extLst>
                <a:ext uri="{FF2B5EF4-FFF2-40B4-BE49-F238E27FC236}">
                  <a16:creationId xmlns:a16="http://schemas.microsoft.com/office/drawing/2014/main" id="{DCC1760E-82B9-AD2E-7585-94EF7C7FCC07}"/>
                </a:ext>
              </a:extLst>
            </p:cNvPr>
            <p:cNvSpPr/>
            <p:nvPr/>
          </p:nvSpPr>
          <p:spPr>
            <a:xfrm>
              <a:off x="9356205" y="2340864"/>
              <a:ext cx="310896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5C667A"/>
                  </a:solidFill>
                </a:rPr>
                <a:t>↓</a:t>
              </a:r>
              <a:endParaRPr lang="en-US" sz="1200" dirty="0"/>
            </a:p>
          </p:txBody>
        </p:sp>
        <p:sp>
          <p:nvSpPr>
            <p:cNvPr id="57" name="Shape 51">
              <a:extLst>
                <a:ext uri="{FF2B5EF4-FFF2-40B4-BE49-F238E27FC236}">
                  <a16:creationId xmlns:a16="http://schemas.microsoft.com/office/drawing/2014/main" id="{51D6B11D-0FB4-D113-1907-FD383C87A0A5}"/>
                </a:ext>
              </a:extLst>
            </p:cNvPr>
            <p:cNvSpPr/>
            <p:nvPr/>
          </p:nvSpPr>
          <p:spPr>
            <a:xfrm>
              <a:off x="8606397" y="2523744"/>
              <a:ext cx="1810512" cy="347472"/>
            </a:xfrm>
            <a:prstGeom prst="roundRect">
              <a:avLst>
                <a:gd name="adj" fmla="val 21053"/>
              </a:avLst>
            </a:prstGeom>
            <a:solidFill>
              <a:srgbClr val="2563EB"/>
            </a:solidFill>
            <a:ln w="12700">
              <a:solidFill>
                <a:srgbClr val="2563EB"/>
              </a:solidFill>
              <a:prstDash val="solid"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58" name="Text 52">
              <a:extLst>
                <a:ext uri="{FF2B5EF4-FFF2-40B4-BE49-F238E27FC236}">
                  <a16:creationId xmlns:a16="http://schemas.microsoft.com/office/drawing/2014/main" id="{6AF50F4B-0D40-AF1C-1FCD-F8B8A09E1134}"/>
                </a:ext>
              </a:extLst>
            </p:cNvPr>
            <p:cNvSpPr/>
            <p:nvPr/>
          </p:nvSpPr>
          <p:spPr>
            <a:xfrm>
              <a:off x="8661261" y="2606040"/>
              <a:ext cx="1700784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80" b="1" dirty="0">
                  <a:solidFill>
                    <a:srgbClr val="FFFFFF"/>
                  </a:solidFill>
                </a:rPr>
                <a:t>Libraries / Framework</a:t>
              </a:r>
              <a:endParaRPr lang="en-US" sz="880" dirty="0"/>
            </a:p>
          </p:txBody>
        </p:sp>
        <p:sp>
          <p:nvSpPr>
            <p:cNvPr id="59" name="Text 53">
              <a:extLst>
                <a:ext uri="{FF2B5EF4-FFF2-40B4-BE49-F238E27FC236}">
                  <a16:creationId xmlns:a16="http://schemas.microsoft.com/office/drawing/2014/main" id="{4478D55E-DC7B-AF79-4249-288F0959644A}"/>
                </a:ext>
              </a:extLst>
            </p:cNvPr>
            <p:cNvSpPr/>
            <p:nvPr/>
          </p:nvSpPr>
          <p:spPr>
            <a:xfrm>
              <a:off x="9356205" y="2880360"/>
              <a:ext cx="310896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5C667A"/>
                  </a:solidFill>
                </a:rPr>
                <a:t>↓</a:t>
              </a:r>
              <a:endParaRPr lang="en-US" sz="1200" dirty="0"/>
            </a:p>
          </p:txBody>
        </p:sp>
        <p:sp>
          <p:nvSpPr>
            <p:cNvPr id="60" name="Shape 54">
              <a:extLst>
                <a:ext uri="{FF2B5EF4-FFF2-40B4-BE49-F238E27FC236}">
                  <a16:creationId xmlns:a16="http://schemas.microsoft.com/office/drawing/2014/main" id="{A16831E0-DEE1-0993-FEE3-890C31F03E7D}"/>
                </a:ext>
              </a:extLst>
            </p:cNvPr>
            <p:cNvSpPr/>
            <p:nvPr/>
          </p:nvSpPr>
          <p:spPr>
            <a:xfrm>
              <a:off x="8606397" y="3063240"/>
              <a:ext cx="1810512" cy="347472"/>
            </a:xfrm>
            <a:prstGeom prst="roundRect">
              <a:avLst>
                <a:gd name="adj" fmla="val 21053"/>
              </a:avLst>
            </a:prstGeom>
            <a:solidFill>
              <a:srgbClr val="0891B2"/>
            </a:solidFill>
            <a:ln w="12700">
              <a:solidFill>
                <a:srgbClr val="0891B2"/>
              </a:solidFill>
              <a:prstDash val="solid"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61" name="Text 55">
              <a:extLst>
                <a:ext uri="{FF2B5EF4-FFF2-40B4-BE49-F238E27FC236}">
                  <a16:creationId xmlns:a16="http://schemas.microsoft.com/office/drawing/2014/main" id="{DB4B27AB-2AC8-87CA-944E-4CA0071D207D}"/>
                </a:ext>
              </a:extLst>
            </p:cNvPr>
            <p:cNvSpPr/>
            <p:nvPr/>
          </p:nvSpPr>
          <p:spPr>
            <a:xfrm>
              <a:off x="8661261" y="3145536"/>
              <a:ext cx="1700784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80" b="1" dirty="0">
                  <a:solidFill>
                    <a:srgbClr val="FFFFFF"/>
                  </a:solidFill>
                </a:rPr>
                <a:t>Android Runtime</a:t>
              </a:r>
              <a:endParaRPr lang="en-US" sz="880" dirty="0"/>
            </a:p>
          </p:txBody>
        </p:sp>
        <p:sp>
          <p:nvSpPr>
            <p:cNvPr id="62" name="Text 56">
              <a:extLst>
                <a:ext uri="{FF2B5EF4-FFF2-40B4-BE49-F238E27FC236}">
                  <a16:creationId xmlns:a16="http://schemas.microsoft.com/office/drawing/2014/main" id="{909D3A83-9EF7-1C30-0A79-ECBAB86085E9}"/>
                </a:ext>
              </a:extLst>
            </p:cNvPr>
            <p:cNvSpPr/>
            <p:nvPr/>
          </p:nvSpPr>
          <p:spPr>
            <a:xfrm>
              <a:off x="9356205" y="3419856"/>
              <a:ext cx="310896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5C667A"/>
                  </a:solidFill>
                </a:rPr>
                <a:t>↓</a:t>
              </a:r>
              <a:endParaRPr lang="en-US" sz="1200" dirty="0"/>
            </a:p>
          </p:txBody>
        </p:sp>
        <p:sp>
          <p:nvSpPr>
            <p:cNvPr id="63" name="Shape 57">
              <a:extLst>
                <a:ext uri="{FF2B5EF4-FFF2-40B4-BE49-F238E27FC236}">
                  <a16:creationId xmlns:a16="http://schemas.microsoft.com/office/drawing/2014/main" id="{EB038D05-5D0E-C64C-4F47-D8DD8D7921C3}"/>
                </a:ext>
              </a:extLst>
            </p:cNvPr>
            <p:cNvSpPr/>
            <p:nvPr/>
          </p:nvSpPr>
          <p:spPr>
            <a:xfrm>
              <a:off x="8606397" y="3602736"/>
              <a:ext cx="1810512" cy="347472"/>
            </a:xfrm>
            <a:prstGeom prst="roundRect">
              <a:avLst>
                <a:gd name="adj" fmla="val 21053"/>
              </a:avLst>
            </a:prstGeom>
            <a:solidFill>
              <a:srgbClr val="0F766E"/>
            </a:solidFill>
            <a:ln w="12700">
              <a:solidFill>
                <a:srgbClr val="0F766E"/>
              </a:solidFill>
              <a:prstDash val="solid"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1024" name="Text 58">
              <a:extLst>
                <a:ext uri="{FF2B5EF4-FFF2-40B4-BE49-F238E27FC236}">
                  <a16:creationId xmlns:a16="http://schemas.microsoft.com/office/drawing/2014/main" id="{002689E6-1F11-F1FB-B492-400AF2418015}"/>
                </a:ext>
              </a:extLst>
            </p:cNvPr>
            <p:cNvSpPr/>
            <p:nvPr/>
          </p:nvSpPr>
          <p:spPr>
            <a:xfrm>
              <a:off x="8661261" y="3685032"/>
              <a:ext cx="1700784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80" b="1" dirty="0">
                  <a:solidFill>
                    <a:srgbClr val="FFFFFF"/>
                  </a:solidFill>
                </a:rPr>
                <a:t>Linux Kernel</a:t>
              </a:r>
              <a:endParaRPr lang="en-US" sz="880" dirty="0"/>
            </a:p>
          </p:txBody>
        </p:sp>
        <p:sp>
          <p:nvSpPr>
            <p:cNvPr id="1025" name="Text 59">
              <a:extLst>
                <a:ext uri="{FF2B5EF4-FFF2-40B4-BE49-F238E27FC236}">
                  <a16:creationId xmlns:a16="http://schemas.microsoft.com/office/drawing/2014/main" id="{D5CAD966-73B3-930A-F3A1-4C38744B1297}"/>
                </a:ext>
              </a:extLst>
            </p:cNvPr>
            <p:cNvSpPr/>
            <p:nvPr/>
          </p:nvSpPr>
          <p:spPr>
            <a:xfrm>
              <a:off x="9356205" y="3959352"/>
              <a:ext cx="310896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5C667A"/>
                  </a:solidFill>
                </a:rPr>
                <a:t>↓</a:t>
              </a:r>
              <a:endParaRPr lang="en-US" sz="1200" dirty="0"/>
            </a:p>
          </p:txBody>
        </p:sp>
        <p:sp>
          <p:nvSpPr>
            <p:cNvPr id="1027" name="Shape 60">
              <a:extLst>
                <a:ext uri="{FF2B5EF4-FFF2-40B4-BE49-F238E27FC236}">
                  <a16:creationId xmlns:a16="http://schemas.microsoft.com/office/drawing/2014/main" id="{017A8337-65D3-BF22-DBC2-07C06A2E5D16}"/>
                </a:ext>
              </a:extLst>
            </p:cNvPr>
            <p:cNvSpPr/>
            <p:nvPr/>
          </p:nvSpPr>
          <p:spPr>
            <a:xfrm>
              <a:off x="8606397" y="4142232"/>
              <a:ext cx="1810512" cy="347472"/>
            </a:xfrm>
            <a:prstGeom prst="roundRect">
              <a:avLst>
                <a:gd name="adj" fmla="val 21053"/>
              </a:avLst>
            </a:prstGeom>
            <a:solidFill>
              <a:srgbClr val="B45309"/>
            </a:solidFill>
            <a:ln w="12700">
              <a:solidFill>
                <a:srgbClr val="B45309"/>
              </a:solidFill>
              <a:prstDash val="solid"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1028" name="Text 61">
              <a:extLst>
                <a:ext uri="{FF2B5EF4-FFF2-40B4-BE49-F238E27FC236}">
                  <a16:creationId xmlns:a16="http://schemas.microsoft.com/office/drawing/2014/main" id="{118AAB67-643B-E677-410A-0F191F207FCC}"/>
                </a:ext>
              </a:extLst>
            </p:cNvPr>
            <p:cNvSpPr/>
            <p:nvPr/>
          </p:nvSpPr>
          <p:spPr>
            <a:xfrm>
              <a:off x="8661261" y="4224528"/>
              <a:ext cx="1700784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80" b="1" dirty="0">
                  <a:solidFill>
                    <a:srgbClr val="FFFFFF"/>
                  </a:solidFill>
                </a:rPr>
                <a:t>Drivers</a:t>
              </a:r>
              <a:endParaRPr lang="en-US" sz="880" dirty="0"/>
            </a:p>
          </p:txBody>
        </p:sp>
        <p:sp>
          <p:nvSpPr>
            <p:cNvPr id="1029" name="Text 62">
              <a:extLst>
                <a:ext uri="{FF2B5EF4-FFF2-40B4-BE49-F238E27FC236}">
                  <a16:creationId xmlns:a16="http://schemas.microsoft.com/office/drawing/2014/main" id="{3C856FCE-6227-1D3F-CFA4-713ECE4034AF}"/>
                </a:ext>
              </a:extLst>
            </p:cNvPr>
            <p:cNvSpPr/>
            <p:nvPr/>
          </p:nvSpPr>
          <p:spPr>
            <a:xfrm>
              <a:off x="9356205" y="4498848"/>
              <a:ext cx="310896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 dirty="0">
                  <a:solidFill>
                    <a:srgbClr val="5C667A"/>
                  </a:solidFill>
                </a:rPr>
                <a:t>↓</a:t>
              </a:r>
              <a:endParaRPr lang="en-US" sz="1200" dirty="0"/>
            </a:p>
          </p:txBody>
        </p:sp>
        <p:sp>
          <p:nvSpPr>
            <p:cNvPr id="1030" name="Shape 63">
              <a:extLst>
                <a:ext uri="{FF2B5EF4-FFF2-40B4-BE49-F238E27FC236}">
                  <a16:creationId xmlns:a16="http://schemas.microsoft.com/office/drawing/2014/main" id="{37D775F3-05DF-38AB-B26D-5FDE3B3612FB}"/>
                </a:ext>
              </a:extLst>
            </p:cNvPr>
            <p:cNvSpPr/>
            <p:nvPr/>
          </p:nvSpPr>
          <p:spPr>
            <a:xfrm>
              <a:off x="8606397" y="4681728"/>
              <a:ext cx="1810512" cy="347472"/>
            </a:xfrm>
            <a:prstGeom prst="roundRect">
              <a:avLst>
                <a:gd name="adj" fmla="val 21053"/>
              </a:avLst>
            </a:prstGeom>
            <a:solidFill>
              <a:srgbClr val="374151"/>
            </a:solidFill>
            <a:ln w="12700">
              <a:solidFill>
                <a:srgbClr val="374151"/>
              </a:solidFill>
              <a:prstDash val="solid"/>
            </a:ln>
          </p:spPr>
          <p:txBody>
            <a:bodyPr/>
            <a:lstStyle/>
            <a:p>
              <a:endParaRPr lang="en-IT"/>
            </a:p>
          </p:txBody>
        </p:sp>
        <p:sp>
          <p:nvSpPr>
            <p:cNvPr id="1031" name="Text 64">
              <a:extLst>
                <a:ext uri="{FF2B5EF4-FFF2-40B4-BE49-F238E27FC236}">
                  <a16:creationId xmlns:a16="http://schemas.microsoft.com/office/drawing/2014/main" id="{BDFF0938-BED7-B4C5-FBAE-0C4B655DD16B}"/>
                </a:ext>
              </a:extLst>
            </p:cNvPr>
            <p:cNvSpPr/>
            <p:nvPr/>
          </p:nvSpPr>
          <p:spPr>
            <a:xfrm>
              <a:off x="8661261" y="4764024"/>
              <a:ext cx="1700784" cy="1463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80" b="1" dirty="0">
                  <a:solidFill>
                    <a:srgbClr val="FFFFFF"/>
                  </a:solidFill>
                </a:rPr>
                <a:t>Hardware</a:t>
              </a:r>
              <a:endParaRPr lang="en-US" sz="88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70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18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3884D-B8EC-3A92-3AC1-5C82C333557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5512C1DB-B5D8-8869-87DE-7797FE3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E0085-9C44-7D0D-A5C8-CB77D8FF6D3F}"/>
              </a:ext>
            </a:extLst>
          </p:cNvPr>
          <p:cNvSpPr txBox="1"/>
          <p:nvPr/>
        </p:nvSpPr>
        <p:spPr>
          <a:xfrm>
            <a:off x="4683211" y="129385"/>
            <a:ext cx="533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ANDROID/IOS ARCHITECTURE STACK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266" name="Picture 2" descr="Platform architecture | Android Developers">
            <a:extLst>
              <a:ext uri="{FF2B5EF4-FFF2-40B4-BE49-F238E27FC236}">
                <a16:creationId xmlns:a16="http://schemas.microsoft.com/office/drawing/2014/main" id="{7C192AD1-53F0-06AB-402D-4FB9D8DB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720435"/>
            <a:ext cx="4034569" cy="594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eneral Components Architecture of iOS | Download Scientific Diagram">
            <a:extLst>
              <a:ext uri="{FF2B5EF4-FFF2-40B4-BE49-F238E27FC236}">
                <a16:creationId xmlns:a16="http://schemas.microsoft.com/office/drawing/2014/main" id="{0E59DB0E-3BCE-9DED-9283-C138B22C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1531"/>
            <a:ext cx="5952294" cy="56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D790C2-8EFE-B6CC-448F-B32BD50F35AD}"/>
              </a:ext>
            </a:extLst>
          </p:cNvPr>
          <p:cNvSpPr txBox="1"/>
          <p:nvPr/>
        </p:nvSpPr>
        <p:spPr>
          <a:xfrm>
            <a:off x="6201508" y="646102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MOHD SAUDI,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Madihah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iOS mobile malware analysis: a state-of-the-art.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Computer Virology and Hacking Techniques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2023, 1-30.</a:t>
            </a:r>
            <a:endParaRPr lang="en-US" sz="1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247556-24FD-DC3C-D6F9-2401AFF4AA0B}"/>
              </a:ext>
            </a:extLst>
          </p:cNvPr>
          <p:cNvSpPr txBox="1"/>
          <p:nvPr/>
        </p:nvSpPr>
        <p:spPr>
          <a:xfrm>
            <a:off x="1252539" y="6598364"/>
            <a:ext cx="61487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https://developer.android.com/</a:t>
            </a:r>
          </a:p>
        </p:txBody>
      </p:sp>
    </p:spTree>
    <p:extLst>
      <p:ext uri="{BB962C8B-B14F-4D97-AF65-F5344CB8AC3E}">
        <p14:creationId xmlns:p14="http://schemas.microsoft.com/office/powerpoint/2010/main" val="369624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DCEC3-BCA5-EEA5-E428-2A66CD729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B2773342-7252-4234-2DE6-8251974B8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buClr>
                <a:srgbClr val="004C80"/>
              </a:buClr>
              <a:buSzPct val="8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charset="0"/>
                <a:ea typeface="MS PGothic" charset="-128"/>
              </a:defRPr>
            </a:lvl9pPr>
          </a:lstStyle>
          <a:p>
            <a:fld id="{796F306E-7710-0640-910A-6352BE66F3B4}" type="slidenum">
              <a:rPr lang="it-IT" altLang="it-IT" sz="1600">
                <a:solidFill>
                  <a:srgbClr val="FF9900"/>
                </a:solidFill>
              </a:rPr>
              <a:pPr/>
              <a:t>19</a:t>
            </a:fld>
            <a:endParaRPr lang="it-IT" altLang="it-IT" sz="1600">
              <a:solidFill>
                <a:srgbClr val="FF99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4626BF-1D13-8784-9191-DC7D8DE33A22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D2B3677F-506E-9BB0-B5D3-D3BED275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724831-F450-B98D-FBAA-16B7A246A447}"/>
              </a:ext>
            </a:extLst>
          </p:cNvPr>
          <p:cNvSpPr txBox="1"/>
          <p:nvPr/>
        </p:nvSpPr>
        <p:spPr>
          <a:xfrm>
            <a:off x="4683211" y="129385"/>
            <a:ext cx="533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FLUTTER ARCHITECTURE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42" name="Picture 2" descr="Flutter architectural overview | Flutter">
            <a:extLst>
              <a:ext uri="{FF2B5EF4-FFF2-40B4-BE49-F238E27FC236}">
                <a16:creationId xmlns:a16="http://schemas.microsoft.com/office/drawing/2014/main" id="{A4E7DD26-9EF5-5451-31C8-B03D5917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1" y="1245860"/>
            <a:ext cx="5070920" cy="469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lutter architectural overview | Flutter">
            <a:extLst>
              <a:ext uri="{FF2B5EF4-FFF2-40B4-BE49-F238E27FC236}">
                <a16:creationId xmlns:a16="http://schemas.microsoft.com/office/drawing/2014/main" id="{AA006113-B3C2-30DB-226B-0F219702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6565"/>
            <a:ext cx="5795849" cy="47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0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In </a:t>
            </a:r>
            <a:r>
              <a:rPr lang="en-US" dirty="0" err="1">
                <a:latin typeface="+mj-lt"/>
              </a:rPr>
              <a:t>programmazione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una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convenzione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codifica</a:t>
            </a:r>
            <a:r>
              <a:rPr lang="en-US" dirty="0">
                <a:latin typeface="+mj-lt"/>
              </a:rPr>
              <a:t> è un set di </a:t>
            </a:r>
            <a:r>
              <a:rPr lang="en-US" dirty="0" err="1">
                <a:latin typeface="+mj-lt"/>
              </a:rPr>
              <a:t>regole</a:t>
            </a:r>
            <a:r>
              <a:rPr lang="en-US" dirty="0">
                <a:latin typeface="+mj-lt"/>
              </a:rPr>
              <a:t> per </a:t>
            </a:r>
            <a:r>
              <a:rPr lang="en-US" dirty="0" err="1">
                <a:latin typeface="+mj-lt"/>
              </a:rPr>
              <a:t>scegliere</a:t>
            </a:r>
            <a:r>
              <a:rPr lang="en-US" dirty="0">
                <a:latin typeface="+mj-lt"/>
              </a:rPr>
              <a:t> come </a:t>
            </a:r>
            <a:r>
              <a:rPr lang="en-US" dirty="0" err="1">
                <a:latin typeface="+mj-lt"/>
              </a:rPr>
              <a:t>scrivere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identificatori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ovvero</a:t>
            </a:r>
            <a:r>
              <a:rPr lang="en-US" dirty="0">
                <a:latin typeface="+mj-lt"/>
              </a:rPr>
              <a:t> la </a:t>
            </a:r>
            <a:r>
              <a:rPr lang="en-US" dirty="0" err="1">
                <a:latin typeface="+mj-lt"/>
              </a:rPr>
              <a:t>sequenza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caratteri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denota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variabili</a:t>
            </a:r>
            <a:r>
              <a:rPr lang="en-US" dirty="0">
                <a:latin typeface="+mj-lt"/>
              </a:rPr>
              <a:t>, tipi, </a:t>
            </a:r>
            <a:r>
              <a:rPr lang="en-US" dirty="0" err="1">
                <a:latin typeface="+mj-lt"/>
              </a:rPr>
              <a:t>metodi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classi</a:t>
            </a:r>
            <a:r>
              <a:rPr lang="en-US" dirty="0">
                <a:latin typeface="+mj-lt"/>
              </a:rPr>
              <a:t>…</a:t>
            </a:r>
          </a:p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Perché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Usarla</a:t>
            </a:r>
            <a:r>
              <a:rPr lang="en-US" dirty="0">
                <a:latin typeface="+mj-lt"/>
              </a:rPr>
              <a:t>?</a:t>
            </a:r>
          </a:p>
          <a:p>
            <a:pPr lvl="1"/>
            <a:r>
              <a:rPr lang="en-US" sz="2600" b="1" dirty="0">
                <a:latin typeface="+mj-lt"/>
              </a:rPr>
              <a:t>LEGGIBILITA</a:t>
            </a:r>
            <a:r>
              <a:rPr lang="en-US" sz="2600" dirty="0">
                <a:latin typeface="+mj-lt"/>
              </a:rPr>
              <a:t>’</a:t>
            </a:r>
          </a:p>
          <a:p>
            <a:pPr lvl="2"/>
            <a:r>
              <a:rPr lang="en-US" sz="2600" dirty="0" err="1">
                <a:latin typeface="+mj-lt"/>
              </a:rPr>
              <a:t>Ridurre</a:t>
            </a:r>
            <a:r>
              <a:rPr lang="en-US" sz="2600" dirty="0">
                <a:latin typeface="+mj-lt"/>
              </a:rPr>
              <a:t> la </a:t>
            </a:r>
            <a:r>
              <a:rPr lang="en-US" sz="2600" dirty="0" err="1">
                <a:latin typeface="+mj-lt"/>
              </a:rPr>
              <a:t>difficoltà</a:t>
            </a:r>
            <a:r>
              <a:rPr lang="en-US" sz="2600" dirty="0">
                <a:latin typeface="+mj-lt"/>
              </a:rPr>
              <a:t> di </a:t>
            </a:r>
            <a:r>
              <a:rPr lang="en-US" sz="2600" dirty="0" err="1">
                <a:latin typeface="+mj-lt"/>
              </a:rPr>
              <a:t>lettura</a:t>
            </a:r>
            <a:endParaRPr lang="en-US" sz="2600" dirty="0">
              <a:latin typeface="+mj-lt"/>
            </a:endParaRPr>
          </a:p>
          <a:p>
            <a:pPr lvl="2"/>
            <a:r>
              <a:rPr lang="en-US" sz="2600" dirty="0" err="1">
                <a:latin typeface="+mj-lt"/>
              </a:rPr>
              <a:t>Aumentare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l’efficacia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delle</a:t>
            </a:r>
            <a:r>
              <a:rPr lang="en-US" sz="2600" dirty="0">
                <a:latin typeface="+mj-lt"/>
              </a:rPr>
              <a:t> code review</a:t>
            </a:r>
          </a:p>
          <a:p>
            <a:pPr lvl="2"/>
            <a:r>
              <a:rPr lang="en-US" sz="2600" dirty="0" err="1">
                <a:latin typeface="+mj-lt"/>
              </a:rPr>
              <a:t>Automatizzare</a:t>
            </a:r>
            <a:r>
              <a:rPr lang="en-US" sz="2600" dirty="0">
                <a:latin typeface="+mj-lt"/>
              </a:rPr>
              <a:t> (in parte) </a:t>
            </a:r>
            <a:r>
              <a:rPr lang="en-US" sz="2600" dirty="0" err="1">
                <a:latin typeface="+mj-lt"/>
              </a:rPr>
              <a:t>il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processo</a:t>
            </a:r>
            <a:r>
              <a:rPr lang="en-US" sz="2600" dirty="0">
                <a:latin typeface="+mj-lt"/>
              </a:rPr>
              <a:t> grazie a </a:t>
            </a:r>
            <a:r>
              <a:rPr lang="en-US" sz="2600" dirty="0" err="1">
                <a:latin typeface="+mj-lt"/>
              </a:rPr>
              <a:t>dei</a:t>
            </a:r>
            <a:r>
              <a:rPr lang="en-US" sz="2600" dirty="0">
                <a:latin typeface="+mj-lt"/>
              </a:rPr>
              <a:t> tool di </a:t>
            </a:r>
            <a:r>
              <a:rPr lang="en-US" sz="2600" dirty="0" err="1">
                <a:latin typeface="+mj-lt"/>
              </a:rPr>
              <a:t>verifica</a:t>
            </a:r>
            <a:endParaRPr lang="it-IT" sz="26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7FA944-733B-0E2A-D265-CCCFEEEC79B0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4" descr="logo centenario">
            <a:extLst>
              <a:ext uri="{FF2B5EF4-FFF2-40B4-BE49-F238E27FC236}">
                <a16:creationId xmlns:a16="http://schemas.microsoft.com/office/drawing/2014/main" id="{46E4D567-B2BD-B683-26DB-3525CFC3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983D8B-A98C-A510-4D0E-E22DB9714178}"/>
              </a:ext>
            </a:extLst>
          </p:cNvPr>
          <p:cNvSpPr txBox="1"/>
          <p:nvPr/>
        </p:nvSpPr>
        <p:spPr>
          <a:xfrm>
            <a:off x="4683211" y="129385"/>
            <a:ext cx="533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CONVENZIONI DI CODIFICA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50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9F80F-05BE-4331-139D-4513E20A4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C0AC09-6242-8D02-FAE4-E42CC4A22913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4" descr="logo centenario">
            <a:extLst>
              <a:ext uri="{FF2B5EF4-FFF2-40B4-BE49-F238E27FC236}">
                <a16:creationId xmlns:a16="http://schemas.microsoft.com/office/drawing/2014/main" id="{F2200821-2130-9566-7206-F8D3BC21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AE52F-BB56-006D-B437-E7891DF83269}"/>
              </a:ext>
            </a:extLst>
          </p:cNvPr>
          <p:cNvSpPr txBox="1"/>
          <p:nvPr/>
        </p:nvSpPr>
        <p:spPr>
          <a:xfrm>
            <a:off x="4683211" y="129385"/>
            <a:ext cx="533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CONVENZIONI DI CODIFICA: CASE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B53E5-0D57-71C5-93DC-4E8FB0AB5CDE}"/>
              </a:ext>
            </a:extLst>
          </p:cNvPr>
          <p:cNvSpPr txBox="1"/>
          <p:nvPr/>
        </p:nvSpPr>
        <p:spPr>
          <a:xfrm>
            <a:off x="2410097" y="2690336"/>
            <a:ext cx="73718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class </a:t>
            </a:r>
            <a:r>
              <a:rPr lang="en-GB" dirty="0" err="1"/>
              <a:t>cartellacl</a:t>
            </a:r>
            <a:r>
              <a:rPr lang="en-GB" dirty="0"/>
              <a:t>{int a=0,b=0;String? b12;cartellacl(double a2){a=a2.toInt();}int funzione1cancello(){a=0;return a;}String funzione2lettera(){return </a:t>
            </a:r>
            <a:r>
              <a:rPr lang="en-GB" dirty="0" err="1"/>
              <a:t>String.fromCharCode</a:t>
            </a:r>
            <a:r>
              <a:rPr lang="en-GB" dirty="0"/>
              <a:t>(a+64);}}void main(){</a:t>
            </a:r>
            <a:r>
              <a:rPr lang="en-GB" dirty="0" err="1"/>
              <a:t>cartellacl</a:t>
            </a:r>
            <a:r>
              <a:rPr lang="en-GB" dirty="0"/>
              <a:t> oggetto1=</a:t>
            </a:r>
            <a:r>
              <a:rPr lang="en-GB" dirty="0" err="1"/>
              <a:t>cartellacl</a:t>
            </a:r>
            <a:r>
              <a:rPr lang="en-GB" dirty="0"/>
              <a:t>(5);print(oggetto1.funzione2lettera());}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1357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inherit"/>
              <a:cs typeface="Arial" panose="020B0604020202020204" pitchFamily="34" charset="0"/>
            </a:endParaRPr>
          </a:p>
        </p:txBody>
      </p:sp>
      <p:pic>
        <p:nvPicPr>
          <p:cNvPr id="3074" name="Picture 2" descr="https://upload.wikimedia.org/wikipedia/commons/thumb/e/ef/CamelCase.svg/1200px-CamelCase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1" y="1393392"/>
            <a:ext cx="3796164" cy="31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c/c8/CamelCase_new.svg/1200px-CamelCase_new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92" y="974281"/>
            <a:ext cx="4711989" cy="34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Grass Snake-TSF 0035.jp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21" y="4640383"/>
            <a:ext cx="5044498" cy="21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34874" y="4271051"/>
            <a:ext cx="12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Snake_Case</a:t>
            </a:r>
            <a:endParaRPr lang="it-IT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9040" y="4640383"/>
            <a:ext cx="2868828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5.2.2 Class </a:t>
            </a: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names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  <a:hlinkClick r:id="rId5"/>
              </a:rPr>
              <a:t> 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     </a:t>
            </a:r>
            <a:endParaRPr kumimoji="0" lang="it-IT" altLang="it-IT" sz="20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Class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names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are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written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in 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  <a:hlinkClick r:id="rId6"/>
              </a:rPr>
              <a:t>UpperCamelCase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lvl="0"/>
            <a:r>
              <a:rPr lang="en-US" dirty="0"/>
              <a:t>Class names are typically nouns or noun phrases.</a:t>
            </a:r>
            <a:endParaRPr kumimoji="0" lang="it-IT" altLang="it-IT" sz="20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inherit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34874" y="1050443"/>
            <a:ext cx="30883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Method names are written in </a:t>
            </a:r>
            <a:r>
              <a:rPr lang="en-US" dirty="0" err="1">
                <a:solidFill>
                  <a:srgbClr val="222222"/>
                </a:solidFill>
                <a:latin typeface="inherit"/>
                <a:hlinkClick r:id="rId6"/>
              </a:rPr>
              <a:t>lowerCamelCase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Method names are typically verbs or verb phrases.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CamelCase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also known 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PascalCase</a:t>
            </a:r>
            <a:r>
              <a:rPr lang="it-IT" altLang="it-IT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023222" y="5244132"/>
            <a:ext cx="40564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5.2.4 </a:t>
            </a:r>
            <a:r>
              <a:rPr lang="it-IT" altLang="it-IT" sz="16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altLang="it-IT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it-IT" altLang="it-IT" sz="1600" b="1" dirty="0">
                <a:solidFill>
                  <a:srgbClr val="222222"/>
                </a:solidFill>
                <a:latin typeface="inherit"/>
                <a:cs typeface="Arial" panose="020B0604020202020204" pitchFamily="34" charset="0"/>
                <a:hlinkClick r:id="rId7"/>
              </a:rPr>
              <a:t>  </a:t>
            </a:r>
            <a:r>
              <a:rPr lang="it-IT" altLang="it-IT" sz="1600" b="1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     </a:t>
            </a:r>
            <a:endParaRPr lang="it-IT" altLang="it-IT" sz="16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altLang="it-IT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it-IT" altLang="it-IT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 </a:t>
            </a:r>
            <a:r>
              <a:rPr lang="it-IT" altLang="it-IT" sz="1600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CONSTANT_CASE</a:t>
            </a:r>
            <a:r>
              <a:rPr lang="it-IT" altLang="it-IT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altLang="it-IT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uppercase</a:t>
            </a:r>
            <a:r>
              <a:rPr lang="it-IT" altLang="it-IT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it-IT" altLang="it-IT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it-IT" altLang="it-IT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altLang="it-IT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it-IT" altLang="it-IT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it-IT" altLang="it-IT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it-IT" altLang="it-IT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it-IT" altLang="it-IT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single underscore.</a:t>
            </a:r>
            <a:endParaRPr lang="it-IT" altLang="it-IT" sz="1600" b="1" dirty="0">
              <a:solidFill>
                <a:srgbClr val="222222"/>
              </a:solidFill>
              <a:latin typeface="inherit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5B7AE8-D0A0-19DB-EE32-9CCD5005A5CC}"/>
              </a:ext>
            </a:extLst>
          </p:cNvPr>
          <p:cNvSpPr/>
          <p:nvPr/>
        </p:nvSpPr>
        <p:spPr>
          <a:xfrm>
            <a:off x="4399005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7" descr="logo centenario">
            <a:extLst>
              <a:ext uri="{FF2B5EF4-FFF2-40B4-BE49-F238E27FC236}">
                <a16:creationId xmlns:a16="http://schemas.microsoft.com/office/drawing/2014/main" id="{2BC2ED9E-172A-EC9B-625A-7A4D76923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9FC786-6017-7632-9566-21FC19A7C88F}"/>
              </a:ext>
            </a:extLst>
          </p:cNvPr>
          <p:cNvSpPr txBox="1"/>
          <p:nvPr/>
        </p:nvSpPr>
        <p:spPr>
          <a:xfrm>
            <a:off x="4683212" y="129385"/>
            <a:ext cx="647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CONVENZIONI DI CODIFICA: CASE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07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2E908D-3DAB-3E91-394D-502F440DFCF5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4" descr="logo centenario">
            <a:extLst>
              <a:ext uri="{FF2B5EF4-FFF2-40B4-BE49-F238E27FC236}">
                <a16:creationId xmlns:a16="http://schemas.microsoft.com/office/drawing/2014/main" id="{ABFCF342-E53C-D3A7-4D12-7036F222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62B74-D132-AF23-1817-87FF2F621A0C}"/>
              </a:ext>
            </a:extLst>
          </p:cNvPr>
          <p:cNvSpPr txBox="1"/>
          <p:nvPr/>
        </p:nvSpPr>
        <p:spPr>
          <a:xfrm>
            <a:off x="4683211" y="129385"/>
            <a:ext cx="533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CONVENZIONI DI CODIFICA: CASE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181798-24D4-3740-A86D-52C771E94DF5}"/>
              </a:ext>
            </a:extLst>
          </p:cNvPr>
          <p:cNvSpPr txBox="1"/>
          <p:nvPr/>
        </p:nvSpPr>
        <p:spPr>
          <a:xfrm>
            <a:off x="1737360" y="2828835"/>
            <a:ext cx="8717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class CartellaCl{int a=0,b=0;String? b12;CartellaCl(double a2){a=a2.toInt();}int funzione1Cancello(){a=0;return a;}String funzione2Lettera(){return String.fromCharCode(a+64);}}void main(){CartellaCl oggetto1=CartellaCl(5);print(oggetto1.funzione2Lettera());}</a:t>
            </a:r>
          </a:p>
        </p:txBody>
      </p:sp>
    </p:spTree>
    <p:extLst>
      <p:ext uri="{BB962C8B-B14F-4D97-AF65-F5344CB8AC3E}">
        <p14:creationId xmlns:p14="http://schemas.microsoft.com/office/powerpoint/2010/main" val="334891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2655" y="1200728"/>
            <a:ext cx="9257145" cy="50039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latin typeface="+mj-lt"/>
              </a:rPr>
              <a:t>Esempio, </a:t>
            </a:r>
            <a:r>
              <a:rPr lang="it-IT" dirty="0" err="1">
                <a:latin typeface="+mj-lt"/>
              </a:rPr>
              <a:t>Javaguide</a:t>
            </a:r>
            <a:r>
              <a:rPr lang="it-IT" dirty="0">
                <a:latin typeface="+mj-lt"/>
              </a:rPr>
              <a:t> di Google:</a:t>
            </a:r>
          </a:p>
          <a:p>
            <a:pPr marL="0" indent="0">
              <a:buNone/>
            </a:pPr>
            <a:endParaRPr lang="it-IT" dirty="0">
              <a:latin typeface="+mj-lt"/>
              <a:hlinkClick r:id="rId2"/>
            </a:endParaRPr>
          </a:p>
          <a:p>
            <a:pPr marL="0" indent="0">
              <a:buNone/>
            </a:pPr>
            <a:r>
              <a:rPr lang="it-IT" dirty="0">
                <a:hlinkClick r:id="rId3"/>
              </a:rPr>
              <a:t>https://google.github.io/styleguide/javaguide.html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latin typeface="+mj-lt"/>
              </a:rPr>
              <a:t>Es. Parentesi: </a:t>
            </a:r>
            <a:r>
              <a:rPr lang="en-US" dirty="0">
                <a:latin typeface="+mj-lt"/>
              </a:rPr>
              <a:t>Egyptian</a:t>
            </a:r>
            <a:r>
              <a:rPr lang="it-IT" dirty="0">
                <a:latin typeface="+mj-lt"/>
              </a:rPr>
              <a:t> Style!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dirty="0">
              <a:solidFill>
                <a:srgbClr val="222222"/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No line break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before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the opening brace.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Line break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after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the opening brace.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Line break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before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the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closing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brace.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Line break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after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the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closing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brace, </a:t>
            </a:r>
            <a:r>
              <a:rPr lang="it-IT" altLang="it-IT" i="1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only</a:t>
            </a:r>
            <a:r>
              <a:rPr lang="it-IT" altLang="it-IT" i="1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i="1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if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that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brace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terminates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a statement or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terminates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the body of a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method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constructor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, or </a:t>
            </a:r>
            <a:r>
              <a:rPr lang="it-IT" altLang="it-IT" i="1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named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class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. For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example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there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is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it-IT" altLang="it-IT" i="1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no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 line break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after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the brace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if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it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is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followed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by </a:t>
            </a:r>
            <a:r>
              <a:rPr lang="it-IT" altLang="it-IT" dirty="0">
                <a:solidFill>
                  <a:srgbClr val="000088"/>
                </a:solidFill>
                <a:latin typeface="+mj-lt"/>
                <a:cs typeface="Arial" panose="020B0604020202020204" pitchFamily="34" charset="0"/>
              </a:rPr>
              <a:t>else</a:t>
            </a:r>
            <a:r>
              <a:rPr lang="it-IT" altLang="it-IT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 or a comma.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6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Egypt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39" y="1006019"/>
            <a:ext cx="2181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330FA-B1E2-1C63-0C24-A93D7E40E68E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7" descr="logo centenario">
            <a:extLst>
              <a:ext uri="{FF2B5EF4-FFF2-40B4-BE49-F238E27FC236}">
                <a16:creationId xmlns:a16="http://schemas.microsoft.com/office/drawing/2014/main" id="{0ADB2304-1E25-7E3C-6373-3355E9E8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CF752A-4F1F-FF00-0754-F3E8E82B5244}"/>
              </a:ext>
            </a:extLst>
          </p:cNvPr>
          <p:cNvSpPr txBox="1"/>
          <p:nvPr/>
        </p:nvSpPr>
        <p:spPr>
          <a:xfrm>
            <a:off x="4683211" y="129385"/>
            <a:ext cx="6315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CONVENZIONI DI CODIFICA (PARENTESI)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1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55CF04-8DE4-AD5C-AC11-DEF9F861A45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C35F1D79-8D6D-1AF7-04F2-F53A399B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1B565-3DE5-9F63-6F3E-16180609843C}"/>
              </a:ext>
            </a:extLst>
          </p:cNvPr>
          <p:cNvSpPr txBox="1"/>
          <p:nvPr/>
        </p:nvSpPr>
        <p:spPr>
          <a:xfrm>
            <a:off x="4683211" y="129385"/>
            <a:ext cx="6446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CONVENZIONI DI CODIFICA: PARENTESI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0FFE3-18E7-B710-DD08-164DD59FB111}"/>
              </a:ext>
            </a:extLst>
          </p:cNvPr>
          <p:cNvSpPr txBox="1"/>
          <p:nvPr/>
        </p:nvSpPr>
        <p:spPr>
          <a:xfrm>
            <a:off x="3045823" y="932761"/>
            <a:ext cx="610035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600" dirty="0"/>
              <a:t>class CartellaCl</a:t>
            </a:r>
          </a:p>
          <a:p>
            <a:r>
              <a:rPr lang="en-IT" sz="1600" dirty="0"/>
              <a:t>{</a:t>
            </a:r>
          </a:p>
          <a:p>
            <a:r>
              <a:rPr lang="en-IT" sz="1600" dirty="0"/>
              <a:t>int a=0,b=0;</a:t>
            </a:r>
          </a:p>
          <a:p>
            <a:r>
              <a:rPr lang="en-IT" sz="1600" dirty="0"/>
              <a:t>String? b12;</a:t>
            </a:r>
          </a:p>
          <a:p>
            <a:r>
              <a:rPr lang="en-IT" sz="1600" dirty="0"/>
              <a:t>CartellaCl(double a2)</a:t>
            </a:r>
          </a:p>
          <a:p>
            <a:r>
              <a:rPr lang="en-IT" sz="1600" dirty="0"/>
              <a:t>{</a:t>
            </a:r>
          </a:p>
          <a:p>
            <a:r>
              <a:rPr lang="en-IT" sz="1600" dirty="0"/>
              <a:t>a=a2.toInt();</a:t>
            </a:r>
          </a:p>
          <a:p>
            <a:r>
              <a:rPr lang="en-IT" sz="1600" dirty="0"/>
              <a:t>}</a:t>
            </a:r>
          </a:p>
          <a:p>
            <a:r>
              <a:rPr lang="en-IT" sz="1600" dirty="0"/>
              <a:t>int funzione1Cancello()</a:t>
            </a:r>
          </a:p>
          <a:p>
            <a:r>
              <a:rPr lang="en-IT" sz="1600" dirty="0"/>
              <a:t>{</a:t>
            </a:r>
          </a:p>
          <a:p>
            <a:r>
              <a:rPr lang="en-IT" sz="1600" dirty="0"/>
              <a:t>a=0;</a:t>
            </a:r>
          </a:p>
          <a:p>
            <a:r>
              <a:rPr lang="en-IT" sz="1600" dirty="0"/>
              <a:t>return a;</a:t>
            </a:r>
          </a:p>
          <a:p>
            <a:r>
              <a:rPr lang="en-IT" sz="1600" dirty="0"/>
              <a:t>}</a:t>
            </a:r>
          </a:p>
          <a:p>
            <a:r>
              <a:rPr lang="en-IT" sz="1600" dirty="0"/>
              <a:t>String funzione2Lettera()</a:t>
            </a:r>
          </a:p>
          <a:p>
            <a:r>
              <a:rPr lang="en-IT" sz="1600" dirty="0"/>
              <a:t>{</a:t>
            </a:r>
          </a:p>
          <a:p>
            <a:r>
              <a:rPr lang="en-IT" sz="1600" dirty="0"/>
              <a:t>return String.fromCharCode(a+64);</a:t>
            </a:r>
          </a:p>
          <a:p>
            <a:r>
              <a:rPr lang="en-IT" sz="1600" dirty="0"/>
              <a:t>}</a:t>
            </a:r>
          </a:p>
          <a:p>
            <a:r>
              <a:rPr lang="en-IT" sz="1600" dirty="0"/>
              <a:t>}</a:t>
            </a:r>
          </a:p>
          <a:p>
            <a:r>
              <a:rPr lang="en-IT" sz="1600" dirty="0"/>
              <a:t>void main()</a:t>
            </a:r>
          </a:p>
          <a:p>
            <a:r>
              <a:rPr lang="en-IT" sz="1600" dirty="0"/>
              <a:t>{</a:t>
            </a:r>
          </a:p>
          <a:p>
            <a:r>
              <a:rPr lang="en-IT" sz="1600" dirty="0"/>
              <a:t>CartellaCl oggetto1=CartellaCl(5);</a:t>
            </a:r>
          </a:p>
          <a:p>
            <a:r>
              <a:rPr lang="en-IT" sz="1600" dirty="0"/>
              <a:t>print(oggetto1.funzione2Lettera());</a:t>
            </a:r>
          </a:p>
          <a:p>
            <a:r>
              <a:rPr lang="en-IT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4006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2600" dirty="0" err="1">
                <a:latin typeface="+mj-lt"/>
              </a:rPr>
              <a:t>Identazione</a:t>
            </a:r>
            <a:endParaRPr lang="it-IT" sz="2600" dirty="0">
              <a:latin typeface="+mj-lt"/>
            </a:endParaRPr>
          </a:p>
          <a:p>
            <a:pPr marL="457200" lvl="1" indent="0">
              <a:buNone/>
            </a:pPr>
            <a:r>
              <a:rPr lang="it-IT" sz="2200" dirty="0" err="1">
                <a:latin typeface="+mj-lt"/>
              </a:rPr>
              <a:t>Identazione</a:t>
            </a:r>
            <a:r>
              <a:rPr lang="it-IT" sz="2200" dirty="0">
                <a:latin typeface="+mj-lt"/>
              </a:rPr>
              <a:t>!</a:t>
            </a:r>
          </a:p>
          <a:p>
            <a:pPr marL="457200" lvl="1" indent="0">
              <a:buNone/>
            </a:pPr>
            <a:endParaRPr lang="it-IT" sz="2600" dirty="0">
              <a:latin typeface="+mj-lt"/>
            </a:endParaRPr>
          </a:p>
          <a:p>
            <a:r>
              <a:rPr lang="it-IT" sz="2600" dirty="0">
                <a:latin typeface="+mj-lt"/>
              </a:rPr>
              <a:t>Spazio o Tabulazione?</a:t>
            </a:r>
          </a:p>
          <a:p>
            <a:r>
              <a:rPr lang="it-IT" sz="2600" dirty="0">
                <a:latin typeface="+mj-lt"/>
              </a:rPr>
              <a:t>Un </a:t>
            </a:r>
            <a:r>
              <a:rPr lang="it-IT" sz="2600" dirty="0" err="1">
                <a:latin typeface="+mj-lt"/>
              </a:rPr>
              <a:t>tab</a:t>
            </a:r>
            <a:r>
              <a:rPr lang="it-IT" sz="2600" dirty="0">
                <a:latin typeface="+mj-lt"/>
              </a:rPr>
              <a:t> può essere di grandezza differente ed è dipendente dall’ambiente,</a:t>
            </a:r>
          </a:p>
          <a:p>
            <a:r>
              <a:rPr lang="it-IT" sz="2600" dirty="0">
                <a:latin typeface="+mj-lt"/>
              </a:rPr>
              <a:t>Uno spazio è sempre 1 colonna.</a:t>
            </a:r>
          </a:p>
          <a:p>
            <a:r>
              <a:rPr lang="it-IT" sz="2600" dirty="0">
                <a:latin typeface="+mj-lt"/>
              </a:rPr>
              <a:t>E’ sempre meglio essere consistenti nel codice che avere valori di </a:t>
            </a:r>
            <a:r>
              <a:rPr lang="it-IT" sz="2600" dirty="0" err="1">
                <a:latin typeface="+mj-lt"/>
              </a:rPr>
              <a:t>identazione</a:t>
            </a:r>
            <a:r>
              <a:rPr lang="it-IT" sz="2600" dirty="0">
                <a:latin typeface="+mj-lt"/>
              </a:rPr>
              <a:t> fissi.</a:t>
            </a:r>
          </a:p>
          <a:p>
            <a:endParaRPr lang="it-IT" sz="2600" dirty="0">
              <a:latin typeface="+mj-lt"/>
            </a:endParaRPr>
          </a:p>
          <a:p>
            <a:pPr marL="0" indent="0">
              <a:buNone/>
            </a:pPr>
            <a:r>
              <a:rPr lang="it-IT" sz="2600" dirty="0">
                <a:latin typeface="+mj-lt"/>
              </a:rPr>
              <a:t>Cosa dice Google </a:t>
            </a:r>
            <a:r>
              <a:rPr lang="it-IT" sz="2600" dirty="0" err="1">
                <a:latin typeface="+mj-lt"/>
              </a:rPr>
              <a:t>Javadoc</a:t>
            </a:r>
            <a:r>
              <a:rPr lang="it-IT" sz="2600" dirty="0">
                <a:latin typeface="+mj-lt"/>
              </a:rPr>
              <a:t>:</a:t>
            </a:r>
          </a:p>
          <a:p>
            <a:pPr marL="0" indent="0">
              <a:buNone/>
            </a:pPr>
            <a:endParaRPr lang="it-IT" sz="2600" dirty="0"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1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it-IT" altLang="it-IT" sz="21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it-IT" altLang="it-IT" sz="21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indentation</a:t>
            </a:r>
            <a:r>
              <a:rPr lang="it-IT" altLang="it-IT" sz="21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+2 </a:t>
            </a:r>
            <a:r>
              <a:rPr lang="it-IT" altLang="it-IT" sz="21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it-IT" altLang="it-IT" sz="2100" b="1" dirty="0">
                <a:solidFill>
                  <a:srgbClr val="222222"/>
                </a:solidFill>
                <a:latin typeface="inherit"/>
                <a:cs typeface="Arial" panose="020B0604020202020204" pitchFamily="34" charset="0"/>
                <a:hlinkClick r:id="rId2"/>
              </a:rPr>
              <a:t>  </a:t>
            </a:r>
            <a:r>
              <a:rPr lang="it-IT" altLang="it-IT" sz="2100" b="1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    </a:t>
            </a:r>
            <a:endParaRPr lang="it-IT" altLang="it-IT" sz="21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 new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block-like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indent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and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altLang="it-IT" sz="21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4.1.2, </a:t>
            </a:r>
            <a:r>
              <a:rPr lang="it-IT" altLang="it-IT" sz="2100" dirty="0" err="1">
                <a:solidFill>
                  <a:srgbClr val="222222"/>
                </a:solidFill>
                <a:latin typeface="inherit"/>
                <a:cs typeface="Arial" panose="020B0604020202020204" pitchFamily="34" charset="0"/>
                <a:hlinkClick r:id="rId3"/>
              </a:rPr>
              <a:t>Nonempty</a:t>
            </a:r>
            <a:r>
              <a:rPr lang="it-IT" altLang="it-IT" sz="21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  <a:hlinkClick r:id="rId3"/>
              </a:rPr>
              <a:t> </a:t>
            </a:r>
            <a:r>
              <a:rPr lang="it-IT" altLang="it-IT" sz="2100" dirty="0" err="1">
                <a:solidFill>
                  <a:srgbClr val="222222"/>
                </a:solidFill>
                <a:latin typeface="inherit"/>
                <a:cs typeface="Arial" panose="020B0604020202020204" pitchFamily="34" charset="0"/>
                <a:hlinkClick r:id="rId3"/>
              </a:rPr>
              <a:t>blocks</a:t>
            </a:r>
            <a:r>
              <a:rPr lang="it-IT" altLang="it-IT" sz="21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  <a:hlinkClick r:id="rId3"/>
              </a:rPr>
              <a:t>: K &amp; R Style</a:t>
            </a:r>
            <a:r>
              <a:rPr lang="it-IT" altLang="it-IT" sz="21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it-IT" sz="2100" dirty="0"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inherit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0F637-2858-1AE3-608D-9E762E428625}"/>
              </a:ext>
            </a:extLst>
          </p:cNvPr>
          <p:cNvSpPr/>
          <p:nvPr/>
        </p:nvSpPr>
        <p:spPr>
          <a:xfrm>
            <a:off x="4399005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7" descr="logo centenario">
            <a:extLst>
              <a:ext uri="{FF2B5EF4-FFF2-40B4-BE49-F238E27FC236}">
                <a16:creationId xmlns:a16="http://schemas.microsoft.com/office/drawing/2014/main" id="{18CABEE5-95FE-9E54-9379-BABEF9B4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BC44F2-3844-A8B0-4BEC-6682A70FEA30}"/>
              </a:ext>
            </a:extLst>
          </p:cNvPr>
          <p:cNvSpPr txBox="1"/>
          <p:nvPr/>
        </p:nvSpPr>
        <p:spPr>
          <a:xfrm>
            <a:off x="4683212" y="129385"/>
            <a:ext cx="647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CONVENZIONI DI CODIFICA: IDENTAZIONE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40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25B5FF-DCEA-1C7E-379F-F47850132505}"/>
              </a:ext>
            </a:extLst>
          </p:cNvPr>
          <p:cNvSpPr/>
          <p:nvPr/>
        </p:nvSpPr>
        <p:spPr>
          <a:xfrm>
            <a:off x="4399005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7D5BAE48-3FE4-DBA0-83A2-D099DF51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D51FF9-9A68-6A6F-DDC6-9EBB5642DE97}"/>
              </a:ext>
            </a:extLst>
          </p:cNvPr>
          <p:cNvSpPr txBox="1"/>
          <p:nvPr/>
        </p:nvSpPr>
        <p:spPr>
          <a:xfrm>
            <a:off x="4683212" y="129385"/>
            <a:ext cx="647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CONVENZIONI DI CODIFICA: RISULTATO FINALE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FA41A-BCED-A910-1302-D88F8D6ACC39}"/>
              </a:ext>
            </a:extLst>
          </p:cNvPr>
          <p:cNvSpPr txBox="1"/>
          <p:nvPr/>
        </p:nvSpPr>
        <p:spPr>
          <a:xfrm>
            <a:off x="3045823" y="962864"/>
            <a:ext cx="610035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600" dirty="0"/>
              <a:t>class CartellaCl {</a:t>
            </a:r>
          </a:p>
          <a:p>
            <a:r>
              <a:rPr lang="en-IT" sz="1600" dirty="0"/>
              <a:t>  int a = 0, b = 0;</a:t>
            </a:r>
          </a:p>
          <a:p>
            <a:r>
              <a:rPr lang="en-IT" sz="1600" dirty="0"/>
              <a:t>  String? b12;</a:t>
            </a:r>
          </a:p>
          <a:p>
            <a:endParaRPr lang="en-IT" sz="1600" dirty="0"/>
          </a:p>
          <a:p>
            <a:r>
              <a:rPr lang="en-IT" sz="1600" dirty="0"/>
              <a:t>  CartellaCl(double a2) {</a:t>
            </a:r>
          </a:p>
          <a:p>
            <a:r>
              <a:rPr lang="en-IT" sz="1600" dirty="0"/>
              <a:t>    a = a2.toInt();</a:t>
            </a:r>
          </a:p>
          <a:p>
            <a:r>
              <a:rPr lang="en-IT" sz="1600" dirty="0"/>
              <a:t>  }</a:t>
            </a:r>
          </a:p>
          <a:p>
            <a:endParaRPr lang="en-IT" sz="1600" dirty="0"/>
          </a:p>
          <a:p>
            <a:r>
              <a:rPr lang="en-IT" sz="1600" dirty="0"/>
              <a:t>  int funzione1Cancello() {</a:t>
            </a:r>
          </a:p>
          <a:p>
            <a:r>
              <a:rPr lang="en-IT" sz="1600" dirty="0"/>
              <a:t>    a = 0;</a:t>
            </a:r>
          </a:p>
          <a:p>
            <a:r>
              <a:rPr lang="en-IT" sz="1600" dirty="0"/>
              <a:t>    return a;</a:t>
            </a:r>
          </a:p>
          <a:p>
            <a:r>
              <a:rPr lang="en-IT" sz="1600" dirty="0"/>
              <a:t>  }</a:t>
            </a:r>
          </a:p>
          <a:p>
            <a:endParaRPr lang="en-IT" sz="1600" dirty="0"/>
          </a:p>
          <a:p>
            <a:r>
              <a:rPr lang="en-IT" sz="1600" dirty="0"/>
              <a:t>  String funzione2Lettera() {</a:t>
            </a:r>
          </a:p>
          <a:p>
            <a:r>
              <a:rPr lang="en-IT" sz="1600" dirty="0"/>
              <a:t>    return String.fromCharCode(a + 64);</a:t>
            </a:r>
          </a:p>
          <a:p>
            <a:r>
              <a:rPr lang="en-IT" sz="1600" dirty="0"/>
              <a:t>  }</a:t>
            </a:r>
          </a:p>
          <a:p>
            <a:r>
              <a:rPr lang="en-IT" sz="1600" dirty="0"/>
              <a:t>}</a:t>
            </a:r>
          </a:p>
          <a:p>
            <a:endParaRPr lang="en-IT" sz="1600" dirty="0"/>
          </a:p>
          <a:p>
            <a:r>
              <a:rPr lang="en-IT" sz="1600" dirty="0"/>
              <a:t>void main() {</a:t>
            </a:r>
          </a:p>
          <a:p>
            <a:r>
              <a:rPr lang="en-IT" sz="1600" dirty="0"/>
              <a:t>  CartellaCl oggetto1 = CartellaCl(5);</a:t>
            </a:r>
          </a:p>
          <a:p>
            <a:r>
              <a:rPr lang="en-IT" sz="1600" dirty="0"/>
              <a:t>  print(oggetto1.funzione2Lettera());</a:t>
            </a:r>
          </a:p>
          <a:p>
            <a:r>
              <a:rPr lang="en-IT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336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1356</Words>
  <Application>Microsoft Macintosh PowerPoint</Application>
  <PresentationFormat>Widescreen</PresentationFormat>
  <Paragraphs>201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inherit</vt:lpstr>
      <vt:lpstr>Office Theme</vt:lpstr>
      <vt:lpstr>CODING STYLES PATTERNS and Mobile ARCHITECTURES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MODELING LANGUAGE</dc:title>
  <dc:creator>PRENASSI MARCO</dc:creator>
  <cp:lastModifiedBy>PRENASSI MARCO</cp:lastModifiedBy>
  <cp:revision>18</cp:revision>
  <dcterms:created xsi:type="dcterms:W3CDTF">2024-03-08T08:33:25Z</dcterms:created>
  <dcterms:modified xsi:type="dcterms:W3CDTF">2026-04-30T13:52:44Z</dcterms:modified>
</cp:coreProperties>
</file>