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37" r:id="rId2"/>
    <p:sldId id="538" r:id="rId3"/>
    <p:sldId id="539" r:id="rId4"/>
    <p:sldId id="540" r:id="rId5"/>
    <p:sldId id="534" r:id="rId6"/>
    <p:sldId id="541" r:id="rId7"/>
    <p:sldId id="535" r:id="rId8"/>
    <p:sldId id="542" r:id="rId9"/>
    <p:sldId id="543" r:id="rId10"/>
    <p:sldId id="544" r:id="rId11"/>
    <p:sldId id="545" r:id="rId12"/>
    <p:sldId id="546" r:id="rId13"/>
    <p:sldId id="532" r:id="rId14"/>
    <p:sldId id="555" r:id="rId15"/>
    <p:sldId id="556" r:id="rId16"/>
    <p:sldId id="536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FC1C8D-257B-C926-4D31-E772EF3B50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4E25DC0-7DC9-C263-36A2-EC55048E8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F40AD21-B442-58F5-FEB1-45CA16359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DBE8-EE20-4BD6-B785-91B9D8CF0220}" type="datetimeFigureOut">
              <a:rPr lang="it-IT" smtClean="0"/>
              <a:t>05/05/2026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7CC088E-CEF8-9F5D-74EF-5B5C5710D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37CCEDD-5DE4-BAD8-C270-EF6286601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3853-683D-417F-A65F-7E91AA7AD8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9386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18851D-5AA3-6879-FC77-75D5BF362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AFFF678-13DB-5B7E-6887-F4FA22C60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21A9EE2-ECC3-ED0D-344E-1ED105B0C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DBE8-EE20-4BD6-B785-91B9D8CF0220}" type="datetimeFigureOut">
              <a:rPr lang="it-IT" smtClean="0"/>
              <a:t>05/05/2026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2581E53-C147-5058-9D94-66C2C2EF5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4F2ED39-F4AB-EEB0-91FC-18E213980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3853-683D-417F-A65F-7E91AA7AD8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2707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48C6A14-9783-AB0C-35EF-3683EFF086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8363211-5B94-BCE7-50B7-FC6F72ECE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BB73289-E161-8B14-E973-D61A11510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DBE8-EE20-4BD6-B785-91B9D8CF0220}" type="datetimeFigureOut">
              <a:rPr lang="it-IT" smtClean="0"/>
              <a:t>05/05/2026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9E17C4B-FD89-3777-30D9-01087C3D6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76319D0-A05F-EF33-CED7-AB38BBFF4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3853-683D-417F-A65F-7E91AA7AD8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4536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7F488A-EDD3-AAE9-0753-0BA2EDB03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B21852-C789-59A4-DB1B-679B28DDC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4EF466-F7B8-D6C0-12F5-2263AEDD6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DBE8-EE20-4BD6-B785-91B9D8CF0220}" type="datetimeFigureOut">
              <a:rPr lang="it-IT" smtClean="0"/>
              <a:t>05/05/2026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7980B75-2542-FA4F-F85F-2A6C30870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861E644-98DB-F1CA-DB2F-304318A8E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3853-683D-417F-A65F-7E91AA7AD8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1830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A95BC6-6A9E-98F5-B8D4-CA04AF233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E4F24A3-680A-DBA5-7842-FB46811400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CE35A01-4D55-6950-8282-24DBDCDD5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DBE8-EE20-4BD6-B785-91B9D8CF0220}" type="datetimeFigureOut">
              <a:rPr lang="it-IT" smtClean="0"/>
              <a:t>05/05/2026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BAE9E5A-365F-4B72-6C76-4D3EF548A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062E67E-27AC-B291-B94F-9D04F4BFF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3853-683D-417F-A65F-7E91AA7AD8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4695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41C5DD-AAFB-C8DB-19E5-B18CDF632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B8D92B-2A18-E2CB-3458-9E3A35506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AF0CF20-3109-40DF-A755-1ABDAA0B1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3511A76-E62A-B9A4-4FD2-36953F685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DBE8-EE20-4BD6-B785-91B9D8CF0220}" type="datetimeFigureOut">
              <a:rPr lang="it-IT" smtClean="0"/>
              <a:t>05/05/2026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A83308B-E198-8975-CB83-7335382D7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26A728C-B037-A069-3A0E-97C92224B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3853-683D-417F-A65F-7E91AA7AD8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8795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0D87C2-0E1F-BD53-CCB9-BD138FD62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14D2FC9-DFB0-7E62-F037-1E946D57B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DDAEA0F-4F3A-1628-3412-41F4AD983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710BD20-DFA1-410A-9EA2-9523A18E4B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71B4435-7C62-260B-E41B-945A867543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18794A6-38A7-4295-EE0D-CB1660E0C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DBE8-EE20-4BD6-B785-91B9D8CF0220}" type="datetimeFigureOut">
              <a:rPr lang="it-IT" smtClean="0"/>
              <a:t>05/05/2026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79E216C-A78D-7879-0BFC-EC45E0400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8167E0C-9999-C2F9-2A49-450767744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3853-683D-417F-A65F-7E91AA7AD8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8097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6A7D7C-2DBD-846D-B0E1-E12428D6E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6EE4A3A-3B68-D15C-A450-E936D6E15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DBE8-EE20-4BD6-B785-91B9D8CF0220}" type="datetimeFigureOut">
              <a:rPr lang="it-IT" smtClean="0"/>
              <a:t>05/05/2026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0F52437-A655-2B40-EDC5-C25321486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D279C3C-4FB1-B7A1-6562-FAB0860A6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3853-683D-417F-A65F-7E91AA7AD8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7043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DDB6365-22D4-D2F3-66C0-3DEE88BA1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DBE8-EE20-4BD6-B785-91B9D8CF0220}" type="datetimeFigureOut">
              <a:rPr lang="it-IT" smtClean="0"/>
              <a:t>05/05/2026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FFE36D6-F1A3-F668-902D-A20B102D0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452A596-8329-A366-FCE2-D544400F5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3853-683D-417F-A65F-7E91AA7AD8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2956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CF8F64-E96E-371F-DB90-A444005F5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8F46DF-E4C9-7903-FE37-23716CD3E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AA16B0E-F6E3-D0CD-7F5F-A96B99C9D0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AF5DC4C-AAAE-60C4-3AFF-80188AEFC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DBE8-EE20-4BD6-B785-91B9D8CF0220}" type="datetimeFigureOut">
              <a:rPr lang="it-IT" smtClean="0"/>
              <a:t>05/05/2026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75C52CA-4296-3AE4-051D-87F5AF86B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CE521A7-49EB-2C4A-8843-BB17F4BFA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3853-683D-417F-A65F-7E91AA7AD8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0776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C99608-F97F-14D8-19A0-4DE4D75F8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7DCA0F4-EC79-0B9F-9977-FD806142E7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C6E3B0A-F0E1-67E1-34CC-47D9F9CCCF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E1D1291-97BC-6663-ECC4-2008C912D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DBE8-EE20-4BD6-B785-91B9D8CF0220}" type="datetimeFigureOut">
              <a:rPr lang="it-IT" smtClean="0"/>
              <a:t>05/05/2026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F970FF3-684A-9F05-C719-3445C4269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517B07A-18CE-DCE2-B807-7E39C5D62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3853-683D-417F-A65F-7E91AA7AD8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4308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7C674AF-A3E5-14FE-EB6A-E0CFB9A49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08127B1-E6C6-4FF9-6A4D-DCB94E85F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0CA332-7B57-F284-849E-D181E975D5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8ADBE8-EE20-4BD6-B785-91B9D8CF0220}" type="datetimeFigureOut">
              <a:rPr lang="it-IT" smtClean="0"/>
              <a:t>05/05/2026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81C741-A174-DDF9-462F-377E592471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17BCF61-E086-A50E-0AD7-B03BF92EBF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323853-683D-417F-A65F-7E91AA7AD8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23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F2E640-DCD0-A2F1-6693-B5394DBF2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4954"/>
          </a:xfrm>
        </p:spPr>
        <p:txBody>
          <a:bodyPr>
            <a:normAutofit/>
          </a:bodyPr>
          <a:lstStyle/>
          <a:p>
            <a:pPr algn="ctr"/>
            <a:r>
              <a:rPr lang="it-IT" sz="2400" dirty="0"/>
              <a:t>Spartizione tedesco-sovietica dell’Europa orientale (agosto 1939)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82C988A-0199-5045-6FB1-D73C0B48F9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046" y="860080"/>
            <a:ext cx="5679907" cy="531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931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573144-15DE-69EC-BEC3-748301764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1331"/>
          </a:xfrm>
        </p:spPr>
        <p:txBody>
          <a:bodyPr>
            <a:normAutofit/>
          </a:bodyPr>
          <a:lstStyle/>
          <a:p>
            <a:pPr algn="ctr"/>
            <a:r>
              <a:rPr lang="it-IT" sz="2400" dirty="0"/>
              <a:t>Campi di concentramento e sterminio nazisti nella Polonia occupata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925C1F0-413D-BBB1-0151-DF8D9740DD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354" y="856456"/>
            <a:ext cx="7161291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33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E44C1C-2BBD-382D-6D2D-7D9E575B0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1331"/>
          </a:xfrm>
        </p:spPr>
        <p:txBody>
          <a:bodyPr>
            <a:normAutofit/>
          </a:bodyPr>
          <a:lstStyle/>
          <a:p>
            <a:pPr algn="ctr"/>
            <a:r>
              <a:rPr lang="it-IT" sz="2400" dirty="0"/>
              <a:t>Principali campi nazisti in Europa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865A513-28FD-E3D6-702B-6A11C39116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728" y="856456"/>
            <a:ext cx="7034543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667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1730FF-28AE-97D3-A06D-27E5F0FAF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0903"/>
            <a:ext cx="10515600" cy="5516060"/>
          </a:xfrm>
        </p:spPr>
        <p:txBody>
          <a:bodyPr/>
          <a:lstStyle/>
          <a:p>
            <a:pPr algn="just"/>
            <a:r>
              <a:rPr lang="it-IT" dirty="0"/>
              <a:t>Fra il 1942 e il 1943 avviene una svolta nella guerra a favore degli Alleati (Stati Uniti, Regno Unito, Urss) nel Pacifico, in Africa e in Unione Sovietica (battaglia di Stalingrado)</a:t>
            </a:r>
          </a:p>
          <a:p>
            <a:pPr algn="just"/>
            <a:r>
              <a:rPr lang="it-IT" dirty="0"/>
              <a:t>Nella riunione del Gran Consiglio del fascismo del 24-25 luglio 1943 viene deciso di riaffidare il comando dell’esercito a re Vittorio Emanuele III, sconfessando Mussolini</a:t>
            </a:r>
          </a:p>
          <a:p>
            <a:pPr algn="just"/>
            <a:r>
              <a:rPr lang="it-IT" dirty="0"/>
              <a:t>Mussolini viene arrestato e il governo viene affidato al generale Pietro Badoglio</a:t>
            </a:r>
          </a:p>
          <a:p>
            <a:pPr algn="just"/>
            <a:r>
              <a:rPr lang="it-IT" dirty="0"/>
              <a:t>Armistizio italiano con gli Alleati (3 settembre 1943)</a:t>
            </a:r>
          </a:p>
          <a:p>
            <a:pPr algn="just"/>
            <a:r>
              <a:rPr lang="it-IT" dirty="0"/>
              <a:t>Mussolini è liberato dai tedeschi e fonda la Repubblica Sociale Italiana nell’Italia centro-settentrionale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09572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49D54B-3D16-AB6D-40A6-CBB810A9E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4277"/>
            <a:ext cx="10515600" cy="5452686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dirty="0"/>
              <a:t>L’Italia è divisa in due parti: a sud il «regno del Sud» appoggiato dagli anglo-americani e a nord la Repubblica Sociale Italiana sostenuta dalla Germania nazista</a:t>
            </a:r>
          </a:p>
          <a:p>
            <a:pPr algn="just"/>
            <a:r>
              <a:rPr lang="it-IT" dirty="0"/>
              <a:t>In Italia si costituisce un movimento di resistenza di diverse tendenze politiche: comunisti, azionisti liberal-socialisti, socialisti, cattolici, liberali, monarchici</a:t>
            </a:r>
          </a:p>
          <a:p>
            <a:pPr algn="just"/>
            <a:r>
              <a:rPr lang="it-IT" dirty="0"/>
              <a:t>«Svolta di Salerno» di Togliatti (marzo 1944): il Pci apre ad una collaborazione con Badoglio e la monarchia per la liberazione dell’Italia dal nazi-fascismo</a:t>
            </a:r>
          </a:p>
          <a:p>
            <a:pPr algn="just"/>
            <a:r>
              <a:rPr lang="it-IT" dirty="0"/>
              <a:t>Formazione dei governi di unità nazionale composti dai partiti antifascisti del Cln (Comitato di liberazione nazionale): Pci, </a:t>
            </a:r>
            <a:r>
              <a:rPr lang="it-IT" dirty="0" err="1"/>
              <a:t>Pda</a:t>
            </a:r>
            <a:r>
              <a:rPr lang="it-IT" dirty="0"/>
              <a:t> (Partito d’Azione), Dc (Democrazia cristiana), Psiup (Partito socialista), Pli (Partito liberale italiano), Pdl (Partito democratico del lavoro)</a:t>
            </a:r>
          </a:p>
        </p:txBody>
      </p:sp>
    </p:spTree>
    <p:extLst>
      <p:ext uri="{BB962C8B-B14F-4D97-AF65-F5344CB8AC3E}">
        <p14:creationId xmlns:p14="http://schemas.microsoft.com/office/powerpoint/2010/main" val="1410105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310D2D-2895-DF7B-2E3F-D15DCF2CB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4008"/>
          </a:xfrm>
        </p:spPr>
        <p:txBody>
          <a:bodyPr>
            <a:normAutofit/>
          </a:bodyPr>
          <a:lstStyle/>
          <a:p>
            <a:pPr algn="ctr"/>
            <a:r>
              <a:rPr lang="it-IT" sz="2400" dirty="0"/>
              <a:t>Repubblica sociale italiana (1943-1945)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D6B8AC29-1A84-8709-E0CA-602FB2ECD8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112" y="869134"/>
            <a:ext cx="3969775" cy="551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068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28C3C61-1A35-755B-3363-D5CD6668D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6582"/>
            <a:ext cx="10515600" cy="5570381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dirty="0"/>
              <a:t>Con la liberazione di Roma (giugno 1944), a Badoglio subentra Bonomi e Vittorio Emanuele III lascia il posto a suo figlio Umberto, che diventa luogotenente generale del Regno</a:t>
            </a:r>
          </a:p>
          <a:p>
            <a:pPr algn="just"/>
            <a:r>
              <a:rPr lang="it-IT" dirty="0"/>
              <a:t>Sbarco anglo-americano in Normandia (giugno 1944)</a:t>
            </a:r>
          </a:p>
          <a:p>
            <a:pPr algn="just"/>
            <a:r>
              <a:rPr lang="it-IT" dirty="0"/>
              <a:t>Conferenza di Jalta (febbraio 1945): divisione della Germania in quattro zone di influenza (sovietica, britannica, statunitense e francese) e istituzione di governi provvisori nei paesi dell’Europa orientale liberata, che includessero anche i partiti comunisti</a:t>
            </a:r>
          </a:p>
          <a:p>
            <a:pPr algn="just"/>
            <a:r>
              <a:rPr lang="it-IT" dirty="0"/>
              <a:t>Fucilazione di Mussolini (28 aprile 1945) e suicidio di Hitler (30 aprile 1945)</a:t>
            </a:r>
          </a:p>
          <a:p>
            <a:pPr algn="just"/>
            <a:r>
              <a:rPr lang="it-IT" dirty="0"/>
              <a:t>Resa della Germania (7 maggio 1945) e del Giappone (2 settembre 1945), colpito nell’agosto da due bombe atomiche sganciate dagli Usa</a:t>
            </a:r>
          </a:p>
        </p:txBody>
      </p:sp>
    </p:spTree>
    <p:extLst>
      <p:ext uri="{BB962C8B-B14F-4D97-AF65-F5344CB8AC3E}">
        <p14:creationId xmlns:p14="http://schemas.microsoft.com/office/powerpoint/2010/main" val="3031658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E99CE7-408B-9A4B-EC0F-A134A610D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1331"/>
          </a:xfrm>
        </p:spPr>
        <p:txBody>
          <a:bodyPr>
            <a:normAutofit/>
          </a:bodyPr>
          <a:lstStyle/>
          <a:p>
            <a:pPr algn="ctr"/>
            <a:r>
              <a:rPr lang="it-IT" sz="2400" dirty="0"/>
              <a:t>Avanzata degli Alleati</a:t>
            </a:r>
          </a:p>
        </p:txBody>
      </p:sp>
      <p:pic>
        <p:nvPicPr>
          <p:cNvPr id="3074" name="Picture 2" descr="World War II in Eastern Europe, 1942–1945 | Holocaust Encyclopedia">
            <a:extLst>
              <a:ext uri="{FF2B5EF4-FFF2-40B4-BE49-F238E27FC236}">
                <a16:creationId xmlns:a16="http://schemas.microsoft.com/office/drawing/2014/main" id="{57C39055-7168-03C2-EA24-37272F8D75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950" y="856456"/>
            <a:ext cx="6790099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218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45E4E9A-AA82-5954-FF42-DEB6A08E4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6170"/>
            <a:ext cx="10515600" cy="5470793"/>
          </a:xfrm>
        </p:spPr>
        <p:txBody>
          <a:bodyPr/>
          <a:lstStyle/>
          <a:p>
            <a:pPr algn="just"/>
            <a:r>
              <a:rPr lang="it-IT" dirty="0"/>
              <a:t>L’invasione tedesca della Polonia (1° settembre 1939) dà inizio alla Seconda guerra mondiale</a:t>
            </a:r>
          </a:p>
          <a:p>
            <a:pPr algn="just"/>
            <a:r>
              <a:rPr lang="it-IT" dirty="0"/>
              <a:t>L’Urss occupa la parte orientale della Polonia, i Paesi Baltici, la Bessarabia e attacca la Finlandia, non riuscendo però ad occuparla</a:t>
            </a:r>
          </a:p>
          <a:p>
            <a:pPr algn="just"/>
            <a:r>
              <a:rPr lang="it-IT" dirty="0"/>
              <a:t>Occupazione tedesca di Danimarca, Norvegia, Olanda, Belgio e attacco alla Francia (maggio 1940) che viene sconfitta (giugno 1940) anche con l’intervento italiano</a:t>
            </a:r>
          </a:p>
          <a:p>
            <a:pPr algn="just"/>
            <a:r>
              <a:rPr lang="it-IT" dirty="0"/>
              <a:t>Divisione della Francia in due parti: a nord occupazione diretta nazista, a sud creazione di un governo collaborazionista guidato da Philippe Pétain</a:t>
            </a:r>
          </a:p>
          <a:p>
            <a:pPr algn="just"/>
            <a:r>
              <a:rPr lang="it-IT" dirty="0"/>
              <a:t>Attacco tedesco al Regno Unito (1940-41) che però fallisce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17197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5D13A7-DD0E-8F34-A6A1-50F7B3FA7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6170"/>
            <a:ext cx="10515600" cy="5470793"/>
          </a:xfrm>
        </p:spPr>
        <p:txBody>
          <a:bodyPr/>
          <a:lstStyle/>
          <a:p>
            <a:pPr algn="just"/>
            <a:r>
              <a:rPr lang="it-IT" dirty="0"/>
              <a:t>Mussolini vuole condurre una «guerra parallela» alla Germania nazista per dimostrare il peso militare dell’Italia: in nord Africa attacco all’Egitto e alla Somalia britannica</a:t>
            </a:r>
          </a:p>
          <a:p>
            <a:pPr algn="just"/>
            <a:r>
              <a:rPr lang="it-IT" dirty="0"/>
              <a:t>Necessità dell’aiuto tedesco e occupazione britannica dell’Etiopia italiana (aprile 1941)</a:t>
            </a:r>
          </a:p>
          <a:p>
            <a:pPr algn="just"/>
            <a:r>
              <a:rPr lang="it-IT" dirty="0"/>
              <a:t>Attacco italiano alla Grecia (ottobre 1940) e necessità dell’aiuto tedesco</a:t>
            </a:r>
          </a:p>
          <a:p>
            <a:pPr algn="just"/>
            <a:r>
              <a:rPr lang="it-IT" dirty="0"/>
              <a:t>Occupazione della Jugoslavia e della Grecia da parte dell’Asse (Italia e Germania) e dei suoi alleati (Ungheria e Bulgaria)</a:t>
            </a:r>
          </a:p>
          <a:p>
            <a:pPr algn="just"/>
            <a:r>
              <a:rPr lang="it-IT" dirty="0"/>
              <a:t>La Jugoslavia è spartita tra Germania, Italia, Ungheria e Bulgaria</a:t>
            </a:r>
          </a:p>
          <a:p>
            <a:pPr algn="just"/>
            <a:r>
              <a:rPr lang="it-IT" dirty="0"/>
              <a:t>In Croazia viene istituito uno stato satellite dell’Asse guidato dal partito di estrema destra ustascia di Ante Pavelić</a:t>
            </a:r>
          </a:p>
        </p:txBody>
      </p:sp>
    </p:spTree>
    <p:extLst>
      <p:ext uri="{BB962C8B-B14F-4D97-AF65-F5344CB8AC3E}">
        <p14:creationId xmlns:p14="http://schemas.microsoft.com/office/powerpoint/2010/main" val="1087339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DBF36E-9518-E337-32A9-326287AA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6435"/>
          </a:xfrm>
        </p:spPr>
        <p:txBody>
          <a:bodyPr>
            <a:normAutofit/>
          </a:bodyPr>
          <a:lstStyle/>
          <a:p>
            <a:pPr algn="ctr"/>
            <a:r>
              <a:rPr lang="it-IT" sz="2400" dirty="0"/>
              <a:t>Spartizione della Jugoslavia (1941)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3ED000F-1848-AB17-3817-AA095D9331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180" y="941560"/>
            <a:ext cx="5701639" cy="523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166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B02234-68C0-E9C8-51E1-E477EE0BB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5366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400" dirty="0"/>
              <a:t>L’Europa nel 1942</a:t>
            </a:r>
          </a:p>
        </p:txBody>
      </p:sp>
      <p:pic>
        <p:nvPicPr>
          <p:cNvPr id="1026" name="Picture 2" descr="German administration of Europe, 1942 | Holocaust Encyclopedia">
            <a:extLst>
              <a:ext uri="{FF2B5EF4-FFF2-40B4-BE49-F238E27FC236}">
                <a16:creationId xmlns:a16="http://schemas.microsoft.com/office/drawing/2014/main" id="{14738876-8020-66ED-A50A-08488DFC88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736" y="760492"/>
            <a:ext cx="6862527" cy="524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052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8EA5225-10D2-D731-D0AD-402927547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51850"/>
            <a:ext cx="10515600" cy="5525113"/>
          </a:xfrm>
        </p:spPr>
        <p:txBody>
          <a:bodyPr/>
          <a:lstStyle/>
          <a:p>
            <a:pPr algn="just"/>
            <a:r>
              <a:rPr lang="it-IT" dirty="0"/>
              <a:t>Attacco tedesco all’Unione Sovietica («operazione Barbarossa», giugno 1941)</a:t>
            </a:r>
          </a:p>
          <a:p>
            <a:pPr algn="just"/>
            <a:r>
              <a:rPr lang="it-IT" dirty="0"/>
              <a:t>Patto Tripartito fra Germania, Italia e Giappone (settembre 1940): spartizione di aree di interesse delle tre potenze in Europa e Asia</a:t>
            </a:r>
          </a:p>
          <a:p>
            <a:pPr algn="just"/>
            <a:r>
              <a:rPr lang="it-IT" dirty="0"/>
              <a:t>In seguito al bombardamento giapponese di Pearl Harbor (dicembre 1941) gli Stati Uniti entrano in guerra</a:t>
            </a:r>
          </a:p>
          <a:p>
            <a:pPr algn="just"/>
            <a:r>
              <a:rPr lang="it-IT" dirty="0"/>
              <a:t>L’industria bellica americana viene potenziata e permette di rilanciare definitivamente l’economia degli Stati Uniti</a:t>
            </a:r>
          </a:p>
          <a:p>
            <a:pPr algn="just"/>
            <a:r>
              <a:rPr lang="it-IT" dirty="0"/>
              <a:t>I regimi di occupazione del Giappone in Asia sud-orientale e della Germania in Europa impongono una stretta subordinazione alla potenza dominante</a:t>
            </a:r>
          </a:p>
        </p:txBody>
      </p:sp>
    </p:spTree>
    <p:extLst>
      <p:ext uri="{BB962C8B-B14F-4D97-AF65-F5344CB8AC3E}">
        <p14:creationId xmlns:p14="http://schemas.microsoft.com/office/powerpoint/2010/main" val="2488127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325173-E546-045D-A6B5-F378B3FAF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4954"/>
          </a:xfrm>
        </p:spPr>
        <p:txBody>
          <a:bodyPr>
            <a:normAutofit/>
          </a:bodyPr>
          <a:lstStyle/>
          <a:p>
            <a:pPr algn="ctr"/>
            <a:r>
              <a:rPr lang="it-IT" sz="2400" dirty="0"/>
              <a:t>Occupazioni giapponesi in Asia sud-orientale</a:t>
            </a:r>
          </a:p>
        </p:txBody>
      </p:sp>
      <p:pic>
        <p:nvPicPr>
          <p:cNvPr id="2052" name="Picture 4" descr="How Much of China did Japan Control at its Greatest Extent? - Pacific  Atrocities Education">
            <a:extLst>
              <a:ext uri="{FF2B5EF4-FFF2-40B4-BE49-F238E27FC236}">
                <a16:creationId xmlns:a16="http://schemas.microsoft.com/office/drawing/2014/main" id="{BFA70894-5CAA-C5FA-3B85-180D0D9498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912" y="860080"/>
            <a:ext cx="6408176" cy="531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616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EEEA7D-40EA-4BAF-40C3-31BB67508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42796"/>
            <a:ext cx="10515600" cy="5534167"/>
          </a:xfrm>
        </p:spPr>
        <p:txBody>
          <a:bodyPr/>
          <a:lstStyle/>
          <a:p>
            <a:pPr algn="just"/>
            <a:r>
              <a:rPr lang="it-IT" dirty="0"/>
              <a:t>La Germania si avvale sia di regimi collaborazionisti (Francia, Croazia, Slovacchia, Norvegia) sia di dure politiche di occupazione (Boemia, Moravia, Polonia, Paesi Baltici, territori conquistati all’Unione Sovietica)</a:t>
            </a:r>
          </a:p>
          <a:p>
            <a:pPr algn="just"/>
            <a:r>
              <a:rPr lang="it-IT" dirty="0"/>
              <a:t>Piano tedesco di colonizzazione dell’Europa orientale occupata a beneficio della «razza» tedesca</a:t>
            </a:r>
          </a:p>
          <a:p>
            <a:pPr algn="just"/>
            <a:r>
              <a:rPr lang="it-IT" dirty="0"/>
              <a:t>Quando la Germania occupa la Polonia e poi avanza in territorio sovietico, viene pianificata l’eliminazione degli ebrei che abitavano in questi territori</a:t>
            </a:r>
          </a:p>
          <a:p>
            <a:pPr algn="just"/>
            <a:r>
              <a:rPr lang="it-IT" dirty="0"/>
              <a:t>A una prima fase, fatta inizialmente di ghettizzazione e fucilazioni di massa, segue l’istituzione dei campi di concentramento e di sterminio</a:t>
            </a:r>
          </a:p>
        </p:txBody>
      </p:sp>
    </p:spTree>
    <p:extLst>
      <p:ext uri="{BB962C8B-B14F-4D97-AF65-F5344CB8AC3E}">
        <p14:creationId xmlns:p14="http://schemas.microsoft.com/office/powerpoint/2010/main" val="1213406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ECB25FA-B05C-2275-1B73-054AC91C8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0368"/>
            <a:ext cx="10515600" cy="5606595"/>
          </a:xfrm>
        </p:spPr>
        <p:txBody>
          <a:bodyPr/>
          <a:lstStyle/>
          <a:p>
            <a:pPr algn="just"/>
            <a:r>
              <a:rPr lang="it-IT" dirty="0"/>
              <a:t>Conferenza di Wannsee (gennaio 1942): «soluzione finale» della questione ebraica</a:t>
            </a:r>
          </a:p>
          <a:p>
            <a:pPr algn="just"/>
            <a:r>
              <a:rPr lang="it-IT" dirty="0"/>
              <a:t>Gli ebrei dell’Europa occupata sono inviati ai campi di sterminio dove vengono eliminati: in totale circa 6 milioni di morti</a:t>
            </a:r>
          </a:p>
          <a:p>
            <a:pPr algn="just"/>
            <a:r>
              <a:rPr lang="it-IT" dirty="0"/>
              <a:t>Nell’Europa occupata si formano organizzazioni di resistenza: in Francia i partigiani coordinati dall’estero dal generale De Gaulle, in Polonia due organizzazioni, una di stampo nazionale, sostenuta dal Regno Unito, e una comunista, sostenuta dall’Urss</a:t>
            </a:r>
          </a:p>
          <a:p>
            <a:pPr algn="just"/>
            <a:r>
              <a:rPr lang="it-IT" dirty="0"/>
              <a:t>In Jugoslavia gli ustascia, sostenuti dai nazisti, si scontrano con i cetnici, nazionalisti serbi, entrambi avversati dai partigiani comunisti guidati da Tito (Josip Broz)</a:t>
            </a:r>
          </a:p>
          <a:p>
            <a:pPr algn="just"/>
            <a:r>
              <a:rPr lang="it-IT" dirty="0"/>
              <a:t>In Grecia la resistenza è guidata dal Fronte di liberazione nazionale egemonizzato dai comunisti</a:t>
            </a:r>
          </a:p>
        </p:txBody>
      </p:sp>
    </p:spTree>
    <p:extLst>
      <p:ext uri="{BB962C8B-B14F-4D97-AF65-F5344CB8AC3E}">
        <p14:creationId xmlns:p14="http://schemas.microsoft.com/office/powerpoint/2010/main" val="2099769802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909</Words>
  <Application>Microsoft Office PowerPoint</Application>
  <PresentationFormat>Widescreen</PresentationFormat>
  <Paragraphs>47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1_Tema di Office</vt:lpstr>
      <vt:lpstr>Spartizione tedesco-sovietica dell’Europa orientale (agosto 1939)</vt:lpstr>
      <vt:lpstr>Presentazione standard di PowerPoint</vt:lpstr>
      <vt:lpstr>Presentazione standard di PowerPoint</vt:lpstr>
      <vt:lpstr>Spartizione della Jugoslavia (1941)</vt:lpstr>
      <vt:lpstr>L’Europa nel 1942</vt:lpstr>
      <vt:lpstr>Presentazione standard di PowerPoint</vt:lpstr>
      <vt:lpstr>Occupazioni giapponesi in Asia sud-orientale</vt:lpstr>
      <vt:lpstr>Presentazione standard di PowerPoint</vt:lpstr>
      <vt:lpstr>Presentazione standard di PowerPoint</vt:lpstr>
      <vt:lpstr>Campi di concentramento e sterminio nazisti nella Polonia occupata</vt:lpstr>
      <vt:lpstr>Principali campi nazisti in Europa</vt:lpstr>
      <vt:lpstr>Presentazione standard di PowerPoint</vt:lpstr>
      <vt:lpstr>Presentazione standard di PowerPoint</vt:lpstr>
      <vt:lpstr>Repubblica sociale italiana (1943-1945)</vt:lpstr>
      <vt:lpstr>Presentazione standard di PowerPoint</vt:lpstr>
      <vt:lpstr>Avanzata degli Alleati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SANTORO STEFANO</dc:creator>
  <cp:lastModifiedBy>SANTORO STEFANO</cp:lastModifiedBy>
  <cp:revision>1</cp:revision>
  <dcterms:created xsi:type="dcterms:W3CDTF">2026-05-05T05:51:01Z</dcterms:created>
  <dcterms:modified xsi:type="dcterms:W3CDTF">2026-05-05T05:51:38Z</dcterms:modified>
</cp:coreProperties>
</file>