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523" r:id="rId3"/>
    <p:sldId id="530" r:id="rId4"/>
    <p:sldId id="539" r:id="rId5"/>
    <p:sldId id="537" r:id="rId6"/>
    <p:sldId id="528" r:id="rId7"/>
    <p:sldId id="532" r:id="rId8"/>
    <p:sldId id="531" r:id="rId9"/>
    <p:sldId id="524" r:id="rId10"/>
    <p:sldId id="534" r:id="rId11"/>
    <p:sldId id="525" r:id="rId12"/>
    <p:sldId id="540" r:id="rId13"/>
    <p:sldId id="556" r:id="rId14"/>
    <p:sldId id="541" r:id="rId15"/>
    <p:sldId id="548" r:id="rId16"/>
    <p:sldId id="549" r:id="rId17"/>
    <p:sldId id="552" r:id="rId18"/>
    <p:sldId id="551" r:id="rId19"/>
    <p:sldId id="553" r:id="rId20"/>
    <p:sldId id="550" r:id="rId21"/>
    <p:sldId id="546" r:id="rId22"/>
    <p:sldId id="544" r:id="rId23"/>
    <p:sldId id="554" r:id="rId24"/>
    <p:sldId id="557" r:id="rId25"/>
    <p:sldId id="558" r:id="rId26"/>
    <p:sldId id="559" r:id="rId27"/>
    <p:sldId id="560" r:id="rId28"/>
    <p:sldId id="561" r:id="rId29"/>
    <p:sldId id="562" r:id="rId30"/>
    <p:sldId id="580" r:id="rId31"/>
    <p:sldId id="581" r:id="rId32"/>
    <p:sldId id="585" r:id="rId33"/>
    <p:sldId id="579" r:id="rId34"/>
    <p:sldId id="586" r:id="rId35"/>
    <p:sldId id="582" r:id="rId36"/>
    <p:sldId id="566" r:id="rId37"/>
    <p:sldId id="587" r:id="rId38"/>
    <p:sldId id="564" r:id="rId39"/>
    <p:sldId id="565" r:id="rId40"/>
    <p:sldId id="568" r:id="rId41"/>
    <p:sldId id="563" r:id="rId42"/>
    <p:sldId id="611" r:id="rId43"/>
    <p:sldId id="569" r:id="rId44"/>
    <p:sldId id="583" r:id="rId45"/>
    <p:sldId id="570" r:id="rId46"/>
    <p:sldId id="571" r:id="rId47"/>
    <p:sldId id="555" r:id="rId48"/>
    <p:sldId id="572" r:id="rId49"/>
    <p:sldId id="573" r:id="rId50"/>
    <p:sldId id="575" r:id="rId51"/>
    <p:sldId id="612" r:id="rId52"/>
    <p:sldId id="576" r:id="rId53"/>
    <p:sldId id="584" r:id="rId54"/>
    <p:sldId id="574" r:id="rId55"/>
    <p:sldId id="578" r:id="rId56"/>
    <p:sldId id="613" r:id="rId57"/>
    <p:sldId id="614" r:id="rId58"/>
    <p:sldId id="605" r:id="rId59"/>
    <p:sldId id="604" r:id="rId60"/>
    <p:sldId id="606" r:id="rId61"/>
    <p:sldId id="602" r:id="rId62"/>
    <p:sldId id="603" r:id="rId63"/>
    <p:sldId id="597" r:id="rId64"/>
    <p:sldId id="599" r:id="rId65"/>
    <p:sldId id="600" r:id="rId66"/>
    <p:sldId id="601" r:id="rId67"/>
    <p:sldId id="593" r:id="rId68"/>
    <p:sldId id="592" r:id="rId69"/>
    <p:sldId id="596" r:id="rId70"/>
    <p:sldId id="594" r:id="rId71"/>
    <p:sldId id="595" r:id="rId72"/>
    <p:sldId id="588" r:id="rId73"/>
    <p:sldId id="607" r:id="rId74"/>
    <p:sldId id="608" r:id="rId75"/>
    <p:sldId id="60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B54A6-AEF1-4E3F-A1BA-ACCFDB6AE6F7}" v="200" dt="2026-05-05T19:45:49.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029" y="4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Di Domenico" userId="b92e3e10ad574af4" providerId="LiveId" clId="{5F2C6BB5-76BE-48E0-A92F-A18EAC1B191D}"/>
    <pc:docChg chg="undo custSel addSld delSld modSld">
      <pc:chgData name="Lorenzo Di Domenico" userId="b92e3e10ad574af4" providerId="LiveId" clId="{5F2C6BB5-76BE-48E0-A92F-A18EAC1B191D}" dt="2026-05-05T19:46:08.752" v="310" actId="1076"/>
      <pc:docMkLst>
        <pc:docMk/>
      </pc:docMkLst>
      <pc:sldChg chg="add setBg">
        <pc:chgData name="Lorenzo Di Domenico" userId="b92e3e10ad574af4" providerId="LiveId" clId="{5F2C6BB5-76BE-48E0-A92F-A18EAC1B191D}" dt="2026-04-27T07:41:25.384" v="4"/>
        <pc:sldMkLst>
          <pc:docMk/>
          <pc:sldMk cId="0" sldId="256"/>
        </pc:sldMkLst>
      </pc:sldChg>
      <pc:sldChg chg="addSp modSp mod">
        <pc:chgData name="Lorenzo Di Domenico" userId="b92e3e10ad574af4" providerId="LiveId" clId="{5F2C6BB5-76BE-48E0-A92F-A18EAC1B191D}" dt="2026-04-27T07:41:44.052" v="8" actId="1076"/>
        <pc:sldMkLst>
          <pc:docMk/>
          <pc:sldMk cId="493830057" sldId="523"/>
        </pc:sldMkLst>
        <pc:spChg chg="add mod">
          <ac:chgData name="Lorenzo Di Domenico" userId="b92e3e10ad574af4" providerId="LiveId" clId="{5F2C6BB5-76BE-48E0-A92F-A18EAC1B191D}" dt="2026-04-27T07:41:39.650" v="6"/>
          <ac:spMkLst>
            <pc:docMk/>
            <pc:sldMk cId="493830057" sldId="523"/>
            <ac:spMk id="2" creationId="{0109BFD0-9FB2-266F-109C-513EB38A15C6}"/>
          </ac:spMkLst>
        </pc:spChg>
        <pc:spChg chg="add mod">
          <ac:chgData name="Lorenzo Di Domenico" userId="b92e3e10ad574af4" providerId="LiveId" clId="{5F2C6BB5-76BE-48E0-A92F-A18EAC1B191D}" dt="2026-04-27T07:41:39.650" v="6"/>
          <ac:spMkLst>
            <pc:docMk/>
            <pc:sldMk cId="493830057" sldId="523"/>
            <ac:spMk id="3" creationId="{F5198471-B224-2900-BE87-E73BD70FD31E}"/>
          </ac:spMkLst>
        </pc:spChg>
        <pc:picChg chg="add mod">
          <ac:chgData name="Lorenzo Di Domenico" userId="b92e3e10ad574af4" providerId="LiveId" clId="{5F2C6BB5-76BE-48E0-A92F-A18EAC1B191D}" dt="2026-04-27T07:41:39.650" v="6"/>
          <ac:picMkLst>
            <pc:docMk/>
            <pc:sldMk cId="493830057" sldId="523"/>
            <ac:picMk id="4" creationId="{F5835B4C-4E7D-D73F-7D6C-17BAA80331DB}"/>
          </ac:picMkLst>
        </pc:picChg>
        <pc:picChg chg="mod">
          <ac:chgData name="Lorenzo Di Domenico" userId="b92e3e10ad574af4" providerId="LiveId" clId="{5F2C6BB5-76BE-48E0-A92F-A18EAC1B191D}" dt="2026-04-27T07:41:44.052" v="8" actId="1076"/>
          <ac:picMkLst>
            <pc:docMk/>
            <pc:sldMk cId="493830057" sldId="523"/>
            <ac:picMk id="10" creationId="{CEE07779-2261-3DBE-59FD-EE4C62AB02AB}"/>
          </ac:picMkLst>
        </pc:picChg>
      </pc:sldChg>
      <pc:sldChg chg="addSp modSp">
        <pc:chgData name="Lorenzo Di Domenico" userId="b92e3e10ad574af4" providerId="LiveId" clId="{5F2C6BB5-76BE-48E0-A92F-A18EAC1B191D}" dt="2026-04-27T07:42:47.326" v="21"/>
        <pc:sldMkLst>
          <pc:docMk/>
          <pc:sldMk cId="400606477" sldId="524"/>
        </pc:sldMkLst>
        <pc:spChg chg="add mod">
          <ac:chgData name="Lorenzo Di Domenico" userId="b92e3e10ad574af4" providerId="LiveId" clId="{5F2C6BB5-76BE-48E0-A92F-A18EAC1B191D}" dt="2026-04-27T07:42:47.326" v="21"/>
          <ac:spMkLst>
            <pc:docMk/>
            <pc:sldMk cId="400606477" sldId="524"/>
            <ac:spMk id="4" creationId="{976816D0-99CB-9C20-76FC-A6ED31AA36EC}"/>
          </ac:spMkLst>
        </pc:spChg>
        <pc:spChg chg="add mod">
          <ac:chgData name="Lorenzo Di Domenico" userId="b92e3e10ad574af4" providerId="LiveId" clId="{5F2C6BB5-76BE-48E0-A92F-A18EAC1B191D}" dt="2026-04-27T07:42:47.326" v="21"/>
          <ac:spMkLst>
            <pc:docMk/>
            <pc:sldMk cId="400606477" sldId="524"/>
            <ac:spMk id="5" creationId="{D0B72955-7304-A5F2-E1DB-D4C2D48E4CAF}"/>
          </ac:spMkLst>
        </pc:spChg>
        <pc:picChg chg="add mod">
          <ac:chgData name="Lorenzo Di Domenico" userId="b92e3e10ad574af4" providerId="LiveId" clId="{5F2C6BB5-76BE-48E0-A92F-A18EAC1B191D}" dt="2026-04-27T07:42:47.326" v="21"/>
          <ac:picMkLst>
            <pc:docMk/>
            <pc:sldMk cId="400606477" sldId="524"/>
            <ac:picMk id="6" creationId="{19F12EB2-70C8-3E96-7FAC-971BCDDDBE88}"/>
          </ac:picMkLst>
        </pc:picChg>
      </pc:sldChg>
      <pc:sldChg chg="addSp modSp">
        <pc:chgData name="Lorenzo Di Domenico" userId="b92e3e10ad574af4" providerId="LiveId" clId="{5F2C6BB5-76BE-48E0-A92F-A18EAC1B191D}" dt="2026-04-27T07:42:52.343" v="23"/>
        <pc:sldMkLst>
          <pc:docMk/>
          <pc:sldMk cId="1875906825" sldId="525"/>
        </pc:sldMkLst>
        <pc:spChg chg="add mod">
          <ac:chgData name="Lorenzo Di Domenico" userId="b92e3e10ad574af4" providerId="LiveId" clId="{5F2C6BB5-76BE-48E0-A92F-A18EAC1B191D}" dt="2026-04-27T07:42:52.343" v="23"/>
          <ac:spMkLst>
            <pc:docMk/>
            <pc:sldMk cId="1875906825" sldId="525"/>
            <ac:spMk id="4" creationId="{CF1E2B40-C6A5-4CD0-F3DE-4B18F8A8F053}"/>
          </ac:spMkLst>
        </pc:spChg>
        <pc:spChg chg="add mod">
          <ac:chgData name="Lorenzo Di Domenico" userId="b92e3e10ad574af4" providerId="LiveId" clId="{5F2C6BB5-76BE-48E0-A92F-A18EAC1B191D}" dt="2026-04-27T07:42:52.343" v="23"/>
          <ac:spMkLst>
            <pc:docMk/>
            <pc:sldMk cId="1875906825" sldId="525"/>
            <ac:spMk id="5" creationId="{F50626FE-7DE4-403A-F31E-C29233832FF6}"/>
          </ac:spMkLst>
        </pc:spChg>
        <pc:picChg chg="add mod">
          <ac:chgData name="Lorenzo Di Domenico" userId="b92e3e10ad574af4" providerId="LiveId" clId="{5F2C6BB5-76BE-48E0-A92F-A18EAC1B191D}" dt="2026-04-27T07:42:52.343" v="23"/>
          <ac:picMkLst>
            <pc:docMk/>
            <pc:sldMk cId="1875906825" sldId="525"/>
            <ac:picMk id="6" creationId="{A3298456-5C18-407C-7C28-424226CF2B7B}"/>
          </ac:picMkLst>
        </pc:picChg>
      </pc:sldChg>
      <pc:sldChg chg="addSp modSp mod">
        <pc:chgData name="Lorenzo Di Domenico" userId="b92e3e10ad574af4" providerId="LiveId" clId="{5F2C6BB5-76BE-48E0-A92F-A18EAC1B191D}" dt="2026-04-27T07:42:17.222" v="15" actId="6549"/>
        <pc:sldMkLst>
          <pc:docMk/>
          <pc:sldMk cId="1770277161" sldId="528"/>
        </pc:sldMkLst>
        <pc:spChg chg="mod">
          <ac:chgData name="Lorenzo Di Domenico" userId="b92e3e10ad574af4" providerId="LiveId" clId="{5F2C6BB5-76BE-48E0-A92F-A18EAC1B191D}" dt="2026-04-27T07:42:17.222" v="15" actId="6549"/>
          <ac:spMkLst>
            <pc:docMk/>
            <pc:sldMk cId="1770277161" sldId="528"/>
            <ac:spMk id="2" creationId="{4047608F-729C-D11C-6CD8-868D3CA0DE4A}"/>
          </ac:spMkLst>
        </pc:spChg>
        <pc:spChg chg="add mod">
          <ac:chgData name="Lorenzo Di Domenico" userId="b92e3e10ad574af4" providerId="LiveId" clId="{5F2C6BB5-76BE-48E0-A92F-A18EAC1B191D}" dt="2026-04-27T07:42:07.599" v="13"/>
          <ac:spMkLst>
            <pc:docMk/>
            <pc:sldMk cId="1770277161" sldId="528"/>
            <ac:spMk id="4" creationId="{EAA9189A-EA29-862B-33EB-D44998191067}"/>
          </ac:spMkLst>
        </pc:spChg>
        <pc:spChg chg="add mod">
          <ac:chgData name="Lorenzo Di Domenico" userId="b92e3e10ad574af4" providerId="LiveId" clId="{5F2C6BB5-76BE-48E0-A92F-A18EAC1B191D}" dt="2026-04-27T07:42:07.599" v="13"/>
          <ac:spMkLst>
            <pc:docMk/>
            <pc:sldMk cId="1770277161" sldId="528"/>
            <ac:spMk id="6" creationId="{8889AD65-2BAB-7D94-57D6-6E116DF440E9}"/>
          </ac:spMkLst>
        </pc:spChg>
        <pc:picChg chg="add mod">
          <ac:chgData name="Lorenzo Di Domenico" userId="b92e3e10ad574af4" providerId="LiveId" clId="{5F2C6BB5-76BE-48E0-A92F-A18EAC1B191D}" dt="2026-04-27T07:42:07.599" v="13"/>
          <ac:picMkLst>
            <pc:docMk/>
            <pc:sldMk cId="1770277161" sldId="528"/>
            <ac:picMk id="7" creationId="{84302B0F-1BA5-E1A8-88F2-4B39E5F9C3DD}"/>
          </ac:picMkLst>
        </pc:picChg>
      </pc:sldChg>
      <pc:sldChg chg="addSp modSp mod">
        <pc:chgData name="Lorenzo Di Domenico" userId="b92e3e10ad574af4" providerId="LiveId" clId="{5F2C6BB5-76BE-48E0-A92F-A18EAC1B191D}" dt="2026-04-27T07:42:03.020" v="10" actId="1076"/>
        <pc:sldMkLst>
          <pc:docMk/>
          <pc:sldMk cId="273282311" sldId="530"/>
        </pc:sldMkLst>
        <pc:spChg chg="add mod">
          <ac:chgData name="Lorenzo Di Domenico" userId="b92e3e10ad574af4" providerId="LiveId" clId="{5F2C6BB5-76BE-48E0-A92F-A18EAC1B191D}" dt="2026-04-27T07:41:45.510" v="9"/>
          <ac:spMkLst>
            <pc:docMk/>
            <pc:sldMk cId="273282311" sldId="530"/>
            <ac:spMk id="7" creationId="{B781F4F4-FE4F-1011-3B67-8C527FE1F136}"/>
          </ac:spMkLst>
        </pc:spChg>
        <pc:spChg chg="add mod">
          <ac:chgData name="Lorenzo Di Domenico" userId="b92e3e10ad574af4" providerId="LiveId" clId="{5F2C6BB5-76BE-48E0-A92F-A18EAC1B191D}" dt="2026-04-27T07:41:45.510" v="9"/>
          <ac:spMkLst>
            <pc:docMk/>
            <pc:sldMk cId="273282311" sldId="530"/>
            <ac:spMk id="8" creationId="{9630A19D-8532-BF99-8555-46C3F223F4A6}"/>
          </ac:spMkLst>
        </pc:spChg>
        <pc:picChg chg="add mod">
          <ac:chgData name="Lorenzo Di Domenico" userId="b92e3e10ad574af4" providerId="LiveId" clId="{5F2C6BB5-76BE-48E0-A92F-A18EAC1B191D}" dt="2026-04-27T07:42:03.020" v="10" actId="1076"/>
          <ac:picMkLst>
            <pc:docMk/>
            <pc:sldMk cId="273282311" sldId="530"/>
            <ac:picMk id="9" creationId="{24D61B69-1987-FAD1-E7AE-A21539C2BD84}"/>
          </ac:picMkLst>
        </pc:picChg>
      </pc:sldChg>
      <pc:sldChg chg="addSp modSp mod">
        <pc:chgData name="Lorenzo Di Domenico" userId="b92e3e10ad574af4" providerId="LiveId" clId="{5F2C6BB5-76BE-48E0-A92F-A18EAC1B191D}" dt="2026-04-27T07:42:45.337" v="20" actId="1076"/>
        <pc:sldMkLst>
          <pc:docMk/>
          <pc:sldMk cId="2588791348" sldId="531"/>
        </pc:sldMkLst>
        <pc:spChg chg="add mod">
          <ac:chgData name="Lorenzo Di Domenico" userId="b92e3e10ad574af4" providerId="LiveId" clId="{5F2C6BB5-76BE-48E0-A92F-A18EAC1B191D}" dt="2026-04-27T07:42:10.598" v="14"/>
          <ac:spMkLst>
            <pc:docMk/>
            <pc:sldMk cId="2588791348" sldId="531"/>
            <ac:spMk id="3" creationId="{D27638C3-E2E3-BA26-40DE-5EA673F34DC2}"/>
          </ac:spMkLst>
        </pc:spChg>
        <pc:spChg chg="add mod">
          <ac:chgData name="Lorenzo Di Domenico" userId="b92e3e10ad574af4" providerId="LiveId" clId="{5F2C6BB5-76BE-48E0-A92F-A18EAC1B191D}" dt="2026-04-27T07:42:10.598" v="14"/>
          <ac:spMkLst>
            <pc:docMk/>
            <pc:sldMk cId="2588791348" sldId="531"/>
            <ac:spMk id="4" creationId="{5ACFD6E8-98C7-16AC-BAF3-ADF6E3B61DE4}"/>
          </ac:spMkLst>
        </pc:spChg>
        <pc:picChg chg="add mod">
          <ac:chgData name="Lorenzo Di Domenico" userId="b92e3e10ad574af4" providerId="LiveId" clId="{5F2C6BB5-76BE-48E0-A92F-A18EAC1B191D}" dt="2026-04-27T07:42:45.337" v="20" actId="1076"/>
          <ac:picMkLst>
            <pc:docMk/>
            <pc:sldMk cId="2588791348" sldId="531"/>
            <ac:picMk id="5" creationId="{41FDFB38-10CD-6541-F0B7-EBDEFF96FD4E}"/>
          </ac:picMkLst>
        </pc:picChg>
      </pc:sldChg>
      <pc:sldChg chg="addSp modSp mod">
        <pc:chgData name="Lorenzo Di Domenico" userId="b92e3e10ad574af4" providerId="LiveId" clId="{5F2C6BB5-76BE-48E0-A92F-A18EAC1B191D}" dt="2026-04-27T07:42:33.323" v="18" actId="1076"/>
        <pc:sldMkLst>
          <pc:docMk/>
          <pc:sldMk cId="3267810130" sldId="532"/>
        </pc:sldMkLst>
        <pc:spChg chg="add mod">
          <ac:chgData name="Lorenzo Di Domenico" userId="b92e3e10ad574af4" providerId="LiveId" clId="{5F2C6BB5-76BE-48E0-A92F-A18EAC1B191D}" dt="2026-04-27T07:42:20.231" v="16"/>
          <ac:spMkLst>
            <pc:docMk/>
            <pc:sldMk cId="3267810130" sldId="532"/>
            <ac:spMk id="4" creationId="{056FDFD5-EAC3-4DDC-D4B2-BE428D241A9C}"/>
          </ac:spMkLst>
        </pc:spChg>
        <pc:spChg chg="add mod">
          <ac:chgData name="Lorenzo Di Domenico" userId="b92e3e10ad574af4" providerId="LiveId" clId="{5F2C6BB5-76BE-48E0-A92F-A18EAC1B191D}" dt="2026-04-27T07:42:20.231" v="16"/>
          <ac:spMkLst>
            <pc:docMk/>
            <pc:sldMk cId="3267810130" sldId="532"/>
            <ac:spMk id="6" creationId="{1BFC8683-55DD-8173-C6EB-D59F2D24C6E8}"/>
          </ac:spMkLst>
        </pc:spChg>
        <pc:picChg chg="mod">
          <ac:chgData name="Lorenzo Di Domenico" userId="b92e3e10ad574af4" providerId="LiveId" clId="{5F2C6BB5-76BE-48E0-A92F-A18EAC1B191D}" dt="2026-04-27T07:42:33.323" v="18" actId="1076"/>
          <ac:picMkLst>
            <pc:docMk/>
            <pc:sldMk cId="3267810130" sldId="532"/>
            <ac:picMk id="5" creationId="{46014555-CF6F-2B1E-EA9C-6E386CA94D8C}"/>
          </ac:picMkLst>
        </pc:picChg>
        <pc:picChg chg="mod">
          <ac:chgData name="Lorenzo Di Domenico" userId="b92e3e10ad574af4" providerId="LiveId" clId="{5F2C6BB5-76BE-48E0-A92F-A18EAC1B191D}" dt="2026-04-27T07:42:26.043" v="17" actId="1076"/>
          <ac:picMkLst>
            <pc:docMk/>
            <pc:sldMk cId="3267810130" sldId="532"/>
            <ac:picMk id="7" creationId="{7B24D0AB-FB19-AE37-7240-6153EF5A29FA}"/>
          </ac:picMkLst>
        </pc:picChg>
        <pc:picChg chg="add mod">
          <ac:chgData name="Lorenzo Di Domenico" userId="b92e3e10ad574af4" providerId="LiveId" clId="{5F2C6BB5-76BE-48E0-A92F-A18EAC1B191D}" dt="2026-04-27T07:42:20.231" v="16"/>
          <ac:picMkLst>
            <pc:docMk/>
            <pc:sldMk cId="3267810130" sldId="532"/>
            <ac:picMk id="9" creationId="{6B3C4F46-390A-F2F5-121A-D2B5F74D6F68}"/>
          </ac:picMkLst>
        </pc:picChg>
      </pc:sldChg>
      <pc:sldChg chg="addSp modSp">
        <pc:chgData name="Lorenzo Di Domenico" userId="b92e3e10ad574af4" providerId="LiveId" clId="{5F2C6BB5-76BE-48E0-A92F-A18EAC1B191D}" dt="2026-04-27T07:42:48.669" v="22"/>
        <pc:sldMkLst>
          <pc:docMk/>
          <pc:sldMk cId="3328277649" sldId="534"/>
        </pc:sldMkLst>
        <pc:spChg chg="add mod">
          <ac:chgData name="Lorenzo Di Domenico" userId="b92e3e10ad574af4" providerId="LiveId" clId="{5F2C6BB5-76BE-48E0-A92F-A18EAC1B191D}" dt="2026-04-27T07:42:48.669" v="22"/>
          <ac:spMkLst>
            <pc:docMk/>
            <pc:sldMk cId="3328277649" sldId="534"/>
            <ac:spMk id="4" creationId="{77690386-847E-A434-7B77-8BDACE12EEE4}"/>
          </ac:spMkLst>
        </pc:spChg>
        <pc:spChg chg="add mod">
          <ac:chgData name="Lorenzo Di Domenico" userId="b92e3e10ad574af4" providerId="LiveId" clId="{5F2C6BB5-76BE-48E0-A92F-A18EAC1B191D}" dt="2026-04-27T07:42:48.669" v="22"/>
          <ac:spMkLst>
            <pc:docMk/>
            <pc:sldMk cId="3328277649" sldId="534"/>
            <ac:spMk id="5" creationId="{96CB674F-25E8-6FED-B737-936CD77E196D}"/>
          </ac:spMkLst>
        </pc:spChg>
        <pc:picChg chg="add mod">
          <ac:chgData name="Lorenzo Di Domenico" userId="b92e3e10ad574af4" providerId="LiveId" clId="{5F2C6BB5-76BE-48E0-A92F-A18EAC1B191D}" dt="2026-04-27T07:42:48.669" v="22"/>
          <ac:picMkLst>
            <pc:docMk/>
            <pc:sldMk cId="3328277649" sldId="534"/>
            <ac:picMk id="6" creationId="{317E4C85-6D9C-10AA-E4B3-567D2763F5DE}"/>
          </ac:picMkLst>
        </pc:picChg>
      </pc:sldChg>
      <pc:sldChg chg="addSp modSp">
        <pc:chgData name="Lorenzo Di Domenico" userId="b92e3e10ad574af4" providerId="LiveId" clId="{5F2C6BB5-76BE-48E0-A92F-A18EAC1B191D}" dt="2026-04-27T07:42:06.517" v="12"/>
        <pc:sldMkLst>
          <pc:docMk/>
          <pc:sldMk cId="3088300434" sldId="537"/>
        </pc:sldMkLst>
        <pc:spChg chg="add mod">
          <ac:chgData name="Lorenzo Di Domenico" userId="b92e3e10ad574af4" providerId="LiveId" clId="{5F2C6BB5-76BE-48E0-A92F-A18EAC1B191D}" dt="2026-04-27T07:42:06.517" v="12"/>
          <ac:spMkLst>
            <pc:docMk/>
            <pc:sldMk cId="3088300434" sldId="537"/>
            <ac:spMk id="4" creationId="{A3F5FF0A-3951-9693-CE97-4D9D74A87BC4}"/>
          </ac:spMkLst>
        </pc:spChg>
        <pc:spChg chg="add mod">
          <ac:chgData name="Lorenzo Di Domenico" userId="b92e3e10ad574af4" providerId="LiveId" clId="{5F2C6BB5-76BE-48E0-A92F-A18EAC1B191D}" dt="2026-04-27T07:42:06.517" v="12"/>
          <ac:spMkLst>
            <pc:docMk/>
            <pc:sldMk cId="3088300434" sldId="537"/>
            <ac:spMk id="6" creationId="{82B5036C-660F-014E-4560-53164C7893D4}"/>
          </ac:spMkLst>
        </pc:spChg>
        <pc:picChg chg="add mod">
          <ac:chgData name="Lorenzo Di Domenico" userId="b92e3e10ad574af4" providerId="LiveId" clId="{5F2C6BB5-76BE-48E0-A92F-A18EAC1B191D}" dt="2026-04-27T07:42:06.517" v="12"/>
          <ac:picMkLst>
            <pc:docMk/>
            <pc:sldMk cId="3088300434" sldId="537"/>
            <ac:picMk id="8" creationId="{34348F28-D510-DC77-F29B-F590AFF983A8}"/>
          </ac:picMkLst>
        </pc:picChg>
      </pc:sldChg>
      <pc:sldChg chg="addSp modSp">
        <pc:chgData name="Lorenzo Di Domenico" userId="b92e3e10ad574af4" providerId="LiveId" clId="{5F2C6BB5-76BE-48E0-A92F-A18EAC1B191D}" dt="2026-04-27T07:42:05.423" v="11"/>
        <pc:sldMkLst>
          <pc:docMk/>
          <pc:sldMk cId="3646789837" sldId="539"/>
        </pc:sldMkLst>
        <pc:spChg chg="add mod">
          <ac:chgData name="Lorenzo Di Domenico" userId="b92e3e10ad574af4" providerId="LiveId" clId="{5F2C6BB5-76BE-48E0-A92F-A18EAC1B191D}" dt="2026-04-27T07:42:05.423" v="11"/>
          <ac:spMkLst>
            <pc:docMk/>
            <pc:sldMk cId="3646789837" sldId="539"/>
            <ac:spMk id="4" creationId="{1DA1AFED-07B4-2118-9098-01D899695C86}"/>
          </ac:spMkLst>
        </pc:spChg>
        <pc:spChg chg="add mod">
          <ac:chgData name="Lorenzo Di Domenico" userId="b92e3e10ad574af4" providerId="LiveId" clId="{5F2C6BB5-76BE-48E0-A92F-A18EAC1B191D}" dt="2026-04-27T07:42:05.423" v="11"/>
          <ac:spMkLst>
            <pc:docMk/>
            <pc:sldMk cId="3646789837" sldId="539"/>
            <ac:spMk id="5" creationId="{E7BDF320-5F07-A2F3-5997-07A8884272B6}"/>
          </ac:spMkLst>
        </pc:spChg>
        <pc:picChg chg="add mod">
          <ac:chgData name="Lorenzo Di Domenico" userId="b92e3e10ad574af4" providerId="LiveId" clId="{5F2C6BB5-76BE-48E0-A92F-A18EAC1B191D}" dt="2026-04-27T07:42:05.423" v="11"/>
          <ac:picMkLst>
            <pc:docMk/>
            <pc:sldMk cId="3646789837" sldId="539"/>
            <ac:picMk id="6" creationId="{9AABDCEC-B10C-96B5-A594-D7FC47CD0AE7}"/>
          </ac:picMkLst>
        </pc:picChg>
      </pc:sldChg>
      <pc:sldChg chg="addSp modSp mod">
        <pc:chgData name="Lorenzo Di Domenico" userId="b92e3e10ad574af4" providerId="LiveId" clId="{5F2C6BB5-76BE-48E0-A92F-A18EAC1B191D}" dt="2026-04-27T07:49:21.969" v="56" actId="20577"/>
        <pc:sldMkLst>
          <pc:docMk/>
          <pc:sldMk cId="2786642199" sldId="540"/>
        </pc:sldMkLst>
        <pc:spChg chg="mod">
          <ac:chgData name="Lorenzo Di Domenico" userId="b92e3e10ad574af4" providerId="LiveId" clId="{5F2C6BB5-76BE-48E0-A92F-A18EAC1B191D}" dt="2026-04-27T07:49:21.969" v="56" actId="20577"/>
          <ac:spMkLst>
            <pc:docMk/>
            <pc:sldMk cId="2786642199" sldId="540"/>
            <ac:spMk id="3" creationId="{B86EB549-5C35-D7EB-9110-BA2B01AF39E4}"/>
          </ac:spMkLst>
        </pc:spChg>
        <pc:spChg chg="add mod">
          <ac:chgData name="Lorenzo Di Domenico" userId="b92e3e10ad574af4" providerId="LiveId" clId="{5F2C6BB5-76BE-48E0-A92F-A18EAC1B191D}" dt="2026-04-27T07:42:54.780" v="24"/>
          <ac:spMkLst>
            <pc:docMk/>
            <pc:sldMk cId="2786642199" sldId="540"/>
            <ac:spMk id="4" creationId="{6545BB39-E31C-12FF-8943-8887462D408C}"/>
          </ac:spMkLst>
        </pc:spChg>
        <pc:spChg chg="add mod">
          <ac:chgData name="Lorenzo Di Domenico" userId="b92e3e10ad574af4" providerId="LiveId" clId="{5F2C6BB5-76BE-48E0-A92F-A18EAC1B191D}" dt="2026-04-27T07:42:54.780" v="24"/>
          <ac:spMkLst>
            <pc:docMk/>
            <pc:sldMk cId="2786642199" sldId="540"/>
            <ac:spMk id="5" creationId="{6E2AF43C-F495-0282-BE36-A81652F1E9B1}"/>
          </ac:spMkLst>
        </pc:spChg>
        <pc:picChg chg="add mod">
          <ac:chgData name="Lorenzo Di Domenico" userId="b92e3e10ad574af4" providerId="LiveId" clId="{5F2C6BB5-76BE-48E0-A92F-A18EAC1B191D}" dt="2026-04-27T07:42:54.780" v="24"/>
          <ac:picMkLst>
            <pc:docMk/>
            <pc:sldMk cId="2786642199" sldId="540"/>
            <ac:picMk id="6" creationId="{EFC65394-23E1-C55D-3A52-2E4DC77E8C77}"/>
          </ac:picMkLst>
        </pc:picChg>
      </pc:sldChg>
      <pc:sldChg chg="addSp modSp mod">
        <pc:chgData name="Lorenzo Di Domenico" userId="b92e3e10ad574af4" providerId="LiveId" clId="{5F2C6BB5-76BE-48E0-A92F-A18EAC1B191D}" dt="2026-04-27T07:43:46.320" v="50" actId="20577"/>
        <pc:sldMkLst>
          <pc:docMk/>
          <pc:sldMk cId="1509794108" sldId="541"/>
        </pc:sldMkLst>
        <pc:spChg chg="mod">
          <ac:chgData name="Lorenzo Di Domenico" userId="b92e3e10ad574af4" providerId="LiveId" clId="{5F2C6BB5-76BE-48E0-A92F-A18EAC1B191D}" dt="2026-04-27T07:43:46.320" v="50" actId="20577"/>
          <ac:spMkLst>
            <pc:docMk/>
            <pc:sldMk cId="1509794108" sldId="541"/>
            <ac:spMk id="2" creationId="{8DA81D06-0275-8B86-7C5F-9A2B77035E10}"/>
          </ac:spMkLst>
        </pc:spChg>
        <pc:spChg chg="add mod">
          <ac:chgData name="Lorenzo Di Domenico" userId="b92e3e10ad574af4" providerId="LiveId" clId="{5F2C6BB5-76BE-48E0-A92F-A18EAC1B191D}" dt="2026-04-27T07:42:56.639" v="26"/>
          <ac:spMkLst>
            <pc:docMk/>
            <pc:sldMk cId="1509794108" sldId="541"/>
            <ac:spMk id="4" creationId="{DB44AE7F-9B16-729D-3B32-625D48B014E9}"/>
          </ac:spMkLst>
        </pc:spChg>
        <pc:spChg chg="add mod">
          <ac:chgData name="Lorenzo Di Domenico" userId="b92e3e10ad574af4" providerId="LiveId" clId="{5F2C6BB5-76BE-48E0-A92F-A18EAC1B191D}" dt="2026-04-27T07:42:56.639" v="26"/>
          <ac:spMkLst>
            <pc:docMk/>
            <pc:sldMk cId="1509794108" sldId="541"/>
            <ac:spMk id="5" creationId="{67388687-D140-DAA9-F9A0-A18E0C56F5B7}"/>
          </ac:spMkLst>
        </pc:spChg>
        <pc:picChg chg="add mod">
          <ac:chgData name="Lorenzo Di Domenico" userId="b92e3e10ad574af4" providerId="LiveId" clId="{5F2C6BB5-76BE-48E0-A92F-A18EAC1B191D}" dt="2026-04-27T07:42:56.639" v="26"/>
          <ac:picMkLst>
            <pc:docMk/>
            <pc:sldMk cId="1509794108" sldId="541"/>
            <ac:picMk id="6" creationId="{8E8DF483-D1FD-FA24-849E-CF84EC6B4BCE}"/>
          </ac:picMkLst>
        </pc:picChg>
      </pc:sldChg>
      <pc:sldChg chg="addSp modSp">
        <pc:chgData name="Lorenzo Di Domenico" userId="b92e3e10ad574af4" providerId="LiveId" clId="{5F2C6BB5-76BE-48E0-A92F-A18EAC1B191D}" dt="2026-04-27T07:43:12.598" v="34"/>
        <pc:sldMkLst>
          <pc:docMk/>
          <pc:sldMk cId="3297229685" sldId="544"/>
        </pc:sldMkLst>
        <pc:spChg chg="add mod">
          <ac:chgData name="Lorenzo Di Domenico" userId="b92e3e10ad574af4" providerId="LiveId" clId="{5F2C6BB5-76BE-48E0-A92F-A18EAC1B191D}" dt="2026-04-27T07:43:12.598" v="34"/>
          <ac:spMkLst>
            <pc:docMk/>
            <pc:sldMk cId="3297229685" sldId="544"/>
            <ac:spMk id="4" creationId="{49B9628F-3D53-47E3-7ACD-02B10AEC6E4D}"/>
          </ac:spMkLst>
        </pc:spChg>
        <pc:spChg chg="add mod">
          <ac:chgData name="Lorenzo Di Domenico" userId="b92e3e10ad574af4" providerId="LiveId" clId="{5F2C6BB5-76BE-48E0-A92F-A18EAC1B191D}" dt="2026-04-27T07:43:12.598" v="34"/>
          <ac:spMkLst>
            <pc:docMk/>
            <pc:sldMk cId="3297229685" sldId="544"/>
            <ac:spMk id="6" creationId="{E494CDCB-6C25-3274-8719-C0176233F699}"/>
          </ac:spMkLst>
        </pc:spChg>
        <pc:picChg chg="add mod">
          <ac:chgData name="Lorenzo Di Domenico" userId="b92e3e10ad574af4" providerId="LiveId" clId="{5F2C6BB5-76BE-48E0-A92F-A18EAC1B191D}" dt="2026-04-27T07:43:12.598" v="34"/>
          <ac:picMkLst>
            <pc:docMk/>
            <pc:sldMk cId="3297229685" sldId="544"/>
            <ac:picMk id="8" creationId="{E771FF7B-1F4C-8531-097E-55B572A7FFD0}"/>
          </ac:picMkLst>
        </pc:picChg>
      </pc:sldChg>
      <pc:sldChg chg="addSp modSp">
        <pc:chgData name="Lorenzo Di Domenico" userId="b92e3e10ad574af4" providerId="LiveId" clId="{5F2C6BB5-76BE-48E0-A92F-A18EAC1B191D}" dt="2026-04-27T07:43:11.430" v="33"/>
        <pc:sldMkLst>
          <pc:docMk/>
          <pc:sldMk cId="4254419480" sldId="546"/>
        </pc:sldMkLst>
        <pc:spChg chg="add mod">
          <ac:chgData name="Lorenzo Di Domenico" userId="b92e3e10ad574af4" providerId="LiveId" clId="{5F2C6BB5-76BE-48E0-A92F-A18EAC1B191D}" dt="2026-04-27T07:43:11.430" v="33"/>
          <ac:spMkLst>
            <pc:docMk/>
            <pc:sldMk cId="4254419480" sldId="546"/>
            <ac:spMk id="4" creationId="{ED4526D1-50C5-5DBD-72E4-F3EE7B4FC822}"/>
          </ac:spMkLst>
        </pc:spChg>
        <pc:spChg chg="add mod">
          <ac:chgData name="Lorenzo Di Domenico" userId="b92e3e10ad574af4" providerId="LiveId" clId="{5F2C6BB5-76BE-48E0-A92F-A18EAC1B191D}" dt="2026-04-27T07:43:11.430" v="33"/>
          <ac:spMkLst>
            <pc:docMk/>
            <pc:sldMk cId="4254419480" sldId="546"/>
            <ac:spMk id="6" creationId="{95A662E8-762D-D1C5-DE9D-B4200E01D301}"/>
          </ac:spMkLst>
        </pc:spChg>
        <pc:picChg chg="add mod">
          <ac:chgData name="Lorenzo Di Domenico" userId="b92e3e10ad574af4" providerId="LiveId" clId="{5F2C6BB5-76BE-48E0-A92F-A18EAC1B191D}" dt="2026-04-27T07:43:11.430" v="33"/>
          <ac:picMkLst>
            <pc:docMk/>
            <pc:sldMk cId="4254419480" sldId="546"/>
            <ac:picMk id="7" creationId="{04FA7A7C-E3AC-5A48-3E61-6643ADABDC05}"/>
          </ac:picMkLst>
        </pc:picChg>
      </pc:sldChg>
      <pc:sldChg chg="addSp modSp">
        <pc:chgData name="Lorenzo Di Domenico" userId="b92e3e10ad574af4" providerId="LiveId" clId="{5F2C6BB5-76BE-48E0-A92F-A18EAC1B191D}" dt="2026-04-27T07:42:58.054" v="27"/>
        <pc:sldMkLst>
          <pc:docMk/>
          <pc:sldMk cId="1150849243" sldId="548"/>
        </pc:sldMkLst>
        <pc:spChg chg="add mod">
          <ac:chgData name="Lorenzo Di Domenico" userId="b92e3e10ad574af4" providerId="LiveId" clId="{5F2C6BB5-76BE-48E0-A92F-A18EAC1B191D}" dt="2026-04-27T07:42:58.054" v="27"/>
          <ac:spMkLst>
            <pc:docMk/>
            <pc:sldMk cId="1150849243" sldId="548"/>
            <ac:spMk id="3" creationId="{F5AF60C4-C097-9E1A-DE50-8E12A0AA3A55}"/>
          </ac:spMkLst>
        </pc:spChg>
        <pc:spChg chg="add mod">
          <ac:chgData name="Lorenzo Di Domenico" userId="b92e3e10ad574af4" providerId="LiveId" clId="{5F2C6BB5-76BE-48E0-A92F-A18EAC1B191D}" dt="2026-04-27T07:42:58.054" v="27"/>
          <ac:spMkLst>
            <pc:docMk/>
            <pc:sldMk cId="1150849243" sldId="548"/>
            <ac:spMk id="4" creationId="{7E5B2B77-E64F-93F3-E4CF-5BD900AD5129}"/>
          </ac:spMkLst>
        </pc:spChg>
        <pc:picChg chg="add mod">
          <ac:chgData name="Lorenzo Di Domenico" userId="b92e3e10ad574af4" providerId="LiveId" clId="{5F2C6BB5-76BE-48E0-A92F-A18EAC1B191D}" dt="2026-04-27T07:42:58.054" v="27"/>
          <ac:picMkLst>
            <pc:docMk/>
            <pc:sldMk cId="1150849243" sldId="548"/>
            <ac:picMk id="5" creationId="{4867673E-168C-7CAD-7052-599F5A8512E7}"/>
          </ac:picMkLst>
        </pc:picChg>
      </pc:sldChg>
      <pc:sldChg chg="addSp modSp">
        <pc:chgData name="Lorenzo Di Domenico" userId="b92e3e10ad574af4" providerId="LiveId" clId="{5F2C6BB5-76BE-48E0-A92F-A18EAC1B191D}" dt="2026-04-27T07:43:05.614" v="28"/>
        <pc:sldMkLst>
          <pc:docMk/>
          <pc:sldMk cId="3392832518" sldId="549"/>
        </pc:sldMkLst>
        <pc:spChg chg="add mod">
          <ac:chgData name="Lorenzo Di Domenico" userId="b92e3e10ad574af4" providerId="LiveId" clId="{5F2C6BB5-76BE-48E0-A92F-A18EAC1B191D}" dt="2026-04-27T07:43:05.614" v="28"/>
          <ac:spMkLst>
            <pc:docMk/>
            <pc:sldMk cId="3392832518" sldId="549"/>
            <ac:spMk id="6" creationId="{E00F8B28-008E-98AA-A0B9-5C237C701FA3}"/>
          </ac:spMkLst>
        </pc:spChg>
        <pc:spChg chg="add mod">
          <ac:chgData name="Lorenzo Di Domenico" userId="b92e3e10ad574af4" providerId="LiveId" clId="{5F2C6BB5-76BE-48E0-A92F-A18EAC1B191D}" dt="2026-04-27T07:43:05.614" v="28"/>
          <ac:spMkLst>
            <pc:docMk/>
            <pc:sldMk cId="3392832518" sldId="549"/>
            <ac:spMk id="7" creationId="{82702B32-9666-E058-ED19-A73601AC4DB1}"/>
          </ac:spMkLst>
        </pc:spChg>
        <pc:picChg chg="add mod">
          <ac:chgData name="Lorenzo Di Domenico" userId="b92e3e10ad574af4" providerId="LiveId" clId="{5F2C6BB5-76BE-48E0-A92F-A18EAC1B191D}" dt="2026-04-27T07:43:05.614" v="28"/>
          <ac:picMkLst>
            <pc:docMk/>
            <pc:sldMk cId="3392832518" sldId="549"/>
            <ac:picMk id="8" creationId="{3BF5D187-2D32-8A54-FB05-210570C64E3F}"/>
          </ac:picMkLst>
        </pc:picChg>
      </pc:sldChg>
      <pc:sldChg chg="addSp modSp">
        <pc:chgData name="Lorenzo Di Domenico" userId="b92e3e10ad574af4" providerId="LiveId" clId="{5F2C6BB5-76BE-48E0-A92F-A18EAC1B191D}" dt="2026-04-27T07:43:10.440" v="32"/>
        <pc:sldMkLst>
          <pc:docMk/>
          <pc:sldMk cId="1033596246" sldId="550"/>
        </pc:sldMkLst>
        <pc:spChg chg="add mod">
          <ac:chgData name="Lorenzo Di Domenico" userId="b92e3e10ad574af4" providerId="LiveId" clId="{5F2C6BB5-76BE-48E0-A92F-A18EAC1B191D}" dt="2026-04-27T07:43:10.440" v="32"/>
          <ac:spMkLst>
            <pc:docMk/>
            <pc:sldMk cId="1033596246" sldId="550"/>
            <ac:spMk id="4" creationId="{27933108-AD31-AD3B-FD3C-1ED9F27DB881}"/>
          </ac:spMkLst>
        </pc:spChg>
        <pc:spChg chg="add mod">
          <ac:chgData name="Lorenzo Di Domenico" userId="b92e3e10ad574af4" providerId="LiveId" clId="{5F2C6BB5-76BE-48E0-A92F-A18EAC1B191D}" dt="2026-04-27T07:43:10.440" v="32"/>
          <ac:spMkLst>
            <pc:docMk/>
            <pc:sldMk cId="1033596246" sldId="550"/>
            <ac:spMk id="5" creationId="{F1E513FF-DFCC-9D2B-2958-C1E2396F83AA}"/>
          </ac:spMkLst>
        </pc:spChg>
        <pc:picChg chg="add mod">
          <ac:chgData name="Lorenzo Di Domenico" userId="b92e3e10ad574af4" providerId="LiveId" clId="{5F2C6BB5-76BE-48E0-A92F-A18EAC1B191D}" dt="2026-04-27T07:43:10.440" v="32"/>
          <ac:picMkLst>
            <pc:docMk/>
            <pc:sldMk cId="1033596246" sldId="550"/>
            <ac:picMk id="6" creationId="{6AA96C73-DAED-8F11-BE05-46F03A70F3FC}"/>
          </ac:picMkLst>
        </pc:picChg>
      </pc:sldChg>
      <pc:sldChg chg="addSp modSp">
        <pc:chgData name="Lorenzo Di Domenico" userId="b92e3e10ad574af4" providerId="LiveId" clId="{5F2C6BB5-76BE-48E0-A92F-A18EAC1B191D}" dt="2026-04-27T07:43:07.997" v="30"/>
        <pc:sldMkLst>
          <pc:docMk/>
          <pc:sldMk cId="2854246150" sldId="551"/>
        </pc:sldMkLst>
        <pc:spChg chg="add mod">
          <ac:chgData name="Lorenzo Di Domenico" userId="b92e3e10ad574af4" providerId="LiveId" clId="{5F2C6BB5-76BE-48E0-A92F-A18EAC1B191D}" dt="2026-04-27T07:43:07.997" v="30"/>
          <ac:spMkLst>
            <pc:docMk/>
            <pc:sldMk cId="2854246150" sldId="551"/>
            <ac:spMk id="3" creationId="{9BD10D89-5786-0476-A05E-53ADB8D89DE8}"/>
          </ac:spMkLst>
        </pc:spChg>
        <pc:spChg chg="add mod">
          <ac:chgData name="Lorenzo Di Domenico" userId="b92e3e10ad574af4" providerId="LiveId" clId="{5F2C6BB5-76BE-48E0-A92F-A18EAC1B191D}" dt="2026-04-27T07:43:07.997" v="30"/>
          <ac:spMkLst>
            <pc:docMk/>
            <pc:sldMk cId="2854246150" sldId="551"/>
            <ac:spMk id="4" creationId="{C94D1D95-2A47-1A14-894F-30E7FC95DDF5}"/>
          </ac:spMkLst>
        </pc:spChg>
        <pc:picChg chg="add mod">
          <ac:chgData name="Lorenzo Di Domenico" userId="b92e3e10ad574af4" providerId="LiveId" clId="{5F2C6BB5-76BE-48E0-A92F-A18EAC1B191D}" dt="2026-04-27T07:43:07.997" v="30"/>
          <ac:picMkLst>
            <pc:docMk/>
            <pc:sldMk cId="2854246150" sldId="551"/>
            <ac:picMk id="5" creationId="{A03B780F-A2B0-026C-347A-2AD17CDCA4E8}"/>
          </ac:picMkLst>
        </pc:picChg>
      </pc:sldChg>
      <pc:sldChg chg="addSp modSp">
        <pc:chgData name="Lorenzo Di Domenico" userId="b92e3e10ad574af4" providerId="LiveId" clId="{5F2C6BB5-76BE-48E0-A92F-A18EAC1B191D}" dt="2026-04-27T07:43:06.607" v="29"/>
        <pc:sldMkLst>
          <pc:docMk/>
          <pc:sldMk cId="505483308" sldId="552"/>
        </pc:sldMkLst>
        <pc:spChg chg="add mod">
          <ac:chgData name="Lorenzo Di Domenico" userId="b92e3e10ad574af4" providerId="LiveId" clId="{5F2C6BB5-76BE-48E0-A92F-A18EAC1B191D}" dt="2026-04-27T07:43:06.607" v="29"/>
          <ac:spMkLst>
            <pc:docMk/>
            <pc:sldMk cId="505483308" sldId="552"/>
            <ac:spMk id="3" creationId="{A33138C3-2422-7547-A9D1-DDF6EAD4DCDB}"/>
          </ac:spMkLst>
        </pc:spChg>
        <pc:spChg chg="add mod">
          <ac:chgData name="Lorenzo Di Domenico" userId="b92e3e10ad574af4" providerId="LiveId" clId="{5F2C6BB5-76BE-48E0-A92F-A18EAC1B191D}" dt="2026-04-27T07:43:06.607" v="29"/>
          <ac:spMkLst>
            <pc:docMk/>
            <pc:sldMk cId="505483308" sldId="552"/>
            <ac:spMk id="4" creationId="{88484FDF-7B0F-5149-1490-294D9F66C728}"/>
          </ac:spMkLst>
        </pc:spChg>
        <pc:picChg chg="add mod">
          <ac:chgData name="Lorenzo Di Domenico" userId="b92e3e10ad574af4" providerId="LiveId" clId="{5F2C6BB5-76BE-48E0-A92F-A18EAC1B191D}" dt="2026-04-27T07:43:06.607" v="29"/>
          <ac:picMkLst>
            <pc:docMk/>
            <pc:sldMk cId="505483308" sldId="552"/>
            <ac:picMk id="5" creationId="{AC3E737B-C2B5-3A14-83A9-E37D2E33DD38}"/>
          </ac:picMkLst>
        </pc:picChg>
      </pc:sldChg>
      <pc:sldChg chg="addSp modSp">
        <pc:chgData name="Lorenzo Di Domenico" userId="b92e3e10ad574af4" providerId="LiveId" clId="{5F2C6BB5-76BE-48E0-A92F-A18EAC1B191D}" dt="2026-04-27T07:43:09.232" v="31"/>
        <pc:sldMkLst>
          <pc:docMk/>
          <pc:sldMk cId="2123562825" sldId="553"/>
        </pc:sldMkLst>
        <pc:spChg chg="add mod">
          <ac:chgData name="Lorenzo Di Domenico" userId="b92e3e10ad574af4" providerId="LiveId" clId="{5F2C6BB5-76BE-48E0-A92F-A18EAC1B191D}" dt="2026-04-27T07:43:09.232" v="31"/>
          <ac:spMkLst>
            <pc:docMk/>
            <pc:sldMk cId="2123562825" sldId="553"/>
            <ac:spMk id="3" creationId="{142474EB-79BD-3791-6AE3-BA019BBAEFBA}"/>
          </ac:spMkLst>
        </pc:spChg>
        <pc:spChg chg="add mod">
          <ac:chgData name="Lorenzo Di Domenico" userId="b92e3e10ad574af4" providerId="LiveId" clId="{5F2C6BB5-76BE-48E0-A92F-A18EAC1B191D}" dt="2026-04-27T07:43:09.232" v="31"/>
          <ac:spMkLst>
            <pc:docMk/>
            <pc:sldMk cId="2123562825" sldId="553"/>
            <ac:spMk id="4" creationId="{F787B93E-AAD7-2AC8-D2B0-3B101C39D01A}"/>
          </ac:spMkLst>
        </pc:spChg>
        <pc:picChg chg="add mod">
          <ac:chgData name="Lorenzo Di Domenico" userId="b92e3e10ad574af4" providerId="LiveId" clId="{5F2C6BB5-76BE-48E0-A92F-A18EAC1B191D}" dt="2026-04-27T07:43:09.232" v="31"/>
          <ac:picMkLst>
            <pc:docMk/>
            <pc:sldMk cId="2123562825" sldId="553"/>
            <ac:picMk id="5" creationId="{FD3B1215-C575-8BC5-D295-28D57BBC8DAA}"/>
          </ac:picMkLst>
        </pc:picChg>
      </pc:sldChg>
      <pc:sldChg chg="addSp modSp">
        <pc:chgData name="Lorenzo Di Domenico" userId="b92e3e10ad574af4" providerId="LiveId" clId="{5F2C6BB5-76BE-48E0-A92F-A18EAC1B191D}" dt="2026-04-27T07:43:13.905" v="35"/>
        <pc:sldMkLst>
          <pc:docMk/>
          <pc:sldMk cId="3788382129" sldId="554"/>
        </pc:sldMkLst>
        <pc:spChg chg="add mod">
          <ac:chgData name="Lorenzo Di Domenico" userId="b92e3e10ad574af4" providerId="LiveId" clId="{5F2C6BB5-76BE-48E0-A92F-A18EAC1B191D}" dt="2026-04-27T07:43:13.905" v="35"/>
          <ac:spMkLst>
            <pc:docMk/>
            <pc:sldMk cId="3788382129" sldId="554"/>
            <ac:spMk id="4" creationId="{6411C861-1E13-EE1C-6CD7-388946065AE5}"/>
          </ac:spMkLst>
        </pc:spChg>
        <pc:spChg chg="add mod">
          <ac:chgData name="Lorenzo Di Domenico" userId="b92e3e10ad574af4" providerId="LiveId" clId="{5F2C6BB5-76BE-48E0-A92F-A18EAC1B191D}" dt="2026-04-27T07:43:13.905" v="35"/>
          <ac:spMkLst>
            <pc:docMk/>
            <pc:sldMk cId="3788382129" sldId="554"/>
            <ac:spMk id="5" creationId="{B3AA8C39-40CC-CE68-6B72-918717C42BE0}"/>
          </ac:spMkLst>
        </pc:spChg>
        <pc:picChg chg="add mod">
          <ac:chgData name="Lorenzo Di Domenico" userId="b92e3e10ad574af4" providerId="LiveId" clId="{5F2C6BB5-76BE-48E0-A92F-A18EAC1B191D}" dt="2026-04-27T07:43:13.905" v="35"/>
          <ac:picMkLst>
            <pc:docMk/>
            <pc:sldMk cId="3788382129" sldId="554"/>
            <ac:picMk id="7" creationId="{8CBCDC27-50CF-9548-0165-DB1E46A51A48}"/>
          </ac:picMkLst>
        </pc:picChg>
      </pc:sldChg>
      <pc:sldChg chg="modSp add mod">
        <pc:chgData name="Lorenzo Di Domenico" userId="b92e3e10ad574af4" providerId="LiveId" clId="{5F2C6BB5-76BE-48E0-A92F-A18EAC1B191D}" dt="2026-05-05T19:41:27.339" v="219" actId="1076"/>
        <pc:sldMkLst>
          <pc:docMk/>
          <pc:sldMk cId="2669505315" sldId="555"/>
        </pc:sldMkLst>
        <pc:spChg chg="mod">
          <ac:chgData name="Lorenzo Di Domenico" userId="b92e3e10ad574af4" providerId="LiveId" clId="{5F2C6BB5-76BE-48E0-A92F-A18EAC1B191D}" dt="2026-05-05T19:41:27.339" v="219" actId="1076"/>
          <ac:spMkLst>
            <pc:docMk/>
            <pc:sldMk cId="2669505315" sldId="555"/>
            <ac:spMk id="5" creationId="{D8EDED88-D52C-5204-2059-2F8A0D38D4B1}"/>
          </ac:spMkLst>
        </pc:spChg>
      </pc:sldChg>
      <pc:sldChg chg="addSp modSp">
        <pc:chgData name="Lorenzo Di Domenico" userId="b92e3e10ad574af4" providerId="LiveId" clId="{5F2C6BB5-76BE-48E0-A92F-A18EAC1B191D}" dt="2026-04-27T07:42:55.651" v="25"/>
        <pc:sldMkLst>
          <pc:docMk/>
          <pc:sldMk cId="1295738146" sldId="556"/>
        </pc:sldMkLst>
        <pc:spChg chg="add mod">
          <ac:chgData name="Lorenzo Di Domenico" userId="b92e3e10ad574af4" providerId="LiveId" clId="{5F2C6BB5-76BE-48E0-A92F-A18EAC1B191D}" dt="2026-04-27T07:42:55.651" v="25"/>
          <ac:spMkLst>
            <pc:docMk/>
            <pc:sldMk cId="1295738146" sldId="556"/>
            <ac:spMk id="4" creationId="{8623F382-14B3-6456-D294-8049CD924220}"/>
          </ac:spMkLst>
        </pc:spChg>
        <pc:spChg chg="add mod">
          <ac:chgData name="Lorenzo Di Domenico" userId="b92e3e10ad574af4" providerId="LiveId" clId="{5F2C6BB5-76BE-48E0-A92F-A18EAC1B191D}" dt="2026-04-27T07:42:55.651" v="25"/>
          <ac:spMkLst>
            <pc:docMk/>
            <pc:sldMk cId="1295738146" sldId="556"/>
            <ac:spMk id="5" creationId="{03C3401E-9F36-ACAA-D07E-7207E5EBCC25}"/>
          </ac:spMkLst>
        </pc:spChg>
        <pc:picChg chg="add mod">
          <ac:chgData name="Lorenzo Di Domenico" userId="b92e3e10ad574af4" providerId="LiveId" clId="{5F2C6BB5-76BE-48E0-A92F-A18EAC1B191D}" dt="2026-04-27T07:42:55.651" v="25"/>
          <ac:picMkLst>
            <pc:docMk/>
            <pc:sldMk cId="1295738146" sldId="556"/>
            <ac:picMk id="6" creationId="{51391643-85F3-28CC-0E0B-BA4275F40DFE}"/>
          </ac:picMkLst>
        </pc:picChg>
      </pc:sldChg>
      <pc:sldChg chg="addSp modSp">
        <pc:chgData name="Lorenzo Di Domenico" userId="b92e3e10ad574af4" providerId="LiveId" clId="{5F2C6BB5-76BE-48E0-A92F-A18EAC1B191D}" dt="2026-04-27T07:43:14.893" v="36"/>
        <pc:sldMkLst>
          <pc:docMk/>
          <pc:sldMk cId="3945152650" sldId="557"/>
        </pc:sldMkLst>
        <pc:spChg chg="add mod">
          <ac:chgData name="Lorenzo Di Domenico" userId="b92e3e10ad574af4" providerId="LiveId" clId="{5F2C6BB5-76BE-48E0-A92F-A18EAC1B191D}" dt="2026-04-27T07:43:14.893" v="36"/>
          <ac:spMkLst>
            <pc:docMk/>
            <pc:sldMk cId="3945152650" sldId="557"/>
            <ac:spMk id="3" creationId="{12F03424-DBD8-6F7C-C6D0-ABC3728E52D1}"/>
          </ac:spMkLst>
        </pc:spChg>
        <pc:spChg chg="add mod">
          <ac:chgData name="Lorenzo Di Domenico" userId="b92e3e10ad574af4" providerId="LiveId" clId="{5F2C6BB5-76BE-48E0-A92F-A18EAC1B191D}" dt="2026-04-27T07:43:14.893" v="36"/>
          <ac:spMkLst>
            <pc:docMk/>
            <pc:sldMk cId="3945152650" sldId="557"/>
            <ac:spMk id="5" creationId="{7BA54A98-3F01-11E9-AE0E-0B54BA48210E}"/>
          </ac:spMkLst>
        </pc:spChg>
        <pc:picChg chg="add mod">
          <ac:chgData name="Lorenzo Di Domenico" userId="b92e3e10ad574af4" providerId="LiveId" clId="{5F2C6BB5-76BE-48E0-A92F-A18EAC1B191D}" dt="2026-04-27T07:43:14.893" v="36"/>
          <ac:picMkLst>
            <pc:docMk/>
            <pc:sldMk cId="3945152650" sldId="557"/>
            <ac:picMk id="6" creationId="{4BC3D017-151D-59CA-261C-C522AAA00422}"/>
          </ac:picMkLst>
        </pc:picChg>
      </pc:sldChg>
      <pc:sldChg chg="add">
        <pc:chgData name="Lorenzo Di Domenico" userId="b92e3e10ad574af4" providerId="LiveId" clId="{5F2C6BB5-76BE-48E0-A92F-A18EAC1B191D}" dt="2026-04-27T07:58:14.414" v="57" actId="2890"/>
        <pc:sldMkLst>
          <pc:docMk/>
          <pc:sldMk cId="3009444747" sldId="558"/>
        </pc:sldMkLst>
      </pc:sldChg>
      <pc:sldChg chg="modSp add mod">
        <pc:chgData name="Lorenzo Di Domenico" userId="b92e3e10ad574af4" providerId="LiveId" clId="{5F2C6BB5-76BE-48E0-A92F-A18EAC1B191D}" dt="2026-04-27T08:12:22.554" v="95" actId="6549"/>
        <pc:sldMkLst>
          <pc:docMk/>
          <pc:sldMk cId="2340340219" sldId="559"/>
        </pc:sldMkLst>
        <pc:spChg chg="mod">
          <ac:chgData name="Lorenzo Di Domenico" userId="b92e3e10ad574af4" providerId="LiveId" clId="{5F2C6BB5-76BE-48E0-A92F-A18EAC1B191D}" dt="2026-04-27T08:10:33.106" v="68" actId="1076"/>
          <ac:spMkLst>
            <pc:docMk/>
            <pc:sldMk cId="2340340219" sldId="559"/>
            <ac:spMk id="2" creationId="{D71947EA-71DB-6493-B9EA-5A835FBC5F03}"/>
          </ac:spMkLst>
        </pc:spChg>
        <pc:spChg chg="mod">
          <ac:chgData name="Lorenzo Di Domenico" userId="b92e3e10ad574af4" providerId="LiveId" clId="{5F2C6BB5-76BE-48E0-A92F-A18EAC1B191D}" dt="2026-04-27T08:12:22.554" v="95" actId="6549"/>
          <ac:spMkLst>
            <pc:docMk/>
            <pc:sldMk cId="2340340219" sldId="559"/>
            <ac:spMk id="4" creationId="{068ED85E-2B73-DB70-7564-E90F5E625717}"/>
          </ac:spMkLst>
        </pc:spChg>
      </pc:sldChg>
      <pc:sldChg chg="modSp add">
        <pc:chgData name="Lorenzo Di Domenico" userId="b92e3e10ad574af4" providerId="LiveId" clId="{5F2C6BB5-76BE-48E0-A92F-A18EAC1B191D}" dt="2026-04-27T08:12:59.232" v="105" actId="5793"/>
        <pc:sldMkLst>
          <pc:docMk/>
          <pc:sldMk cId="1632147652" sldId="560"/>
        </pc:sldMkLst>
        <pc:spChg chg="mod">
          <ac:chgData name="Lorenzo Di Domenico" userId="b92e3e10ad574af4" providerId="LiveId" clId="{5F2C6BB5-76BE-48E0-A92F-A18EAC1B191D}" dt="2026-04-27T08:12:59.232" v="105" actId="5793"/>
          <ac:spMkLst>
            <pc:docMk/>
            <pc:sldMk cId="1632147652" sldId="560"/>
            <ac:spMk id="4" creationId="{E06A1A64-895D-256A-7D13-98E90F583C1C}"/>
          </ac:spMkLst>
        </pc:spChg>
      </pc:sldChg>
      <pc:sldChg chg="add">
        <pc:chgData name="Lorenzo Di Domenico" userId="b92e3e10ad574af4" providerId="LiveId" clId="{5F2C6BB5-76BE-48E0-A92F-A18EAC1B191D}" dt="2026-04-27T08:30:29.111" v="106" actId="2890"/>
        <pc:sldMkLst>
          <pc:docMk/>
          <pc:sldMk cId="1842823796" sldId="561"/>
        </pc:sldMkLst>
      </pc:sldChg>
      <pc:sldChg chg="modSp add mod">
        <pc:chgData name="Lorenzo Di Domenico" userId="b92e3e10ad574af4" providerId="LiveId" clId="{5F2C6BB5-76BE-48E0-A92F-A18EAC1B191D}" dt="2026-04-27T08:49:08.767" v="142" actId="20577"/>
        <pc:sldMkLst>
          <pc:docMk/>
          <pc:sldMk cId="7445936" sldId="562"/>
        </pc:sldMkLst>
        <pc:spChg chg="mod">
          <ac:chgData name="Lorenzo Di Domenico" userId="b92e3e10ad574af4" providerId="LiveId" clId="{5F2C6BB5-76BE-48E0-A92F-A18EAC1B191D}" dt="2026-04-27T08:49:08.767" v="142" actId="20577"/>
          <ac:spMkLst>
            <pc:docMk/>
            <pc:sldMk cId="7445936" sldId="562"/>
            <ac:spMk id="4" creationId="{B5B50236-5C49-F05B-C464-E01E0CF95A59}"/>
          </ac:spMkLst>
        </pc:spChg>
      </pc:sldChg>
      <pc:sldChg chg="addSp modSp add">
        <pc:chgData name="Lorenzo Di Domenico" userId="b92e3e10ad574af4" providerId="LiveId" clId="{5F2C6BB5-76BE-48E0-A92F-A18EAC1B191D}" dt="2026-05-05T19:39:36.025" v="158"/>
        <pc:sldMkLst>
          <pc:docMk/>
          <pc:sldMk cId="3873913049" sldId="563"/>
        </pc:sldMkLst>
        <pc:spChg chg="add mod">
          <ac:chgData name="Lorenzo Di Domenico" userId="b92e3e10ad574af4" providerId="LiveId" clId="{5F2C6BB5-76BE-48E0-A92F-A18EAC1B191D}" dt="2026-05-05T19:39:36.025" v="158"/>
          <ac:spMkLst>
            <pc:docMk/>
            <pc:sldMk cId="3873913049" sldId="563"/>
            <ac:spMk id="3" creationId="{CE0D167E-AF9E-B937-CA05-6C92E39CD91C}"/>
          </ac:spMkLst>
        </pc:spChg>
        <pc:spChg chg="add mod">
          <ac:chgData name="Lorenzo Di Domenico" userId="b92e3e10ad574af4" providerId="LiveId" clId="{5F2C6BB5-76BE-48E0-A92F-A18EAC1B191D}" dt="2026-05-05T19:39:36.025" v="158"/>
          <ac:spMkLst>
            <pc:docMk/>
            <pc:sldMk cId="3873913049" sldId="563"/>
            <ac:spMk id="5" creationId="{069FB9CD-A39D-F36E-225D-A1EFF6BE08B0}"/>
          </ac:spMkLst>
        </pc:spChg>
        <pc:picChg chg="add mod">
          <ac:chgData name="Lorenzo Di Domenico" userId="b92e3e10ad574af4" providerId="LiveId" clId="{5F2C6BB5-76BE-48E0-A92F-A18EAC1B191D}" dt="2026-05-05T19:39:36.025" v="158"/>
          <ac:picMkLst>
            <pc:docMk/>
            <pc:sldMk cId="3873913049" sldId="563"/>
            <ac:picMk id="6" creationId="{EC9C3A82-516D-101E-2F42-BC46BCE54F8D}"/>
          </ac:picMkLst>
        </pc:picChg>
      </pc:sldChg>
      <pc:sldChg chg="addSp modSp add">
        <pc:chgData name="Lorenzo Di Domenico" userId="b92e3e10ad574af4" providerId="LiveId" clId="{5F2C6BB5-76BE-48E0-A92F-A18EAC1B191D}" dt="2026-05-05T19:39:29.379" v="156"/>
        <pc:sldMkLst>
          <pc:docMk/>
          <pc:sldMk cId="3170982055" sldId="564"/>
        </pc:sldMkLst>
        <pc:spChg chg="add mod">
          <ac:chgData name="Lorenzo Di Domenico" userId="b92e3e10ad574af4" providerId="LiveId" clId="{5F2C6BB5-76BE-48E0-A92F-A18EAC1B191D}" dt="2026-05-05T19:39:29.379" v="156"/>
          <ac:spMkLst>
            <pc:docMk/>
            <pc:sldMk cId="3170982055" sldId="564"/>
            <ac:spMk id="4" creationId="{BDAF57F6-64DC-FC99-C80A-AB7ED27723E0}"/>
          </ac:spMkLst>
        </pc:spChg>
        <pc:spChg chg="add mod">
          <ac:chgData name="Lorenzo Di Domenico" userId="b92e3e10ad574af4" providerId="LiveId" clId="{5F2C6BB5-76BE-48E0-A92F-A18EAC1B191D}" dt="2026-05-05T19:39:29.379" v="156"/>
          <ac:spMkLst>
            <pc:docMk/>
            <pc:sldMk cId="3170982055" sldId="564"/>
            <ac:spMk id="5" creationId="{FB7EF448-5CA3-7E07-1D4E-9C0BC1AD9A93}"/>
          </ac:spMkLst>
        </pc:spChg>
        <pc:picChg chg="add mod">
          <ac:chgData name="Lorenzo Di Domenico" userId="b92e3e10ad574af4" providerId="LiveId" clId="{5F2C6BB5-76BE-48E0-A92F-A18EAC1B191D}" dt="2026-05-05T19:39:29.379" v="156"/>
          <ac:picMkLst>
            <pc:docMk/>
            <pc:sldMk cId="3170982055" sldId="564"/>
            <ac:picMk id="7" creationId="{FE4CD726-423F-BE80-0FFB-AF74607CA077}"/>
          </ac:picMkLst>
        </pc:picChg>
      </pc:sldChg>
      <pc:sldChg chg="addSp modSp add">
        <pc:chgData name="Lorenzo Di Domenico" userId="b92e3e10ad574af4" providerId="LiveId" clId="{5F2C6BB5-76BE-48E0-A92F-A18EAC1B191D}" dt="2026-05-05T19:39:31.993" v="157"/>
        <pc:sldMkLst>
          <pc:docMk/>
          <pc:sldMk cId="1377686277" sldId="565"/>
        </pc:sldMkLst>
        <pc:spChg chg="add mod">
          <ac:chgData name="Lorenzo Di Domenico" userId="b92e3e10ad574af4" providerId="LiveId" clId="{5F2C6BB5-76BE-48E0-A92F-A18EAC1B191D}" dt="2026-05-05T19:39:31.993" v="157"/>
          <ac:spMkLst>
            <pc:docMk/>
            <pc:sldMk cId="1377686277" sldId="565"/>
            <ac:spMk id="4" creationId="{1617B38A-AEA0-3FE3-99A3-FA70D494CFE1}"/>
          </ac:spMkLst>
        </pc:spChg>
        <pc:spChg chg="add mod">
          <ac:chgData name="Lorenzo Di Domenico" userId="b92e3e10ad574af4" providerId="LiveId" clId="{5F2C6BB5-76BE-48E0-A92F-A18EAC1B191D}" dt="2026-05-05T19:39:31.993" v="157"/>
          <ac:spMkLst>
            <pc:docMk/>
            <pc:sldMk cId="1377686277" sldId="565"/>
            <ac:spMk id="6" creationId="{6612EA8C-B62C-89B2-2BD6-DB38E84C86F3}"/>
          </ac:spMkLst>
        </pc:spChg>
        <pc:picChg chg="add mod">
          <ac:chgData name="Lorenzo Di Domenico" userId="b92e3e10ad574af4" providerId="LiveId" clId="{5F2C6BB5-76BE-48E0-A92F-A18EAC1B191D}" dt="2026-05-05T19:39:31.993" v="157"/>
          <ac:picMkLst>
            <pc:docMk/>
            <pc:sldMk cId="1377686277" sldId="565"/>
            <ac:picMk id="7" creationId="{A781941E-7630-92CF-711A-CD7948C4743F}"/>
          </ac:picMkLst>
        </pc:picChg>
      </pc:sldChg>
      <pc:sldChg chg="addSp modSp add">
        <pc:chgData name="Lorenzo Di Domenico" userId="b92e3e10ad574af4" providerId="LiveId" clId="{5F2C6BB5-76BE-48E0-A92F-A18EAC1B191D}" dt="2026-05-05T18:52:06.271" v="151"/>
        <pc:sldMkLst>
          <pc:docMk/>
          <pc:sldMk cId="924781377" sldId="566"/>
        </pc:sldMkLst>
        <pc:spChg chg="add mod">
          <ac:chgData name="Lorenzo Di Domenico" userId="b92e3e10ad574af4" providerId="LiveId" clId="{5F2C6BB5-76BE-48E0-A92F-A18EAC1B191D}" dt="2026-05-05T18:52:06.271" v="151"/>
          <ac:spMkLst>
            <pc:docMk/>
            <pc:sldMk cId="924781377" sldId="566"/>
            <ac:spMk id="3" creationId="{F2B5CA2E-0165-E036-57BD-2534FC7333CE}"/>
          </ac:spMkLst>
        </pc:spChg>
        <pc:spChg chg="add mod">
          <ac:chgData name="Lorenzo Di Domenico" userId="b92e3e10ad574af4" providerId="LiveId" clId="{5F2C6BB5-76BE-48E0-A92F-A18EAC1B191D}" dt="2026-05-05T18:52:06.271" v="151"/>
          <ac:spMkLst>
            <pc:docMk/>
            <pc:sldMk cId="924781377" sldId="566"/>
            <ac:spMk id="4" creationId="{5A949DCF-CE58-3D21-4EFB-CFD10CBE240D}"/>
          </ac:spMkLst>
        </pc:spChg>
        <pc:picChg chg="add mod">
          <ac:chgData name="Lorenzo Di Domenico" userId="b92e3e10ad574af4" providerId="LiveId" clId="{5F2C6BB5-76BE-48E0-A92F-A18EAC1B191D}" dt="2026-05-05T18:52:06.271" v="151"/>
          <ac:picMkLst>
            <pc:docMk/>
            <pc:sldMk cId="924781377" sldId="566"/>
            <ac:picMk id="5" creationId="{7FC969D5-CFE4-A99A-AFE0-E687F8CFA7DE}"/>
          </ac:picMkLst>
        </pc:picChg>
      </pc:sldChg>
      <pc:sldChg chg="addSp modSp add">
        <pc:chgData name="Lorenzo Di Domenico" userId="b92e3e10ad574af4" providerId="LiveId" clId="{5F2C6BB5-76BE-48E0-A92F-A18EAC1B191D}" dt="2026-05-05T19:39:37.616" v="159"/>
        <pc:sldMkLst>
          <pc:docMk/>
          <pc:sldMk cId="1757989541" sldId="568"/>
        </pc:sldMkLst>
        <pc:spChg chg="add mod">
          <ac:chgData name="Lorenzo Di Domenico" userId="b92e3e10ad574af4" providerId="LiveId" clId="{5F2C6BB5-76BE-48E0-A92F-A18EAC1B191D}" dt="2026-05-05T19:39:37.616" v="159"/>
          <ac:spMkLst>
            <pc:docMk/>
            <pc:sldMk cId="1757989541" sldId="568"/>
            <ac:spMk id="3" creationId="{2794CA5D-2708-A27C-0E29-F540C3DA9BC3}"/>
          </ac:spMkLst>
        </pc:spChg>
        <pc:spChg chg="add mod">
          <ac:chgData name="Lorenzo Di Domenico" userId="b92e3e10ad574af4" providerId="LiveId" clId="{5F2C6BB5-76BE-48E0-A92F-A18EAC1B191D}" dt="2026-05-05T19:39:37.616" v="159"/>
          <ac:spMkLst>
            <pc:docMk/>
            <pc:sldMk cId="1757989541" sldId="568"/>
            <ac:spMk id="4" creationId="{4D0F74A3-8A70-BD1B-4CB6-90B43C0F92E4}"/>
          </ac:spMkLst>
        </pc:spChg>
        <pc:picChg chg="add mod">
          <ac:chgData name="Lorenzo Di Domenico" userId="b92e3e10ad574af4" providerId="LiveId" clId="{5F2C6BB5-76BE-48E0-A92F-A18EAC1B191D}" dt="2026-05-05T19:39:37.616" v="159"/>
          <ac:picMkLst>
            <pc:docMk/>
            <pc:sldMk cId="1757989541" sldId="568"/>
            <ac:picMk id="6" creationId="{DC735DC2-8CA3-7E7A-C3C0-16612BF80F5F}"/>
          </ac:picMkLst>
        </pc:picChg>
      </pc:sldChg>
      <pc:sldChg chg="addSp modSp add">
        <pc:chgData name="Lorenzo Di Domenico" userId="b92e3e10ad574af4" providerId="LiveId" clId="{5F2C6BB5-76BE-48E0-A92F-A18EAC1B191D}" dt="2026-05-05T19:39:43.163" v="161"/>
        <pc:sldMkLst>
          <pc:docMk/>
          <pc:sldMk cId="1473100535" sldId="569"/>
        </pc:sldMkLst>
        <pc:spChg chg="add mod">
          <ac:chgData name="Lorenzo Di Domenico" userId="b92e3e10ad574af4" providerId="LiveId" clId="{5F2C6BB5-76BE-48E0-A92F-A18EAC1B191D}" dt="2026-05-05T19:39:43.163" v="161"/>
          <ac:spMkLst>
            <pc:docMk/>
            <pc:sldMk cId="1473100535" sldId="569"/>
            <ac:spMk id="3" creationId="{A55CB950-68F1-4AB0-B3AC-C285B3DFE70D}"/>
          </ac:spMkLst>
        </pc:spChg>
        <pc:spChg chg="add mod">
          <ac:chgData name="Lorenzo Di Domenico" userId="b92e3e10ad574af4" providerId="LiveId" clId="{5F2C6BB5-76BE-48E0-A92F-A18EAC1B191D}" dt="2026-05-05T19:39:43.163" v="161"/>
          <ac:spMkLst>
            <pc:docMk/>
            <pc:sldMk cId="1473100535" sldId="569"/>
            <ac:spMk id="4" creationId="{9E86211C-F4D8-CADD-5540-6109CC9418A6}"/>
          </ac:spMkLst>
        </pc:spChg>
        <pc:picChg chg="add mod">
          <ac:chgData name="Lorenzo Di Domenico" userId="b92e3e10ad574af4" providerId="LiveId" clId="{5F2C6BB5-76BE-48E0-A92F-A18EAC1B191D}" dt="2026-05-05T19:39:43.163" v="161"/>
          <ac:picMkLst>
            <pc:docMk/>
            <pc:sldMk cId="1473100535" sldId="569"/>
            <ac:picMk id="6" creationId="{1086CB2C-91D6-3CF6-E1D8-FC224DCCE3C8}"/>
          </ac:picMkLst>
        </pc:picChg>
      </pc:sldChg>
      <pc:sldChg chg="addSp modSp add mod">
        <pc:chgData name="Lorenzo Di Domenico" userId="b92e3e10ad574af4" providerId="LiveId" clId="{5F2C6BB5-76BE-48E0-A92F-A18EAC1B191D}" dt="2026-05-05T19:40:19.039" v="213" actId="14100"/>
        <pc:sldMkLst>
          <pc:docMk/>
          <pc:sldMk cId="771191869" sldId="570"/>
        </pc:sldMkLst>
        <pc:spChg chg="add mod">
          <ac:chgData name="Lorenzo Di Domenico" userId="b92e3e10ad574af4" providerId="LiveId" clId="{5F2C6BB5-76BE-48E0-A92F-A18EAC1B191D}" dt="2026-05-05T19:40:13.650" v="212"/>
          <ac:spMkLst>
            <pc:docMk/>
            <pc:sldMk cId="771191869" sldId="570"/>
            <ac:spMk id="4" creationId="{A5979E2F-ACAE-EEC0-4D6A-A3B936329FBE}"/>
          </ac:spMkLst>
        </pc:spChg>
        <pc:spChg chg="add mod">
          <ac:chgData name="Lorenzo Di Domenico" userId="b92e3e10ad574af4" providerId="LiveId" clId="{5F2C6BB5-76BE-48E0-A92F-A18EAC1B191D}" dt="2026-05-05T19:40:13.650" v="212"/>
          <ac:spMkLst>
            <pc:docMk/>
            <pc:sldMk cId="771191869" sldId="570"/>
            <ac:spMk id="6" creationId="{B16B55DE-E590-558B-5701-22B35958EF57}"/>
          </ac:spMkLst>
        </pc:spChg>
        <pc:picChg chg="mod">
          <ac:chgData name="Lorenzo Di Domenico" userId="b92e3e10ad574af4" providerId="LiveId" clId="{5F2C6BB5-76BE-48E0-A92F-A18EAC1B191D}" dt="2026-05-05T19:40:19.039" v="213" actId="14100"/>
          <ac:picMkLst>
            <pc:docMk/>
            <pc:sldMk cId="771191869" sldId="570"/>
            <ac:picMk id="3" creationId="{BB83998E-723E-C7A8-750B-67A4AEA5A923}"/>
          </ac:picMkLst>
        </pc:picChg>
        <pc:picChg chg="add mod">
          <ac:chgData name="Lorenzo Di Domenico" userId="b92e3e10ad574af4" providerId="LiveId" clId="{5F2C6BB5-76BE-48E0-A92F-A18EAC1B191D}" dt="2026-05-05T19:40:13.650" v="212"/>
          <ac:picMkLst>
            <pc:docMk/>
            <pc:sldMk cId="771191869" sldId="570"/>
            <ac:picMk id="7" creationId="{1F1EC1D1-078A-58E5-5FF2-B4E2A5261E83}"/>
          </ac:picMkLst>
        </pc:picChg>
      </pc:sldChg>
      <pc:sldChg chg="addSp modSp add">
        <pc:chgData name="Lorenzo Di Domenico" userId="b92e3e10ad574af4" providerId="LiveId" clId="{5F2C6BB5-76BE-48E0-A92F-A18EAC1B191D}" dt="2026-05-05T19:41:18.128" v="214"/>
        <pc:sldMkLst>
          <pc:docMk/>
          <pc:sldMk cId="2522513410" sldId="571"/>
        </pc:sldMkLst>
        <pc:spChg chg="add mod">
          <ac:chgData name="Lorenzo Di Domenico" userId="b92e3e10ad574af4" providerId="LiveId" clId="{5F2C6BB5-76BE-48E0-A92F-A18EAC1B191D}" dt="2026-05-05T19:41:18.128" v="214"/>
          <ac:spMkLst>
            <pc:docMk/>
            <pc:sldMk cId="2522513410" sldId="571"/>
            <ac:spMk id="3" creationId="{DD46BDC9-BAAD-FD56-3CAA-A2DD545EDB4E}"/>
          </ac:spMkLst>
        </pc:spChg>
        <pc:spChg chg="add mod">
          <ac:chgData name="Lorenzo Di Domenico" userId="b92e3e10ad574af4" providerId="LiveId" clId="{5F2C6BB5-76BE-48E0-A92F-A18EAC1B191D}" dt="2026-05-05T19:41:18.128" v="214"/>
          <ac:spMkLst>
            <pc:docMk/>
            <pc:sldMk cId="2522513410" sldId="571"/>
            <ac:spMk id="5" creationId="{F33C0A1E-348B-B602-9BC1-C9E69E34B019}"/>
          </ac:spMkLst>
        </pc:spChg>
        <pc:picChg chg="add mod">
          <ac:chgData name="Lorenzo Di Domenico" userId="b92e3e10ad574af4" providerId="LiveId" clId="{5F2C6BB5-76BE-48E0-A92F-A18EAC1B191D}" dt="2026-05-05T19:41:18.128" v="214"/>
          <ac:picMkLst>
            <pc:docMk/>
            <pc:sldMk cId="2522513410" sldId="571"/>
            <ac:picMk id="6" creationId="{03BB7910-7B52-A5E5-E124-B566205D295D}"/>
          </ac:picMkLst>
        </pc:picChg>
      </pc:sldChg>
      <pc:sldChg chg="addSp modSp add">
        <pc:chgData name="Lorenzo Di Domenico" userId="b92e3e10ad574af4" providerId="LiveId" clId="{5F2C6BB5-76BE-48E0-A92F-A18EAC1B191D}" dt="2026-05-05T19:41:33.595" v="220"/>
        <pc:sldMkLst>
          <pc:docMk/>
          <pc:sldMk cId="2469556601" sldId="572"/>
        </pc:sldMkLst>
        <pc:spChg chg="add mod">
          <ac:chgData name="Lorenzo Di Domenico" userId="b92e3e10ad574af4" providerId="LiveId" clId="{5F2C6BB5-76BE-48E0-A92F-A18EAC1B191D}" dt="2026-05-05T19:41:33.595" v="220"/>
          <ac:spMkLst>
            <pc:docMk/>
            <pc:sldMk cId="2469556601" sldId="572"/>
            <ac:spMk id="3" creationId="{95C70361-7116-3D36-DF0A-13276E377393}"/>
          </ac:spMkLst>
        </pc:spChg>
        <pc:spChg chg="add mod">
          <ac:chgData name="Lorenzo Di Domenico" userId="b92e3e10ad574af4" providerId="LiveId" clId="{5F2C6BB5-76BE-48E0-A92F-A18EAC1B191D}" dt="2026-05-05T19:41:33.595" v="220"/>
          <ac:spMkLst>
            <pc:docMk/>
            <pc:sldMk cId="2469556601" sldId="572"/>
            <ac:spMk id="4" creationId="{055B4BF2-2D8C-518C-EB9F-15A4A3B24F14}"/>
          </ac:spMkLst>
        </pc:spChg>
        <pc:picChg chg="add mod">
          <ac:chgData name="Lorenzo Di Domenico" userId="b92e3e10ad574af4" providerId="LiveId" clId="{5F2C6BB5-76BE-48E0-A92F-A18EAC1B191D}" dt="2026-05-05T19:41:33.595" v="220"/>
          <ac:picMkLst>
            <pc:docMk/>
            <pc:sldMk cId="2469556601" sldId="572"/>
            <ac:picMk id="5" creationId="{D4AC904D-CD25-172B-AA5C-5256641FBEDB}"/>
          </ac:picMkLst>
        </pc:picChg>
      </pc:sldChg>
      <pc:sldChg chg="addSp modSp add">
        <pc:chgData name="Lorenzo Di Domenico" userId="b92e3e10ad574af4" providerId="LiveId" clId="{5F2C6BB5-76BE-48E0-A92F-A18EAC1B191D}" dt="2026-05-05T19:41:35.323" v="221"/>
        <pc:sldMkLst>
          <pc:docMk/>
          <pc:sldMk cId="4000463168" sldId="573"/>
        </pc:sldMkLst>
        <pc:spChg chg="add mod">
          <ac:chgData name="Lorenzo Di Domenico" userId="b92e3e10ad574af4" providerId="LiveId" clId="{5F2C6BB5-76BE-48E0-A92F-A18EAC1B191D}" dt="2026-05-05T19:41:35.323" v="221"/>
          <ac:spMkLst>
            <pc:docMk/>
            <pc:sldMk cId="4000463168" sldId="573"/>
            <ac:spMk id="3" creationId="{F38AD3F1-2E51-7279-9372-5BDDEC8BC4F9}"/>
          </ac:spMkLst>
        </pc:spChg>
        <pc:spChg chg="add mod">
          <ac:chgData name="Lorenzo Di Domenico" userId="b92e3e10ad574af4" providerId="LiveId" clId="{5F2C6BB5-76BE-48E0-A92F-A18EAC1B191D}" dt="2026-05-05T19:41:35.323" v="221"/>
          <ac:spMkLst>
            <pc:docMk/>
            <pc:sldMk cId="4000463168" sldId="573"/>
            <ac:spMk id="4" creationId="{C34E002B-6B89-03F8-B588-89109A3E7564}"/>
          </ac:spMkLst>
        </pc:spChg>
        <pc:picChg chg="add mod">
          <ac:chgData name="Lorenzo Di Domenico" userId="b92e3e10ad574af4" providerId="LiveId" clId="{5F2C6BB5-76BE-48E0-A92F-A18EAC1B191D}" dt="2026-05-05T19:41:35.323" v="221"/>
          <ac:picMkLst>
            <pc:docMk/>
            <pc:sldMk cId="4000463168" sldId="573"/>
            <ac:picMk id="5" creationId="{46A2E8D9-12FE-3487-746E-805C37CCA636}"/>
          </ac:picMkLst>
        </pc:picChg>
      </pc:sldChg>
      <pc:sldChg chg="addSp modSp add">
        <pc:chgData name="Lorenzo Di Domenico" userId="b92e3e10ad574af4" providerId="LiveId" clId="{5F2C6BB5-76BE-48E0-A92F-A18EAC1B191D}" dt="2026-05-05T19:42:21.696" v="247"/>
        <pc:sldMkLst>
          <pc:docMk/>
          <pc:sldMk cId="4137936576" sldId="574"/>
        </pc:sldMkLst>
        <pc:spChg chg="add mod">
          <ac:chgData name="Lorenzo Di Domenico" userId="b92e3e10ad574af4" providerId="LiveId" clId="{5F2C6BB5-76BE-48E0-A92F-A18EAC1B191D}" dt="2026-05-05T19:42:21.696" v="247"/>
          <ac:spMkLst>
            <pc:docMk/>
            <pc:sldMk cId="4137936576" sldId="574"/>
            <ac:spMk id="4" creationId="{E95F4E36-5945-7C48-6BBB-335A5AC140EB}"/>
          </ac:spMkLst>
        </pc:spChg>
        <pc:spChg chg="add mod">
          <ac:chgData name="Lorenzo Di Domenico" userId="b92e3e10ad574af4" providerId="LiveId" clId="{5F2C6BB5-76BE-48E0-A92F-A18EAC1B191D}" dt="2026-05-05T19:42:21.696" v="247"/>
          <ac:spMkLst>
            <pc:docMk/>
            <pc:sldMk cId="4137936576" sldId="574"/>
            <ac:spMk id="5" creationId="{C493BD4C-9E99-A780-B390-E78E999F6BCE}"/>
          </ac:spMkLst>
        </pc:spChg>
        <pc:picChg chg="add mod">
          <ac:chgData name="Lorenzo Di Domenico" userId="b92e3e10ad574af4" providerId="LiveId" clId="{5F2C6BB5-76BE-48E0-A92F-A18EAC1B191D}" dt="2026-05-05T19:42:21.696" v="247"/>
          <ac:picMkLst>
            <pc:docMk/>
            <pc:sldMk cId="4137936576" sldId="574"/>
            <ac:picMk id="7" creationId="{6F5523AF-3694-5964-12C2-C247A0975577}"/>
          </ac:picMkLst>
        </pc:picChg>
      </pc:sldChg>
      <pc:sldChg chg="addSp modSp add mod">
        <pc:chgData name="Lorenzo Di Domenico" userId="b92e3e10ad574af4" providerId="LiveId" clId="{5F2C6BB5-76BE-48E0-A92F-A18EAC1B191D}" dt="2026-05-05T19:42:11.778" v="243" actId="1076"/>
        <pc:sldMkLst>
          <pc:docMk/>
          <pc:sldMk cId="1730520180" sldId="575"/>
        </pc:sldMkLst>
        <pc:spChg chg="add mod">
          <ac:chgData name="Lorenzo Di Domenico" userId="b92e3e10ad574af4" providerId="LiveId" clId="{5F2C6BB5-76BE-48E0-A92F-A18EAC1B191D}" dt="2026-05-05T19:41:43.104" v="222"/>
          <ac:spMkLst>
            <pc:docMk/>
            <pc:sldMk cId="1730520180" sldId="575"/>
            <ac:spMk id="4" creationId="{E6A635F1-1695-5FC4-BE85-F43EFAEE5B59}"/>
          </ac:spMkLst>
        </pc:spChg>
        <pc:spChg chg="mod">
          <ac:chgData name="Lorenzo Di Domenico" userId="b92e3e10ad574af4" providerId="LiveId" clId="{5F2C6BB5-76BE-48E0-A92F-A18EAC1B191D}" dt="2026-05-05T19:41:48.985" v="223" actId="1076"/>
          <ac:spMkLst>
            <pc:docMk/>
            <pc:sldMk cId="1730520180" sldId="575"/>
            <ac:spMk id="5" creationId="{D7461B4E-64AC-6853-5787-766E568FFF67}"/>
          </ac:spMkLst>
        </pc:spChg>
        <pc:spChg chg="mod">
          <ac:chgData name="Lorenzo Di Domenico" userId="b92e3e10ad574af4" providerId="LiveId" clId="{5F2C6BB5-76BE-48E0-A92F-A18EAC1B191D}" dt="2026-05-05T19:42:11.778" v="243" actId="1076"/>
          <ac:spMkLst>
            <pc:docMk/>
            <pc:sldMk cId="1730520180" sldId="575"/>
            <ac:spMk id="6" creationId="{28FC66F4-102E-B387-015A-320ACF9952C9}"/>
          </ac:spMkLst>
        </pc:spChg>
        <pc:spChg chg="mod">
          <ac:chgData name="Lorenzo Di Domenico" userId="b92e3e10ad574af4" providerId="LiveId" clId="{5F2C6BB5-76BE-48E0-A92F-A18EAC1B191D}" dt="2026-05-05T19:42:06.042" v="242" actId="1035"/>
          <ac:spMkLst>
            <pc:docMk/>
            <pc:sldMk cId="1730520180" sldId="575"/>
            <ac:spMk id="7" creationId="{2531F393-6C8E-41C9-6623-F809A83B566F}"/>
          </ac:spMkLst>
        </pc:spChg>
        <pc:spChg chg="add mod">
          <ac:chgData name="Lorenzo Di Domenico" userId="b92e3e10ad574af4" providerId="LiveId" clId="{5F2C6BB5-76BE-48E0-A92F-A18EAC1B191D}" dt="2026-05-05T19:41:43.104" v="222"/>
          <ac:spMkLst>
            <pc:docMk/>
            <pc:sldMk cId="1730520180" sldId="575"/>
            <ac:spMk id="8" creationId="{2FC0D48B-4D36-6D10-DF0B-646AAF09788C}"/>
          </ac:spMkLst>
        </pc:spChg>
        <pc:spChg chg="mod">
          <ac:chgData name="Lorenzo Di Domenico" userId="b92e3e10ad574af4" providerId="LiveId" clId="{5F2C6BB5-76BE-48E0-A92F-A18EAC1B191D}" dt="2026-05-05T19:42:06.042" v="242" actId="1035"/>
          <ac:spMkLst>
            <pc:docMk/>
            <pc:sldMk cId="1730520180" sldId="575"/>
            <ac:spMk id="9" creationId="{E45B378A-1948-1FD7-BF3A-29E97E7E567E}"/>
          </ac:spMkLst>
        </pc:spChg>
        <pc:picChg chg="add mod">
          <ac:chgData name="Lorenzo Di Domenico" userId="b92e3e10ad574af4" providerId="LiveId" clId="{5F2C6BB5-76BE-48E0-A92F-A18EAC1B191D}" dt="2026-05-05T19:41:43.104" v="222"/>
          <ac:picMkLst>
            <pc:docMk/>
            <pc:sldMk cId="1730520180" sldId="575"/>
            <ac:picMk id="10" creationId="{976855F7-E7D7-4D87-35A4-DE719E9AC5B7}"/>
          </ac:picMkLst>
        </pc:picChg>
      </pc:sldChg>
      <pc:sldChg chg="addSp modSp add">
        <pc:chgData name="Lorenzo Di Domenico" userId="b92e3e10ad574af4" providerId="LiveId" clId="{5F2C6BB5-76BE-48E0-A92F-A18EAC1B191D}" dt="2026-05-05T19:42:17.949" v="245"/>
        <pc:sldMkLst>
          <pc:docMk/>
          <pc:sldMk cId="353886205" sldId="576"/>
        </pc:sldMkLst>
        <pc:spChg chg="add mod">
          <ac:chgData name="Lorenzo Di Domenico" userId="b92e3e10ad574af4" providerId="LiveId" clId="{5F2C6BB5-76BE-48E0-A92F-A18EAC1B191D}" dt="2026-05-05T19:42:17.949" v="245"/>
          <ac:spMkLst>
            <pc:docMk/>
            <pc:sldMk cId="353886205" sldId="576"/>
            <ac:spMk id="10" creationId="{439042F7-668E-D5EC-41C5-43620E3FFFF6}"/>
          </ac:spMkLst>
        </pc:spChg>
        <pc:spChg chg="add mod">
          <ac:chgData name="Lorenzo Di Domenico" userId="b92e3e10ad574af4" providerId="LiveId" clId="{5F2C6BB5-76BE-48E0-A92F-A18EAC1B191D}" dt="2026-05-05T19:42:17.949" v="245"/>
          <ac:spMkLst>
            <pc:docMk/>
            <pc:sldMk cId="353886205" sldId="576"/>
            <ac:spMk id="11" creationId="{81AF2ACB-88A1-7C02-27CD-E977F9E6E8B7}"/>
          </ac:spMkLst>
        </pc:spChg>
        <pc:picChg chg="add mod">
          <ac:chgData name="Lorenzo Di Domenico" userId="b92e3e10ad574af4" providerId="LiveId" clId="{5F2C6BB5-76BE-48E0-A92F-A18EAC1B191D}" dt="2026-05-05T19:42:17.949" v="245"/>
          <ac:picMkLst>
            <pc:docMk/>
            <pc:sldMk cId="353886205" sldId="576"/>
            <ac:picMk id="12" creationId="{D13FAD5B-7734-D512-6CC5-9D03EAC6F876}"/>
          </ac:picMkLst>
        </pc:picChg>
      </pc:sldChg>
      <pc:sldChg chg="addSp modSp add">
        <pc:chgData name="Lorenzo Di Domenico" userId="b92e3e10ad574af4" providerId="LiveId" clId="{5F2C6BB5-76BE-48E0-A92F-A18EAC1B191D}" dt="2026-05-05T19:42:23.999" v="248"/>
        <pc:sldMkLst>
          <pc:docMk/>
          <pc:sldMk cId="3782344192" sldId="578"/>
        </pc:sldMkLst>
        <pc:spChg chg="add mod">
          <ac:chgData name="Lorenzo Di Domenico" userId="b92e3e10ad574af4" providerId="LiveId" clId="{5F2C6BB5-76BE-48E0-A92F-A18EAC1B191D}" dt="2026-05-05T19:42:23.999" v="248"/>
          <ac:spMkLst>
            <pc:docMk/>
            <pc:sldMk cId="3782344192" sldId="578"/>
            <ac:spMk id="4" creationId="{A206CA5A-7800-5F7C-031C-DA1586144395}"/>
          </ac:spMkLst>
        </pc:spChg>
        <pc:spChg chg="add mod">
          <ac:chgData name="Lorenzo Di Domenico" userId="b92e3e10ad574af4" providerId="LiveId" clId="{5F2C6BB5-76BE-48E0-A92F-A18EAC1B191D}" dt="2026-05-05T19:42:23.999" v="248"/>
          <ac:spMkLst>
            <pc:docMk/>
            <pc:sldMk cId="3782344192" sldId="578"/>
            <ac:spMk id="9" creationId="{EC644550-82A7-B1CC-0240-5FA760CCA9C0}"/>
          </ac:spMkLst>
        </pc:spChg>
        <pc:picChg chg="add mod">
          <ac:chgData name="Lorenzo Di Domenico" userId="b92e3e10ad574af4" providerId="LiveId" clId="{5F2C6BB5-76BE-48E0-A92F-A18EAC1B191D}" dt="2026-05-05T19:42:23.999" v="248"/>
          <ac:picMkLst>
            <pc:docMk/>
            <pc:sldMk cId="3782344192" sldId="578"/>
            <ac:picMk id="10" creationId="{B6FF1BAF-DEC4-0EAB-59B0-D0392C214B5B}"/>
          </ac:picMkLst>
        </pc:picChg>
      </pc:sldChg>
      <pc:sldChg chg="addSp modSp add">
        <pc:chgData name="Lorenzo Di Domenico" userId="b92e3e10ad574af4" providerId="LiveId" clId="{5F2C6BB5-76BE-48E0-A92F-A18EAC1B191D}" dt="2026-05-05T18:52:01.832" v="148"/>
        <pc:sldMkLst>
          <pc:docMk/>
          <pc:sldMk cId="3525891246" sldId="579"/>
        </pc:sldMkLst>
        <pc:spChg chg="add mod">
          <ac:chgData name="Lorenzo Di Domenico" userId="b92e3e10ad574af4" providerId="LiveId" clId="{5F2C6BB5-76BE-48E0-A92F-A18EAC1B191D}" dt="2026-05-05T18:52:01.832" v="148"/>
          <ac:spMkLst>
            <pc:docMk/>
            <pc:sldMk cId="3525891246" sldId="579"/>
            <ac:spMk id="3" creationId="{8641D26A-DA94-34AC-7FD3-C4E56F2883C3}"/>
          </ac:spMkLst>
        </pc:spChg>
        <pc:spChg chg="add mod">
          <ac:chgData name="Lorenzo Di Domenico" userId="b92e3e10ad574af4" providerId="LiveId" clId="{5F2C6BB5-76BE-48E0-A92F-A18EAC1B191D}" dt="2026-05-05T18:52:01.832" v="148"/>
          <ac:spMkLst>
            <pc:docMk/>
            <pc:sldMk cId="3525891246" sldId="579"/>
            <ac:spMk id="4" creationId="{D0816354-B234-D266-8C8E-8EC4EF3464C2}"/>
          </ac:spMkLst>
        </pc:spChg>
        <pc:picChg chg="add mod">
          <ac:chgData name="Lorenzo Di Domenico" userId="b92e3e10ad574af4" providerId="LiveId" clId="{5F2C6BB5-76BE-48E0-A92F-A18EAC1B191D}" dt="2026-05-05T18:52:01.832" v="148"/>
          <ac:picMkLst>
            <pc:docMk/>
            <pc:sldMk cId="3525891246" sldId="579"/>
            <ac:picMk id="5" creationId="{ABDCBE16-ED2A-A6B3-AEBC-F7118C8E0A82}"/>
          </ac:picMkLst>
        </pc:picChg>
      </pc:sldChg>
      <pc:sldChg chg="addSp modSp add">
        <pc:chgData name="Lorenzo Di Domenico" userId="b92e3e10ad574af4" providerId="LiveId" clId="{5F2C6BB5-76BE-48E0-A92F-A18EAC1B191D}" dt="2026-05-05T18:51:56.813" v="145" actId="1076"/>
        <pc:sldMkLst>
          <pc:docMk/>
          <pc:sldMk cId="749198338" sldId="580"/>
        </pc:sldMkLst>
        <pc:spChg chg="add mod">
          <ac:chgData name="Lorenzo Di Domenico" userId="b92e3e10ad574af4" providerId="LiveId" clId="{5F2C6BB5-76BE-48E0-A92F-A18EAC1B191D}" dt="2026-05-05T18:51:52.895" v="144"/>
          <ac:spMkLst>
            <pc:docMk/>
            <pc:sldMk cId="749198338" sldId="580"/>
            <ac:spMk id="3" creationId="{2D7D3087-2F06-F290-887F-F1B1EA6009F2}"/>
          </ac:spMkLst>
        </pc:spChg>
        <pc:spChg chg="add mod">
          <ac:chgData name="Lorenzo Di Domenico" userId="b92e3e10ad574af4" providerId="LiveId" clId="{5F2C6BB5-76BE-48E0-A92F-A18EAC1B191D}" dt="2026-05-05T18:51:52.895" v="144"/>
          <ac:spMkLst>
            <pc:docMk/>
            <pc:sldMk cId="749198338" sldId="580"/>
            <ac:spMk id="4" creationId="{88822460-6DE5-69E0-8D8E-50FCB6C9D33E}"/>
          </ac:spMkLst>
        </pc:spChg>
        <pc:spChg chg="mod">
          <ac:chgData name="Lorenzo Di Domenico" userId="b92e3e10ad574af4" providerId="LiveId" clId="{5F2C6BB5-76BE-48E0-A92F-A18EAC1B191D}" dt="2026-05-05T18:51:56.813" v="145" actId="1076"/>
          <ac:spMkLst>
            <pc:docMk/>
            <pc:sldMk cId="749198338" sldId="580"/>
            <ac:spMk id="6" creationId="{A46A60DA-9F19-C4E6-B8C9-2EAE0F7D22E0}"/>
          </ac:spMkLst>
        </pc:spChg>
        <pc:picChg chg="add mod">
          <ac:chgData name="Lorenzo Di Domenico" userId="b92e3e10ad574af4" providerId="LiveId" clId="{5F2C6BB5-76BE-48E0-A92F-A18EAC1B191D}" dt="2026-05-05T18:51:52.895" v="144"/>
          <ac:picMkLst>
            <pc:docMk/>
            <pc:sldMk cId="749198338" sldId="580"/>
            <ac:picMk id="5" creationId="{1F52ACA7-2C58-A08A-DCF1-5F9A05BA91B5}"/>
          </ac:picMkLst>
        </pc:picChg>
      </pc:sldChg>
      <pc:sldChg chg="addSp modSp add">
        <pc:chgData name="Lorenzo Di Domenico" userId="b92e3e10ad574af4" providerId="LiveId" clId="{5F2C6BB5-76BE-48E0-A92F-A18EAC1B191D}" dt="2026-05-05T18:51:58.576" v="146"/>
        <pc:sldMkLst>
          <pc:docMk/>
          <pc:sldMk cId="84874032" sldId="581"/>
        </pc:sldMkLst>
        <pc:spChg chg="add mod">
          <ac:chgData name="Lorenzo Di Domenico" userId="b92e3e10ad574af4" providerId="LiveId" clId="{5F2C6BB5-76BE-48E0-A92F-A18EAC1B191D}" dt="2026-05-05T18:51:58.576" v="146"/>
          <ac:spMkLst>
            <pc:docMk/>
            <pc:sldMk cId="84874032" sldId="581"/>
            <ac:spMk id="3" creationId="{365E5408-39E0-D76E-3522-D7F5A57E7367}"/>
          </ac:spMkLst>
        </pc:spChg>
        <pc:spChg chg="add mod">
          <ac:chgData name="Lorenzo Di Domenico" userId="b92e3e10ad574af4" providerId="LiveId" clId="{5F2C6BB5-76BE-48E0-A92F-A18EAC1B191D}" dt="2026-05-05T18:51:58.576" v="146"/>
          <ac:spMkLst>
            <pc:docMk/>
            <pc:sldMk cId="84874032" sldId="581"/>
            <ac:spMk id="4" creationId="{42373F32-7168-C88B-57F8-31EE6716A820}"/>
          </ac:spMkLst>
        </pc:spChg>
        <pc:picChg chg="add mod">
          <ac:chgData name="Lorenzo Di Domenico" userId="b92e3e10ad574af4" providerId="LiveId" clId="{5F2C6BB5-76BE-48E0-A92F-A18EAC1B191D}" dt="2026-05-05T18:51:58.576" v="146"/>
          <ac:picMkLst>
            <pc:docMk/>
            <pc:sldMk cId="84874032" sldId="581"/>
            <ac:picMk id="5" creationId="{CDC21EEE-660C-460C-6E26-9E56254B89B9}"/>
          </ac:picMkLst>
        </pc:picChg>
      </pc:sldChg>
      <pc:sldChg chg="addSp modSp add">
        <pc:chgData name="Lorenzo Di Domenico" userId="b92e3e10ad574af4" providerId="LiveId" clId="{5F2C6BB5-76BE-48E0-A92F-A18EAC1B191D}" dt="2026-05-05T18:52:04.925" v="150"/>
        <pc:sldMkLst>
          <pc:docMk/>
          <pc:sldMk cId="2135320466" sldId="582"/>
        </pc:sldMkLst>
        <pc:spChg chg="add mod">
          <ac:chgData name="Lorenzo Di Domenico" userId="b92e3e10ad574af4" providerId="LiveId" clId="{5F2C6BB5-76BE-48E0-A92F-A18EAC1B191D}" dt="2026-05-05T18:52:04.925" v="150"/>
          <ac:spMkLst>
            <pc:docMk/>
            <pc:sldMk cId="2135320466" sldId="582"/>
            <ac:spMk id="3" creationId="{307B7FFC-DAB2-ADEE-D710-27AA1F6ADD2C}"/>
          </ac:spMkLst>
        </pc:spChg>
        <pc:spChg chg="add mod">
          <ac:chgData name="Lorenzo Di Domenico" userId="b92e3e10ad574af4" providerId="LiveId" clId="{5F2C6BB5-76BE-48E0-A92F-A18EAC1B191D}" dt="2026-05-05T18:52:04.925" v="150"/>
          <ac:spMkLst>
            <pc:docMk/>
            <pc:sldMk cId="2135320466" sldId="582"/>
            <ac:spMk id="4" creationId="{9617DDDF-4CE2-DFB4-DF85-3F2CB6767727}"/>
          </ac:spMkLst>
        </pc:spChg>
        <pc:picChg chg="add mod">
          <ac:chgData name="Lorenzo Di Domenico" userId="b92e3e10ad574af4" providerId="LiveId" clId="{5F2C6BB5-76BE-48E0-A92F-A18EAC1B191D}" dt="2026-05-05T18:52:04.925" v="150"/>
          <ac:picMkLst>
            <pc:docMk/>
            <pc:sldMk cId="2135320466" sldId="582"/>
            <ac:picMk id="5" creationId="{652B3665-4248-1304-D00B-23983EB0BB77}"/>
          </ac:picMkLst>
        </pc:picChg>
      </pc:sldChg>
      <pc:sldChg chg="addSp modSp add mod">
        <pc:chgData name="Lorenzo Di Domenico" userId="b92e3e10ad574af4" providerId="LiveId" clId="{5F2C6BB5-76BE-48E0-A92F-A18EAC1B191D}" dt="2026-05-05T19:40:05.605" v="208" actId="1035"/>
        <pc:sldMkLst>
          <pc:docMk/>
          <pc:sldMk cId="4101659039" sldId="583"/>
        </pc:sldMkLst>
        <pc:spChg chg="mod">
          <ac:chgData name="Lorenzo Di Domenico" userId="b92e3e10ad574af4" providerId="LiveId" clId="{5F2C6BB5-76BE-48E0-A92F-A18EAC1B191D}" dt="2026-05-05T19:39:58.207" v="182" actId="1037"/>
          <ac:spMkLst>
            <pc:docMk/>
            <pc:sldMk cId="4101659039" sldId="583"/>
            <ac:spMk id="2" creationId="{755BFBF3-0558-82CA-637A-36A8A6206191}"/>
          </ac:spMkLst>
        </pc:spChg>
        <pc:spChg chg="add mod">
          <ac:chgData name="Lorenzo Di Domenico" userId="b92e3e10ad574af4" providerId="LiveId" clId="{5F2C6BB5-76BE-48E0-A92F-A18EAC1B191D}" dt="2026-05-05T19:39:44.681" v="162"/>
          <ac:spMkLst>
            <pc:docMk/>
            <pc:sldMk cId="4101659039" sldId="583"/>
            <ac:spMk id="3" creationId="{2D38313C-033A-7812-6E41-34A0D86B57EF}"/>
          </ac:spMkLst>
        </pc:spChg>
        <pc:spChg chg="add mod">
          <ac:chgData name="Lorenzo Di Domenico" userId="b92e3e10ad574af4" providerId="LiveId" clId="{5F2C6BB5-76BE-48E0-A92F-A18EAC1B191D}" dt="2026-05-05T19:39:44.681" v="162"/>
          <ac:spMkLst>
            <pc:docMk/>
            <pc:sldMk cId="4101659039" sldId="583"/>
            <ac:spMk id="4" creationId="{62E9B82A-34B5-A029-4588-331DC3E127E5}"/>
          </ac:spMkLst>
        </pc:spChg>
        <pc:spChg chg="mod">
          <ac:chgData name="Lorenzo Di Domenico" userId="b92e3e10ad574af4" providerId="LiveId" clId="{5F2C6BB5-76BE-48E0-A92F-A18EAC1B191D}" dt="2026-05-05T19:40:05.605" v="208" actId="1035"/>
          <ac:spMkLst>
            <pc:docMk/>
            <pc:sldMk cId="4101659039" sldId="583"/>
            <ac:spMk id="5" creationId="{71D39ECD-DDC8-602B-73E4-E55B08E68702}"/>
          </ac:spMkLst>
        </pc:spChg>
        <pc:picChg chg="add mod">
          <ac:chgData name="Lorenzo Di Domenico" userId="b92e3e10ad574af4" providerId="LiveId" clId="{5F2C6BB5-76BE-48E0-A92F-A18EAC1B191D}" dt="2026-05-05T19:39:44.681" v="162"/>
          <ac:picMkLst>
            <pc:docMk/>
            <pc:sldMk cId="4101659039" sldId="583"/>
            <ac:picMk id="6" creationId="{959A05C3-E5F5-D0DC-2D06-87F68EB1FFD6}"/>
          </ac:picMkLst>
        </pc:picChg>
      </pc:sldChg>
      <pc:sldChg chg="addSp modSp add">
        <pc:chgData name="Lorenzo Di Domenico" userId="b92e3e10ad574af4" providerId="LiveId" clId="{5F2C6BB5-76BE-48E0-A92F-A18EAC1B191D}" dt="2026-05-05T19:42:19.614" v="246"/>
        <pc:sldMkLst>
          <pc:docMk/>
          <pc:sldMk cId="1096185848" sldId="584"/>
        </pc:sldMkLst>
        <pc:spChg chg="add mod">
          <ac:chgData name="Lorenzo Di Domenico" userId="b92e3e10ad574af4" providerId="LiveId" clId="{5F2C6BB5-76BE-48E0-A92F-A18EAC1B191D}" dt="2026-05-05T19:42:19.614" v="246"/>
          <ac:spMkLst>
            <pc:docMk/>
            <pc:sldMk cId="1096185848" sldId="584"/>
            <ac:spMk id="3" creationId="{95719C72-A1FB-B3EC-1F80-D4F077A57890}"/>
          </ac:spMkLst>
        </pc:spChg>
        <pc:spChg chg="add mod">
          <ac:chgData name="Lorenzo Di Domenico" userId="b92e3e10ad574af4" providerId="LiveId" clId="{5F2C6BB5-76BE-48E0-A92F-A18EAC1B191D}" dt="2026-05-05T19:42:19.614" v="246"/>
          <ac:spMkLst>
            <pc:docMk/>
            <pc:sldMk cId="1096185848" sldId="584"/>
            <ac:spMk id="4" creationId="{F818D5B8-56F1-4363-533E-DCAC9DA90333}"/>
          </ac:spMkLst>
        </pc:spChg>
        <pc:picChg chg="add mod">
          <ac:chgData name="Lorenzo Di Domenico" userId="b92e3e10ad574af4" providerId="LiveId" clId="{5F2C6BB5-76BE-48E0-A92F-A18EAC1B191D}" dt="2026-05-05T19:42:19.614" v="246"/>
          <ac:picMkLst>
            <pc:docMk/>
            <pc:sldMk cId="1096185848" sldId="584"/>
            <ac:picMk id="5" creationId="{8DBDA811-9982-32C2-2614-D3995811F6A2}"/>
          </ac:picMkLst>
        </pc:picChg>
      </pc:sldChg>
      <pc:sldChg chg="addSp modSp add">
        <pc:chgData name="Lorenzo Di Domenico" userId="b92e3e10ad574af4" providerId="LiveId" clId="{5F2C6BB5-76BE-48E0-A92F-A18EAC1B191D}" dt="2026-05-05T18:52:00.250" v="147"/>
        <pc:sldMkLst>
          <pc:docMk/>
          <pc:sldMk cId="1712515842" sldId="585"/>
        </pc:sldMkLst>
        <pc:spChg chg="add mod">
          <ac:chgData name="Lorenzo Di Domenico" userId="b92e3e10ad574af4" providerId="LiveId" clId="{5F2C6BB5-76BE-48E0-A92F-A18EAC1B191D}" dt="2026-05-05T18:52:00.250" v="147"/>
          <ac:spMkLst>
            <pc:docMk/>
            <pc:sldMk cId="1712515842" sldId="585"/>
            <ac:spMk id="3" creationId="{968B1A68-0D55-C67C-A53B-3FCBC2EB7F9A}"/>
          </ac:spMkLst>
        </pc:spChg>
        <pc:spChg chg="add mod">
          <ac:chgData name="Lorenzo Di Domenico" userId="b92e3e10ad574af4" providerId="LiveId" clId="{5F2C6BB5-76BE-48E0-A92F-A18EAC1B191D}" dt="2026-05-05T18:52:00.250" v="147"/>
          <ac:spMkLst>
            <pc:docMk/>
            <pc:sldMk cId="1712515842" sldId="585"/>
            <ac:spMk id="4" creationId="{84545285-6191-9705-5F94-6998D319C74F}"/>
          </ac:spMkLst>
        </pc:spChg>
        <pc:picChg chg="add mod">
          <ac:chgData name="Lorenzo Di Domenico" userId="b92e3e10ad574af4" providerId="LiveId" clId="{5F2C6BB5-76BE-48E0-A92F-A18EAC1B191D}" dt="2026-05-05T18:52:00.250" v="147"/>
          <ac:picMkLst>
            <pc:docMk/>
            <pc:sldMk cId="1712515842" sldId="585"/>
            <ac:picMk id="5" creationId="{DF8B6357-25C0-9A45-5F3B-AFF0D8C84151}"/>
          </ac:picMkLst>
        </pc:picChg>
      </pc:sldChg>
      <pc:sldChg chg="addSp modSp add">
        <pc:chgData name="Lorenzo Di Domenico" userId="b92e3e10ad574af4" providerId="LiveId" clId="{5F2C6BB5-76BE-48E0-A92F-A18EAC1B191D}" dt="2026-05-05T18:52:03.728" v="149"/>
        <pc:sldMkLst>
          <pc:docMk/>
          <pc:sldMk cId="4254431700" sldId="586"/>
        </pc:sldMkLst>
        <pc:spChg chg="add mod">
          <ac:chgData name="Lorenzo Di Domenico" userId="b92e3e10ad574af4" providerId="LiveId" clId="{5F2C6BB5-76BE-48E0-A92F-A18EAC1B191D}" dt="2026-05-05T18:52:03.728" v="149"/>
          <ac:spMkLst>
            <pc:docMk/>
            <pc:sldMk cId="4254431700" sldId="586"/>
            <ac:spMk id="3" creationId="{7CC40045-8542-3F53-068A-D9ADEFB5B265}"/>
          </ac:spMkLst>
        </pc:spChg>
        <pc:spChg chg="add mod">
          <ac:chgData name="Lorenzo Di Domenico" userId="b92e3e10ad574af4" providerId="LiveId" clId="{5F2C6BB5-76BE-48E0-A92F-A18EAC1B191D}" dt="2026-05-05T18:52:03.728" v="149"/>
          <ac:spMkLst>
            <pc:docMk/>
            <pc:sldMk cId="4254431700" sldId="586"/>
            <ac:spMk id="4" creationId="{141D7D9F-BB20-4E9F-F9B1-EDB255936953}"/>
          </ac:spMkLst>
        </pc:spChg>
        <pc:picChg chg="add mod">
          <ac:chgData name="Lorenzo Di Domenico" userId="b92e3e10ad574af4" providerId="LiveId" clId="{5F2C6BB5-76BE-48E0-A92F-A18EAC1B191D}" dt="2026-05-05T18:52:03.728" v="149"/>
          <ac:picMkLst>
            <pc:docMk/>
            <pc:sldMk cId="4254431700" sldId="586"/>
            <ac:picMk id="5" creationId="{76798581-4353-C85C-FCBC-0E2EC145373B}"/>
          </ac:picMkLst>
        </pc:picChg>
      </pc:sldChg>
      <pc:sldChg chg="addSp modSp add">
        <pc:chgData name="Lorenzo Di Domenico" userId="b92e3e10ad574af4" providerId="LiveId" clId="{5F2C6BB5-76BE-48E0-A92F-A18EAC1B191D}" dt="2026-05-05T19:39:22.651" v="155" actId="14100"/>
        <pc:sldMkLst>
          <pc:docMk/>
          <pc:sldMk cId="4085252455" sldId="587"/>
        </pc:sldMkLst>
        <pc:spChg chg="mod">
          <ac:chgData name="Lorenzo Di Domenico" userId="b92e3e10ad574af4" providerId="LiveId" clId="{5F2C6BB5-76BE-48E0-A92F-A18EAC1B191D}" dt="2026-05-05T19:39:22.651" v="155" actId="14100"/>
          <ac:spMkLst>
            <pc:docMk/>
            <pc:sldMk cId="4085252455" sldId="587"/>
            <ac:spMk id="5" creationId="{77D19186-0634-9435-2C23-530D3914D763}"/>
          </ac:spMkLst>
        </pc:spChg>
        <pc:spChg chg="add mod">
          <ac:chgData name="Lorenzo Di Domenico" userId="b92e3e10ad574af4" providerId="LiveId" clId="{5F2C6BB5-76BE-48E0-A92F-A18EAC1B191D}" dt="2026-05-05T19:39:04.320" v="153"/>
          <ac:spMkLst>
            <pc:docMk/>
            <pc:sldMk cId="4085252455" sldId="587"/>
            <ac:spMk id="8" creationId="{249B8EBA-C083-FEDF-F2C8-8445C945D07C}"/>
          </ac:spMkLst>
        </pc:spChg>
        <pc:spChg chg="add mod">
          <ac:chgData name="Lorenzo Di Domenico" userId="b92e3e10ad574af4" providerId="LiveId" clId="{5F2C6BB5-76BE-48E0-A92F-A18EAC1B191D}" dt="2026-05-05T19:39:04.320" v="153"/>
          <ac:spMkLst>
            <pc:docMk/>
            <pc:sldMk cId="4085252455" sldId="587"/>
            <ac:spMk id="9" creationId="{E727F8F3-E3D1-C767-D92F-16D099018E59}"/>
          </ac:spMkLst>
        </pc:spChg>
        <pc:picChg chg="add mod">
          <ac:chgData name="Lorenzo Di Domenico" userId="b92e3e10ad574af4" providerId="LiveId" clId="{5F2C6BB5-76BE-48E0-A92F-A18EAC1B191D}" dt="2026-05-05T19:39:04.320" v="153"/>
          <ac:picMkLst>
            <pc:docMk/>
            <pc:sldMk cId="4085252455" sldId="587"/>
            <ac:picMk id="10" creationId="{723AEC05-9D6C-3889-74C8-21F8256C6BD6}"/>
          </ac:picMkLst>
        </pc:picChg>
      </pc:sldChg>
      <pc:sldChg chg="addSp modSp add">
        <pc:chgData name="Lorenzo Di Domenico" userId="b92e3e10ad574af4" providerId="LiveId" clId="{5F2C6BB5-76BE-48E0-A92F-A18EAC1B191D}" dt="2026-05-05T19:43:09.303" v="261"/>
        <pc:sldMkLst>
          <pc:docMk/>
          <pc:sldMk cId="2925446253" sldId="588"/>
        </pc:sldMkLst>
        <pc:spChg chg="add mod">
          <ac:chgData name="Lorenzo Di Domenico" userId="b92e3e10ad574af4" providerId="LiveId" clId="{5F2C6BB5-76BE-48E0-A92F-A18EAC1B191D}" dt="2026-05-05T19:43:09.303" v="261"/>
          <ac:spMkLst>
            <pc:docMk/>
            <pc:sldMk cId="2925446253" sldId="588"/>
            <ac:spMk id="3" creationId="{3376CE37-D647-3995-E6FD-FF41BF9EF8E2}"/>
          </ac:spMkLst>
        </pc:spChg>
        <pc:spChg chg="add mod">
          <ac:chgData name="Lorenzo Di Domenico" userId="b92e3e10ad574af4" providerId="LiveId" clId="{5F2C6BB5-76BE-48E0-A92F-A18EAC1B191D}" dt="2026-05-05T19:43:09.303" v="261"/>
          <ac:spMkLst>
            <pc:docMk/>
            <pc:sldMk cId="2925446253" sldId="588"/>
            <ac:spMk id="4" creationId="{B6390912-CCB5-657A-1C95-72A9CA91C697}"/>
          </ac:spMkLst>
        </pc:spChg>
        <pc:picChg chg="add mod">
          <ac:chgData name="Lorenzo Di Domenico" userId="b92e3e10ad574af4" providerId="LiveId" clId="{5F2C6BB5-76BE-48E0-A92F-A18EAC1B191D}" dt="2026-05-05T19:43:09.303" v="261"/>
          <ac:picMkLst>
            <pc:docMk/>
            <pc:sldMk cId="2925446253" sldId="588"/>
            <ac:picMk id="5" creationId="{FD668B25-A24B-90F9-B074-AD57E8C962F9}"/>
          </ac:picMkLst>
        </pc:picChg>
      </pc:sldChg>
      <pc:sldChg chg="addSp modSp add mod">
        <pc:chgData name="Lorenzo Di Domenico" userId="b92e3e10ad574af4" providerId="LiveId" clId="{5F2C6BB5-76BE-48E0-A92F-A18EAC1B191D}" dt="2026-05-05T19:45:32.543" v="301" actId="1035"/>
        <pc:sldMkLst>
          <pc:docMk/>
          <pc:sldMk cId="1335520576" sldId="592"/>
        </pc:sldMkLst>
        <pc:spChg chg="add mod">
          <ac:chgData name="Lorenzo Di Domenico" userId="b92e3e10ad574af4" providerId="LiveId" clId="{5F2C6BB5-76BE-48E0-A92F-A18EAC1B191D}" dt="2026-05-05T19:45:32.543" v="301" actId="1035"/>
          <ac:spMkLst>
            <pc:docMk/>
            <pc:sldMk cId="1335520576" sldId="592"/>
            <ac:spMk id="29" creationId="{F05E902A-A99F-6F59-ACBB-45D745E4DC39}"/>
          </ac:spMkLst>
        </pc:spChg>
        <pc:spChg chg="add mod">
          <ac:chgData name="Lorenzo Di Domenico" userId="b92e3e10ad574af4" providerId="LiveId" clId="{5F2C6BB5-76BE-48E0-A92F-A18EAC1B191D}" dt="2026-05-05T19:45:32.543" v="301" actId="1035"/>
          <ac:spMkLst>
            <pc:docMk/>
            <pc:sldMk cId="1335520576" sldId="592"/>
            <ac:spMk id="35" creationId="{2A05AA69-8AF6-CB84-0717-C4D18EAC4EF2}"/>
          </ac:spMkLst>
        </pc:spChg>
        <pc:picChg chg="add mod">
          <ac:chgData name="Lorenzo Di Domenico" userId="b92e3e10ad574af4" providerId="LiveId" clId="{5F2C6BB5-76BE-48E0-A92F-A18EAC1B191D}" dt="2026-05-05T19:45:32.543" v="301" actId="1035"/>
          <ac:picMkLst>
            <pc:docMk/>
            <pc:sldMk cId="1335520576" sldId="592"/>
            <ac:picMk id="36" creationId="{E2D74B27-9731-8312-AF26-716AC1968C35}"/>
          </ac:picMkLst>
        </pc:picChg>
      </pc:sldChg>
      <pc:sldChg chg="addSp modSp add mod">
        <pc:chgData name="Lorenzo Di Domenico" userId="b92e3e10ad574af4" providerId="LiveId" clId="{5F2C6BB5-76BE-48E0-A92F-A18EAC1B191D}" dt="2026-05-05T19:45:38.315" v="304" actId="1035"/>
        <pc:sldMkLst>
          <pc:docMk/>
          <pc:sldMk cId="2262129110" sldId="593"/>
        </pc:sldMkLst>
        <pc:spChg chg="add mod">
          <ac:chgData name="Lorenzo Di Domenico" userId="b92e3e10ad574af4" providerId="LiveId" clId="{5F2C6BB5-76BE-48E0-A92F-A18EAC1B191D}" dt="2026-05-05T19:45:38.315" v="304" actId="1035"/>
          <ac:spMkLst>
            <pc:docMk/>
            <pc:sldMk cId="2262129110" sldId="593"/>
            <ac:spMk id="14" creationId="{59CB2717-8191-BEDB-EA58-4054A894DD71}"/>
          </ac:spMkLst>
        </pc:spChg>
        <pc:spChg chg="add mod">
          <ac:chgData name="Lorenzo Di Domenico" userId="b92e3e10ad574af4" providerId="LiveId" clId="{5F2C6BB5-76BE-48E0-A92F-A18EAC1B191D}" dt="2026-05-05T19:45:38.315" v="304" actId="1035"/>
          <ac:spMkLst>
            <pc:docMk/>
            <pc:sldMk cId="2262129110" sldId="593"/>
            <ac:spMk id="29" creationId="{75BCB97F-323A-24FE-88D9-3212B6402DF7}"/>
          </ac:spMkLst>
        </pc:spChg>
        <pc:picChg chg="add mod">
          <ac:chgData name="Lorenzo Di Domenico" userId="b92e3e10ad574af4" providerId="LiveId" clId="{5F2C6BB5-76BE-48E0-A92F-A18EAC1B191D}" dt="2026-05-05T19:45:38.315" v="304" actId="1035"/>
          <ac:picMkLst>
            <pc:docMk/>
            <pc:sldMk cId="2262129110" sldId="593"/>
            <ac:picMk id="33" creationId="{72E2158D-1A45-7027-7F6A-4E28D8A6DB61}"/>
          </ac:picMkLst>
        </pc:picChg>
      </pc:sldChg>
      <pc:sldChg chg="addSp modSp add">
        <pc:chgData name="Lorenzo Di Domenico" userId="b92e3e10ad574af4" providerId="LiveId" clId="{5F2C6BB5-76BE-48E0-A92F-A18EAC1B191D}" dt="2026-05-05T19:43:11.694" v="263"/>
        <pc:sldMkLst>
          <pc:docMk/>
          <pc:sldMk cId="4125734113" sldId="594"/>
        </pc:sldMkLst>
        <pc:spChg chg="add mod">
          <ac:chgData name="Lorenzo Di Domenico" userId="b92e3e10ad574af4" providerId="LiveId" clId="{5F2C6BB5-76BE-48E0-A92F-A18EAC1B191D}" dt="2026-05-05T19:43:11.694" v="263"/>
          <ac:spMkLst>
            <pc:docMk/>
            <pc:sldMk cId="4125734113" sldId="594"/>
            <ac:spMk id="11" creationId="{D42348BC-F78E-AE35-163B-04EE55072BF0}"/>
          </ac:spMkLst>
        </pc:spChg>
        <pc:spChg chg="add mod">
          <ac:chgData name="Lorenzo Di Domenico" userId="b92e3e10ad574af4" providerId="LiveId" clId="{5F2C6BB5-76BE-48E0-A92F-A18EAC1B191D}" dt="2026-05-05T19:43:11.694" v="263"/>
          <ac:spMkLst>
            <pc:docMk/>
            <pc:sldMk cId="4125734113" sldId="594"/>
            <ac:spMk id="34" creationId="{339C1305-459E-76B3-34F6-FE3B86E43308}"/>
          </ac:spMkLst>
        </pc:spChg>
        <pc:picChg chg="add mod">
          <ac:chgData name="Lorenzo Di Domenico" userId="b92e3e10ad574af4" providerId="LiveId" clId="{5F2C6BB5-76BE-48E0-A92F-A18EAC1B191D}" dt="2026-05-05T19:43:11.694" v="263"/>
          <ac:picMkLst>
            <pc:docMk/>
            <pc:sldMk cId="4125734113" sldId="594"/>
            <ac:picMk id="35" creationId="{75125FC8-DD17-2419-5021-7CF78F269316}"/>
          </ac:picMkLst>
        </pc:picChg>
      </pc:sldChg>
      <pc:sldChg chg="addSp modSp add">
        <pc:chgData name="Lorenzo Di Domenico" userId="b92e3e10ad574af4" providerId="LiveId" clId="{5F2C6BB5-76BE-48E0-A92F-A18EAC1B191D}" dt="2026-05-05T19:43:10.517" v="262"/>
        <pc:sldMkLst>
          <pc:docMk/>
          <pc:sldMk cId="1761296955" sldId="595"/>
        </pc:sldMkLst>
        <pc:spChg chg="add mod">
          <ac:chgData name="Lorenzo Di Domenico" userId="b92e3e10ad574af4" providerId="LiveId" clId="{5F2C6BB5-76BE-48E0-A92F-A18EAC1B191D}" dt="2026-05-05T19:43:10.517" v="262"/>
          <ac:spMkLst>
            <pc:docMk/>
            <pc:sldMk cId="1761296955" sldId="595"/>
            <ac:spMk id="11" creationId="{BD733002-C603-26BD-E2D2-910B6FB2B3F1}"/>
          </ac:spMkLst>
        </pc:spChg>
        <pc:spChg chg="add mod">
          <ac:chgData name="Lorenzo Di Domenico" userId="b92e3e10ad574af4" providerId="LiveId" clId="{5F2C6BB5-76BE-48E0-A92F-A18EAC1B191D}" dt="2026-05-05T19:43:10.517" v="262"/>
          <ac:spMkLst>
            <pc:docMk/>
            <pc:sldMk cId="1761296955" sldId="595"/>
            <ac:spMk id="14" creationId="{3D60CAE4-5340-1229-3EDD-BBB7F82AD4FE}"/>
          </ac:spMkLst>
        </pc:spChg>
        <pc:picChg chg="add mod">
          <ac:chgData name="Lorenzo Di Domenico" userId="b92e3e10ad574af4" providerId="LiveId" clId="{5F2C6BB5-76BE-48E0-A92F-A18EAC1B191D}" dt="2026-05-05T19:43:10.517" v="262"/>
          <ac:picMkLst>
            <pc:docMk/>
            <pc:sldMk cId="1761296955" sldId="595"/>
            <ac:picMk id="35" creationId="{29C5064D-669F-39E5-7367-4DAC5ED9BD6C}"/>
          </ac:picMkLst>
        </pc:picChg>
      </pc:sldChg>
      <pc:sldChg chg="addSp modSp add">
        <pc:chgData name="Lorenzo Di Domenico" userId="b92e3e10ad574af4" providerId="LiveId" clId="{5F2C6BB5-76BE-48E0-A92F-A18EAC1B191D}" dt="2026-05-05T19:45:24.174" v="299"/>
        <pc:sldMkLst>
          <pc:docMk/>
          <pc:sldMk cId="2379054922" sldId="596"/>
        </pc:sldMkLst>
        <pc:spChg chg="add mod">
          <ac:chgData name="Lorenzo Di Domenico" userId="b92e3e10ad574af4" providerId="LiveId" clId="{5F2C6BB5-76BE-48E0-A92F-A18EAC1B191D}" dt="2026-05-05T19:43:13.792" v="264"/>
          <ac:spMkLst>
            <pc:docMk/>
            <pc:sldMk cId="2379054922" sldId="596"/>
            <ac:spMk id="11" creationId="{1EEB001D-095D-4AB5-BFD2-AD76BC966F5B}"/>
          </ac:spMkLst>
        </pc:spChg>
        <pc:spChg chg="mod">
          <ac:chgData name="Lorenzo Di Domenico" userId="b92e3e10ad574af4" providerId="LiveId" clId="{5F2C6BB5-76BE-48E0-A92F-A18EAC1B191D}" dt="2026-05-05T19:43:24.069" v="268" actId="1076"/>
          <ac:spMkLst>
            <pc:docMk/>
            <pc:sldMk cId="2379054922" sldId="596"/>
            <ac:spMk id="17" creationId="{E2ECECDA-F502-7C30-BBC6-0BD9C222EBDC}"/>
          </ac:spMkLst>
        </pc:spChg>
        <pc:spChg chg="mod">
          <ac:chgData name="Lorenzo Di Domenico" userId="b92e3e10ad574af4" providerId="LiveId" clId="{5F2C6BB5-76BE-48E0-A92F-A18EAC1B191D}" dt="2026-05-05T19:45:20.986" v="298" actId="1035"/>
          <ac:spMkLst>
            <pc:docMk/>
            <pc:sldMk cId="2379054922" sldId="596"/>
            <ac:spMk id="18" creationId="{F3362BC2-9DA6-DEE7-745F-2EB8DDEC134B}"/>
          </ac:spMkLst>
        </pc:spChg>
        <pc:spChg chg="mod">
          <ac:chgData name="Lorenzo Di Domenico" userId="b92e3e10ad574af4" providerId="LiveId" clId="{5F2C6BB5-76BE-48E0-A92F-A18EAC1B191D}" dt="2026-05-05T19:45:20.986" v="298" actId="1035"/>
          <ac:spMkLst>
            <pc:docMk/>
            <pc:sldMk cId="2379054922" sldId="596"/>
            <ac:spMk id="19" creationId="{A36F2F2F-44FA-7184-17C6-E8AF823CCBE3}"/>
          </ac:spMkLst>
        </pc:spChg>
        <pc:spChg chg="mod">
          <ac:chgData name="Lorenzo Di Domenico" userId="b92e3e10ad574af4" providerId="LiveId" clId="{5F2C6BB5-76BE-48E0-A92F-A18EAC1B191D}" dt="2026-05-05T19:45:20.986" v="298" actId="1035"/>
          <ac:spMkLst>
            <pc:docMk/>
            <pc:sldMk cId="2379054922" sldId="596"/>
            <ac:spMk id="20" creationId="{5137A0C0-6A4D-2427-00E2-F60F8DCC7AC1}"/>
          </ac:spMkLst>
        </pc:spChg>
        <pc:spChg chg="mod">
          <ac:chgData name="Lorenzo Di Domenico" userId="b92e3e10ad574af4" providerId="LiveId" clId="{5F2C6BB5-76BE-48E0-A92F-A18EAC1B191D}" dt="2026-05-05T19:43:24.069" v="268" actId="1076"/>
          <ac:spMkLst>
            <pc:docMk/>
            <pc:sldMk cId="2379054922" sldId="596"/>
            <ac:spMk id="21" creationId="{2394757E-728E-8CE6-D09E-FAF0F742FE99}"/>
          </ac:spMkLst>
        </pc:spChg>
        <pc:spChg chg="mod">
          <ac:chgData name="Lorenzo Di Domenico" userId="b92e3e10ad574af4" providerId="LiveId" clId="{5F2C6BB5-76BE-48E0-A92F-A18EAC1B191D}" dt="2026-05-05T19:45:20.986" v="298" actId="1035"/>
          <ac:spMkLst>
            <pc:docMk/>
            <pc:sldMk cId="2379054922" sldId="596"/>
            <ac:spMk id="22" creationId="{78D4627C-ED26-3C6D-DD8C-DDAE9A5596AE}"/>
          </ac:spMkLst>
        </pc:spChg>
        <pc:spChg chg="mod">
          <ac:chgData name="Lorenzo Di Domenico" userId="b92e3e10ad574af4" providerId="LiveId" clId="{5F2C6BB5-76BE-48E0-A92F-A18EAC1B191D}" dt="2026-05-05T19:45:20.986" v="298" actId="1035"/>
          <ac:spMkLst>
            <pc:docMk/>
            <pc:sldMk cId="2379054922" sldId="596"/>
            <ac:spMk id="23" creationId="{711A32DD-3644-BB21-AA7A-D0C5001DD255}"/>
          </ac:spMkLst>
        </pc:spChg>
        <pc:spChg chg="mod">
          <ac:chgData name="Lorenzo Di Domenico" userId="b92e3e10ad574af4" providerId="LiveId" clId="{5F2C6BB5-76BE-48E0-A92F-A18EAC1B191D}" dt="2026-05-05T19:43:24.069" v="268" actId="1076"/>
          <ac:spMkLst>
            <pc:docMk/>
            <pc:sldMk cId="2379054922" sldId="596"/>
            <ac:spMk id="24" creationId="{E4A4F5FC-A168-F10D-730D-7B13017F9BC1}"/>
          </ac:spMkLst>
        </pc:spChg>
        <pc:spChg chg="mod">
          <ac:chgData name="Lorenzo Di Domenico" userId="b92e3e10ad574af4" providerId="LiveId" clId="{5F2C6BB5-76BE-48E0-A92F-A18EAC1B191D}" dt="2026-05-05T19:45:20.986" v="298" actId="1035"/>
          <ac:spMkLst>
            <pc:docMk/>
            <pc:sldMk cId="2379054922" sldId="596"/>
            <ac:spMk id="25" creationId="{774E35AD-BEE1-92E8-C248-6A9311C1C5FE}"/>
          </ac:spMkLst>
        </pc:spChg>
        <pc:spChg chg="mod">
          <ac:chgData name="Lorenzo Di Domenico" userId="b92e3e10ad574af4" providerId="LiveId" clId="{5F2C6BB5-76BE-48E0-A92F-A18EAC1B191D}" dt="2026-05-05T19:43:24.069" v="268" actId="1076"/>
          <ac:spMkLst>
            <pc:docMk/>
            <pc:sldMk cId="2379054922" sldId="596"/>
            <ac:spMk id="26" creationId="{1CB73278-58C3-C67C-0D84-B0903C46D4BA}"/>
          </ac:spMkLst>
        </pc:spChg>
        <pc:spChg chg="add mod">
          <ac:chgData name="Lorenzo Di Domenico" userId="b92e3e10ad574af4" providerId="LiveId" clId="{5F2C6BB5-76BE-48E0-A92F-A18EAC1B191D}" dt="2026-05-05T19:43:13.792" v="264"/>
          <ac:spMkLst>
            <pc:docMk/>
            <pc:sldMk cId="2379054922" sldId="596"/>
            <ac:spMk id="27" creationId="{36064EDB-3A3C-D0E3-B934-6BDE016FEFCE}"/>
          </ac:spMkLst>
        </pc:spChg>
        <pc:spChg chg="mod">
          <ac:chgData name="Lorenzo Di Domenico" userId="b92e3e10ad574af4" providerId="LiveId" clId="{5F2C6BB5-76BE-48E0-A92F-A18EAC1B191D}" dt="2026-05-05T19:45:20.986" v="298" actId="1035"/>
          <ac:spMkLst>
            <pc:docMk/>
            <pc:sldMk cId="2379054922" sldId="596"/>
            <ac:spMk id="31" creationId="{4F14CF30-DD38-EA7B-6842-38B9EB722712}"/>
          </ac:spMkLst>
        </pc:spChg>
        <pc:spChg chg="mod">
          <ac:chgData name="Lorenzo Di Domenico" userId="b92e3e10ad574af4" providerId="LiveId" clId="{5F2C6BB5-76BE-48E0-A92F-A18EAC1B191D}" dt="2026-05-05T19:45:20.986" v="298" actId="1035"/>
          <ac:spMkLst>
            <pc:docMk/>
            <pc:sldMk cId="2379054922" sldId="596"/>
            <ac:spMk id="32" creationId="{71A9B295-5F02-BBE4-525C-C941597CC0D5}"/>
          </ac:spMkLst>
        </pc:spChg>
        <pc:spChg chg="mod">
          <ac:chgData name="Lorenzo Di Domenico" userId="b92e3e10ad574af4" providerId="LiveId" clId="{5F2C6BB5-76BE-48E0-A92F-A18EAC1B191D}" dt="2026-05-05T19:45:20.986" v="298" actId="1035"/>
          <ac:spMkLst>
            <pc:docMk/>
            <pc:sldMk cId="2379054922" sldId="596"/>
            <ac:spMk id="33" creationId="{23C12771-A255-CE09-41AB-517ED5226627}"/>
          </ac:spMkLst>
        </pc:spChg>
        <pc:spChg chg="mod">
          <ac:chgData name="Lorenzo Di Domenico" userId="b92e3e10ad574af4" providerId="LiveId" clId="{5F2C6BB5-76BE-48E0-A92F-A18EAC1B191D}" dt="2026-05-05T19:45:20.986" v="298" actId="1035"/>
          <ac:spMkLst>
            <pc:docMk/>
            <pc:sldMk cId="2379054922" sldId="596"/>
            <ac:spMk id="34" creationId="{0DA8E3B6-22A2-273F-81D4-DFE5A2470A83}"/>
          </ac:spMkLst>
        </pc:spChg>
        <pc:spChg chg="add mod">
          <ac:chgData name="Lorenzo Di Domenico" userId="b92e3e10ad574af4" providerId="LiveId" clId="{5F2C6BB5-76BE-48E0-A92F-A18EAC1B191D}" dt="2026-05-05T19:45:24.174" v="299"/>
          <ac:spMkLst>
            <pc:docMk/>
            <pc:sldMk cId="2379054922" sldId="596"/>
            <ac:spMk id="37" creationId="{36689C7A-A131-6418-D666-851F10B8E15F}"/>
          </ac:spMkLst>
        </pc:spChg>
        <pc:spChg chg="add mod">
          <ac:chgData name="Lorenzo Di Domenico" userId="b92e3e10ad574af4" providerId="LiveId" clId="{5F2C6BB5-76BE-48E0-A92F-A18EAC1B191D}" dt="2026-05-05T19:45:24.174" v="299"/>
          <ac:spMkLst>
            <pc:docMk/>
            <pc:sldMk cId="2379054922" sldId="596"/>
            <ac:spMk id="38" creationId="{288073BD-30F8-8750-2271-54A761C73EC1}"/>
          </ac:spMkLst>
        </pc:spChg>
        <pc:picChg chg="add mod">
          <ac:chgData name="Lorenzo Di Domenico" userId="b92e3e10ad574af4" providerId="LiveId" clId="{5F2C6BB5-76BE-48E0-A92F-A18EAC1B191D}" dt="2026-05-05T19:43:13.792" v="264"/>
          <ac:picMkLst>
            <pc:docMk/>
            <pc:sldMk cId="2379054922" sldId="596"/>
            <ac:picMk id="36" creationId="{7610D4B0-0C25-D611-C5EF-B3BAA936442F}"/>
          </ac:picMkLst>
        </pc:picChg>
        <pc:picChg chg="add mod">
          <ac:chgData name="Lorenzo Di Domenico" userId="b92e3e10ad574af4" providerId="LiveId" clId="{5F2C6BB5-76BE-48E0-A92F-A18EAC1B191D}" dt="2026-05-05T19:45:24.174" v="299"/>
          <ac:picMkLst>
            <pc:docMk/>
            <pc:sldMk cId="2379054922" sldId="596"/>
            <ac:picMk id="39" creationId="{F74066B4-A9A7-923D-61AE-82EB72A3E42B}"/>
          </ac:picMkLst>
        </pc:picChg>
      </pc:sldChg>
      <pc:sldChg chg="addSp modSp add mod">
        <pc:chgData name="Lorenzo Di Domenico" userId="b92e3e10ad574af4" providerId="LiveId" clId="{5F2C6BB5-76BE-48E0-A92F-A18EAC1B191D}" dt="2026-05-05T19:46:08.752" v="310" actId="1076"/>
        <pc:sldMkLst>
          <pc:docMk/>
          <pc:sldMk cId="1292612595" sldId="597"/>
        </pc:sldMkLst>
        <pc:spChg chg="mod">
          <ac:chgData name="Lorenzo Di Domenico" userId="b92e3e10ad574af4" providerId="LiveId" clId="{5F2C6BB5-76BE-48E0-A92F-A18EAC1B191D}" dt="2026-05-05T19:46:08.752" v="310" actId="1076"/>
          <ac:spMkLst>
            <pc:docMk/>
            <pc:sldMk cId="1292612595" sldId="597"/>
            <ac:spMk id="3" creationId="{FCE00A31-CABB-A635-5353-97B7E2E51445}"/>
          </ac:spMkLst>
        </pc:spChg>
        <pc:spChg chg="add mod">
          <ac:chgData name="Lorenzo Di Domenico" userId="b92e3e10ad574af4" providerId="LiveId" clId="{5F2C6BB5-76BE-48E0-A92F-A18EAC1B191D}" dt="2026-05-05T19:42:58.906" v="258"/>
          <ac:spMkLst>
            <pc:docMk/>
            <pc:sldMk cId="1292612595" sldId="597"/>
            <ac:spMk id="8" creationId="{19D624FA-9537-4034-77D7-825126A9A685}"/>
          </ac:spMkLst>
        </pc:spChg>
        <pc:spChg chg="add mod">
          <ac:chgData name="Lorenzo Di Domenico" userId="b92e3e10ad574af4" providerId="LiveId" clId="{5F2C6BB5-76BE-48E0-A92F-A18EAC1B191D}" dt="2026-05-05T19:42:58.906" v="258"/>
          <ac:spMkLst>
            <pc:docMk/>
            <pc:sldMk cId="1292612595" sldId="597"/>
            <ac:spMk id="9" creationId="{A52F9CAB-F8CE-FF65-7C33-82D9E62BFD40}"/>
          </ac:spMkLst>
        </pc:spChg>
        <pc:spChg chg="mod">
          <ac:chgData name="Lorenzo Di Domenico" userId="b92e3e10ad574af4" providerId="LiveId" clId="{5F2C6BB5-76BE-48E0-A92F-A18EAC1B191D}" dt="2026-05-05T19:46:08.752" v="310" actId="1076"/>
          <ac:spMkLst>
            <pc:docMk/>
            <pc:sldMk cId="1292612595" sldId="597"/>
            <ac:spMk id="11" creationId="{10C0BE81-0856-58B6-F979-BDA6DF2A30F7}"/>
          </ac:spMkLst>
        </pc:spChg>
        <pc:spChg chg="mod">
          <ac:chgData name="Lorenzo Di Domenico" userId="b92e3e10ad574af4" providerId="LiveId" clId="{5F2C6BB5-76BE-48E0-A92F-A18EAC1B191D}" dt="2026-05-05T19:46:08.752" v="310" actId="1076"/>
          <ac:spMkLst>
            <pc:docMk/>
            <pc:sldMk cId="1292612595" sldId="597"/>
            <ac:spMk id="14" creationId="{210E0ABA-D297-9293-9C30-9731C5B8CC5C}"/>
          </ac:spMkLst>
        </pc:spChg>
        <pc:spChg chg="mod">
          <ac:chgData name="Lorenzo Di Domenico" userId="b92e3e10ad574af4" providerId="LiveId" clId="{5F2C6BB5-76BE-48E0-A92F-A18EAC1B191D}" dt="2026-05-05T19:46:08.752" v="310" actId="1076"/>
          <ac:spMkLst>
            <pc:docMk/>
            <pc:sldMk cId="1292612595" sldId="597"/>
            <ac:spMk id="17" creationId="{76A2D524-E3FD-4F9C-14AB-56C084408BC8}"/>
          </ac:spMkLst>
        </pc:spChg>
        <pc:spChg chg="mod">
          <ac:chgData name="Lorenzo Di Domenico" userId="b92e3e10ad574af4" providerId="LiveId" clId="{5F2C6BB5-76BE-48E0-A92F-A18EAC1B191D}" dt="2026-05-05T19:46:08.752" v="310" actId="1076"/>
          <ac:spMkLst>
            <pc:docMk/>
            <pc:sldMk cId="1292612595" sldId="597"/>
            <ac:spMk id="19" creationId="{B54DFF6F-CEB4-0ADC-991B-F9BD95989CEA}"/>
          </ac:spMkLst>
        </pc:spChg>
        <pc:spChg chg="mod">
          <ac:chgData name="Lorenzo Di Domenico" userId="b92e3e10ad574af4" providerId="LiveId" clId="{5F2C6BB5-76BE-48E0-A92F-A18EAC1B191D}" dt="2026-05-05T19:46:08.752" v="310" actId="1076"/>
          <ac:spMkLst>
            <pc:docMk/>
            <pc:sldMk cId="1292612595" sldId="597"/>
            <ac:spMk id="21" creationId="{C73EC6C3-A1F5-078B-8217-9B1456E1F5F5}"/>
          </ac:spMkLst>
        </pc:spChg>
        <pc:spChg chg="mod">
          <ac:chgData name="Lorenzo Di Domenico" userId="b92e3e10ad574af4" providerId="LiveId" clId="{5F2C6BB5-76BE-48E0-A92F-A18EAC1B191D}" dt="2026-05-05T19:46:08.752" v="310" actId="1076"/>
          <ac:spMkLst>
            <pc:docMk/>
            <pc:sldMk cId="1292612595" sldId="597"/>
            <ac:spMk id="23" creationId="{675012B5-5239-3467-3D69-B111DD8C4FBE}"/>
          </ac:spMkLst>
        </pc:spChg>
        <pc:spChg chg="mod">
          <ac:chgData name="Lorenzo Di Domenico" userId="b92e3e10ad574af4" providerId="LiveId" clId="{5F2C6BB5-76BE-48E0-A92F-A18EAC1B191D}" dt="2026-05-05T19:46:08.752" v="310" actId="1076"/>
          <ac:spMkLst>
            <pc:docMk/>
            <pc:sldMk cId="1292612595" sldId="597"/>
            <ac:spMk id="25" creationId="{286675A5-D8C4-356B-0B6A-9FAC31BFCDDF}"/>
          </ac:spMkLst>
        </pc:spChg>
        <pc:spChg chg="mod">
          <ac:chgData name="Lorenzo Di Domenico" userId="b92e3e10ad574af4" providerId="LiveId" clId="{5F2C6BB5-76BE-48E0-A92F-A18EAC1B191D}" dt="2026-05-05T19:46:08.752" v="310" actId="1076"/>
          <ac:spMkLst>
            <pc:docMk/>
            <pc:sldMk cId="1292612595" sldId="597"/>
            <ac:spMk id="33" creationId="{76C40927-65A7-B5E6-716F-60AC58FB1F7E}"/>
          </ac:spMkLst>
        </pc:spChg>
        <pc:grpChg chg="mod">
          <ac:chgData name="Lorenzo Di Domenico" userId="b92e3e10ad574af4" providerId="LiveId" clId="{5F2C6BB5-76BE-48E0-A92F-A18EAC1B191D}" dt="2026-05-05T19:46:08.752" v="310" actId="1076"/>
          <ac:grpSpMkLst>
            <pc:docMk/>
            <pc:sldMk cId="1292612595" sldId="597"/>
            <ac:grpSpMk id="10" creationId="{F419D983-B49B-2CC5-6D54-8D502D8CA371}"/>
          </ac:grpSpMkLst>
        </pc:grpChg>
        <pc:picChg chg="add mod">
          <ac:chgData name="Lorenzo Di Domenico" userId="b92e3e10ad574af4" providerId="LiveId" clId="{5F2C6BB5-76BE-48E0-A92F-A18EAC1B191D}" dt="2026-05-05T19:42:58.906" v="258"/>
          <ac:picMkLst>
            <pc:docMk/>
            <pc:sldMk cId="1292612595" sldId="597"/>
            <ac:picMk id="13" creationId="{53819D5C-7A32-A4E6-4685-A6E6DF5A3991}"/>
          </ac:picMkLst>
        </pc:picChg>
      </pc:sldChg>
      <pc:sldChg chg="add">
        <pc:chgData name="Lorenzo Di Domenico" userId="b92e3e10ad574af4" providerId="LiveId" clId="{5F2C6BB5-76BE-48E0-A92F-A18EAC1B191D}" dt="2026-05-05T18:51:42.478" v="143"/>
        <pc:sldMkLst>
          <pc:docMk/>
          <pc:sldMk cId="1588679598" sldId="599"/>
        </pc:sldMkLst>
      </pc:sldChg>
      <pc:sldChg chg="addSp modSp add mod">
        <pc:chgData name="Lorenzo Di Domenico" userId="b92e3e10ad574af4" providerId="LiveId" clId="{5F2C6BB5-76BE-48E0-A92F-A18EAC1B191D}" dt="2026-05-05T19:45:50.304" v="309" actId="1035"/>
        <pc:sldMkLst>
          <pc:docMk/>
          <pc:sldMk cId="840482912" sldId="600"/>
        </pc:sldMkLst>
        <pc:spChg chg="add mod">
          <ac:chgData name="Lorenzo Di Domenico" userId="b92e3e10ad574af4" providerId="LiveId" clId="{5F2C6BB5-76BE-48E0-A92F-A18EAC1B191D}" dt="2026-05-05T19:45:50.304" v="309" actId="1035"/>
          <ac:spMkLst>
            <pc:docMk/>
            <pc:sldMk cId="840482912" sldId="600"/>
            <ac:spMk id="3" creationId="{FC7C6F14-EB2A-01F4-F0EA-988935FB1769}"/>
          </ac:spMkLst>
        </pc:spChg>
        <pc:spChg chg="add mod">
          <ac:chgData name="Lorenzo Di Domenico" userId="b92e3e10ad574af4" providerId="LiveId" clId="{5F2C6BB5-76BE-48E0-A92F-A18EAC1B191D}" dt="2026-05-05T19:45:50.304" v="309" actId="1035"/>
          <ac:spMkLst>
            <pc:docMk/>
            <pc:sldMk cId="840482912" sldId="600"/>
            <ac:spMk id="4" creationId="{FFF31EA4-9D15-A784-2343-4D7EFCF3F692}"/>
          </ac:spMkLst>
        </pc:spChg>
        <pc:picChg chg="add mod">
          <ac:chgData name="Lorenzo Di Domenico" userId="b92e3e10ad574af4" providerId="LiveId" clId="{5F2C6BB5-76BE-48E0-A92F-A18EAC1B191D}" dt="2026-05-05T19:45:50.304" v="309" actId="1035"/>
          <ac:picMkLst>
            <pc:docMk/>
            <pc:sldMk cId="840482912" sldId="600"/>
            <ac:picMk id="5" creationId="{4451B3F3-62B5-6C35-873C-49C27A30959F}"/>
          </ac:picMkLst>
        </pc:picChg>
      </pc:sldChg>
      <pc:sldChg chg="addSp modSp add mod">
        <pc:chgData name="Lorenzo Di Domenico" userId="b92e3e10ad574af4" providerId="LiveId" clId="{5F2C6BB5-76BE-48E0-A92F-A18EAC1B191D}" dt="2026-05-05T19:45:46.045" v="306" actId="1076"/>
        <pc:sldMkLst>
          <pc:docMk/>
          <pc:sldMk cId="1193278213" sldId="601"/>
        </pc:sldMkLst>
        <pc:spChg chg="mod">
          <ac:chgData name="Lorenzo Di Domenico" userId="b92e3e10ad574af4" providerId="LiveId" clId="{5F2C6BB5-76BE-48E0-A92F-A18EAC1B191D}" dt="2026-05-05T19:45:46.045" v="306" actId="1076"/>
          <ac:spMkLst>
            <pc:docMk/>
            <pc:sldMk cId="1193278213" sldId="601"/>
            <ac:spMk id="10" creationId="{F3466FA6-1894-E25A-3A0C-C4EE31813B43}"/>
          </ac:spMkLst>
        </pc:spChg>
        <pc:spChg chg="add mod">
          <ac:chgData name="Lorenzo Di Domenico" userId="b92e3e10ad574af4" providerId="LiveId" clId="{5F2C6BB5-76BE-48E0-A92F-A18EAC1B191D}" dt="2026-05-05T19:45:42.042" v="305"/>
          <ac:spMkLst>
            <pc:docMk/>
            <pc:sldMk cId="1193278213" sldId="601"/>
            <ac:spMk id="19" creationId="{EDF3E2F6-487F-2B5F-FA34-5F8F6C3A67F0}"/>
          </ac:spMkLst>
        </pc:spChg>
        <pc:spChg chg="add mod">
          <ac:chgData name="Lorenzo Di Domenico" userId="b92e3e10ad574af4" providerId="LiveId" clId="{5F2C6BB5-76BE-48E0-A92F-A18EAC1B191D}" dt="2026-05-05T19:45:42.042" v="305"/>
          <ac:spMkLst>
            <pc:docMk/>
            <pc:sldMk cId="1193278213" sldId="601"/>
            <ac:spMk id="20" creationId="{D6E8AE9E-A7E8-DC4C-B055-39628FC54788}"/>
          </ac:spMkLst>
        </pc:spChg>
        <pc:picChg chg="add mod">
          <ac:chgData name="Lorenzo Di Domenico" userId="b92e3e10ad574af4" providerId="LiveId" clId="{5F2C6BB5-76BE-48E0-A92F-A18EAC1B191D}" dt="2026-05-05T19:45:42.042" v="305"/>
          <ac:picMkLst>
            <pc:docMk/>
            <pc:sldMk cId="1193278213" sldId="601"/>
            <ac:picMk id="21" creationId="{C37BC3DD-CE5F-B770-3475-A385DEC94D19}"/>
          </ac:picMkLst>
        </pc:picChg>
      </pc:sldChg>
      <pc:sldChg chg="addSp modSp add mod">
        <pc:chgData name="Lorenzo Di Domenico" userId="b92e3e10ad574af4" providerId="LiveId" clId="{5F2C6BB5-76BE-48E0-A92F-A18EAC1B191D}" dt="2026-05-05T19:42:50.602" v="255" actId="1076"/>
        <pc:sldMkLst>
          <pc:docMk/>
          <pc:sldMk cId="1360783976" sldId="602"/>
        </pc:sldMkLst>
        <pc:spChg chg="add mod">
          <ac:chgData name="Lorenzo Di Domenico" userId="b92e3e10ad574af4" providerId="LiveId" clId="{5F2C6BB5-76BE-48E0-A92F-A18EAC1B191D}" dt="2026-05-05T19:42:43.191" v="254"/>
          <ac:spMkLst>
            <pc:docMk/>
            <pc:sldMk cId="1360783976" sldId="602"/>
            <ac:spMk id="7" creationId="{1C598DD5-EDB1-457B-B844-DD9DE2433822}"/>
          </ac:spMkLst>
        </pc:spChg>
        <pc:spChg chg="add mod">
          <ac:chgData name="Lorenzo Di Domenico" userId="b92e3e10ad574af4" providerId="LiveId" clId="{5F2C6BB5-76BE-48E0-A92F-A18EAC1B191D}" dt="2026-05-05T19:42:43.191" v="254"/>
          <ac:spMkLst>
            <pc:docMk/>
            <pc:sldMk cId="1360783976" sldId="602"/>
            <ac:spMk id="8" creationId="{A181E550-C3D7-5DA5-3004-190A19C74F05}"/>
          </ac:spMkLst>
        </pc:spChg>
        <pc:spChg chg="mod">
          <ac:chgData name="Lorenzo Di Domenico" userId="b92e3e10ad574af4" providerId="LiveId" clId="{5F2C6BB5-76BE-48E0-A92F-A18EAC1B191D}" dt="2026-05-05T19:42:50.602" v="255" actId="1076"/>
          <ac:spMkLst>
            <pc:docMk/>
            <pc:sldMk cId="1360783976" sldId="602"/>
            <ac:spMk id="19" creationId="{4D6E8C08-84E8-8CC7-33DE-A6C6B8F35120}"/>
          </ac:spMkLst>
        </pc:spChg>
        <pc:picChg chg="add mod">
          <ac:chgData name="Lorenzo Di Domenico" userId="b92e3e10ad574af4" providerId="LiveId" clId="{5F2C6BB5-76BE-48E0-A92F-A18EAC1B191D}" dt="2026-05-05T19:42:43.191" v="254"/>
          <ac:picMkLst>
            <pc:docMk/>
            <pc:sldMk cId="1360783976" sldId="602"/>
            <ac:picMk id="9" creationId="{C6C05472-6A9D-F027-8AE0-802C456961BF}"/>
          </ac:picMkLst>
        </pc:picChg>
      </pc:sldChg>
      <pc:sldChg chg="addSp modSp add mod">
        <pc:chgData name="Lorenzo Di Domenico" userId="b92e3e10ad574af4" providerId="LiveId" clId="{5F2C6BB5-76BE-48E0-A92F-A18EAC1B191D}" dt="2026-05-05T19:42:56.874" v="257" actId="1076"/>
        <pc:sldMkLst>
          <pc:docMk/>
          <pc:sldMk cId="3520207978" sldId="603"/>
        </pc:sldMkLst>
        <pc:spChg chg="add mod">
          <ac:chgData name="Lorenzo Di Domenico" userId="b92e3e10ad574af4" providerId="LiveId" clId="{5F2C6BB5-76BE-48E0-A92F-A18EAC1B191D}" dt="2026-05-05T19:42:52.824" v="256"/>
          <ac:spMkLst>
            <pc:docMk/>
            <pc:sldMk cId="3520207978" sldId="603"/>
            <ac:spMk id="7" creationId="{6F7A3BC0-DA84-C999-52EF-F8EF22413B36}"/>
          </ac:spMkLst>
        </pc:spChg>
        <pc:spChg chg="add mod">
          <ac:chgData name="Lorenzo Di Domenico" userId="b92e3e10ad574af4" providerId="LiveId" clId="{5F2C6BB5-76BE-48E0-A92F-A18EAC1B191D}" dt="2026-05-05T19:42:52.824" v="256"/>
          <ac:spMkLst>
            <pc:docMk/>
            <pc:sldMk cId="3520207978" sldId="603"/>
            <ac:spMk id="8" creationId="{58284691-99D2-AE4B-3003-AA906E432721}"/>
          </ac:spMkLst>
        </pc:spChg>
        <pc:spChg chg="mod">
          <ac:chgData name="Lorenzo Di Domenico" userId="b92e3e10ad574af4" providerId="LiveId" clId="{5F2C6BB5-76BE-48E0-A92F-A18EAC1B191D}" dt="2026-05-05T19:42:56.874" v="257" actId="1076"/>
          <ac:spMkLst>
            <pc:docMk/>
            <pc:sldMk cId="3520207978" sldId="603"/>
            <ac:spMk id="19" creationId="{AC0D9588-E933-F503-02E4-32EE5643AC94}"/>
          </ac:spMkLst>
        </pc:spChg>
        <pc:picChg chg="add mod">
          <ac:chgData name="Lorenzo Di Domenico" userId="b92e3e10ad574af4" providerId="LiveId" clId="{5F2C6BB5-76BE-48E0-A92F-A18EAC1B191D}" dt="2026-05-05T19:42:52.824" v="256"/>
          <ac:picMkLst>
            <pc:docMk/>
            <pc:sldMk cId="3520207978" sldId="603"/>
            <ac:picMk id="9" creationId="{85374FA2-2E2E-48EE-C5AD-280D3264703F}"/>
          </ac:picMkLst>
        </pc:picChg>
      </pc:sldChg>
      <pc:sldChg chg="addSp modSp add">
        <pc:chgData name="Lorenzo Di Domenico" userId="b92e3e10ad574af4" providerId="LiveId" clId="{5F2C6BB5-76BE-48E0-A92F-A18EAC1B191D}" dt="2026-05-05T19:42:39.135" v="252"/>
        <pc:sldMkLst>
          <pc:docMk/>
          <pc:sldMk cId="2157674073" sldId="604"/>
        </pc:sldMkLst>
        <pc:spChg chg="add mod">
          <ac:chgData name="Lorenzo Di Domenico" userId="b92e3e10ad574af4" providerId="LiveId" clId="{5F2C6BB5-76BE-48E0-A92F-A18EAC1B191D}" dt="2026-05-05T19:42:39.135" v="252"/>
          <ac:spMkLst>
            <pc:docMk/>
            <pc:sldMk cId="2157674073" sldId="604"/>
            <ac:spMk id="3" creationId="{F152C2C6-B141-5EDB-0487-4B4B70EF4E84}"/>
          </ac:spMkLst>
        </pc:spChg>
        <pc:spChg chg="add mod">
          <ac:chgData name="Lorenzo Di Domenico" userId="b92e3e10ad574af4" providerId="LiveId" clId="{5F2C6BB5-76BE-48E0-A92F-A18EAC1B191D}" dt="2026-05-05T19:42:39.135" v="252"/>
          <ac:spMkLst>
            <pc:docMk/>
            <pc:sldMk cId="2157674073" sldId="604"/>
            <ac:spMk id="4" creationId="{108B903B-4439-E25A-7134-86FEC4EB7754}"/>
          </ac:spMkLst>
        </pc:spChg>
        <pc:picChg chg="add mod">
          <ac:chgData name="Lorenzo Di Domenico" userId="b92e3e10ad574af4" providerId="LiveId" clId="{5F2C6BB5-76BE-48E0-A92F-A18EAC1B191D}" dt="2026-05-05T19:42:39.135" v="252"/>
          <ac:picMkLst>
            <pc:docMk/>
            <pc:sldMk cId="2157674073" sldId="604"/>
            <ac:picMk id="5" creationId="{76069190-64D6-FA13-F20F-6FDF32E8459D}"/>
          </ac:picMkLst>
        </pc:picChg>
      </pc:sldChg>
      <pc:sldChg chg="addSp modSp add">
        <pc:chgData name="Lorenzo Di Domenico" userId="b92e3e10ad574af4" providerId="LiveId" clId="{5F2C6BB5-76BE-48E0-A92F-A18EAC1B191D}" dt="2026-05-05T19:42:34.756" v="251"/>
        <pc:sldMkLst>
          <pc:docMk/>
          <pc:sldMk cId="2966868884" sldId="605"/>
        </pc:sldMkLst>
        <pc:spChg chg="add mod">
          <ac:chgData name="Lorenzo Di Domenico" userId="b92e3e10ad574af4" providerId="LiveId" clId="{5F2C6BB5-76BE-48E0-A92F-A18EAC1B191D}" dt="2026-05-05T19:42:34.756" v="251"/>
          <ac:spMkLst>
            <pc:docMk/>
            <pc:sldMk cId="2966868884" sldId="605"/>
            <ac:spMk id="3" creationId="{BBD08965-3920-E1D5-2706-89DBE15CE000}"/>
          </ac:spMkLst>
        </pc:spChg>
        <pc:spChg chg="add mod">
          <ac:chgData name="Lorenzo Di Domenico" userId="b92e3e10ad574af4" providerId="LiveId" clId="{5F2C6BB5-76BE-48E0-A92F-A18EAC1B191D}" dt="2026-05-05T19:42:34.756" v="251"/>
          <ac:spMkLst>
            <pc:docMk/>
            <pc:sldMk cId="2966868884" sldId="605"/>
            <ac:spMk id="4" creationId="{5ABA6AD1-CF39-068D-DC40-E1A4FF3E8EC4}"/>
          </ac:spMkLst>
        </pc:spChg>
        <pc:picChg chg="add mod">
          <ac:chgData name="Lorenzo Di Domenico" userId="b92e3e10ad574af4" providerId="LiveId" clId="{5F2C6BB5-76BE-48E0-A92F-A18EAC1B191D}" dt="2026-05-05T19:42:34.756" v="251"/>
          <ac:picMkLst>
            <pc:docMk/>
            <pc:sldMk cId="2966868884" sldId="605"/>
            <ac:picMk id="5" creationId="{5891AEFF-876E-B65F-6244-6A3C4606345A}"/>
          </ac:picMkLst>
        </pc:picChg>
      </pc:sldChg>
      <pc:sldChg chg="addSp modSp add">
        <pc:chgData name="Lorenzo Di Domenico" userId="b92e3e10ad574af4" providerId="LiveId" clId="{5F2C6BB5-76BE-48E0-A92F-A18EAC1B191D}" dt="2026-05-05T19:42:41.515" v="253"/>
        <pc:sldMkLst>
          <pc:docMk/>
          <pc:sldMk cId="1848682286" sldId="606"/>
        </pc:sldMkLst>
        <pc:spChg chg="add mod">
          <ac:chgData name="Lorenzo Di Domenico" userId="b92e3e10ad574af4" providerId="LiveId" clId="{5F2C6BB5-76BE-48E0-A92F-A18EAC1B191D}" dt="2026-05-05T19:42:41.515" v="253"/>
          <ac:spMkLst>
            <pc:docMk/>
            <pc:sldMk cId="1848682286" sldId="606"/>
            <ac:spMk id="6" creationId="{21D88981-E894-DB18-0892-FBAA4C697E63}"/>
          </ac:spMkLst>
        </pc:spChg>
        <pc:spChg chg="add mod">
          <ac:chgData name="Lorenzo Di Domenico" userId="b92e3e10ad574af4" providerId="LiveId" clId="{5F2C6BB5-76BE-48E0-A92F-A18EAC1B191D}" dt="2026-05-05T19:42:41.515" v="253"/>
          <ac:spMkLst>
            <pc:docMk/>
            <pc:sldMk cId="1848682286" sldId="606"/>
            <ac:spMk id="7" creationId="{95B0D218-0251-165A-89E2-558BFD3AB5E8}"/>
          </ac:spMkLst>
        </pc:spChg>
        <pc:picChg chg="add mod">
          <ac:chgData name="Lorenzo Di Domenico" userId="b92e3e10ad574af4" providerId="LiveId" clId="{5F2C6BB5-76BE-48E0-A92F-A18EAC1B191D}" dt="2026-05-05T19:42:41.515" v="253"/>
          <ac:picMkLst>
            <pc:docMk/>
            <pc:sldMk cId="1848682286" sldId="606"/>
            <ac:picMk id="8" creationId="{834D8C94-6CFE-8B92-B495-37F0D417DDD4}"/>
          </ac:picMkLst>
        </pc:picChg>
      </pc:sldChg>
      <pc:sldChg chg="add">
        <pc:chgData name="Lorenzo Di Domenico" userId="b92e3e10ad574af4" providerId="LiveId" clId="{5F2C6BB5-76BE-48E0-A92F-A18EAC1B191D}" dt="2026-05-05T18:51:42.478" v="143"/>
        <pc:sldMkLst>
          <pc:docMk/>
          <pc:sldMk cId="3103747414" sldId="607"/>
        </pc:sldMkLst>
      </pc:sldChg>
      <pc:sldChg chg="addSp modSp add">
        <pc:chgData name="Lorenzo Di Domenico" userId="b92e3e10ad574af4" providerId="LiveId" clId="{5F2C6BB5-76BE-48E0-A92F-A18EAC1B191D}" dt="2026-05-05T19:43:06.314" v="260"/>
        <pc:sldMkLst>
          <pc:docMk/>
          <pc:sldMk cId="3098832779" sldId="608"/>
        </pc:sldMkLst>
        <pc:spChg chg="add mod">
          <ac:chgData name="Lorenzo Di Domenico" userId="b92e3e10ad574af4" providerId="LiveId" clId="{5F2C6BB5-76BE-48E0-A92F-A18EAC1B191D}" dt="2026-05-05T19:43:06.314" v="260"/>
          <ac:spMkLst>
            <pc:docMk/>
            <pc:sldMk cId="3098832779" sldId="608"/>
            <ac:spMk id="5" creationId="{2B9C9B7A-EEBA-9220-057C-EF6C5FF8340B}"/>
          </ac:spMkLst>
        </pc:spChg>
        <pc:spChg chg="add mod">
          <ac:chgData name="Lorenzo Di Domenico" userId="b92e3e10ad574af4" providerId="LiveId" clId="{5F2C6BB5-76BE-48E0-A92F-A18EAC1B191D}" dt="2026-05-05T19:43:06.314" v="260"/>
          <ac:spMkLst>
            <pc:docMk/>
            <pc:sldMk cId="3098832779" sldId="608"/>
            <ac:spMk id="6" creationId="{5DF27912-8E62-2E4B-04EF-B9C6B49F152E}"/>
          </ac:spMkLst>
        </pc:spChg>
        <pc:picChg chg="add mod">
          <ac:chgData name="Lorenzo Di Domenico" userId="b92e3e10ad574af4" providerId="LiveId" clId="{5F2C6BB5-76BE-48E0-A92F-A18EAC1B191D}" dt="2026-05-05T19:43:06.314" v="260"/>
          <ac:picMkLst>
            <pc:docMk/>
            <pc:sldMk cId="3098832779" sldId="608"/>
            <ac:picMk id="7" creationId="{A9C79B80-25B7-198B-DD4F-EABC3D42258D}"/>
          </ac:picMkLst>
        </pc:picChg>
      </pc:sldChg>
      <pc:sldChg chg="addSp modSp add">
        <pc:chgData name="Lorenzo Di Domenico" userId="b92e3e10ad574af4" providerId="LiveId" clId="{5F2C6BB5-76BE-48E0-A92F-A18EAC1B191D}" dt="2026-05-05T19:43:04.849" v="259"/>
        <pc:sldMkLst>
          <pc:docMk/>
          <pc:sldMk cId="4080467429" sldId="609"/>
        </pc:sldMkLst>
        <pc:spChg chg="add mod">
          <ac:chgData name="Lorenzo Di Domenico" userId="b92e3e10ad574af4" providerId="LiveId" clId="{5F2C6BB5-76BE-48E0-A92F-A18EAC1B191D}" dt="2026-05-05T19:43:04.849" v="259"/>
          <ac:spMkLst>
            <pc:docMk/>
            <pc:sldMk cId="4080467429" sldId="609"/>
            <ac:spMk id="29" creationId="{78F95075-4B58-7B19-952F-B790FF8A0C9F}"/>
          </ac:spMkLst>
        </pc:spChg>
        <pc:spChg chg="add mod">
          <ac:chgData name="Lorenzo Di Domenico" userId="b92e3e10ad574af4" providerId="LiveId" clId="{5F2C6BB5-76BE-48E0-A92F-A18EAC1B191D}" dt="2026-05-05T19:43:04.849" v="259"/>
          <ac:spMkLst>
            <pc:docMk/>
            <pc:sldMk cId="4080467429" sldId="609"/>
            <ac:spMk id="35" creationId="{42374046-FB9B-99AC-29E7-B1AA5FE4896E}"/>
          </ac:spMkLst>
        </pc:spChg>
        <pc:picChg chg="add mod">
          <ac:chgData name="Lorenzo Di Domenico" userId="b92e3e10ad574af4" providerId="LiveId" clId="{5F2C6BB5-76BE-48E0-A92F-A18EAC1B191D}" dt="2026-05-05T19:43:04.849" v="259"/>
          <ac:picMkLst>
            <pc:docMk/>
            <pc:sldMk cId="4080467429" sldId="609"/>
            <ac:picMk id="36" creationId="{EFE6B969-B493-4407-62E8-E67247CBA9B3}"/>
          </ac:picMkLst>
        </pc:picChg>
      </pc:sldChg>
      <pc:sldChg chg="add del">
        <pc:chgData name="Lorenzo Di Domenico" userId="b92e3e10ad574af4" providerId="LiveId" clId="{5F2C6BB5-76BE-48E0-A92F-A18EAC1B191D}" dt="2026-05-05T19:39:01.746" v="152" actId="47"/>
        <pc:sldMkLst>
          <pc:docMk/>
          <pc:sldMk cId="1404459851" sldId="610"/>
        </pc:sldMkLst>
      </pc:sldChg>
      <pc:sldChg chg="addSp modSp add">
        <pc:chgData name="Lorenzo Di Domenico" userId="b92e3e10ad574af4" providerId="LiveId" clId="{5F2C6BB5-76BE-48E0-A92F-A18EAC1B191D}" dt="2026-05-05T19:39:41.094" v="160"/>
        <pc:sldMkLst>
          <pc:docMk/>
          <pc:sldMk cId="2782536886" sldId="611"/>
        </pc:sldMkLst>
        <pc:spChg chg="add mod">
          <ac:chgData name="Lorenzo Di Domenico" userId="b92e3e10ad574af4" providerId="LiveId" clId="{5F2C6BB5-76BE-48E0-A92F-A18EAC1B191D}" dt="2026-05-05T19:39:41.094" v="160"/>
          <ac:spMkLst>
            <pc:docMk/>
            <pc:sldMk cId="2782536886" sldId="611"/>
            <ac:spMk id="3" creationId="{4C952D6D-9345-BF68-DD05-87AC37712958}"/>
          </ac:spMkLst>
        </pc:spChg>
        <pc:spChg chg="add mod">
          <ac:chgData name="Lorenzo Di Domenico" userId="b92e3e10ad574af4" providerId="LiveId" clId="{5F2C6BB5-76BE-48E0-A92F-A18EAC1B191D}" dt="2026-05-05T19:39:41.094" v="160"/>
          <ac:spMkLst>
            <pc:docMk/>
            <pc:sldMk cId="2782536886" sldId="611"/>
            <ac:spMk id="6" creationId="{8055620F-B8BD-F2D3-CF45-A55C7011E058}"/>
          </ac:spMkLst>
        </pc:spChg>
        <pc:picChg chg="add mod">
          <ac:chgData name="Lorenzo Di Domenico" userId="b92e3e10ad574af4" providerId="LiveId" clId="{5F2C6BB5-76BE-48E0-A92F-A18EAC1B191D}" dt="2026-05-05T19:39:41.094" v="160"/>
          <ac:picMkLst>
            <pc:docMk/>
            <pc:sldMk cId="2782536886" sldId="611"/>
            <ac:picMk id="8" creationId="{98F4D8DC-E1B4-9742-71C9-73F415FC81E6}"/>
          </ac:picMkLst>
        </pc:picChg>
      </pc:sldChg>
      <pc:sldChg chg="addSp modSp add">
        <pc:chgData name="Lorenzo Di Domenico" userId="b92e3e10ad574af4" providerId="LiveId" clId="{5F2C6BB5-76BE-48E0-A92F-A18EAC1B191D}" dt="2026-05-05T19:42:15.069" v="244"/>
        <pc:sldMkLst>
          <pc:docMk/>
          <pc:sldMk cId="3963356269" sldId="612"/>
        </pc:sldMkLst>
        <pc:spChg chg="add mod">
          <ac:chgData name="Lorenzo Di Domenico" userId="b92e3e10ad574af4" providerId="LiveId" clId="{5F2C6BB5-76BE-48E0-A92F-A18EAC1B191D}" dt="2026-05-05T19:42:15.069" v="244"/>
          <ac:spMkLst>
            <pc:docMk/>
            <pc:sldMk cId="3963356269" sldId="612"/>
            <ac:spMk id="3" creationId="{50B8D2F6-A7E6-C8F5-B37D-5AE93065070F}"/>
          </ac:spMkLst>
        </pc:spChg>
        <pc:spChg chg="add mod">
          <ac:chgData name="Lorenzo Di Domenico" userId="b92e3e10ad574af4" providerId="LiveId" clId="{5F2C6BB5-76BE-48E0-A92F-A18EAC1B191D}" dt="2026-05-05T19:42:15.069" v="244"/>
          <ac:spMkLst>
            <pc:docMk/>
            <pc:sldMk cId="3963356269" sldId="612"/>
            <ac:spMk id="4" creationId="{C7F2F22F-0783-39A2-D0B1-451E21BBF67E}"/>
          </ac:spMkLst>
        </pc:spChg>
        <pc:picChg chg="add mod">
          <ac:chgData name="Lorenzo Di Domenico" userId="b92e3e10ad574af4" providerId="LiveId" clId="{5F2C6BB5-76BE-48E0-A92F-A18EAC1B191D}" dt="2026-05-05T19:42:15.069" v="244"/>
          <ac:picMkLst>
            <pc:docMk/>
            <pc:sldMk cId="3963356269" sldId="612"/>
            <ac:picMk id="5" creationId="{27416F4E-D6E7-33E6-BFE8-F1D2D3E02D6F}"/>
          </ac:picMkLst>
        </pc:picChg>
      </pc:sldChg>
      <pc:sldChg chg="addSp modSp add">
        <pc:chgData name="Lorenzo Di Domenico" userId="b92e3e10ad574af4" providerId="LiveId" clId="{5F2C6BB5-76BE-48E0-A92F-A18EAC1B191D}" dt="2026-05-05T19:42:30.950" v="249"/>
        <pc:sldMkLst>
          <pc:docMk/>
          <pc:sldMk cId="317922375" sldId="613"/>
        </pc:sldMkLst>
        <pc:spChg chg="add mod">
          <ac:chgData name="Lorenzo Di Domenico" userId="b92e3e10ad574af4" providerId="LiveId" clId="{5F2C6BB5-76BE-48E0-A92F-A18EAC1B191D}" dt="2026-05-05T19:42:30.950" v="249"/>
          <ac:spMkLst>
            <pc:docMk/>
            <pc:sldMk cId="317922375" sldId="613"/>
            <ac:spMk id="7" creationId="{F0C017CE-A4BC-8100-0FE8-5D71A078B56F}"/>
          </ac:spMkLst>
        </pc:spChg>
        <pc:spChg chg="add mod">
          <ac:chgData name="Lorenzo Di Domenico" userId="b92e3e10ad574af4" providerId="LiveId" clId="{5F2C6BB5-76BE-48E0-A92F-A18EAC1B191D}" dt="2026-05-05T19:42:30.950" v="249"/>
          <ac:spMkLst>
            <pc:docMk/>
            <pc:sldMk cId="317922375" sldId="613"/>
            <ac:spMk id="8" creationId="{A95051AD-EE9B-0E5A-D4D4-9F700FF15108}"/>
          </ac:spMkLst>
        </pc:spChg>
        <pc:picChg chg="add mod">
          <ac:chgData name="Lorenzo Di Domenico" userId="b92e3e10ad574af4" providerId="LiveId" clId="{5F2C6BB5-76BE-48E0-A92F-A18EAC1B191D}" dt="2026-05-05T19:42:30.950" v="249"/>
          <ac:picMkLst>
            <pc:docMk/>
            <pc:sldMk cId="317922375" sldId="613"/>
            <ac:picMk id="9" creationId="{71432B46-426D-48C4-1501-4F96CC7D8F01}"/>
          </ac:picMkLst>
        </pc:picChg>
      </pc:sldChg>
      <pc:sldChg chg="addSp modSp add">
        <pc:chgData name="Lorenzo Di Domenico" userId="b92e3e10ad574af4" providerId="LiveId" clId="{5F2C6BB5-76BE-48E0-A92F-A18EAC1B191D}" dt="2026-05-05T19:42:32.560" v="250"/>
        <pc:sldMkLst>
          <pc:docMk/>
          <pc:sldMk cId="590491152" sldId="614"/>
        </pc:sldMkLst>
        <pc:spChg chg="add mod">
          <ac:chgData name="Lorenzo Di Domenico" userId="b92e3e10ad574af4" providerId="LiveId" clId="{5F2C6BB5-76BE-48E0-A92F-A18EAC1B191D}" dt="2026-05-05T19:42:32.560" v="250"/>
          <ac:spMkLst>
            <pc:docMk/>
            <pc:sldMk cId="590491152" sldId="614"/>
            <ac:spMk id="3" creationId="{E1D01C2E-EB8C-0FD2-D7BA-C00B3D914FD5}"/>
          </ac:spMkLst>
        </pc:spChg>
        <pc:spChg chg="add mod">
          <ac:chgData name="Lorenzo Di Domenico" userId="b92e3e10ad574af4" providerId="LiveId" clId="{5F2C6BB5-76BE-48E0-A92F-A18EAC1B191D}" dt="2026-05-05T19:42:32.560" v="250"/>
          <ac:spMkLst>
            <pc:docMk/>
            <pc:sldMk cId="590491152" sldId="614"/>
            <ac:spMk id="7" creationId="{C2874F83-56F3-8FBF-2D5C-8CEE88BDE8A4}"/>
          </ac:spMkLst>
        </pc:spChg>
        <pc:picChg chg="add mod">
          <ac:chgData name="Lorenzo Di Domenico" userId="b92e3e10ad574af4" providerId="LiveId" clId="{5F2C6BB5-76BE-48E0-A92F-A18EAC1B191D}" dt="2026-05-05T19:42:32.560" v="250"/>
          <ac:picMkLst>
            <pc:docMk/>
            <pc:sldMk cId="590491152" sldId="614"/>
            <ac:picMk id="11" creationId="{E3B107F7-BB22-8A37-CA6E-EF0D12C459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02339-88C6-4721-8DC4-191F75A33A82}" type="datetimeFigureOut">
              <a:rPr lang="it-IT" smtClean="0"/>
              <a:t>05/05/2026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A8524-60A1-4B48-8DD2-99C68F47D8E1}" type="slidenum">
              <a:rPr lang="it-IT" smtClean="0"/>
              <a:t>‹N›</a:t>
            </a:fld>
            <a:endParaRPr lang="it-IT"/>
          </a:p>
        </p:txBody>
      </p:sp>
    </p:spTree>
    <p:extLst>
      <p:ext uri="{BB962C8B-B14F-4D97-AF65-F5344CB8AC3E}">
        <p14:creationId xmlns:p14="http://schemas.microsoft.com/office/powerpoint/2010/main" val="94284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BE52DE2-A59E-4DA4-847D-6A4EE584FEE8}" type="slidenum">
              <a:rPr lang="it-IT" smtClean="0"/>
              <a:t>55</a:t>
            </a:fld>
            <a:endParaRPr lang="it-IT"/>
          </a:p>
        </p:txBody>
      </p:sp>
    </p:spTree>
    <p:extLst>
      <p:ext uri="{BB962C8B-B14F-4D97-AF65-F5344CB8AC3E}">
        <p14:creationId xmlns:p14="http://schemas.microsoft.com/office/powerpoint/2010/main" val="408827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F7C9F-F8D7-A0BD-4149-1BC0BC572D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E6B9EE-3FCA-8642-8C5E-18F62BD364B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7F6397C-59C2-7DCF-2E8A-3888C6527FF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1E5FB23-B448-1E0E-DCE4-9256411C686D}"/>
              </a:ext>
            </a:extLst>
          </p:cNvPr>
          <p:cNvSpPr>
            <a:spLocks noGrp="1"/>
          </p:cNvSpPr>
          <p:nvPr>
            <p:ph type="sldNum" sz="quarter" idx="5"/>
          </p:nvPr>
        </p:nvSpPr>
        <p:spPr/>
        <p:txBody>
          <a:bodyPr/>
          <a:lstStyle/>
          <a:p>
            <a:fld id="{2BE52DE2-A59E-4DA4-847D-6A4EE584FEE8}" type="slidenum">
              <a:rPr lang="it-IT" smtClean="0"/>
              <a:t>58</a:t>
            </a:fld>
            <a:endParaRPr lang="it-IT"/>
          </a:p>
        </p:txBody>
      </p:sp>
    </p:spTree>
    <p:extLst>
      <p:ext uri="{BB962C8B-B14F-4D97-AF65-F5344CB8AC3E}">
        <p14:creationId xmlns:p14="http://schemas.microsoft.com/office/powerpoint/2010/main" val="179265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71678-C75F-3715-09BA-EE5F2561941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8236E6D-7D1A-3589-73BD-933F0AA0E8D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674304F-AA80-7879-4A2D-2A2A0F515A6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3BA753C-18D6-4EBE-5A11-8EB20DDE2EB7}"/>
              </a:ext>
            </a:extLst>
          </p:cNvPr>
          <p:cNvSpPr>
            <a:spLocks noGrp="1"/>
          </p:cNvSpPr>
          <p:nvPr>
            <p:ph type="sldNum" sz="quarter" idx="5"/>
          </p:nvPr>
        </p:nvSpPr>
        <p:spPr/>
        <p:txBody>
          <a:bodyPr/>
          <a:lstStyle/>
          <a:p>
            <a:fld id="{2BE52DE2-A59E-4DA4-847D-6A4EE584FEE8}" type="slidenum">
              <a:rPr lang="it-IT" smtClean="0"/>
              <a:t>59</a:t>
            </a:fld>
            <a:endParaRPr lang="it-IT"/>
          </a:p>
        </p:txBody>
      </p:sp>
    </p:spTree>
    <p:extLst>
      <p:ext uri="{BB962C8B-B14F-4D97-AF65-F5344CB8AC3E}">
        <p14:creationId xmlns:p14="http://schemas.microsoft.com/office/powerpoint/2010/main" val="144991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73E2-769B-A5E6-B7E9-39C7617354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8AE71B-EC43-CE47-895E-A99A4DDB7E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B3514F-6E77-765C-FFC6-F0D63229A3C2}"/>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5" name="Footer Placeholder 4">
            <a:extLst>
              <a:ext uri="{FF2B5EF4-FFF2-40B4-BE49-F238E27FC236}">
                <a16:creationId xmlns:a16="http://schemas.microsoft.com/office/drawing/2014/main" id="{32E69A0C-2031-F814-28C7-3EBB9A7B5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5AAC7-0ADA-B295-F2B3-E689BE6C56DF}"/>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334202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7269-52A5-1682-312A-C8BFE415EF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D7D4E9-CDFD-535C-6EB8-D229EF6CF3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12CB4-A5C5-8EEC-D376-78DF0F78A072}"/>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5" name="Footer Placeholder 4">
            <a:extLst>
              <a:ext uri="{FF2B5EF4-FFF2-40B4-BE49-F238E27FC236}">
                <a16:creationId xmlns:a16="http://schemas.microsoft.com/office/drawing/2014/main" id="{7A90BC75-01B5-A168-51C1-F9D31E5E6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18B16-9249-7D88-67EF-0FAA29B200E6}"/>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212053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95FA4E-EA43-21F7-68B7-CBF3F50B8E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C3ECA5-BD35-814E-3F4F-33E8D7E8BD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A5E0A-0CA4-870F-3349-5E053B8AC370}"/>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5" name="Footer Placeholder 4">
            <a:extLst>
              <a:ext uri="{FF2B5EF4-FFF2-40B4-BE49-F238E27FC236}">
                <a16:creationId xmlns:a16="http://schemas.microsoft.com/office/drawing/2014/main" id="{7955A363-A9BB-9515-E6C1-63A8985B8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7E8A3-7C8C-45F6-445F-32304A9FECC8}"/>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373228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32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59C-9362-DFDE-C7A3-A9502345EC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9010C-A9AD-1CA6-EC31-2F45F6FA94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876F5-C3A9-1CA7-32FF-85C624D24A0A}"/>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5" name="Footer Placeholder 4">
            <a:extLst>
              <a:ext uri="{FF2B5EF4-FFF2-40B4-BE49-F238E27FC236}">
                <a16:creationId xmlns:a16="http://schemas.microsoft.com/office/drawing/2014/main" id="{DFEC5DA4-D6C0-EE4E-5761-D34C6518E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4C3E7-9F8F-90CD-2885-B4713A511900}"/>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355194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E340-AB76-D10D-B67E-3BFF4FD995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848F6-0C02-8C2E-363B-D5C86BF55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3DF5C-68BF-8B52-BB25-FE6F529CACD0}"/>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5" name="Footer Placeholder 4">
            <a:extLst>
              <a:ext uri="{FF2B5EF4-FFF2-40B4-BE49-F238E27FC236}">
                <a16:creationId xmlns:a16="http://schemas.microsoft.com/office/drawing/2014/main" id="{D1BBCCB8-4BCF-7E7A-ADD5-06F40E975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57E8E-C8E2-8EBE-DC6F-273A85125D2B}"/>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109533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4E62-A3B9-C080-82ED-94E3F0799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C8149-9D5D-B30D-9653-B61571713D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F66332-EBB6-29B4-8A9A-FFB32F1D4E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51FD74-B046-B9A9-0FA4-8336D5A93358}"/>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6" name="Footer Placeholder 5">
            <a:extLst>
              <a:ext uri="{FF2B5EF4-FFF2-40B4-BE49-F238E27FC236}">
                <a16:creationId xmlns:a16="http://schemas.microsoft.com/office/drawing/2014/main" id="{3D0A4FC5-D34B-DA4F-960E-0A9555B63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92C01-F36C-6B5E-9AA1-A3B646C62424}"/>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287447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ABCA-F0C1-3979-0DAF-7EC5F5ECC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EC34CF-3F9E-C662-C0CC-1A7A6EF29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BD65F1-95E4-06C7-7500-296D7B983B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BDFAE9-086B-EE12-15B1-ADBF722A7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D9F8C-D7C5-E104-BD49-E0817F1C1B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1C47C4-7139-8033-50A7-C80428A10862}"/>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8" name="Footer Placeholder 7">
            <a:extLst>
              <a:ext uri="{FF2B5EF4-FFF2-40B4-BE49-F238E27FC236}">
                <a16:creationId xmlns:a16="http://schemas.microsoft.com/office/drawing/2014/main" id="{FCF6BA0F-AEFB-C810-DE43-399D87C5F5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6855E8-CF6D-044A-56EE-5CA7D0086358}"/>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159805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EF19-5842-E702-F5EF-3AB5009081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8045E2-19AB-EB71-7F84-BF89579B80D7}"/>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4" name="Footer Placeholder 3">
            <a:extLst>
              <a:ext uri="{FF2B5EF4-FFF2-40B4-BE49-F238E27FC236}">
                <a16:creationId xmlns:a16="http://schemas.microsoft.com/office/drawing/2014/main" id="{CFFD5725-4FB2-0A63-194B-87F9D94B46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2E12E9-86F3-1346-18B3-76972ADB0CC1}"/>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25975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32047-6936-3FF3-C375-86EF6ABE14BB}"/>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3" name="Footer Placeholder 2">
            <a:extLst>
              <a:ext uri="{FF2B5EF4-FFF2-40B4-BE49-F238E27FC236}">
                <a16:creationId xmlns:a16="http://schemas.microsoft.com/office/drawing/2014/main" id="{F901CFCA-7B15-2A3B-1AF8-BBD7C991DB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465296-5679-E5B2-83D8-1F2DBD781554}"/>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85863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DE5D-F9FA-394F-C43A-BE8411EF3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A868A5-1848-703F-55F7-F4127D6572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694E7-9967-F29D-5982-7DA351E9F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78769-94AB-9620-496C-FA4D1723EC6E}"/>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6" name="Footer Placeholder 5">
            <a:extLst>
              <a:ext uri="{FF2B5EF4-FFF2-40B4-BE49-F238E27FC236}">
                <a16:creationId xmlns:a16="http://schemas.microsoft.com/office/drawing/2014/main" id="{BEE48D72-2A94-52CA-78FF-FAD030E0A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CA0B61-DC0F-3BB3-23D0-84AEAA1DB593}"/>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121026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D5AA-007D-DBBE-4D4D-14265679F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801F52-786A-199F-9956-F5DC51F6F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90D235-CD05-FFA8-832C-72B222DA9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FCED1-D73E-B12A-CE21-8404176565DF}"/>
              </a:ext>
            </a:extLst>
          </p:cNvPr>
          <p:cNvSpPr>
            <a:spLocks noGrp="1"/>
          </p:cNvSpPr>
          <p:nvPr>
            <p:ph type="dt" sz="half" idx="10"/>
          </p:nvPr>
        </p:nvSpPr>
        <p:spPr/>
        <p:txBody>
          <a:bodyPr/>
          <a:lstStyle/>
          <a:p>
            <a:fld id="{62EEFA34-2355-428E-AE67-99B3CB52E0F1}" type="datetimeFigureOut">
              <a:rPr lang="en-US" smtClean="0"/>
              <a:t>5/5/2026</a:t>
            </a:fld>
            <a:endParaRPr lang="en-US"/>
          </a:p>
        </p:txBody>
      </p:sp>
      <p:sp>
        <p:nvSpPr>
          <p:cNvPr id="6" name="Footer Placeholder 5">
            <a:extLst>
              <a:ext uri="{FF2B5EF4-FFF2-40B4-BE49-F238E27FC236}">
                <a16:creationId xmlns:a16="http://schemas.microsoft.com/office/drawing/2014/main" id="{4DCBE4B7-1927-1C91-29B6-5A4F3A05B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3770E-C4E8-D768-138D-BF4B6C58D239}"/>
              </a:ext>
            </a:extLst>
          </p:cNvPr>
          <p:cNvSpPr>
            <a:spLocks noGrp="1"/>
          </p:cNvSpPr>
          <p:nvPr>
            <p:ph type="sldNum" sz="quarter" idx="12"/>
          </p:nvPr>
        </p:nvSpPr>
        <p:spPr/>
        <p:txBody>
          <a:bodyPr/>
          <a:lstStyle/>
          <a:p>
            <a:fld id="{233A606B-8CF3-4EF3-9C2C-4CE14007DA70}" type="slidenum">
              <a:rPr lang="en-US" smtClean="0"/>
              <a:t>‹N›</a:t>
            </a:fld>
            <a:endParaRPr lang="en-US"/>
          </a:p>
        </p:txBody>
      </p:sp>
    </p:spTree>
    <p:extLst>
      <p:ext uri="{BB962C8B-B14F-4D97-AF65-F5344CB8AC3E}">
        <p14:creationId xmlns:p14="http://schemas.microsoft.com/office/powerpoint/2010/main" val="242425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60A7C-ED31-5998-0A71-F66455713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1E35BE-B278-07AA-40CC-551696BE0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1CDA1-7F22-479F-46C7-98CE0610A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EFA34-2355-428E-AE67-99B3CB52E0F1}" type="datetimeFigureOut">
              <a:rPr lang="en-US" smtClean="0"/>
              <a:t>5/5/2026</a:t>
            </a:fld>
            <a:endParaRPr lang="en-US"/>
          </a:p>
        </p:txBody>
      </p:sp>
      <p:sp>
        <p:nvSpPr>
          <p:cNvPr id="5" name="Footer Placeholder 4">
            <a:extLst>
              <a:ext uri="{FF2B5EF4-FFF2-40B4-BE49-F238E27FC236}">
                <a16:creationId xmlns:a16="http://schemas.microsoft.com/office/drawing/2014/main" id="{1174BCDC-EE85-9FA9-0553-552794954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AE9BDE-5299-48FB-AF4E-C5A8A84CD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A606B-8CF3-4EF3-9C2C-4CE14007DA70}" type="slidenum">
              <a:rPr lang="en-US" smtClean="0"/>
              <a:t>‹N›</a:t>
            </a:fld>
            <a:endParaRPr lang="en-US"/>
          </a:p>
        </p:txBody>
      </p:sp>
    </p:spTree>
    <p:extLst>
      <p:ext uri="{BB962C8B-B14F-4D97-AF65-F5344CB8AC3E}">
        <p14:creationId xmlns:p14="http://schemas.microsoft.com/office/powerpoint/2010/main" val="232335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0.png"/><Relationship Id="rId7" Type="http://schemas.openxmlformats.org/officeDocument/2006/relationships/image" Target="../media/image7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5.png"/><Relationship Id="rId4" Type="http://schemas.openxmlformats.org/officeDocument/2006/relationships/image" Target="../media/image320.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0.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6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70.png"/><Relationship Id="rId4" Type="http://schemas.openxmlformats.org/officeDocument/2006/relationships/image" Target="../media/image340.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390.png"/></Relationships>
</file>

<file path=ppt/slides/_rels/slide56.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430.png"/><Relationship Id="rId7" Type="http://schemas.openxmlformats.org/officeDocument/2006/relationships/image" Target="../media/image470.png"/><Relationship Id="rId2" Type="http://schemas.openxmlformats.org/officeDocument/2006/relationships/image" Target="../media/image420.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 Id="rId9" Type="http://schemas.openxmlformats.org/officeDocument/2006/relationships/image" Target="../media/image1.png"/></Relationships>
</file>

<file path=ppt/slides/_rels/slide57.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500.png"/><Relationship Id="rId7" Type="http://schemas.openxmlformats.org/officeDocument/2006/relationships/image" Target="../media/image540.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10.png"/><Relationship Id="rId9"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90.png"/><Relationship Id="rId7" Type="http://schemas.openxmlformats.org/officeDocument/2006/relationships/image" Target="../media/image630.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620.png"/><Relationship Id="rId5" Type="http://schemas.openxmlformats.org/officeDocument/2006/relationships/image" Target="../media/image611.png"/><Relationship Id="rId4" Type="http://schemas.openxmlformats.org/officeDocument/2006/relationships/image" Target="../media/image600.png"/></Relationships>
</file>

<file path=ppt/slides/_rels/slide61.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60.png"/></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9.png"/></Relationships>
</file>

<file path=ppt/slides/_rels/slide6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1.png"/><Relationship Id="rId4" Type="http://schemas.openxmlformats.org/officeDocument/2006/relationships/image" Target="../media/image72.png"/><Relationship Id="rId9" Type="http://schemas.openxmlformats.org/officeDocument/2006/relationships/image" Target="../media/image77.png"/></Relationships>
</file>

<file path=ppt/slides/_rels/slide6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0.png"/><Relationship Id="rId7" Type="http://schemas.openxmlformats.org/officeDocument/2006/relationships/image" Target="../media/image80.png"/><Relationship Id="rId2" Type="http://schemas.openxmlformats.org/officeDocument/2006/relationships/image" Target="../media/image750.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0.png"/><Relationship Id="rId9" Type="http://schemas.openxmlformats.org/officeDocument/2006/relationships/image" Target="../media/image82.png"/></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8.png"/><Relationship Id="rId7" Type="http://schemas.openxmlformats.org/officeDocument/2006/relationships/image" Target="../media/image85.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69.png"/><Relationship Id="rId4" Type="http://schemas.openxmlformats.org/officeDocument/2006/relationships/image" Target="../media/image83.png"/></Relationships>
</file>

<file path=ppt/slides/_rels/slide6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6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0.png"/><Relationship Id="rId5" Type="http://schemas.openxmlformats.org/officeDocument/2006/relationships/image" Target="../media/image89.png"/><Relationship Id="rId10" Type="http://schemas.openxmlformats.org/officeDocument/2006/relationships/image" Target="../media/image99.png"/><Relationship Id="rId4" Type="http://schemas.openxmlformats.org/officeDocument/2006/relationships/image" Target="../media/image88.png"/><Relationship Id="rId9" Type="http://schemas.openxmlformats.org/officeDocument/2006/relationships/image" Target="../media/image98.png"/></Relationships>
</file>

<file path=ppt/slides/_rels/slide69.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1.png"/><Relationship Id="rId3" Type="http://schemas.openxmlformats.org/officeDocument/2006/relationships/image" Target="../media/image86.png"/><Relationship Id="rId7" Type="http://schemas.openxmlformats.org/officeDocument/2006/relationships/image" Target="../media/image1080.png"/><Relationship Id="rId12" Type="http://schemas.openxmlformats.org/officeDocument/2006/relationships/image" Target="../media/image112.png"/><Relationship Id="rId2" Type="http://schemas.openxmlformats.org/officeDocument/2006/relationships/image" Target="../media/image1070.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1110.png"/><Relationship Id="rId5" Type="http://schemas.openxmlformats.org/officeDocument/2006/relationships/image" Target="../media/image88.png"/><Relationship Id="rId10" Type="http://schemas.openxmlformats.org/officeDocument/2006/relationships/image" Target="../media/image1100.png"/><Relationship Id="rId4" Type="http://schemas.openxmlformats.org/officeDocument/2006/relationships/image" Target="../media/image87.png"/><Relationship Id="rId9" Type="http://schemas.openxmlformats.org/officeDocument/2006/relationships/image" Target="../media/image1090.png"/></Relationships>
</file>

<file path=ppt/slides/_rels/slide7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1.png"/><Relationship Id="rId3" Type="http://schemas.openxmlformats.org/officeDocument/2006/relationships/image" Target="../media/image86.png"/><Relationship Id="rId7" Type="http://schemas.openxmlformats.org/officeDocument/2006/relationships/image" Target="../media/image114.png"/><Relationship Id="rId12"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117.png"/><Relationship Id="rId5" Type="http://schemas.openxmlformats.org/officeDocument/2006/relationships/image" Target="../media/image88.png"/><Relationship Id="rId10" Type="http://schemas.openxmlformats.org/officeDocument/2006/relationships/image" Target="../media/image116.png"/><Relationship Id="rId4" Type="http://schemas.openxmlformats.org/officeDocument/2006/relationships/image" Target="../media/image87.png"/><Relationship Id="rId9" Type="http://schemas.openxmlformats.org/officeDocument/2006/relationships/image" Target="../media/image115.png"/></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048000" y="1463040"/>
            <a:ext cx="6096000" cy="792480"/>
          </a:xfrm>
          <a:prstGeom prst="rect">
            <a:avLst/>
          </a:prstGeom>
          <a:noFill/>
          <a:ln/>
        </p:spPr>
        <p:txBody>
          <a:bodyPr wrap="square" rtlCol="0" anchor="ctr"/>
          <a:lstStyle/>
          <a:p>
            <a:pPr algn="ctr"/>
            <a:r>
              <a:rPr lang="en-US" sz="3733" dirty="0">
                <a:solidFill>
                  <a:srgbClr val="1A1A1A"/>
                </a:solidFill>
                <a:latin typeface="Calibri" pitchFamily="34" charset="0"/>
                <a:ea typeface="Calibri" pitchFamily="34" charset="-122"/>
                <a:cs typeface="Calibri" pitchFamily="34" charset="-120"/>
              </a:rPr>
              <a:t>Elementi di Economia</a:t>
            </a:r>
            <a:endParaRPr lang="en-US" sz="3733" dirty="0"/>
          </a:p>
        </p:txBody>
      </p:sp>
      <p:sp>
        <p:nvSpPr>
          <p:cNvPr id="3" name="Text 1"/>
          <p:cNvSpPr/>
          <p:nvPr/>
        </p:nvSpPr>
        <p:spPr>
          <a:xfrm>
            <a:off x="3048000" y="2218944"/>
            <a:ext cx="6096000" cy="670560"/>
          </a:xfrm>
          <a:prstGeom prst="rect">
            <a:avLst/>
          </a:prstGeom>
          <a:noFill/>
          <a:ln/>
        </p:spPr>
        <p:txBody>
          <a:bodyPr wrap="square" rtlCol="0" anchor="ctr"/>
          <a:lstStyle/>
          <a:p>
            <a:pPr algn="ctr"/>
            <a:r>
              <a:rPr lang="en-US" sz="3733" dirty="0">
                <a:solidFill>
                  <a:srgbClr val="1A1A1A"/>
                </a:solidFill>
                <a:latin typeface="Calibri" pitchFamily="34" charset="0"/>
                <a:ea typeface="Calibri" pitchFamily="34" charset="-122"/>
                <a:cs typeface="Calibri" pitchFamily="34" charset="-120"/>
              </a:rPr>
              <a:t>Anno 2025/2026</a:t>
            </a:r>
            <a:endParaRPr lang="en-US" sz="3733" dirty="0"/>
          </a:p>
        </p:txBody>
      </p:sp>
      <p:sp>
        <p:nvSpPr>
          <p:cNvPr id="4" name="Text 2"/>
          <p:cNvSpPr/>
          <p:nvPr/>
        </p:nvSpPr>
        <p:spPr>
          <a:xfrm>
            <a:off x="3048000" y="3230880"/>
            <a:ext cx="6096000" cy="512064"/>
          </a:xfrm>
          <a:prstGeom prst="rect">
            <a:avLst/>
          </a:prstGeom>
          <a:noFill/>
          <a:ln/>
        </p:spPr>
        <p:txBody>
          <a:bodyPr wrap="square" rtlCol="0" anchor="ctr"/>
          <a:lstStyle/>
          <a:p>
            <a:pPr algn="ctr"/>
            <a:r>
              <a:rPr lang="en-US" sz="2133" dirty="0">
                <a:solidFill>
                  <a:srgbClr val="1A1A1A"/>
                </a:solidFill>
                <a:latin typeface="Calibri" pitchFamily="34" charset="0"/>
                <a:ea typeface="Calibri" pitchFamily="34" charset="-122"/>
                <a:cs typeface="Calibri" pitchFamily="34" charset="-120"/>
              </a:rPr>
              <a:t>Prof. Lorenzo Di Domenico</a:t>
            </a:r>
            <a:endParaRPr lang="en-US" sz="2133" dirty="0"/>
          </a:p>
        </p:txBody>
      </p:sp>
      <p:sp>
        <p:nvSpPr>
          <p:cNvPr id="8" name="Text 5"/>
          <p:cNvSpPr/>
          <p:nvPr/>
        </p:nvSpPr>
        <p:spPr>
          <a:xfrm>
            <a:off x="11704320" y="6364224"/>
            <a:ext cx="365760" cy="304800"/>
          </a:xfrm>
          <a:prstGeom prst="rect">
            <a:avLst/>
          </a:prstGeom>
          <a:noFill/>
          <a:ln/>
        </p:spPr>
        <p:txBody>
          <a:bodyPr wrap="square" rtlCol="0" anchor="ctr"/>
          <a:lstStyle/>
          <a:p>
            <a:pPr algn="ctr"/>
            <a:endParaRPr lang="en-US" sz="1333" dirty="0"/>
          </a:p>
        </p:txBody>
      </p:sp>
      <p:sp>
        <p:nvSpPr>
          <p:cNvPr id="13" name="Shape 17">
            <a:extLst>
              <a:ext uri="{FF2B5EF4-FFF2-40B4-BE49-F238E27FC236}">
                <a16:creationId xmlns:a16="http://schemas.microsoft.com/office/drawing/2014/main" id="{0F4D607B-5D32-D704-452C-D60FE3F3A9BE}"/>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14" name="Shape 18">
            <a:extLst>
              <a:ext uri="{FF2B5EF4-FFF2-40B4-BE49-F238E27FC236}">
                <a16:creationId xmlns:a16="http://schemas.microsoft.com/office/drawing/2014/main" id="{50CFB9EC-C977-009E-E15A-54FD8CCEC1E7}"/>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15" name="Image 0" descr="preencoded.png">
            <a:extLst>
              <a:ext uri="{FF2B5EF4-FFF2-40B4-BE49-F238E27FC236}">
                <a16:creationId xmlns:a16="http://schemas.microsoft.com/office/drawing/2014/main" id="{6B58AD4F-DC43-26FA-F317-E15FEE651C6B}"/>
              </a:ext>
            </a:extLst>
          </p:cNvPr>
          <p:cNvPicPr>
            <a:picLocks noChangeAspect="1"/>
          </p:cNvPicPr>
          <p:nvPr/>
        </p:nvPicPr>
        <p:blipFill>
          <a:blip r:embed="rId3"/>
          <a:stretch>
            <a:fillRect/>
          </a:stretch>
        </p:blipFill>
        <p:spPr>
          <a:xfrm>
            <a:off x="10363200" y="6339840"/>
            <a:ext cx="1341120" cy="4267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BCEE1-8F7A-7B07-79A3-7B942F1FF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01688-6143-9BA8-3028-FB0806B6A538}"/>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Economia neoclassica</a:t>
            </a:r>
          </a:p>
        </p:txBody>
      </p:sp>
      <p:sp>
        <p:nvSpPr>
          <p:cNvPr id="3" name="Content Placeholder 2">
            <a:extLst>
              <a:ext uri="{FF2B5EF4-FFF2-40B4-BE49-F238E27FC236}">
                <a16:creationId xmlns:a16="http://schemas.microsoft.com/office/drawing/2014/main" id="{9043B008-0670-A67D-B3B1-597A61A57D4A}"/>
              </a:ext>
            </a:extLst>
          </p:cNvPr>
          <p:cNvSpPr>
            <a:spLocks noGrp="1"/>
          </p:cNvSpPr>
          <p:nvPr>
            <p:ph idx="1"/>
          </p:nvPr>
        </p:nvSpPr>
        <p:spPr>
          <a:xfrm>
            <a:off x="685799" y="1825625"/>
            <a:ext cx="7592291" cy="4351338"/>
          </a:xfrm>
        </p:spPr>
        <p:txBody>
          <a:bodyPr>
            <a:normAutofit fontScale="85000" lnSpcReduction="20000"/>
          </a:bodyPr>
          <a:lstStyle/>
          <a:p>
            <a:pPr algn="just">
              <a:buFont typeface="Wingdings" panose="05000000000000000000" pitchFamily="2" charset="2"/>
              <a:buChar char="Ø"/>
            </a:pPr>
            <a:r>
              <a:rPr lang="it-IT" sz="2400" b="1" noProof="0" dirty="0">
                <a:latin typeface="Times New Roman" panose="02020603050405020304" pitchFamily="18" charset="0"/>
                <a:cs typeface="Times New Roman" panose="02020603050405020304" pitchFamily="18" charset="0"/>
              </a:rPr>
              <a:t>   Caratteristiche principali:</a:t>
            </a:r>
          </a:p>
          <a:p>
            <a:pPr algn="just"/>
            <a:r>
              <a:rPr lang="it-IT" sz="2400" noProof="0" dirty="0">
                <a:latin typeface="Times New Roman" panose="02020603050405020304" pitchFamily="18" charset="0"/>
                <a:cs typeface="Times New Roman" panose="02020603050405020304" pitchFamily="18" charset="0"/>
              </a:rPr>
              <a:t>L'offerta determina i livelli di produzione. In condizioni di concorrenza perfetta, il libero funzionamento delle forze di mercato conduce autonomamente alla piena occupazione.</a:t>
            </a:r>
          </a:p>
          <a:p>
            <a:pPr algn="just"/>
            <a:r>
              <a:rPr lang="it-IT" sz="2400" noProof="0" dirty="0">
                <a:latin typeface="Times New Roman" panose="02020603050405020304" pitchFamily="18" charset="0"/>
                <a:cs typeface="Times New Roman" panose="02020603050405020304" pitchFamily="18" charset="0"/>
              </a:rPr>
              <a:t>Il salario reale determina il livello di occupazione nell'economia. Una diminuzione del salario reale comporta un aumento dell'occupazione.</a:t>
            </a:r>
          </a:p>
          <a:p>
            <a:pPr algn="just"/>
            <a:r>
              <a:rPr lang="it-IT" sz="2400" noProof="0" dirty="0">
                <a:latin typeface="Times New Roman" panose="02020603050405020304" pitchFamily="18" charset="0"/>
                <a:cs typeface="Times New Roman" panose="02020603050405020304" pitchFamily="18" charset="0"/>
              </a:rPr>
              <a:t>Il risparmio determina gli investimenti. Maggior risparmio implica maggior accumulazione di capitale.  </a:t>
            </a:r>
          </a:p>
          <a:p>
            <a:pPr algn="just"/>
            <a:r>
              <a:rPr lang="it-IT" sz="2400" noProof="0" dirty="0">
                <a:latin typeface="Times New Roman" panose="02020603050405020304" pitchFamily="18" charset="0"/>
                <a:cs typeface="Times New Roman" panose="02020603050405020304" pitchFamily="18" charset="0"/>
              </a:rPr>
              <a:t>Legge di </a:t>
            </a:r>
            <a:r>
              <a:rPr lang="it-IT" sz="2400" noProof="0" dirty="0" err="1">
                <a:latin typeface="Times New Roman" panose="02020603050405020304" pitchFamily="18" charset="0"/>
                <a:cs typeface="Times New Roman" panose="02020603050405020304" pitchFamily="18" charset="0"/>
              </a:rPr>
              <a:t>Say</a:t>
            </a:r>
            <a:r>
              <a:rPr lang="it-IT" sz="2400" noProof="0" dirty="0">
                <a:latin typeface="Times New Roman" panose="02020603050405020304" pitchFamily="18" charset="0"/>
                <a:cs typeface="Times New Roman" panose="02020603050405020304" pitchFamily="18" charset="0"/>
              </a:rPr>
              <a:t>: tutto ciò che viene prodotto verrà domandato e tutto ciò che viene risparmiato verrà reinvestito.</a:t>
            </a:r>
          </a:p>
          <a:p>
            <a:pPr algn="just"/>
            <a:r>
              <a:rPr lang="it-IT" sz="2400" noProof="0" dirty="0">
                <a:latin typeface="Times New Roman" panose="02020603050405020304" pitchFamily="18" charset="0"/>
                <a:cs typeface="Times New Roman" panose="02020603050405020304" pitchFamily="18" charset="0"/>
              </a:rPr>
              <a:t>Una minore propensione al consumo incrementa il reddito futuro (maggiori risparmi generano un aumento del capitale, del reddito e dei risparmi futuri).</a:t>
            </a:r>
          </a:p>
          <a:p>
            <a:pPr algn="just"/>
            <a:r>
              <a:rPr lang="it-IT" sz="2400" noProof="0" dirty="0">
                <a:latin typeface="Times New Roman" panose="02020603050405020304" pitchFamily="18" charset="0"/>
                <a:cs typeface="Times New Roman" panose="02020603050405020304" pitchFamily="18" charset="0"/>
              </a:rPr>
              <a:t>Neutralità della moneta</a:t>
            </a:r>
            <a:r>
              <a:rPr lang="it-IT" sz="2400" dirty="0">
                <a:latin typeface="Times New Roman" panose="02020603050405020304" pitchFamily="18" charset="0"/>
                <a:cs typeface="Times New Roman" panose="02020603050405020304" pitchFamily="18" charset="0"/>
              </a:rPr>
              <a:t> (</a:t>
            </a:r>
            <a:r>
              <a:rPr lang="it-IT" sz="2400" noProof="0" dirty="0">
                <a:latin typeface="Times New Roman" panose="02020603050405020304" pitchFamily="18" charset="0"/>
                <a:cs typeface="Times New Roman" panose="02020603050405020304" pitchFamily="18" charset="0"/>
              </a:rPr>
              <a:t>(le variabili reali possono essere determinate indipendentemente dalla considerazione esplicita della moneta come necessaria per avviare e proseguire il processo produttivo).</a:t>
            </a:r>
          </a:p>
        </p:txBody>
      </p:sp>
      <p:pic>
        <p:nvPicPr>
          <p:cNvPr id="1026" name="Picture 2" descr="The Invisible Hand — Everything you need to know | by Ananya Bhandari |  Medium">
            <a:extLst>
              <a:ext uri="{FF2B5EF4-FFF2-40B4-BE49-F238E27FC236}">
                <a16:creationId xmlns:a16="http://schemas.microsoft.com/office/drawing/2014/main" id="{58D6411F-EE88-8BA3-214F-745FEBAD1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533" y="1637404"/>
            <a:ext cx="3265776" cy="4243851"/>
          </a:xfrm>
          <a:prstGeom prst="rect">
            <a:avLst/>
          </a:prstGeom>
          <a:noFill/>
          <a:extLst>
            <a:ext uri="{909E8E84-426E-40DD-AFC4-6F175D3DCCD1}">
              <a14:hiddenFill xmlns:a14="http://schemas.microsoft.com/office/drawing/2010/main">
                <a:solidFill>
                  <a:srgbClr val="FFFFFF"/>
                </a:solidFill>
              </a14:hiddenFill>
            </a:ext>
          </a:extLst>
        </p:spPr>
      </p:pic>
      <p:sp>
        <p:nvSpPr>
          <p:cNvPr id="4" name="Shape 17">
            <a:extLst>
              <a:ext uri="{FF2B5EF4-FFF2-40B4-BE49-F238E27FC236}">
                <a16:creationId xmlns:a16="http://schemas.microsoft.com/office/drawing/2014/main" id="{77690386-847E-A434-7B77-8BDACE12EEE4}"/>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96CB674F-25E8-6FED-B737-936CD77E196D}"/>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317E4C85-6D9C-10AA-E4B3-567D2763F5DE}"/>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32827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B0B1E-A48B-4DDA-6312-03E19A034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D3336-F063-DB76-0604-A07A385EC1EB}"/>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Economia neoclassica</a:t>
            </a:r>
          </a:p>
        </p:txBody>
      </p:sp>
      <p:sp>
        <p:nvSpPr>
          <p:cNvPr id="3" name="Content Placeholder 2">
            <a:extLst>
              <a:ext uri="{FF2B5EF4-FFF2-40B4-BE49-F238E27FC236}">
                <a16:creationId xmlns:a16="http://schemas.microsoft.com/office/drawing/2014/main" id="{4BF0E78E-D5B4-34D5-4C45-EEE94F641A11}"/>
              </a:ext>
            </a:extLst>
          </p:cNvPr>
          <p:cNvSpPr>
            <a:spLocks noGrp="1"/>
          </p:cNvSpPr>
          <p:nvPr>
            <p:ph idx="1"/>
          </p:nvPr>
        </p:nvSpPr>
        <p:spPr>
          <a:xfrm>
            <a:off x="685799" y="1825625"/>
            <a:ext cx="7592291" cy="4351338"/>
          </a:xfrm>
        </p:spPr>
        <p:txBody>
          <a:bodyPr>
            <a:normAutofit/>
          </a:bodyPr>
          <a:lstStyle/>
          <a:p>
            <a:pPr>
              <a:buFont typeface="Wingdings" panose="05000000000000000000" pitchFamily="2" charset="2"/>
              <a:buChar char="Ø"/>
            </a:pPr>
            <a:r>
              <a:rPr lang="it-IT" sz="2200" b="1" noProof="0" dirty="0">
                <a:latin typeface="Times New Roman" panose="02020603050405020304" pitchFamily="18" charset="0"/>
                <a:cs typeface="Times New Roman" panose="02020603050405020304" pitchFamily="18" charset="0"/>
              </a:rPr>
              <a:t>  Implicazioni di policy:</a:t>
            </a:r>
          </a:p>
          <a:p>
            <a:pPr marL="0" indent="0">
              <a:buNone/>
            </a:pPr>
            <a:endParaRPr lang="it-IT" sz="2200" noProof="0" dirty="0">
              <a:latin typeface="Times New Roman" panose="02020603050405020304" pitchFamily="18" charset="0"/>
              <a:cs typeface="Times New Roman" panose="02020603050405020304" pitchFamily="18" charset="0"/>
            </a:endParaRPr>
          </a:p>
          <a:p>
            <a:r>
              <a:rPr lang="it-IT" sz="2200" noProof="0" dirty="0">
                <a:latin typeface="Times New Roman" panose="02020603050405020304" pitchFamily="18" charset="0"/>
                <a:cs typeface="Times New Roman" panose="02020603050405020304" pitchFamily="18" charset="0"/>
              </a:rPr>
              <a:t>Lo Stato non dovrebbe interferire con i meccanismi di mercato;</a:t>
            </a:r>
          </a:p>
          <a:p>
            <a:pPr algn="just"/>
            <a:r>
              <a:rPr lang="it-IT" sz="2200" noProof="0" dirty="0">
                <a:latin typeface="Times New Roman" panose="02020603050405020304" pitchFamily="18" charset="0"/>
                <a:cs typeface="Times New Roman" panose="02020603050405020304" pitchFamily="18" charset="0"/>
              </a:rPr>
              <a:t>Politiche di austerità, come la riduzione della spesa pubblica generano maggiori risparmi, maggior occupazione e maggior crescita del PIL nel lungo periodo.</a:t>
            </a:r>
          </a:p>
          <a:p>
            <a:pPr algn="just"/>
            <a:r>
              <a:rPr lang="it-IT" sz="2200" noProof="0" dirty="0">
                <a:latin typeface="Times New Roman" panose="02020603050405020304" pitchFamily="18" charset="0"/>
                <a:cs typeface="Times New Roman" panose="02020603050405020304" pitchFamily="18" charset="0"/>
              </a:rPr>
              <a:t>Flessibilizzazione del mercato del lavoro: riduzione del salario reale aumenta l’occupazione.</a:t>
            </a:r>
          </a:p>
          <a:p>
            <a:pPr algn="just"/>
            <a:r>
              <a:rPr lang="it-IT" sz="2200" noProof="0" dirty="0">
                <a:latin typeface="Times New Roman" panose="02020603050405020304" pitchFamily="18" charset="0"/>
                <a:cs typeface="Times New Roman" panose="02020603050405020304" pitchFamily="18" charset="0"/>
              </a:rPr>
              <a:t>La Banca Centrale deve essere separa dal Tesoro (indipendenza della Banca Centrale).</a:t>
            </a:r>
          </a:p>
        </p:txBody>
      </p:sp>
      <p:pic>
        <p:nvPicPr>
          <p:cNvPr id="1026" name="Picture 2" descr="The Invisible Hand — Everything you need to know | by Ananya Bhandari |  Medium">
            <a:extLst>
              <a:ext uri="{FF2B5EF4-FFF2-40B4-BE49-F238E27FC236}">
                <a16:creationId xmlns:a16="http://schemas.microsoft.com/office/drawing/2014/main" id="{DF211ED0-6560-D93A-3D88-4E74E1131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533" y="1637404"/>
            <a:ext cx="3265776" cy="4243851"/>
          </a:xfrm>
          <a:prstGeom prst="rect">
            <a:avLst/>
          </a:prstGeom>
          <a:noFill/>
          <a:extLst>
            <a:ext uri="{909E8E84-426E-40DD-AFC4-6F175D3DCCD1}">
              <a14:hiddenFill xmlns:a14="http://schemas.microsoft.com/office/drawing/2010/main">
                <a:solidFill>
                  <a:srgbClr val="FFFFFF"/>
                </a:solidFill>
              </a14:hiddenFill>
            </a:ext>
          </a:extLst>
        </p:spPr>
      </p:pic>
      <p:sp>
        <p:nvSpPr>
          <p:cNvPr id="4" name="Shape 17">
            <a:extLst>
              <a:ext uri="{FF2B5EF4-FFF2-40B4-BE49-F238E27FC236}">
                <a16:creationId xmlns:a16="http://schemas.microsoft.com/office/drawing/2014/main" id="{CF1E2B40-C6A5-4CD0-F3DE-4B18F8A8F053}"/>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F50626FE-7DE4-403A-F31E-C29233832FF6}"/>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A3298456-5C18-407C-7C28-424226CF2B7B}"/>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87590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F3528-9F2A-57BC-A60D-47A31CA75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04EF5-B104-B8D0-E96B-DFF474DE9C0E}"/>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L’equilibrio economico generale</a:t>
            </a:r>
          </a:p>
        </p:txBody>
      </p:sp>
      <p:sp>
        <p:nvSpPr>
          <p:cNvPr id="3" name="Content Placeholder 2">
            <a:extLst>
              <a:ext uri="{FF2B5EF4-FFF2-40B4-BE49-F238E27FC236}">
                <a16:creationId xmlns:a16="http://schemas.microsoft.com/office/drawing/2014/main" id="{B86EB549-5C35-D7EB-9110-BA2B01AF39E4}"/>
              </a:ext>
            </a:extLst>
          </p:cNvPr>
          <p:cNvSpPr>
            <a:spLocks noGrp="1"/>
          </p:cNvSpPr>
          <p:nvPr>
            <p:ph idx="1"/>
          </p:nvPr>
        </p:nvSpPr>
        <p:spPr>
          <a:xfrm>
            <a:off x="685799" y="1825625"/>
            <a:ext cx="11004177" cy="4351338"/>
          </a:xfrm>
        </p:spPr>
        <p:txBody>
          <a:bodyPr>
            <a:normAutofit/>
          </a:bodyPr>
          <a:lstStyle/>
          <a:p>
            <a:pPr algn="just"/>
            <a:r>
              <a:rPr lang="it-IT" sz="1800" b="1" noProof="0" dirty="0">
                <a:latin typeface="Times New Roman" panose="02020603050405020304" pitchFamily="18" charset="0"/>
                <a:cs typeface="Times New Roman" panose="02020603050405020304" pitchFamily="18" charset="0"/>
              </a:rPr>
              <a:t>La tipologia di economia e di «mercati» rappresentata dall’economia neoclassica: </a:t>
            </a:r>
          </a:p>
          <a:p>
            <a:pPr algn="just">
              <a:buFontTx/>
              <a:buChar char="-"/>
            </a:pPr>
            <a:r>
              <a:rPr lang="it-IT" sz="1800" noProof="0" dirty="0">
                <a:latin typeface="Times New Roman" panose="02020603050405020304" pitchFamily="18" charset="0"/>
                <a:cs typeface="Times New Roman" panose="02020603050405020304" pitchFamily="18" charset="0"/>
              </a:rPr>
              <a:t>Scambi di beni e dotazioni (lavoro e capitale) realizzati direttamente in termini reali (moneta neutrale). </a:t>
            </a:r>
            <a:r>
              <a:rPr lang="it-IT" sz="1800" noProof="0" dirty="0" err="1">
                <a:latin typeface="Times New Roman" panose="02020603050405020304" pitchFamily="18" charset="0"/>
                <a:cs typeface="Times New Roman" panose="02020603050405020304" pitchFamily="18" charset="0"/>
              </a:rPr>
              <a:t>Contractual</a:t>
            </a:r>
            <a:r>
              <a:rPr lang="it-IT" sz="1800" noProof="0" dirty="0">
                <a:latin typeface="Times New Roman" panose="02020603050405020304" pitchFamily="18" charset="0"/>
                <a:cs typeface="Times New Roman" panose="02020603050405020304" pitchFamily="18" charset="0"/>
              </a:rPr>
              <a:t> – barter economy: : Input e output sono scambiati simultaneamente in termini reali.</a:t>
            </a:r>
          </a:p>
          <a:p>
            <a:pPr algn="just">
              <a:buFontTx/>
              <a:buChar char="-"/>
            </a:pPr>
            <a:r>
              <a:rPr lang="it-IT" sz="1800" noProof="0" dirty="0">
                <a:latin typeface="Times New Roman" panose="02020603050405020304" pitchFamily="18" charset="0"/>
                <a:cs typeface="Times New Roman" panose="02020603050405020304" pitchFamily="18" charset="0"/>
              </a:rPr>
              <a:t>Il banditore determina il vettore dei prezzi e delle quantità che rende tutti i piani (ottimizzanti) degli agenti compatibili tra loro. Ne segue che i prezzi di equilibrio sono determinati </a:t>
            </a:r>
            <a:r>
              <a:rPr lang="it-IT" sz="1800" noProof="0" dirty="0" err="1">
                <a:latin typeface="Times New Roman" panose="02020603050405020304" pitchFamily="18" charset="0"/>
                <a:cs typeface="Times New Roman" panose="02020603050405020304" pitchFamily="18" charset="0"/>
              </a:rPr>
              <a:t>instantaneamente</a:t>
            </a:r>
            <a:r>
              <a:rPr lang="it-IT" sz="1800" noProof="0" dirty="0">
                <a:latin typeface="Times New Roman" panose="02020603050405020304" pitchFamily="18" charset="0"/>
                <a:cs typeface="Times New Roman" panose="02020603050405020304" pitchFamily="18" charset="0"/>
              </a:rPr>
              <a:t> e che i mercati sono chiusi al momento della produzione. </a:t>
            </a:r>
          </a:p>
          <a:p>
            <a:pPr algn="just">
              <a:buFontTx/>
              <a:buChar char="-"/>
            </a:pPr>
            <a:r>
              <a:rPr lang="it-IT" sz="1800" noProof="0" dirty="0">
                <a:latin typeface="Times New Roman" panose="02020603050405020304" pitchFamily="18" charset="0"/>
                <a:cs typeface="Times New Roman" panose="02020603050405020304" pitchFamily="18" charset="0"/>
              </a:rPr>
              <a:t>L’equilibrio economico generale è la risultante dell’intersezione dei piani di ottimizzazione realizzati dall’agente rappresentativo.  </a:t>
            </a:r>
          </a:p>
          <a:p>
            <a:pPr algn="just">
              <a:buFontTx/>
              <a:buChar char="-"/>
            </a:pPr>
            <a:r>
              <a:rPr lang="it-IT" sz="1800" noProof="0" dirty="0" err="1">
                <a:latin typeface="Times New Roman" panose="02020603050405020304" pitchFamily="18" charset="0"/>
                <a:cs typeface="Times New Roman" panose="02020603050405020304" pitchFamily="18" charset="0"/>
              </a:rPr>
              <a:t>Microfondazioni</a:t>
            </a:r>
            <a:r>
              <a:rPr lang="it-IT" sz="1800" noProof="0" dirty="0">
                <a:latin typeface="Times New Roman" panose="02020603050405020304" pitchFamily="18" charset="0"/>
                <a:cs typeface="Times New Roman" panose="02020603050405020304" pitchFamily="18" charset="0"/>
              </a:rPr>
              <a:t>: l’agente rappresentativo, a partire della massimizzazione una funzione di utilità o di profitto, definisce le curve di offerta e di domanda dei fattori (lavoro e capitale) e dei beni (in termini reali). </a:t>
            </a:r>
          </a:p>
          <a:p>
            <a:pPr algn="just">
              <a:buFontTx/>
              <a:buChar char="-"/>
            </a:pPr>
            <a:r>
              <a:rPr lang="it-IT" sz="1800" noProof="0" dirty="0">
                <a:latin typeface="Times New Roman" panose="02020603050405020304" pitchFamily="18" charset="0"/>
                <a:cs typeface="Times New Roman" panose="02020603050405020304" pitchFamily="18" charset="0"/>
              </a:rPr>
              <a:t>Il capitale è un fattore di produzione o una dotazione. Nell’equilibrio Walrasiano il capitale è un bene omogeneo rispetto al bene di consumo. </a:t>
            </a:r>
          </a:p>
          <a:p>
            <a:pPr algn="just">
              <a:buFontTx/>
              <a:buChar char="-"/>
            </a:pPr>
            <a:r>
              <a:rPr lang="it-IT" sz="1800" noProof="0" dirty="0">
                <a:latin typeface="Times New Roman" panose="02020603050405020304" pitchFamily="18" charset="0"/>
                <a:cs typeface="Times New Roman" panose="02020603050405020304" pitchFamily="18" charset="0"/>
              </a:rPr>
              <a:t>Le famiglie possiedono il bene capitale e lo “affittano” alle imprese -&gt; il saggio di profitto è il prezzo per l’utilizzo del bene capitale);</a:t>
            </a: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sp>
        <p:nvSpPr>
          <p:cNvPr id="4" name="Shape 17">
            <a:extLst>
              <a:ext uri="{FF2B5EF4-FFF2-40B4-BE49-F238E27FC236}">
                <a16:creationId xmlns:a16="http://schemas.microsoft.com/office/drawing/2014/main" id="{6545BB39-E31C-12FF-8943-8887462D408C}"/>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6E2AF43C-F495-0282-BE36-A81652F1E9B1}"/>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EFC65394-23E1-C55D-3A52-2E4DC77E8C77}"/>
              </a:ext>
            </a:extLst>
          </p:cNvPr>
          <p:cNvPicPr>
            <a:picLocks noChangeAspect="1"/>
          </p:cNvPicPr>
          <p:nvPr/>
        </p:nvPicPr>
        <p:blipFill>
          <a:blip r:embed="rId2"/>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78664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44F80-4587-EB84-A2A1-04E60E6CB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23427-11A3-0DC1-3358-FFDF97A107A7}"/>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L’equilibrio economico generale</a:t>
            </a:r>
          </a:p>
        </p:txBody>
      </p:sp>
      <p:sp>
        <p:nvSpPr>
          <p:cNvPr id="3" name="Content Placeholder 2">
            <a:extLst>
              <a:ext uri="{FF2B5EF4-FFF2-40B4-BE49-F238E27FC236}">
                <a16:creationId xmlns:a16="http://schemas.microsoft.com/office/drawing/2014/main" id="{34A22FAA-1BD3-8646-8560-14EBFCF635A4}"/>
              </a:ext>
            </a:extLst>
          </p:cNvPr>
          <p:cNvSpPr>
            <a:spLocks noGrp="1"/>
          </p:cNvSpPr>
          <p:nvPr>
            <p:ph idx="1"/>
          </p:nvPr>
        </p:nvSpPr>
        <p:spPr>
          <a:xfrm>
            <a:off x="685799" y="1825625"/>
            <a:ext cx="11004177" cy="4351338"/>
          </a:xfrm>
        </p:spPr>
        <p:txBody>
          <a:bodyPr>
            <a:normAutofit fontScale="92500" lnSpcReduction="20000"/>
          </a:bodyPr>
          <a:lstStyle/>
          <a:p>
            <a:pPr algn="just"/>
            <a:r>
              <a:rPr lang="it-IT" sz="1800" noProof="0" dirty="0">
                <a:latin typeface="Times New Roman" panose="02020603050405020304" pitchFamily="18" charset="0"/>
                <a:cs typeface="Times New Roman" panose="02020603050405020304" pitchFamily="18" charset="0"/>
              </a:rPr>
              <a:t>Le ipotesi necessarie al corretto funzionamento dei mercati e all’esistenza dell’equilibrio: </a:t>
            </a:r>
          </a:p>
          <a:p>
            <a:pPr marL="0" indent="0" algn="just">
              <a:buNone/>
            </a:pPr>
            <a:r>
              <a:rPr lang="it-IT" sz="1800" noProof="0" dirty="0">
                <a:latin typeface="Times New Roman" panose="02020603050405020304" pitchFamily="18" charset="0"/>
                <a:cs typeface="Times New Roman" panose="02020603050405020304" pitchFamily="18" charset="0"/>
              </a:rPr>
              <a:t> </a:t>
            </a:r>
          </a:p>
          <a:p>
            <a:pPr algn="just"/>
            <a:r>
              <a:rPr lang="it-IT" sz="1800" noProof="0" dirty="0">
                <a:latin typeface="Times New Roman" panose="02020603050405020304" pitchFamily="18" charset="0"/>
                <a:cs typeface="Times New Roman" panose="02020603050405020304" pitchFamily="18" charset="0"/>
              </a:rPr>
              <a:t>Concorrenza perfetta: ogni agente (impresa o consumatore) è </a:t>
            </a:r>
            <a:r>
              <a:rPr lang="it-IT" sz="1800" noProof="0" dirty="0" err="1">
                <a:latin typeface="Times New Roman" panose="02020603050405020304" pitchFamily="18" charset="0"/>
                <a:cs typeface="Times New Roman" panose="02020603050405020304" pitchFamily="18" charset="0"/>
              </a:rPr>
              <a:t>pricetaker</a:t>
            </a:r>
            <a:r>
              <a:rPr lang="it-IT" sz="1800" noProof="0" dirty="0">
                <a:latin typeface="Times New Roman" panose="02020603050405020304" pitchFamily="18" charset="0"/>
                <a:cs typeface="Times New Roman" panose="02020603050405020304" pitchFamily="18" charset="0"/>
              </a:rPr>
              <a:t>, cioè prende i prezzi come dati. Nessun agente può influenzare i prezzi di mercato.</a:t>
            </a:r>
          </a:p>
          <a:p>
            <a:pPr algn="just"/>
            <a:r>
              <a:rPr lang="it-IT" sz="1800" noProof="0" dirty="0">
                <a:latin typeface="Times New Roman" panose="02020603050405020304" pitchFamily="18" charset="0"/>
                <a:cs typeface="Times New Roman" panose="02020603050405020304" pitchFamily="18" charset="0"/>
              </a:rPr>
              <a:t>Comportamento razionale individuale: i consumatori massimizzano l’utilità soggetta al loro vincolo di bilancio. Le imprese massimizzano il profitto.</a:t>
            </a:r>
          </a:p>
          <a:p>
            <a:pPr algn="just"/>
            <a:r>
              <a:rPr lang="it-IT" sz="1800" noProof="0" dirty="0">
                <a:latin typeface="Times New Roman" panose="02020603050405020304" pitchFamily="18" charset="0"/>
                <a:cs typeface="Times New Roman" panose="02020603050405020304" pitchFamily="18" charset="0"/>
              </a:rPr>
              <a:t>Le preferenze dei consumatori sono: complete (sanno sempre dire cosa preferiscono), transitive (le preferenze sono coerenti); continuamente differenziabili;  principio della non-sazietà; convesse (per garantire una soluzione interna).</a:t>
            </a:r>
          </a:p>
          <a:p>
            <a:pPr algn="just"/>
            <a:r>
              <a:rPr lang="it-IT" sz="1800" noProof="0" dirty="0">
                <a:latin typeface="Times New Roman" panose="02020603050405020304" pitchFamily="18" charset="0"/>
                <a:cs typeface="Times New Roman" panose="02020603050405020304" pitchFamily="18" charset="0"/>
              </a:rPr>
              <a:t>Dotazione iniziale nota e fissa: ogni agente ha una dotazione iniziale di beni o risorse, data e conosciuta.</a:t>
            </a:r>
          </a:p>
          <a:p>
            <a:pPr algn="just"/>
            <a:r>
              <a:rPr lang="it-IT" sz="1800" noProof="0" dirty="0">
                <a:latin typeface="Times New Roman" panose="02020603050405020304" pitchFamily="18" charset="0"/>
                <a:cs typeface="Times New Roman" panose="02020603050405020304" pitchFamily="18" charset="0"/>
              </a:rPr>
              <a:t>Mercati completi: esiste un mercato per ogni bene e servizio, in ogni periodo, sotto ogni eventualità (nessun fallimento del mercato).Tutti i beni sono perfettamente divisibili.</a:t>
            </a:r>
          </a:p>
          <a:p>
            <a:pPr algn="just"/>
            <a:r>
              <a:rPr lang="it-IT" sz="1800" noProof="0" dirty="0">
                <a:latin typeface="Times New Roman" panose="02020603050405020304" pitchFamily="18" charset="0"/>
                <a:cs typeface="Times New Roman" panose="02020603050405020304" pitchFamily="18" charset="0"/>
              </a:rPr>
              <a:t>Prezzi e salari reali flessibili:  prezzi si aggiustano liberamente fino a che l’offerta e la domanda si eguagliano in ogni mercato.</a:t>
            </a:r>
          </a:p>
          <a:p>
            <a:pPr algn="just"/>
            <a:r>
              <a:rPr lang="it-IT" sz="1800" noProof="0" dirty="0">
                <a:latin typeface="Times New Roman" panose="02020603050405020304" pitchFamily="18" charset="0"/>
                <a:cs typeface="Times New Roman" panose="02020603050405020304" pitchFamily="18" charset="0"/>
              </a:rPr>
              <a:t>Informazione perfetta: Tutti gli agenti conoscono perfettamente i prezzi, le caratteristiche dei beni, e le condizioni di mercato.</a:t>
            </a:r>
          </a:p>
          <a:p>
            <a:pPr algn="just"/>
            <a:r>
              <a:rPr lang="it-IT" sz="1800" noProof="0" dirty="0">
                <a:latin typeface="Times New Roman" panose="02020603050405020304" pitchFamily="18" charset="0"/>
                <a:cs typeface="Times New Roman" panose="02020603050405020304" pitchFamily="18" charset="0"/>
              </a:rPr>
              <a:t>Nessuna esternalità o bene pubblico: Le azioni di un agente non influenzano il benessere o le decisioni di altri (nessuna esternalità).Tutti i beni sono privati. </a:t>
            </a:r>
          </a:p>
        </p:txBody>
      </p:sp>
      <p:sp>
        <p:nvSpPr>
          <p:cNvPr id="4" name="Shape 17">
            <a:extLst>
              <a:ext uri="{FF2B5EF4-FFF2-40B4-BE49-F238E27FC236}">
                <a16:creationId xmlns:a16="http://schemas.microsoft.com/office/drawing/2014/main" id="{8623F382-14B3-6456-D294-8049CD924220}"/>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03C3401E-9F36-ACAA-D07E-7207E5EBCC25}"/>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51391643-85F3-28CC-0E0B-BA4275F40DFE}"/>
              </a:ext>
            </a:extLst>
          </p:cNvPr>
          <p:cNvPicPr>
            <a:picLocks noChangeAspect="1"/>
          </p:cNvPicPr>
          <p:nvPr/>
        </p:nvPicPr>
        <p:blipFill>
          <a:blip r:embed="rId2"/>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29573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7B97C-17CE-2221-C1B4-3E97D2C25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81D06-0275-8B86-7C5F-9A2B77035E10}"/>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Principali implicazioni dell’equilibrio neoclassico</a:t>
            </a:r>
          </a:p>
        </p:txBody>
      </p:sp>
      <p:sp>
        <p:nvSpPr>
          <p:cNvPr id="3" name="Content Placeholder 2">
            <a:extLst>
              <a:ext uri="{FF2B5EF4-FFF2-40B4-BE49-F238E27FC236}">
                <a16:creationId xmlns:a16="http://schemas.microsoft.com/office/drawing/2014/main" id="{F4C4C3F4-C4D4-2DFA-4530-A98D543D0AEE}"/>
              </a:ext>
            </a:extLst>
          </p:cNvPr>
          <p:cNvSpPr>
            <a:spLocks noGrp="1"/>
          </p:cNvSpPr>
          <p:nvPr>
            <p:ph idx="1"/>
          </p:nvPr>
        </p:nvSpPr>
        <p:spPr>
          <a:xfrm>
            <a:off x="775447" y="2141537"/>
            <a:ext cx="9399495" cy="4351338"/>
          </a:xfrm>
        </p:spPr>
        <p:txBody>
          <a:bodyPr>
            <a:normAutofit/>
          </a:bodyPr>
          <a:lstStyle/>
          <a:p>
            <a:pPr algn="just"/>
            <a:r>
              <a:rPr lang="it-IT" sz="1800" noProof="0" dirty="0">
                <a:latin typeface="Times New Roman" panose="02020603050405020304" pitchFamily="18" charset="0"/>
                <a:cs typeface="Times New Roman" panose="02020603050405020304" pitchFamily="18" charset="0"/>
              </a:rPr>
              <a:t>Al contrario della teoria keynesiana, ogni quantità prodotta “genera” la domanda corrispondente attraverso il meccanismo di aggiustamento dei prezzi (legge di </a:t>
            </a:r>
            <a:r>
              <a:rPr lang="it-IT" sz="1800" noProof="0" dirty="0" err="1">
                <a:latin typeface="Times New Roman" panose="02020603050405020304" pitchFamily="18" charset="0"/>
                <a:cs typeface="Times New Roman" panose="02020603050405020304" pitchFamily="18" charset="0"/>
              </a:rPr>
              <a:t>Say</a:t>
            </a:r>
            <a:r>
              <a:rPr lang="it-IT" sz="1800" noProof="0" dirty="0">
                <a:latin typeface="Times New Roman" panose="02020603050405020304" pitchFamily="18" charset="0"/>
                <a:cs typeface="Times New Roman" panose="02020603050405020304" pitchFamily="18" charset="0"/>
              </a:rPr>
              <a:t>) </a:t>
            </a:r>
          </a:p>
          <a:p>
            <a:pPr algn="just"/>
            <a:r>
              <a:rPr lang="it-IT" sz="1800" noProof="0" dirty="0">
                <a:latin typeface="Times New Roman" panose="02020603050405020304" pitchFamily="18" charset="0"/>
                <a:cs typeface="Times New Roman" panose="02020603050405020304" pitchFamily="18" charset="0"/>
              </a:rPr>
              <a:t> L’economia si trova sempre al pieno impiego e la produzione dipenderà esclusivamente da fattori di offerta aggregata (quantità dei fattori produttivi e cambiamento tecnologico) </a:t>
            </a:r>
          </a:p>
          <a:p>
            <a:pPr algn="just"/>
            <a:r>
              <a:rPr lang="it-IT" sz="1800" noProof="0" dirty="0">
                <a:latin typeface="Times New Roman" panose="02020603050405020304" pitchFamily="18" charset="0"/>
                <a:cs typeface="Times New Roman" panose="02020603050405020304" pitchFamily="18" charset="0"/>
              </a:rPr>
              <a:t>Non esiste mai un problema di carenza di domanda aggregata.</a:t>
            </a:r>
          </a:p>
          <a:p>
            <a:pPr algn="just"/>
            <a:r>
              <a:rPr lang="it-IT" sz="1800" noProof="0" dirty="0">
                <a:latin typeface="Times New Roman" panose="02020603050405020304" pitchFamily="18" charset="0"/>
                <a:cs typeface="Times New Roman" panose="02020603050405020304" pitchFamily="18" charset="0"/>
              </a:rPr>
              <a:t>Dicotomia (ovvero “separazione”) tra mercati reali e mercato monetario</a:t>
            </a:r>
          </a:p>
        </p:txBody>
      </p:sp>
      <p:sp>
        <p:nvSpPr>
          <p:cNvPr id="4" name="Shape 17">
            <a:extLst>
              <a:ext uri="{FF2B5EF4-FFF2-40B4-BE49-F238E27FC236}">
                <a16:creationId xmlns:a16="http://schemas.microsoft.com/office/drawing/2014/main" id="{DB44AE7F-9B16-729D-3B32-625D48B014E9}"/>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67388687-D140-DAA9-F9A0-A18E0C56F5B7}"/>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8E8DF483-D1FD-FA24-849E-CF84EC6B4BCE}"/>
              </a:ext>
            </a:extLst>
          </p:cNvPr>
          <p:cNvPicPr>
            <a:picLocks noChangeAspect="1"/>
          </p:cNvPicPr>
          <p:nvPr/>
        </p:nvPicPr>
        <p:blipFill>
          <a:blip r:embed="rId2"/>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50979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DFB78-352D-0041-D4AD-51825B13E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0FA42-4ABD-0BC4-FACD-345E598021EC}"/>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L’equilibrio neoclassico e la “</a:t>
            </a:r>
            <a:r>
              <a:rPr lang="it-IT" noProof="0" dirty="0" err="1">
                <a:latin typeface="Times New Roman" panose="02020603050405020304" pitchFamily="18" charset="0"/>
                <a:cs typeface="Times New Roman" panose="02020603050405020304" pitchFamily="18" charset="0"/>
              </a:rPr>
              <a:t>corn</a:t>
            </a:r>
            <a:r>
              <a:rPr lang="it-IT" noProof="0" dirty="0">
                <a:latin typeface="Times New Roman" panose="02020603050405020304" pitchFamily="18" charset="0"/>
                <a:cs typeface="Times New Roman" panose="02020603050405020304" pitchFamily="18" charset="0"/>
              </a:rPr>
              <a:t>” economy</a:t>
            </a:r>
          </a:p>
        </p:txBody>
      </p:sp>
      <p:sp>
        <p:nvSpPr>
          <p:cNvPr id="6" name="Ovale 5">
            <a:extLst>
              <a:ext uri="{FF2B5EF4-FFF2-40B4-BE49-F238E27FC236}">
                <a16:creationId xmlns:a16="http://schemas.microsoft.com/office/drawing/2014/main" id="{665201A6-6AED-57E2-C7B7-3341ED1BED64}"/>
              </a:ext>
            </a:extLst>
          </p:cNvPr>
          <p:cNvSpPr/>
          <p:nvPr/>
        </p:nvSpPr>
        <p:spPr>
          <a:xfrm>
            <a:off x="6730992" y="3308930"/>
            <a:ext cx="1459345" cy="665018"/>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Impresa</a:t>
            </a:r>
          </a:p>
        </p:txBody>
      </p:sp>
      <p:sp>
        <p:nvSpPr>
          <p:cNvPr id="7" name="Rettangolo 6">
            <a:extLst>
              <a:ext uri="{FF2B5EF4-FFF2-40B4-BE49-F238E27FC236}">
                <a16:creationId xmlns:a16="http://schemas.microsoft.com/office/drawing/2014/main" id="{EE79FB96-D8D8-DF0E-63AC-B14D2D15411B}"/>
              </a:ext>
            </a:extLst>
          </p:cNvPr>
          <p:cNvSpPr/>
          <p:nvPr/>
        </p:nvSpPr>
        <p:spPr>
          <a:xfrm>
            <a:off x="4407375" y="2911764"/>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Lavoro</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53EC45FC-EFE2-14BB-CE59-D4CC647C5369}"/>
              </a:ext>
            </a:extLst>
          </p:cNvPr>
          <p:cNvSpPr/>
          <p:nvPr/>
        </p:nvSpPr>
        <p:spPr>
          <a:xfrm>
            <a:off x="4394191" y="4299528"/>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Capitalisti</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e 8">
            <a:extLst>
              <a:ext uri="{FF2B5EF4-FFF2-40B4-BE49-F238E27FC236}">
                <a16:creationId xmlns:a16="http://schemas.microsoft.com/office/drawing/2014/main" id="{43C2475A-E3DC-A762-7AF8-2A81280598AC}"/>
              </a:ext>
            </a:extLst>
          </p:cNvPr>
          <p:cNvSpPr/>
          <p:nvPr/>
        </p:nvSpPr>
        <p:spPr>
          <a:xfrm>
            <a:off x="8762992" y="3429001"/>
            <a:ext cx="1275195" cy="544947"/>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Grano</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Connettore 2 9">
            <a:extLst>
              <a:ext uri="{FF2B5EF4-FFF2-40B4-BE49-F238E27FC236}">
                <a16:creationId xmlns:a16="http://schemas.microsoft.com/office/drawing/2014/main" id="{9E9D03D3-1E76-1EF7-FFD3-CAF3803DE311}"/>
              </a:ext>
            </a:extLst>
          </p:cNvPr>
          <p:cNvCxnSpPr>
            <a:cxnSpLocks/>
            <a:endCxn id="6" idx="3"/>
          </p:cNvCxnSpPr>
          <p:nvPr/>
        </p:nvCxnSpPr>
        <p:spPr>
          <a:xfrm flipV="1">
            <a:off x="5788882" y="3876558"/>
            <a:ext cx="1155826" cy="422970"/>
          </a:xfrm>
          <a:prstGeom prst="straightConnector1">
            <a:avLst/>
          </a:prstGeom>
          <a:noFill/>
          <a:ln w="12700" cap="flat" cmpd="sng" algn="ctr">
            <a:solidFill>
              <a:srgbClr val="4472C4"/>
            </a:solidFill>
            <a:prstDash val="solid"/>
            <a:miter lim="800000"/>
            <a:tailEnd type="triangle"/>
          </a:ln>
          <a:effectLst/>
        </p:spPr>
      </p:cxnSp>
      <p:cxnSp>
        <p:nvCxnSpPr>
          <p:cNvPr id="11" name="Connettore 2 10">
            <a:extLst>
              <a:ext uri="{FF2B5EF4-FFF2-40B4-BE49-F238E27FC236}">
                <a16:creationId xmlns:a16="http://schemas.microsoft.com/office/drawing/2014/main" id="{A3488488-7042-6BD0-A619-9B6A10606DB5}"/>
              </a:ext>
            </a:extLst>
          </p:cNvPr>
          <p:cNvCxnSpPr>
            <a:cxnSpLocks/>
            <a:endCxn id="6" idx="2"/>
          </p:cNvCxnSpPr>
          <p:nvPr/>
        </p:nvCxnSpPr>
        <p:spPr>
          <a:xfrm>
            <a:off x="5779373" y="3429001"/>
            <a:ext cx="951619" cy="212438"/>
          </a:xfrm>
          <a:prstGeom prst="straightConnector1">
            <a:avLst/>
          </a:prstGeom>
          <a:noFill/>
          <a:ln w="12700" cap="flat" cmpd="sng" algn="ctr">
            <a:solidFill>
              <a:srgbClr val="4472C4"/>
            </a:solidFill>
            <a:prstDash val="solid"/>
            <a:miter lim="800000"/>
            <a:tailEnd type="triangle"/>
          </a:ln>
          <a:effectLst/>
        </p:spPr>
      </p:cxnSp>
      <p:cxnSp>
        <p:nvCxnSpPr>
          <p:cNvPr id="12" name="Connettore 2 11">
            <a:extLst>
              <a:ext uri="{FF2B5EF4-FFF2-40B4-BE49-F238E27FC236}">
                <a16:creationId xmlns:a16="http://schemas.microsoft.com/office/drawing/2014/main" id="{353A2E13-EEEF-D26C-072C-F8F9BBE66335}"/>
              </a:ext>
            </a:extLst>
          </p:cNvPr>
          <p:cNvCxnSpPr>
            <a:cxnSpLocks/>
            <a:stCxn id="6" idx="6"/>
            <a:endCxn id="9" idx="2"/>
          </p:cNvCxnSpPr>
          <p:nvPr/>
        </p:nvCxnSpPr>
        <p:spPr>
          <a:xfrm>
            <a:off x="8190337" y="3641439"/>
            <a:ext cx="572655" cy="60036"/>
          </a:xfrm>
          <a:prstGeom prst="straightConnector1">
            <a:avLst/>
          </a:prstGeom>
          <a:noFill/>
          <a:ln w="1270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B758DB33-3D96-73D1-06BE-1A35A5F39D5F}"/>
                  </a:ext>
                </a:extLst>
              </p:cNvPr>
              <p:cNvSpPr txBox="1"/>
              <p:nvPr/>
            </p:nvSpPr>
            <p:spPr>
              <a:xfrm>
                <a:off x="6606733" y="2358625"/>
                <a:ext cx="1911062"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noProof="0" smtClean="0">
                          <a:solidFill>
                            <a:prstClr val="black"/>
                          </a:solidFill>
                          <a:latin typeface="Cambria Math" panose="02040503050406030204" pitchFamily="18" charset="0"/>
                          <a:ea typeface="+mn-ea"/>
                        </a:rPr>
                        <m:t>𝑆𝑎𝑙𝑎𝑟𝑖𝑜</m:t>
                      </m:r>
                      <m:r>
                        <a:rPr lang="it-IT" sz="1400" i="1" noProof="0" smtClean="0">
                          <a:solidFill>
                            <a:prstClr val="black"/>
                          </a:solidFill>
                          <a:latin typeface="Cambria Math" panose="02040503050406030204" pitchFamily="18" charset="0"/>
                          <a:ea typeface="+mn-ea"/>
                        </a:rPr>
                        <m:t> </m:t>
                      </m:r>
                      <m:r>
                        <a:rPr lang="it-IT" sz="1400" i="1" noProof="0" smtClean="0">
                          <a:solidFill>
                            <a:prstClr val="black"/>
                          </a:solidFill>
                          <a:latin typeface="Cambria Math" panose="02040503050406030204" pitchFamily="18" charset="0"/>
                          <a:ea typeface="+mn-ea"/>
                        </a:rPr>
                        <m:t>𝑟𝑒𝑎𝑙𝑒</m:t>
                      </m:r>
                      <m:r>
                        <a:rPr lang="it-IT" sz="1400" i="1" noProof="0" smtClean="0">
                          <a:solidFill>
                            <a:prstClr val="black"/>
                          </a:solidFill>
                          <a:latin typeface="Cambria Math" panose="02040503050406030204" pitchFamily="18" charset="0"/>
                          <a:ea typeface="+mn-ea"/>
                        </a:rPr>
                        <m:t> </m:t>
                      </m:r>
                      <m:d>
                        <m:dPr>
                          <m:ctrlPr>
                            <a:rPr lang="it-IT" sz="1400" i="1" noProof="0" smtClean="0">
                              <a:solidFill>
                                <a:prstClr val="black"/>
                              </a:solidFill>
                              <a:latin typeface="Cambria Math" panose="02040503050406030204" pitchFamily="18" charset="0"/>
                              <a:ea typeface="+mn-ea"/>
                            </a:rPr>
                          </m:ctrlPr>
                        </m:dPr>
                        <m:e>
                          <m:r>
                            <a:rPr lang="it-IT" sz="1400" i="1" noProof="0" smtClean="0">
                              <a:solidFill>
                                <a:prstClr val="black"/>
                              </a:solidFill>
                              <a:latin typeface="Cambria Math" panose="02040503050406030204" pitchFamily="18" charset="0"/>
                              <a:ea typeface="+mn-ea"/>
                            </a:rPr>
                            <m:t>𝑔𝑟𝑎𝑛𝑜</m:t>
                          </m:r>
                        </m:e>
                      </m:d>
                      <m:r>
                        <a:rPr lang="it-IT" sz="1400" i="1" noProof="0" smtClean="0">
                          <a:solidFill>
                            <a:prstClr val="black"/>
                          </a:solidFill>
                          <a:latin typeface="Cambria Math" panose="02040503050406030204" pitchFamily="18" charset="0"/>
                          <a:ea typeface="+mn-ea"/>
                        </a:rPr>
                        <m:t>:</m:t>
                      </m:r>
                      <m:sSub>
                        <m:sSubPr>
                          <m:ctrlPr>
                            <a:rPr lang="it-IT" sz="1400" i="1" noProof="0" smtClean="0">
                              <a:solidFill>
                                <a:prstClr val="black"/>
                              </a:solidFill>
                              <a:latin typeface="Cambria Math" panose="02040503050406030204" pitchFamily="18" charset="0"/>
                              <a:ea typeface="+mn-ea"/>
                            </a:rPr>
                          </m:ctrlPr>
                        </m:sSubPr>
                        <m:e>
                          <m:r>
                            <a:rPr lang="it-IT" sz="1400" i="1" noProof="0" smtClean="0">
                              <a:solidFill>
                                <a:prstClr val="black"/>
                              </a:solidFill>
                              <a:latin typeface="Cambria Math" panose="02040503050406030204" pitchFamily="18" charset="0"/>
                              <a:ea typeface="+mn-ea"/>
                            </a:rPr>
                            <m:t>𝑤</m:t>
                          </m:r>
                        </m:e>
                        <m:sub>
                          <m:r>
                            <a:rPr lang="it-IT" sz="1400" i="1" noProof="0" smtClean="0">
                              <a:solidFill>
                                <a:prstClr val="black"/>
                              </a:solidFill>
                              <a:latin typeface="Cambria Math" panose="02040503050406030204" pitchFamily="18" charset="0"/>
                              <a:ea typeface="+mn-ea"/>
                            </a:rPr>
                            <m:t>𝑟</m:t>
                          </m:r>
                        </m:sub>
                      </m:sSub>
                    </m:oMath>
                  </m:oMathPara>
                </a14:m>
                <a:endParaRPr lang="it-IT" sz="1400" noProof="0" dirty="0">
                  <a:solidFill>
                    <a:prstClr val="black"/>
                  </a:solidFill>
                  <a:latin typeface="Calibri" panose="020F0502020204030204"/>
                  <a:ea typeface="+mn-ea"/>
                </a:endParaRPr>
              </a:p>
            </p:txBody>
          </p:sp>
        </mc:Choice>
        <mc:Fallback xmlns="">
          <p:sp>
            <p:nvSpPr>
              <p:cNvPr id="13" name="CasellaDiTesto 12">
                <a:extLst>
                  <a:ext uri="{FF2B5EF4-FFF2-40B4-BE49-F238E27FC236}">
                    <a16:creationId xmlns:a16="http://schemas.microsoft.com/office/drawing/2014/main" id="{B758DB33-3D96-73D1-06BE-1A35A5F39D5F}"/>
                  </a:ext>
                </a:extLst>
              </p:cNvPr>
              <p:cNvSpPr txBox="1">
                <a:spLocks noRot="1" noChangeAspect="1" noMove="1" noResize="1" noEditPoints="1" noAdjustHandles="1" noChangeArrowheads="1" noChangeShapeType="1" noTextEdit="1"/>
              </p:cNvSpPr>
              <p:nvPr/>
            </p:nvSpPr>
            <p:spPr>
              <a:xfrm>
                <a:off x="6606733" y="2358625"/>
                <a:ext cx="1911062" cy="307777"/>
              </a:xfrm>
              <a:prstGeom prst="rect">
                <a:avLst/>
              </a:prstGeom>
              <a:blipFill>
                <a:blip r:embed="rId2"/>
                <a:stretch>
                  <a:fillRect r="-10543" b="-2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F94507E6-2859-289A-9F06-7950617D8FF8}"/>
                  </a:ext>
                </a:extLst>
              </p:cNvPr>
              <p:cNvSpPr txBox="1"/>
              <p:nvPr/>
            </p:nvSpPr>
            <p:spPr>
              <a:xfrm>
                <a:off x="6094226" y="3251239"/>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800" b="0" i="1" noProof="0" smtClean="0">
                              <a:solidFill>
                                <a:prstClr val="black"/>
                              </a:solidFill>
                              <a:latin typeface="Cambria Math" panose="02040503050406030204" pitchFamily="18" charset="0"/>
                              <a:ea typeface="+mn-ea"/>
                            </a:rPr>
                          </m:ctrlPr>
                        </m:sSubPr>
                        <m:e>
                          <m:r>
                            <a:rPr lang="it-IT" sz="1800" i="1" noProof="0" smtClean="0">
                              <a:solidFill>
                                <a:prstClr val="black"/>
                              </a:solidFill>
                              <a:latin typeface="Cambria Math" panose="02040503050406030204" pitchFamily="18" charset="0"/>
                              <a:ea typeface="+mn-ea"/>
                            </a:rPr>
                            <m:t>𝐿</m:t>
                          </m:r>
                        </m:e>
                        <m:sub>
                          <m:r>
                            <a:rPr lang="it-IT" sz="1800" b="0" i="1" noProof="0" smtClean="0">
                              <a:solidFill>
                                <a:prstClr val="black"/>
                              </a:solidFill>
                              <a:latin typeface="Cambria Math" panose="02040503050406030204" pitchFamily="18" charset="0"/>
                              <a:ea typeface="+mn-ea"/>
                            </a:rPr>
                            <m:t>𝑡</m:t>
                          </m:r>
                        </m:sub>
                      </m:sSub>
                    </m:oMath>
                  </m:oMathPara>
                </a14:m>
                <a:endParaRPr lang="it-IT" sz="1800" noProof="0" dirty="0">
                  <a:solidFill>
                    <a:prstClr val="black"/>
                  </a:solidFill>
                  <a:latin typeface="Calibri" panose="020F0502020204030204"/>
                  <a:ea typeface="+mn-ea"/>
                </a:endParaRPr>
              </a:p>
            </p:txBody>
          </p:sp>
        </mc:Choice>
        <mc:Fallback xmlns="">
          <p:sp>
            <p:nvSpPr>
              <p:cNvPr id="14" name="CasellaDiTesto 13">
                <a:extLst>
                  <a:ext uri="{FF2B5EF4-FFF2-40B4-BE49-F238E27FC236}">
                    <a16:creationId xmlns:a16="http://schemas.microsoft.com/office/drawing/2014/main" id="{F94507E6-2859-289A-9F06-7950617D8FF8}"/>
                  </a:ext>
                </a:extLst>
              </p:cNvPr>
              <p:cNvSpPr txBox="1">
                <a:spLocks noRot="1" noChangeAspect="1" noMove="1" noResize="1" noEditPoints="1" noAdjustHandles="1" noChangeArrowheads="1" noChangeShapeType="1" noTextEdit="1"/>
              </p:cNvSpPr>
              <p:nvPr/>
            </p:nvSpPr>
            <p:spPr>
              <a:xfrm>
                <a:off x="6094226" y="3251239"/>
                <a:ext cx="628073"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60358698-CFF6-FAB2-2A43-1A5B5B33FC1F}"/>
                  </a:ext>
                </a:extLst>
              </p:cNvPr>
              <p:cNvSpPr txBox="1"/>
              <p:nvPr/>
            </p:nvSpPr>
            <p:spPr>
              <a:xfrm>
                <a:off x="6140408" y="4059505"/>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800" b="0" i="1" noProof="0" smtClean="0">
                              <a:solidFill>
                                <a:prstClr val="black"/>
                              </a:solidFill>
                              <a:latin typeface="Cambria Math" panose="02040503050406030204" pitchFamily="18" charset="0"/>
                              <a:ea typeface="+mn-ea"/>
                            </a:rPr>
                          </m:ctrlPr>
                        </m:sSubPr>
                        <m:e>
                          <m:r>
                            <a:rPr lang="it-IT" sz="1800" i="1" noProof="0" smtClean="0">
                              <a:solidFill>
                                <a:prstClr val="black"/>
                              </a:solidFill>
                              <a:latin typeface="Cambria Math" panose="02040503050406030204" pitchFamily="18" charset="0"/>
                              <a:ea typeface="+mn-ea"/>
                            </a:rPr>
                            <m:t>𝐾</m:t>
                          </m:r>
                        </m:e>
                        <m:sub>
                          <m:r>
                            <a:rPr lang="it-IT" sz="1800" b="0" i="1" noProof="0" smtClean="0">
                              <a:solidFill>
                                <a:prstClr val="black"/>
                              </a:solidFill>
                              <a:latin typeface="Cambria Math" panose="02040503050406030204" pitchFamily="18" charset="0"/>
                              <a:ea typeface="+mn-ea"/>
                            </a:rPr>
                            <m:t>𝑡</m:t>
                          </m:r>
                        </m:sub>
                      </m:sSub>
                    </m:oMath>
                  </m:oMathPara>
                </a14:m>
                <a:endParaRPr lang="it-IT" sz="1800" noProof="0" dirty="0">
                  <a:solidFill>
                    <a:prstClr val="black"/>
                  </a:solidFill>
                  <a:latin typeface="Calibri" panose="020F0502020204030204"/>
                  <a:ea typeface="+mn-ea"/>
                </a:endParaRPr>
              </a:p>
            </p:txBody>
          </p:sp>
        </mc:Choice>
        <mc:Fallback xmlns="">
          <p:sp>
            <p:nvSpPr>
              <p:cNvPr id="15" name="CasellaDiTesto 14">
                <a:extLst>
                  <a:ext uri="{FF2B5EF4-FFF2-40B4-BE49-F238E27FC236}">
                    <a16:creationId xmlns:a16="http://schemas.microsoft.com/office/drawing/2014/main" id="{60358698-CFF6-FAB2-2A43-1A5B5B33FC1F}"/>
                  </a:ext>
                </a:extLst>
              </p:cNvPr>
              <p:cNvSpPr txBox="1">
                <a:spLocks noRot="1" noChangeAspect="1" noMove="1" noResize="1" noEditPoints="1" noAdjustHandles="1" noChangeArrowheads="1" noChangeShapeType="1" noTextEdit="1"/>
              </p:cNvSpPr>
              <p:nvPr/>
            </p:nvSpPr>
            <p:spPr>
              <a:xfrm>
                <a:off x="6140408" y="4059505"/>
                <a:ext cx="628073" cy="369332"/>
              </a:xfrm>
              <a:prstGeom prst="rect">
                <a:avLst/>
              </a:prstGeom>
              <a:blipFill>
                <a:blip r:embed="rId4"/>
                <a:stretch>
                  <a:fillRect/>
                </a:stretch>
              </a:blipFill>
            </p:spPr>
            <p:txBody>
              <a:bodyPr/>
              <a:lstStyle/>
              <a:p>
                <a:r>
                  <a:rPr lang="it-IT">
                    <a:noFill/>
                  </a:rPr>
                  <a:t> </a:t>
                </a:r>
              </a:p>
            </p:txBody>
          </p:sp>
        </mc:Fallback>
      </mc:AlternateContent>
      <p:cxnSp>
        <p:nvCxnSpPr>
          <p:cNvPr id="16" name="Connettore a gomito 15">
            <a:extLst>
              <a:ext uri="{FF2B5EF4-FFF2-40B4-BE49-F238E27FC236}">
                <a16:creationId xmlns:a16="http://schemas.microsoft.com/office/drawing/2014/main" id="{88EF7124-0E34-4900-54F7-84EEB472A54D}"/>
              </a:ext>
            </a:extLst>
          </p:cNvPr>
          <p:cNvCxnSpPr>
            <a:stCxn id="9" idx="0"/>
            <a:endCxn id="7" idx="0"/>
          </p:cNvCxnSpPr>
          <p:nvPr/>
        </p:nvCxnSpPr>
        <p:spPr>
          <a:xfrm rot="16200000" flipV="1">
            <a:off x="6994038" y="1022448"/>
            <a:ext cx="517237" cy="4295869"/>
          </a:xfrm>
          <a:prstGeom prst="bentConnector3">
            <a:avLst>
              <a:gd name="adj1" fmla="val 144196"/>
            </a:avLst>
          </a:prstGeom>
          <a:noFill/>
          <a:ln w="6350" cap="flat" cmpd="sng" algn="ctr">
            <a:solidFill>
              <a:srgbClr val="FFC000"/>
            </a:solidFill>
            <a:prstDash val="solid"/>
            <a:miter lim="800000"/>
            <a:tailEnd type="triangle"/>
          </a:ln>
          <a:effectLst/>
        </p:spPr>
      </p:cxnSp>
      <p:cxnSp>
        <p:nvCxnSpPr>
          <p:cNvPr id="17" name="Connettore a gomito 16">
            <a:extLst>
              <a:ext uri="{FF2B5EF4-FFF2-40B4-BE49-F238E27FC236}">
                <a16:creationId xmlns:a16="http://schemas.microsoft.com/office/drawing/2014/main" id="{C426E310-DC62-38C4-999C-1C77E93049F8}"/>
              </a:ext>
            </a:extLst>
          </p:cNvPr>
          <p:cNvCxnSpPr>
            <a:stCxn id="9" idx="4"/>
            <a:endCxn id="8" idx="2"/>
          </p:cNvCxnSpPr>
          <p:nvPr/>
        </p:nvCxnSpPr>
        <p:spPr>
          <a:xfrm rot="5400000">
            <a:off x="6824656" y="2240830"/>
            <a:ext cx="842816" cy="4309053"/>
          </a:xfrm>
          <a:prstGeom prst="bentConnector3">
            <a:avLst>
              <a:gd name="adj1" fmla="val 127123"/>
            </a:avLst>
          </a:prstGeom>
          <a:noFill/>
          <a:ln w="63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D2293EC8-CB1D-F3A6-BDA8-70FDB95AD533}"/>
                  </a:ext>
                </a:extLst>
              </p:cNvPr>
              <p:cNvSpPr txBox="1"/>
              <p:nvPr/>
            </p:nvSpPr>
            <p:spPr>
              <a:xfrm>
                <a:off x="6486228" y="4760266"/>
                <a:ext cx="2685184"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noProof="0" smtClean="0">
                          <a:solidFill>
                            <a:prstClr val="black"/>
                          </a:solidFill>
                          <a:latin typeface="Cambria Math" panose="02040503050406030204" pitchFamily="18" charset="0"/>
                          <a:ea typeface="+mn-ea"/>
                        </a:rPr>
                        <m:t>𝑃𝑟𝑜𝑓𝑖𝑡𝑡𝑜</m:t>
                      </m:r>
                      <m:r>
                        <a:rPr lang="it-IT" sz="1400" i="1" noProof="0" smtClean="0">
                          <a:solidFill>
                            <a:prstClr val="black"/>
                          </a:solidFill>
                          <a:latin typeface="Cambria Math" panose="02040503050406030204" pitchFamily="18" charset="0"/>
                          <a:ea typeface="+mn-ea"/>
                        </a:rPr>
                        <m:t> </m:t>
                      </m:r>
                      <m:r>
                        <a:rPr lang="it-IT" sz="1400" i="1" noProof="0" smtClean="0">
                          <a:solidFill>
                            <a:prstClr val="black"/>
                          </a:solidFill>
                          <a:latin typeface="Cambria Math" panose="02040503050406030204" pitchFamily="18" charset="0"/>
                          <a:ea typeface="+mn-ea"/>
                        </a:rPr>
                        <m:t>𝑟𝑒𝑎𝑙𝑒</m:t>
                      </m:r>
                      <m:r>
                        <a:rPr lang="it-IT" sz="1400" i="1" noProof="0" smtClean="0">
                          <a:solidFill>
                            <a:prstClr val="black"/>
                          </a:solidFill>
                          <a:latin typeface="Cambria Math" panose="02040503050406030204" pitchFamily="18" charset="0"/>
                          <a:ea typeface="+mn-ea"/>
                        </a:rPr>
                        <m:t> </m:t>
                      </m:r>
                      <m:d>
                        <m:dPr>
                          <m:ctrlPr>
                            <a:rPr lang="it-IT" sz="1400" i="1" noProof="0" smtClean="0">
                              <a:solidFill>
                                <a:prstClr val="black"/>
                              </a:solidFill>
                              <a:latin typeface="Cambria Math" panose="02040503050406030204" pitchFamily="18" charset="0"/>
                              <a:ea typeface="+mn-ea"/>
                            </a:rPr>
                          </m:ctrlPr>
                        </m:dPr>
                        <m:e>
                          <m:r>
                            <a:rPr lang="it-IT" sz="1400" i="1" noProof="0" smtClean="0">
                              <a:solidFill>
                                <a:prstClr val="black"/>
                              </a:solidFill>
                              <a:latin typeface="Cambria Math" panose="02040503050406030204" pitchFamily="18" charset="0"/>
                              <a:ea typeface="+mn-ea"/>
                            </a:rPr>
                            <m:t>𝑔𝑟𝑎𝑛𝑜</m:t>
                          </m:r>
                        </m:e>
                      </m:d>
                      <m:r>
                        <a:rPr lang="it-IT" sz="1400" i="1" noProof="0" smtClean="0">
                          <a:solidFill>
                            <a:prstClr val="black"/>
                          </a:solidFill>
                          <a:latin typeface="Cambria Math" panose="02040503050406030204" pitchFamily="18" charset="0"/>
                          <a:ea typeface="+mn-ea"/>
                        </a:rPr>
                        <m:t>=</m:t>
                      </m:r>
                      <m:r>
                        <a:rPr lang="it-IT" sz="1400" i="1" noProof="0" smtClean="0">
                          <a:solidFill>
                            <a:prstClr val="black"/>
                          </a:solidFill>
                          <a:latin typeface="Cambria Math" panose="02040503050406030204" pitchFamily="18" charset="0"/>
                          <a:ea typeface="+mn-ea"/>
                        </a:rPr>
                        <m:t>𝑟</m:t>
                      </m:r>
                      <m:r>
                        <a:rPr lang="it-IT" sz="1400" i="1" noProof="0" smtClean="0">
                          <a:solidFill>
                            <a:prstClr val="black"/>
                          </a:solidFill>
                          <a:latin typeface="Cambria Math" panose="02040503050406030204" pitchFamily="18" charset="0"/>
                          <a:ea typeface="+mn-ea"/>
                        </a:rPr>
                        <m:t> </m:t>
                      </m:r>
                      <m:r>
                        <a:rPr lang="it-IT" sz="1400" i="1" noProof="0" smtClean="0">
                          <a:solidFill>
                            <a:prstClr val="black"/>
                          </a:solidFill>
                          <a:latin typeface="Cambria Math" panose="02040503050406030204" pitchFamily="18" charset="0"/>
                          <a:ea typeface="+mn-ea"/>
                        </a:rPr>
                        <m:t>𝐾</m:t>
                      </m:r>
                    </m:oMath>
                  </m:oMathPara>
                </a14:m>
                <a:endParaRPr lang="it-IT" sz="1400" noProof="0" dirty="0">
                  <a:solidFill>
                    <a:prstClr val="black"/>
                  </a:solidFill>
                  <a:latin typeface="Calibri" panose="020F0502020204030204"/>
                  <a:ea typeface="+mn-ea"/>
                </a:endParaRPr>
              </a:p>
            </p:txBody>
          </p:sp>
        </mc:Choice>
        <mc:Fallback xmlns="">
          <p:sp>
            <p:nvSpPr>
              <p:cNvPr id="18" name="CasellaDiTesto 17">
                <a:extLst>
                  <a:ext uri="{FF2B5EF4-FFF2-40B4-BE49-F238E27FC236}">
                    <a16:creationId xmlns:a16="http://schemas.microsoft.com/office/drawing/2014/main" id="{D2293EC8-CB1D-F3A6-BDA8-70FDB95AD533}"/>
                  </a:ext>
                </a:extLst>
              </p:cNvPr>
              <p:cNvSpPr txBox="1">
                <a:spLocks noRot="1" noChangeAspect="1" noMove="1" noResize="1" noEditPoints="1" noAdjustHandles="1" noChangeArrowheads="1" noChangeShapeType="1" noTextEdit="1"/>
              </p:cNvSpPr>
              <p:nvPr/>
            </p:nvSpPr>
            <p:spPr>
              <a:xfrm>
                <a:off x="6486228" y="4760266"/>
                <a:ext cx="2685184" cy="307777"/>
              </a:xfrm>
              <a:prstGeom prst="rect">
                <a:avLst/>
              </a:prstGeom>
              <a:blipFill>
                <a:blip r:embed="rId5"/>
                <a:stretch>
                  <a:fillRect b="-8000"/>
                </a:stretch>
              </a:blipFill>
            </p:spPr>
            <p:txBody>
              <a:bodyPr/>
              <a:lstStyle/>
              <a:p>
                <a:r>
                  <a:rPr lang="it-IT">
                    <a:noFill/>
                  </a:rPr>
                  <a:t> </a:t>
                </a:r>
              </a:p>
            </p:txBody>
          </p:sp>
        </mc:Fallback>
      </mc:AlternateContent>
      <p:cxnSp>
        <p:nvCxnSpPr>
          <p:cNvPr id="19" name="Connettore 2 18">
            <a:extLst>
              <a:ext uri="{FF2B5EF4-FFF2-40B4-BE49-F238E27FC236}">
                <a16:creationId xmlns:a16="http://schemas.microsoft.com/office/drawing/2014/main" id="{05651785-F0E9-19BA-D792-79F4C8722241}"/>
              </a:ext>
            </a:extLst>
          </p:cNvPr>
          <p:cNvCxnSpPr/>
          <p:nvPr/>
        </p:nvCxnSpPr>
        <p:spPr>
          <a:xfrm flipV="1">
            <a:off x="4732762" y="2101274"/>
            <a:ext cx="0" cy="810490"/>
          </a:xfrm>
          <a:prstGeom prst="straightConnector1">
            <a:avLst/>
          </a:prstGeom>
          <a:noFill/>
          <a:ln w="6350" cap="flat" cmpd="sng" algn="ctr">
            <a:solidFill>
              <a:srgbClr val="4472C4"/>
            </a:solidFill>
            <a:prstDash val="solid"/>
            <a:miter lim="800000"/>
            <a:tailEnd type="triangle"/>
          </a:ln>
          <a:effectLst/>
        </p:spPr>
      </p:cxnSp>
      <p:cxnSp>
        <p:nvCxnSpPr>
          <p:cNvPr id="20" name="Connettore 2 19">
            <a:extLst>
              <a:ext uri="{FF2B5EF4-FFF2-40B4-BE49-F238E27FC236}">
                <a16:creationId xmlns:a16="http://schemas.microsoft.com/office/drawing/2014/main" id="{B01EA062-CA45-8C58-FAC0-51ED890CBF25}"/>
              </a:ext>
            </a:extLst>
          </p:cNvPr>
          <p:cNvCxnSpPr/>
          <p:nvPr/>
        </p:nvCxnSpPr>
        <p:spPr>
          <a:xfrm>
            <a:off x="4732762" y="4816764"/>
            <a:ext cx="0" cy="837335"/>
          </a:xfrm>
          <a:prstGeom prst="straightConnector1">
            <a:avLst/>
          </a:prstGeom>
          <a:noFill/>
          <a:ln w="6350" cap="flat" cmpd="sng" algn="ctr">
            <a:solidFill>
              <a:srgbClr val="4472C4"/>
            </a:solidFill>
            <a:prstDash val="solid"/>
            <a:miter lim="800000"/>
            <a:tailEnd type="triangle"/>
          </a:ln>
          <a:effectLst/>
        </p:spPr>
      </p:cxnSp>
      <p:cxnSp>
        <p:nvCxnSpPr>
          <p:cNvPr id="21" name="Connettore 2 20">
            <a:extLst>
              <a:ext uri="{FF2B5EF4-FFF2-40B4-BE49-F238E27FC236}">
                <a16:creationId xmlns:a16="http://schemas.microsoft.com/office/drawing/2014/main" id="{5E95AD21-1442-14D7-7087-AD63C57F266D}"/>
              </a:ext>
            </a:extLst>
          </p:cNvPr>
          <p:cNvCxnSpPr>
            <a:stCxn id="8" idx="1"/>
          </p:cNvCxnSpPr>
          <p:nvPr/>
        </p:nvCxnSpPr>
        <p:spPr>
          <a:xfrm flipH="1">
            <a:off x="3608812" y="4558146"/>
            <a:ext cx="785379" cy="10103"/>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EFBB5396-43B8-9763-CBC4-E3894B6BC618}"/>
                  </a:ext>
                </a:extLst>
              </p:cNvPr>
              <p:cNvSpPr txBox="1"/>
              <p:nvPr/>
            </p:nvSpPr>
            <p:spPr>
              <a:xfrm>
                <a:off x="3692082" y="1781131"/>
                <a:ext cx="2096799"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noProof="0" smtClean="0">
                          <a:solidFill>
                            <a:prstClr val="black"/>
                          </a:solidFill>
                          <a:latin typeface="Cambria Math" panose="02040503050406030204" pitchFamily="18" charset="0"/>
                          <a:ea typeface="+mn-ea"/>
                        </a:rPr>
                        <m:t>𝐶𝑜𝑛𝑠𝑢𝑚𝑜</m:t>
                      </m:r>
                      <m:r>
                        <a:rPr lang="it-IT" sz="1400" b="0" i="1" noProof="0" smtClean="0">
                          <a:solidFill>
                            <a:prstClr val="black"/>
                          </a:solidFill>
                          <a:latin typeface="Cambria Math" panose="02040503050406030204" pitchFamily="18" charset="0"/>
                          <a:ea typeface="+mn-ea"/>
                        </a:rPr>
                        <m:t> </m:t>
                      </m:r>
                      <m:r>
                        <a:rPr lang="it-IT" sz="1400" b="0" i="1" noProof="0" smtClean="0">
                          <a:solidFill>
                            <a:prstClr val="black"/>
                          </a:solidFill>
                          <a:latin typeface="Cambria Math" panose="02040503050406030204" pitchFamily="18" charset="0"/>
                          <a:ea typeface="+mn-ea"/>
                        </a:rPr>
                        <m:t>𝑑𝑒𝑖</m:t>
                      </m:r>
                      <m:r>
                        <a:rPr lang="it-IT" sz="1400" b="0" i="1" noProof="0" smtClean="0">
                          <a:solidFill>
                            <a:prstClr val="black"/>
                          </a:solidFill>
                          <a:latin typeface="Cambria Math" panose="02040503050406030204" pitchFamily="18" charset="0"/>
                          <a:ea typeface="+mn-ea"/>
                        </a:rPr>
                        <m:t> </m:t>
                      </m:r>
                      <m:r>
                        <a:rPr lang="it-IT" sz="1400" b="0" i="1" noProof="0" smtClean="0">
                          <a:solidFill>
                            <a:prstClr val="black"/>
                          </a:solidFill>
                          <a:latin typeface="Cambria Math" panose="02040503050406030204" pitchFamily="18" charset="0"/>
                          <a:ea typeface="+mn-ea"/>
                        </a:rPr>
                        <m:t>𝑙𝑎𝑣𝑜𝑟𝑎𝑡𝑜𝑟𝑖</m:t>
                      </m:r>
                    </m:oMath>
                  </m:oMathPara>
                </a14:m>
                <a:endParaRPr lang="it-IT" sz="1400" noProof="0" dirty="0">
                  <a:solidFill>
                    <a:prstClr val="black"/>
                  </a:solidFill>
                  <a:latin typeface="Calibri" panose="020F0502020204030204"/>
                  <a:ea typeface="+mn-ea"/>
                </a:endParaRPr>
              </a:p>
            </p:txBody>
          </p:sp>
        </mc:Choice>
        <mc:Fallback xmlns="">
          <p:sp>
            <p:nvSpPr>
              <p:cNvPr id="22" name="CasellaDiTesto 21">
                <a:extLst>
                  <a:ext uri="{FF2B5EF4-FFF2-40B4-BE49-F238E27FC236}">
                    <a16:creationId xmlns:a16="http://schemas.microsoft.com/office/drawing/2014/main" id="{EFBB5396-43B8-9763-CBC4-E3894B6BC618}"/>
                  </a:ext>
                </a:extLst>
              </p:cNvPr>
              <p:cNvSpPr txBox="1">
                <a:spLocks noRot="1" noChangeAspect="1" noMove="1" noResize="1" noEditPoints="1" noAdjustHandles="1" noChangeArrowheads="1" noChangeShapeType="1" noTextEdit="1"/>
              </p:cNvSpPr>
              <p:nvPr/>
            </p:nvSpPr>
            <p:spPr>
              <a:xfrm>
                <a:off x="3692082" y="1781131"/>
                <a:ext cx="2096799" cy="307777"/>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A5F3971C-0DE0-8B89-D534-DCF50BEBC4BD}"/>
                  </a:ext>
                </a:extLst>
              </p:cNvPr>
              <p:cNvSpPr txBox="1"/>
              <p:nvPr/>
            </p:nvSpPr>
            <p:spPr>
              <a:xfrm>
                <a:off x="3777233" y="5638132"/>
                <a:ext cx="2316993" cy="307777"/>
              </a:xfrm>
              <a:prstGeom prst="rect">
                <a:avLst/>
              </a:prstGeom>
              <a:noFill/>
            </p:spPr>
            <p:txBody>
              <a:bodyPr wrap="square" rtlCol="0">
                <a:spAutoFit/>
              </a:bodyPr>
              <a:lstStyle/>
              <a:p>
                <a:pPr eaLnBrk="1" fontAlgn="auto" hangingPunct="1">
                  <a:spcBef>
                    <a:spcPts val="0"/>
                  </a:spcBef>
                  <a:spcAft>
                    <a:spcPts val="0"/>
                  </a:spcAft>
                </a:pPr>
                <a14:m>
                  <m:oMath xmlns:m="http://schemas.openxmlformats.org/officeDocument/2006/math">
                    <m:r>
                      <a:rPr lang="it-IT" sz="1400" i="1" noProof="0" smtClean="0">
                        <a:solidFill>
                          <a:prstClr val="black"/>
                        </a:solidFill>
                        <a:latin typeface="Cambria Math" panose="02040503050406030204" pitchFamily="18" charset="0"/>
                        <a:ea typeface="+mn-ea"/>
                      </a:rPr>
                      <m:t>𝐶𝑜𝑛𝑠𝑢𝑚𝑜</m:t>
                    </m:r>
                  </m:oMath>
                </a14:m>
                <a:r>
                  <a:rPr lang="it-IT" sz="1400" noProof="0" dirty="0">
                    <a:solidFill>
                      <a:prstClr val="black"/>
                    </a:solidFill>
                    <a:latin typeface="Calibri" panose="020F0502020204030204"/>
                    <a:ea typeface="+mn-ea"/>
                  </a:rPr>
                  <a:t> dei capitalisti</a:t>
                </a:r>
              </a:p>
            </p:txBody>
          </p:sp>
        </mc:Choice>
        <mc:Fallback xmlns="">
          <p:sp>
            <p:nvSpPr>
              <p:cNvPr id="23" name="CasellaDiTesto 22">
                <a:extLst>
                  <a:ext uri="{FF2B5EF4-FFF2-40B4-BE49-F238E27FC236}">
                    <a16:creationId xmlns:a16="http://schemas.microsoft.com/office/drawing/2014/main" id="{A5F3971C-0DE0-8B89-D534-DCF50BEBC4BD}"/>
                  </a:ext>
                </a:extLst>
              </p:cNvPr>
              <p:cNvSpPr txBox="1">
                <a:spLocks noRot="1" noChangeAspect="1" noMove="1" noResize="1" noEditPoints="1" noAdjustHandles="1" noChangeArrowheads="1" noChangeShapeType="1" noTextEdit="1"/>
              </p:cNvSpPr>
              <p:nvPr/>
            </p:nvSpPr>
            <p:spPr>
              <a:xfrm>
                <a:off x="3777233" y="5638132"/>
                <a:ext cx="2316993" cy="307777"/>
              </a:xfrm>
              <a:prstGeom prst="rect">
                <a:avLst/>
              </a:prstGeom>
              <a:blipFill>
                <a:blip r:embed="rId7"/>
                <a:stretch>
                  <a:fillRect t="-4000" b="-2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4CD66193-0493-E2AD-CE17-911DB1D417E6}"/>
                  </a:ext>
                </a:extLst>
              </p:cNvPr>
              <p:cNvSpPr txBox="1"/>
              <p:nvPr/>
            </p:nvSpPr>
            <p:spPr>
              <a:xfrm>
                <a:off x="2226260" y="4198192"/>
                <a:ext cx="2316993"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noProof="0" smtClean="0">
                          <a:solidFill>
                            <a:prstClr val="black"/>
                          </a:solidFill>
                          <a:latin typeface="Cambria Math" panose="02040503050406030204" pitchFamily="18" charset="0"/>
                          <a:ea typeface="+mn-ea"/>
                        </a:rPr>
                        <m:t>𝑅𝑖𝑠𝑝𝑎𝑟𝑚𝑖𝑜</m:t>
                      </m:r>
                      <m:r>
                        <a:rPr lang="it-IT" sz="1400" i="1" noProof="0" smtClean="0">
                          <a:solidFill>
                            <a:prstClr val="black"/>
                          </a:solidFill>
                          <a:latin typeface="Cambria Math" panose="02040503050406030204" pitchFamily="18" charset="0"/>
                          <a:ea typeface="+mn-ea"/>
                        </a:rPr>
                        <m:t> </m:t>
                      </m:r>
                    </m:oMath>
                  </m:oMathPara>
                </a14:m>
                <a:endParaRPr lang="it-IT" sz="1400" noProof="0" dirty="0">
                  <a:solidFill>
                    <a:prstClr val="black"/>
                  </a:solidFill>
                  <a:latin typeface="Calibri" panose="020F0502020204030204"/>
                  <a:ea typeface="+mn-ea"/>
                </a:endParaRPr>
              </a:p>
            </p:txBody>
          </p:sp>
        </mc:Choice>
        <mc:Fallback xmlns="">
          <p:sp>
            <p:nvSpPr>
              <p:cNvPr id="24" name="CasellaDiTesto 23">
                <a:extLst>
                  <a:ext uri="{FF2B5EF4-FFF2-40B4-BE49-F238E27FC236}">
                    <a16:creationId xmlns:a16="http://schemas.microsoft.com/office/drawing/2014/main" id="{4CD66193-0493-E2AD-CE17-911DB1D417E6}"/>
                  </a:ext>
                </a:extLst>
              </p:cNvPr>
              <p:cNvSpPr txBox="1">
                <a:spLocks noRot="1" noChangeAspect="1" noMove="1" noResize="1" noEditPoints="1" noAdjustHandles="1" noChangeArrowheads="1" noChangeShapeType="1" noTextEdit="1"/>
              </p:cNvSpPr>
              <p:nvPr/>
            </p:nvSpPr>
            <p:spPr>
              <a:xfrm>
                <a:off x="2226260" y="4198192"/>
                <a:ext cx="2316993" cy="307777"/>
              </a:xfrm>
              <a:prstGeom prst="rect">
                <a:avLst/>
              </a:prstGeom>
              <a:blipFill>
                <a:blip r:embed="rId8"/>
                <a:stretch>
                  <a:fillRect b="-8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1D382C86-3042-312F-FF49-A2EC1F37692F}"/>
                  </a:ext>
                </a:extLst>
              </p:cNvPr>
              <p:cNvSpPr txBox="1"/>
              <p:nvPr/>
            </p:nvSpPr>
            <p:spPr>
              <a:xfrm>
                <a:off x="3074609" y="3504211"/>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800" b="0" i="1" noProof="0" smtClean="0">
                              <a:solidFill>
                                <a:prstClr val="black"/>
                              </a:solidFill>
                              <a:latin typeface="Cambria Math" panose="02040503050406030204" pitchFamily="18" charset="0"/>
                              <a:ea typeface="+mn-ea"/>
                            </a:rPr>
                          </m:ctrlPr>
                        </m:sSubPr>
                        <m:e>
                          <m:r>
                            <a:rPr lang="it-IT" sz="1800" i="1" noProof="0" smtClean="0">
                              <a:solidFill>
                                <a:prstClr val="black"/>
                              </a:solidFill>
                              <a:latin typeface="Cambria Math" panose="02040503050406030204" pitchFamily="18" charset="0"/>
                              <a:ea typeface="+mn-ea"/>
                            </a:rPr>
                            <m:t>𝐾</m:t>
                          </m:r>
                        </m:e>
                        <m:sub>
                          <m:r>
                            <a:rPr lang="it-IT" sz="1800" b="0" i="1" noProof="0" smtClean="0">
                              <a:solidFill>
                                <a:prstClr val="black"/>
                              </a:solidFill>
                              <a:latin typeface="Cambria Math" panose="02040503050406030204" pitchFamily="18" charset="0"/>
                              <a:ea typeface="+mn-ea"/>
                            </a:rPr>
                            <m:t>𝑡</m:t>
                          </m:r>
                          <m:r>
                            <a:rPr lang="it-IT" sz="1800" b="0" i="1" noProof="0" smtClean="0">
                              <a:solidFill>
                                <a:prstClr val="black"/>
                              </a:solidFill>
                              <a:latin typeface="Cambria Math" panose="02040503050406030204" pitchFamily="18" charset="0"/>
                              <a:ea typeface="+mn-ea"/>
                            </a:rPr>
                            <m:t>+1</m:t>
                          </m:r>
                        </m:sub>
                      </m:sSub>
                    </m:oMath>
                  </m:oMathPara>
                </a14:m>
                <a:endParaRPr lang="it-IT" sz="1800" noProof="0" dirty="0">
                  <a:solidFill>
                    <a:prstClr val="black"/>
                  </a:solidFill>
                  <a:latin typeface="Calibri" panose="020F0502020204030204"/>
                  <a:ea typeface="+mn-ea"/>
                </a:endParaRPr>
              </a:p>
            </p:txBody>
          </p:sp>
        </mc:Choice>
        <mc:Fallback xmlns="">
          <p:sp>
            <p:nvSpPr>
              <p:cNvPr id="25" name="CasellaDiTesto 24">
                <a:extLst>
                  <a:ext uri="{FF2B5EF4-FFF2-40B4-BE49-F238E27FC236}">
                    <a16:creationId xmlns:a16="http://schemas.microsoft.com/office/drawing/2014/main" id="{1D382C86-3042-312F-FF49-A2EC1F37692F}"/>
                  </a:ext>
                </a:extLst>
              </p:cNvPr>
              <p:cNvSpPr txBox="1">
                <a:spLocks noRot="1" noChangeAspect="1" noMove="1" noResize="1" noEditPoints="1" noAdjustHandles="1" noChangeArrowheads="1" noChangeShapeType="1" noTextEdit="1"/>
              </p:cNvSpPr>
              <p:nvPr/>
            </p:nvSpPr>
            <p:spPr>
              <a:xfrm>
                <a:off x="3074609" y="3504211"/>
                <a:ext cx="628073" cy="369332"/>
              </a:xfrm>
              <a:prstGeom prst="rect">
                <a:avLst/>
              </a:prstGeom>
              <a:blipFill>
                <a:blip r:embed="rId9"/>
                <a:stretch>
                  <a:fillRect/>
                </a:stretch>
              </a:blipFill>
            </p:spPr>
            <p:txBody>
              <a:bodyPr/>
              <a:lstStyle/>
              <a:p>
                <a:r>
                  <a:rPr lang="it-IT">
                    <a:noFill/>
                  </a:rPr>
                  <a:t> </a:t>
                </a:r>
              </a:p>
            </p:txBody>
          </p:sp>
        </mc:Fallback>
      </mc:AlternateContent>
      <p:cxnSp>
        <p:nvCxnSpPr>
          <p:cNvPr id="26" name="Connettore 2 25">
            <a:extLst>
              <a:ext uri="{FF2B5EF4-FFF2-40B4-BE49-F238E27FC236}">
                <a16:creationId xmlns:a16="http://schemas.microsoft.com/office/drawing/2014/main" id="{42460A03-F677-85F9-8BF3-A85BB5BE73CE}"/>
              </a:ext>
            </a:extLst>
          </p:cNvPr>
          <p:cNvCxnSpPr>
            <a:stCxn id="24" idx="0"/>
            <a:endCxn id="25" idx="2"/>
          </p:cNvCxnSpPr>
          <p:nvPr/>
        </p:nvCxnSpPr>
        <p:spPr bwMode="auto">
          <a:xfrm flipV="1">
            <a:off x="3384757" y="3873543"/>
            <a:ext cx="3889" cy="324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CasellaDiTesto 26">
            <a:extLst>
              <a:ext uri="{FF2B5EF4-FFF2-40B4-BE49-F238E27FC236}">
                <a16:creationId xmlns:a16="http://schemas.microsoft.com/office/drawing/2014/main" id="{212567F9-7AAD-807F-C225-418A965AFDBC}"/>
              </a:ext>
            </a:extLst>
          </p:cNvPr>
          <p:cNvSpPr txBox="1"/>
          <p:nvPr/>
        </p:nvSpPr>
        <p:spPr>
          <a:xfrm>
            <a:off x="836426" y="1372687"/>
            <a:ext cx="9314330" cy="369332"/>
          </a:xfrm>
          <a:prstGeom prst="rect">
            <a:avLst/>
          </a:prstGeom>
          <a:noFill/>
        </p:spPr>
        <p:txBody>
          <a:bodyPr wrap="square" rtlCol="0">
            <a:spAutoFit/>
          </a:bodyPr>
          <a:lstStyle/>
          <a:p>
            <a:r>
              <a:rPr lang="it-IT" noProof="0" dirty="0">
                <a:latin typeface="Times New Roman" panose="02020603050405020304" pitchFamily="18" charset="0"/>
                <a:cs typeface="Times New Roman" panose="02020603050405020304" pitchFamily="18" charset="0"/>
              </a:rPr>
              <a:t>Ipotesi: il bene di consumo è omogeneo rispetto al bene capitale</a:t>
            </a:r>
          </a:p>
        </p:txBody>
      </p:sp>
      <p:sp>
        <p:nvSpPr>
          <p:cNvPr id="3" name="Shape 17">
            <a:extLst>
              <a:ext uri="{FF2B5EF4-FFF2-40B4-BE49-F238E27FC236}">
                <a16:creationId xmlns:a16="http://schemas.microsoft.com/office/drawing/2014/main" id="{F5AF60C4-C097-9E1A-DE50-8E12A0AA3A55}"/>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7E5B2B77-E64F-93F3-E4CF-5BD900AD5129}"/>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4867673E-168C-7CAD-7052-599F5A8512E7}"/>
              </a:ext>
            </a:extLst>
          </p:cNvPr>
          <p:cNvPicPr>
            <a:picLocks noChangeAspect="1"/>
          </p:cNvPicPr>
          <p:nvPr/>
        </p:nvPicPr>
        <p:blipFill>
          <a:blip r:embed="rId10"/>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1508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p:bldP spid="18"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AEC29-2604-6246-DE03-BA8DAFD9A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F37F5-A982-D894-29EE-2A47ED9ED6D0}"/>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L’equilibrio neoclassico e la “</a:t>
            </a:r>
            <a:r>
              <a:rPr lang="it-IT" noProof="0" dirty="0" err="1">
                <a:latin typeface="Times New Roman" panose="02020603050405020304" pitchFamily="18" charset="0"/>
                <a:cs typeface="Times New Roman" panose="02020603050405020304" pitchFamily="18" charset="0"/>
              </a:rPr>
              <a:t>corn</a:t>
            </a:r>
            <a:r>
              <a:rPr lang="it-IT" noProof="0" dirty="0">
                <a:latin typeface="Times New Roman" panose="02020603050405020304" pitchFamily="18" charset="0"/>
                <a:cs typeface="Times New Roman" panose="02020603050405020304" pitchFamily="18" charset="0"/>
              </a:rPr>
              <a:t>” economy</a:t>
            </a:r>
          </a:p>
        </p:txBody>
      </p:sp>
      <p:sp>
        <p:nvSpPr>
          <p:cNvPr id="3" name="Ovale 2">
            <a:extLst>
              <a:ext uri="{FF2B5EF4-FFF2-40B4-BE49-F238E27FC236}">
                <a16:creationId xmlns:a16="http://schemas.microsoft.com/office/drawing/2014/main" id="{2216D1CF-7AE8-8A8A-E4C8-17D43B722F07}"/>
              </a:ext>
            </a:extLst>
          </p:cNvPr>
          <p:cNvSpPr/>
          <p:nvPr/>
        </p:nvSpPr>
        <p:spPr>
          <a:xfrm>
            <a:off x="6892357" y="3171681"/>
            <a:ext cx="1459345" cy="665018"/>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Impresa</a:t>
            </a:r>
          </a:p>
        </p:txBody>
      </p:sp>
      <p:sp>
        <p:nvSpPr>
          <p:cNvPr id="4" name="Rettangolo 3">
            <a:extLst>
              <a:ext uri="{FF2B5EF4-FFF2-40B4-BE49-F238E27FC236}">
                <a16:creationId xmlns:a16="http://schemas.microsoft.com/office/drawing/2014/main" id="{6F01FA8B-964C-26FC-0DA0-98A90EAE1B9A}"/>
              </a:ext>
            </a:extLst>
          </p:cNvPr>
          <p:cNvSpPr/>
          <p:nvPr/>
        </p:nvSpPr>
        <p:spPr>
          <a:xfrm>
            <a:off x="4568740" y="2774515"/>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Lavoro</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ettangolo 4">
            <a:extLst>
              <a:ext uri="{FF2B5EF4-FFF2-40B4-BE49-F238E27FC236}">
                <a16:creationId xmlns:a16="http://schemas.microsoft.com/office/drawing/2014/main" id="{155495BF-E5AC-1BEA-6C58-233E5B1BCD06}"/>
              </a:ext>
            </a:extLst>
          </p:cNvPr>
          <p:cNvSpPr/>
          <p:nvPr/>
        </p:nvSpPr>
        <p:spPr>
          <a:xfrm>
            <a:off x="4555556" y="4162279"/>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Capitalisti</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 name="Ovale 26">
            <a:extLst>
              <a:ext uri="{FF2B5EF4-FFF2-40B4-BE49-F238E27FC236}">
                <a16:creationId xmlns:a16="http://schemas.microsoft.com/office/drawing/2014/main" id="{DF673ED4-FEA6-1EED-B712-2053DF692CAA}"/>
              </a:ext>
            </a:extLst>
          </p:cNvPr>
          <p:cNvSpPr/>
          <p:nvPr/>
        </p:nvSpPr>
        <p:spPr>
          <a:xfrm>
            <a:off x="8924357" y="3291752"/>
            <a:ext cx="1275195" cy="544947"/>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kern="0" noProof="0" dirty="0">
                <a:ln w="0"/>
                <a:solidFill>
                  <a:prstClr val="black"/>
                </a:solidFill>
                <a:effectLst>
                  <a:outerShdw blurRad="38100" dist="19050" dir="2700000" algn="tl" rotWithShape="0">
                    <a:prstClr val="black">
                      <a:alpha val="40000"/>
                    </a:prstClr>
                  </a:outerShdw>
                </a:effectLst>
                <a:latin typeface="Calibri" panose="020F0502020204030204"/>
                <a:ea typeface="+mn-ea"/>
              </a:rPr>
              <a:t>80 G</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8" name="Connettore 2 27">
            <a:extLst>
              <a:ext uri="{FF2B5EF4-FFF2-40B4-BE49-F238E27FC236}">
                <a16:creationId xmlns:a16="http://schemas.microsoft.com/office/drawing/2014/main" id="{B69FCB01-965B-CFD2-0B26-80B4F1E01B7B}"/>
              </a:ext>
            </a:extLst>
          </p:cNvPr>
          <p:cNvCxnSpPr>
            <a:cxnSpLocks/>
            <a:endCxn id="3" idx="3"/>
          </p:cNvCxnSpPr>
          <p:nvPr/>
        </p:nvCxnSpPr>
        <p:spPr>
          <a:xfrm flipV="1">
            <a:off x="5950247" y="3739309"/>
            <a:ext cx="1155826" cy="422970"/>
          </a:xfrm>
          <a:prstGeom prst="straightConnector1">
            <a:avLst/>
          </a:prstGeom>
          <a:noFill/>
          <a:ln w="12700" cap="flat" cmpd="sng" algn="ctr">
            <a:solidFill>
              <a:srgbClr val="4472C4"/>
            </a:solidFill>
            <a:prstDash val="solid"/>
            <a:miter lim="800000"/>
            <a:tailEnd type="triangle"/>
          </a:ln>
          <a:effectLst/>
        </p:spPr>
      </p:cxnSp>
      <p:cxnSp>
        <p:nvCxnSpPr>
          <p:cNvPr id="29" name="Connettore 2 28">
            <a:extLst>
              <a:ext uri="{FF2B5EF4-FFF2-40B4-BE49-F238E27FC236}">
                <a16:creationId xmlns:a16="http://schemas.microsoft.com/office/drawing/2014/main" id="{A99AD275-C2D0-A09B-FB5C-2E4A03E4DF64}"/>
              </a:ext>
            </a:extLst>
          </p:cNvPr>
          <p:cNvCxnSpPr>
            <a:cxnSpLocks/>
            <a:endCxn id="3" idx="2"/>
          </p:cNvCxnSpPr>
          <p:nvPr/>
        </p:nvCxnSpPr>
        <p:spPr>
          <a:xfrm>
            <a:off x="5940738" y="3291752"/>
            <a:ext cx="951619" cy="212438"/>
          </a:xfrm>
          <a:prstGeom prst="straightConnector1">
            <a:avLst/>
          </a:prstGeom>
          <a:noFill/>
          <a:ln w="12700" cap="flat" cmpd="sng" algn="ctr">
            <a:solidFill>
              <a:srgbClr val="4472C4"/>
            </a:solidFill>
            <a:prstDash val="solid"/>
            <a:miter lim="800000"/>
            <a:tailEnd type="triangle"/>
          </a:ln>
          <a:effectLst/>
        </p:spPr>
      </p:cxnSp>
      <p:cxnSp>
        <p:nvCxnSpPr>
          <p:cNvPr id="30" name="Connettore 2 29">
            <a:extLst>
              <a:ext uri="{FF2B5EF4-FFF2-40B4-BE49-F238E27FC236}">
                <a16:creationId xmlns:a16="http://schemas.microsoft.com/office/drawing/2014/main" id="{4377D613-262B-3820-54D5-D2E1C08C4E35}"/>
              </a:ext>
            </a:extLst>
          </p:cNvPr>
          <p:cNvCxnSpPr>
            <a:cxnSpLocks/>
            <a:stCxn id="3" idx="6"/>
            <a:endCxn id="27" idx="2"/>
          </p:cNvCxnSpPr>
          <p:nvPr/>
        </p:nvCxnSpPr>
        <p:spPr>
          <a:xfrm>
            <a:off x="8351702" y="3504190"/>
            <a:ext cx="572655" cy="60036"/>
          </a:xfrm>
          <a:prstGeom prst="straightConnector1">
            <a:avLst/>
          </a:prstGeom>
          <a:noFill/>
          <a:ln w="1270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658812FB-073C-E947-4B67-88437AA9585C}"/>
                  </a:ext>
                </a:extLst>
              </p:cNvPr>
              <p:cNvSpPr txBox="1"/>
              <p:nvPr/>
            </p:nvSpPr>
            <p:spPr>
              <a:xfrm>
                <a:off x="6768098" y="2221376"/>
                <a:ext cx="1911062"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400" b="0" i="1" noProof="0" smtClean="0">
                              <a:solidFill>
                                <a:prstClr val="black"/>
                              </a:solidFill>
                              <a:latin typeface="Cambria Math" panose="02040503050406030204" pitchFamily="18" charset="0"/>
                              <a:ea typeface="+mn-ea"/>
                            </a:rPr>
                          </m:ctrlPr>
                        </m:sSubPr>
                        <m:e>
                          <m:r>
                            <a:rPr lang="it-IT" sz="1400" b="0" i="1" noProof="0" smtClean="0">
                              <a:solidFill>
                                <a:prstClr val="black"/>
                              </a:solidFill>
                              <a:latin typeface="Cambria Math" panose="02040503050406030204" pitchFamily="18" charset="0"/>
                              <a:ea typeface="+mn-ea"/>
                            </a:rPr>
                            <m:t>𝑊</m:t>
                          </m:r>
                        </m:e>
                        <m:sub>
                          <m:r>
                            <a:rPr lang="it-IT" sz="1400" b="0" i="1" noProof="0" smtClean="0">
                              <a:solidFill>
                                <a:prstClr val="black"/>
                              </a:solidFill>
                              <a:latin typeface="Cambria Math" panose="02040503050406030204" pitchFamily="18" charset="0"/>
                              <a:ea typeface="+mn-ea"/>
                            </a:rPr>
                            <m:t>𝑅</m:t>
                          </m:r>
                        </m:sub>
                      </m:sSub>
                      <m:r>
                        <a:rPr lang="it-IT" sz="1400" b="0" i="1" noProof="0" smtClean="0">
                          <a:solidFill>
                            <a:prstClr val="black"/>
                          </a:solidFill>
                          <a:latin typeface="Cambria Math" panose="02040503050406030204" pitchFamily="18" charset="0"/>
                          <a:ea typeface="+mn-ea"/>
                        </a:rPr>
                        <m:t>=30 </m:t>
                      </m:r>
                      <m:r>
                        <a:rPr lang="it-IT" sz="1400" b="0" i="1" noProof="0" smtClean="0">
                          <a:solidFill>
                            <a:prstClr val="black"/>
                          </a:solidFill>
                          <a:latin typeface="Cambria Math" panose="02040503050406030204" pitchFamily="18" charset="0"/>
                          <a:ea typeface="+mn-ea"/>
                        </a:rPr>
                        <m:t>𝐺</m:t>
                      </m:r>
                    </m:oMath>
                  </m:oMathPara>
                </a14:m>
                <a:endParaRPr lang="it-IT" sz="1400" noProof="0" dirty="0">
                  <a:solidFill>
                    <a:prstClr val="black"/>
                  </a:solidFill>
                  <a:latin typeface="Calibri" panose="020F0502020204030204"/>
                  <a:ea typeface="+mn-ea"/>
                </a:endParaRPr>
              </a:p>
            </p:txBody>
          </p:sp>
        </mc:Choice>
        <mc:Fallback xmlns="">
          <p:sp>
            <p:nvSpPr>
              <p:cNvPr id="31" name="CasellaDiTesto 30">
                <a:extLst>
                  <a:ext uri="{FF2B5EF4-FFF2-40B4-BE49-F238E27FC236}">
                    <a16:creationId xmlns:a16="http://schemas.microsoft.com/office/drawing/2014/main" id="{658812FB-073C-E947-4B67-88437AA9585C}"/>
                  </a:ext>
                </a:extLst>
              </p:cNvPr>
              <p:cNvSpPr txBox="1">
                <a:spLocks noRot="1" noChangeAspect="1" noMove="1" noResize="1" noEditPoints="1" noAdjustHandles="1" noChangeArrowheads="1" noChangeShapeType="1" noTextEdit="1"/>
              </p:cNvSpPr>
              <p:nvPr/>
            </p:nvSpPr>
            <p:spPr>
              <a:xfrm>
                <a:off x="6768098" y="2221376"/>
                <a:ext cx="1911062" cy="307777"/>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3EA6118D-8301-446F-460C-311174A98638}"/>
                  </a:ext>
                </a:extLst>
              </p:cNvPr>
              <p:cNvSpPr txBox="1"/>
              <p:nvPr/>
            </p:nvSpPr>
            <p:spPr>
              <a:xfrm>
                <a:off x="6255591" y="3113990"/>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noProof="0" smtClean="0">
                          <a:solidFill>
                            <a:prstClr val="black"/>
                          </a:solidFill>
                          <a:latin typeface="Cambria Math" panose="02040503050406030204" pitchFamily="18" charset="0"/>
                          <a:ea typeface="+mn-ea"/>
                        </a:rPr>
                        <m:t>50</m:t>
                      </m:r>
                      <m:r>
                        <a:rPr lang="it-IT" sz="1800" b="0" i="1" noProof="0" smtClean="0">
                          <a:solidFill>
                            <a:prstClr val="black"/>
                          </a:solidFill>
                          <a:latin typeface="Cambria Math" panose="02040503050406030204" pitchFamily="18" charset="0"/>
                          <a:ea typeface="+mn-ea"/>
                        </a:rPr>
                        <m:t>h</m:t>
                      </m:r>
                    </m:oMath>
                  </m:oMathPara>
                </a14:m>
                <a:endParaRPr lang="it-IT" sz="1800" noProof="0" dirty="0">
                  <a:solidFill>
                    <a:prstClr val="black"/>
                  </a:solidFill>
                  <a:latin typeface="Calibri" panose="020F0502020204030204"/>
                  <a:ea typeface="+mn-ea"/>
                </a:endParaRPr>
              </a:p>
            </p:txBody>
          </p:sp>
        </mc:Choice>
        <mc:Fallback xmlns="">
          <p:sp>
            <p:nvSpPr>
              <p:cNvPr id="32" name="CasellaDiTesto 31">
                <a:extLst>
                  <a:ext uri="{FF2B5EF4-FFF2-40B4-BE49-F238E27FC236}">
                    <a16:creationId xmlns:a16="http://schemas.microsoft.com/office/drawing/2014/main" id="{3EA6118D-8301-446F-460C-311174A98638}"/>
                  </a:ext>
                </a:extLst>
              </p:cNvPr>
              <p:cNvSpPr txBox="1">
                <a:spLocks noRot="1" noChangeAspect="1" noMove="1" noResize="1" noEditPoints="1" noAdjustHandles="1" noChangeArrowheads="1" noChangeShapeType="1" noTextEdit="1"/>
              </p:cNvSpPr>
              <p:nvPr/>
            </p:nvSpPr>
            <p:spPr>
              <a:xfrm>
                <a:off x="6255591" y="3113990"/>
                <a:ext cx="628073"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49DB4465-D489-49B8-C257-51AB522AF330}"/>
                  </a:ext>
                </a:extLst>
              </p:cNvPr>
              <p:cNvSpPr txBox="1"/>
              <p:nvPr/>
            </p:nvSpPr>
            <p:spPr>
              <a:xfrm>
                <a:off x="6301773" y="3922256"/>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noProof="0" smtClean="0">
                          <a:solidFill>
                            <a:prstClr val="black"/>
                          </a:solidFill>
                          <a:latin typeface="Cambria Math" panose="02040503050406030204" pitchFamily="18" charset="0"/>
                          <a:ea typeface="+mn-ea"/>
                        </a:rPr>
                        <m:t>20 </m:t>
                      </m:r>
                      <m:r>
                        <a:rPr lang="it-IT" sz="1800" b="0" i="1" noProof="0" smtClean="0">
                          <a:solidFill>
                            <a:prstClr val="black"/>
                          </a:solidFill>
                          <a:latin typeface="Cambria Math" panose="02040503050406030204" pitchFamily="18" charset="0"/>
                          <a:ea typeface="+mn-ea"/>
                        </a:rPr>
                        <m:t>𝐺</m:t>
                      </m:r>
                    </m:oMath>
                  </m:oMathPara>
                </a14:m>
                <a:endParaRPr lang="it-IT" sz="1800" noProof="0" dirty="0">
                  <a:solidFill>
                    <a:prstClr val="black"/>
                  </a:solidFill>
                  <a:latin typeface="Calibri" panose="020F0502020204030204"/>
                  <a:ea typeface="+mn-ea"/>
                </a:endParaRPr>
              </a:p>
            </p:txBody>
          </p:sp>
        </mc:Choice>
        <mc:Fallback xmlns="">
          <p:sp>
            <p:nvSpPr>
              <p:cNvPr id="33" name="CasellaDiTesto 32">
                <a:extLst>
                  <a:ext uri="{FF2B5EF4-FFF2-40B4-BE49-F238E27FC236}">
                    <a16:creationId xmlns:a16="http://schemas.microsoft.com/office/drawing/2014/main" id="{49DB4465-D489-49B8-C257-51AB522AF330}"/>
                  </a:ext>
                </a:extLst>
              </p:cNvPr>
              <p:cNvSpPr txBox="1">
                <a:spLocks noRot="1" noChangeAspect="1" noMove="1" noResize="1" noEditPoints="1" noAdjustHandles="1" noChangeArrowheads="1" noChangeShapeType="1" noTextEdit="1"/>
              </p:cNvSpPr>
              <p:nvPr/>
            </p:nvSpPr>
            <p:spPr>
              <a:xfrm>
                <a:off x="6301773" y="3922256"/>
                <a:ext cx="628073" cy="369332"/>
              </a:xfrm>
              <a:prstGeom prst="rect">
                <a:avLst/>
              </a:prstGeom>
              <a:blipFill>
                <a:blip r:embed="rId4"/>
                <a:stretch>
                  <a:fillRect/>
                </a:stretch>
              </a:blipFill>
            </p:spPr>
            <p:txBody>
              <a:bodyPr/>
              <a:lstStyle/>
              <a:p>
                <a:r>
                  <a:rPr lang="it-IT">
                    <a:noFill/>
                  </a:rPr>
                  <a:t> </a:t>
                </a:r>
              </a:p>
            </p:txBody>
          </p:sp>
        </mc:Fallback>
      </mc:AlternateContent>
      <p:cxnSp>
        <p:nvCxnSpPr>
          <p:cNvPr id="34" name="Connettore a gomito 33">
            <a:extLst>
              <a:ext uri="{FF2B5EF4-FFF2-40B4-BE49-F238E27FC236}">
                <a16:creationId xmlns:a16="http://schemas.microsoft.com/office/drawing/2014/main" id="{6191CBCB-BB35-25D2-5CE1-16EC6E54B644}"/>
              </a:ext>
            </a:extLst>
          </p:cNvPr>
          <p:cNvCxnSpPr>
            <a:stCxn id="27" idx="0"/>
            <a:endCxn id="4" idx="0"/>
          </p:cNvCxnSpPr>
          <p:nvPr/>
        </p:nvCxnSpPr>
        <p:spPr>
          <a:xfrm rot="16200000" flipV="1">
            <a:off x="7155403" y="885199"/>
            <a:ext cx="517237" cy="4295869"/>
          </a:xfrm>
          <a:prstGeom prst="bentConnector3">
            <a:avLst>
              <a:gd name="adj1" fmla="val 144196"/>
            </a:avLst>
          </a:prstGeom>
          <a:noFill/>
          <a:ln w="6350" cap="flat" cmpd="sng" algn="ctr">
            <a:solidFill>
              <a:srgbClr val="FFC000"/>
            </a:solidFill>
            <a:prstDash val="solid"/>
            <a:miter lim="800000"/>
            <a:tailEnd type="triangle"/>
          </a:ln>
          <a:effectLst/>
        </p:spPr>
      </p:cxnSp>
      <p:cxnSp>
        <p:nvCxnSpPr>
          <p:cNvPr id="35" name="Connettore a gomito 34">
            <a:extLst>
              <a:ext uri="{FF2B5EF4-FFF2-40B4-BE49-F238E27FC236}">
                <a16:creationId xmlns:a16="http://schemas.microsoft.com/office/drawing/2014/main" id="{823F4A29-2A4C-724C-FE19-C0288419F5E4}"/>
              </a:ext>
            </a:extLst>
          </p:cNvPr>
          <p:cNvCxnSpPr>
            <a:stCxn id="27" idx="4"/>
            <a:endCxn id="5" idx="2"/>
          </p:cNvCxnSpPr>
          <p:nvPr/>
        </p:nvCxnSpPr>
        <p:spPr>
          <a:xfrm rot="5400000">
            <a:off x="6986021" y="2103581"/>
            <a:ext cx="842816" cy="4309053"/>
          </a:xfrm>
          <a:prstGeom prst="bentConnector3">
            <a:avLst>
              <a:gd name="adj1" fmla="val 127123"/>
            </a:avLst>
          </a:prstGeom>
          <a:noFill/>
          <a:ln w="63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3C89E216-8D65-23B4-2874-E03090CC6821}"/>
                  </a:ext>
                </a:extLst>
              </p:cNvPr>
              <p:cNvSpPr txBox="1"/>
              <p:nvPr/>
            </p:nvSpPr>
            <p:spPr>
              <a:xfrm>
                <a:off x="6647593" y="4623017"/>
                <a:ext cx="2685184"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noProof="0" smtClean="0">
                          <a:solidFill>
                            <a:prstClr val="black"/>
                          </a:solidFill>
                          <a:latin typeface="Cambria Math" panose="02040503050406030204" pitchFamily="18" charset="0"/>
                          <a:ea typeface="+mn-ea"/>
                        </a:rPr>
                        <m:t>𝑃</m:t>
                      </m:r>
                      <m:r>
                        <a:rPr lang="it-IT" sz="1400" b="0" i="1" noProof="0" smtClean="0">
                          <a:solidFill>
                            <a:prstClr val="black"/>
                          </a:solidFill>
                          <a:latin typeface="Cambria Math" panose="02040503050406030204" pitchFamily="18" charset="0"/>
                          <a:ea typeface="+mn-ea"/>
                        </a:rPr>
                        <m:t>=</m:t>
                      </m:r>
                      <m:r>
                        <a:rPr lang="it-IT" sz="1400" i="1" noProof="0" smtClean="0">
                          <a:solidFill>
                            <a:prstClr val="black"/>
                          </a:solidFill>
                          <a:latin typeface="Cambria Math" panose="02040503050406030204" pitchFamily="18" charset="0"/>
                          <a:ea typeface="+mn-ea"/>
                        </a:rPr>
                        <m:t>𝑟</m:t>
                      </m:r>
                      <m:r>
                        <a:rPr lang="it-IT" sz="1400" i="1" noProof="0" smtClean="0">
                          <a:solidFill>
                            <a:prstClr val="black"/>
                          </a:solidFill>
                          <a:latin typeface="Cambria Math" panose="02040503050406030204" pitchFamily="18" charset="0"/>
                          <a:ea typeface="+mn-ea"/>
                        </a:rPr>
                        <m:t> </m:t>
                      </m:r>
                      <m:r>
                        <a:rPr lang="it-IT" sz="1400" i="1" noProof="0" smtClean="0">
                          <a:solidFill>
                            <a:prstClr val="black"/>
                          </a:solidFill>
                          <a:latin typeface="Cambria Math" panose="02040503050406030204" pitchFamily="18" charset="0"/>
                          <a:ea typeface="+mn-ea"/>
                        </a:rPr>
                        <m:t>𝐾</m:t>
                      </m:r>
                      <m:r>
                        <a:rPr lang="it-IT" sz="1400" b="0" i="1" noProof="0" smtClean="0">
                          <a:solidFill>
                            <a:prstClr val="black"/>
                          </a:solidFill>
                          <a:latin typeface="Cambria Math" panose="02040503050406030204" pitchFamily="18" charset="0"/>
                          <a:ea typeface="+mn-ea"/>
                        </a:rPr>
                        <m:t>=50 </m:t>
                      </m:r>
                      <m:r>
                        <a:rPr lang="it-IT" sz="1400" b="0" i="1" noProof="0" smtClean="0">
                          <a:solidFill>
                            <a:prstClr val="black"/>
                          </a:solidFill>
                          <a:latin typeface="Cambria Math" panose="02040503050406030204" pitchFamily="18" charset="0"/>
                          <a:ea typeface="+mn-ea"/>
                        </a:rPr>
                        <m:t>𝐺</m:t>
                      </m:r>
                    </m:oMath>
                  </m:oMathPara>
                </a14:m>
                <a:endParaRPr lang="it-IT" sz="1400" noProof="0" dirty="0">
                  <a:solidFill>
                    <a:prstClr val="black"/>
                  </a:solidFill>
                  <a:latin typeface="Calibri" panose="020F0502020204030204"/>
                  <a:ea typeface="+mn-ea"/>
                </a:endParaRPr>
              </a:p>
            </p:txBody>
          </p:sp>
        </mc:Choice>
        <mc:Fallback xmlns="">
          <p:sp>
            <p:nvSpPr>
              <p:cNvPr id="36" name="CasellaDiTesto 35">
                <a:extLst>
                  <a:ext uri="{FF2B5EF4-FFF2-40B4-BE49-F238E27FC236}">
                    <a16:creationId xmlns:a16="http://schemas.microsoft.com/office/drawing/2014/main" id="{3C89E216-8D65-23B4-2874-E03090CC6821}"/>
                  </a:ext>
                </a:extLst>
              </p:cNvPr>
              <p:cNvSpPr txBox="1">
                <a:spLocks noRot="1" noChangeAspect="1" noMove="1" noResize="1" noEditPoints="1" noAdjustHandles="1" noChangeArrowheads="1" noChangeShapeType="1" noTextEdit="1"/>
              </p:cNvSpPr>
              <p:nvPr/>
            </p:nvSpPr>
            <p:spPr>
              <a:xfrm>
                <a:off x="6647593" y="4623017"/>
                <a:ext cx="2685184" cy="307777"/>
              </a:xfrm>
              <a:prstGeom prst="rect">
                <a:avLst/>
              </a:prstGeom>
              <a:blipFill>
                <a:blip r:embed="rId5"/>
                <a:stretch>
                  <a:fillRect/>
                </a:stretch>
              </a:blipFill>
            </p:spPr>
            <p:txBody>
              <a:bodyPr/>
              <a:lstStyle/>
              <a:p>
                <a:r>
                  <a:rPr lang="it-IT">
                    <a:noFill/>
                  </a:rPr>
                  <a:t> </a:t>
                </a:r>
              </a:p>
            </p:txBody>
          </p:sp>
        </mc:Fallback>
      </mc:AlternateContent>
      <p:cxnSp>
        <p:nvCxnSpPr>
          <p:cNvPr id="37" name="Connettore 2 36">
            <a:extLst>
              <a:ext uri="{FF2B5EF4-FFF2-40B4-BE49-F238E27FC236}">
                <a16:creationId xmlns:a16="http://schemas.microsoft.com/office/drawing/2014/main" id="{4D7529FD-51B6-372E-061A-6B2833EEAFEF}"/>
              </a:ext>
            </a:extLst>
          </p:cNvPr>
          <p:cNvCxnSpPr/>
          <p:nvPr/>
        </p:nvCxnSpPr>
        <p:spPr>
          <a:xfrm flipV="1">
            <a:off x="4894127" y="1964025"/>
            <a:ext cx="0" cy="810490"/>
          </a:xfrm>
          <a:prstGeom prst="straightConnector1">
            <a:avLst/>
          </a:prstGeom>
          <a:noFill/>
          <a:ln w="6350" cap="flat" cmpd="sng" algn="ctr">
            <a:solidFill>
              <a:srgbClr val="4472C4"/>
            </a:solidFill>
            <a:prstDash val="solid"/>
            <a:miter lim="800000"/>
            <a:tailEnd type="triangle"/>
          </a:ln>
          <a:effectLst/>
        </p:spPr>
      </p:cxnSp>
      <p:cxnSp>
        <p:nvCxnSpPr>
          <p:cNvPr id="38" name="Connettore 2 37">
            <a:extLst>
              <a:ext uri="{FF2B5EF4-FFF2-40B4-BE49-F238E27FC236}">
                <a16:creationId xmlns:a16="http://schemas.microsoft.com/office/drawing/2014/main" id="{DAD7F5B8-6405-48C3-B7E3-31CCEC3E093F}"/>
              </a:ext>
            </a:extLst>
          </p:cNvPr>
          <p:cNvCxnSpPr/>
          <p:nvPr/>
        </p:nvCxnSpPr>
        <p:spPr>
          <a:xfrm>
            <a:off x="4894127" y="4679515"/>
            <a:ext cx="0" cy="837335"/>
          </a:xfrm>
          <a:prstGeom prst="straightConnector1">
            <a:avLst/>
          </a:prstGeom>
          <a:noFill/>
          <a:ln w="6350" cap="flat" cmpd="sng" algn="ctr">
            <a:solidFill>
              <a:srgbClr val="4472C4"/>
            </a:solidFill>
            <a:prstDash val="solid"/>
            <a:miter lim="800000"/>
            <a:tailEnd type="triangle"/>
          </a:ln>
          <a:effectLst/>
        </p:spPr>
      </p:cxnSp>
      <p:cxnSp>
        <p:nvCxnSpPr>
          <p:cNvPr id="39" name="Connettore 2 38">
            <a:extLst>
              <a:ext uri="{FF2B5EF4-FFF2-40B4-BE49-F238E27FC236}">
                <a16:creationId xmlns:a16="http://schemas.microsoft.com/office/drawing/2014/main" id="{D0360798-DFFB-3DD2-0425-E43CDBCE5733}"/>
              </a:ext>
            </a:extLst>
          </p:cNvPr>
          <p:cNvCxnSpPr>
            <a:stCxn id="5" idx="1"/>
          </p:cNvCxnSpPr>
          <p:nvPr/>
        </p:nvCxnSpPr>
        <p:spPr>
          <a:xfrm flipH="1">
            <a:off x="3770177" y="4420897"/>
            <a:ext cx="785379" cy="10103"/>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34E8F5F0-0279-D354-DFCA-0D69F4E3BEAA}"/>
                  </a:ext>
                </a:extLst>
              </p:cNvPr>
              <p:cNvSpPr txBox="1"/>
              <p:nvPr/>
            </p:nvSpPr>
            <p:spPr>
              <a:xfrm>
                <a:off x="3853447" y="1643882"/>
                <a:ext cx="2096799"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noProof="0" smtClean="0">
                          <a:solidFill>
                            <a:prstClr val="black"/>
                          </a:solidFill>
                          <a:latin typeface="Cambria Math" panose="02040503050406030204" pitchFamily="18" charset="0"/>
                          <a:ea typeface="+mn-ea"/>
                        </a:rPr>
                        <m:t>𝐶</m:t>
                      </m:r>
                      <m:r>
                        <a:rPr lang="it-IT" sz="1400" b="0" i="1" noProof="0" smtClean="0">
                          <a:solidFill>
                            <a:prstClr val="black"/>
                          </a:solidFill>
                          <a:latin typeface="Cambria Math" panose="02040503050406030204" pitchFamily="18" charset="0"/>
                          <a:ea typeface="+mn-ea"/>
                        </a:rPr>
                        <m:t>=30</m:t>
                      </m:r>
                    </m:oMath>
                  </m:oMathPara>
                </a14:m>
                <a:endParaRPr lang="it-IT" sz="1400" noProof="0" dirty="0">
                  <a:solidFill>
                    <a:prstClr val="black"/>
                  </a:solidFill>
                  <a:latin typeface="Calibri" panose="020F0502020204030204"/>
                  <a:ea typeface="+mn-ea"/>
                </a:endParaRPr>
              </a:p>
            </p:txBody>
          </p:sp>
        </mc:Choice>
        <mc:Fallback xmlns="">
          <p:sp>
            <p:nvSpPr>
              <p:cNvPr id="40" name="CasellaDiTesto 39">
                <a:extLst>
                  <a:ext uri="{FF2B5EF4-FFF2-40B4-BE49-F238E27FC236}">
                    <a16:creationId xmlns:a16="http://schemas.microsoft.com/office/drawing/2014/main" id="{34E8F5F0-0279-D354-DFCA-0D69F4E3BEAA}"/>
                  </a:ext>
                </a:extLst>
              </p:cNvPr>
              <p:cNvSpPr txBox="1">
                <a:spLocks noRot="1" noChangeAspect="1" noMove="1" noResize="1" noEditPoints="1" noAdjustHandles="1" noChangeArrowheads="1" noChangeShapeType="1" noTextEdit="1"/>
              </p:cNvSpPr>
              <p:nvPr/>
            </p:nvSpPr>
            <p:spPr>
              <a:xfrm>
                <a:off x="3853447" y="1643882"/>
                <a:ext cx="2096799" cy="307777"/>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0AE821BE-9656-5BFB-7875-C8FF68139B50}"/>
                  </a:ext>
                </a:extLst>
              </p:cNvPr>
              <p:cNvSpPr txBox="1"/>
              <p:nvPr/>
            </p:nvSpPr>
            <p:spPr>
              <a:xfrm>
                <a:off x="3938598" y="5500883"/>
                <a:ext cx="2316993"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noProof="0" smtClean="0">
                          <a:solidFill>
                            <a:prstClr val="black"/>
                          </a:solidFill>
                          <a:latin typeface="Cambria Math" panose="02040503050406030204" pitchFamily="18" charset="0"/>
                          <a:ea typeface="+mn-ea"/>
                        </a:rPr>
                        <m:t>𝐶</m:t>
                      </m:r>
                      <m:r>
                        <a:rPr lang="it-IT" sz="1400" b="0" i="1" noProof="0" smtClean="0">
                          <a:solidFill>
                            <a:prstClr val="black"/>
                          </a:solidFill>
                          <a:latin typeface="Cambria Math" panose="02040503050406030204" pitchFamily="18" charset="0"/>
                          <a:ea typeface="+mn-ea"/>
                        </a:rPr>
                        <m:t>=25 </m:t>
                      </m:r>
                      <m:r>
                        <a:rPr lang="it-IT" sz="1400" b="0" i="1" noProof="0" smtClean="0">
                          <a:solidFill>
                            <a:prstClr val="black"/>
                          </a:solidFill>
                          <a:latin typeface="Cambria Math" panose="02040503050406030204" pitchFamily="18" charset="0"/>
                          <a:ea typeface="+mn-ea"/>
                        </a:rPr>
                        <m:t>𝐺</m:t>
                      </m:r>
                    </m:oMath>
                  </m:oMathPara>
                </a14:m>
                <a:endParaRPr lang="it-IT" sz="1400" noProof="0" dirty="0">
                  <a:solidFill>
                    <a:prstClr val="black"/>
                  </a:solidFill>
                  <a:latin typeface="Calibri" panose="020F0502020204030204"/>
                  <a:ea typeface="+mn-ea"/>
                </a:endParaRPr>
              </a:p>
            </p:txBody>
          </p:sp>
        </mc:Choice>
        <mc:Fallback xmlns="">
          <p:sp>
            <p:nvSpPr>
              <p:cNvPr id="41" name="CasellaDiTesto 40">
                <a:extLst>
                  <a:ext uri="{FF2B5EF4-FFF2-40B4-BE49-F238E27FC236}">
                    <a16:creationId xmlns:a16="http://schemas.microsoft.com/office/drawing/2014/main" id="{0AE821BE-9656-5BFB-7875-C8FF68139B50}"/>
                  </a:ext>
                </a:extLst>
              </p:cNvPr>
              <p:cNvSpPr txBox="1">
                <a:spLocks noRot="1" noChangeAspect="1" noMove="1" noResize="1" noEditPoints="1" noAdjustHandles="1" noChangeArrowheads="1" noChangeShapeType="1" noTextEdit="1"/>
              </p:cNvSpPr>
              <p:nvPr/>
            </p:nvSpPr>
            <p:spPr>
              <a:xfrm>
                <a:off x="3938598" y="5500883"/>
                <a:ext cx="2316993" cy="307777"/>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F8437153-B507-78DD-F2FB-406A6C007655}"/>
                  </a:ext>
                </a:extLst>
              </p:cNvPr>
              <p:cNvSpPr txBox="1"/>
              <p:nvPr/>
            </p:nvSpPr>
            <p:spPr>
              <a:xfrm>
                <a:off x="2387625" y="4060943"/>
                <a:ext cx="2316993"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noProof="0" smtClean="0">
                          <a:solidFill>
                            <a:prstClr val="black"/>
                          </a:solidFill>
                          <a:latin typeface="Cambria Math" panose="02040503050406030204" pitchFamily="18" charset="0"/>
                          <a:ea typeface="Cambria Math" panose="02040503050406030204" pitchFamily="18" charset="0"/>
                        </a:rPr>
                        <m:t>∆</m:t>
                      </m:r>
                      <m:r>
                        <a:rPr lang="it-IT" sz="1400" b="0" i="1" noProof="0" smtClean="0">
                          <a:solidFill>
                            <a:prstClr val="black"/>
                          </a:solidFill>
                          <a:latin typeface="Cambria Math" panose="02040503050406030204" pitchFamily="18" charset="0"/>
                          <a:ea typeface="Cambria Math" panose="02040503050406030204" pitchFamily="18" charset="0"/>
                        </a:rPr>
                        <m:t>𝑆</m:t>
                      </m:r>
                      <m:r>
                        <a:rPr lang="it-IT" sz="1400" b="0" i="1" noProof="0" smtClean="0">
                          <a:solidFill>
                            <a:prstClr val="black"/>
                          </a:solidFill>
                          <a:latin typeface="Cambria Math" panose="02040503050406030204" pitchFamily="18" charset="0"/>
                          <a:ea typeface="Cambria Math" panose="02040503050406030204" pitchFamily="18" charset="0"/>
                        </a:rPr>
                        <m:t>=25 </m:t>
                      </m:r>
                      <m:r>
                        <a:rPr lang="it-IT" sz="1400" b="0" i="1" noProof="0" smtClean="0">
                          <a:solidFill>
                            <a:prstClr val="black"/>
                          </a:solidFill>
                          <a:latin typeface="Cambria Math" panose="02040503050406030204" pitchFamily="18" charset="0"/>
                          <a:ea typeface="+mn-ea"/>
                        </a:rPr>
                        <m:t>𝑔</m:t>
                      </m:r>
                      <m:r>
                        <a:rPr lang="it-IT" sz="1400" i="1" noProof="0" smtClean="0">
                          <a:solidFill>
                            <a:prstClr val="black"/>
                          </a:solidFill>
                          <a:latin typeface="Cambria Math" panose="02040503050406030204" pitchFamily="18" charset="0"/>
                          <a:ea typeface="+mn-ea"/>
                        </a:rPr>
                        <m:t> </m:t>
                      </m:r>
                    </m:oMath>
                  </m:oMathPara>
                </a14:m>
                <a:endParaRPr lang="it-IT" sz="1400" noProof="0" dirty="0">
                  <a:solidFill>
                    <a:prstClr val="black"/>
                  </a:solidFill>
                  <a:latin typeface="Calibri" panose="020F0502020204030204"/>
                  <a:ea typeface="+mn-ea"/>
                </a:endParaRPr>
              </a:p>
            </p:txBody>
          </p:sp>
        </mc:Choice>
        <mc:Fallback xmlns="">
          <p:sp>
            <p:nvSpPr>
              <p:cNvPr id="42" name="CasellaDiTesto 41">
                <a:extLst>
                  <a:ext uri="{FF2B5EF4-FFF2-40B4-BE49-F238E27FC236}">
                    <a16:creationId xmlns:a16="http://schemas.microsoft.com/office/drawing/2014/main" id="{F8437153-B507-78DD-F2FB-406A6C007655}"/>
                  </a:ext>
                </a:extLst>
              </p:cNvPr>
              <p:cNvSpPr txBox="1">
                <a:spLocks noRot="1" noChangeAspect="1" noMove="1" noResize="1" noEditPoints="1" noAdjustHandles="1" noChangeArrowheads="1" noChangeShapeType="1" noTextEdit="1"/>
              </p:cNvSpPr>
              <p:nvPr/>
            </p:nvSpPr>
            <p:spPr>
              <a:xfrm>
                <a:off x="2387625" y="4060943"/>
                <a:ext cx="2316993" cy="307777"/>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08819F31-DC27-D62F-7527-08CF040295C7}"/>
                  </a:ext>
                </a:extLst>
              </p:cNvPr>
              <p:cNvSpPr txBox="1"/>
              <p:nvPr/>
            </p:nvSpPr>
            <p:spPr>
              <a:xfrm>
                <a:off x="3235974" y="3366962"/>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800" b="0" i="1" noProof="0" smtClean="0">
                              <a:solidFill>
                                <a:prstClr val="black"/>
                              </a:solidFill>
                              <a:latin typeface="Cambria Math" panose="02040503050406030204" pitchFamily="18" charset="0"/>
                              <a:ea typeface="+mn-ea"/>
                            </a:rPr>
                          </m:ctrlPr>
                        </m:sSubPr>
                        <m:e>
                          <m:r>
                            <a:rPr lang="it-IT" sz="1800" i="1" noProof="0" smtClean="0">
                              <a:solidFill>
                                <a:prstClr val="black"/>
                              </a:solidFill>
                              <a:latin typeface="Cambria Math" panose="02040503050406030204" pitchFamily="18" charset="0"/>
                              <a:ea typeface="+mn-ea"/>
                            </a:rPr>
                            <m:t>𝐾</m:t>
                          </m:r>
                        </m:e>
                        <m:sub>
                          <m:r>
                            <a:rPr lang="it-IT" sz="1800" b="0" i="1" noProof="0" smtClean="0">
                              <a:solidFill>
                                <a:prstClr val="black"/>
                              </a:solidFill>
                              <a:latin typeface="Cambria Math" panose="02040503050406030204" pitchFamily="18" charset="0"/>
                              <a:ea typeface="+mn-ea"/>
                            </a:rPr>
                            <m:t>𝑡</m:t>
                          </m:r>
                          <m:r>
                            <a:rPr lang="it-IT" sz="1800" b="0" i="1" noProof="0" smtClean="0">
                              <a:solidFill>
                                <a:prstClr val="black"/>
                              </a:solidFill>
                              <a:latin typeface="Cambria Math" panose="02040503050406030204" pitchFamily="18" charset="0"/>
                              <a:ea typeface="+mn-ea"/>
                            </a:rPr>
                            <m:t>+1</m:t>
                          </m:r>
                        </m:sub>
                      </m:sSub>
                    </m:oMath>
                  </m:oMathPara>
                </a14:m>
                <a:endParaRPr lang="it-IT" sz="1800" noProof="0" dirty="0">
                  <a:solidFill>
                    <a:prstClr val="black"/>
                  </a:solidFill>
                  <a:latin typeface="Calibri" panose="020F0502020204030204"/>
                  <a:ea typeface="+mn-ea"/>
                </a:endParaRPr>
              </a:p>
            </p:txBody>
          </p:sp>
        </mc:Choice>
        <mc:Fallback xmlns="">
          <p:sp>
            <p:nvSpPr>
              <p:cNvPr id="43" name="CasellaDiTesto 42">
                <a:extLst>
                  <a:ext uri="{FF2B5EF4-FFF2-40B4-BE49-F238E27FC236}">
                    <a16:creationId xmlns:a16="http://schemas.microsoft.com/office/drawing/2014/main" id="{08819F31-DC27-D62F-7527-08CF040295C7}"/>
                  </a:ext>
                </a:extLst>
              </p:cNvPr>
              <p:cNvSpPr txBox="1">
                <a:spLocks noRot="1" noChangeAspect="1" noMove="1" noResize="1" noEditPoints="1" noAdjustHandles="1" noChangeArrowheads="1" noChangeShapeType="1" noTextEdit="1"/>
              </p:cNvSpPr>
              <p:nvPr/>
            </p:nvSpPr>
            <p:spPr>
              <a:xfrm>
                <a:off x="3235974" y="3366962"/>
                <a:ext cx="628073" cy="369332"/>
              </a:xfrm>
              <a:prstGeom prst="rect">
                <a:avLst/>
              </a:prstGeom>
              <a:blipFill>
                <a:blip r:embed="rId9"/>
                <a:stretch>
                  <a:fillRect/>
                </a:stretch>
              </a:blipFill>
            </p:spPr>
            <p:txBody>
              <a:bodyPr/>
              <a:lstStyle/>
              <a:p>
                <a:r>
                  <a:rPr lang="it-IT">
                    <a:noFill/>
                  </a:rPr>
                  <a:t> </a:t>
                </a:r>
              </a:p>
            </p:txBody>
          </p:sp>
        </mc:Fallback>
      </mc:AlternateContent>
      <p:cxnSp>
        <p:nvCxnSpPr>
          <p:cNvPr id="44" name="Connettore 2 43">
            <a:extLst>
              <a:ext uri="{FF2B5EF4-FFF2-40B4-BE49-F238E27FC236}">
                <a16:creationId xmlns:a16="http://schemas.microsoft.com/office/drawing/2014/main" id="{0E503204-395B-D1F6-7C57-87D64F8D3BFF}"/>
              </a:ext>
            </a:extLst>
          </p:cNvPr>
          <p:cNvCxnSpPr>
            <a:stCxn id="42" idx="0"/>
            <a:endCxn id="43" idx="2"/>
          </p:cNvCxnSpPr>
          <p:nvPr/>
        </p:nvCxnSpPr>
        <p:spPr bwMode="auto">
          <a:xfrm flipV="1">
            <a:off x="3546122" y="3736294"/>
            <a:ext cx="3889" cy="324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Shape 17">
            <a:extLst>
              <a:ext uri="{FF2B5EF4-FFF2-40B4-BE49-F238E27FC236}">
                <a16:creationId xmlns:a16="http://schemas.microsoft.com/office/drawing/2014/main" id="{E00F8B28-008E-98AA-A0B9-5C237C701FA3}"/>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7" name="Shape 18">
            <a:extLst>
              <a:ext uri="{FF2B5EF4-FFF2-40B4-BE49-F238E27FC236}">
                <a16:creationId xmlns:a16="http://schemas.microsoft.com/office/drawing/2014/main" id="{82702B32-9666-E058-ED19-A73601AC4DB1}"/>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8" name="Image 0" descr="preencoded.png">
            <a:extLst>
              <a:ext uri="{FF2B5EF4-FFF2-40B4-BE49-F238E27FC236}">
                <a16:creationId xmlns:a16="http://schemas.microsoft.com/office/drawing/2014/main" id="{3BF5D187-2D32-8A54-FB05-210570C64E3F}"/>
              </a:ext>
            </a:extLst>
          </p:cNvPr>
          <p:cNvPicPr>
            <a:picLocks noChangeAspect="1"/>
          </p:cNvPicPr>
          <p:nvPr/>
        </p:nvPicPr>
        <p:blipFill>
          <a:blip r:embed="rId10"/>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39283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2" grpId="0"/>
      <p:bldP spid="33" grpId="0"/>
      <p:bldP spid="36"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F06B-3411-38EC-4A09-619C5C3BD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1C9AD-01D9-7D22-830B-C8B8AD404036}"/>
              </a:ext>
            </a:extLst>
          </p:cNvPr>
          <p:cNvSpPr>
            <a:spLocks noGrp="1"/>
          </p:cNvSpPr>
          <p:nvPr>
            <p:ph type="title"/>
          </p:nvPr>
        </p:nvSpPr>
        <p:spPr>
          <a:xfrm>
            <a:off x="560983" y="240769"/>
            <a:ext cx="11191746" cy="1325563"/>
          </a:xfrm>
        </p:spPr>
        <p:txBody>
          <a:bodyPr>
            <a:normAutofit fontScale="90000"/>
          </a:bodyPr>
          <a:lstStyle/>
          <a:p>
            <a:pPr algn="just"/>
            <a:r>
              <a:rPr lang="it-IT" noProof="0" dirty="0">
                <a:latin typeface="Times New Roman" panose="02020603050405020304" pitchFamily="18" charset="0"/>
                <a:cs typeface="Times New Roman" panose="02020603050405020304" pitchFamily="18" charset="0"/>
              </a:rPr>
              <a:t>Come si determinano le quantità scambiate, la produzione totale e la distribuzione della produzione?</a:t>
            </a:r>
          </a:p>
        </p:txBody>
      </p:sp>
      <p:sp>
        <p:nvSpPr>
          <p:cNvPr id="6" name="Rectangle 8">
            <a:extLst>
              <a:ext uri="{FF2B5EF4-FFF2-40B4-BE49-F238E27FC236}">
                <a16:creationId xmlns:a16="http://schemas.microsoft.com/office/drawing/2014/main" id="{375F6B38-C9FC-F11F-4C57-37FCBAFA27E9}"/>
              </a:ext>
            </a:extLst>
          </p:cNvPr>
          <p:cNvSpPr>
            <a:spLocks noChangeArrowheads="1"/>
          </p:cNvSpPr>
          <p:nvPr/>
        </p:nvSpPr>
        <p:spPr bwMode="auto">
          <a:xfrm>
            <a:off x="2563813" y="1472920"/>
            <a:ext cx="2266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sz="900" noProof="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BA6179BF-99EE-643D-5422-F5DFA05E1F95}"/>
              </a:ext>
            </a:extLst>
          </p:cNvPr>
          <p:cNvSpPr txBox="1">
            <a:spLocks/>
          </p:cNvSpPr>
          <p:nvPr/>
        </p:nvSpPr>
        <p:spPr>
          <a:xfrm>
            <a:off x="1073856" y="1417358"/>
            <a:ext cx="10515600" cy="5194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 typeface="Arial" panose="020B0604020202020204" pitchFamily="34" charset="0"/>
              <a:buNone/>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 typeface="Arial" panose="020B0604020202020204" pitchFamily="34" charset="0"/>
              <a:buNone/>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 typeface="Arial" panose="020B0604020202020204" pitchFamily="34" charset="0"/>
              <a:buNone/>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 typeface="Arial" panose="020B0604020202020204" pitchFamily="34" charset="0"/>
              <a:buNone/>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Ovale 7">
            <a:extLst>
              <a:ext uri="{FF2B5EF4-FFF2-40B4-BE49-F238E27FC236}">
                <a16:creationId xmlns:a16="http://schemas.microsoft.com/office/drawing/2014/main" id="{2E7D68DA-D999-0966-CA87-28A5C96D1211}"/>
              </a:ext>
            </a:extLst>
          </p:cNvPr>
          <p:cNvSpPr/>
          <p:nvPr/>
        </p:nvSpPr>
        <p:spPr>
          <a:xfrm>
            <a:off x="6289511" y="3467121"/>
            <a:ext cx="1796055" cy="665018"/>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Impresa</a:t>
            </a:r>
          </a:p>
        </p:txBody>
      </p:sp>
      <p:sp>
        <p:nvSpPr>
          <p:cNvPr id="9" name="Rettangolo 8">
            <a:extLst>
              <a:ext uri="{FF2B5EF4-FFF2-40B4-BE49-F238E27FC236}">
                <a16:creationId xmlns:a16="http://schemas.microsoft.com/office/drawing/2014/main" id="{C9C2C43F-1582-6FB2-8E3F-4D2A6ADF664A}"/>
              </a:ext>
            </a:extLst>
          </p:cNvPr>
          <p:cNvSpPr/>
          <p:nvPr/>
        </p:nvSpPr>
        <p:spPr>
          <a:xfrm>
            <a:off x="3965894" y="3069955"/>
            <a:ext cx="1716484"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Lavoro</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ttangolo 9">
            <a:extLst>
              <a:ext uri="{FF2B5EF4-FFF2-40B4-BE49-F238E27FC236}">
                <a16:creationId xmlns:a16="http://schemas.microsoft.com/office/drawing/2014/main" id="{AFE436DB-5E07-A1EA-4E38-E67B457AD6B8}"/>
              </a:ext>
            </a:extLst>
          </p:cNvPr>
          <p:cNvSpPr/>
          <p:nvPr/>
        </p:nvSpPr>
        <p:spPr>
          <a:xfrm>
            <a:off x="3952710" y="4457719"/>
            <a:ext cx="1716484"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Capitalisti</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Ovale 10">
            <a:extLst>
              <a:ext uri="{FF2B5EF4-FFF2-40B4-BE49-F238E27FC236}">
                <a16:creationId xmlns:a16="http://schemas.microsoft.com/office/drawing/2014/main" id="{E6B6F658-9301-4024-31BF-36B231F568D8}"/>
              </a:ext>
            </a:extLst>
          </p:cNvPr>
          <p:cNvSpPr/>
          <p:nvPr/>
        </p:nvSpPr>
        <p:spPr>
          <a:xfrm>
            <a:off x="8321511" y="3587192"/>
            <a:ext cx="1569417" cy="544947"/>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kern="0" noProof="0" dirty="0">
                <a:ln w="0"/>
                <a:solidFill>
                  <a:prstClr val="black"/>
                </a:solidFill>
                <a:effectLst>
                  <a:outerShdw blurRad="38100" dist="19050" dir="2700000" algn="tl" rotWithShape="0">
                    <a:prstClr val="black">
                      <a:alpha val="40000"/>
                    </a:prstClr>
                  </a:outerShdw>
                </a:effectLst>
                <a:latin typeface="Calibri" panose="020F0502020204030204"/>
                <a:ea typeface="+mn-ea"/>
              </a:rPr>
              <a:t>Y?</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Connettore 2 11">
            <a:extLst>
              <a:ext uri="{FF2B5EF4-FFF2-40B4-BE49-F238E27FC236}">
                <a16:creationId xmlns:a16="http://schemas.microsoft.com/office/drawing/2014/main" id="{CB386AF8-E4F2-4DAF-31B9-6ED3DCBAC74E}"/>
              </a:ext>
            </a:extLst>
          </p:cNvPr>
          <p:cNvCxnSpPr>
            <a:cxnSpLocks/>
            <a:endCxn id="8" idx="3"/>
          </p:cNvCxnSpPr>
          <p:nvPr/>
        </p:nvCxnSpPr>
        <p:spPr>
          <a:xfrm flipV="1">
            <a:off x="5347401" y="4034749"/>
            <a:ext cx="1205136" cy="422970"/>
          </a:xfrm>
          <a:prstGeom prst="straightConnector1">
            <a:avLst/>
          </a:prstGeom>
          <a:noFill/>
          <a:ln w="12700" cap="flat" cmpd="sng" algn="ctr">
            <a:solidFill>
              <a:srgbClr val="4472C4"/>
            </a:solidFill>
            <a:prstDash val="solid"/>
            <a:miter lim="800000"/>
            <a:tailEnd type="triangle"/>
          </a:ln>
          <a:effectLst/>
        </p:spPr>
      </p:cxnSp>
      <p:cxnSp>
        <p:nvCxnSpPr>
          <p:cNvPr id="13" name="Connettore 2 12">
            <a:extLst>
              <a:ext uri="{FF2B5EF4-FFF2-40B4-BE49-F238E27FC236}">
                <a16:creationId xmlns:a16="http://schemas.microsoft.com/office/drawing/2014/main" id="{3569F2A6-3624-BCA3-4516-4E0EB6561164}"/>
              </a:ext>
            </a:extLst>
          </p:cNvPr>
          <p:cNvCxnSpPr>
            <a:cxnSpLocks/>
            <a:endCxn id="8" idx="2"/>
          </p:cNvCxnSpPr>
          <p:nvPr/>
        </p:nvCxnSpPr>
        <p:spPr>
          <a:xfrm>
            <a:off x="5337892" y="3587192"/>
            <a:ext cx="951619" cy="212438"/>
          </a:xfrm>
          <a:prstGeom prst="straightConnector1">
            <a:avLst/>
          </a:prstGeom>
          <a:noFill/>
          <a:ln w="12700" cap="flat" cmpd="sng" algn="ctr">
            <a:solidFill>
              <a:srgbClr val="4472C4"/>
            </a:solidFill>
            <a:prstDash val="solid"/>
            <a:miter lim="800000"/>
            <a:tailEnd type="triangle"/>
          </a:ln>
          <a:effectLst/>
        </p:spPr>
      </p:cxnSp>
      <p:cxnSp>
        <p:nvCxnSpPr>
          <p:cNvPr id="14" name="Connettore 2 13">
            <a:extLst>
              <a:ext uri="{FF2B5EF4-FFF2-40B4-BE49-F238E27FC236}">
                <a16:creationId xmlns:a16="http://schemas.microsoft.com/office/drawing/2014/main" id="{01C3E3EA-E7A2-CA81-FFAF-216C8BB8454E}"/>
              </a:ext>
            </a:extLst>
          </p:cNvPr>
          <p:cNvCxnSpPr>
            <a:cxnSpLocks/>
            <a:stCxn id="8" idx="6"/>
            <a:endCxn id="11" idx="2"/>
          </p:cNvCxnSpPr>
          <p:nvPr/>
        </p:nvCxnSpPr>
        <p:spPr>
          <a:xfrm>
            <a:off x="8085566" y="3799630"/>
            <a:ext cx="235945" cy="60036"/>
          </a:xfrm>
          <a:prstGeom prst="straightConnector1">
            <a:avLst/>
          </a:prstGeom>
          <a:noFill/>
          <a:ln w="1270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AB855F51-465B-F6B2-0F1E-49FA1BF1DFFC}"/>
                  </a:ext>
                </a:extLst>
              </p:cNvPr>
              <p:cNvSpPr txBox="1"/>
              <p:nvPr/>
            </p:nvSpPr>
            <p:spPr>
              <a:xfrm>
                <a:off x="6165251" y="2516816"/>
                <a:ext cx="2351995"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400" b="0" i="1" noProof="0" smtClean="0">
                              <a:solidFill>
                                <a:prstClr val="black"/>
                              </a:solidFill>
                              <a:latin typeface="Cambria Math" panose="02040503050406030204" pitchFamily="18" charset="0"/>
                              <a:ea typeface="+mn-ea"/>
                            </a:rPr>
                          </m:ctrlPr>
                        </m:sSubPr>
                        <m:e>
                          <m:r>
                            <a:rPr lang="it-IT" sz="1400" b="0" i="1" noProof="0" smtClean="0">
                              <a:solidFill>
                                <a:prstClr val="black"/>
                              </a:solidFill>
                              <a:latin typeface="Cambria Math" panose="02040503050406030204" pitchFamily="18" charset="0"/>
                              <a:ea typeface="+mn-ea"/>
                            </a:rPr>
                            <m:t>𝑊</m:t>
                          </m:r>
                        </m:e>
                        <m:sub>
                          <m:r>
                            <a:rPr lang="it-IT" sz="1400" b="0" i="1" noProof="0" smtClean="0">
                              <a:solidFill>
                                <a:prstClr val="black"/>
                              </a:solidFill>
                              <a:latin typeface="Cambria Math" panose="02040503050406030204" pitchFamily="18" charset="0"/>
                              <a:ea typeface="+mn-ea"/>
                            </a:rPr>
                            <m:t>𝑅</m:t>
                          </m:r>
                        </m:sub>
                      </m:sSub>
                      <m:r>
                        <a:rPr lang="it-IT" sz="1400" b="0" i="1" noProof="0" smtClean="0">
                          <a:solidFill>
                            <a:prstClr val="black"/>
                          </a:solidFill>
                          <a:latin typeface="Cambria Math" panose="02040503050406030204" pitchFamily="18" charset="0"/>
                          <a:ea typeface="+mn-ea"/>
                        </a:rPr>
                        <m:t>?</m:t>
                      </m:r>
                    </m:oMath>
                  </m:oMathPara>
                </a14:m>
                <a:endParaRPr lang="it-IT" sz="1400" noProof="0" dirty="0">
                  <a:solidFill>
                    <a:prstClr val="black"/>
                  </a:solidFill>
                  <a:latin typeface="Calibri" panose="020F0502020204030204"/>
                  <a:ea typeface="+mn-ea"/>
                </a:endParaRPr>
              </a:p>
            </p:txBody>
          </p:sp>
        </mc:Choice>
        <mc:Fallback xmlns="">
          <p:sp>
            <p:nvSpPr>
              <p:cNvPr id="15" name="CasellaDiTesto 14">
                <a:extLst>
                  <a:ext uri="{FF2B5EF4-FFF2-40B4-BE49-F238E27FC236}">
                    <a16:creationId xmlns:a16="http://schemas.microsoft.com/office/drawing/2014/main" id="{AB855F51-465B-F6B2-0F1E-49FA1BF1DFFC}"/>
                  </a:ext>
                </a:extLst>
              </p:cNvPr>
              <p:cNvSpPr txBox="1">
                <a:spLocks noRot="1" noChangeAspect="1" noMove="1" noResize="1" noEditPoints="1" noAdjustHandles="1" noChangeArrowheads="1" noChangeShapeType="1" noTextEdit="1"/>
              </p:cNvSpPr>
              <p:nvPr/>
            </p:nvSpPr>
            <p:spPr>
              <a:xfrm>
                <a:off x="6165251" y="2516816"/>
                <a:ext cx="2351995" cy="307777"/>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4D2584CC-C77B-52BF-E835-07E4387B2E7B}"/>
                  </a:ext>
                </a:extLst>
              </p:cNvPr>
              <p:cNvSpPr txBox="1"/>
              <p:nvPr/>
            </p:nvSpPr>
            <p:spPr>
              <a:xfrm>
                <a:off x="5652745" y="3409430"/>
                <a:ext cx="772986"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it-IT" sz="1800" i="1" noProof="0" smtClean="0">
                          <a:solidFill>
                            <a:prstClr val="black"/>
                          </a:solidFill>
                          <a:latin typeface="Cambria Math" panose="02040503050406030204" pitchFamily="18" charset="0"/>
                          <a:ea typeface="+mn-ea"/>
                        </a:rPr>
                        <m:t>L</m:t>
                      </m:r>
                      <m:r>
                        <a:rPr lang="it-IT" sz="1800" b="0" i="1" noProof="0" smtClean="0">
                          <a:solidFill>
                            <a:prstClr val="black"/>
                          </a:solidFill>
                          <a:latin typeface="Cambria Math" panose="02040503050406030204" pitchFamily="18" charset="0"/>
                          <a:ea typeface="+mn-ea"/>
                        </a:rPr>
                        <m:t>?</m:t>
                      </m:r>
                    </m:oMath>
                  </m:oMathPara>
                </a14:m>
                <a:endParaRPr lang="it-IT" sz="1800" noProof="0" dirty="0">
                  <a:solidFill>
                    <a:prstClr val="black"/>
                  </a:solidFill>
                  <a:latin typeface="Calibri" panose="020F0502020204030204"/>
                  <a:ea typeface="+mn-ea"/>
                </a:endParaRPr>
              </a:p>
            </p:txBody>
          </p:sp>
        </mc:Choice>
        <mc:Fallback xmlns="">
          <p:sp>
            <p:nvSpPr>
              <p:cNvPr id="16" name="CasellaDiTesto 15">
                <a:extLst>
                  <a:ext uri="{FF2B5EF4-FFF2-40B4-BE49-F238E27FC236}">
                    <a16:creationId xmlns:a16="http://schemas.microsoft.com/office/drawing/2014/main" id="{4D2584CC-C77B-52BF-E835-07E4387B2E7B}"/>
                  </a:ext>
                </a:extLst>
              </p:cNvPr>
              <p:cNvSpPr txBox="1">
                <a:spLocks noRot="1" noChangeAspect="1" noMove="1" noResize="1" noEditPoints="1" noAdjustHandles="1" noChangeArrowheads="1" noChangeShapeType="1" noTextEdit="1"/>
              </p:cNvSpPr>
              <p:nvPr/>
            </p:nvSpPr>
            <p:spPr>
              <a:xfrm>
                <a:off x="5652745" y="3409430"/>
                <a:ext cx="772986"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9F0B6F1F-9A33-6690-5230-4CF9C91229F9}"/>
                  </a:ext>
                </a:extLst>
              </p:cNvPr>
              <p:cNvSpPr txBox="1"/>
              <p:nvPr/>
            </p:nvSpPr>
            <p:spPr>
              <a:xfrm>
                <a:off x="5698927" y="4217696"/>
                <a:ext cx="772986"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noProof="0" smtClean="0">
                          <a:solidFill>
                            <a:prstClr val="black"/>
                          </a:solidFill>
                          <a:latin typeface="Cambria Math" panose="02040503050406030204" pitchFamily="18" charset="0"/>
                          <a:ea typeface="+mn-ea"/>
                        </a:rPr>
                        <m:t>𝐾</m:t>
                      </m:r>
                      <m:r>
                        <a:rPr lang="it-IT" sz="1800" b="0" i="1" noProof="0" smtClean="0">
                          <a:solidFill>
                            <a:prstClr val="black"/>
                          </a:solidFill>
                          <a:latin typeface="Cambria Math" panose="02040503050406030204" pitchFamily="18" charset="0"/>
                          <a:ea typeface="+mn-ea"/>
                        </a:rPr>
                        <m:t>?</m:t>
                      </m:r>
                    </m:oMath>
                  </m:oMathPara>
                </a14:m>
                <a:endParaRPr lang="it-IT" sz="1800" noProof="0" dirty="0">
                  <a:solidFill>
                    <a:prstClr val="black"/>
                  </a:solidFill>
                  <a:latin typeface="Calibri" panose="020F0502020204030204"/>
                  <a:ea typeface="+mn-ea"/>
                </a:endParaRPr>
              </a:p>
            </p:txBody>
          </p:sp>
        </mc:Choice>
        <mc:Fallback xmlns="">
          <p:sp>
            <p:nvSpPr>
              <p:cNvPr id="17" name="CasellaDiTesto 16">
                <a:extLst>
                  <a:ext uri="{FF2B5EF4-FFF2-40B4-BE49-F238E27FC236}">
                    <a16:creationId xmlns:a16="http://schemas.microsoft.com/office/drawing/2014/main" id="{9F0B6F1F-9A33-6690-5230-4CF9C91229F9}"/>
                  </a:ext>
                </a:extLst>
              </p:cNvPr>
              <p:cNvSpPr txBox="1">
                <a:spLocks noRot="1" noChangeAspect="1" noMove="1" noResize="1" noEditPoints="1" noAdjustHandles="1" noChangeArrowheads="1" noChangeShapeType="1" noTextEdit="1"/>
              </p:cNvSpPr>
              <p:nvPr/>
            </p:nvSpPr>
            <p:spPr>
              <a:xfrm>
                <a:off x="5698927" y="4217696"/>
                <a:ext cx="772986" cy="369332"/>
              </a:xfrm>
              <a:prstGeom prst="rect">
                <a:avLst/>
              </a:prstGeom>
              <a:blipFill>
                <a:blip r:embed="rId4"/>
                <a:stretch>
                  <a:fillRect/>
                </a:stretch>
              </a:blipFill>
            </p:spPr>
            <p:txBody>
              <a:bodyPr/>
              <a:lstStyle/>
              <a:p>
                <a:r>
                  <a:rPr lang="it-IT">
                    <a:noFill/>
                  </a:rPr>
                  <a:t> </a:t>
                </a:r>
              </a:p>
            </p:txBody>
          </p:sp>
        </mc:Fallback>
      </mc:AlternateContent>
      <p:cxnSp>
        <p:nvCxnSpPr>
          <p:cNvPr id="18" name="Connettore a gomito 17">
            <a:extLst>
              <a:ext uri="{FF2B5EF4-FFF2-40B4-BE49-F238E27FC236}">
                <a16:creationId xmlns:a16="http://schemas.microsoft.com/office/drawing/2014/main" id="{C0905434-91AE-6D8B-5E3D-C75E7E26D320}"/>
              </a:ext>
            </a:extLst>
          </p:cNvPr>
          <p:cNvCxnSpPr>
            <a:stCxn id="11" idx="0"/>
            <a:endCxn id="9" idx="0"/>
          </p:cNvCxnSpPr>
          <p:nvPr/>
        </p:nvCxnSpPr>
        <p:spPr>
          <a:xfrm rot="16200000" flipV="1">
            <a:off x="6706560" y="1187532"/>
            <a:ext cx="517237" cy="4282084"/>
          </a:xfrm>
          <a:prstGeom prst="bentConnector3">
            <a:avLst>
              <a:gd name="adj1" fmla="val 144196"/>
            </a:avLst>
          </a:prstGeom>
          <a:noFill/>
          <a:ln w="6350" cap="flat" cmpd="sng" algn="ctr">
            <a:solidFill>
              <a:srgbClr val="FFC000"/>
            </a:solidFill>
            <a:prstDash val="solid"/>
            <a:miter lim="800000"/>
            <a:tailEnd type="triangle"/>
          </a:ln>
          <a:effectLst/>
        </p:spPr>
      </p:cxnSp>
      <p:cxnSp>
        <p:nvCxnSpPr>
          <p:cNvPr id="19" name="Connettore a gomito 18">
            <a:extLst>
              <a:ext uri="{FF2B5EF4-FFF2-40B4-BE49-F238E27FC236}">
                <a16:creationId xmlns:a16="http://schemas.microsoft.com/office/drawing/2014/main" id="{98F42AE7-DF97-AC48-721F-41FB08CFA9F2}"/>
              </a:ext>
            </a:extLst>
          </p:cNvPr>
          <p:cNvCxnSpPr>
            <a:stCxn id="11" idx="4"/>
            <a:endCxn id="10" idx="2"/>
          </p:cNvCxnSpPr>
          <p:nvPr/>
        </p:nvCxnSpPr>
        <p:spPr>
          <a:xfrm rot="5400000">
            <a:off x="6537178" y="2405913"/>
            <a:ext cx="842816" cy="4295268"/>
          </a:xfrm>
          <a:prstGeom prst="bentConnector3">
            <a:avLst>
              <a:gd name="adj1" fmla="val 127123"/>
            </a:avLst>
          </a:prstGeom>
          <a:noFill/>
          <a:ln w="63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0DEAB07A-2CF0-2A0E-A9AC-F4BCE7ABF001}"/>
                  </a:ext>
                </a:extLst>
              </p:cNvPr>
              <p:cNvSpPr txBox="1"/>
              <p:nvPr/>
            </p:nvSpPr>
            <p:spPr>
              <a:xfrm>
                <a:off x="6044747" y="4918457"/>
                <a:ext cx="3304728"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noProof="0" smtClean="0">
                          <a:solidFill>
                            <a:prstClr val="black"/>
                          </a:solidFill>
                          <a:latin typeface="Cambria Math" panose="02040503050406030204" pitchFamily="18" charset="0"/>
                          <a:ea typeface="+mn-ea"/>
                        </a:rPr>
                        <m:t>𝑃</m:t>
                      </m:r>
                      <m:r>
                        <a:rPr lang="it-IT" sz="1400" b="0" i="1" noProof="0" smtClean="0">
                          <a:solidFill>
                            <a:prstClr val="black"/>
                          </a:solidFill>
                          <a:latin typeface="Cambria Math" panose="02040503050406030204" pitchFamily="18" charset="0"/>
                          <a:ea typeface="+mn-ea"/>
                        </a:rPr>
                        <m:t>=</m:t>
                      </m:r>
                      <m:r>
                        <a:rPr lang="it-IT" sz="1400" i="1" noProof="0" smtClean="0">
                          <a:solidFill>
                            <a:prstClr val="black"/>
                          </a:solidFill>
                          <a:latin typeface="Cambria Math" panose="02040503050406030204" pitchFamily="18" charset="0"/>
                          <a:ea typeface="+mn-ea"/>
                        </a:rPr>
                        <m:t>𝑟</m:t>
                      </m:r>
                      <m:r>
                        <a:rPr lang="it-IT" sz="1400" i="1" noProof="0" smtClean="0">
                          <a:solidFill>
                            <a:prstClr val="black"/>
                          </a:solidFill>
                          <a:latin typeface="Cambria Math" panose="02040503050406030204" pitchFamily="18" charset="0"/>
                          <a:ea typeface="+mn-ea"/>
                        </a:rPr>
                        <m:t> </m:t>
                      </m:r>
                      <m:r>
                        <a:rPr lang="it-IT" sz="1400" i="1" noProof="0" smtClean="0">
                          <a:solidFill>
                            <a:prstClr val="black"/>
                          </a:solidFill>
                          <a:latin typeface="Cambria Math" panose="02040503050406030204" pitchFamily="18" charset="0"/>
                          <a:ea typeface="+mn-ea"/>
                        </a:rPr>
                        <m:t>𝐾</m:t>
                      </m:r>
                      <m:r>
                        <a:rPr lang="it-IT" sz="1400" b="0" i="1" noProof="0" smtClean="0">
                          <a:solidFill>
                            <a:prstClr val="black"/>
                          </a:solidFill>
                          <a:latin typeface="Cambria Math" panose="02040503050406030204" pitchFamily="18" charset="0"/>
                          <a:ea typeface="+mn-ea"/>
                        </a:rPr>
                        <m:t>=?</m:t>
                      </m:r>
                    </m:oMath>
                  </m:oMathPara>
                </a14:m>
                <a:endParaRPr lang="it-IT" sz="1400" noProof="0" dirty="0">
                  <a:solidFill>
                    <a:prstClr val="black"/>
                  </a:solidFill>
                  <a:latin typeface="Calibri" panose="020F0502020204030204"/>
                  <a:ea typeface="+mn-ea"/>
                </a:endParaRPr>
              </a:p>
            </p:txBody>
          </p:sp>
        </mc:Choice>
        <mc:Fallback xmlns="">
          <p:sp>
            <p:nvSpPr>
              <p:cNvPr id="20" name="CasellaDiTesto 19">
                <a:extLst>
                  <a:ext uri="{FF2B5EF4-FFF2-40B4-BE49-F238E27FC236}">
                    <a16:creationId xmlns:a16="http://schemas.microsoft.com/office/drawing/2014/main" id="{0DEAB07A-2CF0-2A0E-A9AC-F4BCE7ABF001}"/>
                  </a:ext>
                </a:extLst>
              </p:cNvPr>
              <p:cNvSpPr txBox="1">
                <a:spLocks noRot="1" noChangeAspect="1" noMove="1" noResize="1" noEditPoints="1" noAdjustHandles="1" noChangeArrowheads="1" noChangeShapeType="1" noTextEdit="1"/>
              </p:cNvSpPr>
              <p:nvPr/>
            </p:nvSpPr>
            <p:spPr>
              <a:xfrm>
                <a:off x="6044747" y="4918457"/>
                <a:ext cx="3304728" cy="307777"/>
              </a:xfrm>
              <a:prstGeom prst="rect">
                <a:avLst/>
              </a:prstGeom>
              <a:blipFill>
                <a:blip r:embed="rId5"/>
                <a:stretch>
                  <a:fillRect/>
                </a:stretch>
              </a:blipFill>
            </p:spPr>
            <p:txBody>
              <a:bodyPr/>
              <a:lstStyle/>
              <a:p>
                <a:r>
                  <a:rPr lang="it-IT">
                    <a:noFill/>
                  </a:rPr>
                  <a:t> </a:t>
                </a:r>
              </a:p>
            </p:txBody>
          </p:sp>
        </mc:Fallback>
      </mc:AlternateContent>
      <p:cxnSp>
        <p:nvCxnSpPr>
          <p:cNvPr id="21" name="Connettore 2 20">
            <a:extLst>
              <a:ext uri="{FF2B5EF4-FFF2-40B4-BE49-F238E27FC236}">
                <a16:creationId xmlns:a16="http://schemas.microsoft.com/office/drawing/2014/main" id="{46433063-9FAE-8D40-DDCE-771828C24B2D}"/>
              </a:ext>
            </a:extLst>
          </p:cNvPr>
          <p:cNvCxnSpPr/>
          <p:nvPr/>
        </p:nvCxnSpPr>
        <p:spPr>
          <a:xfrm flipV="1">
            <a:off x="4291281" y="2259465"/>
            <a:ext cx="0" cy="810490"/>
          </a:xfrm>
          <a:prstGeom prst="straightConnector1">
            <a:avLst/>
          </a:prstGeom>
          <a:noFill/>
          <a:ln w="6350" cap="flat" cmpd="sng" algn="ctr">
            <a:solidFill>
              <a:srgbClr val="4472C4"/>
            </a:solidFill>
            <a:prstDash val="solid"/>
            <a:miter lim="800000"/>
            <a:tailEnd type="triangle"/>
          </a:ln>
          <a:effectLst/>
        </p:spPr>
      </p:cxnSp>
      <p:cxnSp>
        <p:nvCxnSpPr>
          <p:cNvPr id="22" name="Connettore 2 21">
            <a:extLst>
              <a:ext uri="{FF2B5EF4-FFF2-40B4-BE49-F238E27FC236}">
                <a16:creationId xmlns:a16="http://schemas.microsoft.com/office/drawing/2014/main" id="{F7CF6BCE-ECA2-F0FA-2A04-C347055DDBDB}"/>
              </a:ext>
            </a:extLst>
          </p:cNvPr>
          <p:cNvCxnSpPr/>
          <p:nvPr/>
        </p:nvCxnSpPr>
        <p:spPr>
          <a:xfrm>
            <a:off x="4291281" y="4974955"/>
            <a:ext cx="0" cy="837335"/>
          </a:xfrm>
          <a:prstGeom prst="straightConnector1">
            <a:avLst/>
          </a:prstGeom>
          <a:noFill/>
          <a:ln w="6350" cap="flat" cmpd="sng" algn="ctr">
            <a:solidFill>
              <a:srgbClr val="4472C4"/>
            </a:solidFill>
            <a:prstDash val="solid"/>
            <a:miter lim="800000"/>
            <a:tailEnd type="triangle"/>
          </a:ln>
          <a:effectLst/>
        </p:spPr>
      </p:cxnSp>
      <p:cxnSp>
        <p:nvCxnSpPr>
          <p:cNvPr id="23" name="Connettore 2 22">
            <a:extLst>
              <a:ext uri="{FF2B5EF4-FFF2-40B4-BE49-F238E27FC236}">
                <a16:creationId xmlns:a16="http://schemas.microsoft.com/office/drawing/2014/main" id="{0E73EFD8-E3BB-F01C-6CFE-09590D50ADCD}"/>
              </a:ext>
            </a:extLst>
          </p:cNvPr>
          <p:cNvCxnSpPr>
            <a:stCxn id="10" idx="1"/>
          </p:cNvCxnSpPr>
          <p:nvPr/>
        </p:nvCxnSpPr>
        <p:spPr>
          <a:xfrm flipH="1">
            <a:off x="3167331" y="4716337"/>
            <a:ext cx="785379" cy="10103"/>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9B2CE927-E590-1D1D-574C-55FFF33D261B}"/>
                  </a:ext>
                </a:extLst>
              </p:cNvPr>
              <p:cNvSpPr txBox="1"/>
              <p:nvPr/>
            </p:nvSpPr>
            <p:spPr>
              <a:xfrm>
                <a:off x="3250601" y="1939322"/>
                <a:ext cx="2580587"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noProof="0" smtClean="0">
                          <a:solidFill>
                            <a:prstClr val="black"/>
                          </a:solidFill>
                          <a:latin typeface="Cambria Math" panose="02040503050406030204" pitchFamily="18" charset="0"/>
                          <a:ea typeface="+mn-ea"/>
                        </a:rPr>
                        <m:t>𝐶</m:t>
                      </m:r>
                      <m:r>
                        <a:rPr lang="it-IT" sz="1400" b="0" i="1" noProof="0" smtClean="0">
                          <a:solidFill>
                            <a:prstClr val="black"/>
                          </a:solidFill>
                          <a:latin typeface="Cambria Math" panose="02040503050406030204" pitchFamily="18" charset="0"/>
                          <a:ea typeface="+mn-ea"/>
                        </a:rPr>
                        <m:t>=?</m:t>
                      </m:r>
                    </m:oMath>
                  </m:oMathPara>
                </a14:m>
                <a:endParaRPr lang="it-IT" sz="1400" noProof="0" dirty="0">
                  <a:solidFill>
                    <a:prstClr val="black"/>
                  </a:solidFill>
                  <a:latin typeface="Calibri" panose="020F0502020204030204"/>
                  <a:ea typeface="+mn-ea"/>
                </a:endParaRPr>
              </a:p>
            </p:txBody>
          </p:sp>
        </mc:Choice>
        <mc:Fallback xmlns="">
          <p:sp>
            <p:nvSpPr>
              <p:cNvPr id="24" name="CasellaDiTesto 23">
                <a:extLst>
                  <a:ext uri="{FF2B5EF4-FFF2-40B4-BE49-F238E27FC236}">
                    <a16:creationId xmlns:a16="http://schemas.microsoft.com/office/drawing/2014/main" id="{9B2CE927-E590-1D1D-574C-55FFF33D261B}"/>
                  </a:ext>
                </a:extLst>
              </p:cNvPr>
              <p:cNvSpPr txBox="1">
                <a:spLocks noRot="1" noChangeAspect="1" noMove="1" noResize="1" noEditPoints="1" noAdjustHandles="1" noChangeArrowheads="1" noChangeShapeType="1" noTextEdit="1"/>
              </p:cNvSpPr>
              <p:nvPr/>
            </p:nvSpPr>
            <p:spPr>
              <a:xfrm>
                <a:off x="3250601" y="1939322"/>
                <a:ext cx="2580587" cy="307777"/>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F4AB2300-2C17-E7BB-583F-1F3D3EDE3A54}"/>
                  </a:ext>
                </a:extLst>
              </p:cNvPr>
              <p:cNvSpPr txBox="1"/>
              <p:nvPr/>
            </p:nvSpPr>
            <p:spPr>
              <a:xfrm>
                <a:off x="3335752" y="5796323"/>
                <a:ext cx="2851586"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noProof="0" smtClean="0">
                          <a:solidFill>
                            <a:prstClr val="black"/>
                          </a:solidFill>
                          <a:latin typeface="Cambria Math" panose="02040503050406030204" pitchFamily="18" charset="0"/>
                          <a:ea typeface="+mn-ea"/>
                        </a:rPr>
                        <m:t>𝐶</m:t>
                      </m:r>
                      <m:r>
                        <a:rPr lang="it-IT" sz="1400" b="0" i="1" noProof="0" smtClean="0">
                          <a:solidFill>
                            <a:prstClr val="black"/>
                          </a:solidFill>
                          <a:latin typeface="Cambria Math" panose="02040503050406030204" pitchFamily="18" charset="0"/>
                          <a:ea typeface="+mn-ea"/>
                        </a:rPr>
                        <m:t>=?</m:t>
                      </m:r>
                    </m:oMath>
                  </m:oMathPara>
                </a14:m>
                <a:endParaRPr lang="it-IT" sz="1400" noProof="0" dirty="0">
                  <a:solidFill>
                    <a:prstClr val="black"/>
                  </a:solidFill>
                  <a:latin typeface="Calibri" panose="020F0502020204030204"/>
                  <a:ea typeface="+mn-ea"/>
                </a:endParaRPr>
              </a:p>
            </p:txBody>
          </p:sp>
        </mc:Choice>
        <mc:Fallback xmlns="">
          <p:sp>
            <p:nvSpPr>
              <p:cNvPr id="25" name="CasellaDiTesto 24">
                <a:extLst>
                  <a:ext uri="{FF2B5EF4-FFF2-40B4-BE49-F238E27FC236}">
                    <a16:creationId xmlns:a16="http://schemas.microsoft.com/office/drawing/2014/main" id="{F4AB2300-2C17-E7BB-583F-1F3D3EDE3A54}"/>
                  </a:ext>
                </a:extLst>
              </p:cNvPr>
              <p:cNvSpPr txBox="1">
                <a:spLocks noRot="1" noChangeAspect="1" noMove="1" noResize="1" noEditPoints="1" noAdjustHandles="1" noChangeArrowheads="1" noChangeShapeType="1" noTextEdit="1"/>
              </p:cNvSpPr>
              <p:nvPr/>
            </p:nvSpPr>
            <p:spPr>
              <a:xfrm>
                <a:off x="3335752" y="5796323"/>
                <a:ext cx="2851586" cy="307777"/>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148C3436-8D68-387B-AE6C-F3F41AF4806F}"/>
                  </a:ext>
                </a:extLst>
              </p:cNvPr>
              <p:cNvSpPr txBox="1"/>
              <p:nvPr/>
            </p:nvSpPr>
            <p:spPr>
              <a:xfrm>
                <a:off x="1784779" y="4356383"/>
                <a:ext cx="2851586"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noProof="0" smtClean="0">
                          <a:solidFill>
                            <a:prstClr val="black"/>
                          </a:solidFill>
                          <a:latin typeface="Cambria Math" panose="02040503050406030204" pitchFamily="18" charset="0"/>
                          <a:ea typeface="Cambria Math" panose="02040503050406030204" pitchFamily="18" charset="0"/>
                        </a:rPr>
                        <m:t>∆</m:t>
                      </m:r>
                      <m:r>
                        <a:rPr lang="it-IT" sz="1400" b="0" i="1" noProof="0" smtClean="0">
                          <a:solidFill>
                            <a:prstClr val="black"/>
                          </a:solidFill>
                          <a:latin typeface="Cambria Math" panose="02040503050406030204" pitchFamily="18" charset="0"/>
                          <a:ea typeface="Cambria Math" panose="02040503050406030204" pitchFamily="18" charset="0"/>
                        </a:rPr>
                        <m:t>𝑆</m:t>
                      </m:r>
                      <m:r>
                        <a:rPr lang="it-IT" sz="1400" b="0" i="1" noProof="0" smtClean="0">
                          <a:solidFill>
                            <a:prstClr val="black"/>
                          </a:solidFill>
                          <a:latin typeface="Cambria Math" panose="02040503050406030204" pitchFamily="18" charset="0"/>
                          <a:ea typeface="Cambria Math" panose="02040503050406030204" pitchFamily="18" charset="0"/>
                        </a:rPr>
                        <m:t>=?</m:t>
                      </m:r>
                    </m:oMath>
                  </m:oMathPara>
                </a14:m>
                <a:endParaRPr lang="it-IT" sz="1400" noProof="0" dirty="0">
                  <a:solidFill>
                    <a:prstClr val="black"/>
                  </a:solidFill>
                  <a:latin typeface="Calibri" panose="020F0502020204030204"/>
                  <a:ea typeface="+mn-ea"/>
                </a:endParaRPr>
              </a:p>
            </p:txBody>
          </p:sp>
        </mc:Choice>
        <mc:Fallback xmlns="">
          <p:sp>
            <p:nvSpPr>
              <p:cNvPr id="26" name="CasellaDiTesto 25">
                <a:extLst>
                  <a:ext uri="{FF2B5EF4-FFF2-40B4-BE49-F238E27FC236}">
                    <a16:creationId xmlns:a16="http://schemas.microsoft.com/office/drawing/2014/main" id="{148C3436-8D68-387B-AE6C-F3F41AF4806F}"/>
                  </a:ext>
                </a:extLst>
              </p:cNvPr>
              <p:cNvSpPr txBox="1">
                <a:spLocks noRot="1" noChangeAspect="1" noMove="1" noResize="1" noEditPoints="1" noAdjustHandles="1" noChangeArrowheads="1" noChangeShapeType="1" noTextEdit="1"/>
              </p:cNvSpPr>
              <p:nvPr/>
            </p:nvSpPr>
            <p:spPr>
              <a:xfrm>
                <a:off x="1784779" y="4356383"/>
                <a:ext cx="2851586" cy="307777"/>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4C77EF28-3435-30D8-DF2A-29576AB1414D}"/>
                  </a:ext>
                </a:extLst>
              </p:cNvPr>
              <p:cNvSpPr txBox="1"/>
              <p:nvPr/>
            </p:nvSpPr>
            <p:spPr>
              <a:xfrm>
                <a:off x="2633128" y="3662402"/>
                <a:ext cx="772986"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800" b="0" i="1" noProof="0" smtClean="0">
                              <a:solidFill>
                                <a:prstClr val="black"/>
                              </a:solidFill>
                              <a:latin typeface="Cambria Math" panose="02040503050406030204" pitchFamily="18" charset="0"/>
                              <a:ea typeface="+mn-ea"/>
                            </a:rPr>
                          </m:ctrlPr>
                        </m:sSubPr>
                        <m:e>
                          <m:r>
                            <a:rPr lang="it-IT" sz="1800" i="1" noProof="0" smtClean="0">
                              <a:solidFill>
                                <a:prstClr val="black"/>
                              </a:solidFill>
                              <a:latin typeface="Cambria Math" panose="02040503050406030204" pitchFamily="18" charset="0"/>
                              <a:ea typeface="+mn-ea"/>
                            </a:rPr>
                            <m:t>𝐾</m:t>
                          </m:r>
                        </m:e>
                        <m:sub>
                          <m:r>
                            <a:rPr lang="it-IT" sz="1800" b="0" i="1" noProof="0" smtClean="0">
                              <a:solidFill>
                                <a:prstClr val="black"/>
                              </a:solidFill>
                              <a:latin typeface="Cambria Math" panose="02040503050406030204" pitchFamily="18" charset="0"/>
                              <a:ea typeface="+mn-ea"/>
                            </a:rPr>
                            <m:t>𝑡</m:t>
                          </m:r>
                          <m:r>
                            <a:rPr lang="it-IT" sz="1800" b="0" i="1" noProof="0" smtClean="0">
                              <a:solidFill>
                                <a:prstClr val="black"/>
                              </a:solidFill>
                              <a:latin typeface="Cambria Math" panose="02040503050406030204" pitchFamily="18" charset="0"/>
                              <a:ea typeface="+mn-ea"/>
                            </a:rPr>
                            <m:t>+1</m:t>
                          </m:r>
                        </m:sub>
                      </m:sSub>
                    </m:oMath>
                  </m:oMathPara>
                </a14:m>
                <a:endParaRPr lang="it-IT" sz="1800" noProof="0" dirty="0">
                  <a:solidFill>
                    <a:prstClr val="black"/>
                  </a:solidFill>
                  <a:latin typeface="Calibri" panose="020F0502020204030204"/>
                  <a:ea typeface="+mn-ea"/>
                </a:endParaRPr>
              </a:p>
            </p:txBody>
          </p:sp>
        </mc:Choice>
        <mc:Fallback xmlns="">
          <p:sp>
            <p:nvSpPr>
              <p:cNvPr id="45" name="CasellaDiTesto 44">
                <a:extLst>
                  <a:ext uri="{FF2B5EF4-FFF2-40B4-BE49-F238E27FC236}">
                    <a16:creationId xmlns:a16="http://schemas.microsoft.com/office/drawing/2014/main" id="{4C77EF28-3435-30D8-DF2A-29576AB1414D}"/>
                  </a:ext>
                </a:extLst>
              </p:cNvPr>
              <p:cNvSpPr txBox="1">
                <a:spLocks noRot="1" noChangeAspect="1" noMove="1" noResize="1" noEditPoints="1" noAdjustHandles="1" noChangeArrowheads="1" noChangeShapeType="1" noTextEdit="1"/>
              </p:cNvSpPr>
              <p:nvPr/>
            </p:nvSpPr>
            <p:spPr>
              <a:xfrm>
                <a:off x="2633128" y="3662402"/>
                <a:ext cx="772986" cy="369332"/>
              </a:xfrm>
              <a:prstGeom prst="rect">
                <a:avLst/>
              </a:prstGeom>
              <a:blipFill>
                <a:blip r:embed="rId9"/>
                <a:stretch>
                  <a:fillRect/>
                </a:stretch>
              </a:blipFill>
            </p:spPr>
            <p:txBody>
              <a:bodyPr/>
              <a:lstStyle/>
              <a:p>
                <a:r>
                  <a:rPr lang="it-IT">
                    <a:noFill/>
                  </a:rPr>
                  <a:t> </a:t>
                </a:r>
              </a:p>
            </p:txBody>
          </p:sp>
        </mc:Fallback>
      </mc:AlternateContent>
      <p:cxnSp>
        <p:nvCxnSpPr>
          <p:cNvPr id="46" name="Connettore 2 45">
            <a:extLst>
              <a:ext uri="{FF2B5EF4-FFF2-40B4-BE49-F238E27FC236}">
                <a16:creationId xmlns:a16="http://schemas.microsoft.com/office/drawing/2014/main" id="{929A51FA-2D72-A905-801A-243ADE10977B}"/>
              </a:ext>
            </a:extLst>
          </p:cNvPr>
          <p:cNvCxnSpPr>
            <a:stCxn id="26" idx="0"/>
            <a:endCxn id="45" idx="2"/>
          </p:cNvCxnSpPr>
          <p:nvPr/>
        </p:nvCxnSpPr>
        <p:spPr bwMode="auto">
          <a:xfrm flipH="1" flipV="1">
            <a:off x="3019621" y="4031734"/>
            <a:ext cx="190951" cy="324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Shape 17">
            <a:extLst>
              <a:ext uri="{FF2B5EF4-FFF2-40B4-BE49-F238E27FC236}">
                <a16:creationId xmlns:a16="http://schemas.microsoft.com/office/drawing/2014/main" id="{A33138C3-2422-7547-A9D1-DDF6EAD4DCDB}"/>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88484FDF-7B0F-5149-1490-294D9F66C728}"/>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AC3E737B-C2B5-3A14-83A9-E37D2E33DD38}"/>
              </a:ext>
            </a:extLst>
          </p:cNvPr>
          <p:cNvPicPr>
            <a:picLocks noChangeAspect="1"/>
          </p:cNvPicPr>
          <p:nvPr/>
        </p:nvPicPr>
        <p:blipFill>
          <a:blip r:embed="rId10"/>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50548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7" grpId="0"/>
      <p:bldP spid="20" grpId="0"/>
      <p:bldP spid="24" grpId="0"/>
      <p:bldP spid="25" grpId="0"/>
      <p:bldP spid="26"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CB89-310C-0656-CAD8-FF899EB8A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815FA-4790-4B7A-E498-FC1AAD9B7B45}"/>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Curve di domanda e offerta dei fattori</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82EA79E1-FE7E-3FC3-4BC7-9920324EF996}"/>
                  </a:ext>
                </a:extLst>
              </p:cNvPr>
              <p:cNvSpPr txBox="1">
                <a:spLocks/>
              </p:cNvSpPr>
              <p:nvPr/>
            </p:nvSpPr>
            <p:spPr bwMode="auto">
              <a:xfrm>
                <a:off x="836426" y="1566332"/>
                <a:ext cx="10593574" cy="4735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noProof="0" dirty="0">
                    <a:latin typeface="Times New Roman" panose="02020603050405020304" pitchFamily="18" charset="0"/>
                    <a:cs typeface="Times New Roman" panose="02020603050405020304" pitchFamily="18" charset="0"/>
                  </a:rPr>
                  <a:t>Come viene determinata la quantità di ore lavoro ceduta dai lavoratori all’impresa? Come viene determinata la quantità di capitale-grano ceduta dai capitalisti all’impresa? </a:t>
                </a:r>
                <a14:m>
                  <m:oMath xmlns:m="http://schemas.openxmlformats.org/officeDocument/2006/math">
                    <m:r>
                      <a:rPr lang="it-IT" sz="1800" b="0" i="1" noProof="0" smtClean="0">
                        <a:latin typeface="Cambria Math" panose="02040503050406030204" pitchFamily="18" charset="0"/>
                        <a:cs typeface="Times New Roman" panose="02020603050405020304" pitchFamily="18" charset="0"/>
                      </a:rPr>
                      <m:t>→</m:t>
                    </m:r>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𝐿</m:t>
                        </m:r>
                      </m:e>
                      <m:sup>
                        <m:r>
                          <a:rPr lang="it-IT" sz="1800" b="0" i="1" noProof="0" smtClean="0">
                            <a:latin typeface="Cambria Math" panose="02040503050406030204" pitchFamily="18" charset="0"/>
                            <a:cs typeface="Times New Roman" panose="02020603050405020304" pitchFamily="18" charset="0"/>
                          </a:rPr>
                          <m:t>∗</m:t>
                        </m:r>
                      </m:sup>
                    </m:sSup>
                    <m:r>
                      <a:rPr lang="it-IT" sz="1800" b="0" i="1" noProof="0" smtClean="0">
                        <a:latin typeface="Cambria Math" panose="02040503050406030204" pitchFamily="18" charset="0"/>
                        <a:cs typeface="Times New Roman" panose="02020603050405020304" pitchFamily="18" charset="0"/>
                      </a:rPr>
                      <m:t>?,</m:t>
                    </m:r>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𝐾</m:t>
                        </m:r>
                      </m:e>
                      <m:sup>
                        <m:r>
                          <a:rPr lang="it-IT" sz="1800" b="0" i="1" noProof="0" smtClean="0">
                            <a:latin typeface="Cambria Math" panose="02040503050406030204" pitchFamily="18" charset="0"/>
                            <a:cs typeface="Times New Roman" panose="02020603050405020304" pitchFamily="18" charset="0"/>
                          </a:rPr>
                          <m:t>∗</m:t>
                        </m:r>
                      </m:sup>
                    </m:sSup>
                    <m:r>
                      <a:rPr lang="it-IT" sz="1800" b="0" i="1" noProof="0" smtClean="0">
                        <a:latin typeface="Cambria Math" panose="02040503050406030204" pitchFamily="18" charset="0"/>
                        <a:cs typeface="Times New Roman" panose="02020603050405020304" pitchFamily="18" charset="0"/>
                      </a:rPr>
                      <m:t>?</m:t>
                    </m:r>
                  </m:oMath>
                </a14:m>
                <a:endParaRPr lang="it-IT" sz="1800" noProof="0" dirty="0">
                  <a:latin typeface="Times New Roman" panose="02020603050405020304" pitchFamily="18" charset="0"/>
                  <a:cs typeface="Times New Roman" panose="02020603050405020304" pitchFamily="18" charset="0"/>
                </a:endParaRPr>
              </a:p>
              <a:p>
                <a:pPr algn="just"/>
                <a:r>
                  <a:rPr lang="it-IT" sz="1800" noProof="0" dirty="0">
                    <a:latin typeface="Times New Roman" panose="02020603050405020304" pitchFamily="18" charset="0"/>
                    <a:cs typeface="Times New Roman" panose="02020603050405020304" pitchFamily="18" charset="0"/>
                  </a:rPr>
                  <a:t>A partire delle quantità concesse all’impresa, come viene determinato il livello di produzione finale? </a:t>
                </a:r>
                <a14:m>
                  <m:oMath xmlns:m="http://schemas.openxmlformats.org/officeDocument/2006/math">
                    <m:r>
                      <a:rPr lang="it-IT" sz="1800" b="0" i="1" noProof="0" smtClean="0">
                        <a:latin typeface="Cambria Math" panose="02040503050406030204" pitchFamily="18" charset="0"/>
                        <a:cs typeface="Times New Roman" panose="02020603050405020304" pitchFamily="18" charset="0"/>
                      </a:rPr>
                      <m:t>→</m:t>
                    </m:r>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𝑌</m:t>
                        </m:r>
                      </m:e>
                      <m:sup>
                        <m:r>
                          <a:rPr lang="it-IT" sz="1800" b="0" i="1" noProof="0" smtClean="0">
                            <a:latin typeface="Cambria Math" panose="02040503050406030204" pitchFamily="18" charset="0"/>
                            <a:cs typeface="Times New Roman" panose="02020603050405020304" pitchFamily="18" charset="0"/>
                          </a:rPr>
                          <m:t>∗</m:t>
                        </m:r>
                      </m:sup>
                    </m:sSup>
                    <m:r>
                      <a:rPr lang="it-IT" sz="1800" b="0" i="1" noProof="0" smtClean="0">
                        <a:latin typeface="Cambria Math" panose="02040503050406030204" pitchFamily="18" charset="0"/>
                        <a:cs typeface="Times New Roman" panose="02020603050405020304" pitchFamily="18" charset="0"/>
                      </a:rPr>
                      <m:t>?</m:t>
                    </m:r>
                  </m:oMath>
                </a14:m>
                <a:endParaRPr lang="it-IT" sz="1800" noProof="0" dirty="0">
                  <a:latin typeface="Times New Roman" panose="02020603050405020304" pitchFamily="18" charset="0"/>
                  <a:cs typeface="Times New Roman" panose="02020603050405020304" pitchFamily="18" charset="0"/>
                </a:endParaRPr>
              </a:p>
              <a:p>
                <a:pPr algn="just"/>
                <a:r>
                  <a:rPr lang="it-IT" sz="1800" noProof="0" dirty="0">
                    <a:latin typeface="Times New Roman" panose="02020603050405020304" pitchFamily="18" charset="0"/>
                    <a:cs typeface="Times New Roman" panose="02020603050405020304" pitchFamily="18" charset="0"/>
                  </a:rPr>
                  <a:t>Come viene distribuito il prodotto finale tra lavoratori e capitalisti? </a:t>
                </a:r>
                <a14:m>
                  <m:oMath xmlns:m="http://schemas.openxmlformats.org/officeDocument/2006/math">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𝑤</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𝑟</m:t>
                    </m:r>
                    <m:r>
                      <a:rPr lang="it-IT" sz="1800" b="0" i="1" noProof="0" smtClean="0">
                        <a:latin typeface="Cambria Math" panose="02040503050406030204" pitchFamily="18" charset="0"/>
                        <a:cs typeface="Times New Roman" panose="02020603050405020304" pitchFamily="18" charset="0"/>
                      </a:rPr>
                      <m:t>?</m:t>
                    </m:r>
                  </m:oMath>
                </a14:m>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𝑌</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𝑓</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𝐾</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𝐿</m:t>
                      </m:r>
                      <m:r>
                        <a:rPr lang="it-IT" sz="1800" b="0" i="1" noProof="0" smtClean="0">
                          <a:latin typeface="Cambria Math" panose="02040503050406030204" pitchFamily="18" charset="0"/>
                          <a:cs typeface="Times New Roman" panose="02020603050405020304" pitchFamily="18" charset="0"/>
                        </a:rPr>
                        <m:t>)</m:t>
                      </m:r>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𝑊</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𝑤𝐿</m:t>
                      </m:r>
                    </m:oMath>
                  </m:oMathPara>
                </a14:m>
                <a:endParaRPr lang="it-IT" sz="1800" b="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𝑃</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𝑟𝐾</m:t>
                      </m:r>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𝑌</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𝑊</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𝑃</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𝑤𝐿</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𝑟𝐾</m:t>
                      </m:r>
                    </m:oMath>
                  </m:oMathPara>
                </a14:m>
                <a:endParaRPr lang="it-IT" sz="1800" noProof="0" dirty="0">
                  <a:latin typeface="Times New Roman" panose="02020603050405020304" pitchFamily="18" charset="0"/>
                  <a:cs typeface="Times New Roman" panose="02020603050405020304" pitchFamily="18" charset="0"/>
                </a:endParaRPr>
              </a:p>
              <a:p>
                <a:pPr algn="just"/>
                <a:r>
                  <a:rPr lang="it-IT" sz="1800" noProof="0" dirty="0">
                    <a:latin typeface="Times New Roman" panose="02020603050405020304" pitchFamily="18" charset="0"/>
                    <a:cs typeface="Times New Roman" panose="02020603050405020304" pitchFamily="18" charset="0"/>
                  </a:rPr>
                  <a:t>Per determinare quante ore lavoro o quanto capitale le famiglie vogliono offrire all’impresa dobbiamo definire e costruire le curve di offerta di tali fattori. La domanda di ogni fattore è funzione della produttività marginale. L’offerta dei fattori è funzione del prezzo. Dall’incrocio tra domanda e offerta si determinano simultaneamente.</a:t>
                </a:r>
              </a:p>
              <a:p>
                <a:pPr algn="just"/>
                <a:r>
                  <a:rPr lang="it-IT" sz="1800" noProof="0" dirty="0">
                    <a:latin typeface="Times New Roman" panose="02020603050405020304" pitchFamily="18" charset="0"/>
                    <a:cs typeface="Times New Roman" panose="02020603050405020304" pitchFamily="18" charset="0"/>
                  </a:rPr>
                  <a:t>L’impianto teorico neoclassico determina simultaneamente la quantità utilizzata di ogni fattore (K,L), l’ammontare della produzione e la distribuzione della produzione tra capitale e lavoro. </a:t>
                </a:r>
              </a:p>
              <a:p>
                <a:pPr marL="0" indent="0" algn="just">
                  <a:buNone/>
                </a:pPr>
                <a:endParaRPr lang="it-IT" sz="1800" i="1" noProof="0" dirty="0"/>
              </a:p>
            </p:txBody>
          </p:sp>
        </mc:Choice>
        <mc:Fallback xmlns="">
          <p:sp>
            <p:nvSpPr>
              <p:cNvPr id="6" name="Marcador de contenido 2">
                <a:extLst>
                  <a:ext uri="{FF2B5EF4-FFF2-40B4-BE49-F238E27FC236}">
                    <a16:creationId xmlns:a16="http://schemas.microsoft.com/office/drawing/2014/main" id="{82EA79E1-FE7E-3FC3-4BC7-9920324EF996}"/>
                  </a:ext>
                </a:extLst>
              </p:cNvPr>
              <p:cNvSpPr txBox="1">
                <a:spLocks noRot="1" noChangeAspect="1" noMove="1" noResize="1" noEditPoints="1" noAdjustHandles="1" noChangeArrowheads="1" noChangeShapeType="1" noTextEdit="1"/>
              </p:cNvSpPr>
              <p:nvPr/>
            </p:nvSpPr>
            <p:spPr bwMode="auto">
              <a:xfrm>
                <a:off x="836426" y="1566332"/>
                <a:ext cx="10593574" cy="4735600"/>
              </a:xfrm>
              <a:prstGeom prst="rect">
                <a:avLst/>
              </a:prstGeom>
              <a:blipFill>
                <a:blip r:embed="rId2"/>
                <a:stretch>
                  <a:fillRect l="-345" t="-772" r="-518"/>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9BD10D89-5786-0476-A05E-53ADB8D89DE8}"/>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C94D1D95-2A47-1A14-894F-30E7FC95DDF5}"/>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A03B780F-A2B0-026C-347A-2AD17CDCA4E8}"/>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854246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5160E-82F0-EDC7-B5FC-D006D3FAC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1B2B2-3A98-0DF0-B85D-04EABE613829}"/>
              </a:ext>
            </a:extLst>
          </p:cNvPr>
          <p:cNvSpPr>
            <a:spLocks noGrp="1"/>
          </p:cNvSpPr>
          <p:nvPr>
            <p:ph type="title"/>
          </p:nvPr>
        </p:nvSpPr>
        <p:spPr>
          <a:xfrm>
            <a:off x="836426" y="240769"/>
            <a:ext cx="10515600" cy="1325563"/>
          </a:xfrm>
        </p:spPr>
        <p:txBody>
          <a:bodyPr/>
          <a:lstStyle/>
          <a:p>
            <a:r>
              <a:rPr lang="it-IT" noProof="0" dirty="0" err="1">
                <a:latin typeface="Times New Roman" panose="02020603050405020304" pitchFamily="18" charset="0"/>
                <a:cs typeface="Times New Roman" panose="02020603050405020304" pitchFamily="18" charset="0"/>
              </a:rPr>
              <a:t>Mircofondazioni</a:t>
            </a:r>
            <a:endParaRPr lang="it-IT" noProof="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2ABB90A7-A33D-71FD-B8A5-94B49422E923}"/>
                  </a:ext>
                </a:extLst>
              </p:cNvPr>
              <p:cNvSpPr txBox="1">
                <a:spLocks/>
              </p:cNvSpPr>
              <p:nvPr/>
            </p:nvSpPr>
            <p:spPr bwMode="auto">
              <a:xfrm>
                <a:off x="836426" y="1279462"/>
                <a:ext cx="10593574" cy="4735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noProof="0" dirty="0">
                    <a:latin typeface="Times New Roman" panose="02020603050405020304" pitchFamily="18" charset="0"/>
                    <a:cs typeface="Times New Roman" panose="02020603050405020304" pitchFamily="18" charset="0"/>
                  </a:rPr>
                  <a:t>Massimizzazione dell’utilità dell’agente rappresentativo (dotato sia di capitale che di lavoro):</a:t>
                </a: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m:rPr>
                          <m:sty m:val="p"/>
                        </m:rPr>
                        <a:rPr lang="it-IT" sz="1800" i="1" noProof="0" smtClean="0">
                          <a:latin typeface="Cambria Math" panose="02040503050406030204" pitchFamily="18" charset="0"/>
                        </a:rPr>
                        <m:t>max</m:t>
                      </m:r>
                      <m:r>
                        <a:rPr lang="it-IT" sz="1800" i="1" noProof="0" smtClean="0">
                          <a:latin typeface="Cambria Math" panose="02040503050406030204" pitchFamily="18" charset="0"/>
                        </a:rPr>
                        <m:t>​ </m:t>
                      </m:r>
                      <m:r>
                        <a:rPr lang="it-IT" sz="1800" i="1" noProof="0" smtClean="0">
                          <a:latin typeface="Cambria Math" panose="02040503050406030204" pitchFamily="18" charset="0"/>
                        </a:rPr>
                        <m:t>𝑈</m:t>
                      </m:r>
                      <m:r>
                        <a:rPr lang="it-IT" sz="1800" i="1" noProof="0" smtClean="0">
                          <a:latin typeface="Cambria Math" panose="02040503050406030204" pitchFamily="18" charset="0"/>
                        </a:rPr>
                        <m:t>(</m:t>
                      </m:r>
                      <m:r>
                        <a:rPr lang="it-IT" sz="1800" i="1" noProof="0" smtClean="0">
                          <a:latin typeface="Cambria Math" panose="02040503050406030204" pitchFamily="18" charset="0"/>
                        </a:rPr>
                        <m:t>𝐶</m:t>
                      </m:r>
                      <m:r>
                        <a:rPr lang="it-IT" sz="1800" i="1" noProof="0" smtClean="0">
                          <a:latin typeface="Cambria Math" panose="02040503050406030204" pitchFamily="18" charset="0"/>
                        </a:rPr>
                        <m:t>,</m:t>
                      </m:r>
                      <m:r>
                        <a:rPr lang="it-IT" sz="1800" i="1" noProof="0" smtClean="0">
                          <a:latin typeface="Cambria Math" panose="02040503050406030204" pitchFamily="18" charset="0"/>
                        </a:rPr>
                        <m:t>𝐿</m:t>
                      </m:r>
                      <m:r>
                        <a:rPr lang="it-IT" sz="1800" i="1" noProof="0" smtClean="0">
                          <a:latin typeface="Cambria Math" panose="02040503050406030204" pitchFamily="18" charset="0"/>
                        </a:rPr>
                        <m:t>)=</m:t>
                      </m:r>
                      <m:r>
                        <a:rPr lang="it-IT" sz="1800" i="1" noProof="0" smtClean="0">
                          <a:latin typeface="Cambria Math" panose="02040503050406030204" pitchFamily="18" charset="0"/>
                        </a:rPr>
                        <m:t>𝑢</m:t>
                      </m:r>
                      <m:r>
                        <a:rPr lang="it-IT" sz="1800" i="1" noProof="0" smtClean="0">
                          <a:latin typeface="Cambria Math" panose="02040503050406030204" pitchFamily="18" charset="0"/>
                        </a:rPr>
                        <m:t>(</m:t>
                      </m:r>
                      <m:r>
                        <a:rPr lang="it-IT" sz="1800" i="1" noProof="0" smtClean="0">
                          <a:latin typeface="Cambria Math" panose="02040503050406030204" pitchFamily="18" charset="0"/>
                        </a:rPr>
                        <m:t>𝐶</m:t>
                      </m:r>
                      <m:r>
                        <a:rPr lang="it-IT" sz="1800" i="1" noProof="0" smtClean="0">
                          <a:latin typeface="Cambria Math" panose="02040503050406030204" pitchFamily="18" charset="0"/>
                        </a:rPr>
                        <m:t>)+</m:t>
                      </m:r>
                      <m:r>
                        <a:rPr lang="it-IT" sz="1800" i="1" noProof="0" smtClean="0">
                          <a:latin typeface="Cambria Math" panose="02040503050406030204" pitchFamily="18" charset="0"/>
                        </a:rPr>
                        <m:t>𝑣</m:t>
                      </m:r>
                      <m:r>
                        <a:rPr lang="it-IT" sz="1800" i="1" noProof="0" smtClean="0">
                          <a:latin typeface="Cambria Math" panose="02040503050406030204" pitchFamily="18" charset="0"/>
                        </a:rPr>
                        <m:t>(1−</m:t>
                      </m:r>
                      <m:r>
                        <a:rPr lang="it-IT" sz="1800" i="1" noProof="0" smtClean="0">
                          <a:latin typeface="Cambria Math" panose="02040503050406030204" pitchFamily="18" charset="0"/>
                        </a:rPr>
                        <m:t>𝐿</m:t>
                      </m:r>
                      <m:r>
                        <a:rPr lang="it-IT" sz="1800" i="1" noProof="0" smtClean="0">
                          <a:latin typeface="Cambria Math" panose="02040503050406030204" pitchFamily="18" charset="0"/>
                        </a:rPr>
                        <m:t>)</m:t>
                      </m:r>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r>
                        <a:rPr lang="it-IT" sz="1800" i="1" noProof="0" smtClean="0">
                          <a:latin typeface="Cambria Math" panose="02040503050406030204" pitchFamily="18" charset="0"/>
                          <a:cs typeface="Times New Roman" panose="02020603050405020304" pitchFamily="18" charset="0"/>
                        </a:rPr>
                        <m:t>𝐶</m:t>
                      </m:r>
                      <m:r>
                        <a:rPr lang="it-IT" sz="1800" i="1" noProof="0" smtClean="0">
                          <a:latin typeface="Cambria Math" panose="02040503050406030204" pitchFamily="18" charset="0"/>
                          <a:cs typeface="Times New Roman" panose="02020603050405020304" pitchFamily="18" charset="0"/>
                        </a:rPr>
                        <m:t>=</m:t>
                      </m:r>
                      <m:r>
                        <a:rPr lang="it-IT" sz="1800" i="1" noProof="0" smtClean="0">
                          <a:latin typeface="Cambria Math" panose="02040503050406030204" pitchFamily="18" charset="0"/>
                          <a:cs typeface="Times New Roman" panose="02020603050405020304" pitchFamily="18" charset="0"/>
                        </a:rPr>
                        <m:t>𝑤𝐿</m:t>
                      </m:r>
                      <m:r>
                        <a:rPr lang="it-IT" sz="1800" i="1" noProof="0" smtClean="0">
                          <a:latin typeface="Cambria Math" panose="02040503050406030204" pitchFamily="18" charset="0"/>
                          <a:cs typeface="Times New Roman" panose="02020603050405020304" pitchFamily="18" charset="0"/>
                        </a:rPr>
                        <m:t>+</m:t>
                      </m:r>
                      <m:r>
                        <a:rPr lang="it-IT" sz="1800" i="1" noProof="0" smtClean="0">
                          <a:latin typeface="Cambria Math" panose="02040503050406030204" pitchFamily="18" charset="0"/>
                          <a:cs typeface="Times New Roman" panose="02020603050405020304" pitchFamily="18" charset="0"/>
                        </a:rPr>
                        <m:t>𝑟</m:t>
                      </m:r>
                      <m:sSup>
                        <m:sSupPr>
                          <m:ctrlPr>
                            <a:rPr lang="it-IT" sz="1800" b="0" i="1" noProof="0" smtClean="0">
                              <a:latin typeface="Cambria Math" panose="02040503050406030204" pitchFamily="18" charset="0"/>
                              <a:cs typeface="Times New Roman" panose="02020603050405020304" pitchFamily="18" charset="0"/>
                            </a:rPr>
                          </m:ctrlPr>
                        </m:sSupPr>
                        <m:e>
                          <m:acc>
                            <m:accPr>
                              <m:chr m:val="̅"/>
                              <m:ctrlPr>
                                <a:rPr lang="it-IT" sz="1800" b="0" i="1" noProof="0" smtClean="0">
                                  <a:latin typeface="Cambria Math" panose="02040503050406030204" pitchFamily="18" charset="0"/>
                                  <a:cs typeface="Times New Roman" panose="02020603050405020304" pitchFamily="18" charset="0"/>
                                </a:rPr>
                              </m:ctrlPr>
                            </m:accPr>
                            <m:e>
                              <m:r>
                                <a:rPr lang="it-IT" sz="1800" b="0" i="1" noProof="0" smtClean="0">
                                  <a:latin typeface="Cambria Math" panose="02040503050406030204" pitchFamily="18" charset="0"/>
                                  <a:cs typeface="Times New Roman" panose="02020603050405020304" pitchFamily="18" charset="0"/>
                                </a:rPr>
                                <m:t>𝐾</m:t>
                              </m:r>
                            </m:e>
                          </m:acc>
                        </m:e>
                        <m:sup>
                          <m:r>
                            <a:rPr lang="it-IT" sz="1800" i="1" noProof="0" smtClean="0">
                              <a:latin typeface="Cambria Math" panose="02040503050406030204" pitchFamily="18" charset="0"/>
                              <a:cs typeface="Times New Roman" panose="02020603050405020304" pitchFamily="18" charset="0"/>
                            </a:rPr>
                            <m:t>𝑠</m:t>
                          </m:r>
                        </m:sup>
                      </m:sSup>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r>
                  <a:rPr lang="it-IT" sz="1800" noProof="0" dirty="0">
                    <a:latin typeface="Times New Roman" panose="02020603050405020304" pitchFamily="18" charset="0"/>
                    <a:cs typeface="Times New Roman" panose="02020603050405020304" pitchFamily="18" charset="0"/>
                  </a:rPr>
                  <a:t>𝐶: consumo </a:t>
                </a:r>
              </a:p>
              <a:p>
                <a:pPr marL="0" indent="0" algn="just">
                  <a:buNone/>
                </a:pPr>
                <a:r>
                  <a:rPr lang="it-IT" sz="1800" noProof="0" dirty="0">
                    <a:latin typeface="Times New Roman" panose="02020603050405020304" pitchFamily="18" charset="0"/>
                    <a:cs typeface="Times New Roman" panose="02020603050405020304" pitchFamily="18" charset="0"/>
                  </a:rPr>
                  <a:t>𝐿: ore lavorate</a:t>
                </a:r>
              </a:p>
              <a:p>
                <a:pPr marL="0" indent="0" algn="just">
                  <a:buNone/>
                </a:pPr>
                <a:r>
                  <a:rPr lang="it-IT" sz="1800" noProof="0" dirty="0">
                    <a:latin typeface="Times New Roman" panose="02020603050405020304" pitchFamily="18" charset="0"/>
                    <a:cs typeface="Times New Roman" panose="02020603050405020304" pitchFamily="18" charset="0"/>
                  </a:rPr>
                  <a:t>1−𝐿: tempo libero</a:t>
                </a:r>
              </a:p>
              <a:p>
                <a:pPr marL="0" indent="0" algn="just">
                  <a:buNone/>
                </a:pPr>
                <a:r>
                  <a:rPr lang="it-IT" sz="1800" noProof="0" dirty="0">
                    <a:latin typeface="Times New Roman" panose="02020603050405020304" pitchFamily="18" charset="0"/>
                    <a:cs typeface="Times New Roman" panose="02020603050405020304" pitchFamily="18" charset="0"/>
                  </a:rPr>
                  <a:t>Da qui si ottiene la curva di offerta di lavoro in funzione del salario reale </a:t>
                </a:r>
                <a:endParaRPr lang="it-IT" sz="1800" dirty="0">
                  <a:latin typeface="Times New Roman" panose="02020603050405020304" pitchFamily="18" charset="0"/>
                  <a:cs typeface="Times New Roman" panose="02020603050405020304" pitchFamily="18" charset="0"/>
                </a:endParaRPr>
              </a:p>
              <a:p>
                <a:pPr marL="0" indent="0" algn="just">
                  <a:buNone/>
                </a:pPr>
                <a:r>
                  <a:rPr lang="it-IT" sz="1800" noProof="0" dirty="0">
                    <a:latin typeface="Times New Roman" panose="02020603050405020304" pitchFamily="18" charset="0"/>
                    <a:cs typeface="Times New Roman" panose="02020603050405020304" pitchFamily="18" charset="0"/>
                  </a:rPr>
                  <a:t>Impresa: massimizzazione del profitto: </a:t>
                </a:r>
              </a:p>
              <a:p>
                <a:pPr algn="just"/>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i="1" noProof="0" smtClean="0">
                          <a:latin typeface="Cambria Math" panose="02040503050406030204" pitchFamily="18" charset="0"/>
                        </a:rPr>
                        <m:t>𝑚𝑎𝑥</m:t>
                      </m:r>
                      <m:r>
                        <a:rPr lang="it-IT" sz="1800" i="1" noProof="0" smtClean="0">
                          <a:latin typeface="Cambria Math" panose="02040503050406030204" pitchFamily="18" charset="0"/>
                        </a:rPr>
                        <m:t>​ </m:t>
                      </m:r>
                      <m:r>
                        <m:rPr>
                          <m:sty m:val="p"/>
                        </m:rPr>
                        <a:rPr lang="it-IT" sz="1800" i="0" noProof="0" smtClean="0">
                          <a:latin typeface="Cambria Math" panose="02040503050406030204" pitchFamily="18" charset="0"/>
                        </a:rPr>
                        <m:t>Π</m:t>
                      </m:r>
                      <m:r>
                        <a:rPr lang="it-IT" sz="1800" b="0" i="0" noProof="0" smtClean="0">
                          <a:latin typeface="Cambria Math" panose="02040503050406030204" pitchFamily="18" charset="0"/>
                        </a:rPr>
                        <m:t>(</m:t>
                      </m:r>
                      <m:r>
                        <a:rPr lang="it-IT" sz="1800" b="0" i="1" noProof="0" smtClean="0">
                          <a:latin typeface="Cambria Math" panose="02040503050406030204" pitchFamily="18" charset="0"/>
                        </a:rPr>
                        <m:t>𝐾</m:t>
                      </m:r>
                      <m:r>
                        <a:rPr lang="it-IT" sz="1800" b="0" i="1" noProof="0" smtClean="0">
                          <a:latin typeface="Cambria Math" panose="02040503050406030204" pitchFamily="18" charset="0"/>
                        </a:rPr>
                        <m:t>,</m:t>
                      </m:r>
                      <m:r>
                        <a:rPr lang="it-IT" sz="1800" b="0" i="1" noProof="0" smtClean="0">
                          <a:latin typeface="Cambria Math" panose="02040503050406030204" pitchFamily="18" charset="0"/>
                        </a:rPr>
                        <m:t>𝐿</m:t>
                      </m:r>
                      <m:r>
                        <a:rPr lang="it-IT" sz="1800" b="0" i="1" noProof="0" smtClean="0">
                          <a:latin typeface="Cambria Math" panose="02040503050406030204" pitchFamily="18" charset="0"/>
                        </a:rPr>
                        <m:t>)=</m:t>
                      </m:r>
                      <m:r>
                        <a:rPr lang="it-IT" sz="1800" i="1" noProof="0" smtClean="0">
                          <a:latin typeface="Cambria Math" panose="02040503050406030204" pitchFamily="18" charset="0"/>
                        </a:rPr>
                        <m:t>𝐹</m:t>
                      </m:r>
                      <m:r>
                        <a:rPr lang="it-IT" sz="1800" i="1" noProof="0" smtClean="0">
                          <a:latin typeface="Cambria Math" panose="02040503050406030204" pitchFamily="18" charset="0"/>
                        </a:rPr>
                        <m:t>(</m:t>
                      </m:r>
                      <m:r>
                        <a:rPr lang="it-IT" sz="1800" i="1" noProof="0" smtClean="0">
                          <a:latin typeface="Cambria Math" panose="02040503050406030204" pitchFamily="18" charset="0"/>
                        </a:rPr>
                        <m:t>𝐾</m:t>
                      </m:r>
                      <m:r>
                        <a:rPr lang="it-IT" sz="1800" i="1" noProof="0" smtClean="0">
                          <a:latin typeface="Cambria Math" panose="02040503050406030204" pitchFamily="18" charset="0"/>
                        </a:rPr>
                        <m:t>,</m:t>
                      </m:r>
                      <m:r>
                        <a:rPr lang="it-IT" sz="1800" i="1" noProof="0" smtClean="0">
                          <a:latin typeface="Cambria Math" panose="02040503050406030204" pitchFamily="18" charset="0"/>
                        </a:rPr>
                        <m:t>𝐿</m:t>
                      </m:r>
                      <m:r>
                        <a:rPr lang="it-IT" sz="1800" i="1" noProof="0" smtClean="0">
                          <a:latin typeface="Cambria Math" panose="02040503050406030204" pitchFamily="18" charset="0"/>
                        </a:rPr>
                        <m:t>)−</m:t>
                      </m:r>
                      <m:r>
                        <a:rPr lang="it-IT" sz="1800" i="1" noProof="0" smtClean="0">
                          <a:latin typeface="Cambria Math" panose="02040503050406030204" pitchFamily="18" charset="0"/>
                        </a:rPr>
                        <m:t>𝑤𝐿</m:t>
                      </m:r>
                      <m:r>
                        <a:rPr lang="it-IT" sz="1800" i="1" noProof="0" smtClean="0">
                          <a:latin typeface="Cambria Math" panose="02040503050406030204" pitchFamily="18" charset="0"/>
                        </a:rPr>
                        <m:t>−</m:t>
                      </m:r>
                      <m:r>
                        <a:rPr lang="it-IT" sz="1800" i="1" noProof="0" smtClean="0">
                          <a:latin typeface="Cambria Math" panose="02040503050406030204" pitchFamily="18" charset="0"/>
                        </a:rPr>
                        <m:t>𝑟𝐾</m:t>
                      </m:r>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r>
                  <a:rPr lang="it-IT" sz="1800" noProof="0" dirty="0">
                    <a:latin typeface="Times New Roman" panose="02020603050405020304" pitchFamily="18" charset="0"/>
                    <a:cs typeface="Times New Roman" panose="02020603050405020304" pitchFamily="18" charset="0"/>
                  </a:rPr>
                  <a:t>F(K,L): funzione di produzione (es. Cobb-Douglas: </a:t>
                </a:r>
                <a14:m>
                  <m:oMath xmlns:m="http://schemas.openxmlformats.org/officeDocument/2006/math">
                    <m:r>
                      <a:rPr lang="it-IT" sz="1800" i="1" noProof="0" smtClean="0">
                        <a:latin typeface="Cambria Math" panose="02040503050406030204" pitchFamily="18" charset="0"/>
                        <a:cs typeface="Times New Roman" panose="02020603050405020304" pitchFamily="18" charset="0"/>
                      </a:rPr>
                      <m:t>𝐴</m:t>
                    </m:r>
                    <m:sSup>
                      <m:sSupPr>
                        <m:ctrlPr>
                          <a:rPr lang="it-IT" sz="1800" b="0" i="1" noProof="0" smtClean="0">
                            <a:latin typeface="Cambria Math" panose="02040503050406030204" pitchFamily="18" charset="0"/>
                            <a:cs typeface="Times New Roman" panose="02020603050405020304" pitchFamily="18" charset="0"/>
                          </a:rPr>
                        </m:ctrlPr>
                      </m:sSupPr>
                      <m:e>
                        <m:r>
                          <a:rPr lang="it-IT" sz="1800" i="1" noProof="0" smtClean="0">
                            <a:latin typeface="Cambria Math" panose="02040503050406030204" pitchFamily="18" charset="0"/>
                            <a:cs typeface="Times New Roman" panose="02020603050405020304" pitchFamily="18" charset="0"/>
                          </a:rPr>
                          <m:t>𝐾</m:t>
                        </m:r>
                      </m:e>
                      <m:sup>
                        <m:r>
                          <a:rPr lang="it-IT" sz="1800" i="1" noProof="0" smtClean="0">
                            <a:latin typeface="Cambria Math" panose="02040503050406030204" pitchFamily="18" charset="0"/>
                            <a:cs typeface="Times New Roman" panose="02020603050405020304" pitchFamily="18" charset="0"/>
                          </a:rPr>
                          <m:t>𝛼</m:t>
                        </m:r>
                      </m:sup>
                    </m:sSup>
                    <m:sSup>
                      <m:sSupPr>
                        <m:ctrlPr>
                          <a:rPr lang="it-IT" sz="1800" b="0" i="1" noProof="0" smtClean="0">
                            <a:latin typeface="Cambria Math" panose="02040503050406030204" pitchFamily="18" charset="0"/>
                            <a:cs typeface="Times New Roman" panose="02020603050405020304" pitchFamily="18" charset="0"/>
                          </a:rPr>
                        </m:ctrlPr>
                      </m:sSupPr>
                      <m:e>
                        <m:r>
                          <a:rPr lang="it-IT" sz="1800" i="1" noProof="0" smtClean="0">
                            <a:latin typeface="Cambria Math" panose="02040503050406030204" pitchFamily="18" charset="0"/>
                            <a:cs typeface="Times New Roman" panose="02020603050405020304" pitchFamily="18" charset="0"/>
                          </a:rPr>
                          <m:t>𝐿</m:t>
                        </m:r>
                      </m:e>
                      <m:sup>
                        <m:r>
                          <a:rPr lang="it-IT" sz="1800" b="0" i="1" noProof="0" smtClean="0">
                            <a:latin typeface="Cambria Math" panose="02040503050406030204" pitchFamily="18" charset="0"/>
                            <a:cs typeface="Times New Roman" panose="02020603050405020304" pitchFamily="18" charset="0"/>
                          </a:rPr>
                          <m:t>1−</m:t>
                        </m:r>
                        <m:r>
                          <a:rPr lang="it-IT" sz="1800" b="0" i="1" noProof="0" smtClean="0">
                            <a:latin typeface="Cambria Math" panose="02040503050406030204" pitchFamily="18" charset="0"/>
                            <a:cs typeface="Times New Roman" panose="02020603050405020304" pitchFamily="18" charset="0"/>
                          </a:rPr>
                          <m:t>𝛼</m:t>
                        </m:r>
                      </m:sup>
                    </m:sSup>
                    <m:r>
                      <a:rPr lang="it-IT" sz="1800" b="0" i="1" noProof="0" smtClean="0">
                        <a:latin typeface="Cambria Math" panose="02040503050406030204" pitchFamily="18" charset="0"/>
                        <a:cs typeface="Times New Roman" panose="02020603050405020304" pitchFamily="18" charset="0"/>
                      </a:rPr>
                      <m:t>)</m:t>
                    </m:r>
                  </m:oMath>
                </a14:m>
                <a:r>
                  <a:rPr lang="it-IT" sz="1800" noProof="0" dirty="0">
                    <a:latin typeface="Times New Roman" panose="02020603050405020304" pitchFamily="18" charset="0"/>
                    <a:cs typeface="Times New Roman" panose="02020603050405020304" pitchFamily="18" charset="0"/>
                  </a:rPr>
                  <a:t>; </a:t>
                </a:r>
                <a:r>
                  <a:rPr lang="it-IT" sz="1800" noProof="0" dirty="0" err="1">
                    <a:latin typeface="Times New Roman" panose="02020603050405020304" pitchFamily="18" charset="0"/>
                    <a:cs typeface="Times New Roman" panose="02020603050405020304" pitchFamily="18" charset="0"/>
                  </a:rPr>
                  <a:t>wL</a:t>
                </a:r>
                <a:r>
                  <a:rPr lang="it-IT" sz="1800" noProof="0" dirty="0">
                    <a:latin typeface="Times New Roman" panose="02020603050405020304" pitchFamily="18" charset="0"/>
                    <a:cs typeface="Times New Roman" panose="02020603050405020304" pitchFamily="18" charset="0"/>
                  </a:rPr>
                  <a:t> è il costo del lavoro, </a:t>
                </a:r>
                <a:r>
                  <a:rPr lang="it-IT" sz="1800" noProof="0" dirty="0" err="1">
                    <a:latin typeface="Times New Roman" panose="02020603050405020304" pitchFamily="18" charset="0"/>
                    <a:cs typeface="Times New Roman" panose="02020603050405020304" pitchFamily="18" charset="0"/>
                  </a:rPr>
                  <a:t>rK</a:t>
                </a:r>
                <a:r>
                  <a:rPr lang="it-IT" sz="1800" noProof="0" dirty="0">
                    <a:latin typeface="Times New Roman" panose="02020603050405020304" pitchFamily="18" charset="0"/>
                    <a:cs typeface="Times New Roman" panose="02020603050405020304" pitchFamily="18" charset="0"/>
                  </a:rPr>
                  <a:t>: costo del capitale.</a:t>
                </a:r>
              </a:p>
              <a:p>
                <a:pPr marL="0" indent="0" algn="just">
                  <a:buNone/>
                </a:pPr>
                <a:r>
                  <a:rPr lang="it-IT" sz="1800" noProof="0" dirty="0">
                    <a:latin typeface="Times New Roman" panose="02020603050405020304" pitchFamily="18" charset="0"/>
                    <a:cs typeface="Times New Roman" panose="02020603050405020304" pitchFamily="18" charset="0"/>
                  </a:rPr>
                  <a:t>Da qui si ottiene la curva di domanda di lavoro e di capitale.</a:t>
                </a:r>
              </a:p>
            </p:txBody>
          </p:sp>
        </mc:Choice>
        <mc:Fallback xmlns="">
          <p:sp>
            <p:nvSpPr>
              <p:cNvPr id="6" name="Marcador de contenido 2">
                <a:extLst>
                  <a:ext uri="{FF2B5EF4-FFF2-40B4-BE49-F238E27FC236}">
                    <a16:creationId xmlns:a16="http://schemas.microsoft.com/office/drawing/2014/main" id="{2ABB90A7-A33D-71FD-B8A5-94B49422E923}"/>
                  </a:ext>
                </a:extLst>
              </p:cNvPr>
              <p:cNvSpPr txBox="1">
                <a:spLocks noRot="1" noChangeAspect="1" noMove="1" noResize="1" noEditPoints="1" noAdjustHandles="1" noChangeArrowheads="1" noChangeShapeType="1" noTextEdit="1"/>
              </p:cNvSpPr>
              <p:nvPr/>
            </p:nvSpPr>
            <p:spPr bwMode="auto">
              <a:xfrm>
                <a:off x="836426" y="1279462"/>
                <a:ext cx="10593574" cy="4735600"/>
              </a:xfrm>
              <a:prstGeom prst="rect">
                <a:avLst/>
              </a:prstGeom>
              <a:blipFill>
                <a:blip r:embed="rId2"/>
                <a:stretch>
                  <a:fillRect l="-460" t="-772" b="-3604"/>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142474EB-79BD-3791-6AE3-BA019BBAEFBA}"/>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F787B93E-AAD7-2AC8-D2B0-3B101C39D01A}"/>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FD3B1215-C575-8BC5-D295-28D57BBC8DAA}"/>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12356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43D26-79EC-EFF3-D6ED-B59DC1DF13D4}"/>
            </a:ext>
          </a:extLst>
        </p:cNvPr>
        <p:cNvGrpSpPr/>
        <p:nvPr/>
      </p:nvGrpSpPr>
      <p:grpSpPr>
        <a:xfrm>
          <a:off x="0" y="0"/>
          <a:ext cx="0" cy="0"/>
          <a:chOff x="0" y="0"/>
          <a:chExt cx="0" cy="0"/>
        </a:xfrm>
      </p:grpSpPr>
      <p:pic>
        <p:nvPicPr>
          <p:cNvPr id="10" name="Immagine 9">
            <a:extLst>
              <a:ext uri="{FF2B5EF4-FFF2-40B4-BE49-F238E27FC236}">
                <a16:creationId xmlns:a16="http://schemas.microsoft.com/office/drawing/2014/main" id="{CEE07779-2261-3DBE-59FD-EE4C62AB02AB}"/>
              </a:ext>
            </a:extLst>
          </p:cNvPr>
          <p:cNvPicPr>
            <a:picLocks noChangeAspect="1"/>
          </p:cNvPicPr>
          <p:nvPr/>
        </p:nvPicPr>
        <p:blipFill>
          <a:blip r:embed="rId2"/>
          <a:stretch>
            <a:fillRect/>
          </a:stretch>
        </p:blipFill>
        <p:spPr>
          <a:xfrm>
            <a:off x="1067837" y="767323"/>
            <a:ext cx="9820713" cy="5481077"/>
          </a:xfrm>
          <a:prstGeom prst="rect">
            <a:avLst/>
          </a:prstGeom>
        </p:spPr>
      </p:pic>
      <p:sp>
        <p:nvSpPr>
          <p:cNvPr id="11" name="Title 1">
            <a:extLst>
              <a:ext uri="{FF2B5EF4-FFF2-40B4-BE49-F238E27FC236}">
                <a16:creationId xmlns:a16="http://schemas.microsoft.com/office/drawing/2014/main" id="{FBEE7199-6E9D-9949-3411-A137D4789B7F}"/>
              </a:ext>
            </a:extLst>
          </p:cNvPr>
          <p:cNvSpPr>
            <a:spLocks noGrp="1"/>
          </p:cNvSpPr>
          <p:nvPr>
            <p:ph type="title"/>
          </p:nvPr>
        </p:nvSpPr>
        <p:spPr>
          <a:xfrm>
            <a:off x="720394" y="-240735"/>
            <a:ext cx="10515600" cy="1325563"/>
          </a:xfrm>
        </p:spPr>
        <p:txBody>
          <a:bodyPr/>
          <a:lstStyle/>
          <a:p>
            <a:r>
              <a:rPr lang="it-IT" noProof="0" dirty="0">
                <a:latin typeface="Times New Roman" panose="02020603050405020304" pitchFamily="18" charset="0"/>
                <a:cs typeface="Times New Roman" panose="02020603050405020304" pitchFamily="18" charset="0"/>
              </a:rPr>
              <a:t>Storia del Pensiero economico</a:t>
            </a:r>
          </a:p>
        </p:txBody>
      </p:sp>
      <p:sp>
        <p:nvSpPr>
          <p:cNvPr id="2" name="Shape 17">
            <a:extLst>
              <a:ext uri="{FF2B5EF4-FFF2-40B4-BE49-F238E27FC236}">
                <a16:creationId xmlns:a16="http://schemas.microsoft.com/office/drawing/2014/main" id="{0109BFD0-9FB2-266F-109C-513EB38A15C6}"/>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3" name="Shape 18">
            <a:extLst>
              <a:ext uri="{FF2B5EF4-FFF2-40B4-BE49-F238E27FC236}">
                <a16:creationId xmlns:a16="http://schemas.microsoft.com/office/drawing/2014/main" id="{F5198471-B224-2900-BE87-E73BD70FD31E}"/>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4" name="Image 0" descr="preencoded.png">
            <a:extLst>
              <a:ext uri="{FF2B5EF4-FFF2-40B4-BE49-F238E27FC236}">
                <a16:creationId xmlns:a16="http://schemas.microsoft.com/office/drawing/2014/main" id="{F5835B4C-4E7D-D73F-7D6C-17BAA80331DB}"/>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49383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25064-AA22-B7ED-9B8F-223FA9968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5DBFE-8871-2E6A-5255-70B6B9C5BB3F}"/>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Teoria del consumatore</a:t>
            </a:r>
          </a:p>
        </p:txBody>
      </p:sp>
      <p:sp>
        <p:nvSpPr>
          <p:cNvPr id="3" name="Content Placeholder 2">
            <a:extLst>
              <a:ext uri="{FF2B5EF4-FFF2-40B4-BE49-F238E27FC236}">
                <a16:creationId xmlns:a16="http://schemas.microsoft.com/office/drawing/2014/main" id="{EF4B5001-6A5B-8C7F-8132-8AED55B83AFE}"/>
              </a:ext>
            </a:extLst>
          </p:cNvPr>
          <p:cNvSpPr>
            <a:spLocks noGrp="1"/>
          </p:cNvSpPr>
          <p:nvPr>
            <p:ph idx="1"/>
          </p:nvPr>
        </p:nvSpPr>
        <p:spPr>
          <a:xfrm>
            <a:off x="775447" y="2141537"/>
            <a:ext cx="10578353" cy="4351338"/>
          </a:xfrm>
        </p:spPr>
        <p:txBody>
          <a:bodyPr>
            <a:normAutofit/>
          </a:bodyPr>
          <a:lstStyle/>
          <a:p>
            <a:pPr algn="just"/>
            <a:r>
              <a:rPr lang="it-IT" sz="2200" noProof="0" dirty="0">
                <a:latin typeface="Times New Roman" panose="02020603050405020304" pitchFamily="18" charset="0"/>
                <a:cs typeface="Times New Roman" panose="02020603050405020304" pitchFamily="18" charset="0"/>
              </a:rPr>
              <a:t>Assiomi della teoria del consumatore:</a:t>
            </a:r>
          </a:p>
          <a:p>
            <a:pPr algn="just">
              <a:buFontTx/>
              <a:buChar char="-"/>
            </a:pPr>
            <a:r>
              <a:rPr lang="it-IT" sz="2200" noProof="0" dirty="0">
                <a:latin typeface="Times New Roman" panose="02020603050405020304" pitchFamily="18" charset="0"/>
                <a:cs typeface="Times New Roman" panose="02020603050405020304" pitchFamily="18" charset="0"/>
              </a:rPr>
              <a:t>Principio della riducibilità dei bisogni: “Tutti i bisogni possono essere ricondotti al bisogno di utilità”.</a:t>
            </a:r>
          </a:p>
          <a:p>
            <a:pPr algn="just">
              <a:buFontTx/>
              <a:buChar char="-"/>
            </a:pPr>
            <a:r>
              <a:rPr lang="it-IT" sz="2200" noProof="0" dirty="0">
                <a:latin typeface="Times New Roman" panose="02020603050405020304" pitchFamily="18" charset="0"/>
                <a:cs typeface="Times New Roman" panose="02020603050405020304" pitchFamily="18" charset="0"/>
              </a:rPr>
              <a:t>Principio dell’individualismo</a:t>
            </a:r>
          </a:p>
          <a:p>
            <a:pPr algn="just">
              <a:buFontTx/>
              <a:buChar char="-"/>
            </a:pPr>
            <a:r>
              <a:rPr lang="it-IT" sz="2200" noProof="0" dirty="0">
                <a:latin typeface="Times New Roman" panose="02020603050405020304" pitchFamily="18" charset="0"/>
                <a:cs typeface="Times New Roman" panose="02020603050405020304" pitchFamily="18" charset="0"/>
              </a:rPr>
              <a:t>Principio della non sazietà</a:t>
            </a:r>
          </a:p>
          <a:p>
            <a:pPr algn="just">
              <a:buFontTx/>
              <a:buChar char="-"/>
            </a:pPr>
            <a:r>
              <a:rPr lang="it-IT" sz="2200" noProof="0" dirty="0">
                <a:latin typeface="Times New Roman" panose="02020603050405020304" pitchFamily="18" charset="0"/>
                <a:cs typeface="Times New Roman" panose="02020603050405020304" pitchFamily="18" charset="0"/>
              </a:rPr>
              <a:t>Utilità marginale decrescente </a:t>
            </a:r>
          </a:p>
          <a:p>
            <a:pPr algn="just">
              <a:buFontTx/>
              <a:buChar char="-"/>
            </a:pPr>
            <a:r>
              <a:rPr lang="it-IT" sz="2200" noProof="0" dirty="0">
                <a:latin typeface="Times New Roman" panose="02020603050405020304" pitchFamily="18" charset="0"/>
                <a:cs typeface="Times New Roman" panose="02020603050405020304" pitchFamily="18" charset="0"/>
              </a:rPr>
              <a:t>Preferenza per la diversità</a:t>
            </a:r>
          </a:p>
        </p:txBody>
      </p:sp>
      <p:sp>
        <p:nvSpPr>
          <p:cNvPr id="4" name="Shape 17">
            <a:extLst>
              <a:ext uri="{FF2B5EF4-FFF2-40B4-BE49-F238E27FC236}">
                <a16:creationId xmlns:a16="http://schemas.microsoft.com/office/drawing/2014/main" id="{27933108-AD31-AD3B-FD3C-1ED9F27DB881}"/>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F1E513FF-DFCC-9D2B-2958-C1E2396F83AA}"/>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6AA96C73-DAED-8F11-BE05-46F03A70F3FC}"/>
              </a:ext>
            </a:extLst>
          </p:cNvPr>
          <p:cNvPicPr>
            <a:picLocks noChangeAspect="1"/>
          </p:cNvPicPr>
          <p:nvPr/>
        </p:nvPicPr>
        <p:blipFill>
          <a:blip r:embed="rId2"/>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03359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64A2F-D110-1AF5-658B-BB49942A6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B0F11-3F3E-05BB-86D7-C6B7D5F8E4E8}"/>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Teoria del consumatore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1D54B8-97B4-F3E1-DB25-1746F1B897DB}"/>
                  </a:ext>
                </a:extLst>
              </p:cNvPr>
              <p:cNvSpPr>
                <a:spLocks noGrp="1"/>
              </p:cNvSpPr>
              <p:nvPr>
                <p:ph idx="1"/>
              </p:nvPr>
            </p:nvSpPr>
            <p:spPr>
              <a:xfrm>
                <a:off x="775448" y="2141537"/>
                <a:ext cx="8234081" cy="4351338"/>
              </a:xfrm>
            </p:spPr>
            <p:txBody>
              <a:bodyPr>
                <a:normAutofit/>
              </a:bodyPr>
              <a:lstStyle/>
              <a:p>
                <a:pPr algn="just"/>
                <a:r>
                  <a:rPr lang="it-IT" sz="2400" noProof="0" dirty="0">
                    <a:latin typeface="Times New Roman" panose="02020603050405020304" pitchFamily="18" charset="0"/>
                    <a:cs typeface="Times New Roman" panose="02020603050405020304" pitchFamily="18" charset="0"/>
                  </a:rPr>
                  <a:t>La funzione di utilità:</a:t>
                </a:r>
              </a:p>
              <a:p>
                <a:pPr marL="0" indent="0" algn="just">
                  <a:buNone/>
                </a:pPr>
                <a:endParaRPr lang="it-IT" sz="24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2000" i="1" noProof="0" smtClean="0">
                          <a:latin typeface="Cambria Math" panose="02040503050406030204" pitchFamily="18" charset="0"/>
                        </a:rPr>
                        <m:t>𝑈</m:t>
                      </m:r>
                      <m:r>
                        <a:rPr lang="it-IT" sz="2000" i="1" noProof="0" smtClean="0">
                          <a:latin typeface="Cambria Math" panose="02040503050406030204" pitchFamily="18" charset="0"/>
                        </a:rPr>
                        <m:t> = </m:t>
                      </m:r>
                      <m:r>
                        <a:rPr lang="it-IT" sz="2000" i="1" noProof="0" smtClean="0">
                          <a:latin typeface="Cambria Math" panose="02040503050406030204" pitchFamily="18" charset="0"/>
                        </a:rPr>
                        <m:t>𝑈</m:t>
                      </m:r>
                      <m:r>
                        <a:rPr lang="it-IT" sz="2000" i="1" noProof="0" smtClean="0">
                          <a:latin typeface="Cambria Math" panose="02040503050406030204" pitchFamily="18" charset="0"/>
                        </a:rPr>
                        <m:t>(</m:t>
                      </m:r>
                      <m:sSub>
                        <m:sSubPr>
                          <m:ctrlPr>
                            <a:rPr lang="it-IT" sz="2000" b="0" i="1" noProof="0" smtClean="0">
                              <a:latin typeface="Cambria Math" panose="02040503050406030204" pitchFamily="18" charset="0"/>
                            </a:rPr>
                          </m:ctrlPr>
                        </m:sSubPr>
                        <m:e>
                          <m:r>
                            <a:rPr lang="it-IT" sz="2000" i="1" noProof="0" smtClean="0">
                              <a:latin typeface="Cambria Math" panose="02040503050406030204" pitchFamily="18" charset="0"/>
                            </a:rPr>
                            <m:t>𝑥</m:t>
                          </m:r>
                        </m:e>
                        <m:sub>
                          <m:r>
                            <a:rPr lang="it-IT" sz="2000" i="1" noProof="0" smtClean="0">
                              <a:latin typeface="Cambria Math" panose="02040503050406030204" pitchFamily="18" charset="0"/>
                            </a:rPr>
                            <m:t>1</m:t>
                          </m:r>
                        </m:sub>
                      </m:sSub>
                      <m:r>
                        <a:rPr lang="it-IT" sz="2000" i="1" noProof="0" smtClean="0">
                          <a:latin typeface="Cambria Math" panose="02040503050406030204" pitchFamily="18" charset="0"/>
                        </a:rPr>
                        <m:t> , </m:t>
                      </m:r>
                      <m:sSub>
                        <m:sSubPr>
                          <m:ctrlPr>
                            <a:rPr lang="it-IT" sz="2000" b="0" i="1" noProof="0" smtClean="0">
                              <a:latin typeface="Cambria Math" panose="02040503050406030204" pitchFamily="18" charset="0"/>
                            </a:rPr>
                          </m:ctrlPr>
                        </m:sSubPr>
                        <m:e>
                          <m:r>
                            <a:rPr lang="it-IT" sz="2000" i="1" noProof="0" smtClean="0">
                              <a:latin typeface="Cambria Math" panose="02040503050406030204" pitchFamily="18" charset="0"/>
                            </a:rPr>
                            <m:t>𝑥</m:t>
                          </m:r>
                        </m:e>
                        <m:sub>
                          <m:r>
                            <a:rPr lang="it-IT" sz="2000" i="1" noProof="0" smtClean="0">
                              <a:latin typeface="Cambria Math" panose="02040503050406030204" pitchFamily="18" charset="0"/>
                            </a:rPr>
                            <m:t>2</m:t>
                          </m:r>
                        </m:sub>
                      </m:sSub>
                      <m:r>
                        <a:rPr lang="it-IT" sz="2000" i="1" noProof="0" smtClean="0">
                          <a:latin typeface="Cambria Math" panose="02040503050406030204" pitchFamily="18" charset="0"/>
                        </a:rPr>
                        <m:t>, </m:t>
                      </m:r>
                      <m:sSub>
                        <m:sSubPr>
                          <m:ctrlPr>
                            <a:rPr lang="it-IT" sz="2000" b="0" i="1" noProof="0" smtClean="0">
                              <a:latin typeface="Cambria Math" panose="02040503050406030204" pitchFamily="18" charset="0"/>
                            </a:rPr>
                          </m:ctrlPr>
                        </m:sSubPr>
                        <m:e>
                          <m:r>
                            <a:rPr lang="it-IT" sz="2000" i="1" noProof="0" smtClean="0">
                              <a:latin typeface="Cambria Math" panose="02040503050406030204" pitchFamily="18" charset="0"/>
                            </a:rPr>
                            <m:t>𝑥</m:t>
                          </m:r>
                        </m:e>
                        <m:sub>
                          <m:r>
                            <a:rPr lang="it-IT" sz="2000" i="1" noProof="0" smtClean="0">
                              <a:latin typeface="Cambria Math" panose="02040503050406030204" pitchFamily="18" charset="0"/>
                            </a:rPr>
                            <m:t>3</m:t>
                          </m:r>
                        </m:sub>
                      </m:sSub>
                      <m:r>
                        <a:rPr lang="it-IT" sz="2000" i="1" noProof="0" smtClean="0">
                          <a:latin typeface="Cambria Math" panose="02040503050406030204" pitchFamily="18" charset="0"/>
                        </a:rPr>
                        <m:t> ,……</m:t>
                      </m:r>
                      <m:r>
                        <a:rPr lang="it-IT" sz="2000" b="0" i="1" noProof="0" smtClean="0">
                          <a:latin typeface="Cambria Math" panose="02040503050406030204" pitchFamily="18" charset="0"/>
                        </a:rPr>
                        <m:t>,</m:t>
                      </m:r>
                      <m:sSub>
                        <m:sSubPr>
                          <m:ctrlPr>
                            <a:rPr lang="it-IT" sz="2000" b="0" i="1" noProof="0" smtClean="0">
                              <a:latin typeface="Cambria Math" panose="02040503050406030204" pitchFamily="18" charset="0"/>
                            </a:rPr>
                          </m:ctrlPr>
                        </m:sSubPr>
                        <m:e>
                          <m:r>
                            <a:rPr lang="it-IT" sz="2000" b="0" i="1" noProof="0" smtClean="0">
                              <a:latin typeface="Cambria Math" panose="02040503050406030204" pitchFamily="18" charset="0"/>
                            </a:rPr>
                            <m:t>𝑥</m:t>
                          </m:r>
                        </m:e>
                        <m:sub>
                          <m:r>
                            <a:rPr lang="it-IT" sz="2000" b="0" i="1" noProof="0" smtClean="0">
                              <a:latin typeface="Cambria Math" panose="02040503050406030204" pitchFamily="18" charset="0"/>
                            </a:rPr>
                            <m:t>𝑛</m:t>
                          </m:r>
                        </m:sub>
                      </m:sSub>
                      <m:r>
                        <a:rPr lang="it-IT" sz="2000" b="0" i="1" noProof="0" smtClean="0">
                          <a:latin typeface="Cambria Math" panose="02040503050406030204" pitchFamily="18" charset="0"/>
                        </a:rPr>
                        <m:t>)</m:t>
                      </m:r>
                      <m:r>
                        <a:rPr lang="it-IT" sz="2000" i="1" noProof="0" smtClean="0">
                          <a:latin typeface="Cambria Math" panose="02040503050406030204" pitchFamily="18" charset="0"/>
                        </a:rPr>
                        <m:t> </m:t>
                      </m:r>
                    </m:oMath>
                  </m:oMathPara>
                </a14:m>
                <a:endParaRPr lang="it-IT" sz="2000" noProof="0" dirty="0"/>
              </a:p>
              <a:p>
                <a:pPr marL="0" indent="0" algn="just">
                  <a:buNone/>
                </a:pPr>
                <a:endParaRPr lang="it-IT" sz="2000" noProof="0" dirty="0"/>
              </a:p>
              <a:p>
                <a:pPr marL="0" indent="0" algn="just">
                  <a:buNone/>
                </a:pPr>
                <a:endParaRPr lang="it-IT" sz="2000" noProof="0" dirty="0"/>
              </a:p>
              <a:p>
                <a:pPr marL="0" indent="0" algn="just">
                  <a:buNone/>
                </a:pPr>
                <a14:m>
                  <m:oMathPara xmlns:m="http://schemas.openxmlformats.org/officeDocument/2006/math">
                    <m:oMathParaPr>
                      <m:jc m:val="centerGroup"/>
                    </m:oMathParaPr>
                    <m:oMath xmlns:m="http://schemas.openxmlformats.org/officeDocument/2006/math">
                      <m:f>
                        <m:fPr>
                          <m:ctrlPr>
                            <a:rPr lang="it-IT" sz="2000" b="0" i="1" noProof="0" smtClean="0">
                              <a:latin typeface="Cambria Math" panose="02040503050406030204" pitchFamily="18" charset="0"/>
                            </a:rPr>
                          </m:ctrlPr>
                        </m:fPr>
                        <m:num>
                          <m:r>
                            <a:rPr lang="it-IT" sz="2000" i="1" noProof="0" smtClean="0">
                              <a:latin typeface="Cambria Math" panose="02040503050406030204" pitchFamily="18" charset="0"/>
                            </a:rPr>
                            <m:t>𝜕</m:t>
                          </m:r>
                          <m:r>
                            <a:rPr lang="it-IT" sz="2000" i="1" noProof="0" smtClean="0">
                              <a:latin typeface="Cambria Math" panose="02040503050406030204" pitchFamily="18" charset="0"/>
                            </a:rPr>
                            <m:t>𝑢</m:t>
                          </m:r>
                        </m:num>
                        <m:den>
                          <m:r>
                            <a:rPr lang="it-IT" sz="2000" i="1" noProof="0" smtClean="0">
                              <a:latin typeface="Cambria Math" panose="02040503050406030204" pitchFamily="18" charset="0"/>
                            </a:rPr>
                            <m:t>𝜕</m:t>
                          </m:r>
                          <m:sSub>
                            <m:sSubPr>
                              <m:ctrlPr>
                                <a:rPr lang="it-IT" sz="2000" i="1" noProof="0">
                                  <a:latin typeface="Cambria Math" panose="02040503050406030204" pitchFamily="18" charset="0"/>
                                </a:rPr>
                              </m:ctrlPr>
                            </m:sSubPr>
                            <m:e>
                              <m:r>
                                <a:rPr lang="it-IT" sz="2000" i="1" noProof="0" smtClean="0">
                                  <a:latin typeface="Cambria Math" panose="02040503050406030204" pitchFamily="18" charset="0"/>
                                </a:rPr>
                                <m:t>𝑥</m:t>
                              </m:r>
                            </m:e>
                            <m:sub>
                              <m:r>
                                <a:rPr lang="it-IT" sz="2000" i="1" noProof="0" smtClean="0">
                                  <a:latin typeface="Cambria Math" panose="02040503050406030204" pitchFamily="18" charset="0"/>
                                </a:rPr>
                                <m:t>𝑖</m:t>
                              </m:r>
                            </m:sub>
                          </m:sSub>
                        </m:den>
                      </m:f>
                      <m:r>
                        <a:rPr lang="it-IT" sz="2000" b="0" i="1" noProof="0" smtClean="0">
                          <a:latin typeface="Cambria Math" panose="02040503050406030204" pitchFamily="18" charset="0"/>
                        </a:rPr>
                        <m:t>=</m:t>
                      </m:r>
                      <m:sSub>
                        <m:sSubPr>
                          <m:ctrlPr>
                            <a:rPr lang="it-IT" sz="2000" b="0" i="1" noProof="0" smtClean="0">
                              <a:latin typeface="Cambria Math" panose="02040503050406030204" pitchFamily="18" charset="0"/>
                            </a:rPr>
                          </m:ctrlPr>
                        </m:sSubPr>
                        <m:e>
                          <m:r>
                            <a:rPr lang="it-IT" sz="2000" i="1" noProof="0" smtClean="0">
                              <a:latin typeface="Cambria Math" panose="02040503050406030204" pitchFamily="18" charset="0"/>
                            </a:rPr>
                            <m:t>𝑈</m:t>
                          </m:r>
                        </m:e>
                        <m:sub>
                          <m:r>
                            <a:rPr lang="it-IT" sz="2000" i="1" noProof="0" smtClean="0">
                              <a:latin typeface="Cambria Math" panose="02040503050406030204" pitchFamily="18" charset="0"/>
                            </a:rPr>
                            <m:t>𝑚</m:t>
                          </m:r>
                          <m:sSub>
                            <m:sSubPr>
                              <m:ctrlPr>
                                <a:rPr lang="it-IT" sz="2000" b="0" i="1" noProof="0" smtClean="0">
                                  <a:latin typeface="Cambria Math" panose="02040503050406030204" pitchFamily="18" charset="0"/>
                                </a:rPr>
                              </m:ctrlPr>
                            </m:sSubPr>
                            <m:e>
                              <m:r>
                                <a:rPr lang="it-IT" sz="2000" b="0" i="1" noProof="0" smtClean="0">
                                  <a:latin typeface="Cambria Math" panose="02040503050406030204" pitchFamily="18" charset="0"/>
                                </a:rPr>
                                <m:t>𝑔</m:t>
                              </m:r>
                            </m:e>
                            <m:sub>
                              <m:r>
                                <a:rPr lang="it-IT" sz="2000" b="0" i="1" noProof="0" smtClean="0">
                                  <a:latin typeface="Cambria Math" panose="02040503050406030204" pitchFamily="18" charset="0"/>
                                </a:rPr>
                                <m:t>𝑖</m:t>
                              </m:r>
                            </m:sub>
                          </m:sSub>
                        </m:sub>
                      </m:sSub>
                      <m:r>
                        <a:rPr lang="it-IT" sz="2000" i="1" noProof="0" smtClean="0">
                          <a:latin typeface="Cambria Math" panose="02040503050406030204" pitchFamily="18" charset="0"/>
                        </a:rPr>
                        <m:t> &gt;0 </m:t>
                      </m:r>
                    </m:oMath>
                  </m:oMathPara>
                </a14:m>
                <a:endParaRPr lang="it-IT" sz="2000" noProof="0" dirty="0"/>
              </a:p>
              <a:p>
                <a:pPr marL="0" indent="0" algn="just">
                  <a:buNone/>
                </a:pPr>
                <a:endParaRPr lang="it-IT" sz="2000" noProof="0" dirty="0"/>
              </a:p>
              <a:p>
                <a:pPr marL="0" indent="0" algn="just">
                  <a:buNone/>
                </a:pPr>
                <a14:m>
                  <m:oMathPara xmlns:m="http://schemas.openxmlformats.org/officeDocument/2006/math">
                    <m:oMathParaPr>
                      <m:jc m:val="centerGroup"/>
                    </m:oMathParaPr>
                    <m:oMath xmlns:m="http://schemas.openxmlformats.org/officeDocument/2006/math">
                      <m:f>
                        <m:fPr>
                          <m:ctrlPr>
                            <a:rPr lang="it-IT" sz="2000" b="0" i="1" noProof="0" smtClean="0">
                              <a:latin typeface="Cambria Math" panose="02040503050406030204" pitchFamily="18" charset="0"/>
                            </a:rPr>
                          </m:ctrlPr>
                        </m:fPr>
                        <m:num>
                          <m:sSup>
                            <m:sSupPr>
                              <m:ctrlPr>
                                <a:rPr lang="it-IT" sz="2000" b="0" i="1" noProof="0" smtClean="0">
                                  <a:latin typeface="Cambria Math" panose="02040503050406030204" pitchFamily="18" charset="0"/>
                                </a:rPr>
                              </m:ctrlPr>
                            </m:sSupPr>
                            <m:e>
                              <m:r>
                                <a:rPr lang="it-IT" sz="2000" i="1" noProof="0" smtClean="0">
                                  <a:latin typeface="Cambria Math" panose="02040503050406030204" pitchFamily="18" charset="0"/>
                                </a:rPr>
                                <m:t>𝜕</m:t>
                              </m:r>
                            </m:e>
                            <m:sup>
                              <m:r>
                                <a:rPr lang="it-IT" sz="2000" b="0" i="1" noProof="0" smtClean="0">
                                  <a:latin typeface="Cambria Math" panose="02040503050406030204" pitchFamily="18" charset="0"/>
                                </a:rPr>
                                <m:t>2</m:t>
                              </m:r>
                            </m:sup>
                          </m:sSup>
                          <m:r>
                            <a:rPr lang="it-IT" sz="2000" b="0" i="1" noProof="0" smtClean="0">
                              <a:latin typeface="Cambria Math" panose="02040503050406030204" pitchFamily="18" charset="0"/>
                            </a:rPr>
                            <m:t>𝑢</m:t>
                          </m:r>
                        </m:num>
                        <m:den>
                          <m:r>
                            <a:rPr lang="it-IT" sz="2000" i="1" noProof="0" smtClean="0">
                              <a:latin typeface="Cambria Math" panose="02040503050406030204" pitchFamily="18" charset="0"/>
                            </a:rPr>
                            <m:t>𝜕</m:t>
                          </m:r>
                          <m:sSubSup>
                            <m:sSubSupPr>
                              <m:ctrlPr>
                                <a:rPr lang="it-IT" sz="2000" b="0" i="1" noProof="0" smtClean="0">
                                  <a:latin typeface="Cambria Math" panose="02040503050406030204" pitchFamily="18" charset="0"/>
                                </a:rPr>
                              </m:ctrlPr>
                            </m:sSubSupPr>
                            <m:e>
                              <m:r>
                                <a:rPr lang="it-IT" sz="2000" i="1" noProof="0" smtClean="0">
                                  <a:latin typeface="Cambria Math" panose="02040503050406030204" pitchFamily="18" charset="0"/>
                                </a:rPr>
                                <m:t>𝑥</m:t>
                              </m:r>
                            </m:e>
                            <m:sub>
                              <m:r>
                                <a:rPr lang="it-IT" sz="2000" i="1" noProof="0" smtClean="0">
                                  <a:latin typeface="Cambria Math" panose="02040503050406030204" pitchFamily="18" charset="0"/>
                                </a:rPr>
                                <m:t>𝑖</m:t>
                              </m:r>
                            </m:sub>
                            <m:sup>
                              <m:r>
                                <a:rPr lang="it-IT" sz="2000" b="0" i="1" noProof="0" smtClean="0">
                                  <a:latin typeface="Cambria Math" panose="02040503050406030204" pitchFamily="18" charset="0"/>
                                </a:rPr>
                                <m:t>2</m:t>
                              </m:r>
                            </m:sup>
                          </m:sSubSup>
                        </m:den>
                      </m:f>
                      <m:r>
                        <a:rPr lang="it-IT" sz="2000" b="0" i="1" noProof="0" smtClean="0">
                          <a:latin typeface="Cambria Math" panose="02040503050406030204" pitchFamily="18" charset="0"/>
                        </a:rPr>
                        <m:t>&lt;0</m:t>
                      </m:r>
                    </m:oMath>
                  </m:oMathPara>
                </a14:m>
                <a:endParaRPr lang="it-IT" sz="2000" noProof="0" dirty="0"/>
              </a:p>
              <a:p>
                <a:pPr marL="0" indent="0" algn="just">
                  <a:buNone/>
                </a:pPr>
                <a:r>
                  <a:rPr lang="it-IT" sz="2000" noProof="0" dirty="0">
                    <a:latin typeface="Times New Roman" panose="02020603050405020304" pitchFamily="18" charset="0"/>
                    <a:cs typeface="Times New Roman" panose="02020603050405020304" pitchFamily="18" charset="0"/>
                  </a:rPr>
                  <a:t>L’utilità marginale è decrescente.</a:t>
                </a:r>
              </a:p>
            </p:txBody>
          </p:sp>
        </mc:Choice>
        <mc:Fallback xmlns="">
          <p:sp>
            <p:nvSpPr>
              <p:cNvPr id="3" name="Content Placeholder 2">
                <a:extLst>
                  <a:ext uri="{FF2B5EF4-FFF2-40B4-BE49-F238E27FC236}">
                    <a16:creationId xmlns:a16="http://schemas.microsoft.com/office/drawing/2014/main" id="{C21D54B8-97B4-F3E1-DB25-1746F1B897DB}"/>
                  </a:ext>
                </a:extLst>
              </p:cNvPr>
              <p:cNvSpPr>
                <a:spLocks noGrp="1" noRot="1" noChangeAspect="1" noMove="1" noResize="1" noEditPoints="1" noAdjustHandles="1" noChangeArrowheads="1" noChangeShapeType="1" noTextEdit="1"/>
              </p:cNvSpPr>
              <p:nvPr>
                <p:ph idx="1"/>
              </p:nvPr>
            </p:nvSpPr>
            <p:spPr>
              <a:xfrm>
                <a:off x="775448" y="2141537"/>
                <a:ext cx="8234081" cy="4351338"/>
              </a:xfrm>
              <a:blipFill>
                <a:blip r:embed="rId2"/>
                <a:stretch>
                  <a:fillRect l="-962" t="-1961"/>
                </a:stretch>
              </a:blipFill>
            </p:spPr>
            <p:txBody>
              <a:bodyPr/>
              <a:lstStyle/>
              <a:p>
                <a:r>
                  <a:rPr lang="it-IT">
                    <a:noFill/>
                  </a:rPr>
                  <a:t> </a:t>
                </a:r>
              </a:p>
            </p:txBody>
          </p:sp>
        </mc:Fallback>
      </mc:AlternateContent>
      <p:pic>
        <p:nvPicPr>
          <p:cNvPr id="5" name="Immagine 4">
            <a:extLst>
              <a:ext uri="{FF2B5EF4-FFF2-40B4-BE49-F238E27FC236}">
                <a16:creationId xmlns:a16="http://schemas.microsoft.com/office/drawing/2014/main" id="{DE4BA6F1-52E3-4088-DF99-01510BEEF6FD}"/>
              </a:ext>
            </a:extLst>
          </p:cNvPr>
          <p:cNvPicPr>
            <a:picLocks noChangeAspect="1"/>
          </p:cNvPicPr>
          <p:nvPr/>
        </p:nvPicPr>
        <p:blipFill>
          <a:blip r:embed="rId3"/>
          <a:stretch>
            <a:fillRect/>
          </a:stretch>
        </p:blipFill>
        <p:spPr>
          <a:xfrm>
            <a:off x="6342988" y="1524274"/>
            <a:ext cx="5458587" cy="4096322"/>
          </a:xfrm>
          <a:prstGeom prst="rect">
            <a:avLst/>
          </a:prstGeom>
        </p:spPr>
      </p:pic>
      <p:sp>
        <p:nvSpPr>
          <p:cNvPr id="4" name="Shape 17">
            <a:extLst>
              <a:ext uri="{FF2B5EF4-FFF2-40B4-BE49-F238E27FC236}">
                <a16:creationId xmlns:a16="http://schemas.microsoft.com/office/drawing/2014/main" id="{ED4526D1-50C5-5DBD-72E4-F3EE7B4FC822}"/>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6" name="Shape 18">
            <a:extLst>
              <a:ext uri="{FF2B5EF4-FFF2-40B4-BE49-F238E27FC236}">
                <a16:creationId xmlns:a16="http://schemas.microsoft.com/office/drawing/2014/main" id="{95A662E8-762D-D1C5-DE9D-B4200E01D301}"/>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7" name="Image 0" descr="preencoded.png">
            <a:extLst>
              <a:ext uri="{FF2B5EF4-FFF2-40B4-BE49-F238E27FC236}">
                <a16:creationId xmlns:a16="http://schemas.microsoft.com/office/drawing/2014/main" id="{04FA7A7C-E3AC-5A48-3E61-6643ADABDC05}"/>
              </a:ext>
            </a:extLst>
          </p:cNvPr>
          <p:cNvPicPr>
            <a:picLocks noChangeAspect="1"/>
          </p:cNvPicPr>
          <p:nvPr/>
        </p:nvPicPr>
        <p:blipFill>
          <a:blip r:embed="rId4"/>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4254419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69BEF-1DC5-3103-DBC0-EE126B2CB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325D9-023A-9943-AD44-16097941D9F7}"/>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Teoria del consumatore</a:t>
            </a:r>
          </a:p>
        </p:txBody>
      </p:sp>
      <p:sp>
        <p:nvSpPr>
          <p:cNvPr id="3" name="Content Placeholder 2">
            <a:extLst>
              <a:ext uri="{FF2B5EF4-FFF2-40B4-BE49-F238E27FC236}">
                <a16:creationId xmlns:a16="http://schemas.microsoft.com/office/drawing/2014/main" id="{4CC1B5A5-A107-3E33-41FA-2CE5EDEA5179}"/>
              </a:ext>
            </a:extLst>
          </p:cNvPr>
          <p:cNvSpPr>
            <a:spLocks noGrp="1"/>
          </p:cNvSpPr>
          <p:nvPr>
            <p:ph idx="1"/>
          </p:nvPr>
        </p:nvSpPr>
        <p:spPr>
          <a:xfrm>
            <a:off x="838200" y="1756055"/>
            <a:ext cx="5768788" cy="4351338"/>
          </a:xfrm>
        </p:spPr>
        <p:txBody>
          <a:bodyPr>
            <a:normAutofit/>
          </a:bodyPr>
          <a:lstStyle/>
          <a:p>
            <a:pPr algn="just">
              <a:buFont typeface="Wingdings" panose="05000000000000000000" pitchFamily="2" charset="2"/>
              <a:buChar char="Ø"/>
            </a:pPr>
            <a:r>
              <a:rPr lang="it-IT" sz="1600" noProof="0" dirty="0">
                <a:latin typeface="Times New Roman" panose="02020603050405020304" pitchFamily="18" charset="0"/>
                <a:cs typeface="Times New Roman" panose="02020603050405020304" pitchFamily="18" charset="0"/>
              </a:rPr>
              <a:t>La mappa delle curve di indifferenza</a:t>
            </a:r>
          </a:p>
          <a:p>
            <a:pPr algn="just"/>
            <a:r>
              <a:rPr lang="it-IT" sz="1600" noProof="0" dirty="0">
                <a:latin typeface="Times New Roman" panose="02020603050405020304" pitchFamily="18" charset="0"/>
                <a:cs typeface="Times New Roman" panose="02020603050405020304" pitchFamily="18" charset="0"/>
              </a:rPr>
              <a:t>La curva di indifferenza è il luogo geometrico dei punti che rappresentano le combinazioni quantitative di due beni che producono lo stesso livello di utilità.</a:t>
            </a:r>
          </a:p>
          <a:p>
            <a:pPr algn="just"/>
            <a:endParaRPr lang="it-IT" sz="1600" noProof="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it-IT" sz="1600" noProof="0" dirty="0">
                <a:latin typeface="Times New Roman" panose="02020603050405020304" pitchFamily="18" charset="0"/>
                <a:cs typeface="Times New Roman" panose="02020603050405020304" pitchFamily="18" charset="0"/>
              </a:rPr>
              <a:t>Caratteristiche delle curve di indifferenza:</a:t>
            </a:r>
          </a:p>
          <a:p>
            <a:pPr algn="just"/>
            <a:r>
              <a:rPr lang="it-IT" sz="1600" noProof="0" dirty="0">
                <a:latin typeface="Times New Roman" panose="02020603050405020304" pitchFamily="18" charset="0"/>
                <a:cs typeface="Times New Roman" panose="02020603050405020304" pitchFamily="18" charset="0"/>
              </a:rPr>
              <a:t>Le curve di indifferenza sono decrescenti. </a:t>
            </a:r>
          </a:p>
          <a:p>
            <a:pPr algn="just"/>
            <a:r>
              <a:rPr lang="it-IT" sz="1600" noProof="0" dirty="0">
                <a:latin typeface="Times New Roman" panose="02020603050405020304" pitchFamily="18" charset="0"/>
                <a:cs typeface="Times New Roman" panose="02020603050405020304" pitchFamily="18" charset="0"/>
              </a:rPr>
              <a:t>Le curve di indifferenza più distanti dall’origine indicano livelli di utilità maggiore. </a:t>
            </a:r>
          </a:p>
          <a:p>
            <a:pPr algn="just"/>
            <a:r>
              <a:rPr lang="it-IT" sz="1600" noProof="0" dirty="0">
                <a:latin typeface="Times New Roman" panose="02020603050405020304" pitchFamily="18" charset="0"/>
                <a:cs typeface="Times New Roman" panose="02020603050405020304" pitchFamily="18" charset="0"/>
              </a:rPr>
              <a:t>Le curve di indifferenza non si intersecano mai. </a:t>
            </a:r>
          </a:p>
          <a:p>
            <a:pPr algn="just"/>
            <a:r>
              <a:rPr lang="it-IT" sz="1600" noProof="0" dirty="0">
                <a:latin typeface="Times New Roman" panose="02020603050405020304" pitchFamily="18" charset="0"/>
                <a:cs typeface="Times New Roman" panose="02020603050405020304" pitchFamily="18" charset="0"/>
              </a:rPr>
              <a:t>Le curve di indifferenza sono convesse verso l’origine. </a:t>
            </a:r>
          </a:p>
        </p:txBody>
      </p:sp>
      <p:pic>
        <p:nvPicPr>
          <p:cNvPr id="5" name="Immagine 4">
            <a:extLst>
              <a:ext uri="{FF2B5EF4-FFF2-40B4-BE49-F238E27FC236}">
                <a16:creationId xmlns:a16="http://schemas.microsoft.com/office/drawing/2014/main" id="{4DFA2AFE-873F-59A8-772B-DBFC49540C30}"/>
              </a:ext>
            </a:extLst>
          </p:cNvPr>
          <p:cNvPicPr>
            <a:picLocks noChangeAspect="1"/>
          </p:cNvPicPr>
          <p:nvPr/>
        </p:nvPicPr>
        <p:blipFill>
          <a:blip r:embed="rId2"/>
          <a:stretch>
            <a:fillRect/>
          </a:stretch>
        </p:blipFill>
        <p:spPr>
          <a:xfrm>
            <a:off x="6681714" y="1585321"/>
            <a:ext cx="5068007" cy="4458322"/>
          </a:xfrm>
          <a:prstGeom prst="rect">
            <a:avLst/>
          </a:prstGeom>
        </p:spPr>
      </p:pic>
      <p:pic>
        <p:nvPicPr>
          <p:cNvPr id="7" name="Immagine 6">
            <a:extLst>
              <a:ext uri="{FF2B5EF4-FFF2-40B4-BE49-F238E27FC236}">
                <a16:creationId xmlns:a16="http://schemas.microsoft.com/office/drawing/2014/main" id="{CF61FBFE-7509-B821-BED1-AB105AF92F64}"/>
              </a:ext>
            </a:extLst>
          </p:cNvPr>
          <p:cNvPicPr>
            <a:picLocks noChangeAspect="1"/>
          </p:cNvPicPr>
          <p:nvPr/>
        </p:nvPicPr>
        <p:blipFill>
          <a:blip r:embed="rId3"/>
          <a:stretch>
            <a:fillRect/>
          </a:stretch>
        </p:blipFill>
        <p:spPr>
          <a:xfrm>
            <a:off x="6672749" y="2961875"/>
            <a:ext cx="364545" cy="1705213"/>
          </a:xfrm>
          <a:prstGeom prst="rect">
            <a:avLst/>
          </a:prstGeom>
        </p:spPr>
      </p:pic>
      <p:sp>
        <p:nvSpPr>
          <p:cNvPr id="4" name="Shape 17">
            <a:extLst>
              <a:ext uri="{FF2B5EF4-FFF2-40B4-BE49-F238E27FC236}">
                <a16:creationId xmlns:a16="http://schemas.microsoft.com/office/drawing/2014/main" id="{49B9628F-3D53-47E3-7ACD-02B10AEC6E4D}"/>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6" name="Shape 18">
            <a:extLst>
              <a:ext uri="{FF2B5EF4-FFF2-40B4-BE49-F238E27FC236}">
                <a16:creationId xmlns:a16="http://schemas.microsoft.com/office/drawing/2014/main" id="{E494CDCB-6C25-3274-8719-C0176233F699}"/>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8" name="Image 0" descr="preencoded.png">
            <a:extLst>
              <a:ext uri="{FF2B5EF4-FFF2-40B4-BE49-F238E27FC236}">
                <a16:creationId xmlns:a16="http://schemas.microsoft.com/office/drawing/2014/main" id="{E771FF7B-1F4C-8531-097E-55B572A7FFD0}"/>
              </a:ext>
            </a:extLst>
          </p:cNvPr>
          <p:cNvPicPr>
            <a:picLocks noChangeAspect="1"/>
          </p:cNvPicPr>
          <p:nvPr/>
        </p:nvPicPr>
        <p:blipFill>
          <a:blip r:embed="rId4"/>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29722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AB767-C4C6-F925-4EEC-3F0FE3232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A4B44-83BE-38E3-6ABF-20A9E969A5F3}"/>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Teoria del consumatore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64DD6F-1A5A-7882-0D43-F0A1682BFDA9}"/>
                  </a:ext>
                </a:extLst>
              </p:cNvPr>
              <p:cNvSpPr>
                <a:spLocks noGrp="1"/>
              </p:cNvSpPr>
              <p:nvPr>
                <p:ph idx="1"/>
              </p:nvPr>
            </p:nvSpPr>
            <p:spPr>
              <a:xfrm>
                <a:off x="838200" y="1756055"/>
                <a:ext cx="5768788" cy="4351338"/>
              </a:xfrm>
            </p:spPr>
            <p:txBody>
              <a:bodyPr>
                <a:normAutofit fontScale="92500" lnSpcReduction="10000"/>
              </a:bodyPr>
              <a:lstStyle/>
              <a:p>
                <a:pPr algn="just">
                  <a:buFont typeface="Wingdings" panose="05000000000000000000" pitchFamily="2" charset="2"/>
                  <a:buChar char="Ø"/>
                </a:pPr>
                <a:r>
                  <a:rPr lang="it-IT" sz="1600" noProof="0" dirty="0">
                    <a:latin typeface="Times New Roman" panose="02020603050405020304" pitchFamily="18" charset="0"/>
                    <a:cs typeface="Times New Roman" panose="02020603050405020304" pitchFamily="18" charset="0"/>
                  </a:rPr>
                  <a:t>Saggio marginale di sostituzione</a:t>
                </a:r>
              </a:p>
              <a:p>
                <a:pPr algn="just"/>
                <a:r>
                  <a:rPr lang="it-IT" sz="1600" noProof="0" dirty="0">
                    <a:latin typeface="Times New Roman" panose="02020603050405020304" pitchFamily="18" charset="0"/>
                    <a:cs typeface="Times New Roman" panose="02020603050405020304" pitchFamily="18" charset="0"/>
                  </a:rPr>
                  <a:t>Per comprendere perché le curve di indifferenza sono convesse verso l’origine dobbiamo introdurre il concetto di Saggio Marginale di Sostituzione (SMS)</a:t>
                </a:r>
              </a:p>
              <a:p>
                <a:pPr algn="just"/>
                <a:r>
                  <a:rPr lang="it-IT" sz="1600" noProof="0" dirty="0">
                    <a:latin typeface="Times New Roman" panose="02020603050405020304" pitchFamily="18" charset="0"/>
                    <a:cs typeface="Times New Roman" panose="02020603050405020304" pitchFamily="18" charset="0"/>
                  </a:rPr>
                  <a:t> Il SMS è la pendenza della curva di indifferenza, ed analiticamente viene espresso nel seguente modo: </a:t>
                </a:r>
              </a:p>
              <a:p>
                <a:pPr marL="0" indent="0" algn="ctr">
                  <a:buNone/>
                </a:pPr>
                <a:r>
                  <a:rPr lang="it-IT" sz="1600" noProof="0" dirty="0">
                    <a:latin typeface="Times New Roman" panose="02020603050405020304" pitchFamily="18" charset="0"/>
                    <a:cs typeface="Times New Roman" panose="02020603050405020304" pitchFamily="18" charset="0"/>
                  </a:rPr>
                  <a:t> </a:t>
                </a:r>
                <a14:m>
                  <m:oMath xmlns:m="http://schemas.openxmlformats.org/officeDocument/2006/math">
                    <m:r>
                      <a:rPr lang="it-IT" sz="1600" i="1" noProof="0" smtClean="0">
                        <a:latin typeface="Cambria Math" panose="02040503050406030204" pitchFamily="18" charset="0"/>
                        <a:cs typeface="Times New Roman" panose="02020603050405020304" pitchFamily="18" charset="0"/>
                      </a:rPr>
                      <m:t>𝑆𝑀𝑆</m:t>
                    </m:r>
                    <m:r>
                      <a:rPr lang="it-IT" sz="1600" i="1" noProof="0" smtClean="0">
                        <a:latin typeface="Cambria Math" panose="02040503050406030204" pitchFamily="18" charset="0"/>
                        <a:cs typeface="Times New Roman" panose="02020603050405020304" pitchFamily="18" charset="0"/>
                      </a:rPr>
                      <m:t> =−</m:t>
                    </m:r>
                    <m:f>
                      <m:fPr>
                        <m:ctrlPr>
                          <a:rPr lang="it-IT" sz="1600" b="0" i="1" noProof="0" smtClean="0">
                            <a:latin typeface="Cambria Math" panose="02040503050406030204" pitchFamily="18" charset="0"/>
                            <a:cs typeface="Times New Roman" panose="02020603050405020304" pitchFamily="18" charset="0"/>
                          </a:rPr>
                        </m:ctrlPr>
                      </m:fPr>
                      <m:num>
                        <m:r>
                          <a:rPr lang="it-IT" sz="1600" b="0" i="1" noProof="0" smtClean="0">
                            <a:latin typeface="Cambria Math" panose="02040503050406030204" pitchFamily="18" charset="0"/>
                            <a:cs typeface="Times New Roman" panose="02020603050405020304" pitchFamily="18" charset="0"/>
                          </a:rPr>
                          <m:t>𝑈</m:t>
                        </m:r>
                        <m:sSub>
                          <m:sSubPr>
                            <m:ctrlPr>
                              <a:rPr lang="it-IT" sz="1600" b="0" i="1" noProof="0" smtClean="0">
                                <a:latin typeface="Cambria Math" panose="02040503050406030204" pitchFamily="18" charset="0"/>
                                <a:cs typeface="Times New Roman" panose="02020603050405020304" pitchFamily="18" charset="0"/>
                              </a:rPr>
                            </m:ctrlPr>
                          </m:sSubPr>
                          <m:e>
                            <m:r>
                              <a:rPr lang="it-IT" sz="1600" b="0" i="1" noProof="0" smtClean="0">
                                <a:latin typeface="Cambria Math" panose="02040503050406030204" pitchFamily="18" charset="0"/>
                                <a:cs typeface="Times New Roman" panose="02020603050405020304" pitchFamily="18" charset="0"/>
                              </a:rPr>
                              <m:t>𝑀</m:t>
                            </m:r>
                          </m:e>
                          <m:sub>
                            <m:r>
                              <a:rPr lang="it-IT" sz="1600" b="0" i="1" noProof="0" smtClean="0">
                                <a:latin typeface="Cambria Math" panose="02040503050406030204" pitchFamily="18" charset="0"/>
                                <a:cs typeface="Times New Roman" panose="02020603050405020304" pitchFamily="18" charset="0"/>
                              </a:rPr>
                              <m:t>1</m:t>
                            </m:r>
                          </m:sub>
                        </m:sSub>
                      </m:num>
                      <m:den>
                        <m:r>
                          <a:rPr lang="it-IT" sz="1600" b="0" i="1" noProof="0" smtClean="0">
                            <a:latin typeface="Cambria Math" panose="02040503050406030204" pitchFamily="18" charset="0"/>
                            <a:cs typeface="Times New Roman" panose="02020603050405020304" pitchFamily="18" charset="0"/>
                          </a:rPr>
                          <m:t>𝑈</m:t>
                        </m:r>
                        <m:sSub>
                          <m:sSubPr>
                            <m:ctrlPr>
                              <a:rPr lang="it-IT" sz="1600" b="0" i="1" noProof="0" smtClean="0">
                                <a:latin typeface="Cambria Math" panose="02040503050406030204" pitchFamily="18" charset="0"/>
                                <a:cs typeface="Times New Roman" panose="02020603050405020304" pitchFamily="18" charset="0"/>
                              </a:rPr>
                            </m:ctrlPr>
                          </m:sSubPr>
                          <m:e>
                            <m:r>
                              <a:rPr lang="it-IT" sz="1600" b="0" i="1" noProof="0" smtClean="0">
                                <a:latin typeface="Cambria Math" panose="02040503050406030204" pitchFamily="18" charset="0"/>
                                <a:cs typeface="Times New Roman" panose="02020603050405020304" pitchFamily="18" charset="0"/>
                              </a:rPr>
                              <m:t>𝑀</m:t>
                            </m:r>
                          </m:e>
                          <m:sub>
                            <m:r>
                              <a:rPr lang="it-IT" sz="1600" b="0" i="1" noProof="0" smtClean="0">
                                <a:latin typeface="Cambria Math" panose="02040503050406030204" pitchFamily="18" charset="0"/>
                                <a:cs typeface="Times New Roman" panose="02020603050405020304" pitchFamily="18" charset="0"/>
                              </a:rPr>
                              <m:t>2</m:t>
                            </m:r>
                          </m:sub>
                        </m:sSub>
                      </m:den>
                    </m:f>
                    <m:r>
                      <a:rPr lang="it-IT" sz="1600" b="0" i="1" noProof="0" smtClean="0">
                        <a:latin typeface="Cambria Math" panose="02040503050406030204" pitchFamily="18" charset="0"/>
                        <a:cs typeface="Times New Roman" panose="02020603050405020304" pitchFamily="18" charset="0"/>
                      </a:rPr>
                      <m:t>=</m:t>
                    </m:r>
                    <m:r>
                      <a:rPr lang="it-IT" sz="1600" i="1" noProof="0" smtClean="0">
                        <a:latin typeface="Cambria Math" panose="02040503050406030204" pitchFamily="18" charset="0"/>
                        <a:cs typeface="Times New Roman" panose="02020603050405020304" pitchFamily="18" charset="0"/>
                      </a:rPr>
                      <m:t>−</m:t>
                    </m:r>
                    <m:f>
                      <m:fPr>
                        <m:ctrlPr>
                          <a:rPr lang="it-IT" sz="1600" i="1" noProof="0" smtClean="0">
                            <a:latin typeface="Cambria Math" panose="02040503050406030204" pitchFamily="18" charset="0"/>
                            <a:cs typeface="Times New Roman" panose="02020603050405020304" pitchFamily="18" charset="0"/>
                          </a:rPr>
                        </m:ctrlPr>
                      </m:fPr>
                      <m:num>
                        <m:r>
                          <a:rPr lang="it-IT" sz="1600" i="1" noProof="0" smtClean="0">
                            <a:latin typeface="Cambria Math" panose="02040503050406030204" pitchFamily="18" charset="0"/>
                            <a:cs typeface="Times New Roman" panose="02020603050405020304" pitchFamily="18" charset="0"/>
                          </a:rPr>
                          <m:t>𝑑</m:t>
                        </m:r>
                        <m:sSub>
                          <m:sSubPr>
                            <m:ctrlPr>
                              <a:rPr lang="it-IT" sz="1600" b="0" i="1" noProof="0" smtClean="0">
                                <a:latin typeface="Cambria Math" panose="02040503050406030204" pitchFamily="18" charset="0"/>
                                <a:cs typeface="Times New Roman" panose="02020603050405020304" pitchFamily="18" charset="0"/>
                              </a:rPr>
                            </m:ctrlPr>
                          </m:sSubPr>
                          <m:e>
                            <m:r>
                              <a:rPr lang="it-IT" sz="1600" i="1" noProof="0" smtClean="0">
                                <a:latin typeface="Cambria Math" panose="02040503050406030204" pitchFamily="18" charset="0"/>
                                <a:cs typeface="Times New Roman" panose="02020603050405020304" pitchFamily="18" charset="0"/>
                              </a:rPr>
                              <m:t>𝑥</m:t>
                            </m:r>
                          </m:e>
                          <m:sub>
                            <m:r>
                              <a:rPr lang="it-IT" sz="1600" i="1" noProof="0" smtClean="0">
                                <a:latin typeface="Cambria Math" panose="02040503050406030204" pitchFamily="18" charset="0"/>
                                <a:cs typeface="Times New Roman" panose="02020603050405020304" pitchFamily="18" charset="0"/>
                              </a:rPr>
                              <m:t>2</m:t>
                            </m:r>
                          </m:sub>
                        </m:sSub>
                      </m:num>
                      <m:den>
                        <m:r>
                          <a:rPr lang="it-IT" sz="1600" i="1" noProof="0" smtClean="0">
                            <a:latin typeface="Cambria Math" panose="02040503050406030204" pitchFamily="18" charset="0"/>
                            <a:cs typeface="Times New Roman" panose="02020603050405020304" pitchFamily="18" charset="0"/>
                          </a:rPr>
                          <m:t>𝑑</m:t>
                        </m:r>
                        <m:sSub>
                          <m:sSubPr>
                            <m:ctrlPr>
                              <a:rPr lang="it-IT" sz="1600" b="0" i="1" noProof="0" smtClean="0">
                                <a:latin typeface="Cambria Math" panose="02040503050406030204" pitchFamily="18" charset="0"/>
                                <a:cs typeface="Times New Roman" panose="02020603050405020304" pitchFamily="18" charset="0"/>
                              </a:rPr>
                            </m:ctrlPr>
                          </m:sSubPr>
                          <m:e>
                            <m:r>
                              <a:rPr lang="it-IT" sz="1600" i="1" noProof="0" smtClean="0">
                                <a:latin typeface="Cambria Math" panose="02040503050406030204" pitchFamily="18" charset="0"/>
                                <a:cs typeface="Times New Roman" panose="02020603050405020304" pitchFamily="18" charset="0"/>
                              </a:rPr>
                              <m:t>𝑥</m:t>
                            </m:r>
                          </m:e>
                          <m:sub>
                            <m:r>
                              <a:rPr lang="it-IT" sz="1600" b="0" i="1" noProof="0" smtClean="0">
                                <a:latin typeface="Cambria Math" panose="02040503050406030204" pitchFamily="18" charset="0"/>
                                <a:cs typeface="Times New Roman" panose="02020603050405020304" pitchFamily="18" charset="0"/>
                              </a:rPr>
                              <m:t>1</m:t>
                            </m:r>
                          </m:sub>
                        </m:sSub>
                      </m:den>
                    </m:f>
                  </m:oMath>
                </a14:m>
                <a:endParaRPr lang="it-IT" sz="1600" noProof="0" dirty="0">
                  <a:latin typeface="Times New Roman" panose="02020603050405020304" pitchFamily="18" charset="0"/>
                  <a:cs typeface="Times New Roman" panose="02020603050405020304" pitchFamily="18" charset="0"/>
                </a:endParaRPr>
              </a:p>
              <a:p>
                <a:pPr algn="just"/>
                <a:r>
                  <a:rPr lang="it-IT" sz="1600" b="1" noProof="0" dirty="0">
                    <a:latin typeface="Times New Roman" panose="02020603050405020304" pitchFamily="18" charset="0"/>
                    <a:cs typeface="Times New Roman" panose="02020603050405020304" pitchFamily="18" charset="0"/>
                  </a:rPr>
                  <a:t>Il SMS indica l’ammontare di bene 2 che il consumatore deve ottenere per rinunciare ad una unità del bene uno ed ottenere la stessa utilità.</a:t>
                </a:r>
                <a:r>
                  <a:rPr lang="it-IT" sz="1600" noProof="0" dirty="0">
                    <a:latin typeface="Times New Roman" panose="02020603050405020304" pitchFamily="18" charset="0"/>
                    <a:cs typeface="Times New Roman" panose="02020603050405020304" pitchFamily="18" charset="0"/>
                  </a:rPr>
                  <a:t> Se il SMS assume valore pari a 3, ciò significa che il consumatore è disposto a cedere 3 unità del bene 2 pur di ottenere una unità in più di bene 1.</a:t>
                </a:r>
              </a:p>
              <a:p>
                <a:pPr algn="just"/>
                <a:r>
                  <a:rPr lang="it-IT" sz="1600" noProof="0" dirty="0">
                    <a:latin typeface="Times New Roman" panose="02020603050405020304" pitchFamily="18" charset="0"/>
                    <a:cs typeface="Times New Roman" panose="02020603050405020304" pitchFamily="18" charset="0"/>
                  </a:rPr>
                  <a:t>Se la curva di indifferenza è convessa il SMS, che esprime la pendenza della curva, deve essere necessariamente decrescente.  In termini economici ciò significa che man mano che aumenta il consumo del bene 1 il consumatore è disposto a rinunciare a minori quantità di bene 2 per ottenere una unità aggiuntiva del primo bene.  Ad esempio all’aumentare del consumo di bene 1 il SMS passa da 3 a 2 a 0,5 e così via.</a:t>
                </a:r>
              </a:p>
            </p:txBody>
          </p:sp>
        </mc:Choice>
        <mc:Fallback xmlns="">
          <p:sp>
            <p:nvSpPr>
              <p:cNvPr id="3" name="Content Placeholder 2">
                <a:extLst>
                  <a:ext uri="{FF2B5EF4-FFF2-40B4-BE49-F238E27FC236}">
                    <a16:creationId xmlns:a16="http://schemas.microsoft.com/office/drawing/2014/main" id="{A864DD6F-1A5A-7882-0D43-F0A1682BFDA9}"/>
                  </a:ext>
                </a:extLst>
              </p:cNvPr>
              <p:cNvSpPr>
                <a:spLocks noGrp="1" noRot="1" noChangeAspect="1" noMove="1" noResize="1" noEditPoints="1" noAdjustHandles="1" noChangeArrowheads="1" noChangeShapeType="1" noTextEdit="1"/>
              </p:cNvSpPr>
              <p:nvPr>
                <p:ph idx="1"/>
              </p:nvPr>
            </p:nvSpPr>
            <p:spPr>
              <a:xfrm>
                <a:off x="838200" y="1756055"/>
                <a:ext cx="5768788" cy="4351338"/>
              </a:xfrm>
              <a:blipFill>
                <a:blip r:embed="rId2"/>
                <a:stretch>
                  <a:fillRect l="-317" t="-1261" r="-317" b="-560"/>
                </a:stretch>
              </a:blipFill>
            </p:spPr>
            <p:txBody>
              <a:bodyPr/>
              <a:lstStyle/>
              <a:p>
                <a:r>
                  <a:rPr lang="it-IT">
                    <a:noFill/>
                  </a:rPr>
                  <a:t> </a:t>
                </a:r>
              </a:p>
            </p:txBody>
          </p:sp>
        </mc:Fallback>
      </mc:AlternateContent>
      <p:pic>
        <p:nvPicPr>
          <p:cNvPr id="6" name="Immagine 5">
            <a:extLst>
              <a:ext uri="{FF2B5EF4-FFF2-40B4-BE49-F238E27FC236}">
                <a16:creationId xmlns:a16="http://schemas.microsoft.com/office/drawing/2014/main" id="{15EBCDD4-0189-61B0-15FE-9F68DEAC2E67}"/>
              </a:ext>
            </a:extLst>
          </p:cNvPr>
          <p:cNvPicPr>
            <a:picLocks noChangeAspect="1"/>
          </p:cNvPicPr>
          <p:nvPr/>
        </p:nvPicPr>
        <p:blipFill>
          <a:blip r:embed="rId3"/>
          <a:stretch>
            <a:fillRect/>
          </a:stretch>
        </p:blipFill>
        <p:spPr>
          <a:xfrm>
            <a:off x="6771361" y="1537701"/>
            <a:ext cx="5032273" cy="4351338"/>
          </a:xfrm>
          <a:prstGeom prst="rect">
            <a:avLst/>
          </a:prstGeom>
        </p:spPr>
      </p:pic>
      <p:sp>
        <p:nvSpPr>
          <p:cNvPr id="4" name="Shape 17">
            <a:extLst>
              <a:ext uri="{FF2B5EF4-FFF2-40B4-BE49-F238E27FC236}">
                <a16:creationId xmlns:a16="http://schemas.microsoft.com/office/drawing/2014/main" id="{6411C861-1E13-EE1C-6CD7-388946065AE5}"/>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B3AA8C39-40CC-CE68-6B72-918717C42BE0}"/>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7" name="Image 0" descr="preencoded.png">
            <a:extLst>
              <a:ext uri="{FF2B5EF4-FFF2-40B4-BE49-F238E27FC236}">
                <a16:creationId xmlns:a16="http://schemas.microsoft.com/office/drawing/2014/main" id="{8CBCDC27-50CF-9548-0165-DB1E46A51A48}"/>
              </a:ext>
            </a:extLst>
          </p:cNvPr>
          <p:cNvPicPr>
            <a:picLocks noChangeAspect="1"/>
          </p:cNvPicPr>
          <p:nvPr/>
        </p:nvPicPr>
        <p:blipFill>
          <a:blip r:embed="rId4"/>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788382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B538A-9233-C610-2B3D-F73D81793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D8C59-DD0B-CFB5-AC50-DF17889F766A}"/>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La scelta del consumatore tra </a:t>
            </a:r>
            <a:r>
              <a:rPr lang="it-IT" noProof="0" dirty="0" err="1">
                <a:latin typeface="Times New Roman" panose="02020603050405020304" pitchFamily="18" charset="0"/>
                <a:cs typeface="Times New Roman" panose="02020603050405020304" pitchFamily="18" charset="0"/>
              </a:rPr>
              <a:t>du</a:t>
            </a:r>
            <a:r>
              <a:rPr lang="it-IT" dirty="0">
                <a:latin typeface="Times New Roman" panose="02020603050405020304" pitchFamily="18" charset="0"/>
                <a:cs typeface="Times New Roman" panose="02020603050405020304" pitchFamily="18" charset="0"/>
              </a:rPr>
              <a:t>e beni</a:t>
            </a:r>
            <a:endParaRPr lang="it-IT" noProof="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1">
                <a:extLst>
                  <a:ext uri="{FF2B5EF4-FFF2-40B4-BE49-F238E27FC236}">
                    <a16:creationId xmlns:a16="http://schemas.microsoft.com/office/drawing/2014/main" id="{D6377307-174C-7252-34DA-3C571919D470}"/>
                  </a:ext>
                </a:extLst>
              </p:cNvPr>
              <p:cNvSpPr>
                <a:spLocks noGrp="1" noChangeArrowheads="1"/>
              </p:cNvSpPr>
              <p:nvPr>
                <p:ph idx="1"/>
              </p:nvPr>
            </p:nvSpPr>
            <p:spPr bwMode="auto">
              <a:xfrm>
                <a:off x="972780" y="1649684"/>
                <a:ext cx="10381020" cy="34209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Dato un certo ammontare di reddito (m), i prezzi (</a:t>
                </a:r>
                <a14:m>
                  <m:oMath xmlns:m="http://schemas.openxmlformats.org/officeDocument/2006/math">
                    <m:sSub>
                      <m:sSubPr>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𝑝</m:t>
                        </m:r>
                      </m:e>
                      <m: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1</m:t>
                        </m:r>
                      </m:sub>
                    </m:sSub>
                  </m:oMath>
                </a14:m>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e </a:t>
                </a:r>
                <a14:m>
                  <m:oMath xmlns:m="http://schemas.openxmlformats.org/officeDocument/2006/math">
                    <m:sSub>
                      <m:sSubPr>
                        <m:ctrlPr>
                          <a:rPr lang="it-IT" sz="1800" i="1">
                            <a:latin typeface="Cambria Math" panose="02040503050406030204" pitchFamily="18" charset="0"/>
                            <a:cs typeface="Times New Roman" panose="02020603050405020304" pitchFamily="18" charset="0"/>
                          </a:rPr>
                        </m:ctrlPr>
                      </m:sSubPr>
                      <m:e>
                        <m:r>
                          <a:rPr lang="it-IT" sz="1800" i="1">
                            <a:latin typeface="Cambria Math" panose="02040503050406030204" pitchFamily="18" charset="0"/>
                            <a:cs typeface="Times New Roman" panose="02020603050405020304" pitchFamily="18" charset="0"/>
                          </a:rPr>
                          <m:t>𝑝</m:t>
                        </m:r>
                      </m:e>
                      <m:sub>
                        <m:r>
                          <a:rPr lang="it-IT" sz="1800" b="0" i="1" smtClean="0">
                            <a:latin typeface="Cambria Math" panose="02040503050406030204" pitchFamily="18" charset="0"/>
                            <a:cs typeface="Times New Roman" panose="02020603050405020304" pitchFamily="18" charset="0"/>
                          </a:rPr>
                          <m:t>2</m:t>
                        </m:r>
                      </m:sub>
                    </m:sSub>
                  </m:oMath>
                </a14:m>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e le preferenze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𝛼</m:t>
                    </m:r>
                    <m:r>
                      <a:rPr lang="it-IT" sz="1800" b="0" i="1" smtClean="0">
                        <a:latin typeface="Cambria Math" panose="02040503050406030204" pitchFamily="18" charset="0"/>
                        <a:cs typeface="Times New Roman" panose="02020603050405020304" pitchFamily="18" charset="0"/>
                      </a:rPr>
                      <m:t> </m:t>
                    </m:r>
                    <m:r>
                      <a:rPr lang="it-IT" sz="1800" b="0" i="1" smtClean="0">
                        <a:latin typeface="Cambria Math" panose="02040503050406030204" pitchFamily="18" charset="0"/>
                        <a:cs typeface="Times New Roman" panose="02020603050405020304" pitchFamily="18" charset="0"/>
                      </a:rPr>
                      <m:t>𝑒</m:t>
                    </m:r>
                    <m:r>
                      <a:rPr lang="it-IT" sz="1800" b="0" i="1" smtClean="0">
                        <a:latin typeface="Cambria Math" panose="02040503050406030204" pitchFamily="18" charset="0"/>
                        <a:cs typeface="Times New Roman" panose="02020603050405020304" pitchFamily="18" charset="0"/>
                      </a:rPr>
                      <m:t> 1−</m:t>
                    </m:r>
                    <m:r>
                      <a:rPr lang="it-IT" sz="1800" b="0" i="1" smtClean="0">
                        <a:latin typeface="Cambria Math" panose="02040503050406030204" pitchFamily="18" charset="0"/>
                        <a:cs typeface="Times New Roman" panose="02020603050405020304" pitchFamily="18" charset="0"/>
                      </a:rPr>
                      <m:t>𝛼</m:t>
                    </m:r>
                  </m:oMath>
                </a14:m>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il consumatore deve scegliere la quantità ottimale di ogni bene che massimizza la sua utilità. </a:t>
                </a:r>
              </a:p>
              <a:p>
                <a:pPr marL="0" indent="0" eaLnBrk="0" fontAlgn="base" hangingPunct="0">
                  <a:lnSpc>
                    <a:spcPct val="100000"/>
                  </a:lnSpc>
                  <a:spcBef>
                    <a:spcPct val="0"/>
                  </a:spcBef>
                  <a:spcAft>
                    <a:spcPct val="0"/>
                  </a:spcAft>
                  <a:buNone/>
                </a:pPr>
                <a:endParaRPr lang="it-IT" sz="1800" noProof="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Massimizzazione della f</a:t>
                </a:r>
                <a:r>
                  <a:rPr lang="it-IT" sz="1800" noProof="0" dirty="0">
                    <a:latin typeface="Times New Roman" panose="02020603050405020304" pitchFamily="18" charset="0"/>
                    <a:cs typeface="Times New Roman" panose="02020603050405020304" pitchFamily="18" charset="0"/>
                  </a:rPr>
                  <a:t>unzioni di utilità:</a:t>
                </a: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𝑚𝑎𝑥</m:t>
                      </m:r>
                      <m:r>
                        <a:rPr lang="it-IT" sz="1800" b="0" i="1" noProof="0" smtClean="0">
                          <a:latin typeface="Cambria Math" panose="02040503050406030204" pitchFamily="18" charset="0"/>
                          <a:cs typeface="Times New Roman" panose="02020603050405020304" pitchFamily="18" charset="0"/>
                        </a:rPr>
                        <m:t> </m:t>
                      </m:r>
                      <m:r>
                        <a:rPr lang="it-IT" sz="1800" b="0" i="1" noProof="0" smtClean="0">
                          <a:latin typeface="Cambria Math" panose="02040503050406030204" pitchFamily="18" charset="0"/>
                          <a:cs typeface="Times New Roman" panose="02020603050405020304" pitchFamily="18" charset="0"/>
                        </a:rPr>
                        <m:t>𝑈</m:t>
                      </m:r>
                      <m:r>
                        <a:rPr lang="it-IT" sz="1800" b="0" i="1" noProof="0" smtClean="0">
                          <a:latin typeface="Cambria Math" panose="02040503050406030204" pitchFamily="18" charset="0"/>
                          <a:cs typeface="Times New Roman" panose="02020603050405020304" pitchFamily="18" charset="0"/>
                        </a:rPr>
                        <m:t>=</m:t>
                      </m:r>
                      <m:sSubSup>
                        <m:sSubSupPr>
                          <m:ctrlPr>
                            <a:rPr lang="it-IT" sz="1800" b="0" i="1" noProof="0" smtClean="0">
                              <a:latin typeface="Cambria Math" panose="02040503050406030204" pitchFamily="18" charset="0"/>
                              <a:cs typeface="Times New Roman" panose="02020603050405020304" pitchFamily="18" charset="0"/>
                            </a:rPr>
                          </m:ctrlPr>
                        </m:sSubSupPr>
                        <m:e>
                          <m:r>
                            <a:rPr lang="it-IT" sz="1800" b="0" i="1" noProof="0" smtClean="0">
                              <a:latin typeface="Cambria Math" panose="02040503050406030204" pitchFamily="18" charset="0"/>
                              <a:cs typeface="Times New Roman" panose="02020603050405020304" pitchFamily="18" charset="0"/>
                            </a:rPr>
                            <m:t>𝑥</m:t>
                          </m:r>
                        </m:e>
                        <m:sub>
                          <m:r>
                            <a:rPr lang="it-IT" sz="1800" b="0" i="1" noProof="0" smtClean="0">
                              <a:latin typeface="Cambria Math" panose="02040503050406030204" pitchFamily="18" charset="0"/>
                              <a:cs typeface="Times New Roman" panose="02020603050405020304" pitchFamily="18" charset="0"/>
                            </a:rPr>
                            <m:t>1</m:t>
                          </m:r>
                        </m:sub>
                        <m:sup>
                          <m:r>
                            <a:rPr lang="it-IT" sz="1800" b="0" i="1" noProof="0" smtClean="0">
                              <a:latin typeface="Cambria Math" panose="02040503050406030204" pitchFamily="18" charset="0"/>
                              <a:cs typeface="Times New Roman" panose="02020603050405020304" pitchFamily="18" charset="0"/>
                            </a:rPr>
                            <m:t>𝛼</m:t>
                          </m:r>
                        </m:sup>
                      </m:sSubSup>
                      <m:sSubSup>
                        <m:sSubSupPr>
                          <m:ctrlPr>
                            <a:rPr lang="it-IT" sz="1800" b="0" i="1" noProof="0" smtClean="0">
                              <a:latin typeface="Cambria Math" panose="02040503050406030204" pitchFamily="18" charset="0"/>
                              <a:cs typeface="Times New Roman" panose="02020603050405020304" pitchFamily="18" charset="0"/>
                            </a:rPr>
                          </m:ctrlPr>
                        </m:sSubSupPr>
                        <m:e>
                          <m:r>
                            <a:rPr lang="it-IT" sz="1800" b="0" i="1" noProof="0" smtClean="0">
                              <a:latin typeface="Cambria Math" panose="02040503050406030204" pitchFamily="18" charset="0"/>
                              <a:cs typeface="Times New Roman" panose="02020603050405020304" pitchFamily="18" charset="0"/>
                            </a:rPr>
                            <m:t>𝑥</m:t>
                          </m:r>
                        </m:e>
                        <m:sub>
                          <m:r>
                            <a:rPr lang="it-IT" sz="1800" b="0" i="1" noProof="0" smtClean="0">
                              <a:latin typeface="Cambria Math" panose="02040503050406030204" pitchFamily="18" charset="0"/>
                              <a:cs typeface="Times New Roman" panose="02020603050405020304" pitchFamily="18" charset="0"/>
                            </a:rPr>
                            <m:t>2</m:t>
                          </m:r>
                        </m:sub>
                        <m:sup>
                          <m:r>
                            <a:rPr lang="it-IT" sz="1800" b="0" i="1" noProof="0" smtClean="0">
                              <a:latin typeface="Cambria Math" panose="02040503050406030204" pitchFamily="18" charset="0"/>
                              <a:cs typeface="Times New Roman" panose="02020603050405020304" pitchFamily="18" charset="0"/>
                            </a:rPr>
                            <m:t>1−</m:t>
                          </m:r>
                          <m:r>
                            <a:rPr lang="it-IT" sz="1800" b="0" i="1" noProof="0" smtClean="0">
                              <a:latin typeface="Cambria Math" panose="02040503050406030204" pitchFamily="18" charset="0"/>
                              <a:cs typeface="Times New Roman" panose="02020603050405020304" pitchFamily="18" charset="0"/>
                            </a:rPr>
                            <m:t>𝛼</m:t>
                          </m:r>
                        </m:sup>
                      </m:sSubSup>
                      <m:r>
                        <a:rPr lang="it-IT" sz="1800" b="0" i="1" noProof="0" smtClean="0">
                          <a:latin typeface="Cambria Math" panose="02040503050406030204" pitchFamily="18" charset="0"/>
                          <a:cs typeface="Times New Roman" panose="02020603050405020304" pitchFamily="18" charset="0"/>
                        </a:rPr>
                        <m:t>            0&lt;</m:t>
                      </m:r>
                      <m:r>
                        <a:rPr lang="it-IT" sz="1800" b="0" i="1" noProof="0" smtClean="0">
                          <a:latin typeface="Cambria Math" panose="02040503050406030204" pitchFamily="18" charset="0"/>
                          <a:cs typeface="Times New Roman" panose="02020603050405020304" pitchFamily="18" charset="0"/>
                        </a:rPr>
                        <m:t>𝛼</m:t>
                      </m:r>
                      <m:r>
                        <a:rPr lang="it-IT" sz="1800" b="0" i="1" noProof="0" smtClean="0">
                          <a:latin typeface="Cambria Math" panose="02040503050406030204" pitchFamily="18" charset="0"/>
                          <a:cs typeface="Times New Roman" panose="02020603050405020304" pitchFamily="18" charset="0"/>
                        </a:rPr>
                        <m:t>&lt;1</m:t>
                      </m:r>
                    </m:oMath>
                  </m:oMathPara>
                </a14:m>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lang="it-IT" sz="1800" noProof="0" dirty="0">
                    <a:latin typeface="Times New Roman" panose="02020603050405020304" pitchFamily="18" charset="0"/>
                    <a:cs typeface="Times New Roman" panose="02020603050405020304" pitchFamily="18" charset="0"/>
                  </a:rPr>
                  <a:t>Sotto il vincolo di bilancio: </a:t>
                </a: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sSub>
                        <m:sSubPr>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𝑥</m:t>
                          </m:r>
                        </m:e>
                        <m: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1</m:t>
                          </m:r>
                        </m:sub>
                      </m:sSub>
                      <m:sSub>
                        <m:sSubPr>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𝑝</m:t>
                          </m:r>
                        </m:e>
                        <m: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1</m:t>
                          </m:r>
                        </m:sub>
                      </m:s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m:t>
                      </m:r>
                      <m:sSub>
                        <m:sSubPr>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𝑥</m:t>
                          </m:r>
                        </m:e>
                        <m: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2</m:t>
                          </m:r>
                        </m:sub>
                      </m:sSub>
                      <m:sSub>
                        <m:sSubPr>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𝑝</m:t>
                          </m:r>
                        </m:e>
                        <m: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2</m:t>
                          </m:r>
                        </m:sub>
                      </m:s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𝑚</m:t>
                      </m:r>
                    </m:oMath>
                  </m:oMathPara>
                </a14:m>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1">
                <a:extLst>
                  <a:ext uri="{FF2B5EF4-FFF2-40B4-BE49-F238E27FC236}">
                    <a16:creationId xmlns:a16="http://schemas.microsoft.com/office/drawing/2014/main" id="{D6377307-174C-7252-34DA-3C571919D470}"/>
                  </a:ext>
                </a:extLst>
              </p:cNvPr>
              <p:cNvSpPr>
                <a:spLocks noGrp="1" noRot="1" noChangeAspect="1" noMove="1" noResize="1" noEditPoints="1" noAdjustHandles="1" noChangeArrowheads="1" noChangeShapeType="1" noTextEdit="1"/>
              </p:cNvSpPr>
              <p:nvPr>
                <p:ph idx="1"/>
              </p:nvPr>
            </p:nvSpPr>
            <p:spPr bwMode="auto">
              <a:xfrm>
                <a:off x="972780" y="1649684"/>
                <a:ext cx="10381020" cy="3420936"/>
              </a:xfrm>
              <a:prstGeom prst="rect">
                <a:avLst/>
              </a:prstGeom>
              <a:blipFill>
                <a:blip r:embed="rId2"/>
                <a:stretch>
                  <a:fillRect l="-528" t="-5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12F03424-DBD8-6F7C-C6D0-ABC3728E52D1}"/>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7BA54A98-3F01-11E9-AE0E-0B54BA48210E}"/>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4BC3D017-151D-59CA-261C-C522AAA00422}"/>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945152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977D0-4617-1403-AE30-9C33AC35F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FFE55-C4E6-4B8E-81FF-45F175C007AE}"/>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La scelta del consumatore tra </a:t>
            </a:r>
            <a:r>
              <a:rPr lang="it-IT" noProof="0" dirty="0" err="1">
                <a:latin typeface="Times New Roman" panose="02020603050405020304" pitchFamily="18" charset="0"/>
                <a:cs typeface="Times New Roman" panose="02020603050405020304" pitchFamily="18" charset="0"/>
              </a:rPr>
              <a:t>du</a:t>
            </a:r>
            <a:r>
              <a:rPr lang="it-IT" dirty="0">
                <a:latin typeface="Times New Roman" panose="02020603050405020304" pitchFamily="18" charset="0"/>
                <a:cs typeface="Times New Roman" panose="02020603050405020304" pitchFamily="18" charset="0"/>
              </a:rPr>
              <a:t>e beni</a:t>
            </a:r>
            <a:endParaRPr lang="it-IT" noProof="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1">
                <a:extLst>
                  <a:ext uri="{FF2B5EF4-FFF2-40B4-BE49-F238E27FC236}">
                    <a16:creationId xmlns:a16="http://schemas.microsoft.com/office/drawing/2014/main" id="{C0FAA649-BC8B-4D6E-09CC-74775C986CBF}"/>
                  </a:ext>
                </a:extLst>
              </p:cNvPr>
              <p:cNvSpPr>
                <a:spLocks noGrp="1" noChangeArrowheads="1"/>
              </p:cNvSpPr>
              <p:nvPr>
                <p:ph idx="1"/>
              </p:nvPr>
            </p:nvSpPr>
            <p:spPr bwMode="auto">
              <a:xfrm>
                <a:off x="972780" y="1649684"/>
                <a:ext cx="10381020" cy="34209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Dato un certo ammontare di reddito (m), i prezzi (</a:t>
                </a:r>
                <a14:m>
                  <m:oMath xmlns:m="http://schemas.openxmlformats.org/officeDocument/2006/math">
                    <m:sSub>
                      <m:sSubPr>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𝑝</m:t>
                        </m:r>
                      </m:e>
                      <m: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1</m:t>
                        </m:r>
                      </m:sub>
                    </m:sSub>
                  </m:oMath>
                </a14:m>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e </a:t>
                </a:r>
                <a14:m>
                  <m:oMath xmlns:m="http://schemas.openxmlformats.org/officeDocument/2006/math">
                    <m:sSub>
                      <m:sSubPr>
                        <m:ctrlPr>
                          <a:rPr lang="it-IT" sz="1800" i="1">
                            <a:latin typeface="Cambria Math" panose="02040503050406030204" pitchFamily="18" charset="0"/>
                            <a:cs typeface="Times New Roman" panose="02020603050405020304" pitchFamily="18" charset="0"/>
                          </a:rPr>
                        </m:ctrlPr>
                      </m:sSubPr>
                      <m:e>
                        <m:r>
                          <a:rPr lang="it-IT" sz="1800" i="1">
                            <a:latin typeface="Cambria Math" panose="02040503050406030204" pitchFamily="18" charset="0"/>
                            <a:cs typeface="Times New Roman" panose="02020603050405020304" pitchFamily="18" charset="0"/>
                          </a:rPr>
                          <m:t>𝑝</m:t>
                        </m:r>
                      </m:e>
                      <m:sub>
                        <m:r>
                          <a:rPr lang="it-IT" sz="1800" b="0" i="1" smtClean="0">
                            <a:latin typeface="Cambria Math" panose="02040503050406030204" pitchFamily="18" charset="0"/>
                            <a:cs typeface="Times New Roman" panose="02020603050405020304" pitchFamily="18" charset="0"/>
                          </a:rPr>
                          <m:t>2</m:t>
                        </m:r>
                      </m:sub>
                    </m:sSub>
                  </m:oMath>
                </a14:m>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e le preferenze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𝛼</m:t>
                    </m:r>
                    <m:r>
                      <a:rPr lang="it-IT" sz="1800" b="0" i="1" smtClean="0">
                        <a:latin typeface="Cambria Math" panose="02040503050406030204" pitchFamily="18" charset="0"/>
                        <a:cs typeface="Times New Roman" panose="02020603050405020304" pitchFamily="18" charset="0"/>
                      </a:rPr>
                      <m:t> </m:t>
                    </m:r>
                    <m:r>
                      <a:rPr lang="it-IT" sz="1800" b="0" i="1" smtClean="0">
                        <a:latin typeface="Cambria Math" panose="02040503050406030204" pitchFamily="18" charset="0"/>
                        <a:cs typeface="Times New Roman" panose="02020603050405020304" pitchFamily="18" charset="0"/>
                      </a:rPr>
                      <m:t>𝑒</m:t>
                    </m:r>
                    <m:r>
                      <a:rPr lang="it-IT" sz="1800" b="0" i="1" smtClean="0">
                        <a:latin typeface="Cambria Math" panose="02040503050406030204" pitchFamily="18" charset="0"/>
                        <a:cs typeface="Times New Roman" panose="02020603050405020304" pitchFamily="18" charset="0"/>
                      </a:rPr>
                      <m:t> 1−</m:t>
                    </m:r>
                    <m:r>
                      <a:rPr lang="it-IT" sz="1800" b="0" i="1" smtClean="0">
                        <a:latin typeface="Cambria Math" panose="02040503050406030204" pitchFamily="18" charset="0"/>
                        <a:cs typeface="Times New Roman" panose="02020603050405020304" pitchFamily="18" charset="0"/>
                      </a:rPr>
                      <m:t>𝛼</m:t>
                    </m:r>
                  </m:oMath>
                </a14:m>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il consumatore deve scegliere la quantità ottimale di ogni bene che massimizza la sua utilità. </a:t>
                </a:r>
              </a:p>
              <a:p>
                <a:pPr marL="0" indent="0" eaLnBrk="0" fontAlgn="base" hangingPunct="0">
                  <a:lnSpc>
                    <a:spcPct val="100000"/>
                  </a:lnSpc>
                  <a:spcBef>
                    <a:spcPct val="0"/>
                  </a:spcBef>
                  <a:spcAft>
                    <a:spcPct val="0"/>
                  </a:spcAft>
                  <a:buNone/>
                </a:pPr>
                <a:endParaRPr lang="it-IT" sz="1800" noProof="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Massimizzazione della f</a:t>
                </a:r>
                <a:r>
                  <a:rPr lang="it-IT" sz="1800" noProof="0" dirty="0">
                    <a:latin typeface="Times New Roman" panose="02020603050405020304" pitchFamily="18" charset="0"/>
                    <a:cs typeface="Times New Roman" panose="02020603050405020304" pitchFamily="18" charset="0"/>
                  </a:rPr>
                  <a:t>unzioni di utilità:</a:t>
                </a: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𝑚𝑎𝑥</m:t>
                      </m:r>
                      <m:r>
                        <a:rPr lang="it-IT" sz="1800" b="0" i="1" noProof="0" smtClean="0">
                          <a:latin typeface="Cambria Math" panose="02040503050406030204" pitchFamily="18" charset="0"/>
                          <a:cs typeface="Times New Roman" panose="02020603050405020304" pitchFamily="18" charset="0"/>
                        </a:rPr>
                        <m:t> </m:t>
                      </m:r>
                      <m:r>
                        <a:rPr lang="it-IT" sz="1800" b="0" i="1" noProof="0" smtClean="0">
                          <a:latin typeface="Cambria Math" panose="02040503050406030204" pitchFamily="18" charset="0"/>
                          <a:cs typeface="Times New Roman" panose="02020603050405020304" pitchFamily="18" charset="0"/>
                        </a:rPr>
                        <m:t>𝑈</m:t>
                      </m:r>
                      <m:r>
                        <a:rPr lang="it-IT" sz="1800" b="0" i="1" noProof="0" smtClean="0">
                          <a:latin typeface="Cambria Math" panose="02040503050406030204" pitchFamily="18" charset="0"/>
                          <a:cs typeface="Times New Roman" panose="02020603050405020304" pitchFamily="18" charset="0"/>
                        </a:rPr>
                        <m:t>=</m:t>
                      </m:r>
                      <m:sSubSup>
                        <m:sSubSupPr>
                          <m:ctrlPr>
                            <a:rPr lang="it-IT" sz="1800" b="0" i="1" noProof="0" smtClean="0">
                              <a:latin typeface="Cambria Math" panose="02040503050406030204" pitchFamily="18" charset="0"/>
                              <a:cs typeface="Times New Roman" panose="02020603050405020304" pitchFamily="18" charset="0"/>
                            </a:rPr>
                          </m:ctrlPr>
                        </m:sSubSupPr>
                        <m:e>
                          <m:r>
                            <a:rPr lang="it-IT" sz="1800" b="0" i="1" noProof="0" smtClean="0">
                              <a:latin typeface="Cambria Math" panose="02040503050406030204" pitchFamily="18" charset="0"/>
                              <a:cs typeface="Times New Roman" panose="02020603050405020304" pitchFamily="18" charset="0"/>
                            </a:rPr>
                            <m:t>𝑥</m:t>
                          </m:r>
                        </m:e>
                        <m:sub>
                          <m:r>
                            <a:rPr lang="it-IT" sz="1800" b="0" i="1" noProof="0" smtClean="0">
                              <a:latin typeface="Cambria Math" panose="02040503050406030204" pitchFamily="18" charset="0"/>
                              <a:cs typeface="Times New Roman" panose="02020603050405020304" pitchFamily="18" charset="0"/>
                            </a:rPr>
                            <m:t>1</m:t>
                          </m:r>
                        </m:sub>
                        <m:sup>
                          <m:r>
                            <a:rPr lang="it-IT" sz="1800" b="0" i="1" noProof="0" smtClean="0">
                              <a:latin typeface="Cambria Math" panose="02040503050406030204" pitchFamily="18" charset="0"/>
                              <a:cs typeface="Times New Roman" panose="02020603050405020304" pitchFamily="18" charset="0"/>
                            </a:rPr>
                            <m:t>𝛼</m:t>
                          </m:r>
                        </m:sup>
                      </m:sSubSup>
                      <m:sSubSup>
                        <m:sSubSupPr>
                          <m:ctrlPr>
                            <a:rPr lang="it-IT" sz="1800" b="0" i="1" noProof="0" smtClean="0">
                              <a:latin typeface="Cambria Math" panose="02040503050406030204" pitchFamily="18" charset="0"/>
                              <a:cs typeface="Times New Roman" panose="02020603050405020304" pitchFamily="18" charset="0"/>
                            </a:rPr>
                          </m:ctrlPr>
                        </m:sSubSupPr>
                        <m:e>
                          <m:r>
                            <a:rPr lang="it-IT" sz="1800" b="0" i="1" noProof="0" smtClean="0">
                              <a:latin typeface="Cambria Math" panose="02040503050406030204" pitchFamily="18" charset="0"/>
                              <a:cs typeface="Times New Roman" panose="02020603050405020304" pitchFamily="18" charset="0"/>
                            </a:rPr>
                            <m:t>𝑥</m:t>
                          </m:r>
                        </m:e>
                        <m:sub>
                          <m:r>
                            <a:rPr lang="it-IT" sz="1800" b="0" i="1" noProof="0" smtClean="0">
                              <a:latin typeface="Cambria Math" panose="02040503050406030204" pitchFamily="18" charset="0"/>
                              <a:cs typeface="Times New Roman" panose="02020603050405020304" pitchFamily="18" charset="0"/>
                            </a:rPr>
                            <m:t>2</m:t>
                          </m:r>
                        </m:sub>
                        <m:sup>
                          <m:r>
                            <a:rPr lang="it-IT" sz="1800" b="0" i="1" noProof="0" smtClean="0">
                              <a:latin typeface="Cambria Math" panose="02040503050406030204" pitchFamily="18" charset="0"/>
                              <a:cs typeface="Times New Roman" panose="02020603050405020304" pitchFamily="18" charset="0"/>
                            </a:rPr>
                            <m:t>1−</m:t>
                          </m:r>
                          <m:r>
                            <a:rPr lang="it-IT" sz="1800" b="0" i="1" noProof="0" smtClean="0">
                              <a:latin typeface="Cambria Math" panose="02040503050406030204" pitchFamily="18" charset="0"/>
                              <a:cs typeface="Times New Roman" panose="02020603050405020304" pitchFamily="18" charset="0"/>
                            </a:rPr>
                            <m:t>𝛼</m:t>
                          </m:r>
                        </m:sup>
                      </m:sSubSup>
                      <m:r>
                        <a:rPr lang="it-IT" sz="1800" b="0" i="1" noProof="0" smtClean="0">
                          <a:latin typeface="Cambria Math" panose="02040503050406030204" pitchFamily="18" charset="0"/>
                          <a:cs typeface="Times New Roman" panose="02020603050405020304" pitchFamily="18" charset="0"/>
                        </a:rPr>
                        <m:t>            0&lt;</m:t>
                      </m:r>
                      <m:r>
                        <a:rPr lang="it-IT" sz="1800" b="0" i="1" noProof="0" smtClean="0">
                          <a:latin typeface="Cambria Math" panose="02040503050406030204" pitchFamily="18" charset="0"/>
                          <a:cs typeface="Times New Roman" panose="02020603050405020304" pitchFamily="18" charset="0"/>
                        </a:rPr>
                        <m:t>𝛼</m:t>
                      </m:r>
                      <m:r>
                        <a:rPr lang="it-IT" sz="1800" b="0" i="1" noProof="0" smtClean="0">
                          <a:latin typeface="Cambria Math" panose="02040503050406030204" pitchFamily="18" charset="0"/>
                          <a:cs typeface="Times New Roman" panose="02020603050405020304" pitchFamily="18" charset="0"/>
                        </a:rPr>
                        <m:t>&lt;1</m:t>
                      </m:r>
                    </m:oMath>
                  </m:oMathPara>
                </a14:m>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lang="it-IT" sz="1800" noProof="0" dirty="0">
                    <a:latin typeface="Times New Roman" panose="02020603050405020304" pitchFamily="18" charset="0"/>
                    <a:cs typeface="Times New Roman" panose="02020603050405020304" pitchFamily="18" charset="0"/>
                  </a:rPr>
                  <a:t>Sotto il vincolo di bilancio: </a:t>
                </a: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sSub>
                        <m:sSubPr>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𝑥</m:t>
                          </m:r>
                        </m:e>
                        <m: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1</m:t>
                          </m:r>
                        </m:sub>
                      </m:sSub>
                      <m:sSub>
                        <m:sSubPr>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𝑝</m:t>
                          </m:r>
                        </m:e>
                        <m: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1</m:t>
                          </m:r>
                        </m:sub>
                      </m:s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m:t>
                      </m:r>
                      <m:sSub>
                        <m:sSubPr>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𝑥</m:t>
                          </m:r>
                        </m:e>
                        <m: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2</m:t>
                          </m:r>
                        </m:sub>
                      </m:sSub>
                      <m:sSub>
                        <m:sSubPr>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𝑝</m:t>
                          </m:r>
                        </m:e>
                        <m: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2</m:t>
                          </m:r>
                        </m:sub>
                      </m:sSub>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𝑚</m:t>
                      </m:r>
                    </m:oMath>
                  </m:oMathPara>
                </a14:m>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1">
                <a:extLst>
                  <a:ext uri="{FF2B5EF4-FFF2-40B4-BE49-F238E27FC236}">
                    <a16:creationId xmlns:a16="http://schemas.microsoft.com/office/drawing/2014/main" id="{C0FAA649-BC8B-4D6E-09CC-74775C986CBF}"/>
                  </a:ext>
                </a:extLst>
              </p:cNvPr>
              <p:cNvSpPr>
                <a:spLocks noGrp="1" noRot="1" noChangeAspect="1" noMove="1" noResize="1" noEditPoints="1" noAdjustHandles="1" noChangeArrowheads="1" noChangeShapeType="1" noTextEdit="1"/>
              </p:cNvSpPr>
              <p:nvPr>
                <p:ph idx="1"/>
              </p:nvPr>
            </p:nvSpPr>
            <p:spPr bwMode="auto">
              <a:xfrm>
                <a:off x="972780" y="1649684"/>
                <a:ext cx="10381020" cy="3420936"/>
              </a:xfrm>
              <a:prstGeom prst="rect">
                <a:avLst/>
              </a:prstGeom>
              <a:blipFill>
                <a:blip r:embed="rId2"/>
                <a:stretch>
                  <a:fillRect l="-528" t="-5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CA716DF0-521A-8E18-F693-9736EB4828DB}"/>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42BBB6E8-E556-682A-35DC-C8C2BEC4B711}"/>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B5E6A213-905A-2540-2073-B0C16FB584CA}"/>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009444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88E0C-99AE-E8EE-C355-4C2471F05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947EA-71DB-6493-B9EA-5A835FBC5F03}"/>
              </a:ext>
            </a:extLst>
          </p:cNvPr>
          <p:cNvSpPr>
            <a:spLocks noGrp="1"/>
          </p:cNvSpPr>
          <p:nvPr>
            <p:ph type="title"/>
          </p:nvPr>
        </p:nvSpPr>
        <p:spPr>
          <a:xfrm>
            <a:off x="838200" y="0"/>
            <a:ext cx="10515600" cy="1325563"/>
          </a:xfrm>
        </p:spPr>
        <p:txBody>
          <a:bodyPr/>
          <a:lstStyle/>
          <a:p>
            <a:r>
              <a:rPr lang="it-IT" noProof="0" dirty="0">
                <a:latin typeface="Times New Roman" panose="02020603050405020304" pitchFamily="18" charset="0"/>
                <a:cs typeface="Times New Roman" panose="02020603050405020304" pitchFamily="18" charset="0"/>
              </a:rPr>
              <a:t>La scelta del consumatore tra </a:t>
            </a:r>
            <a:r>
              <a:rPr lang="it-IT" noProof="0" dirty="0" err="1">
                <a:latin typeface="Times New Roman" panose="02020603050405020304" pitchFamily="18" charset="0"/>
                <a:cs typeface="Times New Roman" panose="02020603050405020304" pitchFamily="18" charset="0"/>
              </a:rPr>
              <a:t>du</a:t>
            </a:r>
            <a:r>
              <a:rPr lang="it-IT" dirty="0">
                <a:latin typeface="Times New Roman" panose="02020603050405020304" pitchFamily="18" charset="0"/>
                <a:cs typeface="Times New Roman" panose="02020603050405020304" pitchFamily="18" charset="0"/>
              </a:rPr>
              <a:t>e beni</a:t>
            </a:r>
            <a:endParaRPr lang="it-IT" noProof="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1">
                <a:extLst>
                  <a:ext uri="{FF2B5EF4-FFF2-40B4-BE49-F238E27FC236}">
                    <a16:creationId xmlns:a16="http://schemas.microsoft.com/office/drawing/2014/main" id="{068ED85E-2B73-DB70-7564-E90F5E625717}"/>
                  </a:ext>
                </a:extLst>
              </p:cNvPr>
              <p:cNvSpPr>
                <a:spLocks noGrp="1" noChangeArrowheads="1"/>
              </p:cNvSpPr>
              <p:nvPr>
                <p:ph idx="1"/>
              </p:nvPr>
            </p:nvSpPr>
            <p:spPr bwMode="auto">
              <a:xfrm>
                <a:off x="905490" y="1413070"/>
                <a:ext cx="10381020" cy="46726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a:latin typeface="Times New Roman" panose="02020603050405020304" pitchFamily="18" charset="0"/>
                    <a:cs typeface="Times New Roman" panose="02020603050405020304" pitchFamily="18" charset="0"/>
                  </a:rPr>
                  <a:t>Lagrangiana:</a:t>
                </a:r>
                <a:endParaRPr lang="it-IT" sz="16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ℒ</m:t>
                      </m:r>
                      <m:r>
                        <a:rPr lang="en-US" sz="1600">
                          <a:latin typeface="Cambria Math" panose="02040503050406030204" pitchFamily="18" charset="0"/>
                        </a:rPr>
                        <m:t>=</m:t>
                      </m:r>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𝛼</m:t>
                          </m:r>
                        </m:sup>
                      </m:sSubSup>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2</m:t>
                          </m:r>
                        </m:sub>
                        <m:sup>
                          <m:r>
                            <a:rPr lang="en-US" sz="1600" i="1">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𝛼</m:t>
                          </m:r>
                        </m:sup>
                      </m:sSubSup>
                      <m:r>
                        <a:rPr lang="en-US" sz="1600">
                          <a:latin typeface="Cambria Math" panose="02040503050406030204" pitchFamily="18" charset="0"/>
                        </a:rPr>
                        <m:t>+</m:t>
                      </m:r>
                      <m:r>
                        <a:rPr lang="en-US" sz="1600" i="1">
                          <a:latin typeface="Cambria Math" panose="02040503050406030204" pitchFamily="18" charset="0"/>
                        </a:rPr>
                        <m:t>𝜆</m:t>
                      </m:r>
                      <m:d>
                        <m:dPr>
                          <m:ctrlPr>
                            <a:rPr lang="it-IT" sz="1600" i="1">
                              <a:latin typeface="Cambria Math" panose="02040503050406030204" pitchFamily="18" charset="0"/>
                            </a:rPr>
                          </m:ctrlPr>
                        </m:dPr>
                        <m:e>
                          <m:r>
                            <a:rPr lang="en-US" sz="1600" i="1">
                              <a:latin typeface="Cambria Math" panose="02040503050406030204" pitchFamily="18" charset="0"/>
                            </a:rPr>
                            <m:t>𝑚</m:t>
                          </m:r>
                          <m:r>
                            <a:rPr lang="en-US" sz="1600">
                              <a:latin typeface="Cambria Math" panose="02040503050406030204" pitchFamily="18" charset="0"/>
                            </a:rPr>
                            <m:t>−</m:t>
                          </m:r>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sSub>
                            <m:sSubPr>
                              <m:ctrlPr>
                                <a:rPr lang="it-IT"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a:latin typeface="Cambria Math" panose="02040503050406030204" pitchFamily="18" charset="0"/>
                            </a:rPr>
                            <m:t>−</m:t>
                          </m:r>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sSub>
                            <m:sSubPr>
                              <m:ctrlPr>
                                <a:rPr lang="it-IT"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e>
                      </m:d>
                    </m:oMath>
                  </m:oMathPara>
                </a14:m>
                <a:endParaRPr lang="it-IT"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Condizioni</a:t>
                </a:r>
                <a:r>
                  <a:rPr lang="en-US" sz="1600" dirty="0">
                    <a:latin typeface="Times New Roman" panose="02020603050405020304" pitchFamily="18" charset="0"/>
                    <a:cs typeface="Times New Roman" panose="02020603050405020304" pitchFamily="18" charset="0"/>
                  </a:rPr>
                  <a:t> del primo </a:t>
                </a:r>
                <a:r>
                  <a:rPr lang="en-US" sz="1600" dirty="0" err="1">
                    <a:latin typeface="Times New Roman" panose="02020603050405020304" pitchFamily="18" charset="0"/>
                    <a:cs typeface="Times New Roman" panose="02020603050405020304" pitchFamily="18" charset="0"/>
                  </a:rPr>
                  <a:t>ordine</a:t>
                </a:r>
                <a:r>
                  <a:rPr lang="en-US" sz="1600" dirty="0">
                    <a:latin typeface="Times New Roman" panose="02020603050405020304" pitchFamily="18" charset="0"/>
                    <a:cs typeface="Times New Roman" panose="02020603050405020304" pitchFamily="18" charset="0"/>
                  </a:rPr>
                  <a:t>:</a:t>
                </a:r>
                <a:endParaRPr lang="it-IT" sz="16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it-IT" sz="1600" i="1">
                              <a:latin typeface="Cambria Math" panose="02040503050406030204" pitchFamily="18" charset="0"/>
                            </a:rPr>
                          </m:ctrlPr>
                        </m:fPr>
                        <m:num>
                          <m:r>
                            <a:rPr lang="en-US" sz="1600">
                              <a:latin typeface="Cambria Math" panose="02040503050406030204" pitchFamily="18" charset="0"/>
                            </a:rPr>
                            <m:t>𝜕</m:t>
                          </m:r>
                          <m:r>
                            <a:rPr lang="en-US" sz="1600">
                              <a:latin typeface="Cambria Math" panose="02040503050406030204" pitchFamily="18" charset="0"/>
                            </a:rPr>
                            <m:t>ℒ</m:t>
                          </m:r>
                        </m:num>
                        <m:den>
                          <m:r>
                            <a:rPr lang="en-US" sz="1600">
                              <a:latin typeface="Cambria Math" panose="02040503050406030204" pitchFamily="18" charset="0"/>
                            </a:rPr>
                            <m:t>𝜕</m:t>
                          </m:r>
                          <m:sSub>
                            <m:sSubPr>
                              <m:ctrlPr>
                                <a:rPr lang="it-IT"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den>
                      </m:f>
                      <m:r>
                        <a:rPr lang="en-US" sz="1600">
                          <a:latin typeface="Cambria Math" panose="02040503050406030204" pitchFamily="18" charset="0"/>
                        </a:rPr>
                        <m:t>=</m:t>
                      </m:r>
                      <m:r>
                        <a:rPr lang="en-US" sz="1600" i="1">
                          <a:latin typeface="Cambria Math" panose="02040503050406030204" pitchFamily="18" charset="0"/>
                        </a:rPr>
                        <m:t>𝛼</m:t>
                      </m:r>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𝛼</m:t>
                          </m:r>
                          <m:r>
                            <a:rPr lang="en-US" sz="1600">
                              <a:latin typeface="Cambria Math" panose="02040503050406030204" pitchFamily="18" charset="0"/>
                            </a:rPr>
                            <m:t>−</m:t>
                          </m:r>
                          <m:r>
                            <a:rPr lang="en-US" sz="1600" i="1">
                              <a:latin typeface="Cambria Math" panose="02040503050406030204" pitchFamily="18" charset="0"/>
                            </a:rPr>
                            <m:t>1</m:t>
                          </m:r>
                        </m:sup>
                      </m:sSubSup>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2</m:t>
                          </m:r>
                        </m:sub>
                        <m:sup>
                          <m:r>
                            <a:rPr lang="en-US" sz="1600" i="1">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𝛼</m:t>
                          </m:r>
                        </m:sup>
                      </m:sSubSup>
                      <m:r>
                        <a:rPr lang="en-US" sz="1600">
                          <a:latin typeface="Cambria Math" panose="02040503050406030204" pitchFamily="18" charset="0"/>
                        </a:rPr>
                        <m:t>−</m:t>
                      </m:r>
                      <m:r>
                        <a:rPr lang="en-US" sz="1600" i="1">
                          <a:latin typeface="Cambria Math" panose="02040503050406030204" pitchFamily="18" charset="0"/>
                        </a:rPr>
                        <m:t>𝜆</m:t>
                      </m:r>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r>
                        <a:rPr lang="en-US" sz="1600">
                          <a:latin typeface="Cambria Math" panose="02040503050406030204" pitchFamily="18" charset="0"/>
                        </a:rPr>
                        <m:t>=</m:t>
                      </m:r>
                      <m:r>
                        <a:rPr lang="en-US" sz="1600" i="1">
                          <a:latin typeface="Cambria Math" panose="02040503050406030204" pitchFamily="18" charset="0"/>
                        </a:rPr>
                        <m:t>0</m:t>
                      </m:r>
                    </m:oMath>
                  </m:oMathPara>
                </a14:m>
                <a:endParaRPr lang="it-IT" sz="1600" dirty="0">
                  <a:latin typeface="Times New Roman" panose="02020603050405020304" pitchFamily="18" charset="0"/>
                  <a:cs typeface="Times New Roman" panose="02020603050405020304" pitchFamily="18" charset="0"/>
                </a:endParaRPr>
              </a:p>
              <a:p>
                <a:pPr marL="0" indent="0">
                  <a:buNone/>
                </a:pPr>
                <a:endParaRPr lang="it-IT" sz="16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it-IT" sz="1600" i="1">
                              <a:latin typeface="Cambria Math" panose="02040503050406030204" pitchFamily="18" charset="0"/>
                            </a:rPr>
                          </m:ctrlPr>
                        </m:fPr>
                        <m:num>
                          <m:r>
                            <a:rPr lang="en-US" sz="1600">
                              <a:latin typeface="Cambria Math" panose="02040503050406030204" pitchFamily="18" charset="0"/>
                            </a:rPr>
                            <m:t>𝜕</m:t>
                          </m:r>
                          <m:r>
                            <a:rPr lang="en-US" sz="1600">
                              <a:latin typeface="Cambria Math" panose="02040503050406030204" pitchFamily="18" charset="0"/>
                            </a:rPr>
                            <m:t>ℒ</m:t>
                          </m:r>
                        </m:num>
                        <m:den>
                          <m:r>
                            <a:rPr lang="en-US" sz="1600">
                              <a:latin typeface="Cambria Math" panose="02040503050406030204" pitchFamily="18" charset="0"/>
                            </a:rPr>
                            <m:t>𝜕</m:t>
                          </m:r>
                          <m:sSub>
                            <m:sSubPr>
                              <m:ctrlPr>
                                <a:rPr lang="it-IT"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den>
                      </m:f>
                      <m:r>
                        <a:rPr lang="en-US" sz="1600">
                          <a:latin typeface="Cambria Math" panose="02040503050406030204" pitchFamily="18" charset="0"/>
                        </a:rPr>
                        <m:t>=</m:t>
                      </m:r>
                      <m:d>
                        <m:dPr>
                          <m:ctrlPr>
                            <a:rPr lang="it-IT" sz="1600" i="1">
                              <a:latin typeface="Cambria Math" panose="02040503050406030204" pitchFamily="18" charset="0"/>
                            </a:rPr>
                          </m:ctrlPr>
                        </m:dPr>
                        <m:e>
                          <m:r>
                            <a:rPr lang="en-US" sz="1600" i="1">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𝛼</m:t>
                          </m:r>
                        </m:e>
                      </m:d>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𝛼</m:t>
                          </m:r>
                        </m:sup>
                      </m:sSubSup>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2</m:t>
                          </m:r>
                        </m:sub>
                        <m:sup>
                          <m:r>
                            <a:rPr lang="en-US" sz="1600">
                              <a:latin typeface="Cambria Math" panose="02040503050406030204" pitchFamily="18" charset="0"/>
                            </a:rPr>
                            <m:t>−</m:t>
                          </m:r>
                          <m:r>
                            <a:rPr lang="en-US" sz="1600" i="1">
                              <a:latin typeface="Cambria Math" panose="02040503050406030204" pitchFamily="18" charset="0"/>
                            </a:rPr>
                            <m:t>𝛼</m:t>
                          </m:r>
                        </m:sup>
                      </m:sSubSup>
                      <m:r>
                        <a:rPr lang="en-US" sz="1600">
                          <a:latin typeface="Cambria Math" panose="02040503050406030204" pitchFamily="18" charset="0"/>
                        </a:rPr>
                        <m:t>−</m:t>
                      </m:r>
                      <m:r>
                        <a:rPr lang="en-US" sz="1600" i="1">
                          <a:latin typeface="Cambria Math" panose="02040503050406030204" pitchFamily="18" charset="0"/>
                        </a:rPr>
                        <m:t>𝜆</m:t>
                      </m:r>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r>
                        <a:rPr lang="en-US" sz="1600">
                          <a:latin typeface="Cambria Math" panose="02040503050406030204" pitchFamily="18" charset="0"/>
                        </a:rPr>
                        <m:t>=</m:t>
                      </m:r>
                      <m:r>
                        <a:rPr lang="en-US" sz="1600" i="1">
                          <a:latin typeface="Cambria Math" panose="02040503050406030204" pitchFamily="18" charset="0"/>
                        </a:rPr>
                        <m:t>0</m:t>
                      </m:r>
                    </m:oMath>
                  </m:oMathPara>
                </a14:m>
                <a:endParaRPr lang="it-IT"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Ossia:</a:t>
                </a:r>
              </a:p>
              <a:p>
                <a:pPr marL="0" indent="0">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𝛼</m:t>
                      </m:r>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𝛼</m:t>
                          </m:r>
                          <m:r>
                            <a:rPr lang="en-US" sz="1600">
                              <a:latin typeface="Cambria Math" panose="02040503050406030204" pitchFamily="18" charset="0"/>
                            </a:rPr>
                            <m:t>−</m:t>
                          </m:r>
                          <m:r>
                            <a:rPr lang="en-US" sz="1600" i="1">
                              <a:latin typeface="Cambria Math" panose="02040503050406030204" pitchFamily="18" charset="0"/>
                            </a:rPr>
                            <m:t>1</m:t>
                          </m:r>
                        </m:sup>
                      </m:sSubSup>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2</m:t>
                          </m:r>
                        </m:sub>
                        <m:sup>
                          <m:r>
                            <a:rPr lang="en-US" sz="1600" i="1">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𝛼</m:t>
                          </m:r>
                        </m:sup>
                      </m:sSubSup>
                      <m:r>
                        <a:rPr lang="en-US" sz="1600">
                          <a:latin typeface="Cambria Math" panose="02040503050406030204" pitchFamily="18" charset="0"/>
                        </a:rPr>
                        <m:t>=</m:t>
                      </m:r>
                      <m:r>
                        <a:rPr lang="en-US" sz="1600" i="1">
                          <a:latin typeface="Cambria Math" panose="02040503050406030204" pitchFamily="18" charset="0"/>
                        </a:rPr>
                        <m:t>𝜆</m:t>
                      </m:r>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oMath>
                  </m:oMathPara>
                </a14:m>
                <a:endParaRPr lang="it-IT" sz="1600" dirty="0">
                  <a:latin typeface="Times New Roman" panose="02020603050405020304" pitchFamily="18" charset="0"/>
                  <a:cs typeface="Times New Roman" panose="02020603050405020304" pitchFamily="18" charset="0"/>
                </a:endParaRPr>
              </a:p>
              <a:p>
                <a:pPr marL="0" indent="0">
                  <a:buNone/>
                </a:pPr>
                <a:endParaRPr lang="it-IT" sz="1600" i="1" dirty="0"/>
              </a:p>
              <a:p>
                <a:pPr marL="0" indent="0">
                  <a:buNone/>
                </a:pPr>
                <a14:m>
                  <m:oMathPara xmlns:m="http://schemas.openxmlformats.org/officeDocument/2006/math">
                    <m:oMathParaPr>
                      <m:jc m:val="centerGroup"/>
                    </m:oMathParaPr>
                    <m:oMath xmlns:m="http://schemas.openxmlformats.org/officeDocument/2006/math">
                      <m:d>
                        <m:dPr>
                          <m:ctrlPr>
                            <a:rPr lang="it-IT" sz="1600" i="1">
                              <a:latin typeface="Cambria Math" panose="02040503050406030204" pitchFamily="18" charset="0"/>
                            </a:rPr>
                          </m:ctrlPr>
                        </m:dPr>
                        <m:e>
                          <m:r>
                            <a:rPr lang="en-US" sz="1600" i="1">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𝛼</m:t>
                          </m:r>
                        </m:e>
                      </m:d>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𝛼</m:t>
                          </m:r>
                        </m:sup>
                      </m:sSubSup>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2</m:t>
                          </m:r>
                        </m:sub>
                        <m:sup>
                          <m:r>
                            <a:rPr lang="en-US" sz="1600">
                              <a:latin typeface="Cambria Math" panose="02040503050406030204" pitchFamily="18" charset="0"/>
                            </a:rPr>
                            <m:t>−</m:t>
                          </m:r>
                          <m:r>
                            <a:rPr lang="en-US" sz="1600" i="1">
                              <a:latin typeface="Cambria Math" panose="02040503050406030204" pitchFamily="18" charset="0"/>
                            </a:rPr>
                            <m:t>𝛼</m:t>
                          </m:r>
                        </m:sup>
                      </m:sSubSup>
                      <m:r>
                        <a:rPr lang="en-US" sz="1600">
                          <a:latin typeface="Cambria Math" panose="02040503050406030204" pitchFamily="18" charset="0"/>
                        </a:rPr>
                        <m:t>=</m:t>
                      </m:r>
                      <m:r>
                        <a:rPr lang="en-US" sz="1600" i="1">
                          <a:latin typeface="Cambria Math" panose="02040503050406030204" pitchFamily="18" charset="0"/>
                        </a:rPr>
                        <m:t>𝜆</m:t>
                      </m:r>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it-IT"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Dividendo</a:t>
                </a:r>
                <a:r>
                  <a:rPr lang="en-US" sz="1600" dirty="0">
                    <a:latin typeface="Times New Roman" panose="02020603050405020304" pitchFamily="18" charset="0"/>
                    <a:cs typeface="Times New Roman" panose="02020603050405020304" pitchFamily="18" charset="0"/>
                  </a:rPr>
                  <a:t>:</a:t>
                </a:r>
                <a:endParaRPr lang="it-IT" sz="16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it-IT" sz="1600" i="1">
                              <a:latin typeface="Cambria Math" panose="02040503050406030204" pitchFamily="18" charset="0"/>
                            </a:rPr>
                          </m:ctrlPr>
                        </m:fPr>
                        <m:num>
                          <m:r>
                            <a:rPr lang="en-US" sz="1600" i="1">
                              <a:latin typeface="Cambria Math" panose="02040503050406030204" pitchFamily="18" charset="0"/>
                            </a:rPr>
                            <m:t>𝛼</m:t>
                          </m:r>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𝛼</m:t>
                              </m:r>
                              <m:r>
                                <a:rPr lang="en-US" sz="1600">
                                  <a:latin typeface="Cambria Math" panose="02040503050406030204" pitchFamily="18" charset="0"/>
                                </a:rPr>
                                <m:t>−</m:t>
                              </m:r>
                              <m:r>
                                <a:rPr lang="en-US" sz="1600" i="1">
                                  <a:latin typeface="Cambria Math" panose="02040503050406030204" pitchFamily="18" charset="0"/>
                                </a:rPr>
                                <m:t>1</m:t>
                              </m:r>
                            </m:sup>
                          </m:sSubSup>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2</m:t>
                              </m:r>
                            </m:sub>
                            <m:sup>
                              <m:r>
                                <a:rPr lang="en-US" sz="1600" i="1">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𝛼</m:t>
                              </m:r>
                            </m:sup>
                          </m:sSubSup>
                        </m:num>
                        <m:den>
                          <m:d>
                            <m:dPr>
                              <m:ctrlPr>
                                <a:rPr lang="it-IT" sz="1600" i="1">
                                  <a:latin typeface="Cambria Math" panose="02040503050406030204" pitchFamily="18" charset="0"/>
                                </a:rPr>
                              </m:ctrlPr>
                            </m:dPr>
                            <m:e>
                              <m:r>
                                <a:rPr lang="en-US" sz="1600" i="1">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𝛼</m:t>
                              </m:r>
                            </m:e>
                          </m:d>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𝛼</m:t>
                              </m:r>
                            </m:sup>
                          </m:sSubSup>
                          <m:sSubSup>
                            <m:sSubSupPr>
                              <m:ctrlPr>
                                <a:rPr lang="it-IT"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2</m:t>
                              </m:r>
                            </m:sub>
                            <m:sup>
                              <m:r>
                                <a:rPr lang="en-US" sz="1600">
                                  <a:latin typeface="Cambria Math" panose="02040503050406030204" pitchFamily="18" charset="0"/>
                                </a:rPr>
                                <m:t>−</m:t>
                              </m:r>
                              <m:r>
                                <a:rPr lang="en-US" sz="1600" i="1">
                                  <a:latin typeface="Cambria Math" panose="02040503050406030204" pitchFamily="18" charset="0"/>
                                </a:rPr>
                                <m:t>𝛼</m:t>
                              </m:r>
                            </m:sup>
                          </m:sSubSup>
                        </m:den>
                      </m:f>
                      <m:r>
                        <a:rPr lang="en-US" sz="1600">
                          <a:latin typeface="Cambria Math" panose="02040503050406030204" pitchFamily="18" charset="0"/>
                        </a:rPr>
                        <m:t>=</m:t>
                      </m:r>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num>
                        <m:den>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den>
                      </m:f>
                      <m:r>
                        <a:rPr lang="it-IT" sz="1600" b="0" i="0" smtClean="0">
                          <a:latin typeface="Cambria Math" panose="02040503050406030204" pitchFamily="18" charset="0"/>
                        </a:rPr>
                        <m:t> →</m:t>
                      </m:r>
                      <m:f>
                        <m:fPr>
                          <m:ctrlPr>
                            <a:rPr lang="it-IT" sz="1600" i="1">
                              <a:latin typeface="Cambria Math" panose="02040503050406030204" pitchFamily="18" charset="0"/>
                            </a:rPr>
                          </m:ctrlPr>
                        </m:fPr>
                        <m:num>
                          <m:r>
                            <a:rPr lang="en-US" sz="1600" i="1">
                              <a:latin typeface="Cambria Math" panose="02040503050406030204" pitchFamily="18" charset="0"/>
                            </a:rPr>
                            <m:t>𝛼</m:t>
                          </m:r>
                        </m:num>
                        <m:den>
                          <m:r>
                            <a:rPr lang="en-US" sz="1600" i="1">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𝛼</m:t>
                          </m:r>
                        </m:den>
                      </m:f>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num>
                        <m:den>
                          <m:sSub>
                            <m:sSubPr>
                              <m:ctrlPr>
                                <a:rPr lang="it-IT"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den>
                      </m:f>
                      <m:r>
                        <a:rPr lang="en-US" sz="1600">
                          <a:latin typeface="Cambria Math" panose="02040503050406030204" pitchFamily="18" charset="0"/>
                        </a:rPr>
                        <m:t>=</m:t>
                      </m:r>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num>
                        <m:den>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den>
                      </m:f>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r>
                        <a:rPr lang="en-US" sz="1600">
                          <a:latin typeface="Cambria Math" panose="02040503050406030204" pitchFamily="18" charset="0"/>
                        </a:rPr>
                        <m:t>=</m:t>
                      </m:r>
                      <m:f>
                        <m:fPr>
                          <m:ctrlPr>
                            <a:rPr lang="it-IT" sz="1600" i="1">
                              <a:latin typeface="Cambria Math" panose="02040503050406030204" pitchFamily="18" charset="0"/>
                            </a:rPr>
                          </m:ctrlPr>
                        </m:fPr>
                        <m:num>
                          <m:r>
                            <a:rPr lang="en-US" sz="1600" i="1">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𝛼</m:t>
                          </m:r>
                        </m:num>
                        <m:den>
                          <m:r>
                            <a:rPr lang="en-US" sz="1600" i="1">
                              <a:latin typeface="Cambria Math" panose="02040503050406030204" pitchFamily="18" charset="0"/>
                            </a:rPr>
                            <m:t>𝛼</m:t>
                          </m:r>
                        </m:den>
                      </m:f>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num>
                        <m:den>
                          <m:sSub>
                            <m:sSubPr>
                              <m:ctrlPr>
                                <a:rPr lang="it-IT"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den>
                      </m:f>
                      <m:sSub>
                        <m:sSubPr>
                          <m:ctrlPr>
                            <a:rPr lang="it-IT"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oMath>
                  </m:oMathPara>
                </a14:m>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1">
                <a:extLst>
                  <a:ext uri="{FF2B5EF4-FFF2-40B4-BE49-F238E27FC236}">
                    <a16:creationId xmlns:a16="http://schemas.microsoft.com/office/drawing/2014/main" id="{068ED85E-2B73-DB70-7564-E90F5E625717}"/>
                  </a:ext>
                </a:extLst>
              </p:cNvPr>
              <p:cNvSpPr>
                <a:spLocks noGrp="1" noRot="1" noChangeAspect="1" noMove="1" noResize="1" noEditPoints="1" noAdjustHandles="1" noChangeArrowheads="1" noChangeShapeType="1" noTextEdit="1"/>
              </p:cNvSpPr>
              <p:nvPr>
                <p:ph idx="1"/>
              </p:nvPr>
            </p:nvSpPr>
            <p:spPr bwMode="auto">
              <a:xfrm>
                <a:off x="905490" y="1413070"/>
                <a:ext cx="10381020" cy="4672626"/>
              </a:xfrm>
              <a:prstGeom prst="rect">
                <a:avLst/>
              </a:prstGeom>
              <a:blipFill>
                <a:blip r:embed="rId2"/>
                <a:stretch>
                  <a:fillRect l="-235" t="-3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24E5A71B-C9A0-2B03-CC71-AEF3CEEFAFE6}"/>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0580B164-E828-692A-E0E2-863B4B81C39A}"/>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F27541D9-9B5C-D4C0-BC9C-A2B2E550F4B6}"/>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340340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2C4B-F9B2-228A-83EB-90D859622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9E5D1-5B5A-AA86-40C6-C585CE1EDB6E}"/>
              </a:ext>
            </a:extLst>
          </p:cNvPr>
          <p:cNvSpPr>
            <a:spLocks noGrp="1"/>
          </p:cNvSpPr>
          <p:nvPr>
            <p:ph type="title"/>
          </p:nvPr>
        </p:nvSpPr>
        <p:spPr>
          <a:xfrm>
            <a:off x="838200" y="0"/>
            <a:ext cx="10515600" cy="1325563"/>
          </a:xfrm>
        </p:spPr>
        <p:txBody>
          <a:bodyPr/>
          <a:lstStyle/>
          <a:p>
            <a:r>
              <a:rPr lang="it-IT" noProof="0" dirty="0">
                <a:latin typeface="Times New Roman" panose="02020603050405020304" pitchFamily="18" charset="0"/>
                <a:cs typeface="Times New Roman" panose="02020603050405020304" pitchFamily="18" charset="0"/>
              </a:rPr>
              <a:t>La scelta del consumatore tra </a:t>
            </a:r>
            <a:r>
              <a:rPr lang="it-IT" noProof="0" dirty="0" err="1">
                <a:latin typeface="Times New Roman" panose="02020603050405020304" pitchFamily="18" charset="0"/>
                <a:cs typeface="Times New Roman" panose="02020603050405020304" pitchFamily="18" charset="0"/>
              </a:rPr>
              <a:t>du</a:t>
            </a:r>
            <a:r>
              <a:rPr lang="it-IT" dirty="0">
                <a:latin typeface="Times New Roman" panose="02020603050405020304" pitchFamily="18" charset="0"/>
                <a:cs typeface="Times New Roman" panose="02020603050405020304" pitchFamily="18" charset="0"/>
              </a:rPr>
              <a:t>e beni</a:t>
            </a:r>
            <a:endParaRPr lang="it-IT" noProof="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1">
                <a:extLst>
                  <a:ext uri="{FF2B5EF4-FFF2-40B4-BE49-F238E27FC236}">
                    <a16:creationId xmlns:a16="http://schemas.microsoft.com/office/drawing/2014/main" id="{E06A1A64-895D-256A-7D13-98E90F583C1C}"/>
                  </a:ext>
                </a:extLst>
              </p:cNvPr>
              <p:cNvSpPr>
                <a:spLocks noGrp="1" noChangeArrowheads="1"/>
              </p:cNvSpPr>
              <p:nvPr>
                <p:ph idx="1"/>
              </p:nvPr>
            </p:nvSpPr>
            <p:spPr bwMode="auto">
              <a:xfrm>
                <a:off x="905490" y="1564971"/>
                <a:ext cx="10381020" cy="4368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dirty="0" err="1">
                    <a:latin typeface="Times New Roman" panose="02020603050405020304" pitchFamily="18" charset="0"/>
                    <a:cs typeface="Times New Roman" panose="02020603050405020304" pitchFamily="18" charset="0"/>
                  </a:rPr>
                  <a:t>Sostituzione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vincolo</a:t>
                </a:r>
                <a:r>
                  <a:rPr lang="en-US" sz="1800" dirty="0">
                    <a:latin typeface="Times New Roman" panose="02020603050405020304" pitchFamily="18" charset="0"/>
                    <a:cs typeface="Times New Roman" panose="02020603050405020304" pitchFamily="18" charset="0"/>
                  </a:rPr>
                  <a:t>:</a:t>
                </a:r>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a:latin typeface="Cambria Math" panose="02040503050406030204" pitchFamily="18" charset="0"/>
                        </a:rPr>
                        <m:t>+</m:t>
                      </m:r>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2</m:t>
                          </m:r>
                        </m:sub>
                      </m:sSub>
                      <m:d>
                        <m:dPr>
                          <m:ctrlPr>
                            <a:rPr lang="it-IT" sz="1800" i="1">
                              <a:latin typeface="Cambria Math" panose="02040503050406030204" pitchFamily="18" charset="0"/>
                            </a:rPr>
                          </m:ctrlPr>
                        </m:dPr>
                        <m:e>
                          <m:f>
                            <m:fPr>
                              <m:ctrlPr>
                                <a:rPr lang="it-IT" sz="1800" i="1">
                                  <a:latin typeface="Cambria Math" panose="02040503050406030204" pitchFamily="18" charset="0"/>
                                </a:rPr>
                              </m:ctrlPr>
                            </m:fPr>
                            <m:num>
                              <m:r>
                                <a:rPr lang="en-US" sz="1800" i="1">
                                  <a:latin typeface="Cambria Math" panose="02040503050406030204" pitchFamily="18" charset="0"/>
                                </a:rPr>
                                <m:t>1</m:t>
                              </m:r>
                              <m:r>
                                <a:rPr lang="en-US" sz="1800">
                                  <a:latin typeface="Cambria Math" panose="02040503050406030204" pitchFamily="18" charset="0"/>
                                </a:rPr>
                                <m:t>−</m:t>
                              </m:r>
                              <m:r>
                                <a:rPr lang="en-US" sz="1800" i="1">
                                  <a:latin typeface="Cambria Math" panose="02040503050406030204" pitchFamily="18" charset="0"/>
                                </a:rPr>
                                <m:t>𝛼</m:t>
                              </m:r>
                            </m:num>
                            <m:den>
                              <m:r>
                                <a:rPr lang="en-US" sz="1800" i="1">
                                  <a:latin typeface="Cambria Math" panose="02040503050406030204" pitchFamily="18" charset="0"/>
                                </a:rPr>
                                <m:t>𝛼</m:t>
                              </m:r>
                            </m:den>
                          </m:f>
                          <m:f>
                            <m:fPr>
                              <m:ctrlPr>
                                <a:rPr lang="it-IT" sz="1800" i="1">
                                  <a:latin typeface="Cambria Math" panose="02040503050406030204" pitchFamily="18" charset="0"/>
                                </a:rPr>
                              </m:ctrlPr>
                            </m:fPr>
                            <m:num>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num>
                            <m:den>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2</m:t>
                                  </m:r>
                                </m:sub>
                              </m:sSub>
                            </m:den>
                          </m:f>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e>
                      </m:d>
                      <m:r>
                        <a:rPr lang="en-US" sz="1800">
                          <a:latin typeface="Cambria Math" panose="02040503050406030204" pitchFamily="18" charset="0"/>
                        </a:rPr>
                        <m:t>=</m:t>
                      </m:r>
                      <m:r>
                        <a:rPr lang="en-US" sz="1800" i="1">
                          <a:latin typeface="Cambria Math" panose="02040503050406030204" pitchFamily="18" charset="0"/>
                        </a:rPr>
                        <m:t>𝑚</m:t>
                      </m:r>
                    </m:oMath>
                  </m:oMathPara>
                </a14:m>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a:latin typeface="Cambria Math" panose="02040503050406030204" pitchFamily="18" charset="0"/>
                        </a:rPr>
                        <m:t>+</m:t>
                      </m:r>
                      <m:f>
                        <m:fPr>
                          <m:ctrlPr>
                            <a:rPr lang="it-IT" sz="1800" i="1">
                              <a:latin typeface="Cambria Math" panose="02040503050406030204" pitchFamily="18" charset="0"/>
                            </a:rPr>
                          </m:ctrlPr>
                        </m:fPr>
                        <m:num>
                          <m:r>
                            <a:rPr lang="en-US" sz="1800" i="1">
                              <a:latin typeface="Cambria Math" panose="02040503050406030204" pitchFamily="18" charset="0"/>
                            </a:rPr>
                            <m:t>1</m:t>
                          </m:r>
                          <m:r>
                            <a:rPr lang="en-US" sz="1800">
                              <a:latin typeface="Cambria Math" panose="02040503050406030204" pitchFamily="18" charset="0"/>
                            </a:rPr>
                            <m:t>−</m:t>
                          </m:r>
                          <m:r>
                            <a:rPr lang="en-US" sz="1800" i="1">
                              <a:latin typeface="Cambria Math" panose="02040503050406030204" pitchFamily="18" charset="0"/>
                            </a:rPr>
                            <m:t>𝛼</m:t>
                          </m:r>
                        </m:num>
                        <m:den>
                          <m:r>
                            <a:rPr lang="en-US" sz="1800" i="1">
                              <a:latin typeface="Cambria Math" panose="02040503050406030204" pitchFamily="18" charset="0"/>
                            </a:rPr>
                            <m:t>𝛼</m:t>
                          </m:r>
                        </m:den>
                      </m:f>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a:latin typeface="Cambria Math" panose="02040503050406030204" pitchFamily="18" charset="0"/>
                        </a:rPr>
                        <m:t>=</m:t>
                      </m:r>
                      <m:r>
                        <a:rPr lang="en-US" sz="1800" i="1">
                          <a:latin typeface="Cambria Math" panose="02040503050406030204" pitchFamily="18" charset="0"/>
                        </a:rPr>
                        <m:t>𝑚</m:t>
                      </m:r>
                    </m:oMath>
                  </m:oMathPara>
                </a14:m>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d>
                        <m:dPr>
                          <m:ctrlPr>
                            <a:rPr lang="it-IT" sz="1800" i="1">
                              <a:latin typeface="Cambria Math" panose="02040503050406030204" pitchFamily="18" charset="0"/>
                            </a:rPr>
                          </m:ctrlPr>
                        </m:dPr>
                        <m:e>
                          <m:r>
                            <a:rPr lang="en-US" sz="1800" i="1">
                              <a:latin typeface="Cambria Math" panose="02040503050406030204" pitchFamily="18" charset="0"/>
                            </a:rPr>
                            <m:t>1</m:t>
                          </m:r>
                          <m:r>
                            <a:rPr lang="en-US" sz="1800">
                              <a:latin typeface="Cambria Math" panose="02040503050406030204" pitchFamily="18" charset="0"/>
                            </a:rPr>
                            <m:t>+</m:t>
                          </m:r>
                          <m:f>
                            <m:fPr>
                              <m:ctrlPr>
                                <a:rPr lang="it-IT" sz="1800" i="1">
                                  <a:latin typeface="Cambria Math" panose="02040503050406030204" pitchFamily="18" charset="0"/>
                                </a:rPr>
                              </m:ctrlPr>
                            </m:fPr>
                            <m:num>
                              <m:r>
                                <a:rPr lang="en-US" sz="1800" i="1">
                                  <a:latin typeface="Cambria Math" panose="02040503050406030204" pitchFamily="18" charset="0"/>
                                </a:rPr>
                                <m:t>1</m:t>
                              </m:r>
                              <m:r>
                                <a:rPr lang="en-US" sz="1800">
                                  <a:latin typeface="Cambria Math" panose="02040503050406030204" pitchFamily="18" charset="0"/>
                                </a:rPr>
                                <m:t>−</m:t>
                              </m:r>
                              <m:r>
                                <a:rPr lang="en-US" sz="1800" i="1">
                                  <a:latin typeface="Cambria Math" panose="02040503050406030204" pitchFamily="18" charset="0"/>
                                </a:rPr>
                                <m:t>𝛼</m:t>
                              </m:r>
                            </m:num>
                            <m:den>
                              <m:r>
                                <a:rPr lang="en-US" sz="1800" i="1">
                                  <a:latin typeface="Cambria Math" panose="02040503050406030204" pitchFamily="18" charset="0"/>
                                </a:rPr>
                                <m:t>𝛼</m:t>
                              </m:r>
                            </m:den>
                          </m:f>
                        </m:e>
                      </m:d>
                      <m:r>
                        <a:rPr lang="en-US" sz="1800">
                          <a:latin typeface="Cambria Math" panose="02040503050406030204" pitchFamily="18" charset="0"/>
                        </a:rPr>
                        <m:t>=</m:t>
                      </m:r>
                      <m:r>
                        <a:rPr lang="en-US" sz="1800" i="1">
                          <a:latin typeface="Cambria Math" panose="02040503050406030204" pitchFamily="18" charset="0"/>
                        </a:rPr>
                        <m:t>𝑚</m:t>
                      </m:r>
                    </m:oMath>
                  </m:oMathPara>
                </a14:m>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f>
                        <m:fPr>
                          <m:ctrlPr>
                            <a:rPr lang="it-IT"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𝛼</m:t>
                          </m:r>
                        </m:den>
                      </m:f>
                      <m:r>
                        <a:rPr lang="en-US" sz="1800">
                          <a:latin typeface="Cambria Math" panose="02040503050406030204" pitchFamily="18" charset="0"/>
                        </a:rPr>
                        <m:t>=</m:t>
                      </m:r>
                      <m:r>
                        <a:rPr lang="en-US" sz="1800" i="1">
                          <a:latin typeface="Cambria Math" panose="02040503050406030204" pitchFamily="18" charset="0"/>
                        </a:rPr>
                        <m:t>𝑚</m:t>
                      </m:r>
                    </m:oMath>
                  </m:oMathPara>
                </a14:m>
                <a:endParaRPr lang="it-IT"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Soluzione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ottima</a:t>
                </a:r>
                <a:r>
                  <a:rPr lang="en-US" sz="1800" dirty="0">
                    <a:latin typeface="Times New Roman" panose="02020603050405020304" pitchFamily="18" charset="0"/>
                    <a:cs typeface="Times New Roman" panose="02020603050405020304" pitchFamily="18" charset="0"/>
                  </a:rPr>
                  <a:t>:</a:t>
                </a:r>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it-IT"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1</m:t>
                          </m:r>
                        </m:sub>
                        <m:sup>
                          <m:r>
                            <a:rPr lang="en-US" sz="1800">
                              <a:latin typeface="Cambria Math" panose="02040503050406030204" pitchFamily="18" charset="0"/>
                            </a:rPr>
                            <m:t>∗</m:t>
                          </m:r>
                        </m:sup>
                      </m:sSubSup>
                      <m:r>
                        <a:rPr lang="en-US" sz="1800">
                          <a:latin typeface="Cambria Math" panose="02040503050406030204" pitchFamily="18" charset="0"/>
                        </a:rPr>
                        <m:t>=</m:t>
                      </m:r>
                      <m:f>
                        <m:fPr>
                          <m:ctrlPr>
                            <a:rPr lang="it-IT" sz="1800" i="1">
                              <a:latin typeface="Cambria Math" panose="02040503050406030204" pitchFamily="18" charset="0"/>
                            </a:rPr>
                          </m:ctrlPr>
                        </m:fPr>
                        <m:num>
                          <m:r>
                            <a:rPr lang="en-US" sz="1800" i="1">
                              <a:latin typeface="Cambria Math" panose="02040503050406030204" pitchFamily="18" charset="0"/>
                            </a:rPr>
                            <m:t>𝛼</m:t>
                          </m:r>
                          <m:r>
                            <a:rPr lang="en-US" sz="1800" i="1">
                              <a:latin typeface="Cambria Math" panose="02040503050406030204" pitchFamily="18" charset="0"/>
                            </a:rPr>
                            <m:t>𝑚</m:t>
                          </m:r>
                        </m:num>
                        <m:den>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den>
                      </m:f>
                    </m:oMath>
                  </m:oMathPara>
                </a14:m>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it-IT"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2</m:t>
                          </m:r>
                        </m:sub>
                        <m:sup>
                          <m:r>
                            <a:rPr lang="en-US" sz="1800">
                              <a:latin typeface="Cambria Math" panose="02040503050406030204" pitchFamily="18" charset="0"/>
                            </a:rPr>
                            <m:t>∗</m:t>
                          </m:r>
                        </m:sup>
                      </m:sSubSup>
                      <m:r>
                        <a:rPr lang="en-US" sz="1800">
                          <a:latin typeface="Cambria Math" panose="02040503050406030204" pitchFamily="18" charset="0"/>
                        </a:rPr>
                        <m:t>=</m:t>
                      </m:r>
                      <m:f>
                        <m:fPr>
                          <m:ctrlPr>
                            <a:rPr lang="it-IT" sz="1800" i="1">
                              <a:latin typeface="Cambria Math" panose="02040503050406030204" pitchFamily="18" charset="0"/>
                            </a:rPr>
                          </m:ctrlPr>
                        </m:fPr>
                        <m:num>
                          <m:d>
                            <m:dPr>
                              <m:ctrlPr>
                                <a:rPr lang="it-IT" sz="1800" i="1">
                                  <a:latin typeface="Cambria Math" panose="02040503050406030204" pitchFamily="18" charset="0"/>
                                </a:rPr>
                              </m:ctrlPr>
                            </m:dPr>
                            <m:e>
                              <m:r>
                                <a:rPr lang="en-US" sz="1800" i="1">
                                  <a:latin typeface="Cambria Math" panose="02040503050406030204" pitchFamily="18" charset="0"/>
                                </a:rPr>
                                <m:t>1</m:t>
                              </m:r>
                              <m:r>
                                <a:rPr lang="en-US" sz="1800">
                                  <a:latin typeface="Cambria Math" panose="02040503050406030204" pitchFamily="18" charset="0"/>
                                </a:rPr>
                                <m:t>−</m:t>
                              </m:r>
                              <m:r>
                                <a:rPr lang="en-US" sz="1800" i="1">
                                  <a:latin typeface="Cambria Math" panose="02040503050406030204" pitchFamily="18" charset="0"/>
                                </a:rPr>
                                <m:t>𝛼</m:t>
                              </m:r>
                            </m:e>
                          </m:d>
                          <m:r>
                            <a:rPr lang="en-US" sz="1800" i="1">
                              <a:latin typeface="Cambria Math" panose="02040503050406030204" pitchFamily="18" charset="0"/>
                            </a:rPr>
                            <m:t>𝑚</m:t>
                          </m:r>
                        </m:num>
                        <m:den>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2</m:t>
                              </m:r>
                            </m:sub>
                          </m:sSub>
                        </m:den>
                      </m:f>
                    </m:oMath>
                  </m:oMathPara>
                </a14:m>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1">
                <a:extLst>
                  <a:ext uri="{FF2B5EF4-FFF2-40B4-BE49-F238E27FC236}">
                    <a16:creationId xmlns:a16="http://schemas.microsoft.com/office/drawing/2014/main" id="{E06A1A64-895D-256A-7D13-98E90F583C1C}"/>
                  </a:ext>
                </a:extLst>
              </p:cNvPr>
              <p:cNvSpPr>
                <a:spLocks noGrp="1" noRot="1" noChangeAspect="1" noMove="1" noResize="1" noEditPoints="1" noAdjustHandles="1" noChangeArrowheads="1" noChangeShapeType="1" noTextEdit="1"/>
              </p:cNvSpPr>
              <p:nvPr>
                <p:ph idx="1"/>
              </p:nvPr>
            </p:nvSpPr>
            <p:spPr bwMode="auto">
              <a:xfrm>
                <a:off x="905490" y="1564971"/>
                <a:ext cx="10381020" cy="4368825"/>
              </a:xfrm>
              <a:prstGeom prst="rect">
                <a:avLst/>
              </a:prstGeom>
              <a:blipFill>
                <a:blip r:embed="rId2"/>
                <a:stretch>
                  <a:fillRect l="-411" t="-4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C8185F68-E406-7357-7B14-F183612AC3AD}"/>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E909121F-E495-29EE-5E56-554B3B1E3387}"/>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BC044220-E085-2991-15B5-50F07D8BCF05}"/>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632147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8C4E3-2744-B045-3F93-76F3B3242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9FC4C-C9F5-1419-0452-C1218C7E8342}"/>
              </a:ext>
            </a:extLst>
          </p:cNvPr>
          <p:cNvSpPr>
            <a:spLocks noGrp="1"/>
          </p:cNvSpPr>
          <p:nvPr>
            <p:ph type="title"/>
          </p:nvPr>
        </p:nvSpPr>
        <p:spPr>
          <a:xfrm>
            <a:off x="838200" y="0"/>
            <a:ext cx="10515600" cy="1325563"/>
          </a:xfrm>
        </p:spPr>
        <p:txBody>
          <a:bodyPr/>
          <a:lstStyle/>
          <a:p>
            <a:r>
              <a:rPr lang="it-IT" noProof="0" dirty="0">
                <a:latin typeface="Times New Roman" panose="02020603050405020304" pitchFamily="18" charset="0"/>
                <a:cs typeface="Times New Roman" panose="02020603050405020304" pitchFamily="18" charset="0"/>
              </a:rPr>
              <a:t>La scelta del consumatore tra </a:t>
            </a:r>
            <a:r>
              <a:rPr lang="it-IT" noProof="0" dirty="0" err="1">
                <a:latin typeface="Times New Roman" panose="02020603050405020304" pitchFamily="18" charset="0"/>
                <a:cs typeface="Times New Roman" panose="02020603050405020304" pitchFamily="18" charset="0"/>
              </a:rPr>
              <a:t>du</a:t>
            </a:r>
            <a:r>
              <a:rPr lang="it-IT" dirty="0">
                <a:latin typeface="Times New Roman" panose="02020603050405020304" pitchFamily="18" charset="0"/>
                <a:cs typeface="Times New Roman" panose="02020603050405020304" pitchFamily="18" charset="0"/>
              </a:rPr>
              <a:t>e beni</a:t>
            </a:r>
            <a:endParaRPr lang="it-IT" noProof="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1">
                <a:extLst>
                  <a:ext uri="{FF2B5EF4-FFF2-40B4-BE49-F238E27FC236}">
                    <a16:creationId xmlns:a16="http://schemas.microsoft.com/office/drawing/2014/main" id="{D89902AB-669D-A855-D329-5430679162A2}"/>
                  </a:ext>
                </a:extLst>
              </p:cNvPr>
              <p:cNvSpPr>
                <a:spLocks noGrp="1" noChangeArrowheads="1"/>
              </p:cNvSpPr>
              <p:nvPr>
                <p:ph idx="1"/>
              </p:nvPr>
            </p:nvSpPr>
            <p:spPr bwMode="auto">
              <a:xfrm>
                <a:off x="905490" y="1564971"/>
                <a:ext cx="10381020" cy="4368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dirty="0" err="1">
                    <a:latin typeface="Times New Roman" panose="02020603050405020304" pitchFamily="18" charset="0"/>
                    <a:cs typeface="Times New Roman" panose="02020603050405020304" pitchFamily="18" charset="0"/>
                  </a:rPr>
                  <a:t>Sostituzione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vincolo</a:t>
                </a:r>
                <a:r>
                  <a:rPr lang="en-US" sz="1800" dirty="0">
                    <a:latin typeface="Times New Roman" panose="02020603050405020304" pitchFamily="18" charset="0"/>
                    <a:cs typeface="Times New Roman" panose="02020603050405020304" pitchFamily="18" charset="0"/>
                  </a:rPr>
                  <a:t>:</a:t>
                </a:r>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a:latin typeface="Cambria Math" panose="02040503050406030204" pitchFamily="18" charset="0"/>
                        </a:rPr>
                        <m:t>+</m:t>
                      </m:r>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2</m:t>
                          </m:r>
                        </m:sub>
                      </m:sSub>
                      <m:d>
                        <m:dPr>
                          <m:ctrlPr>
                            <a:rPr lang="it-IT" sz="1800" i="1">
                              <a:latin typeface="Cambria Math" panose="02040503050406030204" pitchFamily="18" charset="0"/>
                            </a:rPr>
                          </m:ctrlPr>
                        </m:dPr>
                        <m:e>
                          <m:f>
                            <m:fPr>
                              <m:ctrlPr>
                                <a:rPr lang="it-IT" sz="1800" i="1">
                                  <a:latin typeface="Cambria Math" panose="02040503050406030204" pitchFamily="18" charset="0"/>
                                </a:rPr>
                              </m:ctrlPr>
                            </m:fPr>
                            <m:num>
                              <m:r>
                                <a:rPr lang="en-US" sz="1800" i="1">
                                  <a:latin typeface="Cambria Math" panose="02040503050406030204" pitchFamily="18" charset="0"/>
                                </a:rPr>
                                <m:t>1</m:t>
                              </m:r>
                              <m:r>
                                <a:rPr lang="en-US" sz="1800">
                                  <a:latin typeface="Cambria Math" panose="02040503050406030204" pitchFamily="18" charset="0"/>
                                </a:rPr>
                                <m:t>−</m:t>
                              </m:r>
                              <m:r>
                                <a:rPr lang="en-US" sz="1800" i="1">
                                  <a:latin typeface="Cambria Math" panose="02040503050406030204" pitchFamily="18" charset="0"/>
                                </a:rPr>
                                <m:t>𝛼</m:t>
                              </m:r>
                            </m:num>
                            <m:den>
                              <m:r>
                                <a:rPr lang="en-US" sz="1800" i="1">
                                  <a:latin typeface="Cambria Math" panose="02040503050406030204" pitchFamily="18" charset="0"/>
                                </a:rPr>
                                <m:t>𝛼</m:t>
                              </m:r>
                            </m:den>
                          </m:f>
                          <m:f>
                            <m:fPr>
                              <m:ctrlPr>
                                <a:rPr lang="it-IT" sz="1800" i="1">
                                  <a:latin typeface="Cambria Math" panose="02040503050406030204" pitchFamily="18" charset="0"/>
                                </a:rPr>
                              </m:ctrlPr>
                            </m:fPr>
                            <m:num>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num>
                            <m:den>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2</m:t>
                                  </m:r>
                                </m:sub>
                              </m:sSub>
                            </m:den>
                          </m:f>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e>
                      </m:d>
                      <m:r>
                        <a:rPr lang="en-US" sz="1800">
                          <a:latin typeface="Cambria Math" panose="02040503050406030204" pitchFamily="18" charset="0"/>
                        </a:rPr>
                        <m:t>=</m:t>
                      </m:r>
                      <m:r>
                        <a:rPr lang="en-US" sz="1800" i="1">
                          <a:latin typeface="Cambria Math" panose="02040503050406030204" pitchFamily="18" charset="0"/>
                        </a:rPr>
                        <m:t>𝑚</m:t>
                      </m:r>
                    </m:oMath>
                  </m:oMathPara>
                </a14:m>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a:latin typeface="Cambria Math" panose="02040503050406030204" pitchFamily="18" charset="0"/>
                        </a:rPr>
                        <m:t>+</m:t>
                      </m:r>
                      <m:f>
                        <m:fPr>
                          <m:ctrlPr>
                            <a:rPr lang="it-IT" sz="1800" i="1">
                              <a:latin typeface="Cambria Math" panose="02040503050406030204" pitchFamily="18" charset="0"/>
                            </a:rPr>
                          </m:ctrlPr>
                        </m:fPr>
                        <m:num>
                          <m:r>
                            <a:rPr lang="en-US" sz="1800" i="1">
                              <a:latin typeface="Cambria Math" panose="02040503050406030204" pitchFamily="18" charset="0"/>
                            </a:rPr>
                            <m:t>1</m:t>
                          </m:r>
                          <m:r>
                            <a:rPr lang="en-US" sz="1800">
                              <a:latin typeface="Cambria Math" panose="02040503050406030204" pitchFamily="18" charset="0"/>
                            </a:rPr>
                            <m:t>−</m:t>
                          </m:r>
                          <m:r>
                            <a:rPr lang="en-US" sz="1800" i="1">
                              <a:latin typeface="Cambria Math" panose="02040503050406030204" pitchFamily="18" charset="0"/>
                            </a:rPr>
                            <m:t>𝛼</m:t>
                          </m:r>
                        </m:num>
                        <m:den>
                          <m:r>
                            <a:rPr lang="en-US" sz="1800" i="1">
                              <a:latin typeface="Cambria Math" panose="02040503050406030204" pitchFamily="18" charset="0"/>
                            </a:rPr>
                            <m:t>𝛼</m:t>
                          </m:r>
                        </m:den>
                      </m:f>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a:latin typeface="Cambria Math" panose="02040503050406030204" pitchFamily="18" charset="0"/>
                        </a:rPr>
                        <m:t>=</m:t>
                      </m:r>
                      <m:r>
                        <a:rPr lang="en-US" sz="1800" i="1">
                          <a:latin typeface="Cambria Math" panose="02040503050406030204" pitchFamily="18" charset="0"/>
                        </a:rPr>
                        <m:t>𝑚</m:t>
                      </m:r>
                    </m:oMath>
                  </m:oMathPara>
                </a14:m>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d>
                        <m:dPr>
                          <m:ctrlPr>
                            <a:rPr lang="it-IT" sz="1800" i="1">
                              <a:latin typeface="Cambria Math" panose="02040503050406030204" pitchFamily="18" charset="0"/>
                            </a:rPr>
                          </m:ctrlPr>
                        </m:dPr>
                        <m:e>
                          <m:r>
                            <a:rPr lang="en-US" sz="1800" i="1">
                              <a:latin typeface="Cambria Math" panose="02040503050406030204" pitchFamily="18" charset="0"/>
                            </a:rPr>
                            <m:t>1</m:t>
                          </m:r>
                          <m:r>
                            <a:rPr lang="en-US" sz="1800">
                              <a:latin typeface="Cambria Math" panose="02040503050406030204" pitchFamily="18" charset="0"/>
                            </a:rPr>
                            <m:t>+</m:t>
                          </m:r>
                          <m:f>
                            <m:fPr>
                              <m:ctrlPr>
                                <a:rPr lang="it-IT" sz="1800" i="1">
                                  <a:latin typeface="Cambria Math" panose="02040503050406030204" pitchFamily="18" charset="0"/>
                                </a:rPr>
                              </m:ctrlPr>
                            </m:fPr>
                            <m:num>
                              <m:r>
                                <a:rPr lang="en-US" sz="1800" i="1">
                                  <a:latin typeface="Cambria Math" panose="02040503050406030204" pitchFamily="18" charset="0"/>
                                </a:rPr>
                                <m:t>1</m:t>
                              </m:r>
                              <m:r>
                                <a:rPr lang="en-US" sz="1800">
                                  <a:latin typeface="Cambria Math" panose="02040503050406030204" pitchFamily="18" charset="0"/>
                                </a:rPr>
                                <m:t>−</m:t>
                              </m:r>
                              <m:r>
                                <a:rPr lang="en-US" sz="1800" i="1">
                                  <a:latin typeface="Cambria Math" panose="02040503050406030204" pitchFamily="18" charset="0"/>
                                </a:rPr>
                                <m:t>𝛼</m:t>
                              </m:r>
                            </m:num>
                            <m:den>
                              <m:r>
                                <a:rPr lang="en-US" sz="1800" i="1">
                                  <a:latin typeface="Cambria Math" panose="02040503050406030204" pitchFamily="18" charset="0"/>
                                </a:rPr>
                                <m:t>𝛼</m:t>
                              </m:r>
                            </m:den>
                          </m:f>
                        </m:e>
                      </m:d>
                      <m:r>
                        <a:rPr lang="en-US" sz="1800">
                          <a:latin typeface="Cambria Math" panose="02040503050406030204" pitchFamily="18" charset="0"/>
                        </a:rPr>
                        <m:t>=</m:t>
                      </m:r>
                      <m:r>
                        <a:rPr lang="en-US" sz="1800" i="1">
                          <a:latin typeface="Cambria Math" panose="02040503050406030204" pitchFamily="18" charset="0"/>
                        </a:rPr>
                        <m:t>𝑚</m:t>
                      </m:r>
                    </m:oMath>
                  </m:oMathPara>
                </a14:m>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sSub>
                        <m:sSubPr>
                          <m:ctrlPr>
                            <a:rPr lang="it-IT"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f>
                        <m:fPr>
                          <m:ctrlPr>
                            <a:rPr lang="it-IT"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𝛼</m:t>
                          </m:r>
                        </m:den>
                      </m:f>
                      <m:r>
                        <a:rPr lang="en-US" sz="1800">
                          <a:latin typeface="Cambria Math" panose="02040503050406030204" pitchFamily="18" charset="0"/>
                        </a:rPr>
                        <m:t>=</m:t>
                      </m:r>
                      <m:r>
                        <a:rPr lang="en-US" sz="1800" i="1">
                          <a:latin typeface="Cambria Math" panose="02040503050406030204" pitchFamily="18" charset="0"/>
                        </a:rPr>
                        <m:t>𝑚</m:t>
                      </m:r>
                    </m:oMath>
                  </m:oMathPara>
                </a14:m>
                <a:endParaRPr lang="it-IT"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Soluzione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ottima</a:t>
                </a:r>
                <a:r>
                  <a:rPr lang="en-US" sz="1800" dirty="0">
                    <a:latin typeface="Times New Roman" panose="02020603050405020304" pitchFamily="18" charset="0"/>
                    <a:cs typeface="Times New Roman" panose="02020603050405020304" pitchFamily="18" charset="0"/>
                  </a:rPr>
                  <a:t>:</a:t>
                </a:r>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it-IT"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1</m:t>
                          </m:r>
                        </m:sub>
                        <m:sup>
                          <m:r>
                            <a:rPr lang="en-US" sz="1800">
                              <a:latin typeface="Cambria Math" panose="02040503050406030204" pitchFamily="18" charset="0"/>
                            </a:rPr>
                            <m:t>∗</m:t>
                          </m:r>
                        </m:sup>
                      </m:sSubSup>
                      <m:r>
                        <a:rPr lang="en-US" sz="1800">
                          <a:latin typeface="Cambria Math" panose="02040503050406030204" pitchFamily="18" charset="0"/>
                        </a:rPr>
                        <m:t>=</m:t>
                      </m:r>
                      <m:f>
                        <m:fPr>
                          <m:ctrlPr>
                            <a:rPr lang="it-IT" sz="1800" i="1">
                              <a:latin typeface="Cambria Math" panose="02040503050406030204" pitchFamily="18" charset="0"/>
                            </a:rPr>
                          </m:ctrlPr>
                        </m:fPr>
                        <m:num>
                          <m:r>
                            <a:rPr lang="en-US" sz="1800" i="1">
                              <a:latin typeface="Cambria Math" panose="02040503050406030204" pitchFamily="18" charset="0"/>
                            </a:rPr>
                            <m:t>𝛼</m:t>
                          </m:r>
                          <m:r>
                            <a:rPr lang="en-US" sz="1800" i="1">
                              <a:latin typeface="Cambria Math" panose="02040503050406030204" pitchFamily="18" charset="0"/>
                            </a:rPr>
                            <m:t>𝑚</m:t>
                          </m:r>
                        </m:num>
                        <m:den>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1</m:t>
                              </m:r>
                            </m:sub>
                          </m:sSub>
                        </m:den>
                      </m:f>
                    </m:oMath>
                  </m:oMathPara>
                </a14:m>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it-IT"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2</m:t>
                          </m:r>
                        </m:sub>
                        <m:sup>
                          <m:r>
                            <a:rPr lang="en-US" sz="1800">
                              <a:latin typeface="Cambria Math" panose="02040503050406030204" pitchFamily="18" charset="0"/>
                            </a:rPr>
                            <m:t>∗</m:t>
                          </m:r>
                        </m:sup>
                      </m:sSubSup>
                      <m:r>
                        <a:rPr lang="en-US" sz="1800">
                          <a:latin typeface="Cambria Math" panose="02040503050406030204" pitchFamily="18" charset="0"/>
                        </a:rPr>
                        <m:t>=</m:t>
                      </m:r>
                      <m:f>
                        <m:fPr>
                          <m:ctrlPr>
                            <a:rPr lang="it-IT" sz="1800" i="1">
                              <a:latin typeface="Cambria Math" panose="02040503050406030204" pitchFamily="18" charset="0"/>
                            </a:rPr>
                          </m:ctrlPr>
                        </m:fPr>
                        <m:num>
                          <m:d>
                            <m:dPr>
                              <m:ctrlPr>
                                <a:rPr lang="it-IT" sz="1800" i="1">
                                  <a:latin typeface="Cambria Math" panose="02040503050406030204" pitchFamily="18" charset="0"/>
                                </a:rPr>
                              </m:ctrlPr>
                            </m:dPr>
                            <m:e>
                              <m:r>
                                <a:rPr lang="en-US" sz="1800" i="1">
                                  <a:latin typeface="Cambria Math" panose="02040503050406030204" pitchFamily="18" charset="0"/>
                                </a:rPr>
                                <m:t>1</m:t>
                              </m:r>
                              <m:r>
                                <a:rPr lang="en-US" sz="1800">
                                  <a:latin typeface="Cambria Math" panose="02040503050406030204" pitchFamily="18" charset="0"/>
                                </a:rPr>
                                <m:t>−</m:t>
                              </m:r>
                              <m:r>
                                <a:rPr lang="en-US" sz="1800" i="1">
                                  <a:latin typeface="Cambria Math" panose="02040503050406030204" pitchFamily="18" charset="0"/>
                                </a:rPr>
                                <m:t>𝛼</m:t>
                              </m:r>
                            </m:e>
                          </m:d>
                          <m:r>
                            <a:rPr lang="en-US" sz="1800" i="1">
                              <a:latin typeface="Cambria Math" panose="02040503050406030204" pitchFamily="18" charset="0"/>
                            </a:rPr>
                            <m:t>𝑚</m:t>
                          </m:r>
                        </m:num>
                        <m:den>
                          <m:sSub>
                            <m:sSubPr>
                              <m:ctrlPr>
                                <a:rPr lang="it-IT"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2</m:t>
                              </m:r>
                            </m:sub>
                          </m:sSub>
                        </m:den>
                      </m:f>
                    </m:oMath>
                  </m:oMathPara>
                </a14:m>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1">
                <a:extLst>
                  <a:ext uri="{FF2B5EF4-FFF2-40B4-BE49-F238E27FC236}">
                    <a16:creationId xmlns:a16="http://schemas.microsoft.com/office/drawing/2014/main" id="{D89902AB-669D-A855-D329-5430679162A2}"/>
                  </a:ext>
                </a:extLst>
              </p:cNvPr>
              <p:cNvSpPr>
                <a:spLocks noGrp="1" noRot="1" noChangeAspect="1" noMove="1" noResize="1" noEditPoints="1" noAdjustHandles="1" noChangeArrowheads="1" noChangeShapeType="1" noTextEdit="1"/>
              </p:cNvSpPr>
              <p:nvPr>
                <p:ph idx="1"/>
              </p:nvPr>
            </p:nvSpPr>
            <p:spPr bwMode="auto">
              <a:xfrm>
                <a:off x="905490" y="1564971"/>
                <a:ext cx="10381020" cy="4368825"/>
              </a:xfrm>
              <a:prstGeom prst="rect">
                <a:avLst/>
              </a:prstGeom>
              <a:blipFill>
                <a:blip r:embed="rId2"/>
                <a:stretch>
                  <a:fillRect l="-411" t="-4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036E3814-2350-EBE4-4685-2B631F3882AB}"/>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845F6F99-12FA-3603-D8D4-865106044A1E}"/>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85B1DC48-E1B5-D394-ABB4-4EDA228FAB84}"/>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842823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D13D1-E33E-A6B4-56F9-FA5A61D82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ED15E-61CC-3664-52EA-10772F7F210E}"/>
              </a:ext>
            </a:extLst>
          </p:cNvPr>
          <p:cNvSpPr>
            <a:spLocks noGrp="1"/>
          </p:cNvSpPr>
          <p:nvPr>
            <p:ph type="title"/>
          </p:nvPr>
        </p:nvSpPr>
        <p:spPr>
          <a:xfrm>
            <a:off x="838200" y="0"/>
            <a:ext cx="10515600" cy="1325563"/>
          </a:xfrm>
        </p:spPr>
        <p:txBody>
          <a:bodyPr/>
          <a:lstStyle/>
          <a:p>
            <a:r>
              <a:rPr lang="it-IT" noProof="0" dirty="0">
                <a:latin typeface="Times New Roman" panose="02020603050405020304" pitchFamily="18" charset="0"/>
                <a:cs typeface="Times New Roman" panose="02020603050405020304" pitchFamily="18" charset="0"/>
              </a:rPr>
              <a:t>La scelta del consumatore tra </a:t>
            </a:r>
            <a:r>
              <a:rPr lang="it-IT" noProof="0" dirty="0" err="1">
                <a:latin typeface="Times New Roman" panose="02020603050405020304" pitchFamily="18" charset="0"/>
                <a:cs typeface="Times New Roman" panose="02020603050405020304" pitchFamily="18" charset="0"/>
              </a:rPr>
              <a:t>du</a:t>
            </a:r>
            <a:r>
              <a:rPr lang="it-IT" dirty="0">
                <a:latin typeface="Times New Roman" panose="02020603050405020304" pitchFamily="18" charset="0"/>
                <a:cs typeface="Times New Roman" panose="02020603050405020304" pitchFamily="18" charset="0"/>
              </a:rPr>
              <a:t>e beni</a:t>
            </a:r>
            <a:endParaRPr lang="it-IT" noProof="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1">
                <a:extLst>
                  <a:ext uri="{FF2B5EF4-FFF2-40B4-BE49-F238E27FC236}">
                    <a16:creationId xmlns:a16="http://schemas.microsoft.com/office/drawing/2014/main" id="{B5B50236-5C49-F05B-C464-E01E0CF95A59}"/>
                  </a:ext>
                </a:extLst>
              </p:cNvPr>
              <p:cNvSpPr>
                <a:spLocks noGrp="1" noChangeArrowheads="1"/>
              </p:cNvSpPr>
              <p:nvPr>
                <p:ph idx="1"/>
              </p:nvPr>
            </p:nvSpPr>
            <p:spPr bwMode="auto">
              <a:xfrm>
                <a:off x="905490" y="1156286"/>
                <a:ext cx="10381020" cy="38882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it-IT" sz="1800" dirty="0">
                    <a:latin typeface="Times New Roman" panose="02020603050405020304" pitchFamily="18" charset="0"/>
                    <a:cs typeface="Times New Roman" panose="02020603050405020304" pitchFamily="18" charset="0"/>
                  </a:rPr>
                  <a:t>Le soluzioni ottimali hanno una chiara interpretazione economica:</a:t>
                </a:r>
              </a:p>
              <a:p>
                <a:endParaRPr lang="it-IT" sz="1800" dirty="0">
                  <a:latin typeface="Times New Roman" panose="02020603050405020304" pitchFamily="18" charset="0"/>
                  <a:cs typeface="Times New Roman" panose="02020603050405020304" pitchFamily="18" charset="0"/>
                </a:endParaRPr>
              </a:p>
              <a:p>
                <a:r>
                  <a:rPr lang="it-IT" sz="1800" dirty="0">
                    <a:latin typeface="Times New Roman" panose="02020603050405020304" pitchFamily="18" charset="0"/>
                    <a:cs typeface="Times New Roman" panose="02020603050405020304" pitchFamily="18" charset="0"/>
                  </a:rPr>
                  <a:t>Il consumatore destina una quota α del reddito m all’acquisto del bene 1.</a:t>
                </a:r>
              </a:p>
              <a:p>
                <a:r>
                  <a:rPr lang="it-IT" sz="1800" dirty="0">
                    <a:latin typeface="Times New Roman" panose="02020603050405020304" pitchFamily="18" charset="0"/>
                    <a:cs typeface="Times New Roman" panose="02020603050405020304" pitchFamily="18" charset="0"/>
                  </a:rPr>
                  <a:t>Il consumatore destina una quota (1-α) del reddito m all’acquisto del bene 2.</a:t>
                </a:r>
              </a:p>
              <a:p>
                <a:pPr marL="0" indent="0">
                  <a:buNone/>
                </a:pPr>
                <a:endParaRPr lang="it-IT" sz="1800" dirty="0">
                  <a:latin typeface="Times New Roman" panose="02020603050405020304" pitchFamily="18" charset="0"/>
                  <a:cs typeface="Times New Roman" panose="02020603050405020304" pitchFamily="18" charset="0"/>
                </a:endParaRPr>
              </a:p>
              <a:p>
                <a:r>
                  <a:rPr lang="it-IT" sz="1800" dirty="0">
                    <a:latin typeface="Times New Roman" panose="02020603050405020304" pitchFamily="18" charset="0"/>
                    <a:cs typeface="Times New Roman" panose="02020603050405020304" pitchFamily="18" charset="0"/>
                  </a:rPr>
                  <a:t>Le quote di spesa sono fisse e indipendenti dai prezzi: questa è una proprietà caratteristica della funzione Cobb-Douglas.</a:t>
                </a:r>
              </a:p>
              <a:p>
                <a:pPr marL="0" indent="0">
                  <a:buNone/>
                </a:pPr>
                <a:endParaRPr lang="it-IT" sz="1800" dirty="0">
                  <a:latin typeface="Times New Roman" panose="02020603050405020304" pitchFamily="18" charset="0"/>
                  <a:cs typeface="Times New Roman" panose="02020603050405020304" pitchFamily="18" charset="0"/>
                </a:endParaRPr>
              </a:p>
              <a:p>
                <a:r>
                  <a:rPr lang="it-IT" sz="1800" dirty="0">
                    <a:latin typeface="Times New Roman" panose="02020603050405020304" pitchFamily="18" charset="0"/>
                    <a:cs typeface="Times New Roman" panose="02020603050405020304" pitchFamily="18" charset="0"/>
                  </a:rPr>
                  <a:t>La spesa ottimale per ciascun bene vale:</a:t>
                </a:r>
              </a:p>
              <a:p>
                <a:pPr marL="0" indent="0" algn="ctr">
                  <a:buNone/>
                </a:pPr>
                <a14:m>
                  <m:oMath xmlns:m="http://schemas.openxmlformats.org/officeDocument/2006/math">
                    <m:r>
                      <a:rPr lang="it-IT" sz="1800" i="1" dirty="0" smtClean="0">
                        <a:latin typeface="Cambria Math" panose="02040503050406030204" pitchFamily="18" charset="0"/>
                        <a:cs typeface="Times New Roman" panose="02020603050405020304" pitchFamily="18" charset="0"/>
                      </a:rPr>
                      <m:t>𝑝</m:t>
                    </m:r>
                    <m:r>
                      <a:rPr lang="it-IT" sz="1800" i="1" dirty="0" smtClean="0">
                        <a:latin typeface="Cambria Math" panose="02040503050406030204" pitchFamily="18" charset="0"/>
                        <a:cs typeface="Times New Roman" panose="02020603050405020304" pitchFamily="18" charset="0"/>
                      </a:rPr>
                      <m:t>₁ · </m:t>
                    </m:r>
                    <m:sSubSup>
                      <m:sSubSupPr>
                        <m:ctrlPr>
                          <a:rPr lang="it-IT" sz="1800" b="0" i="1" dirty="0" smtClean="0">
                            <a:latin typeface="Cambria Math" panose="02040503050406030204" pitchFamily="18" charset="0"/>
                            <a:cs typeface="Times New Roman" panose="02020603050405020304" pitchFamily="18" charset="0"/>
                          </a:rPr>
                        </m:ctrlPr>
                      </m:sSubSupPr>
                      <m:e>
                        <m:r>
                          <a:rPr lang="it-IT" sz="1800" i="1" dirty="0" smtClean="0">
                            <a:latin typeface="Cambria Math" panose="02040503050406030204" pitchFamily="18" charset="0"/>
                            <a:cs typeface="Times New Roman" panose="02020603050405020304" pitchFamily="18" charset="0"/>
                          </a:rPr>
                          <m:t>𝑥</m:t>
                        </m:r>
                      </m:e>
                      <m:sub>
                        <m:r>
                          <a:rPr lang="it-IT" sz="1800" b="0" i="1" dirty="0" smtClean="0">
                            <a:latin typeface="Cambria Math" panose="02040503050406030204" pitchFamily="18" charset="0"/>
                            <a:cs typeface="Times New Roman" panose="02020603050405020304" pitchFamily="18" charset="0"/>
                          </a:rPr>
                          <m:t>1</m:t>
                        </m:r>
                      </m:sub>
                      <m:sup>
                        <m:r>
                          <a:rPr lang="it-IT" sz="1800" i="1" dirty="0" smtClean="0">
                            <a:latin typeface="Cambria Math" panose="02040503050406030204" pitchFamily="18" charset="0"/>
                            <a:cs typeface="Times New Roman" panose="02020603050405020304" pitchFamily="18" charset="0"/>
                          </a:rPr>
                          <m:t>∗</m:t>
                        </m:r>
                      </m:sup>
                    </m:sSubSup>
                    <m:r>
                      <a:rPr lang="it-IT" sz="1800" i="1" dirty="0" smtClean="0">
                        <a:latin typeface="Cambria Math" panose="02040503050406030204" pitchFamily="18" charset="0"/>
                        <a:cs typeface="Times New Roman" panose="02020603050405020304" pitchFamily="18" charset="0"/>
                      </a:rPr>
                      <m:t> = </m:t>
                    </m:r>
                    <m:r>
                      <a:rPr lang="it-IT" sz="1800" i="1" dirty="0" smtClean="0">
                        <a:latin typeface="Cambria Math" panose="02040503050406030204" pitchFamily="18" charset="0"/>
                        <a:cs typeface="Times New Roman" panose="02020603050405020304" pitchFamily="18" charset="0"/>
                      </a:rPr>
                      <m:t>𝛼</m:t>
                    </m:r>
                    <m:r>
                      <a:rPr lang="it-IT" sz="1800" i="1" dirty="0" smtClean="0">
                        <a:latin typeface="Cambria Math" panose="02040503050406030204" pitchFamily="18" charset="0"/>
                        <a:cs typeface="Times New Roman" panose="02020603050405020304" pitchFamily="18" charset="0"/>
                      </a:rPr>
                      <m:t> · </m:t>
                    </m:r>
                    <m:r>
                      <a:rPr lang="it-IT" sz="1800" i="1" dirty="0" smtClean="0">
                        <a:latin typeface="Cambria Math" panose="02040503050406030204" pitchFamily="18" charset="0"/>
                        <a:cs typeface="Times New Roman" panose="02020603050405020304" pitchFamily="18" charset="0"/>
                      </a:rPr>
                      <m:t>𝑚</m:t>
                    </m:r>
                    <m:r>
                      <a:rPr lang="it-IT" sz="1800" i="1" dirty="0" smtClean="0">
                        <a:latin typeface="Cambria Math" panose="02040503050406030204" pitchFamily="18" charset="0"/>
                        <a:cs typeface="Times New Roman" panose="02020603050405020304" pitchFamily="18" charset="0"/>
                      </a:rPr>
                      <m:t>        </m:t>
                    </m:r>
                  </m:oMath>
                </a14:m>
                <a:r>
                  <a:rPr lang="it-IT" sz="1800" i="1" dirty="0">
                    <a:latin typeface="Times New Roman" panose="02020603050405020304" pitchFamily="18" charset="0"/>
                    <a:cs typeface="Times New Roman" panose="02020603050405020304" pitchFamily="18" charset="0"/>
                  </a:rPr>
                  <a:t>        </a:t>
                </a:r>
                <a14:m>
                  <m:oMath xmlns:m="http://schemas.openxmlformats.org/officeDocument/2006/math">
                    <m:r>
                      <a:rPr lang="it-IT" sz="1800" i="1" dirty="0" smtClean="0">
                        <a:latin typeface="Cambria Math" panose="02040503050406030204" pitchFamily="18" charset="0"/>
                        <a:cs typeface="Times New Roman" panose="02020603050405020304" pitchFamily="18" charset="0"/>
                      </a:rPr>
                      <m:t>𝑝</m:t>
                    </m:r>
                    <m:r>
                      <a:rPr lang="it-IT" sz="1800" i="1" dirty="0" smtClean="0">
                        <a:latin typeface="Cambria Math" panose="02040503050406030204" pitchFamily="18" charset="0"/>
                        <a:cs typeface="Times New Roman" panose="02020603050405020304" pitchFamily="18" charset="0"/>
                      </a:rPr>
                      <m:t>₂ · </m:t>
                    </m:r>
                    <m:sSubSup>
                      <m:sSubSupPr>
                        <m:ctrlPr>
                          <a:rPr lang="it-IT" sz="1800" b="0" i="1" dirty="0" smtClean="0">
                            <a:latin typeface="Cambria Math" panose="02040503050406030204" pitchFamily="18" charset="0"/>
                            <a:cs typeface="Times New Roman" panose="02020603050405020304" pitchFamily="18" charset="0"/>
                          </a:rPr>
                        </m:ctrlPr>
                      </m:sSubSupPr>
                      <m:e>
                        <m:r>
                          <a:rPr lang="it-IT" sz="1800" i="1" dirty="0" smtClean="0">
                            <a:latin typeface="Cambria Math" panose="02040503050406030204" pitchFamily="18" charset="0"/>
                            <a:cs typeface="Times New Roman" panose="02020603050405020304" pitchFamily="18" charset="0"/>
                          </a:rPr>
                          <m:t>𝑥</m:t>
                        </m:r>
                      </m:e>
                      <m:sub>
                        <m:r>
                          <a:rPr lang="it-IT" sz="1800" b="0" i="1" dirty="0" smtClean="0">
                            <a:latin typeface="Cambria Math" panose="02040503050406030204" pitchFamily="18" charset="0"/>
                            <a:cs typeface="Times New Roman" panose="02020603050405020304" pitchFamily="18" charset="0"/>
                          </a:rPr>
                          <m:t>2</m:t>
                        </m:r>
                      </m:sub>
                      <m:sup>
                        <m:r>
                          <a:rPr lang="it-IT" sz="1800" i="1" dirty="0" smtClean="0">
                            <a:latin typeface="Cambria Math" panose="02040503050406030204" pitchFamily="18" charset="0"/>
                            <a:cs typeface="Times New Roman" panose="02020603050405020304" pitchFamily="18" charset="0"/>
                          </a:rPr>
                          <m:t>∗</m:t>
                        </m:r>
                      </m:sup>
                    </m:sSubSup>
                    <m:r>
                      <a:rPr lang="it-IT" sz="1800" i="1" dirty="0" smtClean="0">
                        <a:latin typeface="Cambria Math" panose="02040503050406030204" pitchFamily="18" charset="0"/>
                        <a:cs typeface="Times New Roman" panose="02020603050405020304" pitchFamily="18" charset="0"/>
                      </a:rPr>
                      <m:t> = (1−</m:t>
                    </m:r>
                    <m:r>
                      <a:rPr lang="it-IT" sz="1800" i="1" dirty="0" smtClean="0">
                        <a:latin typeface="Cambria Math" panose="02040503050406030204" pitchFamily="18" charset="0"/>
                        <a:cs typeface="Times New Roman" panose="02020603050405020304" pitchFamily="18" charset="0"/>
                      </a:rPr>
                      <m:t>𝛼</m:t>
                    </m:r>
                    <m:r>
                      <a:rPr lang="it-IT" sz="1800" i="1" dirty="0" smtClean="0">
                        <a:latin typeface="Cambria Math" panose="02040503050406030204" pitchFamily="18" charset="0"/>
                        <a:cs typeface="Times New Roman" panose="02020603050405020304" pitchFamily="18" charset="0"/>
                      </a:rPr>
                      <m:t>) · </m:t>
                    </m:r>
                    <m:r>
                      <a:rPr lang="it-IT" sz="1800" i="1" dirty="0" smtClean="0">
                        <a:latin typeface="Cambria Math" panose="02040503050406030204" pitchFamily="18" charset="0"/>
                        <a:cs typeface="Times New Roman" panose="02020603050405020304" pitchFamily="18" charset="0"/>
                      </a:rPr>
                      <m:t>𝑚</m:t>
                    </m:r>
                  </m:oMath>
                </a14:m>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1">
                <a:extLst>
                  <a:ext uri="{FF2B5EF4-FFF2-40B4-BE49-F238E27FC236}">
                    <a16:creationId xmlns:a16="http://schemas.microsoft.com/office/drawing/2014/main" id="{B5B50236-5C49-F05B-C464-E01E0CF95A59}"/>
                  </a:ext>
                </a:extLst>
              </p:cNvPr>
              <p:cNvSpPr>
                <a:spLocks noGrp="1" noRot="1" noChangeAspect="1" noMove="1" noResize="1" noEditPoints="1" noAdjustHandles="1" noChangeArrowheads="1" noChangeShapeType="1" noTextEdit="1"/>
              </p:cNvSpPr>
              <p:nvPr>
                <p:ph idx="1"/>
              </p:nvPr>
            </p:nvSpPr>
            <p:spPr bwMode="auto">
              <a:xfrm>
                <a:off x="905490" y="1156286"/>
                <a:ext cx="10381020" cy="3888244"/>
              </a:xfrm>
              <a:prstGeom prst="rect">
                <a:avLst/>
              </a:prstGeom>
              <a:blipFill>
                <a:blip r:embed="rId2"/>
                <a:stretch>
                  <a:fillRect l="-411" t="-10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3E623366-0852-811D-996E-7E4183CB719A}"/>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DEB01D94-B388-D3BB-F2AD-97DE459FC519}"/>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D3DDD627-53A7-0C31-11E1-B853BB9B7EDB}"/>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744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4DEF8-CAD8-4457-97C2-E07B5C43522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 name="Title 1">
            <a:extLst>
              <a:ext uri="{FF2B5EF4-FFF2-40B4-BE49-F238E27FC236}">
                <a16:creationId xmlns:a16="http://schemas.microsoft.com/office/drawing/2014/main" id="{B9085A01-7822-920A-53EA-3DCDBF1A3DAD}"/>
              </a:ext>
            </a:extLst>
          </p:cNvPr>
          <p:cNvSpPr>
            <a:spLocks noGrp="1"/>
          </p:cNvSpPr>
          <p:nvPr>
            <p:ph type="title"/>
          </p:nvPr>
        </p:nvSpPr>
        <p:spPr>
          <a:xfrm>
            <a:off x="838201" y="345810"/>
            <a:ext cx="4960945" cy="1325563"/>
          </a:xfrm>
        </p:spPr>
        <p:txBody>
          <a:bodyPr>
            <a:normAutofit/>
          </a:bodyPr>
          <a:lstStyle/>
          <a:p>
            <a:r>
              <a:rPr lang="it-IT" noProof="0" dirty="0">
                <a:latin typeface="Times New Roman" panose="02020603050405020304" pitchFamily="18" charset="0"/>
                <a:cs typeface="Times New Roman" panose="02020603050405020304" pitchFamily="18" charset="0"/>
              </a:rPr>
              <a:t>Approccio classico-Keynesiano</a:t>
            </a:r>
          </a:p>
        </p:txBody>
      </p:sp>
      <p:sp>
        <p:nvSpPr>
          <p:cNvPr id="3" name="Content Placeholder 2">
            <a:extLst>
              <a:ext uri="{FF2B5EF4-FFF2-40B4-BE49-F238E27FC236}">
                <a16:creationId xmlns:a16="http://schemas.microsoft.com/office/drawing/2014/main" id="{78813534-9D60-B742-B91F-46BF91FB74DA}"/>
              </a:ext>
            </a:extLst>
          </p:cNvPr>
          <p:cNvSpPr>
            <a:spLocks noGrp="1"/>
          </p:cNvSpPr>
          <p:nvPr>
            <p:ph idx="1"/>
          </p:nvPr>
        </p:nvSpPr>
        <p:spPr>
          <a:xfrm>
            <a:off x="629919" y="1921404"/>
            <a:ext cx="5464557" cy="4686565"/>
          </a:xfrm>
        </p:spPr>
        <p:txBody>
          <a:bodyPr>
            <a:normAutofit/>
          </a:bodyPr>
          <a:lstStyle/>
          <a:p>
            <a:pPr algn="just"/>
            <a:r>
              <a:rPr lang="it-IT" sz="1700" noProof="0" dirty="0">
                <a:latin typeface="Times New Roman" panose="02020603050405020304" pitchFamily="18" charset="0"/>
                <a:cs typeface="Times New Roman" panose="02020603050405020304" pitchFamily="18" charset="0"/>
              </a:rPr>
              <a:t>La teoria Classico-Keynesiana integra la teoria classica dei prezzi e della distribuzione con la teoria keynesiana del principio della domanda effettiva.</a:t>
            </a:r>
          </a:p>
          <a:p>
            <a:pPr algn="just"/>
            <a:endParaRPr lang="it-IT" sz="1700" noProof="0" dirty="0">
              <a:latin typeface="Times New Roman" panose="02020603050405020304" pitchFamily="18" charset="0"/>
              <a:cs typeface="Times New Roman" panose="02020603050405020304" pitchFamily="18" charset="0"/>
            </a:endParaRPr>
          </a:p>
          <a:p>
            <a:pPr algn="just"/>
            <a:r>
              <a:rPr lang="it-IT" sz="1700" noProof="0" dirty="0">
                <a:latin typeface="Times New Roman" panose="02020603050405020304" pitchFamily="18" charset="0"/>
                <a:cs typeface="Times New Roman" panose="02020603050405020304" pitchFamily="18" charset="0"/>
              </a:rPr>
              <a:t>Teoria keynesiana della determinazione delle quantità e dell’occupazione in un sistema economico: le quantità prodotte sono determinate dal </a:t>
            </a:r>
            <a:r>
              <a:rPr lang="it-IT" sz="1700" b="1" noProof="0" dirty="0">
                <a:latin typeface="Times New Roman" panose="02020603050405020304" pitchFamily="18" charset="0"/>
                <a:cs typeface="Times New Roman" panose="02020603050405020304" pitchFamily="18" charset="0"/>
              </a:rPr>
              <a:t>principio della domanda effettiva</a:t>
            </a:r>
            <a:r>
              <a:rPr lang="it-IT" sz="1700" noProof="0" dirty="0">
                <a:latin typeface="Times New Roman" panose="02020603050405020304" pitchFamily="18" charset="0"/>
                <a:cs typeface="Times New Roman" panose="02020603050405020304" pitchFamily="18" charset="0"/>
              </a:rPr>
              <a:t> (componenti della domanda autonoma: spesa pubblica, esportazioni, investimenti residenziali, credito al consumo, ecc.).</a:t>
            </a:r>
          </a:p>
          <a:p>
            <a:pPr algn="just"/>
            <a:endParaRPr lang="it-IT" sz="1700" noProof="0" dirty="0">
              <a:latin typeface="Times New Roman" panose="02020603050405020304" pitchFamily="18" charset="0"/>
              <a:cs typeface="Times New Roman" panose="02020603050405020304" pitchFamily="18" charset="0"/>
            </a:endParaRPr>
          </a:p>
          <a:p>
            <a:pPr algn="just"/>
            <a:r>
              <a:rPr lang="it-IT" sz="1700" noProof="0" dirty="0">
                <a:latin typeface="Times New Roman" panose="02020603050405020304" pitchFamily="18" charset="0"/>
                <a:cs typeface="Times New Roman" panose="02020603050405020304" pitchFamily="18" charset="0"/>
              </a:rPr>
              <a:t>Teoria classica dei prezzi e della distribuzione (Ricardo, Marx, Sraffa): la distribuzione è determinata da fattori storici, politici e istituzionali. La distribuzione è il risultato del </a:t>
            </a:r>
            <a:r>
              <a:rPr lang="it-IT" sz="1700" b="1" noProof="0" dirty="0">
                <a:latin typeface="Times New Roman" panose="02020603050405020304" pitchFamily="18" charset="0"/>
                <a:cs typeface="Times New Roman" panose="02020603050405020304" pitchFamily="18" charset="0"/>
              </a:rPr>
              <a:t>conflitto</a:t>
            </a:r>
            <a:r>
              <a:rPr lang="it-IT" sz="1700" noProof="0" dirty="0">
                <a:latin typeface="Times New Roman" panose="02020603050405020304" pitchFamily="18" charset="0"/>
                <a:cs typeface="Times New Roman" panose="02020603050405020304" pitchFamily="18" charset="0"/>
              </a:rPr>
              <a:t> tra </a:t>
            </a:r>
            <a:r>
              <a:rPr lang="it-IT" sz="1700" b="1" noProof="0" dirty="0">
                <a:latin typeface="Times New Roman" panose="02020603050405020304" pitchFamily="18" charset="0"/>
                <a:cs typeface="Times New Roman" panose="02020603050405020304" pitchFamily="18" charset="0"/>
              </a:rPr>
              <a:t>classe lavoratrice </a:t>
            </a:r>
            <a:r>
              <a:rPr lang="it-IT" sz="1700" noProof="0" dirty="0">
                <a:latin typeface="Times New Roman" panose="02020603050405020304" pitchFamily="18" charset="0"/>
                <a:cs typeface="Times New Roman" panose="02020603050405020304" pitchFamily="18" charset="0"/>
              </a:rPr>
              <a:t>e </a:t>
            </a:r>
            <a:r>
              <a:rPr lang="it-IT" sz="1700" b="1" noProof="0" dirty="0">
                <a:latin typeface="Times New Roman" panose="02020603050405020304" pitchFamily="18" charset="0"/>
                <a:cs typeface="Times New Roman" panose="02020603050405020304" pitchFamily="18" charset="0"/>
              </a:rPr>
              <a:t>classe capitalista.</a:t>
            </a:r>
          </a:p>
        </p:txBody>
      </p:sp>
      <p:pic>
        <p:nvPicPr>
          <p:cNvPr id="6" name="Picture 6" descr="Economistas Notables: Joan Violet Robinson">
            <a:extLst>
              <a:ext uri="{FF2B5EF4-FFF2-40B4-BE49-F238E27FC236}">
                <a16:creationId xmlns:a16="http://schemas.microsoft.com/office/drawing/2014/main" id="{93146768-EE23-8E26-9643-24BA85548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11" r="-2" b="25769"/>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13"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noProof="0" dirty="0"/>
          </a:p>
        </p:txBody>
      </p:sp>
      <p:pic>
        <p:nvPicPr>
          <p:cNvPr id="4" name="Picture 2" descr="El mundo cambia, Keynes permanece | Política Exterior">
            <a:extLst>
              <a:ext uri="{FF2B5EF4-FFF2-40B4-BE49-F238E27FC236}">
                <a16:creationId xmlns:a16="http://schemas.microsoft.com/office/drawing/2014/main" id="{14206931-C4AD-F193-C587-48B13B07D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09" r="4470" b="1"/>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Kalecki | Perfil">
            <a:extLst>
              <a:ext uri="{FF2B5EF4-FFF2-40B4-BE49-F238E27FC236}">
                <a16:creationId xmlns:a16="http://schemas.microsoft.com/office/drawing/2014/main" id="{8114EA67-C68D-1723-CCCA-53B0BCDF6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876" r="31544" b="1"/>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
        <p:nvSpPr>
          <p:cNvPr id="7" name="Shape 17">
            <a:extLst>
              <a:ext uri="{FF2B5EF4-FFF2-40B4-BE49-F238E27FC236}">
                <a16:creationId xmlns:a16="http://schemas.microsoft.com/office/drawing/2014/main" id="{B781F4F4-FE4F-1011-3B67-8C527FE1F136}"/>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8" name="Shape 18">
            <a:extLst>
              <a:ext uri="{FF2B5EF4-FFF2-40B4-BE49-F238E27FC236}">
                <a16:creationId xmlns:a16="http://schemas.microsoft.com/office/drawing/2014/main" id="{9630A19D-8532-BF99-8555-46C3F223F4A6}"/>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9" name="Image 0" descr="preencoded.png">
            <a:extLst>
              <a:ext uri="{FF2B5EF4-FFF2-40B4-BE49-F238E27FC236}">
                <a16:creationId xmlns:a16="http://schemas.microsoft.com/office/drawing/2014/main" id="{24D61B69-1987-FAD1-E7AE-A21539C2BD84}"/>
              </a:ext>
            </a:extLst>
          </p:cNvPr>
          <p:cNvPicPr>
            <a:picLocks noChangeAspect="1"/>
          </p:cNvPicPr>
          <p:nvPr/>
        </p:nvPicPr>
        <p:blipFill>
          <a:blip r:embed="rId5"/>
          <a:stretch>
            <a:fillRect/>
          </a:stretch>
        </p:blipFill>
        <p:spPr>
          <a:xfrm>
            <a:off x="10585193" y="6382512"/>
            <a:ext cx="1341120" cy="426720"/>
          </a:xfrm>
          <a:prstGeom prst="rect">
            <a:avLst/>
          </a:prstGeom>
        </p:spPr>
      </p:pic>
    </p:spTree>
    <p:extLst>
      <p:ext uri="{BB962C8B-B14F-4D97-AF65-F5344CB8AC3E}">
        <p14:creationId xmlns:p14="http://schemas.microsoft.com/office/powerpoint/2010/main" val="273282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E3F6-AA6A-4F04-6F28-5AAE5F859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CFD69-2FAA-A8DB-E336-22E225F0A448}"/>
              </a:ext>
            </a:extLst>
          </p:cNvPr>
          <p:cNvSpPr>
            <a:spLocks noGrp="1"/>
          </p:cNvSpPr>
          <p:nvPr>
            <p:ph type="title"/>
          </p:nvPr>
        </p:nvSpPr>
        <p:spPr>
          <a:xfrm>
            <a:off x="836426" y="240769"/>
            <a:ext cx="11126974" cy="1325563"/>
          </a:xfrm>
        </p:spPr>
        <p:txBody>
          <a:bodyPr/>
          <a:lstStyle/>
          <a:p>
            <a:r>
              <a:rPr lang="it-IT" noProof="0" dirty="0">
                <a:latin typeface="Times New Roman" panose="02020603050405020304" pitchFamily="18" charset="0"/>
                <a:cs typeface="Times New Roman" panose="02020603050405020304" pitchFamily="18" charset="0"/>
              </a:rPr>
              <a:t>Dati ed equilibrio economico generale</a:t>
            </a:r>
          </a:p>
        </p:txBody>
      </p:sp>
      <mc:AlternateContent xmlns:mc="http://schemas.openxmlformats.org/markup-compatibility/2006">
        <mc:Choice xmlns:a14="http://schemas.microsoft.com/office/drawing/2010/main" Requires="a14">
          <p:sp>
            <p:nvSpPr>
              <p:cNvPr id="6" name="Marcador de contenido 2">
                <a:extLst>
                  <a:ext uri="{FF2B5EF4-FFF2-40B4-BE49-F238E27FC236}">
                    <a16:creationId xmlns:a16="http://schemas.microsoft.com/office/drawing/2014/main" id="{A46A60DA-9F19-C4E6-B8C9-2EAE0F7D22E0}"/>
                  </a:ext>
                </a:extLst>
              </p:cNvPr>
              <p:cNvSpPr txBox="1">
                <a:spLocks/>
              </p:cNvSpPr>
              <p:nvPr/>
            </p:nvSpPr>
            <p:spPr bwMode="auto">
              <a:xfrm>
                <a:off x="685473" y="970992"/>
                <a:ext cx="10593574" cy="4735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noProof="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it-IT" sz="1800" dirty="0">
                    <a:latin typeface="Times New Roman" panose="02020603050405020304" pitchFamily="18" charset="0"/>
                    <a:cs typeface="Times New Roman" panose="02020603050405020304" pitchFamily="18" charset="0"/>
                  </a:rPr>
                  <a:t>Dati della teoria: </a:t>
                </a:r>
              </a:p>
              <a:p>
                <a:pPr algn="just"/>
                <a:r>
                  <a:rPr lang="it-IT" sz="1800" dirty="0">
                    <a:latin typeface="Times New Roman" panose="02020603050405020304" pitchFamily="18" charset="0"/>
                    <a:cs typeface="Times New Roman" panose="02020603050405020304" pitchFamily="18" charset="0"/>
                  </a:rPr>
                  <a:t>Preferenze delle famiglie (preferenza per il consumo o tempo libero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𝛼</m:t>
                    </m:r>
                  </m:oMath>
                </a14:m>
                <a:r>
                  <a:rPr lang="it-IT" sz="1800" dirty="0">
                    <a:latin typeface="Times New Roman" panose="02020603050405020304" pitchFamily="18" charset="0"/>
                    <a:cs typeface="Times New Roman" panose="02020603050405020304" pitchFamily="18" charset="0"/>
                  </a:rPr>
                  <a:t> e </a:t>
                </a:r>
                <a14:m>
                  <m:oMath xmlns:m="http://schemas.openxmlformats.org/officeDocument/2006/math">
                    <m:r>
                      <a:rPr lang="it-IT" sz="1800" b="0" i="0" smtClean="0">
                        <a:latin typeface="Cambria Math" panose="02040503050406030204" pitchFamily="18" charset="0"/>
                        <a:cs typeface="Times New Roman" panose="02020603050405020304" pitchFamily="18" charset="0"/>
                      </a:rPr>
                      <m:t>1−</m:t>
                    </m:r>
                    <m:r>
                      <a:rPr lang="it-IT" sz="1800" i="1">
                        <a:latin typeface="Cambria Math" panose="02040503050406030204" pitchFamily="18" charset="0"/>
                        <a:cs typeface="Times New Roman" panose="02020603050405020304" pitchFamily="18" charset="0"/>
                      </a:rPr>
                      <m:t>𝛼</m:t>
                    </m:r>
                  </m:oMath>
                </a14:m>
                <a:r>
                  <a:rPr lang="it-IT" sz="1800" dirty="0">
                    <a:latin typeface="Times New Roman" panose="02020603050405020304" pitchFamily="18" charset="0"/>
                    <a:cs typeface="Times New Roman" panose="02020603050405020304" pitchFamily="18" charset="0"/>
                  </a:rPr>
                  <a:t>); preferenza intertemporale per il consumo di oggi (o di domani);</a:t>
                </a:r>
              </a:p>
              <a:p>
                <a:pPr algn="just"/>
                <a:r>
                  <a:rPr lang="it-IT" sz="1800" dirty="0">
                    <a:latin typeface="Times New Roman" panose="02020603050405020304" pitchFamily="18" charset="0"/>
                    <a:cs typeface="Times New Roman" panose="02020603050405020304" pitchFamily="18" charset="0"/>
                  </a:rPr>
                  <a:t>Le famiglie sono dotate dei seguenti fattori : capitale (K) e lavoro (L);</a:t>
                </a:r>
              </a:p>
              <a:p>
                <a:pPr algn="just"/>
                <a:r>
                  <a:rPr lang="it-IT" sz="1800" dirty="0">
                    <a:latin typeface="Times New Roman" panose="02020603050405020304" pitchFamily="18" charset="0"/>
                    <a:cs typeface="Times New Roman" panose="02020603050405020304" pitchFamily="18" charset="0"/>
                  </a:rPr>
                  <a:t>Tecnica di produzione: A e i coefficienti della funzione di produzione Cobb-Douglas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𝛽</m:t>
                    </m:r>
                    <m:r>
                      <a:rPr lang="it-IT" sz="1800" b="0" i="1" smtClean="0">
                        <a:latin typeface="Cambria Math" panose="02040503050406030204" pitchFamily="18" charset="0"/>
                        <a:cs typeface="Times New Roman" panose="02020603050405020304" pitchFamily="18" charset="0"/>
                      </a:rPr>
                      <m:t>  </m:t>
                    </m:r>
                    <m:r>
                      <a:rPr lang="it-IT" sz="1800" b="0" i="1" smtClean="0">
                        <a:latin typeface="Cambria Math" panose="02040503050406030204" pitchFamily="18" charset="0"/>
                        <a:cs typeface="Times New Roman" panose="02020603050405020304" pitchFamily="18" charset="0"/>
                      </a:rPr>
                      <m:t>𝑒</m:t>
                    </m:r>
                    <m:r>
                      <a:rPr lang="it-IT" sz="1800" b="0" i="1" smtClean="0">
                        <a:latin typeface="Cambria Math" panose="02040503050406030204" pitchFamily="18" charset="0"/>
                        <a:cs typeface="Times New Roman" panose="02020603050405020304" pitchFamily="18" charset="0"/>
                      </a:rPr>
                      <m:t> 1− </m:t>
                    </m:r>
                    <m:r>
                      <a:rPr lang="it-IT" sz="1800" b="0" i="1" smtClean="0">
                        <a:latin typeface="Cambria Math" panose="02040503050406030204" pitchFamily="18" charset="0"/>
                        <a:cs typeface="Times New Roman" panose="02020603050405020304" pitchFamily="18" charset="0"/>
                      </a:rPr>
                      <m:t>𝛽</m:t>
                    </m:r>
                    <m:r>
                      <a:rPr lang="it-IT" sz="1800" b="0" i="1" smtClean="0">
                        <a:latin typeface="Cambria Math" panose="02040503050406030204" pitchFamily="18" charset="0"/>
                        <a:cs typeface="Times New Roman" panose="02020603050405020304" pitchFamily="18" charset="0"/>
                      </a:rPr>
                      <m:t> </m:t>
                    </m:r>
                  </m:oMath>
                </a14:m>
                <a:r>
                  <a:rPr lang="it-IT" sz="1800" dirty="0">
                    <a:latin typeface="Times New Roman" panose="02020603050405020304" pitchFamily="18" charset="0"/>
                    <a:cs typeface="Times New Roman" panose="02020603050405020304" pitchFamily="18" charset="0"/>
                  </a:rPr>
                  <a:t>)  </a:t>
                </a:r>
              </a:p>
              <a:p>
                <a:pPr algn="just"/>
                <a:endParaRPr lang="it-IT" sz="1800" noProof="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it-IT" sz="1800" dirty="0">
                    <a:latin typeface="Times New Roman" panose="02020603050405020304" pitchFamily="18" charset="0"/>
                    <a:cs typeface="Times New Roman" panose="02020603050405020304" pitchFamily="18" charset="0"/>
                  </a:rPr>
                  <a:t>Determinazione dell’equilibrio </a:t>
                </a:r>
              </a:p>
              <a:p>
                <a:pPr algn="just">
                  <a:buFont typeface="Wingdings" panose="05000000000000000000" pitchFamily="2" charset="2"/>
                  <a:buChar char="Ø"/>
                </a:pPr>
                <a:r>
                  <a:rPr lang="it-IT" sz="1800" dirty="0">
                    <a:latin typeface="Times New Roman" panose="02020603050405020304" pitchFamily="18" charset="0"/>
                    <a:cs typeface="Times New Roman" panose="02020603050405020304" pitchFamily="18" charset="0"/>
                  </a:rPr>
                  <a:t>A partire da questi dati, tramite le </a:t>
                </a:r>
                <a:r>
                  <a:rPr lang="it-IT" sz="1800" dirty="0" err="1">
                    <a:latin typeface="Times New Roman" panose="02020603050405020304" pitchFamily="18" charset="0"/>
                    <a:cs typeface="Times New Roman" panose="02020603050405020304" pitchFamily="18" charset="0"/>
                  </a:rPr>
                  <a:t>microfondazioni</a:t>
                </a:r>
                <a:r>
                  <a:rPr lang="it-IT" sz="1800" dirty="0">
                    <a:latin typeface="Times New Roman" panose="02020603050405020304" pitchFamily="18" charset="0"/>
                    <a:cs typeface="Times New Roman" panose="02020603050405020304" pitchFamily="18" charset="0"/>
                  </a:rPr>
                  <a:t> del comportamento del consumatore e dell’impresa, si determinano le curve di domanda e  offerta dei fattori.</a:t>
                </a:r>
              </a:p>
              <a:p>
                <a:pPr algn="just">
                  <a:buFont typeface="Wingdings" panose="05000000000000000000" pitchFamily="2" charset="2"/>
                  <a:buChar char="Ø"/>
                </a:pPr>
                <a:r>
                  <a:rPr lang="it-IT" sz="1800" noProof="0" dirty="0">
                    <a:latin typeface="Times New Roman" panose="02020603050405020304" pitchFamily="18" charset="0"/>
                    <a:cs typeface="Times New Roman" panose="02020603050405020304" pitchFamily="18" charset="0"/>
                  </a:rPr>
                  <a:t>La risoluzione simultanea del sistema di condizioni di ottimo corrisponde alla determinazione dei prezzi di equilibrio che eguagliano domanda e offerta dei fattori. </a:t>
                </a:r>
              </a:p>
              <a:p>
                <a:pPr algn="just">
                  <a:buFont typeface="Wingdings" panose="05000000000000000000" pitchFamily="2" charset="2"/>
                  <a:buChar char="Ø"/>
                </a:pPr>
                <a:r>
                  <a:rPr lang="it-IT" sz="1800" dirty="0">
                    <a:latin typeface="Times New Roman" panose="02020603050405020304" pitchFamily="18" charset="0"/>
                    <a:cs typeface="Times New Roman" panose="02020603050405020304" pitchFamily="18" charset="0"/>
                  </a:rPr>
                  <a:t>In termini di meccanismi economici, la risoluzione di tale sistema di condizioni di ottimo corrisponde al sistema di contrattazione tra le parti nel fissare i prezzi di scambio e avviene tramite il meccanismo del banditore. Finito tale processo, ossia una volta fissati i prezzi di equilibrio e, quindi le quantità di fattori ceduti dalle famiglie all’impresa e di beni prodotti, l’impresa trasforma tali input in output e li redistribuisce alle famiglie. Tutte le quantità (lavoro, capitale e bene di consumo finale) vengono scambiate direttamente in termini reali. </a:t>
                </a:r>
                <a:endParaRPr lang="it-IT" sz="1800" noProof="0" dirty="0">
                  <a:latin typeface="Times New Roman" panose="02020603050405020304" pitchFamily="18" charset="0"/>
                  <a:cs typeface="Times New Roman" panose="02020603050405020304" pitchFamily="18" charset="0"/>
                </a:endParaRPr>
              </a:p>
            </p:txBody>
          </p:sp>
        </mc:Choice>
        <mc:Fallback>
          <p:sp>
            <p:nvSpPr>
              <p:cNvPr id="6" name="Marcador de contenido 2">
                <a:extLst>
                  <a:ext uri="{FF2B5EF4-FFF2-40B4-BE49-F238E27FC236}">
                    <a16:creationId xmlns:a16="http://schemas.microsoft.com/office/drawing/2014/main" id="{A46A60DA-9F19-C4E6-B8C9-2EAE0F7D22E0}"/>
                  </a:ext>
                </a:extLst>
              </p:cNvPr>
              <p:cNvSpPr txBox="1">
                <a:spLocks noRot="1" noChangeAspect="1" noMove="1" noResize="1" noEditPoints="1" noAdjustHandles="1" noChangeArrowheads="1" noChangeShapeType="1" noTextEdit="1"/>
              </p:cNvSpPr>
              <p:nvPr/>
            </p:nvSpPr>
            <p:spPr bwMode="auto">
              <a:xfrm>
                <a:off x="685473" y="970992"/>
                <a:ext cx="10593574" cy="4735600"/>
              </a:xfrm>
              <a:prstGeom prst="rect">
                <a:avLst/>
              </a:prstGeom>
              <a:blipFill>
                <a:blip r:embed="rId2"/>
                <a:stretch>
                  <a:fillRect l="-345" r="-518" b="-18662"/>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2D7D3087-2F06-F290-887F-F1B1EA6009F2}"/>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88822460-6DE5-69E0-8D8E-50FCB6C9D33E}"/>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1F52ACA7-2C58-A08A-DCF1-5F9A05BA91B5}"/>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74919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F06B-3411-38EC-4A09-619C5C3BD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1C9AD-01D9-7D22-830B-C8B8AD404036}"/>
              </a:ext>
            </a:extLst>
          </p:cNvPr>
          <p:cNvSpPr>
            <a:spLocks noGrp="1"/>
          </p:cNvSpPr>
          <p:nvPr>
            <p:ph type="title"/>
          </p:nvPr>
        </p:nvSpPr>
        <p:spPr>
          <a:xfrm>
            <a:off x="560983" y="240769"/>
            <a:ext cx="11191746" cy="1325563"/>
          </a:xfrm>
        </p:spPr>
        <p:txBody>
          <a:bodyPr>
            <a:normAutofit/>
          </a:bodyPr>
          <a:lstStyle/>
          <a:p>
            <a:pPr algn="just"/>
            <a:r>
              <a:rPr lang="it-IT" noProof="0" dirty="0">
                <a:latin typeface="Times New Roman" panose="02020603050405020304" pitchFamily="18" charset="0"/>
                <a:cs typeface="Times New Roman" panose="02020603050405020304" pitchFamily="18" charset="0"/>
              </a:rPr>
              <a:t>Equilibrio economico generale</a:t>
            </a:r>
          </a:p>
        </p:txBody>
      </p:sp>
      <p:sp>
        <p:nvSpPr>
          <p:cNvPr id="6" name="Rectangle 8">
            <a:extLst>
              <a:ext uri="{FF2B5EF4-FFF2-40B4-BE49-F238E27FC236}">
                <a16:creationId xmlns:a16="http://schemas.microsoft.com/office/drawing/2014/main" id="{375F6B38-C9FC-F11F-4C57-37FCBAFA27E9}"/>
              </a:ext>
            </a:extLst>
          </p:cNvPr>
          <p:cNvSpPr>
            <a:spLocks noChangeArrowheads="1"/>
          </p:cNvSpPr>
          <p:nvPr/>
        </p:nvSpPr>
        <p:spPr bwMode="auto">
          <a:xfrm>
            <a:off x="2563813" y="1472920"/>
            <a:ext cx="2266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sz="900" noProof="0" dirty="0">
              <a:solidFill>
                <a:schemeClr val="bg1"/>
              </a:solidFill>
              <a:latin typeface="Garamond" panose="02020404030301010803" pitchFamily="18" charset="0"/>
            </a:endParaRPr>
          </a:p>
        </p:txBody>
      </p:sp>
      <p:sp>
        <p:nvSpPr>
          <p:cNvPr id="7" name="Segnaposto testo 4">
            <a:extLst>
              <a:ext uri="{FF2B5EF4-FFF2-40B4-BE49-F238E27FC236}">
                <a16:creationId xmlns:a16="http://schemas.microsoft.com/office/drawing/2014/main" id="{BA6179BF-99EE-643D-5422-F5DFA05E1F95}"/>
              </a:ext>
            </a:extLst>
          </p:cNvPr>
          <p:cNvSpPr txBox="1">
            <a:spLocks/>
          </p:cNvSpPr>
          <p:nvPr/>
        </p:nvSpPr>
        <p:spPr>
          <a:xfrm>
            <a:off x="1073856" y="1417358"/>
            <a:ext cx="10515600" cy="5194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 typeface="Arial" panose="020B0604020202020204" pitchFamily="34" charset="0"/>
              <a:buNone/>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 typeface="Arial" panose="020B0604020202020204" pitchFamily="34" charset="0"/>
              <a:buNone/>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 typeface="Arial" panose="020B0604020202020204" pitchFamily="34" charset="0"/>
              <a:buNone/>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 typeface="Arial" panose="020B0604020202020204" pitchFamily="34" charset="0"/>
              <a:buNone/>
            </a:pPr>
            <a:endParaRPr lang="it-IT" sz="1800" noProof="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Ovale 7">
            <a:extLst>
              <a:ext uri="{FF2B5EF4-FFF2-40B4-BE49-F238E27FC236}">
                <a16:creationId xmlns:a16="http://schemas.microsoft.com/office/drawing/2014/main" id="{2E7D68DA-D999-0966-CA87-28A5C96D1211}"/>
              </a:ext>
            </a:extLst>
          </p:cNvPr>
          <p:cNvSpPr/>
          <p:nvPr/>
        </p:nvSpPr>
        <p:spPr>
          <a:xfrm>
            <a:off x="6289511" y="3467121"/>
            <a:ext cx="1796055" cy="665018"/>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Impresa</a:t>
            </a:r>
          </a:p>
        </p:txBody>
      </p:sp>
      <p:sp>
        <p:nvSpPr>
          <p:cNvPr id="9" name="Rettangolo 8">
            <a:extLst>
              <a:ext uri="{FF2B5EF4-FFF2-40B4-BE49-F238E27FC236}">
                <a16:creationId xmlns:a16="http://schemas.microsoft.com/office/drawing/2014/main" id="{C9C2C43F-1582-6FB2-8E3F-4D2A6ADF664A}"/>
              </a:ext>
            </a:extLst>
          </p:cNvPr>
          <p:cNvSpPr/>
          <p:nvPr/>
        </p:nvSpPr>
        <p:spPr>
          <a:xfrm>
            <a:off x="3965894" y="3069955"/>
            <a:ext cx="1716484"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Lavoro</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ttangolo 9">
            <a:extLst>
              <a:ext uri="{FF2B5EF4-FFF2-40B4-BE49-F238E27FC236}">
                <a16:creationId xmlns:a16="http://schemas.microsoft.com/office/drawing/2014/main" id="{AFE436DB-5E07-A1EA-4E38-E67B457AD6B8}"/>
              </a:ext>
            </a:extLst>
          </p:cNvPr>
          <p:cNvSpPr/>
          <p:nvPr/>
        </p:nvSpPr>
        <p:spPr>
          <a:xfrm>
            <a:off x="3952710" y="4457719"/>
            <a:ext cx="1716484"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Capitalisti</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Ovale 10">
            <a:extLst>
              <a:ext uri="{FF2B5EF4-FFF2-40B4-BE49-F238E27FC236}">
                <a16:creationId xmlns:a16="http://schemas.microsoft.com/office/drawing/2014/main" id="{E6B6F658-9301-4024-31BF-36B231F568D8}"/>
              </a:ext>
            </a:extLst>
          </p:cNvPr>
          <p:cNvSpPr/>
          <p:nvPr/>
        </p:nvSpPr>
        <p:spPr>
          <a:xfrm>
            <a:off x="8321511" y="3587192"/>
            <a:ext cx="1569417" cy="544947"/>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kern="0" noProof="0" dirty="0">
                <a:ln w="0"/>
                <a:solidFill>
                  <a:prstClr val="black"/>
                </a:solidFill>
                <a:effectLst>
                  <a:outerShdw blurRad="38100" dist="19050" dir="2700000" algn="tl" rotWithShape="0">
                    <a:prstClr val="black">
                      <a:alpha val="40000"/>
                    </a:prstClr>
                  </a:outerShdw>
                </a:effectLst>
                <a:latin typeface="Calibri" panose="020F0502020204030204"/>
                <a:ea typeface="+mn-ea"/>
              </a:rPr>
              <a:t>Y?</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Connettore 2 11">
            <a:extLst>
              <a:ext uri="{FF2B5EF4-FFF2-40B4-BE49-F238E27FC236}">
                <a16:creationId xmlns:a16="http://schemas.microsoft.com/office/drawing/2014/main" id="{CB386AF8-E4F2-4DAF-31B9-6ED3DCBAC74E}"/>
              </a:ext>
            </a:extLst>
          </p:cNvPr>
          <p:cNvCxnSpPr>
            <a:cxnSpLocks/>
            <a:endCxn id="8" idx="3"/>
          </p:cNvCxnSpPr>
          <p:nvPr/>
        </p:nvCxnSpPr>
        <p:spPr>
          <a:xfrm flipV="1">
            <a:off x="5347401" y="4034749"/>
            <a:ext cx="1205136" cy="422970"/>
          </a:xfrm>
          <a:prstGeom prst="straightConnector1">
            <a:avLst/>
          </a:prstGeom>
          <a:noFill/>
          <a:ln w="12700" cap="flat" cmpd="sng" algn="ctr">
            <a:solidFill>
              <a:srgbClr val="4472C4"/>
            </a:solidFill>
            <a:prstDash val="solid"/>
            <a:miter lim="800000"/>
            <a:tailEnd type="triangle"/>
          </a:ln>
          <a:effectLst/>
        </p:spPr>
      </p:cxnSp>
      <p:cxnSp>
        <p:nvCxnSpPr>
          <p:cNvPr id="13" name="Connettore 2 12">
            <a:extLst>
              <a:ext uri="{FF2B5EF4-FFF2-40B4-BE49-F238E27FC236}">
                <a16:creationId xmlns:a16="http://schemas.microsoft.com/office/drawing/2014/main" id="{3569F2A6-3624-BCA3-4516-4E0EB6561164}"/>
              </a:ext>
            </a:extLst>
          </p:cNvPr>
          <p:cNvCxnSpPr>
            <a:cxnSpLocks/>
            <a:endCxn id="8" idx="2"/>
          </p:cNvCxnSpPr>
          <p:nvPr/>
        </p:nvCxnSpPr>
        <p:spPr>
          <a:xfrm>
            <a:off x="5337892" y="3587192"/>
            <a:ext cx="951619" cy="212438"/>
          </a:xfrm>
          <a:prstGeom prst="straightConnector1">
            <a:avLst/>
          </a:prstGeom>
          <a:noFill/>
          <a:ln w="12700" cap="flat" cmpd="sng" algn="ctr">
            <a:solidFill>
              <a:srgbClr val="4472C4"/>
            </a:solidFill>
            <a:prstDash val="solid"/>
            <a:miter lim="800000"/>
            <a:tailEnd type="triangle"/>
          </a:ln>
          <a:effectLst/>
        </p:spPr>
      </p:cxnSp>
      <p:cxnSp>
        <p:nvCxnSpPr>
          <p:cNvPr id="14" name="Connettore 2 13">
            <a:extLst>
              <a:ext uri="{FF2B5EF4-FFF2-40B4-BE49-F238E27FC236}">
                <a16:creationId xmlns:a16="http://schemas.microsoft.com/office/drawing/2014/main" id="{01C3E3EA-E7A2-CA81-FFAF-216C8BB8454E}"/>
              </a:ext>
            </a:extLst>
          </p:cNvPr>
          <p:cNvCxnSpPr>
            <a:cxnSpLocks/>
            <a:stCxn id="8" idx="6"/>
            <a:endCxn id="11" idx="2"/>
          </p:cNvCxnSpPr>
          <p:nvPr/>
        </p:nvCxnSpPr>
        <p:spPr>
          <a:xfrm>
            <a:off x="8085566" y="3799630"/>
            <a:ext cx="235945" cy="60036"/>
          </a:xfrm>
          <a:prstGeom prst="straightConnector1">
            <a:avLst/>
          </a:prstGeom>
          <a:noFill/>
          <a:ln w="1270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AB855F51-465B-F6B2-0F1E-49FA1BF1DFFC}"/>
                  </a:ext>
                </a:extLst>
              </p:cNvPr>
              <p:cNvSpPr txBox="1"/>
              <p:nvPr/>
            </p:nvSpPr>
            <p:spPr>
              <a:xfrm>
                <a:off x="6165251" y="2516816"/>
                <a:ext cx="2351995"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noProof="0" smtClean="0">
                          <a:solidFill>
                            <a:prstClr val="black"/>
                          </a:solidFill>
                          <a:latin typeface="Cambria Math" panose="02040503050406030204" pitchFamily="18" charset="0"/>
                          <a:ea typeface="+mn-ea"/>
                        </a:rPr>
                        <m:t>𝑤𝐿</m:t>
                      </m:r>
                      <m:r>
                        <a:rPr lang="it-IT" sz="1400" b="0" i="1" noProof="0" smtClean="0">
                          <a:solidFill>
                            <a:prstClr val="black"/>
                          </a:solidFill>
                          <a:latin typeface="Cambria Math" panose="02040503050406030204" pitchFamily="18" charset="0"/>
                          <a:ea typeface="+mn-ea"/>
                        </a:rPr>
                        <m:t>?</m:t>
                      </m:r>
                    </m:oMath>
                  </m:oMathPara>
                </a14:m>
                <a:endParaRPr lang="it-IT" sz="1400" noProof="0" dirty="0">
                  <a:solidFill>
                    <a:prstClr val="black"/>
                  </a:solidFill>
                  <a:latin typeface="Calibri" panose="020F0502020204030204"/>
                  <a:ea typeface="+mn-ea"/>
                </a:endParaRPr>
              </a:p>
            </p:txBody>
          </p:sp>
        </mc:Choice>
        <mc:Fallback xmlns="">
          <p:sp>
            <p:nvSpPr>
              <p:cNvPr id="15" name="CasellaDiTesto 14">
                <a:extLst>
                  <a:ext uri="{FF2B5EF4-FFF2-40B4-BE49-F238E27FC236}">
                    <a16:creationId xmlns:a16="http://schemas.microsoft.com/office/drawing/2014/main" id="{AB855F51-465B-F6B2-0F1E-49FA1BF1DFFC}"/>
                  </a:ext>
                </a:extLst>
              </p:cNvPr>
              <p:cNvSpPr txBox="1">
                <a:spLocks noRot="1" noChangeAspect="1" noMove="1" noResize="1" noEditPoints="1" noAdjustHandles="1" noChangeArrowheads="1" noChangeShapeType="1" noTextEdit="1"/>
              </p:cNvSpPr>
              <p:nvPr/>
            </p:nvSpPr>
            <p:spPr>
              <a:xfrm>
                <a:off x="6165251" y="2516816"/>
                <a:ext cx="2351995" cy="307777"/>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4D2584CC-C77B-52BF-E835-07E4387B2E7B}"/>
                  </a:ext>
                </a:extLst>
              </p:cNvPr>
              <p:cNvSpPr txBox="1"/>
              <p:nvPr/>
            </p:nvSpPr>
            <p:spPr>
              <a:xfrm>
                <a:off x="5652745" y="3409430"/>
                <a:ext cx="772986"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it-IT" sz="1800" i="1" noProof="0" smtClean="0">
                          <a:solidFill>
                            <a:prstClr val="black"/>
                          </a:solidFill>
                          <a:latin typeface="Cambria Math" panose="02040503050406030204" pitchFamily="18" charset="0"/>
                          <a:ea typeface="+mn-ea"/>
                        </a:rPr>
                        <m:t>L</m:t>
                      </m:r>
                      <m:r>
                        <a:rPr lang="it-IT" sz="1800" b="0" i="1" noProof="0" smtClean="0">
                          <a:solidFill>
                            <a:prstClr val="black"/>
                          </a:solidFill>
                          <a:latin typeface="Cambria Math" panose="02040503050406030204" pitchFamily="18" charset="0"/>
                          <a:ea typeface="+mn-ea"/>
                        </a:rPr>
                        <m:t>?</m:t>
                      </m:r>
                    </m:oMath>
                  </m:oMathPara>
                </a14:m>
                <a:endParaRPr lang="it-IT" sz="1800" noProof="0" dirty="0">
                  <a:solidFill>
                    <a:prstClr val="black"/>
                  </a:solidFill>
                  <a:latin typeface="Calibri" panose="020F0502020204030204"/>
                  <a:ea typeface="+mn-ea"/>
                </a:endParaRPr>
              </a:p>
            </p:txBody>
          </p:sp>
        </mc:Choice>
        <mc:Fallback xmlns="">
          <p:sp>
            <p:nvSpPr>
              <p:cNvPr id="16" name="CasellaDiTesto 15">
                <a:extLst>
                  <a:ext uri="{FF2B5EF4-FFF2-40B4-BE49-F238E27FC236}">
                    <a16:creationId xmlns:a16="http://schemas.microsoft.com/office/drawing/2014/main" id="{4D2584CC-C77B-52BF-E835-07E4387B2E7B}"/>
                  </a:ext>
                </a:extLst>
              </p:cNvPr>
              <p:cNvSpPr txBox="1">
                <a:spLocks noRot="1" noChangeAspect="1" noMove="1" noResize="1" noEditPoints="1" noAdjustHandles="1" noChangeArrowheads="1" noChangeShapeType="1" noTextEdit="1"/>
              </p:cNvSpPr>
              <p:nvPr/>
            </p:nvSpPr>
            <p:spPr>
              <a:xfrm>
                <a:off x="5652745" y="3409430"/>
                <a:ext cx="772986"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9F0B6F1F-9A33-6690-5230-4CF9C91229F9}"/>
                  </a:ext>
                </a:extLst>
              </p:cNvPr>
              <p:cNvSpPr txBox="1"/>
              <p:nvPr/>
            </p:nvSpPr>
            <p:spPr>
              <a:xfrm>
                <a:off x="5698927" y="4217696"/>
                <a:ext cx="772986"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noProof="0" smtClean="0">
                          <a:solidFill>
                            <a:prstClr val="black"/>
                          </a:solidFill>
                          <a:latin typeface="Cambria Math" panose="02040503050406030204" pitchFamily="18" charset="0"/>
                          <a:ea typeface="+mn-ea"/>
                        </a:rPr>
                        <m:t>𝐾</m:t>
                      </m:r>
                      <m:r>
                        <a:rPr lang="it-IT" sz="1800" b="0" i="1" noProof="0" smtClean="0">
                          <a:solidFill>
                            <a:prstClr val="black"/>
                          </a:solidFill>
                          <a:latin typeface="Cambria Math" panose="02040503050406030204" pitchFamily="18" charset="0"/>
                          <a:ea typeface="+mn-ea"/>
                        </a:rPr>
                        <m:t>?</m:t>
                      </m:r>
                    </m:oMath>
                  </m:oMathPara>
                </a14:m>
                <a:endParaRPr lang="it-IT" sz="1800" noProof="0" dirty="0">
                  <a:solidFill>
                    <a:prstClr val="black"/>
                  </a:solidFill>
                  <a:latin typeface="Calibri" panose="020F0502020204030204"/>
                  <a:ea typeface="+mn-ea"/>
                </a:endParaRPr>
              </a:p>
            </p:txBody>
          </p:sp>
        </mc:Choice>
        <mc:Fallback xmlns="">
          <p:sp>
            <p:nvSpPr>
              <p:cNvPr id="17" name="CasellaDiTesto 16">
                <a:extLst>
                  <a:ext uri="{FF2B5EF4-FFF2-40B4-BE49-F238E27FC236}">
                    <a16:creationId xmlns:a16="http://schemas.microsoft.com/office/drawing/2014/main" id="{9F0B6F1F-9A33-6690-5230-4CF9C91229F9}"/>
                  </a:ext>
                </a:extLst>
              </p:cNvPr>
              <p:cNvSpPr txBox="1">
                <a:spLocks noRot="1" noChangeAspect="1" noMove="1" noResize="1" noEditPoints="1" noAdjustHandles="1" noChangeArrowheads="1" noChangeShapeType="1" noTextEdit="1"/>
              </p:cNvSpPr>
              <p:nvPr/>
            </p:nvSpPr>
            <p:spPr>
              <a:xfrm>
                <a:off x="5698927" y="4217696"/>
                <a:ext cx="772986" cy="369332"/>
              </a:xfrm>
              <a:prstGeom prst="rect">
                <a:avLst/>
              </a:prstGeom>
              <a:blipFill>
                <a:blip r:embed="rId4"/>
                <a:stretch>
                  <a:fillRect/>
                </a:stretch>
              </a:blipFill>
            </p:spPr>
            <p:txBody>
              <a:bodyPr/>
              <a:lstStyle/>
              <a:p>
                <a:r>
                  <a:rPr lang="it-IT">
                    <a:noFill/>
                  </a:rPr>
                  <a:t> </a:t>
                </a:r>
              </a:p>
            </p:txBody>
          </p:sp>
        </mc:Fallback>
      </mc:AlternateContent>
      <p:cxnSp>
        <p:nvCxnSpPr>
          <p:cNvPr id="18" name="Connettore a gomito 17">
            <a:extLst>
              <a:ext uri="{FF2B5EF4-FFF2-40B4-BE49-F238E27FC236}">
                <a16:creationId xmlns:a16="http://schemas.microsoft.com/office/drawing/2014/main" id="{C0905434-91AE-6D8B-5E3D-C75E7E26D320}"/>
              </a:ext>
            </a:extLst>
          </p:cNvPr>
          <p:cNvCxnSpPr>
            <a:stCxn id="11" idx="0"/>
            <a:endCxn id="9" idx="0"/>
          </p:cNvCxnSpPr>
          <p:nvPr/>
        </p:nvCxnSpPr>
        <p:spPr>
          <a:xfrm rot="16200000" flipV="1">
            <a:off x="6706560" y="1187532"/>
            <a:ext cx="517237" cy="4282084"/>
          </a:xfrm>
          <a:prstGeom prst="bentConnector3">
            <a:avLst>
              <a:gd name="adj1" fmla="val 144196"/>
            </a:avLst>
          </a:prstGeom>
          <a:noFill/>
          <a:ln w="6350" cap="flat" cmpd="sng" algn="ctr">
            <a:solidFill>
              <a:srgbClr val="FFC000"/>
            </a:solidFill>
            <a:prstDash val="solid"/>
            <a:miter lim="800000"/>
            <a:tailEnd type="triangle"/>
          </a:ln>
          <a:effectLst/>
        </p:spPr>
      </p:cxnSp>
      <p:cxnSp>
        <p:nvCxnSpPr>
          <p:cNvPr id="19" name="Connettore a gomito 18">
            <a:extLst>
              <a:ext uri="{FF2B5EF4-FFF2-40B4-BE49-F238E27FC236}">
                <a16:creationId xmlns:a16="http://schemas.microsoft.com/office/drawing/2014/main" id="{98F42AE7-DF97-AC48-721F-41FB08CFA9F2}"/>
              </a:ext>
            </a:extLst>
          </p:cNvPr>
          <p:cNvCxnSpPr>
            <a:stCxn id="11" idx="4"/>
            <a:endCxn id="10" idx="2"/>
          </p:cNvCxnSpPr>
          <p:nvPr/>
        </p:nvCxnSpPr>
        <p:spPr>
          <a:xfrm rot="5400000">
            <a:off x="6537178" y="2405913"/>
            <a:ext cx="842816" cy="4295268"/>
          </a:xfrm>
          <a:prstGeom prst="bentConnector3">
            <a:avLst>
              <a:gd name="adj1" fmla="val 127123"/>
            </a:avLst>
          </a:prstGeom>
          <a:noFill/>
          <a:ln w="63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0DEAB07A-2CF0-2A0E-A9AC-F4BCE7ABF001}"/>
                  </a:ext>
                </a:extLst>
              </p:cNvPr>
              <p:cNvSpPr txBox="1"/>
              <p:nvPr/>
            </p:nvSpPr>
            <p:spPr>
              <a:xfrm>
                <a:off x="6044747" y="4918457"/>
                <a:ext cx="3304728"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noProof="0" smtClean="0">
                          <a:solidFill>
                            <a:prstClr val="black"/>
                          </a:solidFill>
                          <a:latin typeface="Cambria Math" panose="02040503050406030204" pitchFamily="18" charset="0"/>
                          <a:ea typeface="+mn-ea"/>
                        </a:rPr>
                        <m:t>𝑟</m:t>
                      </m:r>
                      <m:r>
                        <a:rPr lang="it-IT" sz="1400" i="1" noProof="0" smtClean="0">
                          <a:solidFill>
                            <a:prstClr val="black"/>
                          </a:solidFill>
                          <a:latin typeface="Cambria Math" panose="02040503050406030204" pitchFamily="18" charset="0"/>
                          <a:ea typeface="+mn-ea"/>
                        </a:rPr>
                        <m:t> </m:t>
                      </m:r>
                      <m:r>
                        <a:rPr lang="it-IT" sz="1400" i="1" noProof="0" smtClean="0">
                          <a:solidFill>
                            <a:prstClr val="black"/>
                          </a:solidFill>
                          <a:latin typeface="Cambria Math" panose="02040503050406030204" pitchFamily="18" charset="0"/>
                          <a:ea typeface="+mn-ea"/>
                        </a:rPr>
                        <m:t>𝐾</m:t>
                      </m:r>
                      <m:r>
                        <a:rPr lang="it-IT" sz="1400" b="0" i="1" noProof="0" smtClean="0">
                          <a:solidFill>
                            <a:prstClr val="black"/>
                          </a:solidFill>
                          <a:latin typeface="Cambria Math" panose="02040503050406030204" pitchFamily="18" charset="0"/>
                          <a:ea typeface="+mn-ea"/>
                        </a:rPr>
                        <m:t>=?</m:t>
                      </m:r>
                    </m:oMath>
                  </m:oMathPara>
                </a14:m>
                <a:endParaRPr lang="it-IT" sz="1400" noProof="0" dirty="0">
                  <a:solidFill>
                    <a:prstClr val="black"/>
                  </a:solidFill>
                  <a:latin typeface="Calibri" panose="020F0502020204030204"/>
                  <a:ea typeface="+mn-ea"/>
                </a:endParaRPr>
              </a:p>
            </p:txBody>
          </p:sp>
        </mc:Choice>
        <mc:Fallback xmlns="">
          <p:sp>
            <p:nvSpPr>
              <p:cNvPr id="20" name="CasellaDiTesto 19">
                <a:extLst>
                  <a:ext uri="{FF2B5EF4-FFF2-40B4-BE49-F238E27FC236}">
                    <a16:creationId xmlns:a16="http://schemas.microsoft.com/office/drawing/2014/main" id="{0DEAB07A-2CF0-2A0E-A9AC-F4BCE7ABF001}"/>
                  </a:ext>
                </a:extLst>
              </p:cNvPr>
              <p:cNvSpPr txBox="1">
                <a:spLocks noRot="1" noChangeAspect="1" noMove="1" noResize="1" noEditPoints="1" noAdjustHandles="1" noChangeArrowheads="1" noChangeShapeType="1" noTextEdit="1"/>
              </p:cNvSpPr>
              <p:nvPr/>
            </p:nvSpPr>
            <p:spPr>
              <a:xfrm>
                <a:off x="6044747" y="4918457"/>
                <a:ext cx="3304728" cy="307777"/>
              </a:xfrm>
              <a:prstGeom prst="rect">
                <a:avLst/>
              </a:prstGeom>
              <a:blipFill>
                <a:blip r:embed="rId5"/>
                <a:stretch>
                  <a:fillRect/>
                </a:stretch>
              </a:blipFill>
            </p:spPr>
            <p:txBody>
              <a:bodyPr/>
              <a:lstStyle/>
              <a:p>
                <a:r>
                  <a:rPr lang="it-IT">
                    <a:noFill/>
                  </a:rPr>
                  <a:t> </a:t>
                </a:r>
              </a:p>
            </p:txBody>
          </p:sp>
        </mc:Fallback>
      </mc:AlternateContent>
      <p:cxnSp>
        <p:nvCxnSpPr>
          <p:cNvPr id="21" name="Connettore 2 20">
            <a:extLst>
              <a:ext uri="{FF2B5EF4-FFF2-40B4-BE49-F238E27FC236}">
                <a16:creationId xmlns:a16="http://schemas.microsoft.com/office/drawing/2014/main" id="{46433063-9FAE-8D40-DDCE-771828C24B2D}"/>
              </a:ext>
            </a:extLst>
          </p:cNvPr>
          <p:cNvCxnSpPr/>
          <p:nvPr/>
        </p:nvCxnSpPr>
        <p:spPr>
          <a:xfrm flipV="1">
            <a:off x="4291281" y="2259465"/>
            <a:ext cx="0" cy="810490"/>
          </a:xfrm>
          <a:prstGeom prst="straightConnector1">
            <a:avLst/>
          </a:prstGeom>
          <a:noFill/>
          <a:ln w="6350" cap="flat" cmpd="sng" algn="ctr">
            <a:solidFill>
              <a:srgbClr val="4472C4"/>
            </a:solidFill>
            <a:prstDash val="solid"/>
            <a:miter lim="800000"/>
            <a:tailEnd type="triangle"/>
          </a:ln>
          <a:effectLst/>
        </p:spPr>
      </p:cxnSp>
      <p:cxnSp>
        <p:nvCxnSpPr>
          <p:cNvPr id="22" name="Connettore 2 21">
            <a:extLst>
              <a:ext uri="{FF2B5EF4-FFF2-40B4-BE49-F238E27FC236}">
                <a16:creationId xmlns:a16="http://schemas.microsoft.com/office/drawing/2014/main" id="{F7CF6BCE-ECA2-F0FA-2A04-C347055DDBDB}"/>
              </a:ext>
            </a:extLst>
          </p:cNvPr>
          <p:cNvCxnSpPr/>
          <p:nvPr/>
        </p:nvCxnSpPr>
        <p:spPr>
          <a:xfrm>
            <a:off x="4291281" y="4974955"/>
            <a:ext cx="0" cy="837335"/>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9B2CE927-E590-1D1D-574C-55FFF33D261B}"/>
                  </a:ext>
                </a:extLst>
              </p:cNvPr>
              <p:cNvSpPr txBox="1"/>
              <p:nvPr/>
            </p:nvSpPr>
            <p:spPr>
              <a:xfrm>
                <a:off x="3250601" y="1939322"/>
                <a:ext cx="2580587"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400" b="0" i="1" noProof="0" smtClean="0">
                              <a:solidFill>
                                <a:prstClr val="black"/>
                              </a:solidFill>
                              <a:latin typeface="Cambria Math" panose="02040503050406030204" pitchFamily="18" charset="0"/>
                              <a:ea typeface="+mn-ea"/>
                            </a:rPr>
                          </m:ctrlPr>
                        </m:sSubPr>
                        <m:e>
                          <m:r>
                            <a:rPr lang="it-IT" sz="1400" i="1" noProof="0" smtClean="0">
                              <a:solidFill>
                                <a:prstClr val="black"/>
                              </a:solidFill>
                              <a:latin typeface="Cambria Math" panose="02040503050406030204" pitchFamily="18" charset="0"/>
                              <a:ea typeface="+mn-ea"/>
                            </a:rPr>
                            <m:t>𝐶</m:t>
                          </m:r>
                        </m:e>
                        <m:sub>
                          <m:r>
                            <a:rPr lang="it-IT" sz="1400" b="0" i="1" noProof="0" smtClean="0">
                              <a:solidFill>
                                <a:prstClr val="black"/>
                              </a:solidFill>
                              <a:latin typeface="Cambria Math" panose="02040503050406030204" pitchFamily="18" charset="0"/>
                              <a:ea typeface="+mn-ea"/>
                            </a:rPr>
                            <m:t>𝐿</m:t>
                          </m:r>
                        </m:sub>
                      </m:sSub>
                      <m:r>
                        <a:rPr lang="it-IT" sz="1400" b="0" i="1" noProof="0" smtClean="0">
                          <a:solidFill>
                            <a:prstClr val="black"/>
                          </a:solidFill>
                          <a:latin typeface="Cambria Math" panose="02040503050406030204" pitchFamily="18" charset="0"/>
                          <a:ea typeface="+mn-ea"/>
                        </a:rPr>
                        <m:t>=?</m:t>
                      </m:r>
                    </m:oMath>
                  </m:oMathPara>
                </a14:m>
                <a:endParaRPr lang="it-IT" sz="1400" noProof="0" dirty="0">
                  <a:solidFill>
                    <a:prstClr val="black"/>
                  </a:solidFill>
                  <a:latin typeface="Calibri" panose="020F0502020204030204"/>
                  <a:ea typeface="+mn-ea"/>
                </a:endParaRPr>
              </a:p>
            </p:txBody>
          </p:sp>
        </mc:Choice>
        <mc:Fallback xmlns="">
          <p:sp>
            <p:nvSpPr>
              <p:cNvPr id="24" name="CasellaDiTesto 23">
                <a:extLst>
                  <a:ext uri="{FF2B5EF4-FFF2-40B4-BE49-F238E27FC236}">
                    <a16:creationId xmlns:a16="http://schemas.microsoft.com/office/drawing/2014/main" id="{9B2CE927-E590-1D1D-574C-55FFF33D261B}"/>
                  </a:ext>
                </a:extLst>
              </p:cNvPr>
              <p:cNvSpPr txBox="1">
                <a:spLocks noRot="1" noChangeAspect="1" noMove="1" noResize="1" noEditPoints="1" noAdjustHandles="1" noChangeArrowheads="1" noChangeShapeType="1" noTextEdit="1"/>
              </p:cNvSpPr>
              <p:nvPr/>
            </p:nvSpPr>
            <p:spPr>
              <a:xfrm>
                <a:off x="3250601" y="1939322"/>
                <a:ext cx="2580587" cy="307777"/>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F4AB2300-2C17-E7BB-583F-1F3D3EDE3A54}"/>
                  </a:ext>
                </a:extLst>
              </p:cNvPr>
              <p:cNvSpPr txBox="1"/>
              <p:nvPr/>
            </p:nvSpPr>
            <p:spPr>
              <a:xfrm>
                <a:off x="3250601" y="5793135"/>
                <a:ext cx="2851586"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noProof="0" smtClean="0">
                          <a:solidFill>
                            <a:prstClr val="black"/>
                          </a:solidFill>
                          <a:latin typeface="Cambria Math" panose="02040503050406030204" pitchFamily="18" charset="0"/>
                          <a:ea typeface="+mn-ea"/>
                        </a:rPr>
                        <m:t>𝐶</m:t>
                      </m:r>
                      <m:r>
                        <a:rPr lang="it-IT" sz="1400" b="0" i="1" noProof="0" smtClean="0">
                          <a:solidFill>
                            <a:prstClr val="black"/>
                          </a:solidFill>
                          <a:latin typeface="Cambria Math" panose="02040503050406030204" pitchFamily="18" charset="0"/>
                          <a:ea typeface="+mn-ea"/>
                        </a:rPr>
                        <m:t>_</m:t>
                      </m:r>
                      <m:r>
                        <a:rPr lang="it-IT" sz="1400" b="0" i="1" noProof="0" smtClean="0">
                          <a:solidFill>
                            <a:prstClr val="black"/>
                          </a:solidFill>
                          <a:latin typeface="Cambria Math" panose="02040503050406030204" pitchFamily="18" charset="0"/>
                          <a:ea typeface="+mn-ea"/>
                        </a:rPr>
                        <m:t>𝐾</m:t>
                      </m:r>
                      <m:r>
                        <a:rPr lang="it-IT" sz="1400" b="0" i="1" noProof="0" smtClean="0">
                          <a:solidFill>
                            <a:prstClr val="black"/>
                          </a:solidFill>
                          <a:latin typeface="Cambria Math" panose="02040503050406030204" pitchFamily="18" charset="0"/>
                          <a:ea typeface="+mn-ea"/>
                        </a:rPr>
                        <m:t>=?</m:t>
                      </m:r>
                    </m:oMath>
                  </m:oMathPara>
                </a14:m>
                <a:endParaRPr lang="it-IT" sz="1400" noProof="0" dirty="0">
                  <a:solidFill>
                    <a:prstClr val="black"/>
                  </a:solidFill>
                  <a:latin typeface="Calibri" panose="020F0502020204030204"/>
                  <a:ea typeface="+mn-ea"/>
                </a:endParaRPr>
              </a:p>
            </p:txBody>
          </p:sp>
        </mc:Choice>
        <mc:Fallback xmlns="">
          <p:sp>
            <p:nvSpPr>
              <p:cNvPr id="25" name="CasellaDiTesto 24">
                <a:extLst>
                  <a:ext uri="{FF2B5EF4-FFF2-40B4-BE49-F238E27FC236}">
                    <a16:creationId xmlns:a16="http://schemas.microsoft.com/office/drawing/2014/main" id="{F4AB2300-2C17-E7BB-583F-1F3D3EDE3A54}"/>
                  </a:ext>
                </a:extLst>
              </p:cNvPr>
              <p:cNvSpPr txBox="1">
                <a:spLocks noRot="1" noChangeAspect="1" noMove="1" noResize="1" noEditPoints="1" noAdjustHandles="1" noChangeArrowheads="1" noChangeShapeType="1" noTextEdit="1"/>
              </p:cNvSpPr>
              <p:nvPr/>
            </p:nvSpPr>
            <p:spPr>
              <a:xfrm>
                <a:off x="3250601" y="5793135"/>
                <a:ext cx="2851586" cy="307777"/>
              </a:xfrm>
              <a:prstGeom prst="rect">
                <a:avLst/>
              </a:prstGeom>
              <a:blipFill>
                <a:blip r:embed="rId7"/>
                <a:stretch>
                  <a:fillRect/>
                </a:stretch>
              </a:blipFill>
            </p:spPr>
            <p:txBody>
              <a:bodyPr/>
              <a:lstStyle/>
              <a:p>
                <a:r>
                  <a:rPr lang="it-IT">
                    <a:noFill/>
                  </a:rPr>
                  <a:t> </a:t>
                </a:r>
              </a:p>
            </p:txBody>
          </p:sp>
        </mc:Fallback>
      </mc:AlternateContent>
      <p:sp>
        <p:nvSpPr>
          <p:cNvPr id="3" name="Shape 17">
            <a:extLst>
              <a:ext uri="{FF2B5EF4-FFF2-40B4-BE49-F238E27FC236}">
                <a16:creationId xmlns:a16="http://schemas.microsoft.com/office/drawing/2014/main" id="{365E5408-39E0-D76E-3522-D7F5A57E7367}"/>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42373F32-7168-C88B-57F8-31EE6716A820}"/>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CDC21EEE-660C-460C-6E26-9E56254B89B9}"/>
              </a:ext>
            </a:extLst>
          </p:cNvPr>
          <p:cNvPicPr>
            <a:picLocks noChangeAspect="1"/>
          </p:cNvPicPr>
          <p:nvPr/>
        </p:nvPicPr>
        <p:blipFill>
          <a:blip r:embed="rId8"/>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848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7" grpId="0"/>
      <p:bldP spid="20"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C7D1D-A0B6-C257-9D40-4D63BC9B3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586DE-0774-ED0C-8D98-53AB80D1BFA4}"/>
              </a:ext>
            </a:extLst>
          </p:cNvPr>
          <p:cNvSpPr>
            <a:spLocks noGrp="1"/>
          </p:cNvSpPr>
          <p:nvPr>
            <p:ph type="title"/>
          </p:nvPr>
        </p:nvSpPr>
        <p:spPr>
          <a:xfrm>
            <a:off x="836426" y="240769"/>
            <a:ext cx="11126974" cy="1325563"/>
          </a:xfrm>
        </p:spPr>
        <p:txBody>
          <a:bodyPr/>
          <a:lstStyle/>
          <a:p>
            <a:r>
              <a:rPr lang="it-IT" noProof="0" dirty="0">
                <a:latin typeface="Times New Roman" panose="02020603050405020304" pitchFamily="18" charset="0"/>
                <a:cs typeface="Times New Roman" panose="02020603050405020304" pitchFamily="18" charset="0"/>
              </a:rPr>
              <a:t>Equilibrio economico generale</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03EC306D-1AF9-6017-C2A4-E10AF6C781A8}"/>
                  </a:ext>
                </a:extLst>
              </p:cNvPr>
              <p:cNvSpPr txBox="1">
                <a:spLocks/>
              </p:cNvSpPr>
              <p:nvPr/>
            </p:nvSpPr>
            <p:spPr bwMode="auto">
              <a:xfrm>
                <a:off x="762000" y="1566332"/>
                <a:ext cx="10593574" cy="4735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it-IT" sz="1800" noProof="0" dirty="0">
                    <a:latin typeface="Times New Roman" panose="02020603050405020304" pitchFamily="18" charset="0"/>
                    <a:cs typeface="Times New Roman" panose="02020603050405020304" pitchFamily="18" charset="0"/>
                  </a:rPr>
                  <a:t>I tre agenti: </a:t>
                </a:r>
              </a:p>
              <a:p>
                <a:pPr algn="just"/>
                <a:endParaRPr lang="it-IT" sz="1800" noProof="0" dirty="0">
                  <a:latin typeface="Times New Roman" panose="02020603050405020304" pitchFamily="18" charset="0"/>
                  <a:cs typeface="Times New Roman" panose="02020603050405020304" pitchFamily="18" charset="0"/>
                </a:endParaRPr>
              </a:p>
              <a:p>
                <a:pPr algn="just"/>
                <a:r>
                  <a:rPr lang="it-IT" sz="1800" noProof="0" dirty="0">
                    <a:latin typeface="Times New Roman" panose="02020603050405020304" pitchFamily="18" charset="0"/>
                    <a:cs typeface="Times New Roman" panose="02020603050405020304" pitchFamily="18" charset="0"/>
                  </a:rPr>
                  <a:t>Gli agenti dotati di lavoro vogliono cedere un </a:t>
                </a:r>
                <a:r>
                  <a:rPr lang="it-IT" sz="1800" dirty="0">
                    <a:latin typeface="Times New Roman" panose="02020603050405020304" pitchFamily="18" charset="0"/>
                    <a:cs typeface="Times New Roman" panose="02020603050405020304" pitchFamily="18" charset="0"/>
                  </a:rPr>
                  <a:t>certo quantitativo di lavoro all’impresa per ottenere in cambio beni di consumo </a:t>
                </a:r>
                <a14:m>
                  <m:oMath xmlns:m="http://schemas.openxmlformats.org/officeDocument/2006/math">
                    <m:r>
                      <a:rPr lang="it-IT" sz="1800" b="0" i="1" smtClean="0">
                        <a:latin typeface="Cambria Math" panose="02040503050406030204" pitchFamily="18" charset="0"/>
                        <a:cs typeface="Times New Roman" panose="02020603050405020304" pitchFamily="18" charset="0"/>
                      </a:rPr>
                      <m:t>→</m:t>
                    </m:r>
                  </m:oMath>
                </a14:m>
                <a:r>
                  <a:rPr lang="it-IT" sz="1800" dirty="0">
                    <a:latin typeface="Times New Roman" panose="02020603050405020304" pitchFamily="18" charset="0"/>
                    <a:cs typeface="Times New Roman" panose="02020603050405020304" pitchFamily="18" charset="0"/>
                  </a:rPr>
                  <a:t> offerta di lavoro;</a:t>
                </a:r>
              </a:p>
              <a:p>
                <a:pPr algn="just"/>
                <a:r>
                  <a:rPr lang="it-IT" sz="1800" noProof="0" dirty="0">
                    <a:latin typeface="Times New Roman" panose="02020603050405020304" pitchFamily="18" charset="0"/>
                    <a:cs typeface="Times New Roman" panose="02020603050405020304" pitchFamily="18" charset="0"/>
                  </a:rPr>
                  <a:t>Gli agenti dotati di capitale voglio cedere un certo quantitativo di capitale all’impresa per ottener</a:t>
                </a:r>
                <a:r>
                  <a:rPr lang="it-IT" sz="1800" dirty="0">
                    <a:latin typeface="Times New Roman" panose="02020603050405020304" pitchFamily="18" charset="0"/>
                    <a:cs typeface="Times New Roman" panose="02020603050405020304" pitchFamily="18" charset="0"/>
                  </a:rPr>
                  <a:t>e in cambio beni consumo </a:t>
                </a:r>
                <a14:m>
                  <m:oMath xmlns:m="http://schemas.openxmlformats.org/officeDocument/2006/math">
                    <m:r>
                      <a:rPr lang="it-IT" sz="1800" b="0" i="1" smtClean="0">
                        <a:latin typeface="Cambria Math" panose="02040503050406030204" pitchFamily="18" charset="0"/>
                        <a:cs typeface="Times New Roman" panose="02020603050405020304" pitchFamily="18" charset="0"/>
                      </a:rPr>
                      <m:t>→</m:t>
                    </m:r>
                  </m:oMath>
                </a14:m>
                <a:r>
                  <a:rPr lang="it-IT" sz="1800" noProof="0" dirty="0">
                    <a:latin typeface="Times New Roman" panose="02020603050405020304" pitchFamily="18" charset="0"/>
                    <a:cs typeface="Times New Roman" panose="02020603050405020304" pitchFamily="18" charset="0"/>
                  </a:rPr>
                  <a:t> offerta di capitale;</a:t>
                </a:r>
              </a:p>
              <a:p>
                <a:pPr algn="just"/>
                <a:r>
                  <a:rPr lang="it-IT" sz="1800" dirty="0">
                    <a:latin typeface="Times New Roman" panose="02020603050405020304" pitchFamily="18" charset="0"/>
                    <a:cs typeface="Times New Roman" panose="02020603050405020304" pitchFamily="18" charset="0"/>
                  </a:rPr>
                  <a:t>Le imprese domandano lavoro e capitale per portare a termine la produzione con l’obiettivo di massimizzare i profitti (L’impresa è vista come un box di trasformazione dei beni input in output). Il lavoro e il capitale sono i beni input che l’impresa utilizza per produrre il bene finale </a:t>
                </a:r>
                <a14:m>
                  <m:oMath xmlns:m="http://schemas.openxmlformats.org/officeDocument/2006/math">
                    <m:r>
                      <a:rPr lang="it-IT" sz="1800" b="0" i="1" smtClean="0">
                        <a:latin typeface="Cambria Math" panose="02040503050406030204" pitchFamily="18" charset="0"/>
                        <a:cs typeface="Times New Roman" panose="02020603050405020304" pitchFamily="18" charset="0"/>
                      </a:rPr>
                      <m:t>→</m:t>
                    </m:r>
                  </m:oMath>
                </a14:m>
                <a:r>
                  <a:rPr lang="it-IT" sz="1800" dirty="0">
                    <a:latin typeface="Times New Roman" panose="02020603050405020304" pitchFamily="18" charset="0"/>
                    <a:cs typeface="Times New Roman" panose="02020603050405020304" pitchFamily="18" charset="0"/>
                  </a:rPr>
                  <a:t> domanda di lavoro e capitale.</a:t>
                </a:r>
              </a:p>
              <a:p>
                <a:pPr algn="just"/>
                <a:endParaRPr lang="it-IT" sz="1800" noProof="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it-IT" sz="1800" dirty="0">
                    <a:latin typeface="Times New Roman" panose="02020603050405020304" pitchFamily="18" charset="0"/>
                    <a:cs typeface="Times New Roman" panose="02020603050405020304" pitchFamily="18" charset="0"/>
                  </a:rPr>
                  <a:t>Il processo di contrattazione, di produzione e distribuzione in termini reali di dotazioni e output:</a:t>
                </a:r>
              </a:p>
              <a:p>
                <a:pPr algn="just"/>
                <a:r>
                  <a:rPr lang="it-IT" sz="1800" noProof="0" dirty="0">
                    <a:latin typeface="Times New Roman" panose="02020603050405020304" pitchFamily="18" charset="0"/>
                    <a:cs typeface="Times New Roman" panose="02020603050405020304" pitchFamily="18" charset="0"/>
                  </a:rPr>
                  <a:t>L’impresa riceve lavoro e capitale dalle famiglie</a:t>
                </a:r>
                <a:r>
                  <a:rPr lang="it-IT" sz="1800" dirty="0">
                    <a:latin typeface="Times New Roman" panose="02020603050405020304" pitchFamily="18" charset="0"/>
                    <a:cs typeface="Times New Roman" panose="02020603050405020304" pitchFamily="18" charset="0"/>
                  </a:rPr>
                  <a:t>,</a:t>
                </a:r>
                <a:r>
                  <a:rPr lang="it-IT" sz="1800" noProof="0" dirty="0">
                    <a:latin typeface="Times New Roman" panose="02020603050405020304" pitchFamily="18" charset="0"/>
                    <a:cs typeface="Times New Roman" panose="02020603050405020304" pitchFamily="18" charset="0"/>
                  </a:rPr>
                  <a:t> e li trasforma nel bene finale. Questi beni finali vengono restituiti alla famiglie come remunerazione per il lavoro e per il capitale (il salario è il prezzo del lavoro e il saggio di profitto è il prezzo del capitale)</a:t>
                </a:r>
              </a:p>
              <a:p>
                <a:pPr algn="just">
                  <a:buFont typeface="Arial" panose="020B0604020202020204" pitchFamily="34" charset="0"/>
                  <a:buChar char="•"/>
                </a:pPr>
                <a:endParaRPr lang="it-IT" sz="1800" noProof="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03EC306D-1AF9-6017-C2A4-E10AF6C781A8}"/>
                  </a:ext>
                </a:extLst>
              </p:cNvPr>
              <p:cNvSpPr txBox="1">
                <a:spLocks noRot="1" noChangeAspect="1" noMove="1" noResize="1" noEditPoints="1" noAdjustHandles="1" noChangeArrowheads="1" noChangeShapeType="1" noTextEdit="1"/>
              </p:cNvSpPr>
              <p:nvPr/>
            </p:nvSpPr>
            <p:spPr bwMode="auto">
              <a:xfrm>
                <a:off x="762000" y="1566332"/>
                <a:ext cx="10593574" cy="4735600"/>
              </a:xfrm>
              <a:prstGeom prst="rect">
                <a:avLst/>
              </a:prstGeom>
              <a:blipFill>
                <a:blip r:embed="rId2"/>
                <a:stretch>
                  <a:fillRect l="-345" t="-772" r="-460"/>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968B1A68-0D55-C67C-A53B-3FCBC2EB7F9A}"/>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84545285-6191-9705-5F94-6998D319C74F}"/>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DF8B6357-25C0-9A45-5F3B-AFF0D8C84151}"/>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712515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96FF8-A6CD-8724-2D77-0FAB5926D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C8D6D-551B-B712-B413-DAFF6019FB6C}"/>
              </a:ext>
            </a:extLst>
          </p:cNvPr>
          <p:cNvSpPr>
            <a:spLocks noGrp="1"/>
          </p:cNvSpPr>
          <p:nvPr>
            <p:ph type="title"/>
          </p:nvPr>
        </p:nvSpPr>
        <p:spPr>
          <a:xfrm>
            <a:off x="836426" y="240769"/>
            <a:ext cx="10515600" cy="1325563"/>
          </a:xfrm>
        </p:spPr>
        <p:txBody>
          <a:bodyPr>
            <a:normAutofit/>
          </a:bodyPr>
          <a:lstStyle/>
          <a:p>
            <a:r>
              <a:rPr lang="it-IT" noProof="0" dirty="0" err="1">
                <a:latin typeface="Times New Roman" panose="02020603050405020304" pitchFamily="18" charset="0"/>
                <a:cs typeface="Times New Roman" panose="02020603050405020304" pitchFamily="18" charset="0"/>
              </a:rPr>
              <a:t>Mic</a:t>
            </a:r>
            <a:r>
              <a:rPr lang="it-IT" dirty="0" err="1">
                <a:latin typeface="Times New Roman" panose="02020603050405020304" pitchFamily="18" charset="0"/>
                <a:cs typeface="Times New Roman" panose="02020603050405020304" pitchFamily="18" charset="0"/>
              </a:rPr>
              <a:t>rofondazioni</a:t>
            </a:r>
            <a:r>
              <a:rPr lang="it-IT" dirty="0">
                <a:latin typeface="Times New Roman" panose="02020603050405020304" pitchFamily="18" charset="0"/>
                <a:cs typeface="Times New Roman" panose="02020603050405020304" pitchFamily="18" charset="0"/>
              </a:rPr>
              <a:t>: </a:t>
            </a:r>
            <a:r>
              <a:rPr lang="it-IT" sz="3300" dirty="0">
                <a:latin typeface="Times New Roman" panose="02020603050405020304" pitchFamily="18" charset="0"/>
                <a:cs typeface="Times New Roman" panose="02020603050405020304" pitchFamily="18" charset="0"/>
              </a:rPr>
              <a:t>come deriviamo le curve di domanda e offerta dei fattori?</a:t>
            </a:r>
            <a:endParaRPr lang="it-IT" sz="3300" noProof="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019D0F69-57B9-E74A-F414-F27B23FD117F}"/>
                  </a:ext>
                </a:extLst>
              </p:cNvPr>
              <p:cNvSpPr txBox="1">
                <a:spLocks/>
              </p:cNvSpPr>
              <p:nvPr/>
            </p:nvSpPr>
            <p:spPr bwMode="auto">
              <a:xfrm>
                <a:off x="836426" y="1566332"/>
                <a:ext cx="10593574" cy="4735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noProof="0" dirty="0">
                    <a:latin typeface="Times New Roman" panose="02020603050405020304" pitchFamily="18" charset="0"/>
                    <a:cs typeface="Times New Roman" panose="02020603050405020304" pitchFamily="18" charset="0"/>
                  </a:rPr>
                  <a:t>Massimizzazione dell’utilità dell’agente dotato di lavoro: </a:t>
                </a: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m:rPr>
                          <m:sty m:val="p"/>
                        </m:rPr>
                        <a:rPr lang="it-IT" sz="1800" i="1" noProof="0" smtClean="0">
                          <a:latin typeface="Cambria Math" panose="02040503050406030204" pitchFamily="18" charset="0"/>
                        </a:rPr>
                        <m:t>max</m:t>
                      </m:r>
                      <m:r>
                        <a:rPr lang="it-IT" sz="1800" i="1" noProof="0" smtClean="0">
                          <a:latin typeface="Cambria Math" panose="02040503050406030204" pitchFamily="18" charset="0"/>
                        </a:rPr>
                        <m:t>​ </m:t>
                      </m:r>
                      <m:r>
                        <a:rPr lang="it-IT" sz="1800" i="1" noProof="0" smtClean="0">
                          <a:latin typeface="Cambria Math" panose="02040503050406030204" pitchFamily="18" charset="0"/>
                        </a:rPr>
                        <m:t>𝑈</m:t>
                      </m:r>
                      <m:r>
                        <a:rPr lang="it-IT" sz="1800" i="1" noProof="0" smtClean="0">
                          <a:latin typeface="Cambria Math" panose="02040503050406030204" pitchFamily="18" charset="0"/>
                        </a:rPr>
                        <m:t>(</m:t>
                      </m:r>
                      <m:r>
                        <a:rPr lang="it-IT" sz="1800" i="1" noProof="0" smtClean="0">
                          <a:latin typeface="Cambria Math" panose="02040503050406030204" pitchFamily="18" charset="0"/>
                        </a:rPr>
                        <m:t>𝐶</m:t>
                      </m:r>
                      <m:r>
                        <a:rPr lang="it-IT" sz="1800" i="1" noProof="0" smtClean="0">
                          <a:latin typeface="Cambria Math" panose="02040503050406030204" pitchFamily="18" charset="0"/>
                        </a:rPr>
                        <m:t>,</m:t>
                      </m:r>
                      <m:r>
                        <a:rPr lang="it-IT" sz="1800" i="1" noProof="0" smtClean="0">
                          <a:latin typeface="Cambria Math" panose="02040503050406030204" pitchFamily="18" charset="0"/>
                        </a:rPr>
                        <m:t>𝐿</m:t>
                      </m:r>
                      <m:r>
                        <a:rPr lang="it-IT" sz="1800" i="1" noProof="0" smtClean="0">
                          <a:latin typeface="Cambria Math" panose="02040503050406030204" pitchFamily="18" charset="0"/>
                        </a:rPr>
                        <m:t>)=</m:t>
                      </m:r>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𝐶</m:t>
                          </m:r>
                        </m:e>
                        <m:sup>
                          <m:r>
                            <a:rPr lang="it-IT" sz="1800" b="0" i="1" noProof="0" smtClean="0">
                              <a:latin typeface="Cambria Math" panose="02040503050406030204" pitchFamily="18" charset="0"/>
                            </a:rPr>
                            <m:t>𝛼</m:t>
                          </m:r>
                        </m:sup>
                      </m:sSup>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𝑙</m:t>
                          </m:r>
                        </m:e>
                        <m:sup>
                          <m:r>
                            <a:rPr lang="it-IT" sz="1800" b="0" i="1" noProof="0" smtClean="0">
                              <a:latin typeface="Cambria Math" panose="02040503050406030204" pitchFamily="18" charset="0"/>
                            </a:rPr>
                            <m:t>1</m:t>
                          </m:r>
                          <m:r>
                            <m:rPr>
                              <m:lit/>
                            </m:rPr>
                            <a:rPr lang="it-IT" sz="1800" b="0" i="1" noProof="0" smtClean="0">
                              <a:latin typeface="Cambria Math" panose="02040503050406030204" pitchFamily="18" charset="0"/>
                            </a:rPr>
                            <m:t>−</m:t>
                          </m:r>
                          <m:r>
                            <a:rPr lang="it-IT" sz="1800" b="0" i="1" noProof="0" smtClean="0">
                              <a:latin typeface="Cambria Math" panose="02040503050406030204" pitchFamily="18" charset="0"/>
                            </a:rPr>
                            <m:t>𝛼</m:t>
                          </m:r>
                          <m:r>
                            <a:rPr lang="it-IT" sz="1800" b="0" i="1" noProof="0" smtClean="0">
                              <a:latin typeface="Cambria Math" panose="02040503050406030204" pitchFamily="18" charset="0"/>
                            </a:rPr>
                            <m:t> </m:t>
                          </m:r>
                        </m:sup>
                      </m:sSup>
                    </m:oMath>
                  </m:oMathPara>
                </a14:m>
                <a:endParaRPr lang="it-IT" sz="1800" noProof="0" dirty="0">
                  <a:latin typeface="Times New Roman" panose="02020603050405020304" pitchFamily="18" charset="0"/>
                  <a:cs typeface="Times New Roman" panose="02020603050405020304" pitchFamily="18" charset="0"/>
                </a:endParaRPr>
              </a:p>
              <a:p>
                <a:pPr marL="0" indent="0">
                  <a:spcBef>
                    <a:spcPct val="0"/>
                  </a:spcBef>
                  <a:buNone/>
                </a:pPr>
                <a14:m>
                  <m:oMathPara xmlns:m="http://schemas.openxmlformats.org/officeDocument/2006/math">
                    <m:oMathParaPr>
                      <m:jc m:val="centerGroup"/>
                    </m:oMathParaPr>
                    <m:oMath xmlns:m="http://schemas.openxmlformats.org/officeDocument/2006/math">
                      <m:r>
                        <a:rPr lang="it-IT" sz="1800" i="1">
                          <a:solidFill>
                            <a:schemeClr val="tx1"/>
                          </a:solidFill>
                          <a:latin typeface="Cambria Math" panose="02040503050406030204" pitchFamily="18" charset="0"/>
                          <a:cs typeface="Times New Roman" panose="02020603050405020304" pitchFamily="18" charset="0"/>
                        </a:rPr>
                        <m:t>𝑐</m:t>
                      </m:r>
                      <m:r>
                        <a:rPr lang="it-IT" sz="1800" i="1">
                          <a:solidFill>
                            <a:schemeClr val="tx1"/>
                          </a:solidFill>
                          <a:latin typeface="Cambria Math" panose="02040503050406030204" pitchFamily="18" charset="0"/>
                          <a:cs typeface="Times New Roman" panose="02020603050405020304" pitchFamily="18" charset="0"/>
                        </a:rPr>
                        <m:t>+</m:t>
                      </m:r>
                      <m:r>
                        <a:rPr lang="it-IT" sz="1800" i="1">
                          <a:solidFill>
                            <a:schemeClr val="tx1"/>
                          </a:solidFill>
                          <a:latin typeface="Cambria Math" panose="02040503050406030204" pitchFamily="18" charset="0"/>
                          <a:cs typeface="Times New Roman" panose="02020603050405020304" pitchFamily="18" charset="0"/>
                        </a:rPr>
                        <m:t>𝑤𝑙</m:t>
                      </m:r>
                      <m:r>
                        <a:rPr lang="it-IT" sz="1800" i="1">
                          <a:solidFill>
                            <a:schemeClr val="tx1"/>
                          </a:solidFill>
                          <a:latin typeface="Cambria Math" panose="02040503050406030204" pitchFamily="18" charset="0"/>
                          <a:cs typeface="Times New Roman" panose="02020603050405020304" pitchFamily="18" charset="0"/>
                        </a:rPr>
                        <m:t>=</m:t>
                      </m:r>
                      <m:r>
                        <a:rPr lang="it-IT" sz="1800" i="1">
                          <a:solidFill>
                            <a:schemeClr val="tx1"/>
                          </a:solidFill>
                          <a:latin typeface="Cambria Math" panose="02040503050406030204" pitchFamily="18" charset="0"/>
                          <a:cs typeface="Times New Roman" panose="02020603050405020304" pitchFamily="18" charset="0"/>
                        </a:rPr>
                        <m:t>𝑤𝑇</m:t>
                      </m:r>
                    </m:oMath>
                  </m:oMathPara>
                </a14:m>
                <a:endParaRPr lang="it-IT" sz="1800" dirty="0">
                  <a:solidFill>
                    <a:schemeClr val="tx1"/>
                  </a:solidFill>
                  <a:latin typeface="Times New Roman" panose="02020603050405020304" pitchFamily="18" charset="0"/>
                  <a:cs typeface="Times New Roman" panose="02020603050405020304" pitchFamily="18" charset="0"/>
                </a:endParaRPr>
              </a:p>
              <a:p>
                <a:pPr marL="0" indent="0">
                  <a:spcBef>
                    <a:spcPct val="0"/>
                  </a:spcBef>
                  <a:buNone/>
                </a:pPr>
                <a:r>
                  <a:rPr lang="it-IT" sz="1800" dirty="0">
                    <a:solidFill>
                      <a:schemeClr val="tx1"/>
                    </a:solidFill>
                    <a:latin typeface="Times New Roman" panose="02020603050405020304" pitchFamily="18" charset="0"/>
                    <a:cs typeface="Times New Roman" panose="02020603050405020304" pitchFamily="18" charset="0"/>
                  </a:rPr>
                  <a:t>Da qui si ottiene la curva di </a:t>
                </a:r>
                <a:r>
                  <a:rPr lang="it-IT" sz="1800" b="1" dirty="0">
                    <a:solidFill>
                      <a:schemeClr val="tx1"/>
                    </a:solidFill>
                    <a:latin typeface="Times New Roman" panose="02020603050405020304" pitchFamily="18" charset="0"/>
                    <a:cs typeface="Times New Roman" panose="02020603050405020304" pitchFamily="18" charset="0"/>
                  </a:rPr>
                  <a:t>offerta di lavoro </a:t>
                </a:r>
                <a:r>
                  <a:rPr lang="it-IT" sz="1800" dirty="0">
                    <a:solidFill>
                      <a:schemeClr val="tx1"/>
                    </a:solidFill>
                    <a:latin typeface="Times New Roman" panose="02020603050405020304" pitchFamily="18" charset="0"/>
                    <a:cs typeface="Times New Roman" panose="02020603050405020304" pitchFamily="18" charset="0"/>
                  </a:rPr>
                  <a:t>in funzione del salario reale (con questa funzione di utilità essa è inelastica)</a:t>
                </a:r>
              </a:p>
              <a:p>
                <a:pPr algn="just"/>
                <a:r>
                  <a:rPr lang="it-IT" sz="1800" noProof="0" dirty="0">
                    <a:latin typeface="Times New Roman" panose="02020603050405020304" pitchFamily="18" charset="0"/>
                    <a:cs typeface="Times New Roman" panose="02020603050405020304" pitchFamily="18" charset="0"/>
                  </a:rPr>
                  <a:t>Massimizzazione dell’utilità dell’agente dotato di capitale:</a:t>
                </a: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𝑚𝑎𝑥</m:t>
                      </m:r>
                      <m:r>
                        <a:rPr lang="it-IT" sz="1800" b="0" i="1" noProof="0" smtClean="0">
                          <a:latin typeface="Cambria Math" panose="02040503050406030204" pitchFamily="18" charset="0"/>
                          <a:cs typeface="Times New Roman" panose="02020603050405020304" pitchFamily="18" charset="0"/>
                        </a:rPr>
                        <m:t> </m:t>
                      </m:r>
                      <m:sSub>
                        <m:sSubPr>
                          <m:ctrlPr>
                            <a:rPr lang="it-IT" sz="1800" b="0" i="1" noProof="0" smtClean="0">
                              <a:latin typeface="Cambria Math" panose="02040503050406030204" pitchFamily="18" charset="0"/>
                              <a:cs typeface="Times New Roman" panose="02020603050405020304" pitchFamily="18" charset="0"/>
                            </a:rPr>
                          </m:ctrlPr>
                        </m:sSubPr>
                        <m:e>
                          <m:r>
                            <a:rPr lang="it-IT" sz="1800" b="0" i="1" noProof="0" smtClean="0">
                              <a:latin typeface="Cambria Math" panose="02040503050406030204" pitchFamily="18" charset="0"/>
                              <a:cs typeface="Times New Roman" panose="02020603050405020304" pitchFamily="18" charset="0"/>
                            </a:rPr>
                            <m:t>𝑈</m:t>
                          </m:r>
                        </m:e>
                        <m:sub>
                          <m:r>
                            <a:rPr lang="it-IT" sz="1800" b="0" i="1" noProof="0" smtClean="0">
                              <a:latin typeface="Cambria Math" panose="02040503050406030204" pitchFamily="18" charset="0"/>
                              <a:cs typeface="Times New Roman" panose="02020603050405020304" pitchFamily="18" charset="0"/>
                            </a:rPr>
                            <m:t>𝐾</m:t>
                          </m:r>
                        </m:sub>
                      </m:sSub>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𝐶</m:t>
                      </m:r>
                    </m:oMath>
                  </m:oMathPara>
                </a14:m>
                <a:endParaRPr lang="it-IT" sz="1800" noProof="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𝐶</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𝑟</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 </m:t>
                      </m:r>
                      <m:acc>
                        <m:accPr>
                          <m:chr m:val="̅"/>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acc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𝐾</m:t>
                          </m:r>
                        </m:e>
                      </m:acc>
                    </m:oMath>
                  </m:oMathPara>
                </a14:m>
                <a:endParaRPr lang="it-IT" sz="1800" dirty="0">
                  <a:latin typeface="Times New Roman" panose="02020603050405020304" pitchFamily="18" charset="0"/>
                  <a:cs typeface="Times New Roman" panose="02020603050405020304" pitchFamily="18" charset="0"/>
                </a:endParaRPr>
              </a:p>
              <a:p>
                <a:pPr marL="0" indent="0">
                  <a:spcBef>
                    <a:spcPct val="0"/>
                  </a:spcBef>
                  <a:buNone/>
                </a:pPr>
                <a:r>
                  <a:rPr lang="it-IT" sz="1800" dirty="0">
                    <a:solidFill>
                      <a:schemeClr val="tx1"/>
                    </a:solidFill>
                    <a:latin typeface="Times New Roman" panose="02020603050405020304" pitchFamily="18" charset="0"/>
                    <a:cs typeface="Times New Roman" panose="02020603050405020304" pitchFamily="18" charset="0"/>
                  </a:rPr>
                  <a:t>Da qui si ottiene la curva di </a:t>
                </a:r>
                <a:r>
                  <a:rPr lang="it-IT" sz="1800" b="1" dirty="0">
                    <a:solidFill>
                      <a:schemeClr val="tx1"/>
                    </a:solidFill>
                    <a:latin typeface="Times New Roman" panose="02020603050405020304" pitchFamily="18" charset="0"/>
                    <a:cs typeface="Times New Roman" panose="02020603050405020304" pitchFamily="18" charset="0"/>
                  </a:rPr>
                  <a:t>offerta di capitale </a:t>
                </a:r>
                <a:r>
                  <a:rPr lang="it-IT" sz="1800" dirty="0">
                    <a:solidFill>
                      <a:schemeClr val="tx1"/>
                    </a:solidFill>
                    <a:latin typeface="Times New Roman" panose="02020603050405020304" pitchFamily="18" charset="0"/>
                    <a:cs typeface="Times New Roman" panose="02020603050405020304" pitchFamily="18" charset="0"/>
                  </a:rPr>
                  <a:t>in funzione del saggio di profitto (in questo caso è inelastica)</a:t>
                </a:r>
              </a:p>
              <a:p>
                <a:pPr algn="just"/>
                <a:r>
                  <a:rPr lang="it-IT" sz="1800" noProof="0" dirty="0">
                    <a:latin typeface="Times New Roman" panose="02020603050405020304" pitchFamily="18" charset="0"/>
                    <a:cs typeface="Times New Roman" panose="02020603050405020304" pitchFamily="18" charset="0"/>
                  </a:rPr>
                  <a:t>Massimizzazione del profitto</a:t>
                </a:r>
                <a:r>
                  <a:rPr lang="it-IT" sz="1800" dirty="0">
                    <a:latin typeface="Times New Roman" panose="02020603050405020304" pitchFamily="18" charset="0"/>
                    <a:cs typeface="Times New Roman" panose="02020603050405020304" pitchFamily="18" charset="0"/>
                  </a:rPr>
                  <a:t> dell’impresa:</a:t>
                </a:r>
                <a:endParaRPr lang="it-IT" sz="1800" noProof="0" dirty="0">
                  <a:latin typeface="Times New Roman" panose="02020603050405020304" pitchFamily="18" charset="0"/>
                  <a:cs typeface="Times New Roman" panose="02020603050405020304" pitchFamily="18" charset="0"/>
                </a:endParaRPr>
              </a:p>
              <a:p>
                <a:pPr algn="just"/>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i="1" noProof="0" smtClean="0">
                          <a:latin typeface="Cambria Math" panose="02040503050406030204" pitchFamily="18" charset="0"/>
                        </a:rPr>
                        <m:t>𝑚𝑎𝑥</m:t>
                      </m:r>
                      <m:r>
                        <a:rPr lang="it-IT" sz="1800" i="1" noProof="0" smtClean="0">
                          <a:latin typeface="Cambria Math" panose="02040503050406030204" pitchFamily="18" charset="0"/>
                        </a:rPr>
                        <m:t>​ </m:t>
                      </m:r>
                      <m:r>
                        <m:rPr>
                          <m:sty m:val="p"/>
                        </m:rPr>
                        <a:rPr lang="it-IT" sz="1800" i="0" noProof="0" smtClean="0">
                          <a:latin typeface="Cambria Math" panose="02040503050406030204" pitchFamily="18" charset="0"/>
                        </a:rPr>
                        <m:t>Π</m:t>
                      </m:r>
                      <m:r>
                        <a:rPr lang="it-IT" sz="1800" b="0" i="0" noProof="0" smtClean="0">
                          <a:latin typeface="Cambria Math" panose="02040503050406030204" pitchFamily="18" charset="0"/>
                        </a:rPr>
                        <m:t>(</m:t>
                      </m:r>
                      <m:r>
                        <a:rPr lang="it-IT" sz="1800" b="0" i="1" noProof="0" smtClean="0">
                          <a:latin typeface="Cambria Math" panose="02040503050406030204" pitchFamily="18" charset="0"/>
                        </a:rPr>
                        <m:t>𝐾</m:t>
                      </m:r>
                      <m:r>
                        <a:rPr lang="it-IT" sz="1800" b="0" i="1" noProof="0" smtClean="0">
                          <a:latin typeface="Cambria Math" panose="02040503050406030204" pitchFamily="18" charset="0"/>
                        </a:rPr>
                        <m:t>,</m:t>
                      </m:r>
                      <m:r>
                        <a:rPr lang="it-IT" sz="1800" b="0" i="1" noProof="0" smtClean="0">
                          <a:latin typeface="Cambria Math" panose="02040503050406030204" pitchFamily="18" charset="0"/>
                        </a:rPr>
                        <m:t>𝐿</m:t>
                      </m:r>
                      <m:r>
                        <a:rPr lang="it-IT" sz="1800" b="0" i="1" noProof="0" smtClean="0">
                          <a:latin typeface="Cambria Math" panose="02040503050406030204" pitchFamily="18" charset="0"/>
                        </a:rPr>
                        <m:t>)=</m:t>
                      </m:r>
                      <m:r>
                        <a:rPr lang="it-IT" sz="1800" i="1" noProof="0" smtClean="0">
                          <a:latin typeface="Cambria Math" panose="02040503050406030204" pitchFamily="18" charset="0"/>
                        </a:rPr>
                        <m:t>𝐹</m:t>
                      </m:r>
                      <m:r>
                        <a:rPr lang="it-IT" sz="1800" i="1" noProof="0" smtClean="0">
                          <a:latin typeface="Cambria Math" panose="02040503050406030204" pitchFamily="18" charset="0"/>
                        </a:rPr>
                        <m:t>(</m:t>
                      </m:r>
                      <m:r>
                        <a:rPr lang="it-IT" sz="1800" i="1" noProof="0" smtClean="0">
                          <a:latin typeface="Cambria Math" panose="02040503050406030204" pitchFamily="18" charset="0"/>
                        </a:rPr>
                        <m:t>𝐾</m:t>
                      </m:r>
                      <m:r>
                        <a:rPr lang="it-IT" sz="1800" i="1" noProof="0" smtClean="0">
                          <a:latin typeface="Cambria Math" panose="02040503050406030204" pitchFamily="18" charset="0"/>
                        </a:rPr>
                        <m:t>,</m:t>
                      </m:r>
                      <m:r>
                        <a:rPr lang="it-IT" sz="1800" i="1" noProof="0" smtClean="0">
                          <a:latin typeface="Cambria Math" panose="02040503050406030204" pitchFamily="18" charset="0"/>
                        </a:rPr>
                        <m:t>𝐿</m:t>
                      </m:r>
                      <m:r>
                        <a:rPr lang="it-IT" sz="1800" i="1" noProof="0" smtClean="0">
                          <a:latin typeface="Cambria Math" panose="02040503050406030204" pitchFamily="18" charset="0"/>
                        </a:rPr>
                        <m:t>)−</m:t>
                      </m:r>
                      <m:r>
                        <a:rPr lang="it-IT" sz="1800" i="1" noProof="0" smtClean="0">
                          <a:latin typeface="Cambria Math" panose="02040503050406030204" pitchFamily="18" charset="0"/>
                        </a:rPr>
                        <m:t>𝑤𝐿</m:t>
                      </m:r>
                      <m:r>
                        <a:rPr lang="it-IT" sz="1800" i="1" noProof="0" smtClean="0">
                          <a:latin typeface="Cambria Math" panose="02040503050406030204" pitchFamily="18" charset="0"/>
                        </a:rPr>
                        <m:t>−</m:t>
                      </m:r>
                      <m:r>
                        <a:rPr lang="it-IT" sz="1800" i="1" noProof="0" smtClean="0">
                          <a:latin typeface="Cambria Math" panose="02040503050406030204" pitchFamily="18" charset="0"/>
                        </a:rPr>
                        <m:t>𝑟𝐾</m:t>
                      </m:r>
                    </m:oMath>
                  </m:oMathPara>
                </a14:m>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Da qui si ottiene la curva di </a:t>
                </a:r>
                <a:r>
                  <a:rPr lang="it-IT" sz="1800" b="1" dirty="0">
                    <a:latin typeface="Times New Roman" panose="02020603050405020304" pitchFamily="18" charset="0"/>
                    <a:cs typeface="Times New Roman" panose="02020603050405020304" pitchFamily="18" charset="0"/>
                  </a:rPr>
                  <a:t>domanda di lavoro e capitale</a:t>
                </a:r>
                <a:r>
                  <a:rPr lang="it-IT" sz="1800" dirty="0">
                    <a:latin typeface="Times New Roman" panose="02020603050405020304" pitchFamily="18" charset="0"/>
                    <a:cs typeface="Times New Roman" panose="02020603050405020304" pitchFamily="18" charset="0"/>
                  </a:rPr>
                  <a:t>.</a:t>
                </a:r>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019D0F69-57B9-E74A-F414-F27B23FD117F}"/>
                  </a:ext>
                </a:extLst>
              </p:cNvPr>
              <p:cNvSpPr txBox="1">
                <a:spLocks noRot="1" noChangeAspect="1" noMove="1" noResize="1" noEditPoints="1" noAdjustHandles="1" noChangeArrowheads="1" noChangeShapeType="1" noTextEdit="1"/>
              </p:cNvSpPr>
              <p:nvPr/>
            </p:nvSpPr>
            <p:spPr bwMode="auto">
              <a:xfrm>
                <a:off x="836426" y="1566332"/>
                <a:ext cx="10593574" cy="4735600"/>
              </a:xfrm>
              <a:prstGeom prst="rect">
                <a:avLst/>
              </a:prstGeom>
              <a:blipFill>
                <a:blip r:embed="rId2"/>
                <a:stretch>
                  <a:fillRect l="-460" t="-772" b="-4762"/>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8641D26A-DA94-34AC-7FD3-C4E56F2883C3}"/>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D0816354-B234-D266-8C8E-8EC4EF3464C2}"/>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ABDCBE16-ED2A-A6B3-AEBC-F7118C8E0A82}"/>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525891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BF28A-2A92-712F-C527-A75EC6683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10B1E-EE9D-BBBE-90B8-E4681840A3F3}"/>
              </a:ext>
            </a:extLst>
          </p:cNvPr>
          <p:cNvSpPr>
            <a:spLocks noGrp="1"/>
          </p:cNvSpPr>
          <p:nvPr>
            <p:ph type="title"/>
          </p:nvPr>
        </p:nvSpPr>
        <p:spPr>
          <a:xfrm>
            <a:off x="836426" y="240769"/>
            <a:ext cx="11126974" cy="1325563"/>
          </a:xfrm>
        </p:spPr>
        <p:txBody>
          <a:bodyPr/>
          <a:lstStyle/>
          <a:p>
            <a:r>
              <a:rPr lang="it-IT" noProof="0" dirty="0">
                <a:latin typeface="Times New Roman" panose="02020603050405020304" pitchFamily="18" charset="0"/>
                <a:cs typeface="Times New Roman" panose="02020603050405020304" pitchFamily="18" charset="0"/>
              </a:rPr>
              <a:t>Equilibrio economico generale</a:t>
            </a:r>
          </a:p>
        </p:txBody>
      </p:sp>
      <p:sp>
        <p:nvSpPr>
          <p:cNvPr id="6" name="Marcador de contenido 2">
            <a:extLst>
              <a:ext uri="{FF2B5EF4-FFF2-40B4-BE49-F238E27FC236}">
                <a16:creationId xmlns:a16="http://schemas.microsoft.com/office/drawing/2014/main" id="{9EF8BA30-9A97-342F-65FE-CED5F47106D3}"/>
              </a:ext>
            </a:extLst>
          </p:cNvPr>
          <p:cNvSpPr txBox="1">
            <a:spLocks/>
          </p:cNvSpPr>
          <p:nvPr/>
        </p:nvSpPr>
        <p:spPr bwMode="auto">
          <a:xfrm>
            <a:off x="799213" y="1566332"/>
            <a:ext cx="10593574" cy="47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200" dirty="0">
                <a:latin typeface="Times New Roman" panose="02020603050405020304" pitchFamily="18" charset="0"/>
                <a:cs typeface="Times New Roman" panose="02020603050405020304" pitchFamily="18" charset="0"/>
              </a:rPr>
              <a:t>Cos’è l’equilibrio? Situazione in cui tutti gli agenti stanno massimizzando la loro utilità o la funzione di profitto, per dati prezzi. </a:t>
            </a:r>
            <a:endParaRPr lang="it-IT" sz="2200" noProof="0" dirty="0">
              <a:latin typeface="Times New Roman" panose="02020603050405020304" pitchFamily="18" charset="0"/>
              <a:cs typeface="Times New Roman" panose="02020603050405020304" pitchFamily="18" charset="0"/>
            </a:endParaRPr>
          </a:p>
          <a:p>
            <a:pPr algn="just"/>
            <a:endParaRPr lang="it-IT" sz="2200"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La determinazione dell’equilibrio corrisponde alla simultanea determinazione delle quantità scambiate e dei prezzi di equilibrio. Ossia, attraverso la contrattazione tra imprese, lavoratori e capitalisti sui prezzi di scambio, si determinerà quanto capitale e quanto lavoro gli agenti cederanno alle imprese e, simultaneamente, quanto del prodotto totale verrà riconosciuto ad ogni agente. </a:t>
            </a:r>
          </a:p>
          <a:p>
            <a:pPr algn="just"/>
            <a:endParaRPr lang="it-IT" sz="2200"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È la flessibilità dei prezzi (saggio del salario e saggio del profitto) che garantisce l’uguaglianza tra domanda e offerta e, contemporaneamente, la determinazione dei prezzi di equilibrio corrisponde alla determinazione della distribuzione del prodotto tra capitale e lavoro. </a:t>
            </a:r>
          </a:p>
          <a:p>
            <a:pPr algn="just"/>
            <a:endParaRPr lang="it-IT" sz="2200" dirty="0">
              <a:latin typeface="Times New Roman" panose="02020603050405020304" pitchFamily="18" charset="0"/>
              <a:cs typeface="Times New Roman" panose="02020603050405020304" pitchFamily="18" charset="0"/>
            </a:endParaRPr>
          </a:p>
        </p:txBody>
      </p:sp>
      <p:sp>
        <p:nvSpPr>
          <p:cNvPr id="3" name="Shape 17">
            <a:extLst>
              <a:ext uri="{FF2B5EF4-FFF2-40B4-BE49-F238E27FC236}">
                <a16:creationId xmlns:a16="http://schemas.microsoft.com/office/drawing/2014/main" id="{7CC40045-8542-3F53-068A-D9ADEFB5B265}"/>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141D7D9F-BB20-4E9F-F9B1-EDB255936953}"/>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76798581-4353-C85C-FCBC-0E2EC145373B}"/>
              </a:ext>
            </a:extLst>
          </p:cNvPr>
          <p:cNvPicPr>
            <a:picLocks noChangeAspect="1"/>
          </p:cNvPicPr>
          <p:nvPr/>
        </p:nvPicPr>
        <p:blipFill>
          <a:blip r:embed="rId2"/>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4254431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D8A97-1EC7-CDB2-4A2A-720B28BB6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82311-2368-155C-E833-D89E0D008D62}"/>
              </a:ext>
            </a:extLst>
          </p:cNvPr>
          <p:cNvSpPr>
            <a:spLocks noGrp="1"/>
          </p:cNvSpPr>
          <p:nvPr>
            <p:ph type="title"/>
          </p:nvPr>
        </p:nvSpPr>
        <p:spPr>
          <a:xfrm>
            <a:off x="836426" y="240769"/>
            <a:ext cx="11126974" cy="1325563"/>
          </a:xfrm>
        </p:spPr>
        <p:txBody>
          <a:bodyPr/>
          <a:lstStyle/>
          <a:p>
            <a:r>
              <a:rPr lang="it-IT" noProof="0" dirty="0">
                <a:latin typeface="Times New Roman" panose="02020603050405020304" pitchFamily="18" charset="0"/>
                <a:cs typeface="Times New Roman" panose="02020603050405020304" pitchFamily="18" charset="0"/>
              </a:rPr>
              <a:t>Cosa sono le quantità scambiate tra gli agenti?</a:t>
            </a:r>
          </a:p>
        </p:txBody>
      </p:sp>
      <p:sp>
        <p:nvSpPr>
          <p:cNvPr id="6" name="Marcador de contenido 2">
            <a:extLst>
              <a:ext uri="{FF2B5EF4-FFF2-40B4-BE49-F238E27FC236}">
                <a16:creationId xmlns:a16="http://schemas.microsoft.com/office/drawing/2014/main" id="{DE2C0308-9445-009A-83D9-2C343CFCC70D}"/>
              </a:ext>
            </a:extLst>
          </p:cNvPr>
          <p:cNvSpPr txBox="1">
            <a:spLocks/>
          </p:cNvSpPr>
          <p:nvPr/>
        </p:nvSpPr>
        <p:spPr bwMode="auto">
          <a:xfrm>
            <a:off x="713488" y="1680632"/>
            <a:ext cx="10593574" cy="47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200" dirty="0">
                <a:latin typeface="Times New Roman" panose="02020603050405020304" pitchFamily="18" charset="0"/>
                <a:cs typeface="Times New Roman" panose="02020603050405020304" pitchFamily="18" charset="0"/>
              </a:rPr>
              <a:t>Gli scambi si realizzano in termini di capitale e lavoro ceduto alle imprese dai capitalisti e lavoratori, e di beni prodotti dall’impresa e ceduti da quest’ultima ai capitalisti e ai lavoratori. La distribuzione, come detto, dipenderà dalla determinazione dei prezzi, ossia del saggio di profitto e del salario reale. </a:t>
            </a:r>
          </a:p>
          <a:p>
            <a:pPr algn="just"/>
            <a:endParaRPr lang="it-IT" sz="2200"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Al momento della determinazione di quanto capitale e quanto lavoro le famiglie cedono alle imprese si è già deciso quanto l’impresa produrrà e quanto della stessa produzione tornerà indietro, in termini reali, alle stesse famiglie.  </a:t>
            </a:r>
          </a:p>
          <a:p>
            <a:pPr algn="just"/>
            <a:endParaRPr lang="it-IT" sz="2200" dirty="0">
              <a:latin typeface="Times New Roman" panose="02020603050405020304" pitchFamily="18" charset="0"/>
              <a:cs typeface="Times New Roman" panose="02020603050405020304" pitchFamily="18" charset="0"/>
            </a:endParaRPr>
          </a:p>
          <a:p>
            <a:pPr marL="0" indent="0" algn="just">
              <a:buNone/>
            </a:pPr>
            <a:endParaRPr lang="it-IT" sz="2200" dirty="0">
              <a:latin typeface="Times New Roman" panose="02020603050405020304" pitchFamily="18" charset="0"/>
              <a:cs typeface="Times New Roman" panose="02020603050405020304" pitchFamily="18" charset="0"/>
            </a:endParaRPr>
          </a:p>
        </p:txBody>
      </p:sp>
      <p:sp>
        <p:nvSpPr>
          <p:cNvPr id="3" name="Shape 17">
            <a:extLst>
              <a:ext uri="{FF2B5EF4-FFF2-40B4-BE49-F238E27FC236}">
                <a16:creationId xmlns:a16="http://schemas.microsoft.com/office/drawing/2014/main" id="{307B7FFC-DAB2-ADEE-D710-27AA1F6ADD2C}"/>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9617DDDF-4CE2-DFB4-DF85-3F2CB6767727}"/>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652B3665-4248-1304-D00B-23983EB0BB77}"/>
              </a:ext>
            </a:extLst>
          </p:cNvPr>
          <p:cNvPicPr>
            <a:picLocks noChangeAspect="1"/>
          </p:cNvPicPr>
          <p:nvPr/>
        </p:nvPicPr>
        <p:blipFill>
          <a:blip r:embed="rId2"/>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13532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05E61-E894-139C-0C14-6FDB468600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76C37-B275-F4BC-8C03-B06EE4CAEB9A}"/>
              </a:ext>
            </a:extLst>
          </p:cNvPr>
          <p:cNvSpPr>
            <a:spLocks noGrp="1"/>
          </p:cNvSpPr>
          <p:nvPr>
            <p:ph type="title"/>
          </p:nvPr>
        </p:nvSpPr>
        <p:spPr>
          <a:xfrm>
            <a:off x="836426" y="240769"/>
            <a:ext cx="11126974" cy="1325563"/>
          </a:xfrm>
        </p:spPr>
        <p:txBody>
          <a:bodyPr/>
          <a:lstStyle/>
          <a:p>
            <a:r>
              <a:rPr lang="it-IT" noProof="0" dirty="0">
                <a:latin typeface="Times New Roman" panose="02020603050405020304" pitchFamily="18" charset="0"/>
                <a:cs typeface="Times New Roman" panose="02020603050405020304" pitchFamily="18" charset="0"/>
              </a:rPr>
              <a:t>Cosa sono i prezzi in questo approccio? </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52D757D8-A9B1-219E-BC35-141929D38108}"/>
                  </a:ext>
                </a:extLst>
              </p:cNvPr>
              <p:cNvSpPr txBox="1">
                <a:spLocks/>
              </p:cNvSpPr>
              <p:nvPr/>
            </p:nvSpPr>
            <p:spPr bwMode="auto">
              <a:xfrm>
                <a:off x="799213" y="1566332"/>
                <a:ext cx="10593574" cy="4735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200" noProof="0" dirty="0">
                    <a:latin typeface="Times New Roman" panose="02020603050405020304" pitchFamily="18" charset="0"/>
                    <a:cs typeface="Times New Roman" panose="02020603050405020304" pitchFamily="18" charset="0"/>
                  </a:rPr>
                  <a:t>Il salario reale è il costo unitario sostenuto dall’impresa per l’utilizzo del fattore lavoro. </a:t>
                </a:r>
                <a14:m>
                  <m:oMath xmlns:m="http://schemas.openxmlformats.org/officeDocument/2006/math">
                    <m:r>
                      <a:rPr lang="it-IT" sz="2200" b="0" i="1" noProof="0" smtClean="0">
                        <a:latin typeface="Cambria Math" panose="02040503050406030204" pitchFamily="18" charset="0"/>
                        <a:cs typeface="Times New Roman" panose="02020603050405020304" pitchFamily="18" charset="0"/>
                      </a:rPr>
                      <m:t>𝑤𝐿</m:t>
                    </m:r>
                  </m:oMath>
                </a14:m>
                <a:r>
                  <a:rPr lang="it-IT" sz="2200" noProof="0" dirty="0">
                    <a:latin typeface="Times New Roman" panose="02020603050405020304" pitchFamily="18" charset="0"/>
                    <a:cs typeface="Times New Roman" panose="02020603050405020304" pitchFamily="18" charset="0"/>
                  </a:rPr>
                  <a:t> rappresenta la quota parte di prodotto che l’impresa riconosce ai lavoratori per il servizio «lavoro». </a:t>
                </a:r>
              </a:p>
              <a:p>
                <a:pPr algn="just"/>
                <a:r>
                  <a:rPr lang="it-IT" sz="2200" noProof="0" dirty="0">
                    <a:latin typeface="Times New Roman" panose="02020603050405020304" pitchFamily="18" charset="0"/>
                    <a:cs typeface="Times New Roman" panose="02020603050405020304" pitchFamily="18" charset="0"/>
                  </a:rPr>
                  <a:t>Il saggio di profitto è il costo unitario sostenuto dall’impresa per l’utilizzo del bene capitale. In questa teoria, esso rappresenta il prezzo del capitale. </a:t>
                </a:r>
                <a14:m>
                  <m:oMath xmlns:m="http://schemas.openxmlformats.org/officeDocument/2006/math">
                    <m:r>
                      <a:rPr kumimoji="0" lang="it-IT" sz="24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𝑟</m:t>
                    </m:r>
                    <m:r>
                      <a:rPr kumimoji="0" lang="it-IT" sz="24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 </m:t>
                    </m:r>
                    <m:acc>
                      <m:accPr>
                        <m:chr m:val="̅"/>
                        <m:ctrlPr>
                          <a:rPr kumimoji="0" lang="it-IT" sz="24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accPr>
                      <m:e>
                        <m:r>
                          <a:rPr kumimoji="0" lang="it-IT" sz="24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𝐾</m:t>
                        </m:r>
                      </m:e>
                    </m:acc>
                  </m:oMath>
                </a14:m>
                <a:r>
                  <a:rPr lang="it-IT" sz="2200" noProof="0" dirty="0">
                    <a:latin typeface="Times New Roman" panose="02020603050405020304" pitchFamily="18" charset="0"/>
                    <a:cs typeface="Times New Roman" panose="02020603050405020304" pitchFamily="18" charset="0"/>
                  </a:rPr>
                  <a:t> rappresenta la parte di prodotto totale che l’impresa riconosce ai detentori del capitale in cambio del «prestito» del bene capitale. Al contempo, il saggio di profitto rappresenta la remunerazione dei detentori del capitale per aver «ceduto» o «prestato» il capitale all’impresa. </a:t>
                </a:r>
              </a:p>
              <a:p>
                <a:pPr algn="just"/>
                <a:r>
                  <a:rPr lang="it-IT" sz="2200" noProof="0" dirty="0">
                    <a:latin typeface="Times New Roman" panose="02020603050405020304" pitchFamily="18" charset="0"/>
                    <a:cs typeface="Times New Roman" panose="02020603050405020304" pitchFamily="18" charset="0"/>
                  </a:rPr>
                  <a:t>La determinazione di tali prezzi corrisponde alla </a:t>
                </a:r>
                <a:r>
                  <a:rPr lang="it-IT" sz="2200" dirty="0">
                    <a:latin typeface="Times New Roman" panose="02020603050405020304" pitchFamily="18" charset="0"/>
                    <a:cs typeface="Times New Roman" panose="02020603050405020304" pitchFamily="18" charset="0"/>
                  </a:rPr>
                  <a:t>determinazione della distribuzione del prodotto tra capitale e lavoro (oltre a determinare indirettamente le quantità scambiate). </a:t>
                </a:r>
                <a:r>
                  <a:rPr lang="it-IT" sz="2200" noProof="0" dirty="0">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anose="02020603050405020304" pitchFamily="18" charset="0"/>
                </a:endParaRPr>
              </a:p>
              <a:p>
                <a:pPr algn="just"/>
                <a:r>
                  <a:rPr lang="it-IT" sz="2200" noProof="0" dirty="0">
                    <a:latin typeface="Times New Roman" panose="02020603050405020304" pitchFamily="18" charset="0"/>
                    <a:cs typeface="Times New Roman" panose="02020603050405020304" pitchFamily="18" charset="0"/>
                  </a:rPr>
                  <a:t>Il prodotto totale si esaurisce in remunerazione del lavoro e del capitale:</a:t>
                </a:r>
                <a:endParaRPr lang="it-IT" sz="2200" b="0" i="1" noProof="0" dirty="0">
                  <a:latin typeface="Cambria Math" panose="020405030504060302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2200" b="0" i="1" noProof="0" smtClean="0">
                          <a:latin typeface="Cambria Math" panose="02040503050406030204" pitchFamily="18" charset="0"/>
                          <a:cs typeface="Times New Roman" panose="02020603050405020304" pitchFamily="18" charset="0"/>
                        </a:rPr>
                        <m:t>𝑌</m:t>
                      </m:r>
                      <m:r>
                        <a:rPr lang="it-IT" sz="2200" b="0" i="1" noProof="0" smtClean="0">
                          <a:latin typeface="Cambria Math" panose="02040503050406030204" pitchFamily="18" charset="0"/>
                          <a:cs typeface="Times New Roman" panose="02020603050405020304" pitchFamily="18" charset="0"/>
                        </a:rPr>
                        <m:t>=</m:t>
                      </m:r>
                      <m:r>
                        <a:rPr lang="it-IT" sz="2200" b="0" i="1" noProof="0" smtClean="0">
                          <a:latin typeface="Cambria Math" panose="02040503050406030204" pitchFamily="18" charset="0"/>
                          <a:cs typeface="Times New Roman" panose="02020603050405020304" pitchFamily="18" charset="0"/>
                        </a:rPr>
                        <m:t>𝑟𝐾</m:t>
                      </m:r>
                      <m:r>
                        <a:rPr lang="it-IT" sz="2200" b="0" i="1" noProof="0" smtClean="0">
                          <a:latin typeface="Cambria Math" panose="02040503050406030204" pitchFamily="18" charset="0"/>
                          <a:cs typeface="Times New Roman" panose="02020603050405020304" pitchFamily="18" charset="0"/>
                        </a:rPr>
                        <m:t>+</m:t>
                      </m:r>
                      <m:r>
                        <a:rPr lang="it-IT" sz="2200" b="0" i="1" noProof="0" smtClean="0">
                          <a:latin typeface="Cambria Math" panose="02040503050406030204" pitchFamily="18" charset="0"/>
                          <a:cs typeface="Times New Roman" panose="02020603050405020304" pitchFamily="18" charset="0"/>
                        </a:rPr>
                        <m:t>𝑤𝐿</m:t>
                      </m:r>
                    </m:oMath>
                  </m:oMathPara>
                </a14:m>
                <a:endParaRPr lang="it-IT" sz="2200" b="0" noProof="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52D757D8-A9B1-219E-BC35-141929D38108}"/>
                  </a:ext>
                </a:extLst>
              </p:cNvPr>
              <p:cNvSpPr txBox="1">
                <a:spLocks noRot="1" noChangeAspect="1" noMove="1" noResize="1" noEditPoints="1" noAdjustHandles="1" noChangeArrowheads="1" noChangeShapeType="1" noTextEdit="1"/>
              </p:cNvSpPr>
              <p:nvPr/>
            </p:nvSpPr>
            <p:spPr bwMode="auto">
              <a:xfrm>
                <a:off x="799213" y="1566332"/>
                <a:ext cx="10593574" cy="4735600"/>
              </a:xfrm>
              <a:prstGeom prst="rect">
                <a:avLst/>
              </a:prstGeom>
              <a:blipFill>
                <a:blip r:embed="rId2"/>
                <a:stretch>
                  <a:fillRect l="-633" t="-901" r="-748"/>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F2B5CA2E-0165-E036-57BD-2534FC7333CE}"/>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5A949DCF-CE58-3D21-4EFB-CFD10CBE240D}"/>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7FC969D5-CFE4-A99A-AFE0-E687F8CFA7DE}"/>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924781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26F11-70DF-38F2-51D2-5888A62C9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1861E-E89C-F593-BC29-082BC0205CA9}"/>
              </a:ext>
            </a:extLst>
          </p:cNvPr>
          <p:cNvSpPr>
            <a:spLocks noGrp="1"/>
          </p:cNvSpPr>
          <p:nvPr>
            <p:ph type="title"/>
          </p:nvPr>
        </p:nvSpPr>
        <p:spPr>
          <a:xfrm>
            <a:off x="972779" y="69850"/>
            <a:ext cx="10447695" cy="1325563"/>
          </a:xfrm>
        </p:spPr>
        <p:txBody>
          <a:bodyPr>
            <a:normAutofit/>
          </a:bodyPr>
          <a:lstStyle/>
          <a:p>
            <a:r>
              <a:rPr lang="en-US" sz="3800" dirty="0">
                <a:latin typeface="Times New Roman" panose="02020603050405020304" pitchFamily="18" charset="0"/>
                <a:cs typeface="Times New Roman" panose="02020603050405020304" pitchFamily="18" charset="0"/>
              </a:rPr>
              <a:t>La </a:t>
            </a:r>
            <a:r>
              <a:rPr lang="en-US" sz="3800" dirty="0" err="1">
                <a:latin typeface="Times New Roman" panose="02020603050405020304" pitchFamily="18" charset="0"/>
                <a:cs typeface="Times New Roman" panose="02020603050405020304" pitchFamily="18" charset="0"/>
              </a:rPr>
              <a:t>scelta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dell’agente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dotato</a:t>
            </a:r>
            <a:r>
              <a:rPr lang="en-US" sz="3800" dirty="0">
                <a:latin typeface="Times New Roman" panose="02020603050405020304" pitchFamily="18" charset="0"/>
                <a:cs typeface="Times New Roman" panose="02020603050405020304" pitchFamily="18" charset="0"/>
              </a:rPr>
              <a:t> solo di </a:t>
            </a:r>
            <a:r>
              <a:rPr lang="en-US" sz="3800" dirty="0" err="1">
                <a:latin typeface="Times New Roman" panose="02020603050405020304" pitchFamily="18" charset="0"/>
                <a:cs typeface="Times New Roman" panose="02020603050405020304" pitchFamily="18" charset="0"/>
              </a:rPr>
              <a:t>lavoro</a:t>
            </a:r>
            <a:endParaRPr lang="en-US" sz="3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1">
                <a:extLst>
                  <a:ext uri="{FF2B5EF4-FFF2-40B4-BE49-F238E27FC236}">
                    <a16:creationId xmlns:a16="http://schemas.microsoft.com/office/drawing/2014/main" id="{77D19186-0634-9435-2C23-530D3914D763}"/>
                  </a:ext>
                </a:extLst>
              </p:cNvPr>
              <p:cNvSpPr>
                <a:spLocks noGrp="1" noChangeArrowheads="1"/>
              </p:cNvSpPr>
              <p:nvPr>
                <p:ph idx="1"/>
              </p:nvPr>
            </p:nvSpPr>
            <p:spPr bwMode="auto">
              <a:xfrm>
                <a:off x="972778" y="1232494"/>
                <a:ext cx="10557863" cy="54090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eaLnBrk="0" fontAlgn="base" hangingPunct="0">
                  <a:lnSpc>
                    <a:spcPct val="100000"/>
                  </a:lnSpc>
                  <a:spcBef>
                    <a:spcPct val="0"/>
                  </a:spcBef>
                  <a:spcAft>
                    <a:spcPct val="0"/>
                  </a:spcAft>
                  <a:buNone/>
                </a:pP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Dato un certo ammontare di salario in termini reali (w), le preferenze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𝛼</m:t>
                    </m:r>
                    <m:r>
                      <a:rPr lang="it-IT" sz="1800" b="0" i="1" smtClean="0">
                        <a:latin typeface="Cambria Math" panose="02040503050406030204" pitchFamily="18" charset="0"/>
                        <a:cs typeface="Times New Roman" panose="02020603050405020304" pitchFamily="18" charset="0"/>
                      </a:rPr>
                      <m:t> </m:t>
                    </m:r>
                    <m:r>
                      <a:rPr lang="it-IT" sz="1800" b="0" i="1" smtClean="0">
                        <a:latin typeface="Cambria Math" panose="02040503050406030204" pitchFamily="18" charset="0"/>
                        <a:cs typeface="Times New Roman" panose="02020603050405020304" pitchFamily="18" charset="0"/>
                      </a:rPr>
                      <m:t>𝑒</m:t>
                    </m:r>
                    <m:r>
                      <a:rPr lang="it-IT" sz="1800" b="0" i="1" smtClean="0">
                        <a:latin typeface="Cambria Math" panose="02040503050406030204" pitchFamily="18" charset="0"/>
                        <a:cs typeface="Times New Roman" panose="02020603050405020304" pitchFamily="18" charset="0"/>
                      </a:rPr>
                      <m:t> 1−</m:t>
                    </m:r>
                    <m:r>
                      <a:rPr lang="it-IT" sz="1800" b="0" i="1" smtClean="0">
                        <a:latin typeface="Cambria Math" panose="02040503050406030204" pitchFamily="18" charset="0"/>
                        <a:cs typeface="Times New Roman" panose="02020603050405020304" pitchFamily="18" charset="0"/>
                      </a:rPr>
                      <m:t>𝛼</m:t>
                    </m:r>
                  </m:oMath>
                </a14:m>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a:t>
                </a:r>
                <a:r>
                  <a:rPr kumimoji="0" lang="it-IT" sz="1800" i="0" u="none" strike="noStrike" cap="none" normalizeH="0" noProof="0" dirty="0">
                    <a:ln>
                      <a:noFill/>
                    </a:ln>
                    <a:solidFill>
                      <a:schemeClr val="tx1"/>
                    </a:solidFill>
                    <a:effectLst/>
                    <a:latin typeface="Times New Roman" panose="02020603050405020304" pitchFamily="18" charset="0"/>
                    <a:cs typeface="Times New Roman" panose="02020603050405020304" pitchFamily="18" charset="0"/>
                  </a:rPr>
                  <a:t>ammontare massimo di lavoro (T), </a:t>
                </a:r>
                <a:r>
                  <a:rPr lang="it-IT" sz="1800" dirty="0">
                    <a:latin typeface="Times New Roman" panose="02020603050405020304" pitchFamily="18" charset="0"/>
                    <a:cs typeface="Times New Roman" panose="02020603050405020304" pitchFamily="18" charset="0"/>
                  </a:rPr>
                  <a:t>l’agente rappresentativo </a:t>
                </a: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deve scegliere la quantità ottimale di ore lavoro</a:t>
                </a:r>
                <a:r>
                  <a:rPr kumimoji="0" lang="it-IT" sz="1800" i="0" u="none" strike="noStrike" cap="none" normalizeH="0" noProof="0" dirty="0">
                    <a:ln>
                      <a:noFill/>
                    </a:ln>
                    <a:solidFill>
                      <a:schemeClr val="tx1"/>
                    </a:solidFill>
                    <a:effectLst/>
                    <a:latin typeface="Times New Roman" panose="02020603050405020304" pitchFamily="18" charset="0"/>
                    <a:cs typeface="Times New Roman" panose="02020603050405020304" pitchFamily="18" charset="0"/>
                  </a:rPr>
                  <a:t> e tempo libero che massimizza la sua utilità</a:t>
                </a: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Le ore lavoro generano</a:t>
                </a:r>
                <a:r>
                  <a:rPr kumimoji="0" lang="it-IT" sz="1800" i="0" u="none" strike="noStrike" cap="none" normalizeH="0" noProof="0" dirty="0">
                    <a:ln>
                      <a:noFill/>
                    </a:ln>
                    <a:solidFill>
                      <a:schemeClr val="tx1"/>
                    </a:solidFill>
                    <a:effectLst/>
                    <a:latin typeface="Times New Roman" panose="02020603050405020304" pitchFamily="18" charset="0"/>
                    <a:cs typeface="Times New Roman" panose="02020603050405020304" pitchFamily="18" charset="0"/>
                  </a:rPr>
                  <a:t> utilità tramite il consumo derivante dal salario corrisposto, il tempo libero genera un utilità diretta.</a:t>
                </a: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Massimizzazione della f</a:t>
                </a:r>
                <a:r>
                  <a:rPr lang="it-IT" sz="1800" noProof="0" dirty="0">
                    <a:latin typeface="Times New Roman" panose="02020603050405020304" pitchFamily="18" charset="0"/>
                    <a:cs typeface="Times New Roman" panose="02020603050405020304" pitchFamily="18" charset="0"/>
                  </a:rPr>
                  <a:t>unzioni di utilità:</a:t>
                </a: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𝑚𝑎𝑥</m:t>
                      </m:r>
                      <m:r>
                        <a:rPr lang="it-IT" sz="1800" b="0" i="1" noProof="0" smtClean="0">
                          <a:latin typeface="Cambria Math" panose="02040503050406030204" pitchFamily="18" charset="0"/>
                          <a:cs typeface="Times New Roman" panose="02020603050405020304" pitchFamily="18" charset="0"/>
                        </a:rPr>
                        <m:t> </m:t>
                      </m:r>
                      <m:sSub>
                        <m:sSubPr>
                          <m:ctrlPr>
                            <a:rPr lang="it-IT" sz="1800" b="0" i="1" noProof="0" smtClean="0">
                              <a:latin typeface="Cambria Math" panose="02040503050406030204" pitchFamily="18" charset="0"/>
                              <a:cs typeface="Times New Roman" panose="02020603050405020304" pitchFamily="18" charset="0"/>
                            </a:rPr>
                          </m:ctrlPr>
                        </m:sSubPr>
                        <m:e>
                          <m:r>
                            <a:rPr lang="it-IT" sz="1800" b="0" i="1" noProof="0" smtClean="0">
                              <a:latin typeface="Cambria Math" panose="02040503050406030204" pitchFamily="18" charset="0"/>
                              <a:cs typeface="Times New Roman" panose="02020603050405020304" pitchFamily="18" charset="0"/>
                            </a:rPr>
                            <m:t>𝑈</m:t>
                          </m:r>
                        </m:e>
                        <m:sub>
                          <m:r>
                            <a:rPr lang="it-IT" sz="1800" b="0" i="1" noProof="0" smtClean="0">
                              <a:latin typeface="Cambria Math" panose="02040503050406030204" pitchFamily="18" charset="0"/>
                              <a:cs typeface="Times New Roman" panose="02020603050405020304" pitchFamily="18" charset="0"/>
                            </a:rPr>
                            <m:t>𝐿</m:t>
                          </m:r>
                        </m:sub>
                      </m:sSub>
                      <m:r>
                        <a:rPr lang="it-IT" sz="1800" b="0" i="1" noProof="0" smtClean="0">
                          <a:latin typeface="Cambria Math" panose="02040503050406030204" pitchFamily="18" charset="0"/>
                          <a:cs typeface="Times New Roman" panose="02020603050405020304" pitchFamily="18" charset="0"/>
                        </a:rPr>
                        <m:t>=</m:t>
                      </m:r>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𝐶</m:t>
                          </m:r>
                        </m:e>
                        <m:sup>
                          <m:r>
                            <a:rPr lang="it-IT" sz="1800" b="0" i="1" noProof="0" smtClean="0">
                              <a:latin typeface="Cambria Math" panose="02040503050406030204" pitchFamily="18" charset="0"/>
                              <a:cs typeface="Times New Roman" panose="02020603050405020304" pitchFamily="18" charset="0"/>
                            </a:rPr>
                            <m:t>𝛼</m:t>
                          </m:r>
                        </m:sup>
                      </m:sSup>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𝑙</m:t>
                          </m:r>
                        </m:e>
                        <m:sup>
                          <m:r>
                            <a:rPr lang="it-IT" sz="1800" b="0" i="1" noProof="0" smtClean="0">
                              <a:latin typeface="Cambria Math" panose="02040503050406030204" pitchFamily="18" charset="0"/>
                              <a:cs typeface="Times New Roman" panose="02020603050405020304" pitchFamily="18" charset="0"/>
                            </a:rPr>
                            <m:t>1−</m:t>
                          </m:r>
                          <m:r>
                            <a:rPr lang="it-IT" sz="1800" b="0" i="1" noProof="0" smtClean="0">
                              <a:latin typeface="Cambria Math" panose="02040503050406030204" pitchFamily="18" charset="0"/>
                              <a:cs typeface="Times New Roman" panose="02020603050405020304" pitchFamily="18" charset="0"/>
                            </a:rPr>
                            <m:t>𝛼</m:t>
                          </m:r>
                        </m:sup>
                      </m:sSup>
                      <m:r>
                        <a:rPr lang="it-IT" sz="1800" b="0" i="1" noProof="0" smtClean="0">
                          <a:latin typeface="Cambria Math" panose="02040503050406030204" pitchFamily="18" charset="0"/>
                          <a:cs typeface="Times New Roman" panose="02020603050405020304" pitchFamily="18" charset="0"/>
                        </a:rPr>
                        <m:t>            0&lt;</m:t>
                      </m:r>
                      <m:r>
                        <a:rPr lang="it-IT" sz="1800" b="0" i="1" noProof="0" smtClean="0">
                          <a:latin typeface="Cambria Math" panose="02040503050406030204" pitchFamily="18" charset="0"/>
                          <a:cs typeface="Times New Roman" panose="02020603050405020304" pitchFamily="18" charset="0"/>
                        </a:rPr>
                        <m:t>𝛼</m:t>
                      </m:r>
                      <m:r>
                        <a:rPr lang="it-IT" sz="1800" b="0" i="1" noProof="0" smtClean="0">
                          <a:latin typeface="Cambria Math" panose="02040503050406030204" pitchFamily="18" charset="0"/>
                          <a:cs typeface="Times New Roman" panose="02020603050405020304" pitchFamily="18" charset="0"/>
                        </a:rPr>
                        <m:t>&lt;1</m:t>
                      </m:r>
                    </m:oMath>
                  </m:oMathPara>
                </a14:m>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lang="it-IT" sz="1800" noProof="0" dirty="0">
                    <a:latin typeface="Times New Roman" panose="02020603050405020304" pitchFamily="18" charset="0"/>
                    <a:cs typeface="Times New Roman" panose="02020603050405020304" pitchFamily="18" charset="0"/>
                  </a:rPr>
                  <a:t>Sotto il vincolo di bilancio: </a:t>
                </a: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𝑐</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𝑤𝑙</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𝑤𝑇</m:t>
                      </m:r>
                    </m:oMath>
                  </m:oMathPara>
                </a14:m>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lang="it-IT" sz="1800" dirty="0">
                    <a:latin typeface="Times New Roman" panose="02020603050405020304" pitchFamily="18" charset="0"/>
                    <a:cs typeface="Times New Roman" panose="02020603050405020304" pitchFamily="18" charset="0"/>
                  </a:rPr>
                  <a:t>Risoluzione del problema di ottimizzazione vincolata: </a:t>
                </a:r>
              </a:p>
              <a:p>
                <a:pPr marL="0" indent="0" eaLnBrk="0" fontAlgn="base" hangingPunct="0">
                  <a:lnSpc>
                    <a:spcPct val="100000"/>
                  </a:lnSpc>
                  <a:spcBef>
                    <a:spcPct val="0"/>
                  </a:spcBef>
                  <a:spcAft>
                    <a:spcPct val="0"/>
                  </a:spcAft>
                  <a:buNone/>
                </a:pP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Lagrangiano:</a:t>
                </a:r>
                <a14:m>
                  <m:oMath xmlns:m="http://schemas.openxmlformats.org/officeDocument/2006/math">
                    <m:r>
                      <a:rPr lang="it-IT" sz="1800" b="0" i="0" dirty="0" smtClean="0">
                        <a:latin typeface="Cambria Math" panose="02040503050406030204" pitchFamily="18" charset="0"/>
                        <a:cs typeface="Times New Roman" panose="02020603050405020304" pitchFamily="18" charset="0"/>
                      </a:rPr>
                      <m:t> </m:t>
                    </m:r>
                  </m:oMath>
                </a14:m>
                <a:endParaRPr lang="it-IT" sz="1800" b="0" i="0" dirty="0">
                  <a:latin typeface="Cambria Math" panose="020405030504060302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es-ES" sz="1800" i="1" dirty="0" smtClean="0">
                          <a:latin typeface="Cambria Math" panose="02040503050406030204" pitchFamily="18" charset="0"/>
                          <a:cs typeface="Times New Roman" panose="02020603050405020304" pitchFamily="18" charset="0"/>
                        </a:rPr>
                        <m:t>𝐿</m:t>
                      </m:r>
                      <m:r>
                        <a:rPr lang="es-ES" sz="1800" i="1" dirty="0" smtClean="0">
                          <a:latin typeface="Cambria Math" panose="02040503050406030204" pitchFamily="18" charset="0"/>
                          <a:cs typeface="Times New Roman" panose="02020603050405020304" pitchFamily="18" charset="0"/>
                        </a:rPr>
                        <m:t>(</m:t>
                      </m:r>
                      <m:r>
                        <a:rPr lang="es-ES" sz="1800" i="1" dirty="0" err="1">
                          <a:latin typeface="Cambria Math" panose="02040503050406030204" pitchFamily="18" charset="0"/>
                          <a:cs typeface="Times New Roman" panose="02020603050405020304" pitchFamily="18" charset="0"/>
                        </a:rPr>
                        <m:t>𝑥</m:t>
                      </m:r>
                      <m:r>
                        <a:rPr lang="es-ES" sz="1800" i="1" dirty="0" err="1">
                          <a:latin typeface="Cambria Math" panose="02040503050406030204" pitchFamily="18" charset="0"/>
                          <a:cs typeface="Times New Roman" panose="02020603050405020304" pitchFamily="18" charset="0"/>
                        </a:rPr>
                        <m:t>,</m:t>
                      </m:r>
                      <m:r>
                        <a:rPr lang="es-ES" sz="1800" i="1" dirty="0" err="1">
                          <a:latin typeface="Cambria Math" panose="02040503050406030204" pitchFamily="18" charset="0"/>
                          <a:cs typeface="Times New Roman" panose="02020603050405020304" pitchFamily="18" charset="0"/>
                        </a:rPr>
                        <m:t>𝑦</m:t>
                      </m:r>
                      <m:r>
                        <a:rPr lang="es-ES" sz="1800" i="1" dirty="0" err="1">
                          <a:latin typeface="Cambria Math" panose="02040503050406030204" pitchFamily="18" charset="0"/>
                          <a:cs typeface="Times New Roman" panose="02020603050405020304" pitchFamily="18" charset="0"/>
                        </a:rPr>
                        <m:t>,</m:t>
                      </m:r>
                      <m:r>
                        <a:rPr lang="es-ES" sz="1800" i="1" dirty="0" err="1">
                          <a:latin typeface="Cambria Math" panose="02040503050406030204" pitchFamily="18" charset="0"/>
                          <a:cs typeface="Times New Roman" panose="02020603050405020304" pitchFamily="18" charset="0"/>
                        </a:rPr>
                        <m:t>𝜆</m:t>
                      </m:r>
                      <m:r>
                        <a:rPr lang="es-ES" sz="1800" i="1" dirty="0">
                          <a:latin typeface="Cambria Math" panose="02040503050406030204" pitchFamily="18" charset="0"/>
                          <a:cs typeface="Times New Roman" panose="02020603050405020304" pitchFamily="18" charset="0"/>
                        </a:rPr>
                        <m:t>)=</m:t>
                      </m:r>
                      <m:sSup>
                        <m:sSupPr>
                          <m:ctrlPr>
                            <a:rPr lang="it-IT" sz="1800" b="0" i="1" dirty="0" smtClean="0">
                              <a:latin typeface="Cambria Math" panose="02040503050406030204" pitchFamily="18" charset="0"/>
                              <a:cs typeface="Times New Roman" panose="02020603050405020304" pitchFamily="18" charset="0"/>
                            </a:rPr>
                          </m:ctrlPr>
                        </m:sSupPr>
                        <m:e>
                          <m:r>
                            <a:rPr lang="it-IT" sz="1800" b="0" i="1" dirty="0" smtClean="0">
                              <a:latin typeface="Cambria Math" panose="02040503050406030204" pitchFamily="18" charset="0"/>
                              <a:cs typeface="Times New Roman" panose="02020603050405020304" pitchFamily="18" charset="0"/>
                            </a:rPr>
                            <m:t>𝑐</m:t>
                          </m:r>
                        </m:e>
                        <m:sup>
                          <m:r>
                            <a:rPr lang="es-ES" sz="1800" i="1" dirty="0">
                              <a:latin typeface="Cambria Math" panose="02040503050406030204" pitchFamily="18" charset="0"/>
                              <a:cs typeface="Times New Roman" panose="02020603050405020304" pitchFamily="18" charset="0"/>
                            </a:rPr>
                            <m:t>𝛼</m:t>
                          </m:r>
                        </m:sup>
                      </m:sSup>
                      <m:r>
                        <a:rPr lang="es-ES" sz="1800" i="1" dirty="0">
                          <a:latin typeface="Cambria Math" panose="02040503050406030204" pitchFamily="18" charset="0"/>
                          <a:cs typeface="Times New Roman" panose="02020603050405020304" pitchFamily="18" charset="0"/>
                        </a:rPr>
                        <m:t> </m:t>
                      </m:r>
                      <m:sSup>
                        <m:sSupPr>
                          <m:ctrlPr>
                            <a:rPr lang="it-IT" sz="1800" b="0" i="1" dirty="0" smtClean="0">
                              <a:latin typeface="Cambria Math" panose="02040503050406030204" pitchFamily="18" charset="0"/>
                              <a:cs typeface="Times New Roman" panose="02020603050405020304" pitchFamily="18" charset="0"/>
                            </a:rPr>
                          </m:ctrlPr>
                        </m:sSupPr>
                        <m:e>
                          <m:r>
                            <a:rPr lang="it-IT" sz="1800" b="0" i="1" dirty="0" smtClean="0">
                              <a:latin typeface="Cambria Math" panose="02040503050406030204" pitchFamily="18" charset="0"/>
                              <a:cs typeface="Times New Roman" panose="02020603050405020304" pitchFamily="18" charset="0"/>
                            </a:rPr>
                            <m:t>𝑙</m:t>
                          </m:r>
                        </m:e>
                        <m:sup>
                          <m:r>
                            <a:rPr lang="es-ES" sz="1800" i="1" dirty="0">
                              <a:latin typeface="Cambria Math" panose="02040503050406030204" pitchFamily="18" charset="0"/>
                              <a:cs typeface="Times New Roman" panose="02020603050405020304" pitchFamily="18" charset="0"/>
                            </a:rPr>
                            <m:t>1</m:t>
                          </m:r>
                          <m:r>
                            <a:rPr lang="it-IT" sz="1800" b="0" i="1" dirty="0" smtClean="0">
                              <a:latin typeface="Cambria Math" panose="02040503050406030204" pitchFamily="18" charset="0"/>
                              <a:cs typeface="Times New Roman" panose="02020603050405020304" pitchFamily="18" charset="0"/>
                            </a:rPr>
                            <m:t>−</m:t>
                          </m:r>
                          <m:r>
                            <a:rPr lang="it-IT" sz="1800" b="0" i="1" dirty="0" smtClean="0">
                              <a:latin typeface="Cambria Math" panose="02040503050406030204" pitchFamily="18" charset="0"/>
                              <a:cs typeface="Times New Roman" panose="02020603050405020304" pitchFamily="18" charset="0"/>
                            </a:rPr>
                            <m:t>𝛼</m:t>
                          </m:r>
                        </m:sup>
                      </m:sSup>
                      <m:r>
                        <a:rPr lang="es-ES" sz="1800" i="1" dirty="0">
                          <a:latin typeface="Cambria Math" panose="02040503050406030204" pitchFamily="18" charset="0"/>
                          <a:cs typeface="Times New Roman" panose="02020603050405020304" pitchFamily="18" charset="0"/>
                        </a:rPr>
                        <m:t> +</m:t>
                      </m:r>
                      <m:r>
                        <a:rPr lang="es-ES" sz="1800" i="1" dirty="0">
                          <a:latin typeface="Cambria Math" panose="02040503050406030204" pitchFamily="18" charset="0"/>
                          <a:cs typeface="Times New Roman" panose="02020603050405020304" pitchFamily="18" charset="0"/>
                        </a:rPr>
                        <m:t>𝜆</m:t>
                      </m:r>
                      <m:r>
                        <a:rPr lang="es-ES" sz="1800" i="1" dirty="0">
                          <a:latin typeface="Cambria Math" panose="02040503050406030204" pitchFamily="18" charset="0"/>
                          <a:cs typeface="Times New Roman" panose="02020603050405020304" pitchFamily="18" charset="0"/>
                        </a:rPr>
                        <m:t>(</m:t>
                      </m:r>
                      <m:r>
                        <a:rPr lang="it-IT" sz="1800" b="0" i="1" dirty="0" smtClean="0">
                          <a:latin typeface="Cambria Math" panose="02040503050406030204" pitchFamily="18" charset="0"/>
                          <a:cs typeface="Times New Roman" panose="02020603050405020304" pitchFamily="18" charset="0"/>
                        </a:rPr>
                        <m:t>𝑤𝑇</m:t>
                      </m:r>
                      <m:r>
                        <a:rPr lang="es-ES" sz="1800" i="1" dirty="0">
                          <a:latin typeface="Cambria Math" panose="02040503050406030204" pitchFamily="18" charset="0"/>
                          <a:cs typeface="Times New Roman" panose="02020603050405020304" pitchFamily="18" charset="0"/>
                        </a:rPr>
                        <m:t>−</m:t>
                      </m:r>
                      <m:r>
                        <a:rPr lang="it-IT" sz="1800" b="0" i="1" dirty="0" smtClean="0">
                          <a:latin typeface="Cambria Math" panose="02040503050406030204" pitchFamily="18" charset="0"/>
                          <a:cs typeface="Times New Roman" panose="02020603050405020304" pitchFamily="18" charset="0"/>
                        </a:rPr>
                        <m:t>𝑐</m:t>
                      </m:r>
                      <m:r>
                        <a:rPr lang="es-ES" sz="1800" i="1" dirty="0">
                          <a:latin typeface="Cambria Math" panose="02040503050406030204" pitchFamily="18" charset="0"/>
                          <a:cs typeface="Times New Roman" panose="02020603050405020304" pitchFamily="18" charset="0"/>
                        </a:rPr>
                        <m:t>−</m:t>
                      </m:r>
                      <m:r>
                        <a:rPr lang="it-IT" sz="1800" b="0" i="1" dirty="0" smtClean="0">
                          <a:latin typeface="Cambria Math" panose="02040503050406030204" pitchFamily="18" charset="0"/>
                          <a:cs typeface="Times New Roman" panose="02020603050405020304" pitchFamily="18" charset="0"/>
                        </a:rPr>
                        <m:t>𝑤𝑙</m:t>
                      </m:r>
                      <m:r>
                        <a:rPr lang="es-ES" sz="1800" i="1" dirty="0">
                          <a:latin typeface="Cambria Math" panose="02040503050406030204" pitchFamily="18" charset="0"/>
                          <a:cs typeface="Times New Roman" panose="02020603050405020304" pitchFamily="18" charset="0"/>
                        </a:rPr>
                        <m:t>)</m:t>
                      </m:r>
                    </m:oMath>
                  </m:oMathPara>
                </a14:m>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800" i="1" dirty="0">
                  <a:latin typeface="Cambria Math" panose="02040503050406030204" pitchFamily="18" charset="0"/>
                  <a:ea typeface="MS Mincho" panose="02020609040205080304" pitchFamily="49" charset="-128"/>
                  <a:cs typeface="Times New Roman" panose="02020603050405020304" pitchFamily="18" charset="0"/>
                </a:endParaRPr>
              </a:p>
              <a:p>
                <a:pPr marL="0" indent="0" eaLnBrk="0" fontAlgn="base" hangingPunct="0">
                  <a:lnSpc>
                    <a:spcPct val="100000"/>
                  </a:lnSpc>
                  <a:spcBef>
                    <a:spcPct val="0"/>
                  </a:spcBef>
                  <a:spcAft>
                    <a:spcPct val="0"/>
                  </a:spcAft>
                  <a:buNone/>
                </a:pPr>
                <a14:m>
                  <m:oMath xmlns:m="http://schemas.openxmlformats.org/officeDocument/2006/math">
                    <m:d>
                      <m:dPr>
                        <m:begChr m:val="{"/>
                        <m:endChr m:val=""/>
                        <m:ctrlPr>
                          <a:rPr lang="it-IT" sz="1800" i="1" smtClean="0">
                            <a:effectLst/>
                            <a:latin typeface="Cambria Math" panose="02040503050406030204" pitchFamily="18" charset="0"/>
                            <a:ea typeface="MS Mincho" panose="02020609040205080304" pitchFamily="49" charset="-128"/>
                            <a:cs typeface="Times New Roman" panose="02020603050405020304" pitchFamily="18" charset="0"/>
                          </a:rPr>
                        </m:ctrlPr>
                      </m:dPr>
                      <m:e>
                        <m:eqArr>
                          <m:eqArrPr>
                            <m:ctrlPr>
                              <a:rPr lang="it-IT" sz="1800" i="1">
                                <a:effectLst/>
                                <a:latin typeface="Cambria Math" panose="02040503050406030204" pitchFamily="18" charset="0"/>
                                <a:ea typeface="MS Mincho" panose="02020609040205080304" pitchFamily="49" charset="-128"/>
                                <a:cs typeface="Times New Roman" panose="02020603050405020304" pitchFamily="18" charset="0"/>
                              </a:rPr>
                            </m:ctrlPr>
                          </m:eqArrPr>
                          <m:e>
                            <m:f>
                              <m:fPr>
                                <m:ctrlPr>
                                  <a:rPr lang="it-IT" sz="1800"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𝐿</m:t>
                                </m:r>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𝑐</m:t>
                                </m:r>
                              </m:den>
                            </m:f>
                            <m:r>
                              <a:rPr lang="en-US" sz="1800" i="1">
                                <a:effectLst/>
                                <a:latin typeface="Cambria Math" panose="02040503050406030204" pitchFamily="18" charset="0"/>
                                <a:ea typeface="MS Mincho" panose="02020609040205080304" pitchFamily="49" charset="-128"/>
                                <a:cs typeface="Times New Roman" panose="02020603050405020304" pitchFamily="18" charset="0"/>
                              </a:rPr>
                              <m:t>=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𝛼</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p>
                              <m:sSupPr>
                                <m:ctrlP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ctrlPr>
                              </m:sSupPr>
                              <m:e>
                                <m:r>
                                  <a:rPr lang="it-IT" sz="1800" i="1" smtClean="0">
                                    <a:effectLst/>
                                    <a:latin typeface="Cambria Math" panose="02040503050406030204" pitchFamily="18" charset="0"/>
                                    <a:ea typeface="MS Mincho" panose="02020609040205080304" pitchFamily="49" charset="-128"/>
                                    <a:cs typeface="Times New Roman" panose="02020603050405020304" pitchFamily="18" charset="0"/>
                                  </a:rPr>
                                  <m:t>𝑐</m:t>
                                </m:r>
                              </m:e>
                              <m:sup>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𝛼</m:t>
                                </m:r>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−1</m:t>
                                </m:r>
                              </m:sup>
                            </m:sSup>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p>
                              <m:sSupPr>
                                <m:ctrlP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ctrlPr>
                              </m:sSupPr>
                              <m:e>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𝑙</m:t>
                                </m:r>
                              </m:e>
                              <m:sup>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1−</m:t>
                                </m:r>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𝛼</m:t>
                                </m:r>
                              </m:sup>
                            </m:sSup>
                            <m:r>
                              <a:rPr lang="en-US" sz="1800" i="1">
                                <a:effectLst/>
                                <a:latin typeface="Cambria Math" panose="02040503050406030204" pitchFamily="18" charset="0"/>
                                <a:ea typeface="MS Mincho" panose="02020609040205080304" pitchFamily="49" charset="-128"/>
                                <a:cs typeface="Times New Roman" panose="02020603050405020304" pitchFamily="18" charset="0"/>
                              </a:rPr>
                              <m:t> −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𝜆</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 =0</m:t>
                            </m:r>
                          </m:e>
                          <m:e>
                            <m:f>
                              <m:fPr>
                                <m:ctrlPr>
                                  <a:rPr lang="it-IT" sz="1800"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𝐿</m:t>
                                </m:r>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𝑙</m:t>
                                </m:r>
                              </m:den>
                            </m:f>
                            <m:r>
                              <a:rPr lang="en-US" sz="1800" i="1">
                                <a:effectLst/>
                                <a:latin typeface="Cambria Math" panose="02040503050406030204" pitchFamily="18" charset="0"/>
                                <a:ea typeface="MS Mincho" panose="02020609040205080304" pitchFamily="49" charset="-128"/>
                                <a:cs typeface="Times New Roman" panose="02020603050405020304" pitchFamily="18" charset="0"/>
                              </a:rPr>
                              <m:t> = (1−</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𝛼</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p>
                              <m:sSupPr>
                                <m:ctrlP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ctrlPr>
                              </m:sSupPr>
                              <m:e>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𝑐</m:t>
                                </m:r>
                              </m:e>
                              <m:sup>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𝛼</m:t>
                                </m:r>
                              </m:sup>
                            </m:sSup>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p>
                              <m:sSupPr>
                                <m:ctrlP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ctrlPr>
                              </m:sSupPr>
                              <m:e>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𝑙</m:t>
                                </m:r>
                              </m:e>
                              <m:sup>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m:t>
                                </m:r>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𝛼</m:t>
                                </m:r>
                              </m:sup>
                            </m:sSup>
                            <m:r>
                              <a:rPr lang="en-US" sz="1800" i="1">
                                <a:effectLst/>
                                <a:latin typeface="Cambria Math" panose="02040503050406030204" pitchFamily="18" charset="0"/>
                                <a:ea typeface="MS Mincho" panose="02020609040205080304" pitchFamily="49" charset="-128"/>
                                <a:cs typeface="Times New Roman" panose="02020603050405020304" pitchFamily="18" charset="0"/>
                              </a:rPr>
                              <m:t> −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𝜆</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𝑤</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 =0</m:t>
                            </m:r>
                          </m:e>
                          <m:e>
                            <m:f>
                              <m:fPr>
                                <m:ctrlPr>
                                  <a:rPr lang="it-IT" sz="1800"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𝐿</m:t>
                                </m:r>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𝜕𝜆</m:t>
                                </m:r>
                              </m:den>
                            </m:f>
                            <m:r>
                              <a:rPr lang="en-US" sz="1800" i="1">
                                <a:effectLst/>
                                <a:latin typeface="Cambria Math" panose="02040503050406030204" pitchFamily="18" charset="0"/>
                                <a:ea typeface="MS Mincho" panose="02020609040205080304" pitchFamily="49" charset="-128"/>
                                <a:cs typeface="Times New Roman" panose="02020603050405020304" pitchFamily="18" charset="0"/>
                              </a:rPr>
                              <m:t> =</m:t>
                            </m:r>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𝑤𝑇</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 −</m:t>
                            </m:r>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𝑐</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it-IT" sz="1800" b="0" i="1" smtClean="0">
                                <a:effectLst/>
                                <a:latin typeface="Cambria Math" panose="02040503050406030204" pitchFamily="18" charset="0"/>
                                <a:ea typeface="MS Mincho" panose="02020609040205080304" pitchFamily="49" charset="-128"/>
                                <a:cs typeface="Times New Roman" panose="02020603050405020304" pitchFamily="18" charset="0"/>
                              </a:rPr>
                              <m:t>𝑤𝑙</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 =0</m:t>
                            </m:r>
                          </m:e>
                        </m:eqArr>
                      </m:e>
                    </m:d>
                  </m:oMath>
                </a14:m>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a:t>
                </a:r>
              </a:p>
            </p:txBody>
          </p:sp>
        </mc:Choice>
        <mc:Fallback>
          <p:sp>
            <p:nvSpPr>
              <p:cNvPr id="5" name="Rectangle 1">
                <a:extLst>
                  <a:ext uri="{FF2B5EF4-FFF2-40B4-BE49-F238E27FC236}">
                    <a16:creationId xmlns:a16="http://schemas.microsoft.com/office/drawing/2014/main" id="{77D19186-0634-9435-2C23-530D3914D763}"/>
                  </a:ext>
                </a:extLst>
              </p:cNvPr>
              <p:cNvSpPr>
                <a:spLocks noGrp="1" noRot="1" noChangeAspect="1" noMove="1" noResize="1" noEditPoints="1" noAdjustHandles="1" noChangeArrowheads="1" noChangeShapeType="1" noTextEdit="1"/>
              </p:cNvSpPr>
              <p:nvPr>
                <p:ph idx="1"/>
              </p:nvPr>
            </p:nvSpPr>
            <p:spPr bwMode="auto">
              <a:xfrm>
                <a:off x="972778" y="1232494"/>
                <a:ext cx="10557863" cy="5409045"/>
              </a:xfrm>
              <a:prstGeom prst="rect">
                <a:avLst/>
              </a:prstGeom>
              <a:blipFill>
                <a:blip r:embed="rId2"/>
                <a:stretch>
                  <a:fillRect l="-520" r="-4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3" name="Freccia a destra 2">
            <a:extLst>
              <a:ext uri="{FF2B5EF4-FFF2-40B4-BE49-F238E27FC236}">
                <a16:creationId xmlns:a16="http://schemas.microsoft.com/office/drawing/2014/main" id="{0DBFBDC6-4EB1-65AA-688C-33A3E566FC53}"/>
              </a:ext>
            </a:extLst>
          </p:cNvPr>
          <p:cNvSpPr/>
          <p:nvPr/>
        </p:nvSpPr>
        <p:spPr>
          <a:xfrm>
            <a:off x="5285761" y="5819090"/>
            <a:ext cx="714375" cy="36195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01093BC7-8905-6C14-3883-15A2DC399746}"/>
                  </a:ext>
                </a:extLst>
              </p:cNvPr>
              <p:cNvSpPr txBox="1"/>
              <p:nvPr/>
            </p:nvSpPr>
            <p:spPr>
              <a:xfrm>
                <a:off x="5848350" y="5715684"/>
                <a:ext cx="271462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1" i="1" smtClean="0">
                              <a:latin typeface="Cambria Math" panose="02040503050406030204" pitchFamily="18" charset="0"/>
                            </a:rPr>
                          </m:ctrlPr>
                        </m:sSupPr>
                        <m:e>
                          <m:r>
                            <a:rPr lang="it-IT" b="1" i="1" smtClean="0">
                              <a:latin typeface="Cambria Math" panose="02040503050406030204" pitchFamily="18" charset="0"/>
                            </a:rPr>
                            <m:t>𝒄</m:t>
                          </m:r>
                        </m:e>
                        <m:sup>
                          <m:r>
                            <a:rPr lang="it-IT" b="1" i="1" smtClean="0">
                              <a:latin typeface="Cambria Math" panose="02040503050406030204" pitchFamily="18" charset="0"/>
                            </a:rPr>
                            <m:t>∗</m:t>
                          </m:r>
                        </m:sup>
                      </m:sSup>
                      <m:r>
                        <a:rPr lang="it-IT" b="1" i="1" smtClean="0">
                          <a:latin typeface="Cambria Math" panose="02040503050406030204" pitchFamily="18" charset="0"/>
                        </a:rPr>
                        <m:t>=</m:t>
                      </m:r>
                      <m:r>
                        <a:rPr lang="it-IT" b="1" i="1" smtClean="0">
                          <a:latin typeface="Cambria Math" panose="02040503050406030204" pitchFamily="18" charset="0"/>
                        </a:rPr>
                        <m:t>𝒘𝑻</m:t>
                      </m:r>
                      <m:r>
                        <a:rPr lang="it-IT" b="1" i="1" smtClean="0">
                          <a:latin typeface="Cambria Math" panose="02040503050406030204" pitchFamily="18" charset="0"/>
                        </a:rPr>
                        <m:t>𝜶</m:t>
                      </m:r>
                      <m:r>
                        <a:rPr lang="it-IT" b="1" i="1" smtClean="0">
                          <a:latin typeface="Cambria Math" panose="02040503050406030204" pitchFamily="18" charset="0"/>
                        </a:rPr>
                        <m:t>=</m:t>
                      </m:r>
                      <m:r>
                        <a:rPr lang="it-IT" b="1" i="1" smtClean="0">
                          <a:latin typeface="Cambria Math" panose="02040503050406030204" pitchFamily="18" charset="0"/>
                        </a:rPr>
                        <m:t>𝒘𝑳</m:t>
                      </m:r>
                    </m:oMath>
                  </m:oMathPara>
                </a14:m>
                <a:endParaRPr lang="it-IT" b="1" dirty="0">
                  <a:solidFill>
                    <a:srgbClr val="FF0000"/>
                  </a:solidFill>
                </a:endParaRPr>
              </a:p>
              <a:p>
                <a:pPr/>
                <a14:m>
                  <m:oMathPara xmlns:m="http://schemas.openxmlformats.org/officeDocument/2006/math">
                    <m:oMathParaPr>
                      <m:jc m:val="centerGroup"/>
                    </m:oMathParaPr>
                    <m:oMath xmlns:m="http://schemas.openxmlformats.org/officeDocument/2006/math">
                      <m:sSup>
                        <m:sSupPr>
                          <m:ctrlPr>
                            <a:rPr lang="it-IT" b="1" i="1" smtClean="0">
                              <a:latin typeface="Cambria Math" panose="02040503050406030204" pitchFamily="18" charset="0"/>
                            </a:rPr>
                          </m:ctrlPr>
                        </m:sSupPr>
                        <m:e>
                          <m:r>
                            <a:rPr lang="it-IT" b="1" i="1" smtClean="0">
                              <a:latin typeface="Cambria Math" panose="02040503050406030204" pitchFamily="18" charset="0"/>
                            </a:rPr>
                            <m:t>𝒍</m:t>
                          </m:r>
                        </m:e>
                        <m:sup>
                          <m:r>
                            <a:rPr lang="it-IT" b="1" i="1" smtClean="0">
                              <a:latin typeface="Cambria Math" panose="02040503050406030204" pitchFamily="18" charset="0"/>
                            </a:rPr>
                            <m:t>∗</m:t>
                          </m:r>
                        </m:sup>
                      </m:sSup>
                      <m:r>
                        <a:rPr lang="it-IT" b="1" i="1" smtClean="0">
                          <a:latin typeface="Cambria Math" panose="02040503050406030204" pitchFamily="18" charset="0"/>
                        </a:rPr>
                        <m:t>=</m:t>
                      </m:r>
                      <m:d>
                        <m:dPr>
                          <m:ctrlPr>
                            <a:rPr lang="it-IT" b="1" i="1" smtClean="0">
                              <a:latin typeface="Cambria Math" panose="02040503050406030204" pitchFamily="18" charset="0"/>
                            </a:rPr>
                          </m:ctrlPr>
                        </m:dPr>
                        <m:e>
                          <m:r>
                            <a:rPr lang="it-IT" b="1" i="1" smtClean="0">
                              <a:latin typeface="Cambria Math" panose="02040503050406030204" pitchFamily="18" charset="0"/>
                            </a:rPr>
                            <m:t>𝟏</m:t>
                          </m:r>
                          <m:r>
                            <a:rPr lang="it-IT" b="1" i="1" smtClean="0">
                              <a:latin typeface="Cambria Math" panose="02040503050406030204" pitchFamily="18" charset="0"/>
                            </a:rPr>
                            <m:t>−</m:t>
                          </m:r>
                          <m:r>
                            <a:rPr lang="it-IT" b="1" i="1" smtClean="0">
                              <a:latin typeface="Cambria Math" panose="02040503050406030204" pitchFamily="18" charset="0"/>
                            </a:rPr>
                            <m:t>𝜶</m:t>
                          </m:r>
                        </m:e>
                      </m:d>
                      <m:r>
                        <a:rPr lang="it-IT" b="1" i="1" smtClean="0">
                          <a:latin typeface="Cambria Math" panose="02040503050406030204" pitchFamily="18" charset="0"/>
                        </a:rPr>
                        <m:t>𝑻</m:t>
                      </m:r>
                    </m:oMath>
                  </m:oMathPara>
                </a14:m>
                <a:endParaRPr lang="it-IT" b="1" dirty="0"/>
              </a:p>
            </p:txBody>
          </p:sp>
        </mc:Choice>
        <mc:Fallback xmlns="">
          <p:sp>
            <p:nvSpPr>
              <p:cNvPr id="6" name="CasellaDiTesto 5">
                <a:extLst>
                  <a:ext uri="{FF2B5EF4-FFF2-40B4-BE49-F238E27FC236}">
                    <a16:creationId xmlns:a16="http://schemas.microsoft.com/office/drawing/2014/main" id="{01093BC7-8905-6C14-3883-15A2DC399746}"/>
                  </a:ext>
                </a:extLst>
              </p:cNvPr>
              <p:cNvSpPr txBox="1">
                <a:spLocks noRot="1" noChangeAspect="1" noMove="1" noResize="1" noEditPoints="1" noAdjustHandles="1" noChangeArrowheads="1" noChangeShapeType="1" noTextEdit="1"/>
              </p:cNvSpPr>
              <p:nvPr/>
            </p:nvSpPr>
            <p:spPr>
              <a:xfrm>
                <a:off x="5848350" y="5715684"/>
                <a:ext cx="2714625" cy="646331"/>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68DEB7F5-9684-DBCE-998C-A9A5356E8F19}"/>
                  </a:ext>
                </a:extLst>
              </p:cNvPr>
              <p:cNvSpPr txBox="1"/>
              <p:nvPr/>
            </p:nvSpPr>
            <p:spPr>
              <a:xfrm>
                <a:off x="9429749" y="5676899"/>
                <a:ext cx="461962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L’offerta di lavoro è:</a:t>
                </a:r>
              </a:p>
              <a:p>
                <a:r>
                  <a:rPr lang="it-IT" dirty="0"/>
                  <a:t> </a:t>
                </a:r>
                <a14:m>
                  <m:oMath xmlns:m="http://schemas.openxmlformats.org/officeDocument/2006/math">
                    <m:sSup>
                      <m:sSupPr>
                        <m:ctrlPr>
                          <a:rPr lang="it-IT" b="1" i="1" smtClean="0">
                            <a:solidFill>
                              <a:schemeClr val="accent5">
                                <a:lumMod val="60000"/>
                                <a:lumOff val="40000"/>
                              </a:schemeClr>
                            </a:solidFill>
                            <a:latin typeface="Cambria Math" panose="02040503050406030204" pitchFamily="18" charset="0"/>
                          </a:rPr>
                        </m:ctrlPr>
                      </m:sSupPr>
                      <m:e>
                        <m:r>
                          <a:rPr lang="it-IT" b="1" i="1" smtClean="0">
                            <a:solidFill>
                              <a:schemeClr val="accent5">
                                <a:lumMod val="60000"/>
                                <a:lumOff val="40000"/>
                              </a:schemeClr>
                            </a:solidFill>
                            <a:latin typeface="Cambria Math" panose="02040503050406030204" pitchFamily="18" charset="0"/>
                          </a:rPr>
                          <m:t>𝑳</m:t>
                        </m:r>
                      </m:e>
                      <m:sup>
                        <m:r>
                          <a:rPr lang="it-IT" b="1" i="1" smtClean="0">
                            <a:solidFill>
                              <a:schemeClr val="accent5">
                                <a:lumMod val="60000"/>
                                <a:lumOff val="40000"/>
                              </a:schemeClr>
                            </a:solidFill>
                            <a:latin typeface="Cambria Math" panose="02040503050406030204" pitchFamily="18" charset="0"/>
                          </a:rPr>
                          <m:t>∗</m:t>
                        </m:r>
                      </m:sup>
                    </m:sSup>
                    <m:r>
                      <a:rPr lang="it-IT" b="1" i="1" smtClean="0">
                        <a:solidFill>
                          <a:schemeClr val="accent5">
                            <a:lumMod val="60000"/>
                            <a:lumOff val="40000"/>
                          </a:schemeClr>
                        </a:solidFill>
                        <a:latin typeface="Cambria Math" panose="02040503050406030204" pitchFamily="18" charset="0"/>
                      </a:rPr>
                      <m:t>=</m:t>
                    </m:r>
                    <m:r>
                      <a:rPr lang="it-IT" b="1" i="1" smtClean="0">
                        <a:solidFill>
                          <a:schemeClr val="accent5">
                            <a:lumMod val="60000"/>
                            <a:lumOff val="40000"/>
                          </a:schemeClr>
                        </a:solidFill>
                        <a:latin typeface="Cambria Math" panose="02040503050406030204" pitchFamily="18" charset="0"/>
                      </a:rPr>
                      <m:t>𝜶</m:t>
                    </m:r>
                    <m:r>
                      <a:rPr lang="it-IT" b="1" i="1" smtClean="0">
                        <a:solidFill>
                          <a:schemeClr val="accent5">
                            <a:lumMod val="60000"/>
                            <a:lumOff val="40000"/>
                          </a:schemeClr>
                        </a:solidFill>
                        <a:latin typeface="Cambria Math" panose="02040503050406030204" pitchFamily="18" charset="0"/>
                      </a:rPr>
                      <m:t>𝑻</m:t>
                    </m:r>
                  </m:oMath>
                </a14:m>
                <a:endParaRPr lang="it-IT" dirty="0"/>
              </a:p>
            </p:txBody>
          </p:sp>
        </mc:Choice>
        <mc:Fallback xmlns="">
          <p:sp>
            <p:nvSpPr>
              <p:cNvPr id="4" name="CasellaDiTesto 3">
                <a:extLst>
                  <a:ext uri="{FF2B5EF4-FFF2-40B4-BE49-F238E27FC236}">
                    <a16:creationId xmlns:a16="http://schemas.microsoft.com/office/drawing/2014/main" id="{68DEB7F5-9684-DBCE-998C-A9A5356E8F19}"/>
                  </a:ext>
                </a:extLst>
              </p:cNvPr>
              <p:cNvSpPr txBox="1">
                <a:spLocks noRot="1" noChangeAspect="1" noMove="1" noResize="1" noEditPoints="1" noAdjustHandles="1" noChangeArrowheads="1" noChangeShapeType="1" noTextEdit="1"/>
              </p:cNvSpPr>
              <p:nvPr/>
            </p:nvSpPr>
            <p:spPr>
              <a:xfrm>
                <a:off x="9429749" y="5676899"/>
                <a:ext cx="4619625" cy="646331"/>
              </a:xfrm>
              <a:prstGeom prst="rect">
                <a:avLst/>
              </a:prstGeom>
              <a:blipFill>
                <a:blip r:embed="rId4"/>
                <a:stretch>
                  <a:fillRect l="-1187" t="-4717"/>
                </a:stretch>
              </a:blipFill>
            </p:spPr>
            <p:txBody>
              <a:bodyPr/>
              <a:lstStyle/>
              <a:p>
                <a:r>
                  <a:rPr lang="it-IT">
                    <a:noFill/>
                  </a:rPr>
                  <a:t> </a:t>
                </a:r>
              </a:p>
            </p:txBody>
          </p:sp>
        </mc:Fallback>
      </mc:AlternateContent>
      <p:sp>
        <p:nvSpPr>
          <p:cNvPr id="7" name="Freccia a destra 6">
            <a:extLst>
              <a:ext uri="{FF2B5EF4-FFF2-40B4-BE49-F238E27FC236}">
                <a16:creationId xmlns:a16="http://schemas.microsoft.com/office/drawing/2014/main" id="{DC0A26D9-55EA-7EA8-F334-48A7E85BDB59}"/>
              </a:ext>
            </a:extLst>
          </p:cNvPr>
          <p:cNvSpPr/>
          <p:nvPr/>
        </p:nvSpPr>
        <p:spPr>
          <a:xfrm>
            <a:off x="8402279" y="5819090"/>
            <a:ext cx="714375" cy="36195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hape 17">
            <a:extLst>
              <a:ext uri="{FF2B5EF4-FFF2-40B4-BE49-F238E27FC236}">
                <a16:creationId xmlns:a16="http://schemas.microsoft.com/office/drawing/2014/main" id="{249B8EBA-C083-FEDF-F2C8-8445C945D07C}"/>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9" name="Shape 18">
            <a:extLst>
              <a:ext uri="{FF2B5EF4-FFF2-40B4-BE49-F238E27FC236}">
                <a16:creationId xmlns:a16="http://schemas.microsoft.com/office/drawing/2014/main" id="{E727F8F3-E3D1-C767-D92F-16D099018E59}"/>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10" name="Image 0" descr="preencoded.png">
            <a:extLst>
              <a:ext uri="{FF2B5EF4-FFF2-40B4-BE49-F238E27FC236}">
                <a16:creationId xmlns:a16="http://schemas.microsoft.com/office/drawing/2014/main" id="{723AEC05-9D6C-3889-74C8-21F8256C6BD6}"/>
              </a:ext>
            </a:extLst>
          </p:cNvPr>
          <p:cNvPicPr>
            <a:picLocks noChangeAspect="1"/>
          </p:cNvPicPr>
          <p:nvPr/>
        </p:nvPicPr>
        <p:blipFill>
          <a:blip r:embed="rId5"/>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4085252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FA1F7-2412-757A-2079-7FC480001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40A88-8760-1E38-C513-6804BE4E990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La curva di </a:t>
            </a:r>
            <a:r>
              <a:rPr lang="en-US" dirty="0" err="1">
                <a:latin typeface="Times New Roman" panose="02020603050405020304" pitchFamily="18" charset="0"/>
                <a:cs typeface="Times New Roman" panose="02020603050405020304" pitchFamily="18" charset="0"/>
              </a:rPr>
              <a:t>offerta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lavoro</a:t>
            </a:r>
            <a:endParaRPr lang="en-US" dirty="0">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2ADB81E0-6240-36B2-3D3A-9D658C02FFB8}"/>
              </a:ext>
            </a:extLst>
          </p:cNvPr>
          <p:cNvSpPr txBox="1"/>
          <p:nvPr/>
        </p:nvSpPr>
        <p:spPr>
          <a:xfrm>
            <a:off x="981075" y="1543050"/>
            <a:ext cx="10827467"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L’offerta di lavoro è inelastica rispetto al salario reale (indipendentemente dal valore del salario l’agente offre sempre lo stesso ammontare di ore lavoro): </a:t>
            </a:r>
          </a:p>
        </p:txBody>
      </p:sp>
      <p:pic>
        <p:nvPicPr>
          <p:cNvPr id="6" name="Immagine 5">
            <a:extLst>
              <a:ext uri="{FF2B5EF4-FFF2-40B4-BE49-F238E27FC236}">
                <a16:creationId xmlns:a16="http://schemas.microsoft.com/office/drawing/2014/main" id="{DE7C0281-A417-1C56-002C-1A84F27CA929}"/>
              </a:ext>
            </a:extLst>
          </p:cNvPr>
          <p:cNvPicPr>
            <a:picLocks noChangeAspect="1"/>
          </p:cNvPicPr>
          <p:nvPr/>
        </p:nvPicPr>
        <p:blipFill>
          <a:blip r:embed="rId2"/>
          <a:stretch>
            <a:fillRect/>
          </a:stretch>
        </p:blipFill>
        <p:spPr>
          <a:xfrm>
            <a:off x="3662050" y="2476251"/>
            <a:ext cx="4467849" cy="3562847"/>
          </a:xfrm>
          <a:prstGeom prst="rect">
            <a:avLst/>
          </a:prstGeom>
        </p:spPr>
      </p:pic>
      <p:sp>
        <p:nvSpPr>
          <p:cNvPr id="4" name="Shape 17">
            <a:extLst>
              <a:ext uri="{FF2B5EF4-FFF2-40B4-BE49-F238E27FC236}">
                <a16:creationId xmlns:a16="http://schemas.microsoft.com/office/drawing/2014/main" id="{BDAF57F6-64DC-FC99-C80A-AB7ED27723E0}"/>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FB7EF448-5CA3-7E07-1D4E-9C0BC1AD9A93}"/>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7" name="Image 0" descr="preencoded.png">
            <a:extLst>
              <a:ext uri="{FF2B5EF4-FFF2-40B4-BE49-F238E27FC236}">
                <a16:creationId xmlns:a16="http://schemas.microsoft.com/office/drawing/2014/main" id="{FE4CD726-423F-BE80-0FFB-AF74607CA077}"/>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170982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C1F49-F366-9AF7-2902-F26C5E4C2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F0313-FE31-AA45-A182-2C05D0A4227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(Altra) curva di </a:t>
            </a:r>
            <a:r>
              <a:rPr lang="en-US" dirty="0" err="1">
                <a:latin typeface="Times New Roman" panose="02020603050405020304" pitchFamily="18" charset="0"/>
                <a:cs typeface="Times New Roman" panose="02020603050405020304" pitchFamily="18" charset="0"/>
              </a:rPr>
              <a:t>offerta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lavoro</a:t>
            </a:r>
            <a:endParaRPr lang="en-US" dirty="0">
              <a:latin typeface="Times New Roman" panose="02020603050405020304" pitchFamily="18" charset="0"/>
              <a:cs typeface="Times New Roman" panose="02020603050405020304" pitchFamily="18" charset="0"/>
            </a:endParaRPr>
          </a:p>
        </p:txBody>
      </p:sp>
      <p:pic>
        <p:nvPicPr>
          <p:cNvPr id="3" name="Immagine 2">
            <a:extLst>
              <a:ext uri="{FF2B5EF4-FFF2-40B4-BE49-F238E27FC236}">
                <a16:creationId xmlns:a16="http://schemas.microsoft.com/office/drawing/2014/main" id="{C83176CC-27F1-6DD5-B731-C118C48F4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643" y="2395287"/>
            <a:ext cx="5649113" cy="3591426"/>
          </a:xfrm>
          <a:prstGeom prst="rect">
            <a:avLst/>
          </a:prstGeom>
        </p:spPr>
      </p:pic>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5B7A58FF-1C41-6102-DF17-F36CE49745B9}"/>
                  </a:ext>
                </a:extLst>
              </p:cNvPr>
              <p:cNvSpPr txBox="1"/>
              <p:nvPr/>
            </p:nvSpPr>
            <p:spPr>
              <a:xfrm>
                <a:off x="981075" y="1543050"/>
                <a:ext cx="9515475" cy="516167"/>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Se la funzione di utilità fosse: </a:t>
                </a:r>
                <a14:m>
                  <m:oMath xmlns:m="http://schemas.openxmlformats.org/officeDocument/2006/math">
                    <m:r>
                      <a:rPr lang="it-IT" b="0" i="1" smtClean="0">
                        <a:latin typeface="Cambria Math" panose="02040503050406030204" pitchFamily="18" charset="0"/>
                      </a:rPr>
                      <m:t>𝑈</m:t>
                    </m:r>
                    <m:r>
                      <a:rPr lang="it-IT" b="0" i="1" smtClean="0">
                        <a:latin typeface="Cambria Math" panose="02040503050406030204" pitchFamily="18" charset="0"/>
                      </a:rPr>
                      <m:t>=</m:t>
                    </m:r>
                    <m:r>
                      <a:rPr lang="it-IT" b="0" i="1" smtClean="0">
                        <a:latin typeface="Cambria Math" panose="02040503050406030204" pitchFamily="18" charset="0"/>
                      </a:rPr>
                      <m:t>𝐶</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rPr>
                          <m:t>𝛾</m:t>
                        </m:r>
                      </m:den>
                    </m:f>
                    <m:sSup>
                      <m:sSupPr>
                        <m:ctrlPr>
                          <a:rPr lang="it-IT" b="0" i="1" smtClean="0">
                            <a:latin typeface="Cambria Math" panose="02040503050406030204" pitchFamily="18" charset="0"/>
                          </a:rPr>
                        </m:ctrlPr>
                      </m:sSupPr>
                      <m:e>
                        <m:r>
                          <a:rPr lang="it-IT" b="0" i="1" smtClean="0">
                            <a:latin typeface="Cambria Math" panose="02040503050406030204" pitchFamily="18" charset="0"/>
                          </a:rPr>
                          <m:t>𝑙</m:t>
                        </m:r>
                      </m:e>
                      <m:sup>
                        <m:r>
                          <a:rPr lang="it-IT" b="0" i="1" smtClean="0">
                            <a:latin typeface="Cambria Math" panose="02040503050406030204" pitchFamily="18" charset="0"/>
                          </a:rPr>
                          <m:t>1+</m:t>
                        </m:r>
                        <m:r>
                          <a:rPr lang="it-IT" b="0" i="1" smtClean="0">
                            <a:latin typeface="Cambria Math" panose="02040503050406030204" pitchFamily="18" charset="0"/>
                          </a:rPr>
                          <m:t>𝛾</m:t>
                        </m:r>
                      </m:sup>
                    </m:sSup>
                  </m:oMath>
                </a14:m>
                <a:r>
                  <a:rPr lang="it-IT" dirty="0">
                    <a:latin typeface="Times New Roman" panose="02020603050405020304" pitchFamily="18" charset="0"/>
                    <a:cs typeface="Times New Roman" panose="02020603050405020304" pitchFamily="18" charset="0"/>
                  </a:rPr>
                  <a:t>, avremmo la seguente curva di offerta di lavoro:</a:t>
                </a:r>
              </a:p>
            </p:txBody>
          </p:sp>
        </mc:Choice>
        <mc:Fallback xmlns="">
          <p:sp>
            <p:nvSpPr>
              <p:cNvPr id="5" name="CasellaDiTesto 4">
                <a:extLst>
                  <a:ext uri="{FF2B5EF4-FFF2-40B4-BE49-F238E27FC236}">
                    <a16:creationId xmlns:a16="http://schemas.microsoft.com/office/drawing/2014/main" id="{5B7A58FF-1C41-6102-DF17-F36CE49745B9}"/>
                  </a:ext>
                </a:extLst>
              </p:cNvPr>
              <p:cNvSpPr txBox="1">
                <a:spLocks noRot="1" noChangeAspect="1" noMove="1" noResize="1" noEditPoints="1" noAdjustHandles="1" noChangeArrowheads="1" noChangeShapeType="1" noTextEdit="1"/>
              </p:cNvSpPr>
              <p:nvPr/>
            </p:nvSpPr>
            <p:spPr>
              <a:xfrm>
                <a:off x="981075" y="1543050"/>
                <a:ext cx="9515475" cy="516167"/>
              </a:xfrm>
              <a:prstGeom prst="rect">
                <a:avLst/>
              </a:prstGeom>
              <a:blipFill>
                <a:blip r:embed="rId3"/>
                <a:stretch>
                  <a:fillRect l="-577" b="-2353"/>
                </a:stretch>
              </a:blipFill>
            </p:spPr>
            <p:txBody>
              <a:bodyPr/>
              <a:lstStyle/>
              <a:p>
                <a:r>
                  <a:rPr lang="it-IT">
                    <a:noFill/>
                  </a:rPr>
                  <a:t> </a:t>
                </a:r>
              </a:p>
            </p:txBody>
          </p:sp>
        </mc:Fallback>
      </mc:AlternateContent>
      <p:sp>
        <p:nvSpPr>
          <p:cNvPr id="4" name="Shape 17">
            <a:extLst>
              <a:ext uri="{FF2B5EF4-FFF2-40B4-BE49-F238E27FC236}">
                <a16:creationId xmlns:a16="http://schemas.microsoft.com/office/drawing/2014/main" id="{1617B38A-AEA0-3FE3-99A3-FA70D494CFE1}"/>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6" name="Shape 18">
            <a:extLst>
              <a:ext uri="{FF2B5EF4-FFF2-40B4-BE49-F238E27FC236}">
                <a16:creationId xmlns:a16="http://schemas.microsoft.com/office/drawing/2014/main" id="{6612EA8C-B62C-89B2-2BD6-DB38E84C86F3}"/>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7" name="Image 0" descr="preencoded.png">
            <a:extLst>
              <a:ext uri="{FF2B5EF4-FFF2-40B4-BE49-F238E27FC236}">
                <a16:creationId xmlns:a16="http://schemas.microsoft.com/office/drawing/2014/main" id="{A781941E-7630-92CF-711A-CD7948C4743F}"/>
              </a:ext>
            </a:extLst>
          </p:cNvPr>
          <p:cNvPicPr>
            <a:picLocks noChangeAspect="1"/>
          </p:cNvPicPr>
          <p:nvPr/>
        </p:nvPicPr>
        <p:blipFill>
          <a:blip r:embed="rId4"/>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37768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DCFC2-40D3-04CF-2925-4536FEA33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BDFFB-8E79-4A1F-86E3-5DB052B6A6E1}"/>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Approccio classico-Keynesiano</a:t>
            </a:r>
          </a:p>
        </p:txBody>
      </p:sp>
      <p:sp>
        <p:nvSpPr>
          <p:cNvPr id="3" name="Content Placeholder 2">
            <a:extLst>
              <a:ext uri="{FF2B5EF4-FFF2-40B4-BE49-F238E27FC236}">
                <a16:creationId xmlns:a16="http://schemas.microsoft.com/office/drawing/2014/main" id="{0B1FA906-612F-8A95-9CF4-2AC5B61056C2}"/>
              </a:ext>
            </a:extLst>
          </p:cNvPr>
          <p:cNvSpPr>
            <a:spLocks noGrp="1"/>
          </p:cNvSpPr>
          <p:nvPr>
            <p:ph idx="1"/>
          </p:nvPr>
        </p:nvSpPr>
        <p:spPr>
          <a:xfrm>
            <a:off x="685799" y="1825625"/>
            <a:ext cx="10051474" cy="4351338"/>
          </a:xfrm>
        </p:spPr>
        <p:txBody>
          <a:bodyPr>
            <a:normAutofit/>
          </a:bodyPr>
          <a:lstStyle/>
          <a:p>
            <a:pPr algn="just"/>
            <a:r>
              <a:rPr lang="it-IT" sz="2000" noProof="0" dirty="0">
                <a:latin typeface="Times New Roman" panose="02020603050405020304" pitchFamily="18" charset="0"/>
                <a:cs typeface="Times New Roman" panose="02020603050405020304" pitchFamily="18" charset="0"/>
              </a:rPr>
              <a:t>La domanda determina i livelli di produzione e di occupazione;</a:t>
            </a:r>
          </a:p>
          <a:p>
            <a:pPr algn="just"/>
            <a:r>
              <a:rPr lang="it-IT" sz="2000" noProof="0" dirty="0">
                <a:latin typeface="Times New Roman" panose="02020603050405020304" pitchFamily="18" charset="0"/>
                <a:ea typeface="Calibri" panose="020F0502020204030204" pitchFamily="34" charset="0"/>
                <a:cs typeface="Times New Roman" panose="02020603050405020304" pitchFamily="18" charset="0"/>
              </a:rPr>
              <a:t>Un aumento delle componenti autonome di spesa (spesa pubblica, investimenti, esportazioni, credito al consumo) genera un aumento del reddito, del PIL e dell’occupazione;</a:t>
            </a:r>
          </a:p>
          <a:p>
            <a:pPr algn="just"/>
            <a:r>
              <a:rPr lang="it-IT" sz="2000" noProof="0" dirty="0">
                <a:latin typeface="Times New Roman" panose="02020603050405020304" pitchFamily="18" charset="0"/>
                <a:ea typeface="Calibri" panose="020F0502020204030204" pitchFamily="34" charset="0"/>
                <a:cs typeface="Times New Roman" panose="02020603050405020304" pitchFamily="18" charset="0"/>
              </a:rPr>
              <a:t>I prestiti volti a finanziare spesa pubblica o investimenti delle imprese danno avvio al processo economico. Questi rappresentano i canali di iniezione monetaria o di potere d’acquisto nel sistema. </a:t>
            </a:r>
            <a:endParaRPr lang="it-IT" sz="2000" noProof="0" dirty="0">
              <a:latin typeface="Times New Roman" panose="02020603050405020304" pitchFamily="18" charset="0"/>
              <a:cs typeface="Times New Roman" panose="02020603050405020304" pitchFamily="18" charset="0"/>
            </a:endParaRPr>
          </a:p>
          <a:p>
            <a:pPr algn="just"/>
            <a:r>
              <a:rPr lang="it-IT" sz="2000" noProof="0" dirty="0">
                <a:latin typeface="Times New Roman" panose="02020603050405020304" pitchFamily="18" charset="0"/>
                <a:cs typeface="Times New Roman" panose="02020603050405020304" pitchFamily="18" charset="0"/>
              </a:rPr>
              <a:t>I risparmi monetari sono generati dalla creazione di debito (finalizzato a finanziare la spesa pubblica, gli </a:t>
            </a:r>
            <a:r>
              <a:rPr lang="it-IT" sz="2000" noProof="0" dirty="0" err="1">
                <a:latin typeface="Times New Roman" panose="02020603050405020304" pitchFamily="18" charset="0"/>
                <a:cs typeface="Times New Roman" panose="02020603050405020304" pitchFamily="18" charset="0"/>
              </a:rPr>
              <a:t>ivnestimenti</a:t>
            </a:r>
            <a:r>
              <a:rPr lang="it-IT" sz="2000" noProof="0" dirty="0">
                <a:latin typeface="Times New Roman" panose="02020603050405020304" pitchFamily="18" charset="0"/>
                <a:cs typeface="Times New Roman" panose="02020603050405020304" pitchFamily="18" charset="0"/>
              </a:rPr>
              <a:t> etc.).</a:t>
            </a:r>
          </a:p>
          <a:p>
            <a:pPr algn="just"/>
            <a:r>
              <a:rPr lang="it-IT" sz="2000" noProof="0" dirty="0">
                <a:latin typeface="Times New Roman" panose="02020603050405020304" pitchFamily="18" charset="0"/>
                <a:cs typeface="Times New Roman" panose="02020603050405020304" pitchFamily="18" charset="0"/>
              </a:rPr>
              <a:t>Gli investimenti determinano i risparmi (insieme alla spesa pubblica in deficit).</a:t>
            </a:r>
          </a:p>
          <a:p>
            <a:pPr algn="just"/>
            <a:r>
              <a:rPr lang="it-IT" sz="2000" noProof="0" dirty="0">
                <a:latin typeface="Times New Roman" panose="02020603050405020304" pitchFamily="18" charset="0"/>
                <a:cs typeface="Times New Roman" panose="02020603050405020304" pitchFamily="18" charset="0"/>
              </a:rPr>
              <a:t>Teoria della moneta endogena. </a:t>
            </a:r>
          </a:p>
          <a:p>
            <a:pPr algn="just"/>
            <a:r>
              <a:rPr lang="it-IT" sz="2000" noProof="0" dirty="0">
                <a:latin typeface="Times New Roman" panose="02020603050405020304" pitchFamily="18" charset="0"/>
                <a:cs typeface="Times New Roman" panose="02020603050405020304" pitchFamily="18" charset="0"/>
              </a:rPr>
              <a:t>Paradosso dei risparmi. </a:t>
            </a:r>
          </a:p>
          <a:p>
            <a:pPr algn="just"/>
            <a:r>
              <a:rPr lang="it-IT" sz="2000" noProof="0" dirty="0">
                <a:latin typeface="Times New Roman" panose="02020603050405020304" pitchFamily="18" charset="0"/>
                <a:cs typeface="Times New Roman" panose="02020603050405020304" pitchFamily="18" charset="0"/>
              </a:rPr>
              <a:t>Paradosso del profitto.</a:t>
            </a:r>
          </a:p>
          <a:p>
            <a:pPr algn="just"/>
            <a:endParaRPr lang="it-IT" sz="2000" noProof="0" dirty="0">
              <a:latin typeface="Times New Roman" panose="02020603050405020304" pitchFamily="18" charset="0"/>
              <a:cs typeface="Times New Roman" panose="02020603050405020304" pitchFamily="18" charset="0"/>
            </a:endParaRPr>
          </a:p>
        </p:txBody>
      </p:sp>
      <p:sp>
        <p:nvSpPr>
          <p:cNvPr id="4" name="Shape 17">
            <a:extLst>
              <a:ext uri="{FF2B5EF4-FFF2-40B4-BE49-F238E27FC236}">
                <a16:creationId xmlns:a16="http://schemas.microsoft.com/office/drawing/2014/main" id="{1DA1AFED-07B4-2118-9098-01D899695C86}"/>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E7BDF320-5F07-A2F3-5997-07A8884272B6}"/>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9AABDCEC-B10C-96B5-A594-D7FC47CD0AE7}"/>
              </a:ext>
            </a:extLst>
          </p:cNvPr>
          <p:cNvPicPr>
            <a:picLocks noChangeAspect="1"/>
          </p:cNvPicPr>
          <p:nvPr/>
        </p:nvPicPr>
        <p:blipFill>
          <a:blip r:embed="rId2"/>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646789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5372-2903-2510-220B-E418820FA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3EDDA-2298-E669-5B91-E2A785B42D37}"/>
              </a:ext>
            </a:extLst>
          </p:cNvPr>
          <p:cNvSpPr>
            <a:spLocks noGrp="1"/>
          </p:cNvSpPr>
          <p:nvPr>
            <p:ph type="title"/>
          </p:nvPr>
        </p:nvSpPr>
        <p:spPr>
          <a:xfrm>
            <a:off x="972779" y="69850"/>
            <a:ext cx="10447695" cy="1325563"/>
          </a:xfrm>
        </p:spPr>
        <p:txBody>
          <a:bodyPr>
            <a:normAutofit/>
          </a:bodyPr>
          <a:lstStyle/>
          <a:p>
            <a:r>
              <a:rPr lang="en-US" sz="3800" dirty="0">
                <a:latin typeface="Times New Roman" panose="02020603050405020304" pitchFamily="18" charset="0"/>
                <a:cs typeface="Times New Roman" panose="02020603050405020304" pitchFamily="18" charset="0"/>
              </a:rPr>
              <a:t>La </a:t>
            </a:r>
            <a:r>
              <a:rPr lang="en-US" sz="3800" dirty="0" err="1">
                <a:latin typeface="Times New Roman" panose="02020603050405020304" pitchFamily="18" charset="0"/>
                <a:cs typeface="Times New Roman" panose="02020603050405020304" pitchFamily="18" charset="0"/>
              </a:rPr>
              <a:t>scelta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dell’agente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dotato</a:t>
            </a:r>
            <a:r>
              <a:rPr lang="en-US" sz="3800" dirty="0">
                <a:latin typeface="Times New Roman" panose="02020603050405020304" pitchFamily="18" charset="0"/>
                <a:cs typeface="Times New Roman" panose="02020603050405020304" pitchFamily="18" charset="0"/>
              </a:rPr>
              <a:t> solo di </a:t>
            </a:r>
            <a:r>
              <a:rPr lang="en-US" sz="3800" dirty="0" err="1">
                <a:latin typeface="Times New Roman" panose="02020603050405020304" pitchFamily="18" charset="0"/>
                <a:cs typeface="Times New Roman" panose="02020603050405020304" pitchFamily="18" charset="0"/>
              </a:rPr>
              <a:t>capitale</a:t>
            </a:r>
            <a:endParaRPr lang="en-US" sz="3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D05E71B5-159B-4E92-D7EE-F8096D238AE8}"/>
                  </a:ext>
                </a:extLst>
              </p:cNvPr>
              <p:cNvSpPr>
                <a:spLocks noGrp="1" noChangeArrowheads="1"/>
              </p:cNvSpPr>
              <p:nvPr>
                <p:ph idx="1"/>
              </p:nvPr>
            </p:nvSpPr>
            <p:spPr bwMode="auto">
              <a:xfrm>
                <a:off x="1039454" y="2260826"/>
                <a:ext cx="10381020" cy="39703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eaLnBrk="0" fontAlgn="base" hangingPunct="0">
                  <a:lnSpc>
                    <a:spcPct val="100000"/>
                  </a:lnSpc>
                  <a:spcBef>
                    <a:spcPct val="0"/>
                  </a:spcBef>
                  <a:spcAft>
                    <a:spcPct val="0"/>
                  </a:spcAft>
                  <a:buNone/>
                </a:pP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Dato un certo ammontare di saggio di profitto e capitale, l’agente non piò far altro che consumare esattamente la «rendita» che gli genera il capitale (p</a:t>
                </a:r>
                <a:r>
                  <a:rPr lang="it-IT" sz="1800" dirty="0" err="1">
                    <a:latin typeface="Times New Roman" panose="02020603050405020304" pitchFamily="18" charset="0"/>
                    <a:cs typeface="Times New Roman" panose="02020603050405020304" pitchFamily="18" charset="0"/>
                  </a:rPr>
                  <a:t>er</a:t>
                </a:r>
                <a:r>
                  <a:rPr lang="it-IT" sz="1800" dirty="0">
                    <a:latin typeface="Times New Roman" panose="02020603050405020304" pitchFamily="18" charset="0"/>
                    <a:cs typeface="Times New Roman" panose="02020603050405020304" pitchFamily="18" charset="0"/>
                  </a:rPr>
                  <a:t> ora, ipotizziamo per semplicità che l’agente offra tutto il capitale a </a:t>
                </a:r>
                <a:r>
                  <a:rPr lang="it-IT" sz="1800">
                    <a:latin typeface="Times New Roman" panose="02020603050405020304" pitchFamily="18" charset="0"/>
                    <a:cs typeface="Times New Roman" panose="02020603050405020304" pitchFamily="18" charset="0"/>
                  </a:rPr>
                  <a:t>disposizione; non </a:t>
                </a:r>
                <a:r>
                  <a:rPr lang="it-IT" sz="1800" dirty="0">
                    <a:latin typeface="Times New Roman" panose="02020603050405020304" pitchFamily="18" charset="0"/>
                    <a:cs typeface="Times New Roman" panose="02020603050405020304" pitchFamily="18" charset="0"/>
                  </a:rPr>
                  <a:t>c’è scelta del consumo intertemporale </a:t>
                </a: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a:t>
                </a:r>
                <a:endParaRPr lang="it-IT" sz="1800" noProof="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𝑚𝑎𝑥</m:t>
                      </m:r>
                      <m:r>
                        <a:rPr lang="it-IT" sz="1800" b="0" i="1" noProof="0" smtClean="0">
                          <a:latin typeface="Cambria Math" panose="02040503050406030204" pitchFamily="18" charset="0"/>
                          <a:cs typeface="Times New Roman" panose="02020603050405020304" pitchFamily="18" charset="0"/>
                        </a:rPr>
                        <m:t> </m:t>
                      </m:r>
                      <m:sSub>
                        <m:sSubPr>
                          <m:ctrlPr>
                            <a:rPr lang="it-IT" sz="1800" b="0" i="1" noProof="0" smtClean="0">
                              <a:latin typeface="Cambria Math" panose="02040503050406030204" pitchFamily="18" charset="0"/>
                              <a:cs typeface="Times New Roman" panose="02020603050405020304" pitchFamily="18" charset="0"/>
                            </a:rPr>
                          </m:ctrlPr>
                        </m:sSubPr>
                        <m:e>
                          <m:r>
                            <a:rPr lang="it-IT" sz="1800" b="0" i="1" noProof="0" smtClean="0">
                              <a:latin typeface="Cambria Math" panose="02040503050406030204" pitchFamily="18" charset="0"/>
                              <a:cs typeface="Times New Roman" panose="02020603050405020304" pitchFamily="18" charset="0"/>
                            </a:rPr>
                            <m:t>𝑈</m:t>
                          </m:r>
                        </m:e>
                        <m:sub>
                          <m:r>
                            <a:rPr lang="it-IT" sz="1800" b="0" i="1" noProof="0" smtClean="0">
                              <a:latin typeface="Cambria Math" panose="02040503050406030204" pitchFamily="18" charset="0"/>
                              <a:cs typeface="Times New Roman" panose="02020603050405020304" pitchFamily="18" charset="0"/>
                            </a:rPr>
                            <m:t>𝐾</m:t>
                          </m:r>
                        </m:sub>
                      </m:sSub>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𝐶</m:t>
                      </m:r>
                    </m:oMath>
                  </m:oMathPara>
                </a14:m>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lang="it-IT" sz="1800" noProof="0" dirty="0">
                    <a:latin typeface="Times New Roman" panose="02020603050405020304" pitchFamily="18" charset="0"/>
                    <a:cs typeface="Times New Roman" panose="02020603050405020304" pitchFamily="18" charset="0"/>
                  </a:rPr>
                  <a:t>Sotto il vincolo di bilancio: </a:t>
                </a: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𝐶</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𝑟</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 </m:t>
                      </m:r>
                      <m:acc>
                        <m:accPr>
                          <m:chr m:val="̅"/>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acc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𝐾</m:t>
                          </m:r>
                        </m:e>
                      </m:acc>
                    </m:oMath>
                  </m:oMathPara>
                </a14:m>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lang="it-IT" sz="1800" dirty="0">
                    <a:latin typeface="Times New Roman" panose="02020603050405020304" pitchFamily="18" charset="0"/>
                    <a:cs typeface="Times New Roman" panose="02020603050405020304" pitchFamily="18" charset="0"/>
                  </a:rPr>
                  <a:t>Offerta di capitale è fissata da </a:t>
                </a:r>
                <a14:m>
                  <m:oMath xmlns:m="http://schemas.openxmlformats.org/officeDocument/2006/math">
                    <m:acc>
                      <m:accPr>
                        <m:chr m:val="̅"/>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acc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𝐾</m:t>
                        </m:r>
                      </m:e>
                    </m:acc>
                  </m:oMath>
                </a14:m>
                <a:r>
                  <a:rPr lang="it-IT" sz="1800" dirty="0">
                    <a:latin typeface="Times New Roman" panose="02020603050405020304" pitchFamily="18" charset="0"/>
                    <a:cs typeface="Times New Roman" panose="02020603050405020304" pitchFamily="18" charset="0"/>
                  </a:rPr>
                  <a:t>:</a:t>
                </a:r>
              </a:p>
              <a:p>
                <a:pPr marL="0" indent="0" eaLnBrk="0" fontAlgn="base" hangingPunct="0">
                  <a:lnSpc>
                    <a:spcPct val="100000"/>
                  </a:lnSpc>
                  <a:spcBef>
                    <a:spcPct val="0"/>
                  </a:spcBef>
                  <a:spcAft>
                    <a:spcPct val="0"/>
                  </a:spcAft>
                  <a:buNone/>
                </a:pPr>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sSup>
                        <m:sSupPr>
                          <m:ctrlP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ctrlPr>
                        </m:sSupPr>
                        <m:e>
                          <m: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t>𝐾</m:t>
                          </m:r>
                        </m:e>
                        <m:sup>
                          <m: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t>𝑠</m:t>
                          </m:r>
                        </m:sup>
                      </m:sSup>
                      <m: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t>=</m:t>
                      </m:r>
                      <m:acc>
                        <m:accPr>
                          <m:chr m:val="̅"/>
                          <m:ctrlP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ctrlPr>
                        </m:accPr>
                        <m:e>
                          <m: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t>𝐾</m:t>
                          </m:r>
                        </m:e>
                      </m:acc>
                    </m:oMath>
                  </m:oMathPara>
                </a14:m>
                <a:endParaRPr lang="it-IT" sz="1800" dirty="0">
                  <a:solidFill>
                    <a:schemeClr val="accent5">
                      <a:lumMod val="60000"/>
                      <a:lumOff val="40000"/>
                    </a:schemeClr>
                  </a:solidFill>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800" dirty="0">
                  <a:latin typeface="Times New Roman" panose="02020603050405020304" pitchFamily="18" charset="0"/>
                  <a:cs typeface="Times New Roman" panose="02020603050405020304" pitchFamily="18" charset="0"/>
                </a:endParaRPr>
              </a:p>
            </p:txBody>
          </p:sp>
        </mc:Choice>
        <mc:Fallback xmlns="">
          <p:sp>
            <p:nvSpPr>
              <p:cNvPr id="5" name="Rectangle 1">
                <a:extLst>
                  <a:ext uri="{FF2B5EF4-FFF2-40B4-BE49-F238E27FC236}">
                    <a16:creationId xmlns:a16="http://schemas.microsoft.com/office/drawing/2014/main" id="{D05E71B5-159B-4E92-D7EE-F8096D238AE8}"/>
                  </a:ext>
                </a:extLst>
              </p:cNvPr>
              <p:cNvSpPr>
                <a:spLocks noGrp="1" noRot="1" noChangeAspect="1" noMove="1" noResize="1" noEditPoints="1" noAdjustHandles="1" noChangeArrowheads="1" noChangeShapeType="1" noTextEdit="1"/>
              </p:cNvSpPr>
              <p:nvPr>
                <p:ph idx="1"/>
              </p:nvPr>
            </p:nvSpPr>
            <p:spPr bwMode="auto">
              <a:xfrm>
                <a:off x="1039454" y="2260826"/>
                <a:ext cx="10381020" cy="3970318"/>
              </a:xfrm>
              <a:prstGeom prst="rect">
                <a:avLst/>
              </a:prstGeom>
              <a:blipFill>
                <a:blip r:embed="rId2"/>
                <a:stretch>
                  <a:fillRect l="-529" t="-307" r="-5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2794CA5D-2708-A27C-0E29-F540C3DA9BC3}"/>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4D0F74A3-8A70-BD1B-4CB6-90B43C0F92E4}"/>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DC735DC2-8CA3-7E7A-C3C0-16612BF80F5F}"/>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757989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46EC5-7ECC-6040-6246-B4D51D21D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5FD36-02F0-0B28-0CC6-C6959E6403D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La curva di </a:t>
            </a:r>
            <a:r>
              <a:rPr lang="en-US" dirty="0" err="1">
                <a:latin typeface="Times New Roman" panose="02020603050405020304" pitchFamily="18" charset="0"/>
                <a:cs typeface="Times New Roman" panose="02020603050405020304" pitchFamily="18" charset="0"/>
              </a:rPr>
              <a:t>offerta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capitale</a:t>
            </a:r>
            <a:endParaRPr lang="en-US"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33C85C22-7E19-CAEF-BF3C-670D02DD5B32}"/>
              </a:ext>
            </a:extLst>
          </p:cNvPr>
          <p:cNvPicPr>
            <a:picLocks noChangeAspect="1"/>
          </p:cNvPicPr>
          <p:nvPr/>
        </p:nvPicPr>
        <p:blipFill>
          <a:blip r:embed="rId2"/>
          <a:stretch>
            <a:fillRect/>
          </a:stretch>
        </p:blipFill>
        <p:spPr>
          <a:xfrm>
            <a:off x="3542978" y="2161942"/>
            <a:ext cx="4610743" cy="3334215"/>
          </a:xfrm>
          <a:prstGeom prst="rect">
            <a:avLst/>
          </a:prstGeom>
        </p:spPr>
      </p:pic>
      <p:sp>
        <p:nvSpPr>
          <p:cNvPr id="3" name="Shape 17">
            <a:extLst>
              <a:ext uri="{FF2B5EF4-FFF2-40B4-BE49-F238E27FC236}">
                <a16:creationId xmlns:a16="http://schemas.microsoft.com/office/drawing/2014/main" id="{CE0D167E-AF9E-B937-CA05-6C92E39CD91C}"/>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069FB9CD-A39D-F36E-225D-A1EFF6BE08B0}"/>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EC9C3A82-516D-101E-2F42-BC46BCE54F8D}"/>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873913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FF266-7916-0C2C-C053-341CB057D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D9713-4E3B-C391-F876-136BE6A8541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Le curve di </a:t>
            </a:r>
            <a:r>
              <a:rPr lang="en-US" dirty="0" err="1">
                <a:latin typeface="Times New Roman" panose="02020603050405020304" pitchFamily="18" charset="0"/>
                <a:cs typeface="Times New Roman" panose="02020603050405020304" pitchFamily="18" charset="0"/>
              </a:rPr>
              <a:t>offerta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capitale</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lavoro</a:t>
            </a:r>
            <a:endParaRPr lang="en-US"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EC1256E3-E7B8-64E4-D447-A224AF10D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427" y="1826846"/>
            <a:ext cx="8898263" cy="3764291"/>
          </a:xfrm>
          <a:prstGeom prst="rect">
            <a:avLst/>
          </a:prstGeom>
        </p:spPr>
      </p:pic>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A5EC525B-2051-AD6E-3701-6E05FEB5E0BF}"/>
                  </a:ext>
                </a:extLst>
              </p:cNvPr>
              <p:cNvSpPr txBox="1"/>
              <p:nvPr/>
            </p:nvSpPr>
            <p:spPr>
              <a:xfrm>
                <a:off x="238125" y="5591137"/>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ctrlPr>
                        </m:sSupPr>
                        <m:e>
                          <m: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t>𝐾</m:t>
                          </m:r>
                        </m:e>
                        <m:sup>
                          <m: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t>𝑠</m:t>
                          </m:r>
                        </m:sup>
                      </m:sSup>
                      <m: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t>=</m:t>
                      </m:r>
                      <m:acc>
                        <m:accPr>
                          <m:chr m:val="̅"/>
                          <m:ctrlP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ctrlPr>
                        </m:accPr>
                        <m:e>
                          <m:r>
                            <a:rPr kumimoji="0" lang="it-IT" sz="1800" b="0" i="1" u="none" strike="noStrike" cap="none" normalizeH="0" baseline="0" noProof="0" smtClean="0">
                              <a:ln>
                                <a:noFill/>
                              </a:ln>
                              <a:solidFill>
                                <a:schemeClr val="accent5">
                                  <a:lumMod val="60000"/>
                                  <a:lumOff val="40000"/>
                                </a:schemeClr>
                              </a:solidFill>
                              <a:effectLst/>
                              <a:latin typeface="Cambria Math" panose="02040503050406030204" pitchFamily="18" charset="0"/>
                              <a:cs typeface="Times New Roman" panose="02020603050405020304" pitchFamily="18" charset="0"/>
                            </a:rPr>
                            <m:t>𝐾</m:t>
                          </m:r>
                        </m:e>
                      </m:acc>
                    </m:oMath>
                  </m:oMathPara>
                </a14:m>
                <a:endParaRPr lang="it-IT" dirty="0"/>
              </a:p>
            </p:txBody>
          </p:sp>
        </mc:Choice>
        <mc:Fallback xmlns="">
          <p:sp>
            <p:nvSpPr>
              <p:cNvPr id="4" name="CasellaDiTesto 3">
                <a:extLst>
                  <a:ext uri="{FF2B5EF4-FFF2-40B4-BE49-F238E27FC236}">
                    <a16:creationId xmlns:a16="http://schemas.microsoft.com/office/drawing/2014/main" id="{A5EC525B-2051-AD6E-3701-6E05FEB5E0BF}"/>
                  </a:ext>
                </a:extLst>
              </p:cNvPr>
              <p:cNvSpPr txBox="1">
                <a:spLocks noRot="1" noChangeAspect="1" noMove="1" noResize="1" noEditPoints="1" noAdjustHandles="1" noChangeArrowheads="1" noChangeShapeType="1" noTextEdit="1"/>
              </p:cNvSpPr>
              <p:nvPr/>
            </p:nvSpPr>
            <p:spPr>
              <a:xfrm>
                <a:off x="238125" y="5591137"/>
                <a:ext cx="6096000"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F0854D79-B89D-A3A0-E993-15AD3AC0E030}"/>
                  </a:ext>
                </a:extLst>
              </p:cNvPr>
              <p:cNvSpPr txBox="1"/>
              <p:nvPr/>
            </p:nvSpPr>
            <p:spPr>
              <a:xfrm>
                <a:off x="7753350" y="5591137"/>
                <a:ext cx="6096000" cy="369332"/>
              </a:xfrm>
              <a:prstGeom prst="rect">
                <a:avLst/>
              </a:prstGeom>
              <a:noFill/>
            </p:spPr>
            <p:txBody>
              <a:bodyPr wrap="square">
                <a:spAutoFit/>
              </a:bodyPr>
              <a:lstStyle/>
              <a:p>
                <a:r>
                  <a:rPr lang="it-IT" dirty="0"/>
                  <a:t> </a:t>
                </a:r>
                <a14:m>
                  <m:oMath xmlns:m="http://schemas.openxmlformats.org/officeDocument/2006/math">
                    <m:sSup>
                      <m:sSupPr>
                        <m:ctrlPr>
                          <a:rPr lang="it-IT" b="1" i="1" smtClean="0">
                            <a:solidFill>
                              <a:schemeClr val="accent5">
                                <a:lumMod val="60000"/>
                                <a:lumOff val="40000"/>
                              </a:schemeClr>
                            </a:solidFill>
                            <a:latin typeface="Cambria Math" panose="02040503050406030204" pitchFamily="18" charset="0"/>
                          </a:rPr>
                        </m:ctrlPr>
                      </m:sSupPr>
                      <m:e>
                        <m:r>
                          <a:rPr lang="it-IT" b="1" i="1" smtClean="0">
                            <a:solidFill>
                              <a:schemeClr val="accent5">
                                <a:lumMod val="60000"/>
                                <a:lumOff val="40000"/>
                              </a:schemeClr>
                            </a:solidFill>
                            <a:latin typeface="Cambria Math" panose="02040503050406030204" pitchFamily="18" charset="0"/>
                          </a:rPr>
                          <m:t>𝑳</m:t>
                        </m:r>
                      </m:e>
                      <m:sup>
                        <m:r>
                          <a:rPr lang="it-IT" b="1" i="1" smtClean="0">
                            <a:solidFill>
                              <a:schemeClr val="accent5">
                                <a:lumMod val="60000"/>
                                <a:lumOff val="40000"/>
                              </a:schemeClr>
                            </a:solidFill>
                            <a:latin typeface="Cambria Math" panose="02040503050406030204" pitchFamily="18" charset="0"/>
                          </a:rPr>
                          <m:t>∗</m:t>
                        </m:r>
                      </m:sup>
                    </m:sSup>
                    <m:r>
                      <a:rPr lang="it-IT" b="1" i="1" smtClean="0">
                        <a:solidFill>
                          <a:schemeClr val="accent5">
                            <a:lumMod val="60000"/>
                            <a:lumOff val="40000"/>
                          </a:schemeClr>
                        </a:solidFill>
                        <a:latin typeface="Cambria Math" panose="02040503050406030204" pitchFamily="18" charset="0"/>
                      </a:rPr>
                      <m:t>=</m:t>
                    </m:r>
                    <m:r>
                      <a:rPr lang="it-IT" b="1" i="1" smtClean="0">
                        <a:solidFill>
                          <a:schemeClr val="accent5">
                            <a:lumMod val="60000"/>
                            <a:lumOff val="40000"/>
                          </a:schemeClr>
                        </a:solidFill>
                        <a:latin typeface="Cambria Math" panose="02040503050406030204" pitchFamily="18" charset="0"/>
                      </a:rPr>
                      <m:t>𝜶</m:t>
                    </m:r>
                    <m:r>
                      <a:rPr lang="it-IT" b="1" i="1" smtClean="0">
                        <a:solidFill>
                          <a:schemeClr val="accent5">
                            <a:lumMod val="60000"/>
                            <a:lumOff val="40000"/>
                          </a:schemeClr>
                        </a:solidFill>
                        <a:latin typeface="Cambria Math" panose="02040503050406030204" pitchFamily="18" charset="0"/>
                      </a:rPr>
                      <m:t>𝑻</m:t>
                    </m:r>
                  </m:oMath>
                </a14:m>
                <a:endParaRPr lang="it-IT" dirty="0"/>
              </a:p>
            </p:txBody>
          </p:sp>
        </mc:Choice>
        <mc:Fallback xmlns="">
          <p:sp>
            <p:nvSpPr>
              <p:cNvPr id="7" name="CasellaDiTesto 6">
                <a:extLst>
                  <a:ext uri="{FF2B5EF4-FFF2-40B4-BE49-F238E27FC236}">
                    <a16:creationId xmlns:a16="http://schemas.microsoft.com/office/drawing/2014/main" id="{F0854D79-B89D-A3A0-E993-15AD3AC0E030}"/>
                  </a:ext>
                </a:extLst>
              </p:cNvPr>
              <p:cNvSpPr txBox="1">
                <a:spLocks noRot="1" noChangeAspect="1" noMove="1" noResize="1" noEditPoints="1" noAdjustHandles="1" noChangeArrowheads="1" noChangeShapeType="1" noTextEdit="1"/>
              </p:cNvSpPr>
              <p:nvPr/>
            </p:nvSpPr>
            <p:spPr>
              <a:xfrm>
                <a:off x="7753350" y="5591137"/>
                <a:ext cx="6096000" cy="369332"/>
              </a:xfrm>
              <a:prstGeom prst="rect">
                <a:avLst/>
              </a:prstGeom>
              <a:blipFill>
                <a:blip r:embed="rId4"/>
                <a:stretch>
                  <a:fillRect/>
                </a:stretch>
              </a:blipFill>
            </p:spPr>
            <p:txBody>
              <a:bodyPr/>
              <a:lstStyle/>
              <a:p>
                <a:r>
                  <a:rPr lang="it-IT">
                    <a:noFill/>
                  </a:rPr>
                  <a:t> </a:t>
                </a:r>
              </a:p>
            </p:txBody>
          </p:sp>
        </mc:Fallback>
      </mc:AlternateContent>
      <p:sp>
        <p:nvSpPr>
          <p:cNvPr id="3" name="Shape 17">
            <a:extLst>
              <a:ext uri="{FF2B5EF4-FFF2-40B4-BE49-F238E27FC236}">
                <a16:creationId xmlns:a16="http://schemas.microsoft.com/office/drawing/2014/main" id="{4C952D6D-9345-BF68-DD05-87AC37712958}"/>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6" name="Shape 18">
            <a:extLst>
              <a:ext uri="{FF2B5EF4-FFF2-40B4-BE49-F238E27FC236}">
                <a16:creationId xmlns:a16="http://schemas.microsoft.com/office/drawing/2014/main" id="{8055620F-B8BD-F2D3-CF45-A55C7011E058}"/>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8" name="Image 0" descr="preencoded.png">
            <a:extLst>
              <a:ext uri="{FF2B5EF4-FFF2-40B4-BE49-F238E27FC236}">
                <a16:creationId xmlns:a16="http://schemas.microsoft.com/office/drawing/2014/main" id="{98F4D8DC-E1B4-9742-71C9-73F415FC81E6}"/>
              </a:ext>
            </a:extLst>
          </p:cNvPr>
          <p:cNvPicPr>
            <a:picLocks noChangeAspect="1"/>
          </p:cNvPicPr>
          <p:nvPr/>
        </p:nvPicPr>
        <p:blipFill>
          <a:blip r:embed="rId5"/>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782536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9BAF1-E8E6-7839-CC0C-1388539F8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8CDEF-6368-A433-B7D5-952AE9679059}"/>
              </a:ext>
            </a:extLst>
          </p:cNvPr>
          <p:cNvSpPr>
            <a:spLocks noGrp="1"/>
          </p:cNvSpPr>
          <p:nvPr>
            <p:ph type="title"/>
          </p:nvPr>
        </p:nvSpPr>
        <p:spPr>
          <a:xfrm>
            <a:off x="972780" y="127000"/>
            <a:ext cx="10515600" cy="1325563"/>
          </a:xfrm>
        </p:spPr>
        <p:txBody>
          <a:bodyPr/>
          <a:lstStyle/>
          <a:p>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scelta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dell’impresa</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BF4D2DA4-44A2-8F85-0147-B26F03104639}"/>
                  </a:ext>
                </a:extLst>
              </p:cNvPr>
              <p:cNvSpPr>
                <a:spLocks noGrp="1" noChangeArrowheads="1"/>
              </p:cNvSpPr>
              <p:nvPr>
                <p:ph idx="1"/>
              </p:nvPr>
            </p:nvSpPr>
            <p:spPr bwMode="auto">
              <a:xfrm>
                <a:off x="905490" y="2182234"/>
                <a:ext cx="10381020" cy="37062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L’impresa deve massimizzare la funzione di profitto</a:t>
                </a:r>
                <a:endParaRPr lang="it-IT" sz="1800" noProof="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𝑚𝑎𝑥</m:t>
                      </m:r>
                      <m:r>
                        <a:rPr lang="it-IT" sz="1800" b="0" i="1" noProof="0" smtClean="0">
                          <a:latin typeface="Cambria Math" panose="02040503050406030204" pitchFamily="18" charset="0"/>
                          <a:cs typeface="Times New Roman" panose="02020603050405020304" pitchFamily="18" charset="0"/>
                        </a:rPr>
                        <m:t> </m:t>
                      </m:r>
                      <m:r>
                        <m:rPr>
                          <m:sty m:val="p"/>
                        </m:rPr>
                        <a:rPr lang="it-IT" sz="1800" b="0" i="0" noProof="0" smtClean="0">
                          <a:latin typeface="Cambria Math" panose="02040503050406030204" pitchFamily="18" charset="0"/>
                          <a:cs typeface="Times New Roman" panose="02020603050405020304" pitchFamily="18" charset="0"/>
                        </a:rPr>
                        <m:t>Π</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𝑌</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𝑤𝐿</m:t>
                      </m:r>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𝑟𝐾</m:t>
                      </m:r>
                      <m:r>
                        <a:rPr lang="it-IT" sz="1800" b="0" i="1" noProof="0" smtClean="0">
                          <a:latin typeface="Cambria Math" panose="02040503050406030204" pitchFamily="18" charset="0"/>
                          <a:cs typeface="Times New Roman" panose="02020603050405020304" pitchFamily="18" charset="0"/>
                        </a:rPr>
                        <m:t>            </m:t>
                      </m:r>
                    </m:oMath>
                  </m:oMathPara>
                </a14:m>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lang="it-IT" sz="1800" dirty="0">
                    <a:latin typeface="Times New Roman" panose="02020603050405020304" pitchFamily="18" charset="0"/>
                    <a:cs typeface="Times New Roman" panose="02020603050405020304" pitchFamily="18" charset="0"/>
                  </a:rPr>
                  <a:t>Dove la funzione di produzione è: </a:t>
                </a:r>
              </a:p>
              <a:p>
                <a:pPr marL="0" indent="0" eaLnBrk="0" fontAlgn="base" hangingPunct="0">
                  <a:lnSpc>
                    <a:spcPct val="100000"/>
                  </a:lnSpc>
                  <a:spcBef>
                    <a:spcPct val="0"/>
                  </a:spcBef>
                  <a:spcAft>
                    <a:spcPct val="0"/>
                  </a:spcAft>
                  <a:buNone/>
                </a:pPr>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cs typeface="Times New Roman" panose="02020603050405020304" pitchFamily="18" charset="0"/>
                        </a:rPr>
                        <m:t>𝑌</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𝐴</m:t>
                      </m:r>
                      <m:sSup>
                        <m:sSupPr>
                          <m:ctrlPr>
                            <a:rPr lang="it-IT" sz="1800" b="0" i="1" smtClean="0">
                              <a:latin typeface="Cambria Math" panose="02040503050406030204" pitchFamily="18" charset="0"/>
                              <a:cs typeface="Times New Roman" panose="02020603050405020304" pitchFamily="18" charset="0"/>
                            </a:rPr>
                          </m:ctrlPr>
                        </m:sSupPr>
                        <m:e>
                          <m:r>
                            <a:rPr lang="it-IT" sz="1800" b="0" i="1" smtClean="0">
                              <a:latin typeface="Cambria Math" panose="02040503050406030204" pitchFamily="18" charset="0"/>
                              <a:cs typeface="Times New Roman" panose="02020603050405020304" pitchFamily="18" charset="0"/>
                            </a:rPr>
                            <m:t>𝐿</m:t>
                          </m:r>
                        </m:e>
                        <m:sup>
                          <m:r>
                            <a:rPr lang="it-IT" sz="1800" b="0" i="1" smtClean="0">
                              <a:latin typeface="Cambria Math" panose="02040503050406030204" pitchFamily="18" charset="0"/>
                              <a:cs typeface="Times New Roman" panose="02020603050405020304" pitchFamily="18" charset="0"/>
                            </a:rPr>
                            <m:t>𝛽</m:t>
                          </m:r>
                        </m:sup>
                      </m:sSup>
                      <m:sSup>
                        <m:sSupPr>
                          <m:ctrlPr>
                            <a:rPr lang="it-IT" sz="1800" b="0" i="1" smtClean="0">
                              <a:latin typeface="Cambria Math" panose="02040503050406030204" pitchFamily="18" charset="0"/>
                              <a:cs typeface="Times New Roman" panose="02020603050405020304" pitchFamily="18" charset="0"/>
                            </a:rPr>
                          </m:ctrlPr>
                        </m:sSupPr>
                        <m:e>
                          <m:r>
                            <a:rPr lang="it-IT" sz="1800" b="0" i="1" smtClean="0">
                              <a:latin typeface="Cambria Math" panose="02040503050406030204" pitchFamily="18" charset="0"/>
                              <a:cs typeface="Times New Roman" panose="02020603050405020304" pitchFamily="18" charset="0"/>
                            </a:rPr>
                            <m:t>𝐾</m:t>
                          </m:r>
                        </m:e>
                        <m:sup>
                          <m:r>
                            <a:rPr lang="it-IT" sz="1800" b="0" i="1" smtClean="0">
                              <a:latin typeface="Cambria Math" panose="02040503050406030204" pitchFamily="18" charset="0"/>
                              <a:cs typeface="Times New Roman" panose="02020603050405020304" pitchFamily="18" charset="0"/>
                            </a:rPr>
                            <m:t>1−</m:t>
                          </m:r>
                          <m:r>
                            <a:rPr lang="it-IT" sz="1800" b="0" i="1" smtClean="0">
                              <a:latin typeface="Cambria Math" panose="02040503050406030204" pitchFamily="18" charset="0"/>
                              <a:cs typeface="Times New Roman" panose="02020603050405020304" pitchFamily="18" charset="0"/>
                            </a:rPr>
                            <m:t>𝛽</m:t>
                          </m:r>
                        </m:sup>
                      </m:sSup>
                    </m:oMath>
                  </m:oMathPara>
                </a14:m>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lang="it-IT" sz="1800" dirty="0">
                    <a:latin typeface="Times New Roman" panose="02020603050405020304" pitchFamily="18" charset="0"/>
                    <a:cs typeface="Times New Roman" panose="02020603050405020304" pitchFamily="18" charset="0"/>
                  </a:rPr>
                  <a:t>Questa funzione di produzione ci dice che la produttività marginale dei fattori è decrescente (come per l’utilità marginale del consumo). Cosa vuol dire?</a:t>
                </a: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a:t>
                </a:r>
              </a:p>
            </p:txBody>
          </p:sp>
        </mc:Choice>
        <mc:Fallback xmlns="">
          <p:sp>
            <p:nvSpPr>
              <p:cNvPr id="5" name="Rectangle 1">
                <a:extLst>
                  <a:ext uri="{FF2B5EF4-FFF2-40B4-BE49-F238E27FC236}">
                    <a16:creationId xmlns:a16="http://schemas.microsoft.com/office/drawing/2014/main" id="{BF4D2DA4-44A2-8F85-0147-B26F03104639}"/>
                  </a:ext>
                </a:extLst>
              </p:cNvPr>
              <p:cNvSpPr>
                <a:spLocks noGrp="1" noRot="1" noChangeAspect="1" noMove="1" noResize="1" noEditPoints="1" noAdjustHandles="1" noChangeArrowheads="1" noChangeShapeType="1" noTextEdit="1"/>
              </p:cNvSpPr>
              <p:nvPr>
                <p:ph idx="1"/>
              </p:nvPr>
            </p:nvSpPr>
            <p:spPr bwMode="auto">
              <a:xfrm>
                <a:off x="905490" y="2182234"/>
                <a:ext cx="10381020" cy="3706271"/>
              </a:xfrm>
              <a:prstGeom prst="rect">
                <a:avLst/>
              </a:prstGeom>
              <a:blipFill>
                <a:blip r:embed="rId2"/>
                <a:stretch>
                  <a:fillRect l="-529" t="-493" r="-1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A55CB950-68F1-4AB0-B3AC-C285B3DFE70D}"/>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9E86211C-F4D8-CADD-5540-6109CC9418A6}"/>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1086CB2C-91D6-3CF6-E1D8-FC224DCCE3C8}"/>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473100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54A91-1F1F-B12F-8652-77B75A701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BFBF3-0558-82CA-637A-36A8A6206191}"/>
              </a:ext>
            </a:extLst>
          </p:cNvPr>
          <p:cNvSpPr>
            <a:spLocks noGrp="1"/>
          </p:cNvSpPr>
          <p:nvPr>
            <p:ph type="title"/>
          </p:nvPr>
        </p:nvSpPr>
        <p:spPr>
          <a:xfrm>
            <a:off x="955950" y="-13247"/>
            <a:ext cx="10515600" cy="1325563"/>
          </a:xfrm>
        </p:spPr>
        <p:txBody>
          <a:bodyPr/>
          <a:lstStyle/>
          <a:p>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produttività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marginale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fattori</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1">
                <a:extLst>
                  <a:ext uri="{FF2B5EF4-FFF2-40B4-BE49-F238E27FC236}">
                    <a16:creationId xmlns:a16="http://schemas.microsoft.com/office/drawing/2014/main" id="{71D39ECD-DDC8-602B-73E4-E55B08E68702}"/>
                  </a:ext>
                </a:extLst>
              </p:cNvPr>
              <p:cNvSpPr>
                <a:spLocks noGrp="1" noChangeArrowheads="1"/>
              </p:cNvSpPr>
              <p:nvPr>
                <p:ph idx="1"/>
              </p:nvPr>
            </p:nvSpPr>
            <p:spPr bwMode="auto">
              <a:xfrm>
                <a:off x="487680" y="862536"/>
                <a:ext cx="11494770" cy="64615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Produttività marginale del lavoro: </a:t>
                </a:r>
              </a:p>
              <a:p>
                <a:pPr eaLnBrk="0" fontAlgn="base" hangingPunct="0">
                  <a:lnSpc>
                    <a:spcPct val="100000"/>
                  </a:lnSpc>
                  <a:spcBef>
                    <a:spcPct val="0"/>
                  </a:spcBef>
                  <a:spcAft>
                    <a:spcPct val="0"/>
                  </a:spcAft>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La derivata parziale della funzione di produzione rispetto al lavoro (quindi tenendo fisso il capitale) ci dice di quanto aumenta la produzione totale all’aumentare di una unità di lavoro:</a:t>
                </a:r>
              </a:p>
              <a:p>
                <a:pPr eaLnBrk="0" fontAlgn="base" hangingPunct="0">
                  <a:lnSpc>
                    <a:spcPct val="100000"/>
                  </a:lnSpc>
                  <a:spcBef>
                    <a:spcPct val="0"/>
                  </a:spcBef>
                  <a:spcAft>
                    <a:spcPct val="0"/>
                  </a:spcAft>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f>
                        <m:f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𝒀</m:t>
                          </m:r>
                        </m:num>
                        <m:den>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𝑳</m:t>
                          </m:r>
                        </m:den>
                      </m:f>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𝑷𝑴𝑳</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𝜷</m:t>
                      </m:r>
                      <m:sSup>
                        <m:sSup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𝑳</m:t>
                          </m:r>
                        </m:e>
                        <m: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𝜷</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𝟏</m:t>
                          </m:r>
                        </m:sup>
                      </m:sSup>
                      <m:sSup>
                        <m:sSup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𝑲</m:t>
                          </m:r>
                        </m:e>
                        <m: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𝟏</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𝜷</m:t>
                          </m:r>
                        </m:sup>
                      </m:s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&gt;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𝟎</m:t>
                      </m:r>
                    </m:oMath>
                  </m:oMathPara>
                </a14:m>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La produttività marginale del lavoro è decrescente! Questo significa che, a parità di capitale, ogni nuovo lavoratore aggiunge meno produzione del precedente.  </a:t>
                </a:r>
                <a:r>
                  <a:rPr lang="it-IT" sz="1600" dirty="0">
                    <a:latin typeface="Times New Roman" panose="02020603050405020304" pitchFamily="18" charset="0"/>
                    <a:cs typeface="Times New Roman" panose="02020603050405020304" pitchFamily="18" charset="0"/>
                  </a:rPr>
                  <a:t>Quantità aggiuntive di lavoro aumentano il prodotto totale, ma, via via, il contribuito aggiuntivo (il delta) è minore. </a:t>
                </a: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f>
                        <m:f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p>
                            <m:sSup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e>
                            <m: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𝟐</m:t>
                              </m:r>
                            </m:sup>
                          </m:s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𝒀</m:t>
                          </m:r>
                        </m:num>
                        <m:den>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𝑳</m:t>
                              </m:r>
                            </m:e>
                            <m: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𝟐</m:t>
                              </m:r>
                            </m:sup>
                          </m:sSup>
                        </m:den>
                      </m:f>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&lt;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𝟎</m:t>
                      </m:r>
                    </m:oMath>
                  </m:oMathPara>
                </a14:m>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Produttività marginale del capitale: </a:t>
                </a:r>
              </a:p>
              <a:p>
                <a:pPr eaLnBrk="0" fontAlgn="base" hangingPunct="0">
                  <a:lnSpc>
                    <a:spcPct val="100000"/>
                  </a:lnSpc>
                  <a:spcBef>
                    <a:spcPct val="0"/>
                  </a:spcBef>
                  <a:spcAft>
                    <a:spcPct val="0"/>
                  </a:spcAft>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La derivata parziale della funzione di produzione rispetto al capitale (quindi tenendo fisso il lavoro) ci dice di quanto aumenta la produzione totale all’aumentare di una unità di capitale:</a:t>
                </a:r>
              </a:p>
              <a:p>
                <a:pPr eaLnBrk="0" fontAlgn="base" hangingPunct="0">
                  <a:lnSpc>
                    <a:spcPct val="100000"/>
                  </a:lnSpc>
                  <a:spcBef>
                    <a:spcPct val="0"/>
                  </a:spcBef>
                  <a:spcAft>
                    <a:spcPct val="0"/>
                  </a:spcAft>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f>
                        <m:f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𝒀</m:t>
                          </m:r>
                        </m:num>
                        <m:den>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𝑲</m:t>
                          </m:r>
                        </m:den>
                      </m:f>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𝑷𝑴𝑲</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𝟏</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𝜷</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𝑳</m:t>
                          </m:r>
                        </m:e>
                        <m: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𝜷</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𝟏</m:t>
                          </m:r>
                        </m:sup>
                      </m:sSup>
                      <m:sSup>
                        <m:sSup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𝑲</m:t>
                          </m:r>
                        </m:e>
                        <m: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rPr>
                            <m:t>𝜷</m:t>
                          </m:r>
                        </m:sup>
                      </m:sSup>
                    </m:oMath>
                  </m:oMathPara>
                </a14:m>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f>
                        <m:f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p>
                            <m:sSup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e>
                            <m: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𝟐</m:t>
                              </m:r>
                            </m:sup>
                          </m:s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𝒀</m:t>
                          </m:r>
                        </m:num>
                        <m:den>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𝑲</m:t>
                              </m:r>
                            </m:e>
                            <m:sup>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𝟐</m:t>
                              </m:r>
                            </m:sup>
                          </m:sSup>
                        </m:den>
                      </m:f>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&lt;</m:t>
                      </m:r>
                      <m:r>
                        <a:rPr kumimoji="0" lang="it-IT" sz="1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𝟎</m:t>
                      </m:r>
                    </m:oMath>
                  </m:oMathPara>
                </a14:m>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La produttività marginale del capitale è decrescente! </a:t>
                </a:r>
                <a:r>
                  <a:rPr lang="it-IT" sz="1600" dirty="0">
                    <a:latin typeface="Times New Roman" panose="02020603050405020304" pitchFamily="18" charset="0"/>
                    <a:cs typeface="Times New Roman" panose="02020603050405020304" pitchFamily="18" charset="0"/>
                  </a:rPr>
                  <a:t>Quantità aggiuntive di lavoro aumentano il prodotto totale, ma, via via, il contribuito aggiuntivo (il delta) è minore. </a:t>
                </a:r>
              </a:p>
              <a:p>
                <a:pPr marL="0" indent="0" eaLnBrk="0" fontAlgn="base" hangingPunct="0">
                  <a:lnSpc>
                    <a:spcPct val="100000"/>
                  </a:lnSpc>
                  <a:spcBef>
                    <a:spcPct val="0"/>
                  </a:spcBef>
                  <a:spcAft>
                    <a:spcPct val="0"/>
                  </a:spcAft>
                  <a:buNone/>
                </a:pPr>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a:t>
                </a:r>
              </a:p>
            </p:txBody>
          </p:sp>
        </mc:Choice>
        <mc:Fallback>
          <p:sp>
            <p:nvSpPr>
              <p:cNvPr id="5" name="Rectangle 1">
                <a:extLst>
                  <a:ext uri="{FF2B5EF4-FFF2-40B4-BE49-F238E27FC236}">
                    <a16:creationId xmlns:a16="http://schemas.microsoft.com/office/drawing/2014/main" id="{71D39ECD-DDC8-602B-73E4-E55B08E68702}"/>
                  </a:ext>
                </a:extLst>
              </p:cNvPr>
              <p:cNvSpPr>
                <a:spLocks noGrp="1" noRot="1" noChangeAspect="1" noMove="1" noResize="1" noEditPoints="1" noAdjustHandles="1" noChangeArrowheads="1" noChangeShapeType="1" noTextEdit="1"/>
              </p:cNvSpPr>
              <p:nvPr>
                <p:ph idx="1"/>
              </p:nvPr>
            </p:nvSpPr>
            <p:spPr bwMode="auto">
              <a:xfrm>
                <a:off x="487680" y="862536"/>
                <a:ext cx="11494770" cy="6461512"/>
              </a:xfrm>
              <a:prstGeom prst="rect">
                <a:avLst/>
              </a:prstGeom>
              <a:blipFill>
                <a:blip r:embed="rId2"/>
                <a:stretch>
                  <a:fillRect l="-265" r="-1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2D38313C-033A-7812-6E41-34A0D86B57EF}"/>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62E9B82A-34B5-A029-4588-331DC3E127E5}"/>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959A05C3-E5F5-D0DC-2D06-87F68EB1FFD6}"/>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4101659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A01E-20E2-04DD-D6BA-655D231A7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28A2E-96D3-6BF1-2467-87D52B7A5A98}"/>
              </a:ext>
            </a:extLst>
          </p:cNvPr>
          <p:cNvSpPr>
            <a:spLocks noGrp="1"/>
          </p:cNvSpPr>
          <p:nvPr>
            <p:ph type="title"/>
          </p:nvPr>
        </p:nvSpPr>
        <p:spPr>
          <a:xfrm>
            <a:off x="905490" y="-76200"/>
            <a:ext cx="10515600" cy="1325563"/>
          </a:xfrm>
        </p:spPr>
        <p:txBody>
          <a:bodyPr/>
          <a:lstStyle/>
          <a:p>
            <a:r>
              <a:rPr lang="en-US" dirty="0">
                <a:latin typeface="Times New Roman" panose="02020603050405020304" pitchFamily="18" charset="0"/>
                <a:cs typeface="Times New Roman" panose="02020603050405020304" pitchFamily="18" charset="0"/>
              </a:rPr>
              <a:t>Il </a:t>
            </a:r>
            <a:r>
              <a:rPr lang="en-US" dirty="0" err="1">
                <a:latin typeface="Times New Roman" panose="02020603050405020304" pitchFamily="18" charset="0"/>
                <a:cs typeface="Times New Roman" panose="02020603050405020304" pitchFamily="18" charset="0"/>
              </a:rPr>
              <a:t>prodotto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marginale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decrescente</a:t>
            </a:r>
            <a:r>
              <a:rPr lang="en-US" dirty="0">
                <a:latin typeface="Times New Roman" panose="02020603050405020304" pitchFamily="18" charset="0"/>
                <a:cs typeface="Times New Roman" panose="02020603050405020304" pitchFamily="18" charset="0"/>
              </a:rPr>
              <a:t> </a:t>
            </a:r>
          </a:p>
        </p:txBody>
      </p:sp>
      <p:sp>
        <p:nvSpPr>
          <p:cNvPr id="5" name="Rectangle 1">
            <a:extLst>
              <a:ext uri="{FF2B5EF4-FFF2-40B4-BE49-F238E27FC236}">
                <a16:creationId xmlns:a16="http://schemas.microsoft.com/office/drawing/2014/main" id="{E8681563-CE40-D824-E285-6C3558C6FE63}"/>
              </a:ext>
            </a:extLst>
          </p:cNvPr>
          <p:cNvSpPr>
            <a:spLocks noGrp="1" noChangeArrowheads="1"/>
          </p:cNvSpPr>
          <p:nvPr>
            <p:ph idx="1"/>
          </p:nvPr>
        </p:nvSpPr>
        <p:spPr bwMode="auto">
          <a:xfrm>
            <a:off x="905490" y="1085794"/>
            <a:ext cx="10381020" cy="23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AR" sz="1600" dirty="0" err="1">
                <a:latin typeface="Times New Roman" panose="02020603050405020304" pitchFamily="18" charset="0"/>
                <a:cs typeface="Times New Roman" panose="02020603050405020304" pitchFamily="18" charset="0"/>
              </a:rPr>
              <a:t>Ipotesi</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della</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teoria</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rendimenti</a:t>
            </a:r>
            <a:r>
              <a:rPr lang="es-AR" sz="1600" dirty="0">
                <a:latin typeface="Times New Roman" panose="02020603050405020304" pitchFamily="18" charset="0"/>
                <a:cs typeface="Times New Roman" panose="02020603050405020304" pitchFamily="18" charset="0"/>
              </a:rPr>
              <a:t> di </a:t>
            </a:r>
            <a:r>
              <a:rPr lang="es-AR" sz="1600" dirty="0" err="1">
                <a:latin typeface="Times New Roman" panose="02020603050405020304" pitchFamily="18" charset="0"/>
                <a:cs typeface="Times New Roman" panose="02020603050405020304" pitchFamily="18" charset="0"/>
              </a:rPr>
              <a:t>scala</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costanti</a:t>
            </a:r>
            <a:r>
              <a:rPr lang="es-AR" sz="1600" dirty="0">
                <a:latin typeface="Times New Roman" panose="02020603050405020304" pitchFamily="18" charset="0"/>
                <a:cs typeface="Times New Roman" panose="02020603050405020304" pitchFamily="18" charset="0"/>
              </a:rPr>
              <a:t>. </a:t>
            </a:r>
          </a:p>
          <a:p>
            <a:pPr algn="just"/>
            <a:r>
              <a:rPr lang="es-AR" sz="1600" dirty="0" err="1">
                <a:latin typeface="Times New Roman" panose="02020603050405020304" pitchFamily="18" charset="0"/>
                <a:cs typeface="Times New Roman" panose="02020603050405020304" pitchFamily="18" charset="0"/>
              </a:rPr>
              <a:t>Il</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prodotto</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marginale</a:t>
            </a:r>
            <a:r>
              <a:rPr lang="es-AR" sz="1600" dirty="0">
                <a:latin typeface="Times New Roman" panose="02020603050405020304" pitchFamily="18" charset="0"/>
                <a:cs typeface="Times New Roman" panose="02020603050405020304" pitchFamily="18" charset="0"/>
              </a:rPr>
              <a:t> è la </a:t>
            </a:r>
            <a:r>
              <a:rPr lang="es-AR" sz="1600" dirty="0" err="1">
                <a:latin typeface="Times New Roman" panose="02020603050405020304" pitchFamily="18" charset="0"/>
                <a:cs typeface="Times New Roman" panose="02020603050405020304" pitchFamily="18" charset="0"/>
              </a:rPr>
              <a:t>quantità</a:t>
            </a:r>
            <a:r>
              <a:rPr lang="es-AR" sz="1600" dirty="0">
                <a:latin typeface="Times New Roman" panose="02020603050405020304" pitchFamily="18" charset="0"/>
                <a:cs typeface="Times New Roman" panose="02020603050405020304" pitchFamily="18" charset="0"/>
              </a:rPr>
              <a:t> di grano in </a:t>
            </a:r>
            <a:r>
              <a:rPr lang="es-AR" sz="1600" dirty="0" err="1">
                <a:latin typeface="Times New Roman" panose="02020603050405020304" pitchFamily="18" charset="0"/>
                <a:cs typeface="Times New Roman" panose="02020603050405020304" pitchFamily="18" charset="0"/>
              </a:rPr>
              <a:t>più</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generata</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dall’aggiunta</a:t>
            </a:r>
            <a:r>
              <a:rPr lang="es-AR" sz="1600" dirty="0">
                <a:latin typeface="Times New Roman" panose="02020603050405020304" pitchFamily="18" charset="0"/>
                <a:cs typeface="Times New Roman" panose="02020603050405020304" pitchFamily="18" charset="0"/>
              </a:rPr>
              <a:t> di un </a:t>
            </a:r>
            <a:r>
              <a:rPr lang="es-AR" sz="1600" dirty="0" err="1">
                <a:latin typeface="Times New Roman" panose="02020603050405020304" pitchFamily="18" charset="0"/>
                <a:cs typeface="Times New Roman" panose="02020603050405020304" pitchFamily="18" charset="0"/>
              </a:rPr>
              <a:t>lavoratore</a:t>
            </a:r>
            <a:r>
              <a:rPr lang="es-AR" sz="1600" dirty="0">
                <a:latin typeface="Times New Roman" panose="02020603050405020304" pitchFamily="18" charset="0"/>
                <a:cs typeface="Times New Roman" panose="02020603050405020304" pitchFamily="18" charset="0"/>
              </a:rPr>
              <a:t>;</a:t>
            </a:r>
          </a:p>
          <a:p>
            <a:pPr algn="just"/>
            <a:r>
              <a:rPr lang="es-AR" sz="1600" dirty="0">
                <a:latin typeface="Times New Roman" panose="02020603050405020304" pitchFamily="18" charset="0"/>
                <a:cs typeface="Times New Roman" panose="02020603050405020304" pitchFamily="18" charset="0"/>
              </a:rPr>
              <a:t>Se i </a:t>
            </a:r>
            <a:r>
              <a:rPr lang="es-AR" sz="1600" dirty="0" err="1">
                <a:latin typeface="Times New Roman" panose="02020603050405020304" pitchFamily="18" charset="0"/>
                <a:cs typeface="Times New Roman" panose="02020603050405020304" pitchFamily="18" charset="0"/>
              </a:rPr>
              <a:t>rendimenti</a:t>
            </a:r>
            <a:r>
              <a:rPr lang="es-AR" sz="1600" dirty="0">
                <a:latin typeface="Times New Roman" panose="02020603050405020304" pitchFamily="18" charset="0"/>
                <a:cs typeface="Times New Roman" panose="02020603050405020304" pitchFamily="18" charset="0"/>
              </a:rPr>
              <a:t> di </a:t>
            </a:r>
            <a:r>
              <a:rPr lang="es-AR" sz="1600" dirty="0" err="1">
                <a:latin typeface="Times New Roman" panose="02020603050405020304" pitchFamily="18" charset="0"/>
                <a:cs typeface="Times New Roman" panose="02020603050405020304" pitchFamily="18" charset="0"/>
              </a:rPr>
              <a:t>scala</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sono</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costanti</a:t>
            </a:r>
            <a:r>
              <a:rPr lang="es-AR" sz="1600" dirty="0">
                <a:latin typeface="Times New Roman" panose="02020603050405020304" pitchFamily="18" charset="0"/>
                <a:cs typeface="Times New Roman" panose="02020603050405020304" pitchFamily="18" charset="0"/>
              </a:rPr>
              <a:t>, dato </a:t>
            </a:r>
            <a:r>
              <a:rPr lang="es-AR" sz="1600" dirty="0" err="1">
                <a:latin typeface="Times New Roman" panose="02020603050405020304" pitchFamily="18" charset="0"/>
                <a:cs typeface="Times New Roman" panose="02020603050405020304" pitchFamily="18" charset="0"/>
              </a:rPr>
              <a:t>l’ammontare</a:t>
            </a:r>
            <a:r>
              <a:rPr lang="es-AR" sz="1600" dirty="0">
                <a:latin typeface="Times New Roman" panose="02020603050405020304" pitchFamily="18" charset="0"/>
                <a:cs typeface="Times New Roman" panose="02020603050405020304" pitchFamily="18" charset="0"/>
              </a:rPr>
              <a:t> di uno </a:t>
            </a:r>
            <a:r>
              <a:rPr lang="es-AR" sz="1600" dirty="0" err="1">
                <a:latin typeface="Times New Roman" panose="02020603050405020304" pitchFamily="18" charset="0"/>
                <a:cs typeface="Times New Roman" panose="02020603050405020304" pitchFamily="18" charset="0"/>
              </a:rPr>
              <a:t>dei</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fattori</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l’aumento</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dell’altro</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fattore</a:t>
            </a:r>
            <a:r>
              <a:rPr lang="es-AR" sz="1600" dirty="0">
                <a:latin typeface="Times New Roman" panose="02020603050405020304" pitchFamily="18" charset="0"/>
                <a:cs typeface="Times New Roman" panose="02020603050405020304" pitchFamily="18" charset="0"/>
              </a:rPr>
              <a:t> genera </a:t>
            </a:r>
            <a:r>
              <a:rPr lang="es-AR" sz="1600" dirty="0" err="1">
                <a:latin typeface="Times New Roman" panose="02020603050405020304" pitchFamily="18" charset="0"/>
                <a:cs typeface="Times New Roman" panose="02020603050405020304" pitchFamily="18" charset="0"/>
              </a:rPr>
              <a:t>incrementi</a:t>
            </a:r>
            <a:r>
              <a:rPr lang="es-AR" sz="1600" dirty="0">
                <a:latin typeface="Times New Roman" panose="02020603050405020304" pitchFamily="18" charset="0"/>
                <a:cs typeface="Times New Roman" panose="02020603050405020304" pitchFamily="18" charset="0"/>
              </a:rPr>
              <a:t> del </a:t>
            </a:r>
            <a:r>
              <a:rPr lang="es-AR" sz="1600" dirty="0" err="1">
                <a:latin typeface="Times New Roman" panose="02020603050405020304" pitchFamily="18" charset="0"/>
                <a:cs typeface="Times New Roman" panose="02020603050405020304" pitchFamily="18" charset="0"/>
              </a:rPr>
              <a:t>prodotto</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totale</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via</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via</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decrescenti</a:t>
            </a:r>
            <a:r>
              <a:rPr lang="es-AR" sz="1600" dirty="0">
                <a:latin typeface="Times New Roman" panose="02020603050405020304" pitchFamily="18" charset="0"/>
                <a:cs typeface="Times New Roman" panose="02020603050405020304" pitchFamily="18" charset="0"/>
              </a:rPr>
              <a:t>. </a:t>
            </a: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8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kumimoji="0" lang="it-IT" sz="18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3" name="Immagine 2" descr="Immagine che contiene tavolo">
            <a:extLst>
              <a:ext uri="{FF2B5EF4-FFF2-40B4-BE49-F238E27FC236}">
                <a16:creationId xmlns:a16="http://schemas.microsoft.com/office/drawing/2014/main" id="{BB83998E-723E-C7A8-750B-67A4AEA5A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518" y="2507354"/>
            <a:ext cx="4779335" cy="3832485"/>
          </a:xfrm>
          <a:prstGeom prst="rect">
            <a:avLst/>
          </a:prstGeom>
        </p:spPr>
      </p:pic>
      <p:sp>
        <p:nvSpPr>
          <p:cNvPr id="4" name="Shape 17">
            <a:extLst>
              <a:ext uri="{FF2B5EF4-FFF2-40B4-BE49-F238E27FC236}">
                <a16:creationId xmlns:a16="http://schemas.microsoft.com/office/drawing/2014/main" id="{A5979E2F-ACAE-EEC0-4D6A-A3B936329FBE}"/>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6" name="Shape 18">
            <a:extLst>
              <a:ext uri="{FF2B5EF4-FFF2-40B4-BE49-F238E27FC236}">
                <a16:creationId xmlns:a16="http://schemas.microsoft.com/office/drawing/2014/main" id="{B16B55DE-E590-558B-5701-22B35958EF57}"/>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7" name="Image 0" descr="preencoded.png">
            <a:extLst>
              <a:ext uri="{FF2B5EF4-FFF2-40B4-BE49-F238E27FC236}">
                <a16:creationId xmlns:a16="http://schemas.microsoft.com/office/drawing/2014/main" id="{1F1EC1D1-078A-58E5-5FF2-B4E2A5261E83}"/>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771191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CD546-36A5-70EF-B8BE-8957A3D1C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49029-7675-E112-756F-B1017D472002}"/>
              </a:ext>
            </a:extLst>
          </p:cNvPr>
          <p:cNvSpPr>
            <a:spLocks noGrp="1"/>
          </p:cNvSpPr>
          <p:nvPr>
            <p:ph type="title"/>
          </p:nvPr>
        </p:nvSpPr>
        <p:spPr>
          <a:xfrm>
            <a:off x="972780" y="127000"/>
            <a:ext cx="10515600" cy="1325563"/>
          </a:xfrm>
        </p:spPr>
        <p:txBody>
          <a:bodyPr/>
          <a:lstStyle/>
          <a:p>
            <a:r>
              <a:rPr lang="en-US" dirty="0">
                <a:latin typeface="Times New Roman" panose="02020603050405020304" pitchFamily="18" charset="0"/>
                <a:cs typeface="Times New Roman" panose="02020603050405020304" pitchFamily="18" charset="0"/>
              </a:rPr>
              <a:t>Il </a:t>
            </a:r>
            <a:r>
              <a:rPr lang="en-US" dirty="0" err="1">
                <a:latin typeface="Times New Roman" panose="02020603050405020304" pitchFamily="18" charset="0"/>
                <a:cs typeface="Times New Roman" panose="02020603050405020304" pitchFamily="18" charset="0"/>
              </a:rPr>
              <a:t>prodotto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marginale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decrescente</a:t>
            </a:r>
            <a:r>
              <a:rPr lang="en-US" dirty="0">
                <a:latin typeface="Times New Roman" panose="02020603050405020304" pitchFamily="18" charset="0"/>
                <a:cs typeface="Times New Roman" panose="02020603050405020304" pitchFamily="18" charset="0"/>
              </a:rPr>
              <a:t> </a:t>
            </a:r>
          </a:p>
        </p:txBody>
      </p:sp>
      <p:pic>
        <p:nvPicPr>
          <p:cNvPr id="4" name="Immagine 3">
            <a:extLst>
              <a:ext uri="{FF2B5EF4-FFF2-40B4-BE49-F238E27FC236}">
                <a16:creationId xmlns:a16="http://schemas.microsoft.com/office/drawing/2014/main" id="{609B972A-9765-BA2A-72E6-F55FEB6EA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652" y="1734477"/>
            <a:ext cx="4489856" cy="4570135"/>
          </a:xfrm>
          <a:prstGeom prst="rect">
            <a:avLst/>
          </a:prstGeom>
        </p:spPr>
      </p:pic>
      <p:sp>
        <p:nvSpPr>
          <p:cNvPr id="3" name="Shape 17">
            <a:extLst>
              <a:ext uri="{FF2B5EF4-FFF2-40B4-BE49-F238E27FC236}">
                <a16:creationId xmlns:a16="http://schemas.microsoft.com/office/drawing/2014/main" id="{DD46BDC9-BAAD-FD56-3CAA-A2DD545EDB4E}"/>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F33C0A1E-348B-B602-9BC1-C9E69E34B019}"/>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03BB7910-7B52-A5E5-E124-B566205D295D}"/>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522513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61E39-C579-3430-8478-D4A05B094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434FC-AFEE-B58A-C2C1-DCCF223C537B}"/>
              </a:ext>
            </a:extLst>
          </p:cNvPr>
          <p:cNvSpPr>
            <a:spLocks noGrp="1"/>
          </p:cNvSpPr>
          <p:nvPr>
            <p:ph type="title"/>
          </p:nvPr>
        </p:nvSpPr>
        <p:spPr>
          <a:xfrm>
            <a:off x="905490" y="-187325"/>
            <a:ext cx="10515600" cy="1325563"/>
          </a:xfrm>
        </p:spPr>
        <p:txBody>
          <a:bodyPr/>
          <a:lstStyle/>
          <a:p>
            <a:r>
              <a:rPr lang="en-US" dirty="0">
                <a:latin typeface="Times New Roman" panose="02020603050405020304" pitchFamily="18" charset="0"/>
                <a:cs typeface="Times New Roman" panose="02020603050405020304" pitchFamily="18" charset="0"/>
              </a:rPr>
              <a:t>Il punto di </a:t>
            </a:r>
            <a:r>
              <a:rPr lang="en-US" dirty="0" err="1">
                <a:latin typeface="Times New Roman" panose="02020603050405020304" pitchFamily="18" charset="0"/>
                <a:cs typeface="Times New Roman" panose="02020603050405020304" pitchFamily="18" charset="0"/>
              </a:rPr>
              <a:t>ottimo</a:t>
            </a:r>
            <a:r>
              <a:rPr lang="en-US" dirty="0">
                <a:latin typeface="Times New Roman" panose="02020603050405020304" pitchFamily="18" charset="0"/>
                <a:cs typeface="Times New Roman" panose="02020603050405020304" pitchFamily="18" charset="0"/>
              </a:rPr>
              <a:t> per </a:t>
            </a:r>
            <a:r>
              <a:rPr lang="en-US" dirty="0" err="1">
                <a:latin typeface="Times New Roman" panose="02020603050405020304" pitchFamily="18" charset="0"/>
                <a:cs typeface="Times New Roman" panose="02020603050405020304" pitchFamily="18" charset="0"/>
              </a:rPr>
              <a:t>l’impresa</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1">
                <a:extLst>
                  <a:ext uri="{FF2B5EF4-FFF2-40B4-BE49-F238E27FC236}">
                    <a16:creationId xmlns:a16="http://schemas.microsoft.com/office/drawing/2014/main" id="{D8EDED88-D52C-5204-2059-2F8A0D38D4B1}"/>
                  </a:ext>
                </a:extLst>
              </p:cNvPr>
              <p:cNvSpPr>
                <a:spLocks noGrp="1" noChangeArrowheads="1"/>
              </p:cNvSpPr>
              <p:nvPr>
                <p:ph idx="1"/>
              </p:nvPr>
            </p:nvSpPr>
            <p:spPr bwMode="auto">
              <a:xfrm>
                <a:off x="614362" y="768789"/>
                <a:ext cx="10963275" cy="68768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L’impresa deve massimizzare la funzione di profitto</a:t>
                </a:r>
                <a:endParaRPr lang="it-IT" sz="1600" noProof="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600" b="0" i="1" noProof="0" smtClean="0">
                          <a:latin typeface="Cambria Math" panose="02040503050406030204" pitchFamily="18" charset="0"/>
                          <a:cs typeface="Times New Roman" panose="02020603050405020304" pitchFamily="18" charset="0"/>
                        </a:rPr>
                        <m:t>𝑚𝑎𝑥</m:t>
                      </m:r>
                      <m:r>
                        <a:rPr lang="it-IT" sz="1600" b="0" i="1" noProof="0" smtClean="0">
                          <a:latin typeface="Cambria Math" panose="02040503050406030204" pitchFamily="18" charset="0"/>
                          <a:cs typeface="Times New Roman" panose="02020603050405020304" pitchFamily="18" charset="0"/>
                        </a:rPr>
                        <m:t> </m:t>
                      </m:r>
                      <m:r>
                        <m:rPr>
                          <m:sty m:val="p"/>
                        </m:rPr>
                        <a:rPr lang="it-IT" sz="1600" b="0" i="0" noProof="0" smtClean="0">
                          <a:latin typeface="Cambria Math" panose="02040503050406030204" pitchFamily="18" charset="0"/>
                          <a:cs typeface="Times New Roman" panose="02020603050405020304" pitchFamily="18" charset="0"/>
                        </a:rPr>
                        <m:t>Π</m:t>
                      </m:r>
                      <m:r>
                        <a:rPr lang="it-IT" sz="1600" b="0" i="1" noProof="0" smtClean="0">
                          <a:latin typeface="Cambria Math" panose="02040503050406030204" pitchFamily="18" charset="0"/>
                          <a:cs typeface="Times New Roman" panose="02020603050405020304" pitchFamily="18" charset="0"/>
                        </a:rPr>
                        <m:t>=</m:t>
                      </m:r>
                      <m:r>
                        <a:rPr lang="it-IT" sz="1600" b="0" i="1" noProof="0" smtClean="0">
                          <a:latin typeface="Cambria Math" panose="02040503050406030204" pitchFamily="18" charset="0"/>
                          <a:cs typeface="Times New Roman" panose="02020603050405020304" pitchFamily="18" charset="0"/>
                        </a:rPr>
                        <m:t>𝑌</m:t>
                      </m:r>
                      <m:r>
                        <a:rPr lang="it-IT" sz="1600" b="0" i="1" noProof="0" smtClean="0">
                          <a:latin typeface="Cambria Math" panose="02040503050406030204" pitchFamily="18" charset="0"/>
                          <a:cs typeface="Times New Roman" panose="02020603050405020304" pitchFamily="18" charset="0"/>
                        </a:rPr>
                        <m:t>−</m:t>
                      </m:r>
                      <m:r>
                        <a:rPr lang="it-IT" sz="1600" b="0" i="1" noProof="0" smtClean="0">
                          <a:latin typeface="Cambria Math" panose="02040503050406030204" pitchFamily="18" charset="0"/>
                          <a:cs typeface="Times New Roman" panose="02020603050405020304" pitchFamily="18" charset="0"/>
                        </a:rPr>
                        <m:t>𝑤𝐿</m:t>
                      </m:r>
                      <m:r>
                        <a:rPr lang="it-IT" sz="1600" b="0" i="1" noProof="0" smtClean="0">
                          <a:latin typeface="Cambria Math" panose="02040503050406030204" pitchFamily="18" charset="0"/>
                          <a:cs typeface="Times New Roman" panose="02020603050405020304" pitchFamily="18" charset="0"/>
                        </a:rPr>
                        <m:t>−</m:t>
                      </m:r>
                      <m:r>
                        <a:rPr lang="it-IT" sz="1600" b="0" i="1" noProof="0" smtClean="0">
                          <a:latin typeface="Cambria Math" panose="02040503050406030204" pitchFamily="18" charset="0"/>
                          <a:cs typeface="Times New Roman" panose="02020603050405020304" pitchFamily="18" charset="0"/>
                        </a:rPr>
                        <m:t>𝑟𝐾</m:t>
                      </m:r>
                      <m:r>
                        <a:rPr lang="it-IT" sz="1600" b="0" i="1" noProof="0" smtClean="0">
                          <a:latin typeface="Cambria Math" panose="02040503050406030204" pitchFamily="18" charset="0"/>
                          <a:cs typeface="Times New Roman" panose="02020603050405020304" pitchFamily="18" charset="0"/>
                        </a:rPr>
                        <m:t>            </m:t>
                      </m:r>
                    </m:oMath>
                  </m:oMathPara>
                </a14:m>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algn="just" eaLnBrk="0" fontAlgn="base" hangingPunct="0">
                  <a:lnSpc>
                    <a:spcPct val="100000"/>
                  </a:lnSpc>
                  <a:spcBef>
                    <a:spcPct val="0"/>
                  </a:spcBef>
                  <a:spcAft>
                    <a:spcPct val="0"/>
                  </a:spcAft>
                  <a:buNone/>
                </a:pPr>
                <a:r>
                  <a:rPr lang="it-IT" sz="1600" dirty="0">
                    <a:latin typeface="Times New Roman" panose="02020603050405020304" pitchFamily="18" charset="0"/>
                    <a:cs typeface="Times New Roman" panose="02020603050405020304" pitchFamily="18" charset="0"/>
                  </a:rPr>
                  <a:t>Dove la funzione di produzione è: </a:t>
                </a: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cs typeface="Times New Roman" panose="02020603050405020304" pitchFamily="18" charset="0"/>
                        </a:rPr>
                        <m:t>𝑌</m:t>
                      </m:r>
                      <m:r>
                        <a:rPr lang="it-IT" sz="1600" b="0" i="1" smtClean="0">
                          <a:latin typeface="Cambria Math" panose="02040503050406030204" pitchFamily="18" charset="0"/>
                          <a:cs typeface="Times New Roman" panose="02020603050405020304" pitchFamily="18" charset="0"/>
                        </a:rPr>
                        <m:t>=</m:t>
                      </m:r>
                      <m:r>
                        <a:rPr lang="it-IT" sz="1600" b="0" i="1" smtClean="0">
                          <a:latin typeface="Cambria Math" panose="02040503050406030204" pitchFamily="18" charset="0"/>
                          <a:cs typeface="Times New Roman" panose="02020603050405020304" pitchFamily="18" charset="0"/>
                        </a:rPr>
                        <m:t>𝐴</m:t>
                      </m:r>
                      <m:sSup>
                        <m:sSupPr>
                          <m:ctrlPr>
                            <a:rPr lang="it-IT" sz="1600" b="0" i="1" smtClean="0">
                              <a:latin typeface="Cambria Math" panose="02040503050406030204" pitchFamily="18" charset="0"/>
                              <a:cs typeface="Times New Roman" panose="02020603050405020304" pitchFamily="18" charset="0"/>
                            </a:rPr>
                          </m:ctrlPr>
                        </m:sSupPr>
                        <m:e>
                          <m:r>
                            <a:rPr lang="it-IT" sz="1600" b="0" i="1" smtClean="0">
                              <a:latin typeface="Cambria Math" panose="02040503050406030204" pitchFamily="18" charset="0"/>
                              <a:cs typeface="Times New Roman" panose="02020603050405020304" pitchFamily="18" charset="0"/>
                            </a:rPr>
                            <m:t>𝐿</m:t>
                          </m:r>
                        </m:e>
                        <m:sup>
                          <m:r>
                            <a:rPr lang="it-IT" sz="1600" b="0" i="1" smtClean="0">
                              <a:latin typeface="Cambria Math" panose="02040503050406030204" pitchFamily="18" charset="0"/>
                              <a:cs typeface="Times New Roman" panose="02020603050405020304" pitchFamily="18" charset="0"/>
                            </a:rPr>
                            <m:t>𝛽</m:t>
                          </m:r>
                        </m:sup>
                      </m:sSup>
                      <m:sSup>
                        <m:sSupPr>
                          <m:ctrlPr>
                            <a:rPr lang="it-IT" sz="1600" b="0" i="1" smtClean="0">
                              <a:latin typeface="Cambria Math" panose="02040503050406030204" pitchFamily="18" charset="0"/>
                              <a:cs typeface="Times New Roman" panose="02020603050405020304" pitchFamily="18" charset="0"/>
                            </a:rPr>
                          </m:ctrlPr>
                        </m:sSupPr>
                        <m:e>
                          <m:r>
                            <a:rPr lang="it-IT" sz="1600" b="0" i="1" smtClean="0">
                              <a:latin typeface="Cambria Math" panose="02040503050406030204" pitchFamily="18" charset="0"/>
                              <a:cs typeface="Times New Roman" panose="02020603050405020304" pitchFamily="18" charset="0"/>
                            </a:rPr>
                            <m:t>𝐾</m:t>
                          </m:r>
                        </m:e>
                        <m:sup>
                          <m:r>
                            <a:rPr lang="it-IT" sz="1600" b="0" i="1" smtClean="0">
                              <a:latin typeface="Cambria Math" panose="02040503050406030204" pitchFamily="18" charset="0"/>
                              <a:cs typeface="Times New Roman" panose="02020603050405020304" pitchFamily="18" charset="0"/>
                            </a:rPr>
                            <m:t>1−</m:t>
                          </m:r>
                          <m:r>
                            <a:rPr lang="it-IT" sz="1600" b="0" i="1" smtClean="0">
                              <a:latin typeface="Cambria Math" panose="02040503050406030204" pitchFamily="18" charset="0"/>
                              <a:cs typeface="Times New Roman" panose="02020603050405020304" pitchFamily="18" charset="0"/>
                            </a:rPr>
                            <m:t>𝛽</m:t>
                          </m:r>
                        </m:sup>
                      </m:sSup>
                    </m:oMath>
                  </m:oMathPara>
                </a14:m>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lang="it-IT" sz="1600" dirty="0">
                    <a:latin typeface="Times New Roman" panose="02020603050405020304" pitchFamily="18" charset="0"/>
                    <a:cs typeface="Times New Roman" panose="02020603050405020304" pitchFamily="18" charset="0"/>
                  </a:rPr>
                  <a:t>Dalla massimizzazione del profitto dell’impresa otteniamo la curva di domanda di lavoro e capitale.</a:t>
                </a: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lang="it-IT" sz="1600" dirty="0">
                    <a:latin typeface="Times New Roman" panose="02020603050405020304" pitchFamily="18" charset="0"/>
                    <a:cs typeface="Times New Roman" panose="02020603050405020304" pitchFamily="18" charset="0"/>
                  </a:rPr>
                  <a:t>Condizioni del primo ordine: </a:t>
                </a: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d>
                        <m:dPr>
                          <m:begChr m:val="{"/>
                          <m:endChr m:val=""/>
                          <m:ctrlPr>
                            <a:rPr lang="it-IT" sz="1600" i="1" smtClean="0">
                              <a:latin typeface="Cambria Math" panose="02040503050406030204" pitchFamily="18" charset="0"/>
                              <a:cs typeface="Times New Roman" panose="02020603050405020304" pitchFamily="18" charset="0"/>
                            </a:rPr>
                          </m:ctrlPr>
                        </m:dPr>
                        <m:e>
                          <m:eqArr>
                            <m:eqArrPr>
                              <m:ctrlPr>
                                <a:rPr lang="it-IT" sz="1600" i="1" smtClean="0">
                                  <a:latin typeface="Cambria Math" panose="02040503050406030204" pitchFamily="18" charset="0"/>
                                  <a:cs typeface="Times New Roman" panose="02020603050405020304" pitchFamily="18" charset="0"/>
                                </a:rPr>
                              </m:ctrlPr>
                            </m:eqArrPr>
                            <m:e>
                              <m:f>
                                <m:fPr>
                                  <m:ctrlPr>
                                    <a:rPr lang="it-IT" sz="16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it-IT" sz="16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it-IT" sz="1600" b="0" i="0" smtClean="0">
                                      <a:latin typeface="Cambria Math" panose="02040503050406030204" pitchFamily="18" charset="0"/>
                                      <a:ea typeface="Cambria Math" panose="02040503050406030204" pitchFamily="18" charset="0"/>
                                      <a:cs typeface="Times New Roman" panose="02020603050405020304" pitchFamily="18" charset="0"/>
                                    </a:rPr>
                                    <m:t>Π</m:t>
                                  </m:r>
                                </m:num>
                                <m:den>
                                  <m:r>
                                    <a:rPr lang="it-IT"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it-IT" sz="1600" b="0" i="1" smtClean="0">
                                      <a:latin typeface="Cambria Math" panose="02040503050406030204" pitchFamily="18" charset="0"/>
                                      <a:ea typeface="Cambria Math" panose="02040503050406030204" pitchFamily="18" charset="0"/>
                                      <a:cs typeface="Times New Roman" panose="02020603050405020304" pitchFamily="18" charset="0"/>
                                    </a:rPr>
                                    <m:t>𝐿</m:t>
                                  </m:r>
                                </m:den>
                              </m:f>
                              <m:r>
                                <a:rPr lang="it-IT" sz="1600" b="0" i="1" smtClean="0">
                                  <a:latin typeface="Cambria Math" panose="02040503050406030204" pitchFamily="18" charset="0"/>
                                  <a:ea typeface="Cambria Math" panose="02040503050406030204" pitchFamily="18" charset="0"/>
                                  <a:cs typeface="Times New Roman" panose="02020603050405020304" pitchFamily="18" charset="0"/>
                                </a:rPr>
                                <m:t>=0</m:t>
                              </m:r>
                            </m:e>
                            <m:e>
                              <m:f>
                                <m:fPr>
                                  <m:ctrlPr>
                                    <a:rPr lang="it-IT" sz="1600" i="1">
                                      <a:latin typeface="Cambria Math" panose="02040503050406030204" pitchFamily="18" charset="0"/>
                                      <a:ea typeface="Cambria Math" panose="02040503050406030204" pitchFamily="18" charset="0"/>
                                      <a:cs typeface="Times New Roman" panose="02020603050405020304" pitchFamily="18" charset="0"/>
                                    </a:rPr>
                                  </m:ctrlPr>
                                </m:fPr>
                                <m:num>
                                  <m:r>
                                    <a:rPr lang="it-IT" sz="16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it-IT" sz="1600">
                                      <a:latin typeface="Cambria Math" panose="02040503050406030204" pitchFamily="18" charset="0"/>
                                      <a:ea typeface="Cambria Math" panose="02040503050406030204" pitchFamily="18" charset="0"/>
                                      <a:cs typeface="Times New Roman" panose="02020603050405020304" pitchFamily="18" charset="0"/>
                                    </a:rPr>
                                    <m:t>Π</m:t>
                                  </m:r>
                                </m:num>
                                <m:den>
                                  <m:r>
                                    <a:rPr lang="it-IT" sz="1600" i="1">
                                      <a:latin typeface="Cambria Math" panose="02040503050406030204" pitchFamily="18" charset="0"/>
                                      <a:ea typeface="Cambria Math" panose="02040503050406030204" pitchFamily="18" charset="0"/>
                                      <a:cs typeface="Times New Roman" panose="02020603050405020304" pitchFamily="18" charset="0"/>
                                    </a:rPr>
                                    <m:t>𝜕</m:t>
                                  </m:r>
                                  <m:r>
                                    <a:rPr lang="it-IT" sz="1600" b="0" i="1" smtClean="0">
                                      <a:latin typeface="Cambria Math" panose="02040503050406030204" pitchFamily="18" charset="0"/>
                                      <a:ea typeface="Cambria Math" panose="02040503050406030204" pitchFamily="18" charset="0"/>
                                      <a:cs typeface="Times New Roman" panose="02020603050405020304" pitchFamily="18" charset="0"/>
                                    </a:rPr>
                                    <m:t>𝑘</m:t>
                                  </m:r>
                                </m:den>
                              </m:f>
                              <m:r>
                                <a:rPr lang="it-IT" sz="1600" b="0" i="1" smtClean="0">
                                  <a:latin typeface="Cambria Math" panose="02040503050406030204" pitchFamily="18" charset="0"/>
                                  <a:ea typeface="Cambria Math" panose="02040503050406030204" pitchFamily="18" charset="0"/>
                                  <a:cs typeface="Times New Roman" panose="02020603050405020304" pitchFamily="18" charset="0"/>
                                </a:rPr>
                                <m:t>=0</m:t>
                              </m:r>
                            </m:e>
                          </m:eqArr>
                        </m:e>
                      </m:d>
                    </m:oMath>
                  </m:oMathPara>
                </a14:m>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algn="just" eaLnBrk="0" fontAlgn="base" hangingPunct="0">
                  <a:lnSpc>
                    <a:spcPct val="100000"/>
                  </a:lnSpc>
                  <a:spcBef>
                    <a:spcPct val="0"/>
                  </a:spcBef>
                  <a:spcAft>
                    <a:spcPct val="0"/>
                  </a:spcAft>
                </a:pPr>
                <a:r>
                  <a:rPr lang="it-IT" sz="1600" dirty="0">
                    <a:latin typeface="Times New Roman" panose="02020603050405020304" pitchFamily="18" charset="0"/>
                    <a:cs typeface="Times New Roman" panose="02020603050405020304" pitchFamily="18" charset="0"/>
                  </a:rPr>
                  <a:t>La domanda ottimale di lavoro (quella che massimizza il profitto) è quella che si realizza quando la produttività marginale del lavoro è uguale al salario reale (w) (La produttività marginale del lavoro è la derivata palaziale della funzione di utilità rispetto al lavoro) </a:t>
                </a:r>
              </a:p>
              <a:p>
                <a:pPr eaLnBrk="0" fontAlgn="base" hangingPunct="0">
                  <a:lnSpc>
                    <a:spcPct val="100000"/>
                  </a:lnSpc>
                  <a:spcBef>
                    <a:spcPct val="0"/>
                  </a:spcBef>
                  <a:spcAft>
                    <a:spcPct val="0"/>
                  </a:spcAft>
                </a:pPr>
                <a:r>
                  <a:rPr lang="it-IT" sz="1600" dirty="0">
                    <a:latin typeface="Times New Roman" panose="02020603050405020304" pitchFamily="18" charset="0"/>
                    <a:cs typeface="Times New Roman" panose="02020603050405020304" pitchFamily="18" charset="0"/>
                  </a:rPr>
                  <a:t>La domanda ottimale di capitale (quella che massimizza il profitto) è quella che si realizza quando la produttività marginale del capitale è uguale al saggio di profitto (r) ((La produttività marginale del lavoro è la derivata palaziale della funzione di utilità rispetto al lavoro) )</a:t>
                </a: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a:t>
                </a:r>
              </a:p>
            </p:txBody>
          </p:sp>
        </mc:Choice>
        <mc:Fallback>
          <p:sp>
            <p:nvSpPr>
              <p:cNvPr id="5" name="Rectangle 1">
                <a:extLst>
                  <a:ext uri="{FF2B5EF4-FFF2-40B4-BE49-F238E27FC236}">
                    <a16:creationId xmlns:a16="http://schemas.microsoft.com/office/drawing/2014/main" id="{D8EDED88-D52C-5204-2059-2F8A0D38D4B1}"/>
                  </a:ext>
                </a:extLst>
              </p:cNvPr>
              <p:cNvSpPr>
                <a:spLocks noGrp="1" noRot="1" noChangeAspect="1" noMove="1" noResize="1" noEditPoints="1" noAdjustHandles="1" noChangeArrowheads="1" noChangeShapeType="1" noTextEdit="1"/>
              </p:cNvSpPr>
              <p:nvPr>
                <p:ph idx="1"/>
              </p:nvPr>
            </p:nvSpPr>
            <p:spPr bwMode="auto">
              <a:xfrm>
                <a:off x="614362" y="768789"/>
                <a:ext cx="10963275" cy="6876883"/>
              </a:xfrm>
              <a:prstGeom prst="rect">
                <a:avLst/>
              </a:prstGeom>
              <a:blipFill>
                <a:blip r:embed="rId2"/>
                <a:stretch>
                  <a:fillRect l="-334" r="-2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A5310DAA-38DD-AE0C-8255-EE9129EF5D9C}"/>
                  </a:ext>
                </a:extLst>
              </p:cNvPr>
              <p:cNvSpPr txBox="1"/>
              <p:nvPr/>
            </p:nvSpPr>
            <p:spPr>
              <a:xfrm>
                <a:off x="7372350" y="4089104"/>
                <a:ext cx="3518481" cy="6829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𝒘</m:t>
                      </m:r>
                      <m:r>
                        <a:rPr lang="it-IT" b="1" i="1" smtClean="0">
                          <a:latin typeface="Cambria Math" panose="02040503050406030204" pitchFamily="18" charset="0"/>
                        </a:rPr>
                        <m:t>=</m:t>
                      </m:r>
                      <m:r>
                        <a:rPr lang="it-IT" b="1" i="1" smtClean="0">
                          <a:latin typeface="Cambria Math" panose="02040503050406030204" pitchFamily="18" charset="0"/>
                        </a:rPr>
                        <m:t>𝜷</m:t>
                      </m:r>
                      <m:sSup>
                        <m:sSupPr>
                          <m:ctrlPr>
                            <a:rPr lang="it-IT" b="1" i="1" smtClean="0">
                              <a:latin typeface="Cambria Math" panose="02040503050406030204" pitchFamily="18" charset="0"/>
                            </a:rPr>
                          </m:ctrlPr>
                        </m:sSupPr>
                        <m:e>
                          <m:r>
                            <a:rPr lang="it-IT" b="1" i="1" smtClean="0">
                              <a:latin typeface="Cambria Math" panose="02040503050406030204" pitchFamily="18" charset="0"/>
                            </a:rPr>
                            <m:t>𝑳</m:t>
                          </m:r>
                        </m:e>
                        <m:sup>
                          <m:r>
                            <a:rPr lang="it-IT" b="1" i="1" smtClean="0">
                              <a:latin typeface="Cambria Math" panose="02040503050406030204" pitchFamily="18" charset="0"/>
                            </a:rPr>
                            <m:t>𝜷</m:t>
                          </m:r>
                          <m:r>
                            <a:rPr lang="it-IT" b="1" i="1" smtClean="0">
                              <a:latin typeface="Cambria Math" panose="02040503050406030204" pitchFamily="18" charset="0"/>
                            </a:rPr>
                            <m:t>−</m:t>
                          </m:r>
                          <m:r>
                            <a:rPr lang="it-IT" b="1" i="1" smtClean="0">
                              <a:latin typeface="Cambria Math" panose="02040503050406030204" pitchFamily="18" charset="0"/>
                            </a:rPr>
                            <m:t>𝟏</m:t>
                          </m:r>
                        </m:sup>
                      </m:sSup>
                      <m:sSup>
                        <m:sSupPr>
                          <m:ctrlPr>
                            <a:rPr lang="it-IT" b="1" i="1" smtClean="0">
                              <a:latin typeface="Cambria Math" panose="02040503050406030204" pitchFamily="18" charset="0"/>
                            </a:rPr>
                          </m:ctrlPr>
                        </m:sSupPr>
                        <m:e>
                          <m:r>
                            <a:rPr lang="it-IT" b="1" i="1" smtClean="0">
                              <a:latin typeface="Cambria Math" panose="02040503050406030204" pitchFamily="18" charset="0"/>
                            </a:rPr>
                            <m:t>𝑲</m:t>
                          </m:r>
                        </m:e>
                        <m:sup>
                          <m:r>
                            <a:rPr lang="it-IT" b="1" i="1" smtClean="0">
                              <a:latin typeface="Cambria Math" panose="02040503050406030204" pitchFamily="18" charset="0"/>
                            </a:rPr>
                            <m:t>𝟏</m:t>
                          </m:r>
                          <m:r>
                            <a:rPr lang="it-IT" b="1" i="1" smtClean="0">
                              <a:latin typeface="Cambria Math" panose="02040503050406030204" pitchFamily="18" charset="0"/>
                            </a:rPr>
                            <m:t>−</m:t>
                          </m:r>
                          <m:r>
                            <a:rPr lang="it-IT" b="1" i="1" smtClean="0">
                              <a:latin typeface="Cambria Math" panose="02040503050406030204" pitchFamily="18" charset="0"/>
                            </a:rPr>
                            <m:t>𝜷</m:t>
                          </m:r>
                        </m:sup>
                      </m:sSup>
                    </m:oMath>
                  </m:oMathPara>
                </a14:m>
                <a:endParaRPr lang="it-IT" b="1" dirty="0"/>
              </a:p>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𝒓</m:t>
                      </m:r>
                      <m:r>
                        <a:rPr lang="it-IT" b="1" i="1" smtClean="0">
                          <a:latin typeface="Cambria Math" panose="02040503050406030204" pitchFamily="18" charset="0"/>
                        </a:rPr>
                        <m:t>=</m:t>
                      </m:r>
                      <m:d>
                        <m:dPr>
                          <m:ctrlPr>
                            <a:rPr lang="it-IT" b="1" i="1" smtClean="0">
                              <a:latin typeface="Cambria Math" panose="02040503050406030204" pitchFamily="18" charset="0"/>
                            </a:rPr>
                          </m:ctrlPr>
                        </m:dPr>
                        <m:e>
                          <m:r>
                            <a:rPr lang="it-IT" b="1" i="1" smtClean="0">
                              <a:latin typeface="Cambria Math" panose="02040503050406030204" pitchFamily="18" charset="0"/>
                            </a:rPr>
                            <m:t>𝟏</m:t>
                          </m:r>
                          <m:r>
                            <a:rPr lang="it-IT" b="1" i="1" smtClean="0">
                              <a:latin typeface="Cambria Math" panose="02040503050406030204" pitchFamily="18" charset="0"/>
                            </a:rPr>
                            <m:t>−</m:t>
                          </m:r>
                          <m:r>
                            <a:rPr lang="it-IT" b="1" i="1" smtClean="0">
                              <a:latin typeface="Cambria Math" panose="02040503050406030204" pitchFamily="18" charset="0"/>
                            </a:rPr>
                            <m:t>𝜷</m:t>
                          </m:r>
                        </m:e>
                      </m:d>
                      <m:sSup>
                        <m:sSupPr>
                          <m:ctrlPr>
                            <a:rPr lang="it-IT" b="1" i="1" smtClean="0">
                              <a:latin typeface="Cambria Math" panose="02040503050406030204" pitchFamily="18" charset="0"/>
                            </a:rPr>
                          </m:ctrlPr>
                        </m:sSupPr>
                        <m:e>
                          <m:r>
                            <a:rPr lang="it-IT" b="1" i="1" smtClean="0">
                              <a:latin typeface="Cambria Math" panose="02040503050406030204" pitchFamily="18" charset="0"/>
                            </a:rPr>
                            <m:t>𝑳</m:t>
                          </m:r>
                        </m:e>
                        <m:sup>
                          <m:r>
                            <a:rPr lang="it-IT" b="1" i="1" smtClean="0">
                              <a:latin typeface="Cambria Math" panose="02040503050406030204" pitchFamily="18" charset="0"/>
                            </a:rPr>
                            <m:t>𝜷</m:t>
                          </m:r>
                        </m:sup>
                      </m:sSup>
                      <m:sSup>
                        <m:sSupPr>
                          <m:ctrlPr>
                            <a:rPr lang="it-IT" b="1" i="1" smtClean="0">
                              <a:latin typeface="Cambria Math" panose="02040503050406030204" pitchFamily="18" charset="0"/>
                            </a:rPr>
                          </m:ctrlPr>
                        </m:sSupPr>
                        <m:e>
                          <m:r>
                            <a:rPr lang="it-IT" b="1" i="1" smtClean="0">
                              <a:latin typeface="Cambria Math" panose="02040503050406030204" pitchFamily="18" charset="0"/>
                            </a:rPr>
                            <m:t>𝑲</m:t>
                          </m:r>
                        </m:e>
                        <m:sup>
                          <m:r>
                            <a:rPr lang="it-IT" b="1" i="1" smtClean="0">
                              <a:latin typeface="Cambria Math" panose="02040503050406030204" pitchFamily="18" charset="0"/>
                            </a:rPr>
                            <m:t>−</m:t>
                          </m:r>
                          <m:r>
                            <a:rPr lang="it-IT" b="1" i="1" smtClean="0">
                              <a:latin typeface="Cambria Math" panose="02040503050406030204" pitchFamily="18" charset="0"/>
                            </a:rPr>
                            <m:t>𝜷</m:t>
                          </m:r>
                        </m:sup>
                      </m:sSup>
                    </m:oMath>
                  </m:oMathPara>
                </a14:m>
                <a:endParaRPr lang="it-IT" b="1" dirty="0"/>
              </a:p>
            </p:txBody>
          </p:sp>
        </mc:Choice>
        <mc:Fallback xmlns="">
          <p:sp>
            <p:nvSpPr>
              <p:cNvPr id="6" name="CasellaDiTesto 5">
                <a:extLst>
                  <a:ext uri="{FF2B5EF4-FFF2-40B4-BE49-F238E27FC236}">
                    <a16:creationId xmlns:a16="http://schemas.microsoft.com/office/drawing/2014/main" id="{A5310DAA-38DD-AE0C-8255-EE9129EF5D9C}"/>
                  </a:ext>
                </a:extLst>
              </p:cNvPr>
              <p:cNvSpPr txBox="1">
                <a:spLocks noRot="1" noChangeAspect="1" noMove="1" noResize="1" noEditPoints="1" noAdjustHandles="1" noChangeArrowheads="1" noChangeShapeType="1" noTextEdit="1"/>
              </p:cNvSpPr>
              <p:nvPr/>
            </p:nvSpPr>
            <p:spPr>
              <a:xfrm>
                <a:off x="7372350" y="4089104"/>
                <a:ext cx="3518481" cy="682944"/>
              </a:xfrm>
              <a:prstGeom prst="rect">
                <a:avLst/>
              </a:prstGeom>
              <a:blipFill>
                <a:blip r:embed="rId3"/>
                <a:stretch>
                  <a:fillRect b="-3571"/>
                </a:stretch>
              </a:blipFill>
            </p:spPr>
            <p:txBody>
              <a:bodyPr/>
              <a:lstStyle/>
              <a:p>
                <a:r>
                  <a:rPr lang="it-IT">
                    <a:noFill/>
                  </a:rPr>
                  <a:t> </a:t>
                </a:r>
              </a:p>
            </p:txBody>
          </p:sp>
        </mc:Fallback>
      </mc:AlternateContent>
      <p:sp>
        <p:nvSpPr>
          <p:cNvPr id="7" name="Freccia a destra 6">
            <a:extLst>
              <a:ext uri="{FF2B5EF4-FFF2-40B4-BE49-F238E27FC236}">
                <a16:creationId xmlns:a16="http://schemas.microsoft.com/office/drawing/2014/main" id="{0B13EE93-8E31-D208-76D5-CDE58DF6628D}"/>
              </a:ext>
            </a:extLst>
          </p:cNvPr>
          <p:cNvSpPr/>
          <p:nvPr/>
        </p:nvSpPr>
        <p:spPr>
          <a:xfrm>
            <a:off x="6896100" y="4272688"/>
            <a:ext cx="714375" cy="36195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9505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86F35-B0F9-3BAB-855B-923AF7F03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927F7-8FDC-B43F-69C4-DE4018E7797C}"/>
              </a:ext>
            </a:extLst>
          </p:cNvPr>
          <p:cNvSpPr>
            <a:spLocks noGrp="1"/>
          </p:cNvSpPr>
          <p:nvPr>
            <p:ph type="title"/>
          </p:nvPr>
        </p:nvSpPr>
        <p:spPr>
          <a:xfrm>
            <a:off x="972780" y="127000"/>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Il </a:t>
            </a:r>
            <a:r>
              <a:rPr lang="en-US" sz="3200" dirty="0" err="1">
                <a:latin typeface="Times New Roman" panose="02020603050405020304" pitchFamily="18" charset="0"/>
                <a:cs typeface="Times New Roman" panose="02020603050405020304" pitchFamily="18" charset="0"/>
              </a:rPr>
              <a:t>prodotto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marginale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decrescente</a:t>
            </a:r>
            <a:r>
              <a:rPr lang="en-US" sz="3200" dirty="0">
                <a:latin typeface="Times New Roman" panose="02020603050405020304" pitchFamily="18" charset="0"/>
                <a:cs typeface="Times New Roman" panose="02020603050405020304" pitchFamily="18" charset="0"/>
              </a:rPr>
              <a:t> e la </a:t>
            </a:r>
            <a:r>
              <a:rPr lang="en-US" sz="3200" dirty="0" err="1">
                <a:latin typeface="Times New Roman" panose="02020603050405020304" pitchFamily="18" charset="0"/>
                <a:cs typeface="Times New Roman" panose="02020603050405020304" pitchFamily="18" charset="0"/>
              </a:rPr>
              <a:t>domanda</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lavoro</a:t>
            </a:r>
            <a:r>
              <a:rPr lang="en-US" sz="3200" dirty="0">
                <a:latin typeface="Times New Roman" panose="02020603050405020304" pitchFamily="18" charset="0"/>
                <a:cs typeface="Times New Roman" panose="02020603050405020304" pitchFamily="18" charset="0"/>
              </a:rPr>
              <a:t> </a:t>
            </a:r>
          </a:p>
        </p:txBody>
      </p:sp>
      <p:sp>
        <p:nvSpPr>
          <p:cNvPr id="6" name="CasellaDiTesto 5">
            <a:extLst>
              <a:ext uri="{FF2B5EF4-FFF2-40B4-BE49-F238E27FC236}">
                <a16:creationId xmlns:a16="http://schemas.microsoft.com/office/drawing/2014/main" id="{0F108EFB-F3D3-2F44-DFCC-EBCF0F43571A}"/>
              </a:ext>
            </a:extLst>
          </p:cNvPr>
          <p:cNvSpPr txBox="1"/>
          <p:nvPr/>
        </p:nvSpPr>
        <p:spPr>
          <a:xfrm>
            <a:off x="972779" y="1511786"/>
            <a:ext cx="10828695" cy="1200329"/>
          </a:xfrm>
          <a:prstGeom prst="rect">
            <a:avLst/>
          </a:prstGeom>
          <a:noFill/>
        </p:spPr>
        <p:txBody>
          <a:bodyPr wrap="square">
            <a:spAutoFit/>
          </a:bodyPr>
          <a:lstStyle/>
          <a:p>
            <a:pPr marL="285750" indent="-285750" algn="just">
              <a:buFont typeface="Arial" panose="020B0604020202020204" pitchFamily="34" charset="0"/>
              <a:buChar char="•"/>
            </a:pPr>
            <a:r>
              <a:rPr lang="es-AR" sz="1800" dirty="0" err="1">
                <a:latin typeface="Times New Roman" panose="02020603050405020304" pitchFamily="18" charset="0"/>
                <a:cs typeface="Times New Roman" panose="02020603050405020304" pitchFamily="18" charset="0"/>
              </a:rPr>
              <a:t>Dal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prodotto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marginale</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decrescente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segue</a:t>
            </a:r>
            <a:r>
              <a:rPr lang="es-AR" sz="1800" dirty="0">
                <a:latin typeface="Times New Roman" panose="02020603050405020304" pitchFamily="18" charset="0"/>
                <a:cs typeface="Times New Roman" panose="02020603050405020304" pitchFamily="18" charset="0"/>
              </a:rPr>
              <a:t> che la </a:t>
            </a:r>
            <a:r>
              <a:rPr lang="es-AR" sz="1800" dirty="0" err="1">
                <a:latin typeface="Times New Roman" panose="02020603050405020304" pitchFamily="18" charset="0"/>
                <a:cs typeface="Times New Roman" panose="02020603050405020304" pitchFamily="18" charset="0"/>
              </a:rPr>
              <a:t>domanda</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è negativamente </a:t>
            </a:r>
            <a:r>
              <a:rPr lang="es-AR" sz="1800" dirty="0" err="1">
                <a:latin typeface="Times New Roman" panose="02020603050405020304" pitchFamily="18" charset="0"/>
                <a:cs typeface="Times New Roman" panose="02020603050405020304" pitchFamily="18" charset="0"/>
              </a:rPr>
              <a:t>inclinata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rispetto</a:t>
            </a:r>
            <a:r>
              <a:rPr lang="es-AR" sz="1800" dirty="0">
                <a:latin typeface="Times New Roman" panose="02020603050405020304" pitchFamily="18" charset="0"/>
                <a:cs typeface="Times New Roman" panose="02020603050405020304" pitchFamily="18" charset="0"/>
              </a:rPr>
              <a:t> al salario </a:t>
            </a:r>
            <a:r>
              <a:rPr lang="es-AR" sz="1800" dirty="0" err="1">
                <a:latin typeface="Times New Roman" panose="02020603050405020304" pitchFamily="18" charset="0"/>
                <a:cs typeface="Times New Roman" panose="02020603050405020304" pitchFamily="18" charset="0"/>
              </a:rPr>
              <a:t>reale</a:t>
            </a:r>
            <a:r>
              <a:rPr lang="es-AR" sz="18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s-AR" sz="1800" dirty="0">
                <a:latin typeface="Times New Roman" panose="02020603050405020304" pitchFamily="18" charset="0"/>
                <a:cs typeface="Times New Roman" panose="02020603050405020304" pitchFamily="18" charset="0"/>
              </a:rPr>
              <a:t>Se </a:t>
            </a:r>
            <a:r>
              <a:rPr lang="es-AR" sz="1800" dirty="0" err="1">
                <a:latin typeface="Times New Roman" panose="02020603050405020304" pitchFamily="18" charset="0"/>
                <a:cs typeface="Times New Roman" panose="02020603050405020304" pitchFamily="18" charset="0"/>
              </a:rPr>
              <a:t>prendiamo</a:t>
            </a:r>
            <a:r>
              <a:rPr lang="es-AR" sz="1800" dirty="0">
                <a:latin typeface="Times New Roman" panose="02020603050405020304" pitchFamily="18" charset="0"/>
                <a:cs typeface="Times New Roman" panose="02020603050405020304" pitchFamily="18" charset="0"/>
              </a:rPr>
              <a:t> per dato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salario </a:t>
            </a:r>
            <a:r>
              <a:rPr lang="es-AR" sz="1800" dirty="0" err="1">
                <a:latin typeface="Times New Roman" panose="02020603050405020304" pitchFamily="18" charset="0"/>
                <a:cs typeface="Times New Roman" panose="02020603050405020304" pitchFamily="18" charset="0"/>
              </a:rPr>
              <a:t>reale</a:t>
            </a:r>
            <a:r>
              <a:rPr lang="es-AR" sz="1800" dirty="0">
                <a:latin typeface="Times New Roman" panose="02020603050405020304" pitchFamily="18" charset="0"/>
                <a:cs typeface="Times New Roman" panose="02020603050405020304" pitchFamily="18" charset="0"/>
              </a:rPr>
              <a:t>, la </a:t>
            </a:r>
            <a:r>
              <a:rPr lang="es-AR" sz="1800" dirty="0" err="1">
                <a:latin typeface="Times New Roman" panose="02020603050405020304" pitchFamily="18" charset="0"/>
                <a:cs typeface="Times New Roman" panose="02020603050405020304" pitchFamily="18" charset="0"/>
              </a:rPr>
              <a:t>domanda</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ottima</a:t>
            </a:r>
            <a:r>
              <a:rPr lang="es-AR" sz="1800" dirty="0">
                <a:latin typeface="Times New Roman" panose="02020603050405020304" pitchFamily="18" charset="0"/>
                <a:cs typeface="Times New Roman" panose="02020603050405020304" pitchFamily="18" charset="0"/>
              </a:rPr>
              <a:t>” è </a:t>
            </a:r>
            <a:r>
              <a:rPr lang="es-AR" sz="1800" dirty="0" err="1">
                <a:latin typeface="Times New Roman" panose="02020603050405020304" pitchFamily="18" charset="0"/>
                <a:cs typeface="Times New Roman" panose="02020603050405020304" pitchFamily="18" charset="0"/>
              </a:rPr>
              <a:t>quella</a:t>
            </a:r>
            <a:r>
              <a:rPr lang="es-AR" sz="1800" dirty="0">
                <a:latin typeface="Times New Roman" panose="02020603050405020304" pitchFamily="18" charset="0"/>
                <a:cs typeface="Times New Roman" panose="02020603050405020304" pitchFamily="18" charset="0"/>
              </a:rPr>
              <a:t> in </a:t>
            </a:r>
            <a:r>
              <a:rPr lang="es-AR" sz="1800" dirty="0" err="1">
                <a:latin typeface="Times New Roman" panose="02020603050405020304" pitchFamily="18" charset="0"/>
                <a:cs typeface="Times New Roman" panose="02020603050405020304" pitchFamily="18" charset="0"/>
              </a:rPr>
              <a:t>corrsipondenza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dell’uguaglianza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tra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produttività</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marginale</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e salario </a:t>
            </a:r>
            <a:r>
              <a:rPr lang="es-AR" sz="1800" dirty="0" err="1">
                <a:latin typeface="Times New Roman" panose="02020603050405020304" pitchFamily="18" charset="0"/>
                <a:cs typeface="Times New Roman" panose="02020603050405020304" pitchFamily="18" charset="0"/>
              </a:rPr>
              <a:t>reale</a:t>
            </a:r>
            <a:r>
              <a:rPr lang="es-AR" sz="1800" dirty="0">
                <a:latin typeface="Times New Roman" panose="02020603050405020304" pitchFamily="18" charset="0"/>
                <a:cs typeface="Times New Roman" panose="02020603050405020304" pitchFamily="18" charset="0"/>
              </a:rPr>
              <a:t>.</a:t>
            </a:r>
          </a:p>
        </p:txBody>
      </p:sp>
      <p:pic>
        <p:nvPicPr>
          <p:cNvPr id="17" name="Immagine 16">
            <a:extLst>
              <a:ext uri="{FF2B5EF4-FFF2-40B4-BE49-F238E27FC236}">
                <a16:creationId xmlns:a16="http://schemas.microsoft.com/office/drawing/2014/main" id="{576A50F6-AF22-1CE2-27C2-5C21CB3A86D3}"/>
              </a:ext>
            </a:extLst>
          </p:cNvPr>
          <p:cNvPicPr>
            <a:picLocks noChangeAspect="1"/>
          </p:cNvPicPr>
          <p:nvPr/>
        </p:nvPicPr>
        <p:blipFill>
          <a:blip r:embed="rId2"/>
          <a:stretch>
            <a:fillRect/>
          </a:stretch>
        </p:blipFill>
        <p:spPr>
          <a:xfrm>
            <a:off x="2383670" y="3010775"/>
            <a:ext cx="7693819" cy="3609145"/>
          </a:xfrm>
          <a:prstGeom prst="rect">
            <a:avLst/>
          </a:prstGeom>
        </p:spPr>
      </p:pic>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1FE5BC8C-54C2-D1B5-5F41-E7C331B2568C}"/>
                  </a:ext>
                </a:extLst>
              </p:cNvPr>
              <p:cNvSpPr txBox="1"/>
              <p:nvPr/>
            </p:nvSpPr>
            <p:spPr>
              <a:xfrm>
                <a:off x="5991225" y="4174408"/>
                <a:ext cx="9925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𝑤</m:t>
                      </m:r>
                      <m:r>
                        <a:rPr lang="it-IT" b="0" i="1" smtClean="0">
                          <a:latin typeface="Cambria Math" panose="02040503050406030204" pitchFamily="18" charset="0"/>
                        </a:rPr>
                        <m:t>=</m:t>
                      </m:r>
                      <m:r>
                        <a:rPr lang="it-IT" b="0" i="1" smtClean="0">
                          <a:latin typeface="Cambria Math" panose="02040503050406030204" pitchFamily="18" charset="0"/>
                        </a:rPr>
                        <m:t>𝑃𝑀𝐿</m:t>
                      </m:r>
                    </m:oMath>
                  </m:oMathPara>
                </a14:m>
                <a:endParaRPr lang="it-IT" dirty="0"/>
              </a:p>
            </p:txBody>
          </p:sp>
        </mc:Choice>
        <mc:Fallback xmlns="">
          <p:sp>
            <p:nvSpPr>
              <p:cNvPr id="19" name="CasellaDiTesto 18">
                <a:extLst>
                  <a:ext uri="{FF2B5EF4-FFF2-40B4-BE49-F238E27FC236}">
                    <a16:creationId xmlns:a16="http://schemas.microsoft.com/office/drawing/2014/main" id="{1FE5BC8C-54C2-D1B5-5F41-E7C331B2568C}"/>
                  </a:ext>
                </a:extLst>
              </p:cNvPr>
              <p:cNvSpPr txBox="1">
                <a:spLocks noRot="1" noChangeAspect="1" noMove="1" noResize="1" noEditPoints="1" noAdjustHandles="1" noChangeArrowheads="1" noChangeShapeType="1" noTextEdit="1"/>
              </p:cNvSpPr>
              <p:nvPr/>
            </p:nvSpPr>
            <p:spPr>
              <a:xfrm>
                <a:off x="5991225" y="4174408"/>
                <a:ext cx="992516" cy="276999"/>
              </a:xfrm>
              <a:prstGeom prst="rect">
                <a:avLst/>
              </a:prstGeom>
              <a:blipFill>
                <a:blip r:embed="rId3"/>
                <a:stretch>
                  <a:fillRect l="-3067" r="-4908" b="-6667"/>
                </a:stretch>
              </a:blipFill>
            </p:spPr>
            <p:txBody>
              <a:bodyPr/>
              <a:lstStyle/>
              <a:p>
                <a:r>
                  <a:rPr lang="it-IT">
                    <a:noFill/>
                  </a:rPr>
                  <a:t> </a:t>
                </a:r>
              </a:p>
            </p:txBody>
          </p:sp>
        </mc:Fallback>
      </mc:AlternateContent>
      <p:sp>
        <p:nvSpPr>
          <p:cNvPr id="3" name="Shape 17">
            <a:extLst>
              <a:ext uri="{FF2B5EF4-FFF2-40B4-BE49-F238E27FC236}">
                <a16:creationId xmlns:a16="http://schemas.microsoft.com/office/drawing/2014/main" id="{95C70361-7116-3D36-DF0A-13276E377393}"/>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055B4BF2-2D8C-518C-EB9F-15A4A3B24F14}"/>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D4AC904D-CD25-172B-AA5C-5256641FBEDB}"/>
              </a:ext>
            </a:extLst>
          </p:cNvPr>
          <p:cNvPicPr>
            <a:picLocks noChangeAspect="1"/>
          </p:cNvPicPr>
          <p:nvPr/>
        </p:nvPicPr>
        <p:blipFill>
          <a:blip r:embed="rId4"/>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469556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47B2D-1A99-933B-98B8-02F82B4BE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38439-43F1-2A96-1520-B8E146D39E2B}"/>
              </a:ext>
            </a:extLst>
          </p:cNvPr>
          <p:cNvSpPr>
            <a:spLocks noGrp="1"/>
          </p:cNvSpPr>
          <p:nvPr>
            <p:ph type="title"/>
          </p:nvPr>
        </p:nvSpPr>
        <p:spPr>
          <a:xfrm>
            <a:off x="972780" y="127000"/>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Il </a:t>
            </a:r>
            <a:r>
              <a:rPr lang="en-US" sz="3200" dirty="0" err="1">
                <a:latin typeface="Times New Roman" panose="02020603050405020304" pitchFamily="18" charset="0"/>
                <a:cs typeface="Times New Roman" panose="02020603050405020304" pitchFamily="18" charset="0"/>
              </a:rPr>
              <a:t>prodotto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marginale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decrescente</a:t>
            </a:r>
            <a:r>
              <a:rPr lang="en-US" sz="3200" dirty="0">
                <a:latin typeface="Times New Roman" panose="02020603050405020304" pitchFamily="18" charset="0"/>
                <a:cs typeface="Times New Roman" panose="02020603050405020304" pitchFamily="18" charset="0"/>
              </a:rPr>
              <a:t> e la </a:t>
            </a:r>
            <a:r>
              <a:rPr lang="en-US" sz="3200" dirty="0" err="1">
                <a:latin typeface="Times New Roman" panose="02020603050405020304" pitchFamily="18" charset="0"/>
                <a:cs typeface="Times New Roman" panose="02020603050405020304" pitchFamily="18" charset="0"/>
              </a:rPr>
              <a:t>domanda</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capitale</a:t>
            </a:r>
            <a:r>
              <a:rPr lang="en-US" sz="3200" dirty="0">
                <a:latin typeface="Times New Roman" panose="02020603050405020304" pitchFamily="18" charset="0"/>
                <a:cs typeface="Times New Roman" panose="02020603050405020304" pitchFamily="18" charset="0"/>
              </a:rPr>
              <a:t> </a:t>
            </a:r>
          </a:p>
        </p:txBody>
      </p:sp>
      <p:pic>
        <p:nvPicPr>
          <p:cNvPr id="7" name="Immagine 6">
            <a:extLst>
              <a:ext uri="{FF2B5EF4-FFF2-40B4-BE49-F238E27FC236}">
                <a16:creationId xmlns:a16="http://schemas.microsoft.com/office/drawing/2014/main" id="{61A8095D-DDF2-5273-32B4-FDD7AEEDBB90}"/>
              </a:ext>
            </a:extLst>
          </p:cNvPr>
          <p:cNvPicPr>
            <a:picLocks noChangeAspect="1"/>
          </p:cNvPicPr>
          <p:nvPr/>
        </p:nvPicPr>
        <p:blipFill>
          <a:blip r:embed="rId2"/>
          <a:stretch>
            <a:fillRect/>
          </a:stretch>
        </p:blipFill>
        <p:spPr>
          <a:xfrm>
            <a:off x="2556965" y="3083755"/>
            <a:ext cx="7078069" cy="3609145"/>
          </a:xfrm>
          <a:prstGeom prst="rect">
            <a:avLst/>
          </a:prstGeom>
        </p:spPr>
      </p:pic>
      <p:sp>
        <p:nvSpPr>
          <p:cNvPr id="8" name="CasellaDiTesto 7">
            <a:extLst>
              <a:ext uri="{FF2B5EF4-FFF2-40B4-BE49-F238E27FC236}">
                <a16:creationId xmlns:a16="http://schemas.microsoft.com/office/drawing/2014/main" id="{051021CA-4B62-601B-2700-D299A40B7C91}"/>
              </a:ext>
            </a:extLst>
          </p:cNvPr>
          <p:cNvSpPr txBox="1"/>
          <p:nvPr/>
        </p:nvSpPr>
        <p:spPr>
          <a:xfrm>
            <a:off x="972780" y="1452563"/>
            <a:ext cx="10828695" cy="1200329"/>
          </a:xfrm>
          <a:prstGeom prst="rect">
            <a:avLst/>
          </a:prstGeom>
          <a:noFill/>
        </p:spPr>
        <p:txBody>
          <a:bodyPr wrap="square">
            <a:spAutoFit/>
          </a:bodyPr>
          <a:lstStyle/>
          <a:p>
            <a:pPr marL="285750" indent="-285750" algn="just">
              <a:buFont typeface="Arial" panose="020B0604020202020204" pitchFamily="34" charset="0"/>
              <a:buChar char="•"/>
            </a:pPr>
            <a:r>
              <a:rPr lang="es-AR" sz="1800" dirty="0" err="1">
                <a:latin typeface="Times New Roman" panose="02020603050405020304" pitchFamily="18" charset="0"/>
                <a:cs typeface="Times New Roman" panose="02020603050405020304" pitchFamily="18" charset="0"/>
              </a:rPr>
              <a:t>Dal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prodotto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marginale</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decrescente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segue</a:t>
            </a:r>
            <a:r>
              <a:rPr lang="es-AR" sz="1800" dirty="0">
                <a:latin typeface="Times New Roman" panose="02020603050405020304" pitchFamily="18" charset="0"/>
                <a:cs typeface="Times New Roman" panose="02020603050405020304" pitchFamily="18" charset="0"/>
              </a:rPr>
              <a:t> che la </a:t>
            </a:r>
            <a:r>
              <a:rPr lang="es-AR" sz="1800" dirty="0" err="1">
                <a:latin typeface="Times New Roman" panose="02020603050405020304" pitchFamily="18" charset="0"/>
                <a:cs typeface="Times New Roman" panose="02020603050405020304" pitchFamily="18" charset="0"/>
              </a:rPr>
              <a:t>domanda</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è negativamente </a:t>
            </a:r>
            <a:r>
              <a:rPr lang="es-AR" sz="1800" dirty="0" err="1">
                <a:latin typeface="Times New Roman" panose="02020603050405020304" pitchFamily="18" charset="0"/>
                <a:cs typeface="Times New Roman" panose="02020603050405020304" pitchFamily="18" charset="0"/>
              </a:rPr>
              <a:t>inclinata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rispetto</a:t>
            </a:r>
            <a:r>
              <a:rPr lang="es-AR" sz="1800" dirty="0">
                <a:latin typeface="Times New Roman" panose="02020603050405020304" pitchFamily="18" charset="0"/>
                <a:cs typeface="Times New Roman" panose="02020603050405020304" pitchFamily="18" charset="0"/>
              </a:rPr>
              <a:t> al </a:t>
            </a:r>
            <a:r>
              <a:rPr lang="es-AR" sz="1800" dirty="0" err="1">
                <a:latin typeface="Times New Roman" panose="02020603050405020304" pitchFamily="18" charset="0"/>
                <a:cs typeface="Times New Roman" panose="02020603050405020304" pitchFamily="18" charset="0"/>
              </a:rPr>
              <a:t>saggio</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profitto</a:t>
            </a:r>
            <a:r>
              <a:rPr lang="es-AR" dirty="0">
                <a:latin typeface="Times New Roman" panose="02020603050405020304" pitchFamily="18" charset="0"/>
                <a:cs typeface="Times New Roman" panose="02020603050405020304" pitchFamily="18" charset="0"/>
              </a:rPr>
              <a:t> (che è </a:t>
            </a:r>
            <a:r>
              <a:rPr lang="es-AR" dirty="0" err="1">
                <a:latin typeface="Times New Roman" panose="02020603050405020304" pitchFamily="18" charset="0"/>
                <a:cs typeface="Times New Roman" panose="02020603050405020304" pitchFamily="18" charset="0"/>
              </a:rPr>
              <a:t>il</a:t>
            </a:r>
            <a:r>
              <a:rPr lang="es-AR" dirty="0">
                <a:latin typeface="Times New Roman" panose="02020603050405020304" pitchFamily="18" charset="0"/>
                <a:cs typeface="Times New Roman" panose="02020603050405020304" pitchFamily="18" charset="0"/>
              </a:rPr>
              <a:t> </a:t>
            </a:r>
            <a:r>
              <a:rPr lang="es-AR" dirty="0" err="1">
                <a:latin typeface="Times New Roman" panose="02020603050405020304" pitchFamily="18" charset="0"/>
                <a:cs typeface="Times New Roman" panose="02020603050405020304" pitchFamily="18" charset="0"/>
              </a:rPr>
              <a:t>prezzo</a:t>
            </a:r>
            <a:r>
              <a:rPr lang="es-AR" dirty="0">
                <a:latin typeface="Times New Roman" panose="02020603050405020304" pitchFamily="18" charset="0"/>
                <a:cs typeface="Times New Roman" panose="02020603050405020304" pitchFamily="18" charset="0"/>
              </a:rPr>
              <a:t> per </a:t>
            </a:r>
            <a:r>
              <a:rPr lang="es-AR" dirty="0" err="1">
                <a:latin typeface="Times New Roman" panose="02020603050405020304" pitchFamily="18" charset="0"/>
                <a:cs typeface="Times New Roman" panose="02020603050405020304" pitchFamily="18" charset="0"/>
              </a:rPr>
              <a:t>l’utilizzo</a:t>
            </a:r>
            <a:r>
              <a:rPr lang="es-AR" dirty="0">
                <a:latin typeface="Times New Roman" panose="02020603050405020304" pitchFamily="18" charset="0"/>
                <a:cs typeface="Times New Roman" panose="02020603050405020304" pitchFamily="18" charset="0"/>
              </a:rPr>
              <a:t> del bene </a:t>
            </a:r>
            <a:r>
              <a:rPr lang="es-AR" dirty="0" err="1">
                <a:latin typeface="Times New Roman" panose="02020603050405020304" pitchFamily="18" charset="0"/>
                <a:cs typeface="Times New Roman" panose="02020603050405020304" pitchFamily="18" charset="0"/>
              </a:rPr>
              <a:t>capitale</a:t>
            </a:r>
            <a:r>
              <a:rPr lang="es-AR" dirty="0">
                <a:latin typeface="Times New Roman" panose="02020603050405020304" pitchFamily="18" charset="0"/>
                <a:cs typeface="Times New Roman" panose="02020603050405020304" pitchFamily="18" charset="0"/>
              </a:rPr>
              <a:t>)</a:t>
            </a:r>
            <a:r>
              <a:rPr lang="es-AR" sz="18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s-AR" sz="1800" dirty="0">
                <a:latin typeface="Times New Roman" panose="02020603050405020304" pitchFamily="18" charset="0"/>
                <a:cs typeface="Times New Roman" panose="02020603050405020304" pitchFamily="18" charset="0"/>
              </a:rPr>
              <a:t>Se </a:t>
            </a:r>
            <a:r>
              <a:rPr lang="es-AR" sz="1800" dirty="0" err="1">
                <a:latin typeface="Times New Roman" panose="02020603050405020304" pitchFamily="18" charset="0"/>
                <a:cs typeface="Times New Roman" panose="02020603050405020304" pitchFamily="18" charset="0"/>
              </a:rPr>
              <a:t>prendiamo</a:t>
            </a:r>
            <a:r>
              <a:rPr lang="es-AR" sz="1800" dirty="0">
                <a:latin typeface="Times New Roman" panose="02020603050405020304" pitchFamily="18" charset="0"/>
                <a:cs typeface="Times New Roman" panose="02020603050405020304" pitchFamily="18" charset="0"/>
              </a:rPr>
              <a:t> per dato </a:t>
            </a:r>
            <a:r>
              <a:rPr lang="es-AR" sz="1800" dirty="0" err="1">
                <a:latin typeface="Times New Roman" panose="02020603050405020304" pitchFamily="18" charset="0"/>
                <a:cs typeface="Times New Roman" panose="02020603050405020304" pitchFamily="18" charset="0"/>
              </a:rPr>
              <a:t>il</a:t>
            </a:r>
            <a:r>
              <a:rPr lang="es-AR" dirty="0">
                <a:latin typeface="Times New Roman" panose="02020603050405020304" pitchFamily="18" charset="0"/>
                <a:cs typeface="Times New Roman" panose="02020603050405020304" pitchFamily="18" charset="0"/>
              </a:rPr>
              <a:t> </a:t>
            </a:r>
            <a:r>
              <a:rPr lang="es-AR" dirty="0" err="1">
                <a:latin typeface="Times New Roman" panose="02020603050405020304" pitchFamily="18" charset="0"/>
                <a:cs typeface="Times New Roman" panose="02020603050405020304" pitchFamily="18" charset="0"/>
              </a:rPr>
              <a:t>saggio</a:t>
            </a:r>
            <a:r>
              <a:rPr lang="es-AR" dirty="0">
                <a:latin typeface="Times New Roman" panose="02020603050405020304" pitchFamily="18" charset="0"/>
                <a:cs typeface="Times New Roman" panose="02020603050405020304" pitchFamily="18" charset="0"/>
              </a:rPr>
              <a:t> di </a:t>
            </a:r>
            <a:r>
              <a:rPr lang="es-AR" dirty="0" err="1">
                <a:latin typeface="Times New Roman" panose="02020603050405020304" pitchFamily="18" charset="0"/>
                <a:cs typeface="Times New Roman" panose="02020603050405020304" pitchFamily="18" charset="0"/>
              </a:rPr>
              <a:t>profitto</a:t>
            </a:r>
            <a:r>
              <a:rPr lang="es-AR" sz="1800" dirty="0">
                <a:latin typeface="Times New Roman" panose="02020603050405020304" pitchFamily="18" charset="0"/>
                <a:cs typeface="Times New Roman" panose="02020603050405020304" pitchFamily="18" charset="0"/>
              </a:rPr>
              <a:t>, la </a:t>
            </a:r>
            <a:r>
              <a:rPr lang="es-AR" sz="1800" dirty="0" err="1">
                <a:latin typeface="Times New Roman" panose="02020603050405020304" pitchFamily="18" charset="0"/>
                <a:cs typeface="Times New Roman" panose="02020603050405020304" pitchFamily="18" charset="0"/>
              </a:rPr>
              <a:t>domanda</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ottima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dell’impresa</a:t>
            </a:r>
            <a:r>
              <a:rPr lang="es-AR" sz="1800" dirty="0">
                <a:latin typeface="Times New Roman" panose="02020603050405020304" pitchFamily="18" charset="0"/>
                <a:cs typeface="Times New Roman" panose="02020603050405020304" pitchFamily="18" charset="0"/>
              </a:rPr>
              <a:t> è </a:t>
            </a:r>
            <a:r>
              <a:rPr lang="es-AR" sz="1800" dirty="0" err="1">
                <a:latin typeface="Times New Roman" panose="02020603050405020304" pitchFamily="18" charset="0"/>
                <a:cs typeface="Times New Roman" panose="02020603050405020304" pitchFamily="18" charset="0"/>
              </a:rPr>
              <a:t>quella</a:t>
            </a:r>
            <a:r>
              <a:rPr lang="es-AR" sz="1800" dirty="0">
                <a:latin typeface="Times New Roman" panose="02020603050405020304" pitchFamily="18" charset="0"/>
                <a:cs typeface="Times New Roman" panose="02020603050405020304" pitchFamily="18" charset="0"/>
              </a:rPr>
              <a:t> in </a:t>
            </a:r>
            <a:r>
              <a:rPr lang="es-AR" sz="1800" dirty="0" err="1">
                <a:latin typeface="Times New Roman" panose="02020603050405020304" pitchFamily="18" charset="0"/>
                <a:cs typeface="Times New Roman" panose="02020603050405020304" pitchFamily="18" charset="0"/>
              </a:rPr>
              <a:t>corrsipondenza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dell’uguaglianza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tra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produttività</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marginale</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e salario </a:t>
            </a:r>
            <a:r>
              <a:rPr lang="es-AR" sz="1800" dirty="0" err="1">
                <a:latin typeface="Times New Roman" panose="02020603050405020304" pitchFamily="18" charset="0"/>
                <a:cs typeface="Times New Roman" panose="02020603050405020304" pitchFamily="18" charset="0"/>
              </a:rPr>
              <a:t>reale</a:t>
            </a:r>
            <a:r>
              <a:rPr lang="es-AR" sz="1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15420AEE-B6C5-F812-1662-BFABD146B267}"/>
                  </a:ext>
                </a:extLst>
              </p:cNvPr>
              <p:cNvSpPr txBox="1"/>
              <p:nvPr/>
            </p:nvSpPr>
            <p:spPr>
              <a:xfrm>
                <a:off x="5893241" y="4345858"/>
                <a:ext cx="9476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𝑟</m:t>
                      </m:r>
                      <m:r>
                        <a:rPr lang="it-IT" b="0" i="1" smtClean="0">
                          <a:latin typeface="Cambria Math" panose="02040503050406030204" pitchFamily="18" charset="0"/>
                        </a:rPr>
                        <m:t>=</m:t>
                      </m:r>
                      <m:r>
                        <a:rPr lang="it-IT" b="0" i="1" smtClean="0">
                          <a:latin typeface="Cambria Math" panose="02040503050406030204" pitchFamily="18" charset="0"/>
                        </a:rPr>
                        <m:t>𝑃𝑀</m:t>
                      </m:r>
                      <m:r>
                        <m:rPr>
                          <m:sty m:val="p"/>
                        </m:rPr>
                        <a:rPr lang="it-IT" b="0" i="0" smtClean="0">
                          <a:latin typeface="Cambria Math" panose="02040503050406030204" pitchFamily="18" charset="0"/>
                        </a:rPr>
                        <m:t>K</m:t>
                      </m:r>
                    </m:oMath>
                  </m:oMathPara>
                </a14:m>
                <a:endParaRPr lang="it-IT" dirty="0"/>
              </a:p>
            </p:txBody>
          </p:sp>
        </mc:Choice>
        <mc:Fallback xmlns="">
          <p:sp>
            <p:nvSpPr>
              <p:cNvPr id="9" name="CasellaDiTesto 8">
                <a:extLst>
                  <a:ext uri="{FF2B5EF4-FFF2-40B4-BE49-F238E27FC236}">
                    <a16:creationId xmlns:a16="http://schemas.microsoft.com/office/drawing/2014/main" id="{15420AEE-B6C5-F812-1662-BFABD146B267}"/>
                  </a:ext>
                </a:extLst>
              </p:cNvPr>
              <p:cNvSpPr txBox="1">
                <a:spLocks noRot="1" noChangeAspect="1" noMove="1" noResize="1" noEditPoints="1" noAdjustHandles="1" noChangeArrowheads="1" noChangeShapeType="1" noTextEdit="1"/>
              </p:cNvSpPr>
              <p:nvPr/>
            </p:nvSpPr>
            <p:spPr>
              <a:xfrm>
                <a:off x="5893241" y="4345858"/>
                <a:ext cx="947632" cy="276999"/>
              </a:xfrm>
              <a:prstGeom prst="rect">
                <a:avLst/>
              </a:prstGeom>
              <a:blipFill>
                <a:blip r:embed="rId3"/>
                <a:stretch>
                  <a:fillRect l="-3871" r="-6452" b="-6667"/>
                </a:stretch>
              </a:blipFill>
            </p:spPr>
            <p:txBody>
              <a:bodyPr/>
              <a:lstStyle/>
              <a:p>
                <a:r>
                  <a:rPr lang="it-IT">
                    <a:noFill/>
                  </a:rPr>
                  <a:t> </a:t>
                </a:r>
              </a:p>
            </p:txBody>
          </p:sp>
        </mc:Fallback>
      </mc:AlternateContent>
      <p:sp>
        <p:nvSpPr>
          <p:cNvPr id="3" name="Shape 17">
            <a:extLst>
              <a:ext uri="{FF2B5EF4-FFF2-40B4-BE49-F238E27FC236}">
                <a16:creationId xmlns:a16="http://schemas.microsoft.com/office/drawing/2014/main" id="{F38AD3F1-2E51-7279-9372-5BDDEC8BC4F9}"/>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C34E002B-6B89-03F8-B588-89109A3E7564}"/>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46A2E8D9-12FE-3487-746E-805C37CCA636}"/>
              </a:ext>
            </a:extLst>
          </p:cNvPr>
          <p:cNvPicPr>
            <a:picLocks noChangeAspect="1"/>
          </p:cNvPicPr>
          <p:nvPr/>
        </p:nvPicPr>
        <p:blipFill>
          <a:blip r:embed="rId4"/>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400046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E00D-CF4A-7903-AAAD-FFFC133CB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CDD03-3B43-6E07-3E35-DDD0AD3E2EC4}"/>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Implicazioni di policy </a:t>
            </a:r>
          </a:p>
        </p:txBody>
      </p:sp>
      <p:sp>
        <p:nvSpPr>
          <p:cNvPr id="3" name="Content Placeholder 2">
            <a:extLst>
              <a:ext uri="{FF2B5EF4-FFF2-40B4-BE49-F238E27FC236}">
                <a16:creationId xmlns:a16="http://schemas.microsoft.com/office/drawing/2014/main" id="{8AECD51A-9E31-FC8F-94A0-31956332FCF3}"/>
              </a:ext>
            </a:extLst>
          </p:cNvPr>
          <p:cNvSpPr>
            <a:spLocks noGrp="1"/>
          </p:cNvSpPr>
          <p:nvPr>
            <p:ph idx="1"/>
          </p:nvPr>
        </p:nvSpPr>
        <p:spPr>
          <a:xfrm>
            <a:off x="838200" y="1828800"/>
            <a:ext cx="6175443" cy="4527457"/>
          </a:xfrm>
        </p:spPr>
        <p:txBody>
          <a:bodyPr>
            <a:normAutofit/>
          </a:bodyPr>
          <a:lstStyle/>
          <a:p>
            <a:pPr algn="just"/>
            <a:r>
              <a:rPr lang="it-IT" sz="2000" noProof="0" dirty="0">
                <a:latin typeface="Times New Roman" panose="02020603050405020304" pitchFamily="18" charset="0"/>
                <a:cs typeface="Times New Roman" panose="02020603050405020304" pitchFamily="18" charset="0"/>
              </a:rPr>
              <a:t>Politiche fiscali espansive aumentano il prodotto e il tasso di occupazione nell’economia.</a:t>
            </a:r>
          </a:p>
          <a:p>
            <a:pPr algn="just"/>
            <a:endParaRPr lang="it-IT" sz="2000" noProof="0" dirty="0">
              <a:latin typeface="Times New Roman" panose="02020603050405020304" pitchFamily="18" charset="0"/>
              <a:cs typeface="Times New Roman" panose="02020603050405020304" pitchFamily="18" charset="0"/>
            </a:endParaRPr>
          </a:p>
          <a:p>
            <a:pPr algn="just"/>
            <a:r>
              <a:rPr lang="it-IT" sz="2000" noProof="0" dirty="0">
                <a:latin typeface="Times New Roman" panose="02020603050405020304" pitchFamily="18" charset="0"/>
                <a:cs typeface="Times New Roman" panose="02020603050405020304" pitchFamily="18" charset="0"/>
              </a:rPr>
              <a:t>Regolamentazione del mercato del lavoro.</a:t>
            </a:r>
          </a:p>
          <a:p>
            <a:pPr algn="just"/>
            <a:endParaRPr lang="it-IT" sz="2000" noProof="0" dirty="0">
              <a:latin typeface="Times New Roman" panose="02020603050405020304" pitchFamily="18" charset="0"/>
              <a:cs typeface="Times New Roman" panose="02020603050405020304" pitchFamily="18" charset="0"/>
            </a:endParaRPr>
          </a:p>
          <a:p>
            <a:pPr algn="just"/>
            <a:r>
              <a:rPr lang="it-IT" sz="2000" noProof="0" dirty="0">
                <a:latin typeface="Times New Roman" panose="02020603050405020304" pitchFamily="18" charset="0"/>
                <a:cs typeface="Times New Roman" panose="02020603050405020304" pitchFamily="18" charset="0"/>
              </a:rPr>
              <a:t>Intervento dello stato nell’economia per indirizzare i livelli e la composizione del prodotto.  </a:t>
            </a:r>
          </a:p>
          <a:p>
            <a:pPr marL="0" indent="0" algn="just">
              <a:buNone/>
            </a:pPr>
            <a:endParaRPr lang="it-IT" sz="2000" noProof="0" dirty="0">
              <a:latin typeface="Times New Roman" panose="02020603050405020304" pitchFamily="18" charset="0"/>
              <a:cs typeface="Times New Roman" panose="02020603050405020304" pitchFamily="18" charset="0"/>
            </a:endParaRPr>
          </a:p>
          <a:p>
            <a:pPr algn="just"/>
            <a:r>
              <a:rPr lang="it-IT" sz="2000" noProof="0" dirty="0">
                <a:latin typeface="Times New Roman" panose="02020603050405020304" pitchFamily="18" charset="0"/>
                <a:cs typeface="Times New Roman" panose="02020603050405020304" pitchFamily="18" charset="0"/>
              </a:rPr>
              <a:t>Cooperazione tra Banca Centrale e Tesoro.</a:t>
            </a:r>
          </a:p>
        </p:txBody>
      </p:sp>
      <p:pic>
        <p:nvPicPr>
          <p:cNvPr id="5" name="Immagine 4">
            <a:extLst>
              <a:ext uri="{FF2B5EF4-FFF2-40B4-BE49-F238E27FC236}">
                <a16:creationId xmlns:a16="http://schemas.microsoft.com/office/drawing/2014/main" id="{BAC132DF-372F-F560-D9E8-D0940D413C5F}"/>
              </a:ext>
            </a:extLst>
          </p:cNvPr>
          <p:cNvPicPr>
            <a:picLocks noChangeAspect="1"/>
          </p:cNvPicPr>
          <p:nvPr/>
        </p:nvPicPr>
        <p:blipFill>
          <a:blip r:embed="rId2"/>
          <a:stretch>
            <a:fillRect/>
          </a:stretch>
        </p:blipFill>
        <p:spPr>
          <a:xfrm>
            <a:off x="7326539" y="2023353"/>
            <a:ext cx="4510659" cy="3146042"/>
          </a:xfrm>
          <a:prstGeom prst="rect">
            <a:avLst/>
          </a:prstGeom>
        </p:spPr>
      </p:pic>
      <p:pic>
        <p:nvPicPr>
          <p:cNvPr id="7" name="Immagine 6">
            <a:extLst>
              <a:ext uri="{FF2B5EF4-FFF2-40B4-BE49-F238E27FC236}">
                <a16:creationId xmlns:a16="http://schemas.microsoft.com/office/drawing/2014/main" id="{AAF0099C-3C62-5A78-C7BB-4D5FAF3E3B5F}"/>
              </a:ext>
            </a:extLst>
          </p:cNvPr>
          <p:cNvPicPr>
            <a:picLocks noChangeAspect="1"/>
          </p:cNvPicPr>
          <p:nvPr/>
        </p:nvPicPr>
        <p:blipFill>
          <a:blip r:embed="rId3"/>
          <a:stretch>
            <a:fillRect/>
          </a:stretch>
        </p:blipFill>
        <p:spPr>
          <a:xfrm>
            <a:off x="7326539" y="4893131"/>
            <a:ext cx="1171739" cy="276264"/>
          </a:xfrm>
          <a:prstGeom prst="rect">
            <a:avLst/>
          </a:prstGeom>
        </p:spPr>
      </p:pic>
      <p:pic>
        <p:nvPicPr>
          <p:cNvPr id="9" name="Immagine 8">
            <a:extLst>
              <a:ext uri="{FF2B5EF4-FFF2-40B4-BE49-F238E27FC236}">
                <a16:creationId xmlns:a16="http://schemas.microsoft.com/office/drawing/2014/main" id="{AE6516D6-FD87-3E2C-7F81-2C1DA0DBFBE9}"/>
              </a:ext>
            </a:extLst>
          </p:cNvPr>
          <p:cNvPicPr>
            <a:picLocks noChangeAspect="1"/>
          </p:cNvPicPr>
          <p:nvPr/>
        </p:nvPicPr>
        <p:blipFill>
          <a:blip r:embed="rId3"/>
          <a:stretch>
            <a:fillRect/>
          </a:stretch>
        </p:blipFill>
        <p:spPr>
          <a:xfrm>
            <a:off x="10665459" y="4893131"/>
            <a:ext cx="1171739" cy="276264"/>
          </a:xfrm>
          <a:prstGeom prst="rect">
            <a:avLst/>
          </a:prstGeom>
        </p:spPr>
      </p:pic>
      <p:pic>
        <p:nvPicPr>
          <p:cNvPr id="11" name="Immagine 10">
            <a:extLst>
              <a:ext uri="{FF2B5EF4-FFF2-40B4-BE49-F238E27FC236}">
                <a16:creationId xmlns:a16="http://schemas.microsoft.com/office/drawing/2014/main" id="{FA3590F7-BA43-5DEB-290A-6C6B3DADA4F9}"/>
              </a:ext>
            </a:extLst>
          </p:cNvPr>
          <p:cNvPicPr>
            <a:picLocks noChangeAspect="1"/>
          </p:cNvPicPr>
          <p:nvPr/>
        </p:nvPicPr>
        <p:blipFill>
          <a:blip r:embed="rId3"/>
          <a:stretch>
            <a:fillRect/>
          </a:stretch>
        </p:blipFill>
        <p:spPr>
          <a:xfrm>
            <a:off x="10665459" y="4740408"/>
            <a:ext cx="1171739" cy="276264"/>
          </a:xfrm>
          <a:prstGeom prst="rect">
            <a:avLst/>
          </a:prstGeom>
        </p:spPr>
      </p:pic>
      <p:pic>
        <p:nvPicPr>
          <p:cNvPr id="13" name="Immagine 12">
            <a:extLst>
              <a:ext uri="{FF2B5EF4-FFF2-40B4-BE49-F238E27FC236}">
                <a16:creationId xmlns:a16="http://schemas.microsoft.com/office/drawing/2014/main" id="{15D0B1EE-4CEE-E151-7BC7-39A330FEB40E}"/>
              </a:ext>
            </a:extLst>
          </p:cNvPr>
          <p:cNvPicPr>
            <a:picLocks noChangeAspect="1"/>
          </p:cNvPicPr>
          <p:nvPr/>
        </p:nvPicPr>
        <p:blipFill>
          <a:blip r:embed="rId3"/>
          <a:stretch>
            <a:fillRect/>
          </a:stretch>
        </p:blipFill>
        <p:spPr>
          <a:xfrm>
            <a:off x="7824260" y="5045855"/>
            <a:ext cx="1171739" cy="123540"/>
          </a:xfrm>
          <a:prstGeom prst="rect">
            <a:avLst/>
          </a:prstGeom>
        </p:spPr>
      </p:pic>
      <p:sp>
        <p:nvSpPr>
          <p:cNvPr id="4" name="Shape 17">
            <a:extLst>
              <a:ext uri="{FF2B5EF4-FFF2-40B4-BE49-F238E27FC236}">
                <a16:creationId xmlns:a16="http://schemas.microsoft.com/office/drawing/2014/main" id="{A3F5FF0A-3951-9693-CE97-4D9D74A87BC4}"/>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6" name="Shape 18">
            <a:extLst>
              <a:ext uri="{FF2B5EF4-FFF2-40B4-BE49-F238E27FC236}">
                <a16:creationId xmlns:a16="http://schemas.microsoft.com/office/drawing/2014/main" id="{82B5036C-660F-014E-4560-53164C7893D4}"/>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8" name="Image 0" descr="preencoded.png">
            <a:extLst>
              <a:ext uri="{FF2B5EF4-FFF2-40B4-BE49-F238E27FC236}">
                <a16:creationId xmlns:a16="http://schemas.microsoft.com/office/drawing/2014/main" id="{34348F28-D510-DC77-F29B-F590AFF983A8}"/>
              </a:ext>
            </a:extLst>
          </p:cNvPr>
          <p:cNvPicPr>
            <a:picLocks noChangeAspect="1"/>
          </p:cNvPicPr>
          <p:nvPr/>
        </p:nvPicPr>
        <p:blipFill>
          <a:blip r:embed="rId4"/>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088300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D310C-0086-1619-F1C7-477986CA6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EC523-C5FD-A827-254C-39E26742363E}"/>
              </a:ext>
            </a:extLst>
          </p:cNvPr>
          <p:cNvSpPr>
            <a:spLocks noGrp="1"/>
          </p:cNvSpPr>
          <p:nvPr>
            <p:ph type="title"/>
          </p:nvPr>
        </p:nvSpPr>
        <p:spPr>
          <a:xfrm>
            <a:off x="905490" y="-187325"/>
            <a:ext cx="10515600" cy="1325563"/>
          </a:xfrm>
        </p:spPr>
        <p:txBody>
          <a:bodyPr/>
          <a:lstStyle/>
          <a:p>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scelta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tecnica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produzione</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1">
                <a:extLst>
                  <a:ext uri="{FF2B5EF4-FFF2-40B4-BE49-F238E27FC236}">
                    <a16:creationId xmlns:a16="http://schemas.microsoft.com/office/drawing/2014/main" id="{D7461B4E-64AC-6853-5787-766E568FFF67}"/>
                  </a:ext>
                </a:extLst>
              </p:cNvPr>
              <p:cNvSpPr>
                <a:spLocks noGrp="1" noChangeArrowheads="1"/>
              </p:cNvSpPr>
              <p:nvPr>
                <p:ph idx="1"/>
              </p:nvPr>
            </p:nvSpPr>
            <p:spPr bwMode="auto">
              <a:xfrm>
                <a:off x="865233" y="731270"/>
                <a:ext cx="10963275" cy="6442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Le domande di lavoro e capitale sono: </a:t>
                </a: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it-IT" sz="1600" b="1" i="1" noProof="0" smtClean="0">
                              <a:solidFill>
                                <a:schemeClr val="tx2">
                                  <a:lumMod val="75000"/>
                                  <a:lumOff val="25000"/>
                                </a:schemeClr>
                              </a:solidFill>
                              <a:latin typeface="Cambria Math" panose="02040503050406030204" pitchFamily="18" charset="0"/>
                            </a:rPr>
                          </m:ctrlPr>
                        </m:sSupPr>
                        <m:e>
                          <m:r>
                            <a:rPr lang="it-IT" sz="1600" b="1" i="1" noProof="0" smtClean="0">
                              <a:solidFill>
                                <a:schemeClr val="tx2">
                                  <a:lumMod val="75000"/>
                                  <a:lumOff val="25000"/>
                                </a:schemeClr>
                              </a:solidFill>
                              <a:latin typeface="Cambria Math" panose="02040503050406030204" pitchFamily="18" charset="0"/>
                            </a:rPr>
                            <m:t>𝑳</m:t>
                          </m:r>
                        </m:e>
                        <m:sup>
                          <m:r>
                            <a:rPr lang="it-IT" sz="1600" b="1" i="1" noProof="0" smtClean="0">
                              <a:solidFill>
                                <a:schemeClr val="tx2">
                                  <a:lumMod val="75000"/>
                                  <a:lumOff val="25000"/>
                                </a:schemeClr>
                              </a:solidFill>
                              <a:latin typeface="Cambria Math" panose="02040503050406030204" pitchFamily="18" charset="0"/>
                            </a:rPr>
                            <m:t>𝒅</m:t>
                          </m:r>
                        </m:sup>
                      </m:sSup>
                      <m:r>
                        <a:rPr lang="it-IT" sz="1600" b="1" i="1" noProof="0" smtClean="0">
                          <a:solidFill>
                            <a:schemeClr val="tx2">
                              <a:lumMod val="75000"/>
                              <a:lumOff val="25000"/>
                            </a:schemeClr>
                          </a:solidFill>
                          <a:latin typeface="Cambria Math" panose="02040503050406030204" pitchFamily="18" charset="0"/>
                        </a:rPr>
                        <m:t>=</m:t>
                      </m:r>
                      <m:sSup>
                        <m:sSupPr>
                          <m:ctrlPr>
                            <a:rPr lang="it-IT" sz="1600" b="1" i="1" noProof="0" smtClean="0">
                              <a:solidFill>
                                <a:schemeClr val="tx2">
                                  <a:lumMod val="75000"/>
                                  <a:lumOff val="25000"/>
                                </a:schemeClr>
                              </a:solidFill>
                              <a:latin typeface="Cambria Math" panose="02040503050406030204" pitchFamily="18" charset="0"/>
                            </a:rPr>
                          </m:ctrlPr>
                        </m:sSupPr>
                        <m:e>
                          <m:d>
                            <m:dPr>
                              <m:ctrlPr>
                                <a:rPr lang="it-IT" sz="1600" b="1" i="1" noProof="0" smtClean="0">
                                  <a:solidFill>
                                    <a:schemeClr val="tx2">
                                      <a:lumMod val="75000"/>
                                      <a:lumOff val="25000"/>
                                    </a:schemeClr>
                                  </a:solidFill>
                                  <a:latin typeface="Cambria Math" panose="02040503050406030204" pitchFamily="18" charset="0"/>
                                </a:rPr>
                              </m:ctrlPr>
                            </m:dPr>
                            <m:e>
                              <m:f>
                                <m:fPr>
                                  <m:ctrlPr>
                                    <a:rPr lang="it-IT" sz="1600" b="1" i="1" noProof="0" smtClean="0">
                                      <a:solidFill>
                                        <a:schemeClr val="tx2">
                                          <a:lumMod val="75000"/>
                                          <a:lumOff val="25000"/>
                                        </a:schemeClr>
                                      </a:solidFill>
                                      <a:latin typeface="Cambria Math" panose="02040503050406030204" pitchFamily="18" charset="0"/>
                                    </a:rPr>
                                  </m:ctrlPr>
                                </m:fPr>
                                <m:num>
                                  <m:r>
                                    <a:rPr lang="it-IT" sz="1600" b="1" i="1" noProof="0" smtClean="0">
                                      <a:solidFill>
                                        <a:schemeClr val="tx2">
                                          <a:lumMod val="75000"/>
                                          <a:lumOff val="25000"/>
                                        </a:schemeClr>
                                      </a:solidFill>
                                      <a:latin typeface="Cambria Math" panose="02040503050406030204" pitchFamily="18" charset="0"/>
                                    </a:rPr>
                                    <m:t>𝜷</m:t>
                                  </m:r>
                                  <m:sSup>
                                    <m:sSupPr>
                                      <m:ctrlPr>
                                        <a:rPr lang="it-IT" sz="1600" b="1" i="1" noProof="0" smtClean="0">
                                          <a:solidFill>
                                            <a:schemeClr val="tx2">
                                              <a:lumMod val="75000"/>
                                              <a:lumOff val="25000"/>
                                            </a:schemeClr>
                                          </a:solidFill>
                                          <a:latin typeface="Cambria Math" panose="02040503050406030204" pitchFamily="18" charset="0"/>
                                        </a:rPr>
                                      </m:ctrlPr>
                                    </m:sSupPr>
                                    <m:e>
                                      <m:r>
                                        <a:rPr lang="it-IT" sz="1600" b="1" i="1" noProof="0" smtClean="0">
                                          <a:solidFill>
                                            <a:schemeClr val="tx2">
                                              <a:lumMod val="75000"/>
                                              <a:lumOff val="25000"/>
                                            </a:schemeClr>
                                          </a:solidFill>
                                          <a:latin typeface="Cambria Math" panose="02040503050406030204" pitchFamily="18" charset="0"/>
                                        </a:rPr>
                                        <m:t>𝑲</m:t>
                                      </m:r>
                                    </m:e>
                                    <m:sup>
                                      <m:r>
                                        <a:rPr lang="it-IT" sz="1600" b="1" i="1" noProof="0" smtClean="0">
                                          <a:solidFill>
                                            <a:schemeClr val="tx2">
                                              <a:lumMod val="75000"/>
                                              <a:lumOff val="25000"/>
                                            </a:schemeClr>
                                          </a:solidFill>
                                          <a:latin typeface="Cambria Math" panose="02040503050406030204" pitchFamily="18" charset="0"/>
                                        </a:rPr>
                                        <m:t>𝟏</m:t>
                                      </m:r>
                                      <m:r>
                                        <a:rPr lang="it-IT" sz="1600" b="1" i="1" noProof="0" smtClean="0">
                                          <a:solidFill>
                                            <a:schemeClr val="tx2">
                                              <a:lumMod val="75000"/>
                                              <a:lumOff val="25000"/>
                                            </a:schemeClr>
                                          </a:solidFill>
                                          <a:latin typeface="Cambria Math" panose="02040503050406030204" pitchFamily="18" charset="0"/>
                                        </a:rPr>
                                        <m:t>−</m:t>
                                      </m:r>
                                      <m:r>
                                        <a:rPr lang="it-IT" sz="1600" b="1" i="1" noProof="0" smtClean="0">
                                          <a:solidFill>
                                            <a:schemeClr val="tx2">
                                              <a:lumMod val="75000"/>
                                              <a:lumOff val="25000"/>
                                            </a:schemeClr>
                                          </a:solidFill>
                                          <a:latin typeface="Cambria Math" panose="02040503050406030204" pitchFamily="18" charset="0"/>
                                        </a:rPr>
                                        <m:t>𝜷</m:t>
                                      </m:r>
                                    </m:sup>
                                  </m:sSup>
                                </m:num>
                                <m:den>
                                  <m:r>
                                    <a:rPr lang="it-IT" sz="1600" b="1" i="1" noProof="0" smtClean="0">
                                      <a:solidFill>
                                        <a:schemeClr val="tx2">
                                          <a:lumMod val="75000"/>
                                          <a:lumOff val="25000"/>
                                        </a:schemeClr>
                                      </a:solidFill>
                                      <a:latin typeface="Cambria Math" panose="02040503050406030204" pitchFamily="18" charset="0"/>
                                    </a:rPr>
                                    <m:t>𝒘</m:t>
                                  </m:r>
                                </m:den>
                              </m:f>
                            </m:e>
                          </m:d>
                        </m:e>
                        <m:sup>
                          <m:f>
                            <m:fPr>
                              <m:ctrlPr>
                                <a:rPr lang="it-IT" sz="1600" b="1" i="1" noProof="0" smtClean="0">
                                  <a:solidFill>
                                    <a:schemeClr val="tx2">
                                      <a:lumMod val="75000"/>
                                      <a:lumOff val="25000"/>
                                    </a:schemeClr>
                                  </a:solidFill>
                                  <a:latin typeface="Cambria Math" panose="02040503050406030204" pitchFamily="18" charset="0"/>
                                </a:rPr>
                              </m:ctrlPr>
                            </m:fPr>
                            <m:num>
                              <m:r>
                                <a:rPr lang="it-IT" sz="1600" b="1" i="1" noProof="0" smtClean="0">
                                  <a:solidFill>
                                    <a:schemeClr val="tx2">
                                      <a:lumMod val="75000"/>
                                      <a:lumOff val="25000"/>
                                    </a:schemeClr>
                                  </a:solidFill>
                                  <a:latin typeface="Cambria Math" panose="02040503050406030204" pitchFamily="18" charset="0"/>
                                </a:rPr>
                                <m:t>𝟏</m:t>
                              </m:r>
                            </m:num>
                            <m:den>
                              <m:r>
                                <a:rPr lang="it-IT" sz="1600" b="1" i="1" noProof="0" smtClean="0">
                                  <a:solidFill>
                                    <a:schemeClr val="tx2">
                                      <a:lumMod val="75000"/>
                                      <a:lumOff val="25000"/>
                                    </a:schemeClr>
                                  </a:solidFill>
                                  <a:latin typeface="Cambria Math" panose="02040503050406030204" pitchFamily="18" charset="0"/>
                                </a:rPr>
                                <m:t>𝟏</m:t>
                              </m:r>
                              <m:r>
                                <a:rPr lang="it-IT" sz="1600" b="1" i="1" noProof="0" smtClean="0">
                                  <a:solidFill>
                                    <a:schemeClr val="tx2">
                                      <a:lumMod val="75000"/>
                                      <a:lumOff val="25000"/>
                                    </a:schemeClr>
                                  </a:solidFill>
                                  <a:latin typeface="Cambria Math" panose="02040503050406030204" pitchFamily="18" charset="0"/>
                                </a:rPr>
                                <m:t>−</m:t>
                              </m:r>
                              <m:r>
                                <a:rPr lang="it-IT" sz="1600" b="1" i="1" noProof="0" smtClean="0">
                                  <a:solidFill>
                                    <a:schemeClr val="tx2">
                                      <a:lumMod val="75000"/>
                                      <a:lumOff val="25000"/>
                                    </a:schemeClr>
                                  </a:solidFill>
                                  <a:latin typeface="Cambria Math" panose="02040503050406030204" pitchFamily="18" charset="0"/>
                                </a:rPr>
                                <m:t>𝜷</m:t>
                              </m:r>
                            </m:den>
                          </m:f>
                        </m:sup>
                      </m:sSup>
                    </m:oMath>
                  </m:oMathPara>
                </a14:m>
                <a:endParaRPr lang="it-IT" sz="1600" b="1" i="1" noProof="0" dirty="0">
                  <a:latin typeface="Cambria Math" panose="02040503050406030204" pitchFamily="18" charset="0"/>
                </a:endParaRPr>
              </a:p>
              <a:p>
                <a:pPr marL="0" indent="0">
                  <a:buNone/>
                </a:pPr>
                <a:endParaRPr lang="it-IT" sz="1600" b="1"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it-IT" sz="1600" b="1" i="1" smtClean="0">
                              <a:solidFill>
                                <a:schemeClr val="tx2">
                                  <a:lumMod val="75000"/>
                                  <a:lumOff val="25000"/>
                                </a:schemeClr>
                              </a:solidFill>
                              <a:latin typeface="Cambria Math" panose="02040503050406030204" pitchFamily="18" charset="0"/>
                            </a:rPr>
                          </m:ctrlPr>
                        </m:sSupPr>
                        <m:e>
                          <m:r>
                            <a:rPr lang="it-IT" sz="1600" b="1" i="1" smtClean="0">
                              <a:solidFill>
                                <a:schemeClr val="tx2">
                                  <a:lumMod val="75000"/>
                                  <a:lumOff val="25000"/>
                                </a:schemeClr>
                              </a:solidFill>
                              <a:latin typeface="Cambria Math" panose="02040503050406030204" pitchFamily="18" charset="0"/>
                            </a:rPr>
                            <m:t>𝑲</m:t>
                          </m:r>
                        </m:e>
                        <m:sup>
                          <m:r>
                            <a:rPr lang="it-IT" sz="1600" b="1" i="1" smtClean="0">
                              <a:solidFill>
                                <a:schemeClr val="tx2">
                                  <a:lumMod val="75000"/>
                                  <a:lumOff val="25000"/>
                                </a:schemeClr>
                              </a:solidFill>
                              <a:latin typeface="Cambria Math" panose="02040503050406030204" pitchFamily="18" charset="0"/>
                            </a:rPr>
                            <m:t>𝒅</m:t>
                          </m:r>
                        </m:sup>
                      </m:sSup>
                      <m:r>
                        <a:rPr lang="it-IT" sz="1600" b="1" i="1" smtClean="0">
                          <a:solidFill>
                            <a:schemeClr val="tx2">
                              <a:lumMod val="75000"/>
                              <a:lumOff val="25000"/>
                            </a:schemeClr>
                          </a:solidFill>
                          <a:latin typeface="Cambria Math" panose="02040503050406030204" pitchFamily="18" charset="0"/>
                        </a:rPr>
                        <m:t>=</m:t>
                      </m:r>
                      <m:d>
                        <m:dPr>
                          <m:ctrlPr>
                            <a:rPr lang="it-IT" sz="1600" b="1" i="1" smtClean="0">
                              <a:solidFill>
                                <a:schemeClr val="tx2">
                                  <a:lumMod val="75000"/>
                                  <a:lumOff val="25000"/>
                                </a:schemeClr>
                              </a:solidFill>
                              <a:latin typeface="Cambria Math" panose="02040503050406030204" pitchFamily="18" charset="0"/>
                            </a:rPr>
                          </m:ctrlPr>
                        </m:dPr>
                        <m:e>
                          <m:f>
                            <m:fPr>
                              <m:ctrlPr>
                                <a:rPr lang="it-IT" sz="1600" b="1" i="1" smtClean="0">
                                  <a:solidFill>
                                    <a:schemeClr val="tx2">
                                      <a:lumMod val="75000"/>
                                      <a:lumOff val="25000"/>
                                    </a:schemeClr>
                                  </a:solidFill>
                                  <a:latin typeface="Cambria Math" panose="02040503050406030204" pitchFamily="18" charset="0"/>
                                </a:rPr>
                              </m:ctrlPr>
                            </m:fPr>
                            <m:num>
                              <m:d>
                                <m:dPr>
                                  <m:ctrlPr>
                                    <a:rPr lang="it-IT" sz="1600" b="1" i="1" smtClean="0">
                                      <a:solidFill>
                                        <a:schemeClr val="tx2">
                                          <a:lumMod val="75000"/>
                                          <a:lumOff val="25000"/>
                                        </a:schemeClr>
                                      </a:solidFill>
                                      <a:latin typeface="Cambria Math" panose="02040503050406030204" pitchFamily="18" charset="0"/>
                                    </a:rPr>
                                  </m:ctrlPr>
                                </m:dPr>
                                <m:e>
                                  <m:r>
                                    <a:rPr lang="it-IT" sz="1600" b="1" i="1" smtClean="0">
                                      <a:solidFill>
                                        <a:schemeClr val="tx2">
                                          <a:lumMod val="75000"/>
                                          <a:lumOff val="25000"/>
                                        </a:schemeClr>
                                      </a:solidFill>
                                      <a:latin typeface="Cambria Math" panose="02040503050406030204" pitchFamily="18" charset="0"/>
                                    </a:rPr>
                                    <m:t>𝟏</m:t>
                                  </m:r>
                                  <m:r>
                                    <a:rPr lang="it-IT" sz="1600" b="1" i="1" smtClean="0">
                                      <a:solidFill>
                                        <a:schemeClr val="tx2">
                                          <a:lumMod val="75000"/>
                                          <a:lumOff val="25000"/>
                                        </a:schemeClr>
                                      </a:solidFill>
                                      <a:latin typeface="Cambria Math" panose="02040503050406030204" pitchFamily="18" charset="0"/>
                                    </a:rPr>
                                    <m:t>−</m:t>
                                  </m:r>
                                  <m:r>
                                    <a:rPr lang="it-IT" sz="1600" b="1" i="1" smtClean="0">
                                      <a:solidFill>
                                        <a:schemeClr val="tx2">
                                          <a:lumMod val="75000"/>
                                          <a:lumOff val="25000"/>
                                        </a:schemeClr>
                                      </a:solidFill>
                                      <a:latin typeface="Cambria Math" panose="02040503050406030204" pitchFamily="18" charset="0"/>
                                    </a:rPr>
                                    <m:t>𝜷</m:t>
                                  </m:r>
                                </m:e>
                              </m:d>
                              <m:sSup>
                                <m:sSupPr>
                                  <m:ctrlPr>
                                    <a:rPr lang="it-IT" sz="1600" b="1" i="1" smtClean="0">
                                      <a:solidFill>
                                        <a:schemeClr val="tx2">
                                          <a:lumMod val="75000"/>
                                          <a:lumOff val="25000"/>
                                        </a:schemeClr>
                                      </a:solidFill>
                                      <a:latin typeface="Cambria Math" panose="02040503050406030204" pitchFamily="18" charset="0"/>
                                    </a:rPr>
                                  </m:ctrlPr>
                                </m:sSupPr>
                                <m:e>
                                  <m:r>
                                    <a:rPr lang="it-IT" sz="1600" b="1" i="1" smtClean="0">
                                      <a:solidFill>
                                        <a:schemeClr val="tx2">
                                          <a:lumMod val="75000"/>
                                          <a:lumOff val="25000"/>
                                        </a:schemeClr>
                                      </a:solidFill>
                                      <a:latin typeface="Cambria Math" panose="02040503050406030204" pitchFamily="18" charset="0"/>
                                    </a:rPr>
                                    <m:t>𝑳</m:t>
                                  </m:r>
                                </m:e>
                                <m:sup>
                                  <m:r>
                                    <a:rPr lang="it-IT" sz="1600" b="1" i="1" smtClean="0">
                                      <a:solidFill>
                                        <a:schemeClr val="tx2">
                                          <a:lumMod val="75000"/>
                                          <a:lumOff val="25000"/>
                                        </a:schemeClr>
                                      </a:solidFill>
                                      <a:latin typeface="Cambria Math" panose="02040503050406030204" pitchFamily="18" charset="0"/>
                                    </a:rPr>
                                    <m:t>𝜷</m:t>
                                  </m:r>
                                </m:sup>
                              </m:sSup>
                            </m:num>
                            <m:den>
                              <m:r>
                                <a:rPr lang="it-IT" sz="1600" b="1" i="1" smtClean="0">
                                  <a:solidFill>
                                    <a:schemeClr val="tx2">
                                      <a:lumMod val="75000"/>
                                      <a:lumOff val="25000"/>
                                    </a:schemeClr>
                                  </a:solidFill>
                                  <a:latin typeface="Cambria Math" panose="02040503050406030204" pitchFamily="18" charset="0"/>
                                </a:rPr>
                                <m:t>𝒓</m:t>
                              </m:r>
                            </m:den>
                          </m:f>
                        </m:e>
                      </m:d>
                      <m:r>
                        <a:rPr lang="it-IT" sz="1600" b="1" i="1" smtClean="0">
                          <a:solidFill>
                            <a:schemeClr val="accent5">
                              <a:lumMod val="60000"/>
                              <a:lumOff val="40000"/>
                            </a:schemeClr>
                          </a:solidFill>
                          <a:latin typeface="Cambria Math" panose="02040503050406030204" pitchFamily="18" charset="0"/>
                        </a:rPr>
                        <m:t> </m:t>
                      </m:r>
                    </m:oMath>
                  </m:oMathPara>
                </a14:m>
                <a:endParaRPr lang="it-IT" sz="1600" b="1" dirty="0">
                  <a:solidFill>
                    <a:schemeClr val="accent5">
                      <a:lumMod val="60000"/>
                      <a:lumOff val="40000"/>
                    </a:schemeClr>
                  </a:solidFill>
                </a:endParaRPr>
              </a:p>
              <a:p>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Il rapporto capitale/lavoro è:</a:t>
                </a:r>
              </a:p>
              <a:p>
                <a:endParaRPr lang="it-IT" sz="1600" dirty="0"/>
              </a:p>
              <a:p>
                <a:pPr marL="0" indent="0">
                  <a:buNone/>
                </a:pPr>
                <a14:m>
                  <m:oMathPara xmlns:m="http://schemas.openxmlformats.org/officeDocument/2006/math">
                    <m:oMathParaPr>
                      <m:jc m:val="centerGroup"/>
                    </m:oMathParaPr>
                    <m:oMath xmlns:m="http://schemas.openxmlformats.org/officeDocument/2006/math">
                      <m:f>
                        <m:fPr>
                          <m:ctrlPr>
                            <a:rPr lang="it-IT" sz="1600" b="1" i="1" smtClean="0">
                              <a:latin typeface="Cambria Math" panose="02040503050406030204" pitchFamily="18" charset="0"/>
                            </a:rPr>
                          </m:ctrlPr>
                        </m:fPr>
                        <m:num>
                          <m:r>
                            <a:rPr lang="it-IT" sz="1600" b="1" i="1" smtClean="0">
                              <a:latin typeface="Cambria Math" panose="02040503050406030204" pitchFamily="18" charset="0"/>
                            </a:rPr>
                            <m:t>𝑲</m:t>
                          </m:r>
                        </m:num>
                        <m:den>
                          <m:r>
                            <a:rPr lang="it-IT" sz="1600" b="1" i="1" smtClean="0">
                              <a:latin typeface="Cambria Math" panose="02040503050406030204" pitchFamily="18" charset="0"/>
                            </a:rPr>
                            <m:t>𝑳</m:t>
                          </m:r>
                        </m:den>
                      </m:f>
                      <m:r>
                        <a:rPr lang="it-IT" sz="1600" b="1" i="1" smtClean="0">
                          <a:latin typeface="Cambria Math" panose="02040503050406030204" pitchFamily="18" charset="0"/>
                        </a:rPr>
                        <m:t>=</m:t>
                      </m:r>
                      <m:f>
                        <m:fPr>
                          <m:ctrlPr>
                            <a:rPr lang="it-IT" sz="1600" b="1" i="1" smtClean="0">
                              <a:latin typeface="Cambria Math" panose="02040503050406030204" pitchFamily="18" charset="0"/>
                            </a:rPr>
                          </m:ctrlPr>
                        </m:fPr>
                        <m:num>
                          <m:r>
                            <a:rPr lang="it-IT" sz="1600" b="1" i="1" smtClean="0">
                              <a:latin typeface="Cambria Math" panose="02040503050406030204" pitchFamily="18" charset="0"/>
                            </a:rPr>
                            <m:t>𝟏</m:t>
                          </m:r>
                          <m:r>
                            <a:rPr lang="it-IT" sz="1600" b="1" i="1" smtClean="0">
                              <a:latin typeface="Cambria Math" panose="02040503050406030204" pitchFamily="18" charset="0"/>
                            </a:rPr>
                            <m:t>−</m:t>
                          </m:r>
                          <m:r>
                            <a:rPr lang="it-IT" sz="1600" b="1" i="1" smtClean="0">
                              <a:latin typeface="Cambria Math" panose="02040503050406030204" pitchFamily="18" charset="0"/>
                            </a:rPr>
                            <m:t>𝜷</m:t>
                          </m:r>
                        </m:num>
                        <m:den>
                          <m:r>
                            <a:rPr lang="it-IT" sz="1600" b="1" i="1" smtClean="0">
                              <a:latin typeface="Cambria Math" panose="02040503050406030204" pitchFamily="18" charset="0"/>
                            </a:rPr>
                            <m:t>𝜷</m:t>
                          </m:r>
                        </m:den>
                      </m:f>
                      <m:f>
                        <m:fPr>
                          <m:ctrlPr>
                            <a:rPr lang="it-IT" sz="1600" b="1" i="1" smtClean="0">
                              <a:latin typeface="Cambria Math" panose="02040503050406030204" pitchFamily="18" charset="0"/>
                            </a:rPr>
                          </m:ctrlPr>
                        </m:fPr>
                        <m:num>
                          <m:r>
                            <a:rPr lang="it-IT" sz="1600" b="1" i="1" smtClean="0">
                              <a:latin typeface="Cambria Math" panose="02040503050406030204" pitchFamily="18" charset="0"/>
                            </a:rPr>
                            <m:t>𝒘</m:t>
                          </m:r>
                        </m:num>
                        <m:den>
                          <m:r>
                            <a:rPr lang="it-IT" sz="1600" b="1" i="1" smtClean="0">
                              <a:latin typeface="Cambria Math" panose="02040503050406030204" pitchFamily="18" charset="0"/>
                            </a:rPr>
                            <m:t>𝒓</m:t>
                          </m:r>
                        </m:den>
                      </m:f>
                      <m:r>
                        <a:rPr lang="it-IT" sz="1600" b="1" i="1" smtClean="0">
                          <a:latin typeface="Cambria Math" panose="02040503050406030204" pitchFamily="18" charset="0"/>
                        </a:rPr>
                        <m:t> </m:t>
                      </m:r>
                    </m:oMath>
                  </m:oMathPara>
                </a14:m>
                <a:endParaRPr lang="it-IT" sz="1600" b="1" dirty="0"/>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algn="just" eaLnBrk="0" fontAlgn="base" hangingPunct="0">
                  <a:lnSpc>
                    <a:spcPct val="100000"/>
                  </a:lnSpc>
                  <a:spcBef>
                    <a:spcPct val="0"/>
                  </a:spcBef>
                  <a:spcAft>
                    <a:spcPct val="0"/>
                  </a:spcAft>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Nella funzione di </a:t>
                </a:r>
                <a:r>
                  <a:rPr kumimoji="0" lang="it-IT" sz="1600" i="0" u="none" strike="noStrike" cap="none" normalizeH="0" baseline="0" noProof="0" dirty="0" err="1">
                    <a:ln>
                      <a:noFill/>
                    </a:ln>
                    <a:solidFill>
                      <a:schemeClr val="tx1"/>
                    </a:solidFill>
                    <a:effectLst/>
                    <a:latin typeface="Times New Roman" panose="02020603050405020304" pitchFamily="18" charset="0"/>
                    <a:cs typeface="Times New Roman" panose="02020603050405020304" pitchFamily="18" charset="0"/>
                  </a:rPr>
                  <a:t>produzion</a:t>
                </a:r>
                <a:r>
                  <a:rPr lang="it-IT" sz="1600" dirty="0">
                    <a:latin typeface="Times New Roman" panose="02020603050405020304" pitchFamily="18" charset="0"/>
                    <a:cs typeface="Times New Roman" panose="02020603050405020304" pitchFamily="18" charset="0"/>
                  </a:rPr>
                  <a:t>e Cobb-Douglas, capitale e lavoro sono perfetti sostituti e esiste un insieme infinito di tecniche utilizzabili (la tecnica definisce il rapporto capitale/lavoro). La tecnica utilizzata dipende dal prezzo relativo dei fattori (w/r). All’aumentare del saggio di profitto rispetto al salario reale, ossia all’aumentare del costo del capitale rispetto al costo del lavoro, le imprese preferiranno produrre lo stesso quantitativo di beni utilizzando maggior lavoro e meno capitale(la produzione diviene più </a:t>
                </a:r>
                <a:r>
                  <a:rPr lang="it-IT" sz="1600" i="1" dirty="0" err="1">
                    <a:latin typeface="Times New Roman" panose="02020603050405020304" pitchFamily="18" charset="0"/>
                    <a:cs typeface="Times New Roman" panose="02020603050405020304" pitchFamily="18" charset="0"/>
                  </a:rPr>
                  <a:t>labor</a:t>
                </a:r>
                <a:r>
                  <a:rPr lang="it-IT" sz="1600" i="1" dirty="0">
                    <a:latin typeface="Times New Roman" panose="02020603050405020304" pitchFamily="18" charset="0"/>
                    <a:cs typeface="Times New Roman" panose="02020603050405020304" pitchFamily="18" charset="0"/>
                  </a:rPr>
                  <a:t> intensive</a:t>
                </a:r>
                <a:r>
                  <a:rPr lang="it-IT" sz="1600" dirty="0">
                    <a:latin typeface="Times New Roman" panose="02020603050405020304" pitchFamily="18" charset="0"/>
                    <a:cs typeface="Times New Roman" panose="02020603050405020304" pitchFamily="18" charset="0"/>
                  </a:rPr>
                  <a:t>). All’aumentare del salario reale rispetto al saggio di profitto, ossia all’aumentare del costo del lavoro rispetto al costo del capitale, le imprese preferiranno produrre lo stesso quantitativo di beni utilizzando maggiori quantità di capitale e minori quantità di lavoro (la produzione diviene più </a:t>
                </a:r>
                <a:r>
                  <a:rPr lang="it-IT" sz="1600" i="1" dirty="0">
                    <a:latin typeface="Times New Roman" panose="02020603050405020304" pitchFamily="18" charset="0"/>
                    <a:cs typeface="Times New Roman" panose="02020603050405020304" pitchFamily="18" charset="0"/>
                  </a:rPr>
                  <a:t>capital intensive</a:t>
                </a:r>
                <a:r>
                  <a:rPr lang="it-IT" sz="1600" dirty="0">
                    <a:latin typeface="Times New Roman" panose="02020603050405020304" pitchFamily="18" charset="0"/>
                    <a:cs typeface="Times New Roman" panose="02020603050405020304" pitchFamily="18" charset="0"/>
                  </a:rPr>
                  <a:t>). </a:t>
                </a:r>
              </a:p>
              <a:p>
                <a:pPr algn="just" eaLnBrk="0" fontAlgn="base" hangingPunct="0">
                  <a:lnSpc>
                    <a:spcPct val="100000"/>
                  </a:lnSpc>
                  <a:spcBef>
                    <a:spcPct val="0"/>
                  </a:spcBef>
                  <a:spcAft>
                    <a:spcPct val="0"/>
                  </a:spcAft>
                </a:pPr>
                <a:r>
                  <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Di fatti</a:t>
                </a:r>
                <a:r>
                  <a:rPr lang="it-IT" sz="1600" dirty="0">
                    <a:latin typeface="Times New Roman" panose="02020603050405020304" pitchFamily="18" charset="0"/>
                    <a:cs typeface="Times New Roman" panose="02020603050405020304" pitchFamily="18" charset="0"/>
                  </a:rPr>
                  <a:t>, essendo capitale e lavoro perfetti sostituti, l’impresa può scegliere quanto utilizzare di ognuno in modo da minimizzare i costi di produzione per produrre uno stesso ammontare di beni. </a:t>
                </a:r>
                <a:endParaRPr kumimoji="0" lang="it-IT" sz="160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endParaRPr lang="it-IT" sz="1600" dirty="0">
                  <a:latin typeface="Times New Roman" panose="02020603050405020304" pitchFamily="18" charset="0"/>
                  <a:cs typeface="Times New Roman" panose="02020603050405020304" pitchFamily="18" charset="0"/>
                </a:endParaRPr>
              </a:p>
            </p:txBody>
          </p:sp>
        </mc:Choice>
        <mc:Fallback>
          <p:sp>
            <p:nvSpPr>
              <p:cNvPr id="5" name="Rectangle 1">
                <a:extLst>
                  <a:ext uri="{FF2B5EF4-FFF2-40B4-BE49-F238E27FC236}">
                    <a16:creationId xmlns:a16="http://schemas.microsoft.com/office/drawing/2014/main" id="{D7461B4E-64AC-6853-5787-766E568FFF67}"/>
                  </a:ext>
                </a:extLst>
              </p:cNvPr>
              <p:cNvSpPr>
                <a:spLocks noGrp="1" noRot="1" noChangeAspect="1" noMove="1" noResize="1" noEditPoints="1" noAdjustHandles="1" noChangeArrowheads="1" noChangeShapeType="1" noTextEdit="1"/>
              </p:cNvSpPr>
              <p:nvPr>
                <p:ph idx="1"/>
              </p:nvPr>
            </p:nvSpPr>
            <p:spPr bwMode="auto">
              <a:xfrm>
                <a:off x="865233" y="731270"/>
                <a:ext cx="10963275" cy="6442598"/>
              </a:xfrm>
              <a:prstGeom prst="rect">
                <a:avLst/>
              </a:prstGeom>
              <a:blipFill>
                <a:blip r:embed="rId2"/>
                <a:stretch>
                  <a:fillRect l="-334" r="-2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C69E4247-B6AF-7AF5-6EB6-DEF5B47344C8}"/>
                  </a:ext>
                </a:extLst>
              </p:cNvPr>
              <p:cNvSpPr txBox="1"/>
              <p:nvPr/>
            </p:nvSpPr>
            <p:spPr>
              <a:xfrm>
                <a:off x="2114550" y="2060417"/>
                <a:ext cx="3518481" cy="6829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𝒘</m:t>
                      </m:r>
                      <m:r>
                        <a:rPr lang="it-IT" b="1" i="1" smtClean="0">
                          <a:latin typeface="Cambria Math" panose="02040503050406030204" pitchFamily="18" charset="0"/>
                        </a:rPr>
                        <m:t>=</m:t>
                      </m:r>
                      <m:r>
                        <a:rPr lang="it-IT" b="1" i="1" smtClean="0">
                          <a:latin typeface="Cambria Math" panose="02040503050406030204" pitchFamily="18" charset="0"/>
                        </a:rPr>
                        <m:t>𝜷</m:t>
                      </m:r>
                      <m:sSup>
                        <m:sSupPr>
                          <m:ctrlPr>
                            <a:rPr lang="it-IT" b="1" i="1" smtClean="0">
                              <a:latin typeface="Cambria Math" panose="02040503050406030204" pitchFamily="18" charset="0"/>
                            </a:rPr>
                          </m:ctrlPr>
                        </m:sSupPr>
                        <m:e>
                          <m:r>
                            <a:rPr lang="it-IT" b="1" i="1" smtClean="0">
                              <a:latin typeface="Cambria Math" panose="02040503050406030204" pitchFamily="18" charset="0"/>
                            </a:rPr>
                            <m:t>𝑳</m:t>
                          </m:r>
                        </m:e>
                        <m:sup>
                          <m:r>
                            <a:rPr lang="it-IT" b="1" i="1" smtClean="0">
                              <a:latin typeface="Cambria Math" panose="02040503050406030204" pitchFamily="18" charset="0"/>
                            </a:rPr>
                            <m:t>𝜷</m:t>
                          </m:r>
                          <m:r>
                            <a:rPr lang="it-IT" b="1" i="1" smtClean="0">
                              <a:latin typeface="Cambria Math" panose="02040503050406030204" pitchFamily="18" charset="0"/>
                            </a:rPr>
                            <m:t>−</m:t>
                          </m:r>
                          <m:r>
                            <a:rPr lang="it-IT" b="1" i="1" smtClean="0">
                              <a:latin typeface="Cambria Math" panose="02040503050406030204" pitchFamily="18" charset="0"/>
                            </a:rPr>
                            <m:t>𝟏</m:t>
                          </m:r>
                        </m:sup>
                      </m:sSup>
                      <m:sSup>
                        <m:sSupPr>
                          <m:ctrlPr>
                            <a:rPr lang="it-IT" b="1" i="1" smtClean="0">
                              <a:latin typeface="Cambria Math" panose="02040503050406030204" pitchFamily="18" charset="0"/>
                            </a:rPr>
                          </m:ctrlPr>
                        </m:sSupPr>
                        <m:e>
                          <m:r>
                            <a:rPr lang="it-IT" b="1" i="1" smtClean="0">
                              <a:latin typeface="Cambria Math" panose="02040503050406030204" pitchFamily="18" charset="0"/>
                            </a:rPr>
                            <m:t>𝑲</m:t>
                          </m:r>
                        </m:e>
                        <m:sup>
                          <m:r>
                            <a:rPr lang="it-IT" b="1" i="1" smtClean="0">
                              <a:latin typeface="Cambria Math" panose="02040503050406030204" pitchFamily="18" charset="0"/>
                            </a:rPr>
                            <m:t>𝟏</m:t>
                          </m:r>
                          <m:r>
                            <a:rPr lang="it-IT" b="1" i="1" smtClean="0">
                              <a:latin typeface="Cambria Math" panose="02040503050406030204" pitchFamily="18" charset="0"/>
                            </a:rPr>
                            <m:t>−</m:t>
                          </m:r>
                          <m:r>
                            <a:rPr lang="it-IT" b="1" i="1" smtClean="0">
                              <a:latin typeface="Cambria Math" panose="02040503050406030204" pitchFamily="18" charset="0"/>
                            </a:rPr>
                            <m:t>𝜷</m:t>
                          </m:r>
                        </m:sup>
                      </m:sSup>
                    </m:oMath>
                  </m:oMathPara>
                </a14:m>
                <a:endParaRPr lang="it-IT" b="1" dirty="0"/>
              </a:p>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𝒓</m:t>
                      </m:r>
                      <m:r>
                        <a:rPr lang="it-IT" b="1" i="1" smtClean="0">
                          <a:latin typeface="Cambria Math" panose="02040503050406030204" pitchFamily="18" charset="0"/>
                        </a:rPr>
                        <m:t>=</m:t>
                      </m:r>
                      <m:d>
                        <m:dPr>
                          <m:ctrlPr>
                            <a:rPr lang="it-IT" b="1" i="1" smtClean="0">
                              <a:latin typeface="Cambria Math" panose="02040503050406030204" pitchFamily="18" charset="0"/>
                            </a:rPr>
                          </m:ctrlPr>
                        </m:dPr>
                        <m:e>
                          <m:r>
                            <a:rPr lang="it-IT" b="1" i="1" smtClean="0">
                              <a:latin typeface="Cambria Math" panose="02040503050406030204" pitchFamily="18" charset="0"/>
                            </a:rPr>
                            <m:t>𝟏</m:t>
                          </m:r>
                          <m:r>
                            <a:rPr lang="it-IT" b="1" i="1" smtClean="0">
                              <a:latin typeface="Cambria Math" panose="02040503050406030204" pitchFamily="18" charset="0"/>
                            </a:rPr>
                            <m:t>−</m:t>
                          </m:r>
                          <m:r>
                            <a:rPr lang="it-IT" b="1" i="1" smtClean="0">
                              <a:latin typeface="Cambria Math" panose="02040503050406030204" pitchFamily="18" charset="0"/>
                            </a:rPr>
                            <m:t>𝜷</m:t>
                          </m:r>
                        </m:e>
                      </m:d>
                      <m:sSup>
                        <m:sSupPr>
                          <m:ctrlPr>
                            <a:rPr lang="it-IT" b="1" i="1" smtClean="0">
                              <a:latin typeface="Cambria Math" panose="02040503050406030204" pitchFamily="18" charset="0"/>
                            </a:rPr>
                          </m:ctrlPr>
                        </m:sSupPr>
                        <m:e>
                          <m:r>
                            <a:rPr lang="it-IT" b="1" i="1" smtClean="0">
                              <a:latin typeface="Cambria Math" panose="02040503050406030204" pitchFamily="18" charset="0"/>
                            </a:rPr>
                            <m:t>𝑳</m:t>
                          </m:r>
                        </m:e>
                        <m:sup>
                          <m:r>
                            <a:rPr lang="it-IT" b="1" i="1" smtClean="0">
                              <a:latin typeface="Cambria Math" panose="02040503050406030204" pitchFamily="18" charset="0"/>
                            </a:rPr>
                            <m:t>𝜷</m:t>
                          </m:r>
                        </m:sup>
                      </m:sSup>
                      <m:sSup>
                        <m:sSupPr>
                          <m:ctrlPr>
                            <a:rPr lang="it-IT" b="1" i="1" smtClean="0">
                              <a:latin typeface="Cambria Math" panose="02040503050406030204" pitchFamily="18" charset="0"/>
                            </a:rPr>
                          </m:ctrlPr>
                        </m:sSupPr>
                        <m:e>
                          <m:r>
                            <a:rPr lang="it-IT" b="1" i="1" smtClean="0">
                              <a:latin typeface="Cambria Math" panose="02040503050406030204" pitchFamily="18" charset="0"/>
                            </a:rPr>
                            <m:t>𝑲</m:t>
                          </m:r>
                        </m:e>
                        <m:sup>
                          <m:r>
                            <a:rPr lang="it-IT" b="1" i="1" smtClean="0">
                              <a:latin typeface="Cambria Math" panose="02040503050406030204" pitchFamily="18" charset="0"/>
                            </a:rPr>
                            <m:t>−</m:t>
                          </m:r>
                          <m:r>
                            <a:rPr lang="it-IT" b="1" i="1" smtClean="0">
                              <a:latin typeface="Cambria Math" panose="02040503050406030204" pitchFamily="18" charset="0"/>
                            </a:rPr>
                            <m:t>𝜷</m:t>
                          </m:r>
                        </m:sup>
                      </m:sSup>
                    </m:oMath>
                  </m:oMathPara>
                </a14:m>
                <a:endParaRPr lang="it-IT" b="1" dirty="0"/>
              </a:p>
            </p:txBody>
          </p:sp>
        </mc:Choice>
        <mc:Fallback xmlns="">
          <p:sp>
            <p:nvSpPr>
              <p:cNvPr id="3" name="CasellaDiTesto 2">
                <a:extLst>
                  <a:ext uri="{FF2B5EF4-FFF2-40B4-BE49-F238E27FC236}">
                    <a16:creationId xmlns:a16="http://schemas.microsoft.com/office/drawing/2014/main" id="{C69E4247-B6AF-7AF5-6EB6-DEF5B47344C8}"/>
                  </a:ext>
                </a:extLst>
              </p:cNvPr>
              <p:cNvSpPr txBox="1">
                <a:spLocks noRot="1" noChangeAspect="1" noMove="1" noResize="1" noEditPoints="1" noAdjustHandles="1" noChangeArrowheads="1" noChangeShapeType="1" noTextEdit="1"/>
              </p:cNvSpPr>
              <p:nvPr/>
            </p:nvSpPr>
            <p:spPr>
              <a:xfrm>
                <a:off x="2114550" y="2060417"/>
                <a:ext cx="3518481" cy="682944"/>
              </a:xfrm>
              <a:prstGeom prst="rect">
                <a:avLst/>
              </a:prstGeom>
              <a:blipFill>
                <a:blip r:embed="rId3"/>
                <a:stretch>
                  <a:fillRect b="-3571"/>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28FC66F4-102E-B387-015A-320ACF9952C9}"/>
                  </a:ext>
                </a:extLst>
              </p:cNvPr>
              <p:cNvSpPr txBox="1"/>
              <p:nvPr/>
            </p:nvSpPr>
            <p:spPr>
              <a:xfrm>
                <a:off x="-1366066" y="1479892"/>
                <a:ext cx="6096000" cy="13408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1800" i="1" smtClean="0">
                              <a:latin typeface="Cambria Math" panose="02040503050406030204" pitchFamily="18" charset="0"/>
                              <a:cs typeface="Times New Roman" panose="02020603050405020304" pitchFamily="18" charset="0"/>
                            </a:rPr>
                          </m:ctrlPr>
                        </m:dPr>
                        <m:e>
                          <m:eqArr>
                            <m:eqArrPr>
                              <m:ctrlPr>
                                <a:rPr lang="it-IT" sz="1800" i="1" smtClean="0">
                                  <a:latin typeface="Cambria Math" panose="02040503050406030204" pitchFamily="18" charset="0"/>
                                  <a:cs typeface="Times New Roman" panose="02020603050405020304" pitchFamily="18" charset="0"/>
                                </a:rPr>
                              </m:ctrlPr>
                            </m:eqArrPr>
                            <m:e>
                              <m:f>
                                <m:fPr>
                                  <m:ctrlPr>
                                    <a:rPr lang="it-IT" sz="18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it-IT" sz="1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it-IT" sz="1800" b="0" i="0" smtClean="0">
                                      <a:latin typeface="Cambria Math" panose="02040503050406030204" pitchFamily="18" charset="0"/>
                                      <a:ea typeface="Cambria Math" panose="02040503050406030204" pitchFamily="18" charset="0"/>
                                      <a:cs typeface="Times New Roman" panose="02020603050405020304" pitchFamily="18" charset="0"/>
                                    </a:rPr>
                                    <m:t>Π</m:t>
                                  </m:r>
                                </m:num>
                                <m:den>
                                  <m:r>
                                    <a:rPr lang="it-IT" sz="1800" b="0" i="1" smtClean="0">
                                      <a:latin typeface="Cambria Math" panose="02040503050406030204" pitchFamily="18" charset="0"/>
                                      <a:ea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𝐿</m:t>
                                  </m:r>
                                </m:den>
                              </m:f>
                              <m:r>
                                <a:rPr lang="it-IT" sz="1800" b="0" i="1" smtClean="0">
                                  <a:latin typeface="Cambria Math" panose="02040503050406030204" pitchFamily="18" charset="0"/>
                                  <a:ea typeface="Cambria Math" panose="02040503050406030204" pitchFamily="18" charset="0"/>
                                  <a:cs typeface="Times New Roman" panose="02020603050405020304" pitchFamily="18" charset="0"/>
                                </a:rPr>
                                <m:t>=0</m:t>
                              </m:r>
                            </m:e>
                            <m:e>
                              <m:f>
                                <m:fPr>
                                  <m:ctrlPr>
                                    <a:rPr lang="it-IT" sz="1800" i="1">
                                      <a:latin typeface="Cambria Math" panose="02040503050406030204" pitchFamily="18" charset="0"/>
                                      <a:ea typeface="Cambria Math" panose="02040503050406030204" pitchFamily="18" charset="0"/>
                                      <a:cs typeface="Times New Roman" panose="02020603050405020304" pitchFamily="18" charset="0"/>
                                    </a:rPr>
                                  </m:ctrlPr>
                                </m:fPr>
                                <m:num>
                                  <m:r>
                                    <a:rPr lang="it-IT" sz="1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it-IT" sz="1800">
                                      <a:latin typeface="Cambria Math" panose="02040503050406030204" pitchFamily="18" charset="0"/>
                                      <a:ea typeface="Cambria Math" panose="02040503050406030204" pitchFamily="18" charset="0"/>
                                      <a:cs typeface="Times New Roman" panose="02020603050405020304" pitchFamily="18" charset="0"/>
                                    </a:rPr>
                                    <m:t>Π</m:t>
                                  </m:r>
                                </m:num>
                                <m:den>
                                  <m:r>
                                    <a:rPr lang="it-IT" sz="1800" i="1">
                                      <a:latin typeface="Cambria Math" panose="02040503050406030204" pitchFamily="18" charset="0"/>
                                      <a:ea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𝑘</m:t>
                                  </m:r>
                                </m:den>
                              </m:f>
                              <m:r>
                                <a:rPr lang="it-IT" sz="1800" b="0" i="1" smtClean="0">
                                  <a:latin typeface="Cambria Math" panose="02040503050406030204" pitchFamily="18" charset="0"/>
                                  <a:ea typeface="Cambria Math" panose="02040503050406030204" pitchFamily="18" charset="0"/>
                                  <a:cs typeface="Times New Roman" panose="02020603050405020304" pitchFamily="18" charset="0"/>
                                </a:rPr>
                                <m:t>=0</m:t>
                              </m:r>
                            </m:e>
                          </m:eqArr>
                        </m:e>
                      </m:d>
                    </m:oMath>
                  </m:oMathPara>
                </a14:m>
                <a:endParaRPr lang="it-IT" dirty="0"/>
              </a:p>
            </p:txBody>
          </p:sp>
        </mc:Choice>
        <mc:Fallback>
          <p:sp>
            <p:nvSpPr>
              <p:cNvPr id="6" name="CasellaDiTesto 5">
                <a:extLst>
                  <a:ext uri="{FF2B5EF4-FFF2-40B4-BE49-F238E27FC236}">
                    <a16:creationId xmlns:a16="http://schemas.microsoft.com/office/drawing/2014/main" id="{28FC66F4-102E-B387-015A-320ACF9952C9}"/>
                  </a:ext>
                </a:extLst>
              </p:cNvPr>
              <p:cNvSpPr txBox="1">
                <a:spLocks noRot="1" noChangeAspect="1" noMove="1" noResize="1" noEditPoints="1" noAdjustHandles="1" noChangeArrowheads="1" noChangeShapeType="1" noTextEdit="1"/>
              </p:cNvSpPr>
              <p:nvPr/>
            </p:nvSpPr>
            <p:spPr>
              <a:xfrm>
                <a:off x="-1366066" y="1479892"/>
                <a:ext cx="6096000" cy="1340880"/>
              </a:xfrm>
              <a:prstGeom prst="rect">
                <a:avLst/>
              </a:prstGeom>
              <a:blipFill>
                <a:blip r:embed="rId4"/>
                <a:stretch>
                  <a:fillRect/>
                </a:stretch>
              </a:blipFill>
            </p:spPr>
            <p:txBody>
              <a:bodyPr/>
              <a:lstStyle/>
              <a:p>
                <a:r>
                  <a:rPr lang="it-IT">
                    <a:noFill/>
                  </a:rPr>
                  <a:t> </a:t>
                </a:r>
              </a:p>
            </p:txBody>
          </p:sp>
        </mc:Fallback>
      </mc:AlternateContent>
      <p:sp>
        <p:nvSpPr>
          <p:cNvPr id="7" name="Freccia a destra 6">
            <a:extLst>
              <a:ext uri="{FF2B5EF4-FFF2-40B4-BE49-F238E27FC236}">
                <a16:creationId xmlns:a16="http://schemas.microsoft.com/office/drawing/2014/main" id="{2531F393-6C8E-41C9-6623-F809A83B566F}"/>
              </a:ext>
            </a:extLst>
          </p:cNvPr>
          <p:cNvSpPr/>
          <p:nvPr/>
        </p:nvSpPr>
        <p:spPr>
          <a:xfrm>
            <a:off x="2419350" y="2150332"/>
            <a:ext cx="333375" cy="20406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E45B378A-1948-1FD7-BF3A-29E97E7E567E}"/>
              </a:ext>
            </a:extLst>
          </p:cNvPr>
          <p:cNvSpPr/>
          <p:nvPr/>
        </p:nvSpPr>
        <p:spPr>
          <a:xfrm>
            <a:off x="4872037" y="2150332"/>
            <a:ext cx="333375" cy="20406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hape 17">
            <a:extLst>
              <a:ext uri="{FF2B5EF4-FFF2-40B4-BE49-F238E27FC236}">
                <a16:creationId xmlns:a16="http://schemas.microsoft.com/office/drawing/2014/main" id="{E6A635F1-1695-5FC4-BE85-F43EFAEE5B59}"/>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8" name="Shape 18">
            <a:extLst>
              <a:ext uri="{FF2B5EF4-FFF2-40B4-BE49-F238E27FC236}">
                <a16:creationId xmlns:a16="http://schemas.microsoft.com/office/drawing/2014/main" id="{2FC0D48B-4D36-6D10-DF0B-646AAF09788C}"/>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10" name="Image 0" descr="preencoded.png">
            <a:extLst>
              <a:ext uri="{FF2B5EF4-FFF2-40B4-BE49-F238E27FC236}">
                <a16:creationId xmlns:a16="http://schemas.microsoft.com/office/drawing/2014/main" id="{976855F7-E7D7-4D87-35A4-DE719E9AC5B7}"/>
              </a:ext>
            </a:extLst>
          </p:cNvPr>
          <p:cNvPicPr>
            <a:picLocks noChangeAspect="1"/>
          </p:cNvPicPr>
          <p:nvPr/>
        </p:nvPicPr>
        <p:blipFill>
          <a:blip r:embed="rId5"/>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730520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6870B-76C8-033B-E79E-A867F9296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24294-06F5-5CB8-7455-F1D3AAC02AFD}"/>
              </a:ext>
            </a:extLst>
          </p:cNvPr>
          <p:cNvSpPr>
            <a:spLocks noGrp="1"/>
          </p:cNvSpPr>
          <p:nvPr>
            <p:ph type="title"/>
          </p:nvPr>
        </p:nvSpPr>
        <p:spPr>
          <a:xfrm>
            <a:off x="905490" y="-187325"/>
            <a:ext cx="10515600" cy="1325563"/>
          </a:xfrm>
        </p:spPr>
        <p:txBody>
          <a:bodyPr/>
          <a:lstStyle/>
          <a:p>
            <a:r>
              <a:rPr lang="en-US">
                <a:latin typeface="Times New Roman" panose="02020603050405020304" pitchFamily="18" charset="0"/>
                <a:cs typeface="Times New Roman" panose="02020603050405020304" pitchFamily="18" charset="0"/>
              </a:rPr>
              <a:t>La scelta della tecnica di produzione</a:t>
            </a:r>
            <a:endParaRPr lang="en-US"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BE586260-F002-2CDB-E9E7-06BB05B8DA11}"/>
              </a:ext>
            </a:extLst>
          </p:cNvPr>
          <p:cNvPicPr>
            <a:picLocks noChangeAspect="1"/>
          </p:cNvPicPr>
          <p:nvPr/>
        </p:nvPicPr>
        <p:blipFill>
          <a:blip r:embed="rId2"/>
          <a:stretch>
            <a:fillRect/>
          </a:stretch>
        </p:blipFill>
        <p:spPr>
          <a:xfrm>
            <a:off x="2416430" y="1847850"/>
            <a:ext cx="8825555" cy="3442252"/>
          </a:xfrm>
          <a:prstGeom prst="rect">
            <a:avLst/>
          </a:prstGeom>
        </p:spPr>
      </p:pic>
      <p:sp>
        <p:nvSpPr>
          <p:cNvPr id="3" name="Shape 17">
            <a:extLst>
              <a:ext uri="{FF2B5EF4-FFF2-40B4-BE49-F238E27FC236}">
                <a16:creationId xmlns:a16="http://schemas.microsoft.com/office/drawing/2014/main" id="{50B8D2F6-A7E6-C8F5-B37D-5AE93065070F}"/>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C7F2F22F-0783-39A2-D0B1-451E21BBF67E}"/>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27416F4E-D6E7-33E6-BFE8-F1D2D3E02D6F}"/>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963356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108F9-F90A-A2FF-9BB7-5718DFEEA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B6126-4D4C-5943-15B4-6621BF70D1C1}"/>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L’equilibrio economico generale</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AAA7B9EA-2627-440A-7434-DD9E821BD8B5}"/>
                  </a:ext>
                </a:extLst>
              </p:cNvPr>
              <p:cNvSpPr txBox="1">
                <a:spLocks/>
              </p:cNvSpPr>
              <p:nvPr/>
            </p:nvSpPr>
            <p:spPr bwMode="auto">
              <a:xfrm>
                <a:off x="797439" y="1431862"/>
                <a:ext cx="10593574" cy="4735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noProof="0" dirty="0">
                    <a:latin typeface="Times New Roman" panose="02020603050405020304" pitchFamily="18" charset="0"/>
                    <a:cs typeface="Times New Roman" panose="02020603050405020304" pitchFamily="18" charset="0"/>
                  </a:rPr>
                  <a:t>Massimizzazione dell’utilità dell’agente dotato di lavoro: </a:t>
                </a: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m:rPr>
                          <m:sty m:val="p"/>
                        </m:rPr>
                        <a:rPr lang="it-IT" sz="1800" i="1" noProof="0" smtClean="0">
                          <a:latin typeface="Cambria Math" panose="02040503050406030204" pitchFamily="18" charset="0"/>
                        </a:rPr>
                        <m:t>max</m:t>
                      </m:r>
                      <m:r>
                        <a:rPr lang="it-IT" sz="1800" i="1" noProof="0" smtClean="0">
                          <a:latin typeface="Cambria Math" panose="02040503050406030204" pitchFamily="18" charset="0"/>
                        </a:rPr>
                        <m:t>​ </m:t>
                      </m:r>
                      <m:r>
                        <a:rPr lang="it-IT" sz="1800" i="1" noProof="0" smtClean="0">
                          <a:latin typeface="Cambria Math" panose="02040503050406030204" pitchFamily="18" charset="0"/>
                        </a:rPr>
                        <m:t>𝑈</m:t>
                      </m:r>
                      <m:r>
                        <a:rPr lang="it-IT" sz="1800" i="1" noProof="0" smtClean="0">
                          <a:latin typeface="Cambria Math" panose="02040503050406030204" pitchFamily="18" charset="0"/>
                        </a:rPr>
                        <m:t>(</m:t>
                      </m:r>
                      <m:r>
                        <a:rPr lang="it-IT" sz="1800" i="1" noProof="0" smtClean="0">
                          <a:latin typeface="Cambria Math" panose="02040503050406030204" pitchFamily="18" charset="0"/>
                        </a:rPr>
                        <m:t>𝐶</m:t>
                      </m:r>
                      <m:r>
                        <a:rPr lang="it-IT" sz="1800" i="1" noProof="0" smtClean="0">
                          <a:latin typeface="Cambria Math" panose="02040503050406030204" pitchFamily="18" charset="0"/>
                        </a:rPr>
                        <m:t>,</m:t>
                      </m:r>
                      <m:r>
                        <a:rPr lang="it-IT" sz="1800" i="1" noProof="0" smtClean="0">
                          <a:latin typeface="Cambria Math" panose="02040503050406030204" pitchFamily="18" charset="0"/>
                        </a:rPr>
                        <m:t>𝐿</m:t>
                      </m:r>
                      <m:r>
                        <a:rPr lang="it-IT" sz="1800" i="1" noProof="0" smtClean="0">
                          <a:latin typeface="Cambria Math" panose="02040503050406030204" pitchFamily="18" charset="0"/>
                        </a:rPr>
                        <m:t>)=</m:t>
                      </m:r>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𝐶</m:t>
                          </m:r>
                        </m:e>
                        <m:sup>
                          <m:r>
                            <a:rPr lang="it-IT" sz="1800" b="0" i="1" noProof="0" smtClean="0">
                              <a:latin typeface="Cambria Math" panose="02040503050406030204" pitchFamily="18" charset="0"/>
                            </a:rPr>
                            <m:t>𝛼</m:t>
                          </m:r>
                        </m:sup>
                      </m:sSup>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𝑙</m:t>
                          </m:r>
                        </m:e>
                        <m:sup>
                          <m:r>
                            <a:rPr lang="it-IT" sz="1800" b="0" i="1" noProof="0" smtClean="0">
                              <a:latin typeface="Cambria Math" panose="02040503050406030204" pitchFamily="18" charset="0"/>
                            </a:rPr>
                            <m:t>1</m:t>
                          </m:r>
                          <m:r>
                            <m:rPr>
                              <m:lit/>
                            </m:rPr>
                            <a:rPr lang="it-IT" sz="1800" b="0" i="1" noProof="0" smtClean="0">
                              <a:latin typeface="Cambria Math" panose="02040503050406030204" pitchFamily="18" charset="0"/>
                            </a:rPr>
                            <m:t>−</m:t>
                          </m:r>
                          <m:r>
                            <a:rPr lang="it-IT" sz="1800" b="0" i="1" noProof="0" smtClean="0">
                              <a:latin typeface="Cambria Math" panose="02040503050406030204" pitchFamily="18" charset="0"/>
                            </a:rPr>
                            <m:t>𝛼</m:t>
                          </m:r>
                          <m:r>
                            <a:rPr lang="it-IT" sz="1800" b="0" i="1" noProof="0" smtClean="0">
                              <a:latin typeface="Cambria Math" panose="02040503050406030204" pitchFamily="18" charset="0"/>
                            </a:rPr>
                            <m:t> </m:t>
                          </m:r>
                        </m:sup>
                      </m:sSup>
                    </m:oMath>
                  </m:oMathPara>
                </a14:m>
                <a:endParaRPr lang="it-IT" sz="1800" noProof="0" dirty="0">
                  <a:latin typeface="Times New Roman" panose="02020603050405020304" pitchFamily="18" charset="0"/>
                  <a:cs typeface="Times New Roman" panose="02020603050405020304" pitchFamily="18" charset="0"/>
                </a:endParaRPr>
              </a:p>
              <a:p>
                <a:pPr marL="0" indent="0">
                  <a:spcBef>
                    <a:spcPct val="0"/>
                  </a:spcBef>
                  <a:buNone/>
                </a:pPr>
                <a14:m>
                  <m:oMathPara xmlns:m="http://schemas.openxmlformats.org/officeDocument/2006/math">
                    <m:oMathParaPr>
                      <m:jc m:val="centerGroup"/>
                    </m:oMathParaPr>
                    <m:oMath xmlns:m="http://schemas.openxmlformats.org/officeDocument/2006/math">
                      <m:r>
                        <a:rPr lang="it-IT" sz="1800" i="1">
                          <a:solidFill>
                            <a:schemeClr val="tx1"/>
                          </a:solidFill>
                          <a:latin typeface="Cambria Math" panose="02040503050406030204" pitchFamily="18" charset="0"/>
                          <a:cs typeface="Times New Roman" panose="02020603050405020304" pitchFamily="18" charset="0"/>
                        </a:rPr>
                        <m:t>𝑐</m:t>
                      </m:r>
                      <m:r>
                        <a:rPr lang="it-IT" sz="1800" i="1">
                          <a:solidFill>
                            <a:schemeClr val="tx1"/>
                          </a:solidFill>
                          <a:latin typeface="Cambria Math" panose="02040503050406030204" pitchFamily="18" charset="0"/>
                          <a:cs typeface="Times New Roman" panose="02020603050405020304" pitchFamily="18" charset="0"/>
                        </a:rPr>
                        <m:t>+</m:t>
                      </m:r>
                      <m:r>
                        <a:rPr lang="it-IT" sz="1800" i="1">
                          <a:solidFill>
                            <a:schemeClr val="tx1"/>
                          </a:solidFill>
                          <a:latin typeface="Cambria Math" panose="02040503050406030204" pitchFamily="18" charset="0"/>
                          <a:cs typeface="Times New Roman" panose="02020603050405020304" pitchFamily="18" charset="0"/>
                        </a:rPr>
                        <m:t>𝑤𝑙</m:t>
                      </m:r>
                      <m:r>
                        <a:rPr lang="it-IT" sz="1800" i="1">
                          <a:solidFill>
                            <a:schemeClr val="tx1"/>
                          </a:solidFill>
                          <a:latin typeface="Cambria Math" panose="02040503050406030204" pitchFamily="18" charset="0"/>
                          <a:cs typeface="Times New Roman" panose="02020603050405020304" pitchFamily="18" charset="0"/>
                        </a:rPr>
                        <m:t>=</m:t>
                      </m:r>
                      <m:r>
                        <a:rPr lang="it-IT" sz="1800" i="1">
                          <a:solidFill>
                            <a:schemeClr val="tx1"/>
                          </a:solidFill>
                          <a:latin typeface="Cambria Math" panose="02040503050406030204" pitchFamily="18" charset="0"/>
                          <a:cs typeface="Times New Roman" panose="02020603050405020304" pitchFamily="18" charset="0"/>
                        </a:rPr>
                        <m:t>𝑤𝑇</m:t>
                      </m:r>
                    </m:oMath>
                  </m:oMathPara>
                </a14:m>
                <a:endParaRPr lang="it-IT" sz="1800" dirty="0">
                  <a:solidFill>
                    <a:schemeClr val="tx1"/>
                  </a:solidFill>
                  <a:latin typeface="Times New Roman" panose="02020603050405020304" pitchFamily="18" charset="0"/>
                  <a:cs typeface="Times New Roman" panose="02020603050405020304" pitchFamily="18" charset="0"/>
                </a:endParaRPr>
              </a:p>
              <a:p>
                <a:pPr algn="just"/>
                <a:r>
                  <a:rPr lang="it-IT" sz="1800" noProof="0" dirty="0">
                    <a:latin typeface="Times New Roman" panose="02020603050405020304" pitchFamily="18" charset="0"/>
                    <a:cs typeface="Times New Roman" panose="02020603050405020304" pitchFamily="18" charset="0"/>
                  </a:rPr>
                  <a:t>Massimizzazione dell’utilità dell’agente dotato di capitale:</a:t>
                </a: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𝑚𝑎𝑥</m:t>
                      </m:r>
                      <m:r>
                        <a:rPr lang="it-IT" sz="1800" b="0" i="1" noProof="0" smtClean="0">
                          <a:latin typeface="Cambria Math" panose="02040503050406030204" pitchFamily="18" charset="0"/>
                          <a:cs typeface="Times New Roman" panose="02020603050405020304" pitchFamily="18" charset="0"/>
                        </a:rPr>
                        <m:t> </m:t>
                      </m:r>
                      <m:sSub>
                        <m:sSubPr>
                          <m:ctrlPr>
                            <a:rPr lang="it-IT" sz="1800" b="0" i="1" noProof="0" smtClean="0">
                              <a:latin typeface="Cambria Math" panose="02040503050406030204" pitchFamily="18" charset="0"/>
                              <a:cs typeface="Times New Roman" panose="02020603050405020304" pitchFamily="18" charset="0"/>
                            </a:rPr>
                          </m:ctrlPr>
                        </m:sSubPr>
                        <m:e>
                          <m:r>
                            <a:rPr lang="it-IT" sz="1800" b="0" i="1" noProof="0" smtClean="0">
                              <a:latin typeface="Cambria Math" panose="02040503050406030204" pitchFamily="18" charset="0"/>
                              <a:cs typeface="Times New Roman" panose="02020603050405020304" pitchFamily="18" charset="0"/>
                            </a:rPr>
                            <m:t>𝑈</m:t>
                          </m:r>
                        </m:e>
                        <m:sub>
                          <m:r>
                            <a:rPr lang="it-IT" sz="1800" b="0" i="1" noProof="0" smtClean="0">
                              <a:latin typeface="Cambria Math" panose="02040503050406030204" pitchFamily="18" charset="0"/>
                              <a:cs typeface="Times New Roman" panose="02020603050405020304" pitchFamily="18" charset="0"/>
                            </a:rPr>
                            <m:t>𝐾</m:t>
                          </m:r>
                        </m:sub>
                      </m:sSub>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𝐶</m:t>
                      </m:r>
                    </m:oMath>
                  </m:oMathPara>
                </a14:m>
                <a:endParaRPr lang="it-IT" sz="1800" noProof="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𝐶</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𝑟</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 </m:t>
                      </m:r>
                      <m:acc>
                        <m:accPr>
                          <m:chr m:val="̅"/>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acc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𝐾</m:t>
                          </m:r>
                        </m:e>
                      </m:acc>
                    </m:oMath>
                  </m:oMathPara>
                </a14:m>
                <a:endParaRPr lang="it-IT" sz="1800" dirty="0">
                  <a:latin typeface="Times New Roman" panose="02020603050405020304" pitchFamily="18" charset="0"/>
                  <a:cs typeface="Times New Roman" panose="02020603050405020304" pitchFamily="18" charset="0"/>
                </a:endParaRPr>
              </a:p>
              <a:p>
                <a:pPr algn="just"/>
                <a:r>
                  <a:rPr lang="it-IT" sz="1800" noProof="0" dirty="0">
                    <a:latin typeface="Times New Roman" panose="02020603050405020304" pitchFamily="18" charset="0"/>
                    <a:cs typeface="Times New Roman" panose="02020603050405020304" pitchFamily="18" charset="0"/>
                  </a:rPr>
                  <a:t>Massimizzazione del profitto</a:t>
                </a:r>
                <a:r>
                  <a:rPr lang="it-IT" sz="1800" dirty="0">
                    <a:latin typeface="Times New Roman" panose="02020603050405020304" pitchFamily="18" charset="0"/>
                    <a:cs typeface="Times New Roman" panose="02020603050405020304" pitchFamily="18" charset="0"/>
                  </a:rPr>
                  <a:t> dell’impresa:</a:t>
                </a:r>
                <a:endParaRPr lang="it-IT" sz="1800" noProof="0" dirty="0">
                  <a:latin typeface="Times New Roman" panose="02020603050405020304" pitchFamily="18" charset="0"/>
                  <a:cs typeface="Times New Roman" panose="02020603050405020304" pitchFamily="18" charset="0"/>
                </a:endParaRPr>
              </a:p>
              <a:p>
                <a:pPr algn="just"/>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i="1" noProof="0" smtClean="0">
                          <a:latin typeface="Cambria Math" panose="02040503050406030204" pitchFamily="18" charset="0"/>
                        </a:rPr>
                        <m:t>𝑚𝑎𝑥</m:t>
                      </m:r>
                      <m:r>
                        <a:rPr lang="it-IT" sz="1800" i="1" noProof="0" smtClean="0">
                          <a:latin typeface="Cambria Math" panose="02040503050406030204" pitchFamily="18" charset="0"/>
                        </a:rPr>
                        <m:t>​ </m:t>
                      </m:r>
                      <m:r>
                        <m:rPr>
                          <m:sty m:val="p"/>
                        </m:rPr>
                        <a:rPr lang="it-IT" sz="1800" i="0" noProof="0" smtClean="0">
                          <a:latin typeface="Cambria Math" panose="02040503050406030204" pitchFamily="18" charset="0"/>
                        </a:rPr>
                        <m:t>Π</m:t>
                      </m:r>
                      <m:r>
                        <a:rPr lang="it-IT" sz="1800" b="0" i="0" noProof="0" smtClean="0">
                          <a:latin typeface="Cambria Math" panose="02040503050406030204" pitchFamily="18" charset="0"/>
                        </a:rPr>
                        <m:t>(</m:t>
                      </m:r>
                      <m:r>
                        <a:rPr lang="it-IT" sz="1800" b="0" i="1" noProof="0" smtClean="0">
                          <a:latin typeface="Cambria Math" panose="02040503050406030204" pitchFamily="18" charset="0"/>
                        </a:rPr>
                        <m:t>𝐾</m:t>
                      </m:r>
                      <m:r>
                        <a:rPr lang="it-IT" sz="1800" b="0" i="1" noProof="0" smtClean="0">
                          <a:latin typeface="Cambria Math" panose="02040503050406030204" pitchFamily="18" charset="0"/>
                        </a:rPr>
                        <m:t>,</m:t>
                      </m:r>
                      <m:r>
                        <a:rPr lang="it-IT" sz="1800" b="0" i="1" noProof="0" smtClean="0">
                          <a:latin typeface="Cambria Math" panose="02040503050406030204" pitchFamily="18" charset="0"/>
                        </a:rPr>
                        <m:t>𝐿</m:t>
                      </m:r>
                      <m:r>
                        <a:rPr lang="it-IT" sz="1800" b="0" i="1" noProof="0" smtClean="0">
                          <a:latin typeface="Cambria Math" panose="02040503050406030204" pitchFamily="18" charset="0"/>
                        </a:rPr>
                        <m:t>)=</m:t>
                      </m:r>
                      <m:r>
                        <a:rPr lang="it-IT" sz="1800" i="1" noProof="0" smtClean="0">
                          <a:latin typeface="Cambria Math" panose="02040503050406030204" pitchFamily="18" charset="0"/>
                        </a:rPr>
                        <m:t>𝐹</m:t>
                      </m:r>
                      <m:r>
                        <a:rPr lang="it-IT" sz="1800" i="1" noProof="0" smtClean="0">
                          <a:latin typeface="Cambria Math" panose="02040503050406030204" pitchFamily="18" charset="0"/>
                        </a:rPr>
                        <m:t>(</m:t>
                      </m:r>
                      <m:r>
                        <a:rPr lang="it-IT" sz="1800" i="1" noProof="0" smtClean="0">
                          <a:latin typeface="Cambria Math" panose="02040503050406030204" pitchFamily="18" charset="0"/>
                        </a:rPr>
                        <m:t>𝐾</m:t>
                      </m:r>
                      <m:r>
                        <a:rPr lang="it-IT" sz="1800" i="1" noProof="0" smtClean="0">
                          <a:latin typeface="Cambria Math" panose="02040503050406030204" pitchFamily="18" charset="0"/>
                        </a:rPr>
                        <m:t>,</m:t>
                      </m:r>
                      <m:r>
                        <a:rPr lang="it-IT" sz="1800" i="1" noProof="0" smtClean="0">
                          <a:latin typeface="Cambria Math" panose="02040503050406030204" pitchFamily="18" charset="0"/>
                        </a:rPr>
                        <m:t>𝐿</m:t>
                      </m:r>
                      <m:r>
                        <a:rPr lang="it-IT" sz="1800" i="1" noProof="0" smtClean="0">
                          <a:latin typeface="Cambria Math" panose="02040503050406030204" pitchFamily="18" charset="0"/>
                        </a:rPr>
                        <m:t>)−</m:t>
                      </m:r>
                      <m:r>
                        <a:rPr lang="it-IT" sz="1800" i="1" noProof="0" smtClean="0">
                          <a:latin typeface="Cambria Math" panose="02040503050406030204" pitchFamily="18" charset="0"/>
                        </a:rPr>
                        <m:t>𝑤𝐿</m:t>
                      </m:r>
                      <m:r>
                        <a:rPr lang="it-IT" sz="1800" i="1" noProof="0" smtClean="0">
                          <a:latin typeface="Cambria Math" panose="02040503050406030204" pitchFamily="18" charset="0"/>
                        </a:rPr>
                        <m:t>−</m:t>
                      </m:r>
                      <m:r>
                        <a:rPr lang="it-IT" sz="1800" i="1" noProof="0" smtClean="0">
                          <a:latin typeface="Cambria Math" panose="02040503050406030204" pitchFamily="18" charset="0"/>
                        </a:rPr>
                        <m:t>𝑟𝐾</m:t>
                      </m:r>
                    </m:oMath>
                  </m:oMathPara>
                </a14:m>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algn="just"/>
                <a:r>
                  <a:rPr lang="it-IT" sz="1800" noProof="0" dirty="0">
                    <a:latin typeface="Times New Roman" panose="02020603050405020304" pitchFamily="18" charset="0"/>
                    <a:cs typeface="Times New Roman" panose="02020603050405020304" pitchFamily="18" charset="0"/>
                  </a:rPr>
                  <a:t>Il prodotto totale viene distribuito interamente tra l’agente L e l’agente K: </a:t>
                </a:r>
              </a:p>
              <a:p>
                <a:pPr marL="0" indent="0" algn="jus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𝑌</m:t>
                      </m:r>
                      <m:r>
                        <a:rPr lang="it-IT" sz="1800" b="0" i="1" noProof="0" smtClean="0">
                          <a:latin typeface="Cambria Math" panose="02040503050406030204" pitchFamily="18" charset="0"/>
                          <a:cs typeface="Times New Roman" panose="02020603050405020304" pitchFamily="18" charset="0"/>
                        </a:rPr>
                        <m:t>=</m:t>
                      </m:r>
                      <m:sSub>
                        <m:sSubPr>
                          <m:ctrlPr>
                            <a:rPr lang="it-IT" sz="1800" b="0" i="1" noProof="0" smtClean="0">
                              <a:latin typeface="Cambria Math" panose="02040503050406030204" pitchFamily="18" charset="0"/>
                              <a:cs typeface="Times New Roman" panose="02020603050405020304" pitchFamily="18" charset="0"/>
                            </a:rPr>
                          </m:ctrlPr>
                        </m:sSubPr>
                        <m:e>
                          <m:r>
                            <a:rPr lang="it-IT" sz="1800" b="0" i="1" noProof="0" smtClean="0">
                              <a:latin typeface="Cambria Math" panose="02040503050406030204" pitchFamily="18" charset="0"/>
                              <a:cs typeface="Times New Roman" panose="02020603050405020304" pitchFamily="18" charset="0"/>
                            </a:rPr>
                            <m:t>𝐶</m:t>
                          </m:r>
                        </m:e>
                        <m:sub>
                          <m:r>
                            <a:rPr lang="it-IT" sz="1800" b="0" i="1" noProof="0" smtClean="0">
                              <a:latin typeface="Cambria Math" panose="02040503050406030204" pitchFamily="18" charset="0"/>
                              <a:cs typeface="Times New Roman" panose="02020603050405020304" pitchFamily="18" charset="0"/>
                            </a:rPr>
                            <m:t>𝐿</m:t>
                          </m:r>
                        </m:sub>
                      </m:sSub>
                      <m:r>
                        <a:rPr lang="it-IT" sz="1800" b="0" i="1" noProof="0" smtClean="0">
                          <a:latin typeface="Cambria Math" panose="02040503050406030204" pitchFamily="18" charset="0"/>
                          <a:cs typeface="Times New Roman" panose="02020603050405020304" pitchFamily="18" charset="0"/>
                        </a:rPr>
                        <m:t>+</m:t>
                      </m:r>
                      <m:sSub>
                        <m:sSubPr>
                          <m:ctrlPr>
                            <a:rPr lang="it-IT" sz="1800" b="0" i="1" noProof="0" smtClean="0">
                              <a:latin typeface="Cambria Math" panose="02040503050406030204" pitchFamily="18" charset="0"/>
                              <a:cs typeface="Times New Roman" panose="02020603050405020304" pitchFamily="18" charset="0"/>
                            </a:rPr>
                          </m:ctrlPr>
                        </m:sSubPr>
                        <m:e>
                          <m:r>
                            <a:rPr lang="it-IT" sz="1800" b="0" i="1" noProof="0" smtClean="0">
                              <a:latin typeface="Cambria Math" panose="02040503050406030204" pitchFamily="18" charset="0"/>
                              <a:cs typeface="Times New Roman" panose="02020603050405020304" pitchFamily="18" charset="0"/>
                            </a:rPr>
                            <m:t>𝐶</m:t>
                          </m:r>
                        </m:e>
                        <m:sub>
                          <m:r>
                            <a:rPr lang="it-IT" sz="1800" b="0" i="1" noProof="0" smtClean="0">
                              <a:latin typeface="Cambria Math" panose="02040503050406030204" pitchFamily="18" charset="0"/>
                              <a:cs typeface="Times New Roman" panose="02020603050405020304" pitchFamily="18" charset="0"/>
                            </a:rPr>
                            <m:t>𝐾</m:t>
                          </m:r>
                        </m:sub>
                      </m:sSub>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AAA7B9EA-2627-440A-7434-DD9E821BD8B5}"/>
                  </a:ext>
                </a:extLst>
              </p:cNvPr>
              <p:cNvSpPr txBox="1">
                <a:spLocks noRot="1" noChangeAspect="1" noMove="1" noResize="1" noEditPoints="1" noAdjustHandles="1" noChangeArrowheads="1" noChangeShapeType="1" noTextEdit="1"/>
              </p:cNvSpPr>
              <p:nvPr/>
            </p:nvSpPr>
            <p:spPr bwMode="auto">
              <a:xfrm>
                <a:off x="797439" y="1431862"/>
                <a:ext cx="10593574" cy="4735600"/>
              </a:xfrm>
              <a:prstGeom prst="rect">
                <a:avLst/>
              </a:prstGeom>
              <a:blipFill>
                <a:blip r:embed="rId2"/>
                <a:stretch>
                  <a:fillRect l="-403" t="-772" b="-5148"/>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Freccia a destra 2">
            <a:extLst>
              <a:ext uri="{FF2B5EF4-FFF2-40B4-BE49-F238E27FC236}">
                <a16:creationId xmlns:a16="http://schemas.microsoft.com/office/drawing/2014/main" id="{D3A90A94-FC07-0104-2517-267BDB09CC6E}"/>
              </a:ext>
            </a:extLst>
          </p:cNvPr>
          <p:cNvSpPr/>
          <p:nvPr/>
        </p:nvSpPr>
        <p:spPr>
          <a:xfrm>
            <a:off x="7715250" y="2167663"/>
            <a:ext cx="600075" cy="375512"/>
          </a:xfrm>
          <a:prstGeom prst="rightArrow">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a:extLst>
              <a:ext uri="{FF2B5EF4-FFF2-40B4-BE49-F238E27FC236}">
                <a16:creationId xmlns:a16="http://schemas.microsoft.com/office/drawing/2014/main" id="{C18B9A68-96FA-26CC-C2D4-452E293F6D26}"/>
              </a:ext>
            </a:extLst>
          </p:cNvPr>
          <p:cNvSpPr/>
          <p:nvPr/>
        </p:nvSpPr>
        <p:spPr>
          <a:xfrm>
            <a:off x="8315325" y="4835068"/>
            <a:ext cx="600075" cy="375512"/>
          </a:xfrm>
          <a:prstGeom prst="rightArrow">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7DFDA330-BE22-6FD0-478F-6E74D46A181F}"/>
              </a:ext>
            </a:extLst>
          </p:cNvPr>
          <p:cNvSpPr/>
          <p:nvPr/>
        </p:nvSpPr>
        <p:spPr>
          <a:xfrm>
            <a:off x="7691437" y="3247869"/>
            <a:ext cx="600075" cy="375512"/>
          </a:xfrm>
          <a:prstGeom prst="rightArrow">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B1370024-BCBE-0771-638E-790D8DEB8977}"/>
                  </a:ext>
                </a:extLst>
              </p:cNvPr>
              <p:cNvSpPr txBox="1"/>
              <p:nvPr/>
            </p:nvSpPr>
            <p:spPr>
              <a:xfrm>
                <a:off x="8569675" y="2173843"/>
                <a:ext cx="2566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solidFill>
                                <a:schemeClr val="accent5"/>
                              </a:solidFill>
                              <a:latin typeface="Cambria Math" panose="02040503050406030204" pitchFamily="18" charset="0"/>
                            </a:rPr>
                          </m:ctrlPr>
                        </m:sSupPr>
                        <m:e>
                          <m:r>
                            <a:rPr lang="it-IT" b="0" i="1" smtClean="0">
                              <a:solidFill>
                                <a:schemeClr val="accent5"/>
                              </a:solidFill>
                              <a:latin typeface="Cambria Math" panose="02040503050406030204" pitchFamily="18" charset="0"/>
                            </a:rPr>
                            <m:t>𝐿</m:t>
                          </m:r>
                        </m:e>
                        <m:sup>
                          <m:r>
                            <a:rPr lang="it-IT" b="0" i="1" smtClean="0">
                              <a:solidFill>
                                <a:schemeClr val="accent5"/>
                              </a:solidFill>
                              <a:latin typeface="Cambria Math" panose="02040503050406030204" pitchFamily="18" charset="0"/>
                            </a:rPr>
                            <m:t>𝑠</m:t>
                          </m:r>
                        </m:sup>
                      </m:sSup>
                      <m:r>
                        <a:rPr lang="it-IT" b="0" i="1" smtClean="0">
                          <a:solidFill>
                            <a:schemeClr val="accent5"/>
                          </a:solidFill>
                          <a:latin typeface="Cambria Math" panose="02040503050406030204" pitchFamily="18" charset="0"/>
                        </a:rPr>
                        <m:t>=</m:t>
                      </m:r>
                      <m:r>
                        <a:rPr lang="it-IT" b="0" i="1" smtClean="0">
                          <a:solidFill>
                            <a:schemeClr val="accent5"/>
                          </a:solidFill>
                          <a:latin typeface="Cambria Math" panose="02040503050406030204" pitchFamily="18" charset="0"/>
                        </a:rPr>
                        <m:t>𝛼</m:t>
                      </m:r>
                      <m:r>
                        <a:rPr lang="it-IT" b="0" i="1" smtClean="0">
                          <a:solidFill>
                            <a:schemeClr val="accent5"/>
                          </a:solidFill>
                          <a:latin typeface="Cambria Math" panose="02040503050406030204" pitchFamily="18" charset="0"/>
                        </a:rPr>
                        <m:t>𝑇</m:t>
                      </m:r>
                    </m:oMath>
                  </m:oMathPara>
                </a14:m>
                <a:endParaRPr lang="it-IT" dirty="0"/>
              </a:p>
            </p:txBody>
          </p:sp>
        </mc:Choice>
        <mc:Fallback xmlns="">
          <p:sp>
            <p:nvSpPr>
              <p:cNvPr id="7" name="CasellaDiTesto 6">
                <a:extLst>
                  <a:ext uri="{FF2B5EF4-FFF2-40B4-BE49-F238E27FC236}">
                    <a16:creationId xmlns:a16="http://schemas.microsoft.com/office/drawing/2014/main" id="{B1370024-BCBE-0771-638E-790D8DEB8977}"/>
                  </a:ext>
                </a:extLst>
              </p:cNvPr>
              <p:cNvSpPr txBox="1">
                <a:spLocks noRot="1" noChangeAspect="1" noMove="1" noResize="1" noEditPoints="1" noAdjustHandles="1" noChangeArrowheads="1" noChangeShapeType="1" noTextEdit="1"/>
              </p:cNvSpPr>
              <p:nvPr/>
            </p:nvSpPr>
            <p:spPr>
              <a:xfrm>
                <a:off x="8569675" y="2173843"/>
                <a:ext cx="2566988"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67598BE5-89F5-AE22-E88D-A440AA048A69}"/>
                  </a:ext>
                </a:extLst>
              </p:cNvPr>
              <p:cNvSpPr txBox="1"/>
              <p:nvPr/>
            </p:nvSpPr>
            <p:spPr>
              <a:xfrm>
                <a:off x="8569675" y="3274643"/>
                <a:ext cx="2566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solidFill>
                                <a:schemeClr val="accent5"/>
                              </a:solidFill>
                              <a:latin typeface="Cambria Math" panose="02040503050406030204" pitchFamily="18" charset="0"/>
                            </a:rPr>
                          </m:ctrlPr>
                        </m:sSupPr>
                        <m:e>
                          <m:r>
                            <a:rPr lang="it-IT" b="0" i="1" smtClean="0">
                              <a:solidFill>
                                <a:schemeClr val="accent5"/>
                              </a:solidFill>
                              <a:latin typeface="Cambria Math" panose="02040503050406030204" pitchFamily="18" charset="0"/>
                            </a:rPr>
                            <m:t>𝐾</m:t>
                          </m:r>
                        </m:e>
                        <m:sup>
                          <m:r>
                            <a:rPr lang="it-IT" b="0" i="1" smtClean="0">
                              <a:solidFill>
                                <a:schemeClr val="accent5"/>
                              </a:solidFill>
                              <a:latin typeface="Cambria Math" panose="02040503050406030204" pitchFamily="18" charset="0"/>
                            </a:rPr>
                            <m:t>𝑠</m:t>
                          </m:r>
                        </m:sup>
                      </m:sSup>
                      <m:r>
                        <a:rPr lang="it-IT" b="0" i="1" smtClean="0">
                          <a:solidFill>
                            <a:schemeClr val="accent5"/>
                          </a:solidFill>
                          <a:latin typeface="Cambria Math" panose="02040503050406030204" pitchFamily="18" charset="0"/>
                        </a:rPr>
                        <m:t>=</m:t>
                      </m:r>
                      <m:acc>
                        <m:accPr>
                          <m:chr m:val="̅"/>
                          <m:ctrlPr>
                            <a:rPr lang="it-IT" i="1">
                              <a:solidFill>
                                <a:schemeClr val="accent5"/>
                              </a:solidFill>
                              <a:latin typeface="Cambria Math" panose="02040503050406030204" pitchFamily="18" charset="0"/>
                              <a:cs typeface="Times New Roman" panose="02020603050405020304" pitchFamily="18" charset="0"/>
                            </a:rPr>
                          </m:ctrlPr>
                        </m:accPr>
                        <m:e>
                          <m:r>
                            <a:rPr lang="it-IT" i="1">
                              <a:solidFill>
                                <a:schemeClr val="accent5"/>
                              </a:solidFill>
                              <a:latin typeface="Cambria Math" panose="02040503050406030204" pitchFamily="18" charset="0"/>
                              <a:cs typeface="Times New Roman" panose="02020603050405020304" pitchFamily="18" charset="0"/>
                            </a:rPr>
                            <m:t>𝐾</m:t>
                          </m:r>
                        </m:e>
                      </m:acc>
                    </m:oMath>
                  </m:oMathPara>
                </a14:m>
                <a:endParaRPr lang="it-IT" dirty="0">
                  <a:solidFill>
                    <a:schemeClr val="accent5"/>
                  </a:solidFill>
                </a:endParaRPr>
              </a:p>
            </p:txBody>
          </p:sp>
        </mc:Choice>
        <mc:Fallback xmlns="">
          <p:sp>
            <p:nvSpPr>
              <p:cNvPr id="8" name="CasellaDiTesto 7">
                <a:extLst>
                  <a:ext uri="{FF2B5EF4-FFF2-40B4-BE49-F238E27FC236}">
                    <a16:creationId xmlns:a16="http://schemas.microsoft.com/office/drawing/2014/main" id="{67598BE5-89F5-AE22-E88D-A440AA048A69}"/>
                  </a:ext>
                </a:extLst>
              </p:cNvPr>
              <p:cNvSpPr txBox="1">
                <a:spLocks noRot="1" noChangeAspect="1" noMove="1" noResize="1" noEditPoints="1" noAdjustHandles="1" noChangeArrowheads="1" noChangeShapeType="1" noTextEdit="1"/>
              </p:cNvSpPr>
              <p:nvPr/>
            </p:nvSpPr>
            <p:spPr>
              <a:xfrm>
                <a:off x="8569675" y="3274643"/>
                <a:ext cx="2566988" cy="369332"/>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8F8066DD-6D86-09D2-8AFC-3BDB5715242B}"/>
                  </a:ext>
                </a:extLst>
              </p:cNvPr>
              <p:cNvSpPr txBox="1"/>
              <p:nvPr/>
            </p:nvSpPr>
            <p:spPr>
              <a:xfrm>
                <a:off x="9126888" y="3833805"/>
                <a:ext cx="2566988" cy="21062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sz="1800" b="0" i="1" noProof="0" smtClean="0">
                              <a:solidFill>
                                <a:schemeClr val="tx2">
                                  <a:lumMod val="75000"/>
                                  <a:lumOff val="25000"/>
                                </a:schemeClr>
                              </a:solidFill>
                              <a:latin typeface="Cambria Math" panose="02040503050406030204" pitchFamily="18" charset="0"/>
                            </a:rPr>
                          </m:ctrlPr>
                        </m:sSupPr>
                        <m:e>
                          <m:r>
                            <a:rPr lang="it-IT" sz="1800" b="0" i="1" noProof="0" smtClean="0">
                              <a:solidFill>
                                <a:schemeClr val="tx2">
                                  <a:lumMod val="75000"/>
                                  <a:lumOff val="25000"/>
                                </a:schemeClr>
                              </a:solidFill>
                              <a:latin typeface="Cambria Math" panose="02040503050406030204" pitchFamily="18" charset="0"/>
                            </a:rPr>
                            <m:t>𝐿</m:t>
                          </m:r>
                        </m:e>
                        <m:sup>
                          <m:r>
                            <a:rPr lang="it-IT" sz="1800" b="0" i="1" noProof="0" smtClean="0">
                              <a:solidFill>
                                <a:schemeClr val="tx2">
                                  <a:lumMod val="75000"/>
                                  <a:lumOff val="25000"/>
                                </a:schemeClr>
                              </a:solidFill>
                              <a:latin typeface="Cambria Math" panose="02040503050406030204" pitchFamily="18" charset="0"/>
                            </a:rPr>
                            <m:t>𝑑</m:t>
                          </m:r>
                        </m:sup>
                      </m:sSup>
                      <m:r>
                        <a:rPr lang="it-IT" sz="1800" b="0" i="1" noProof="0" smtClean="0">
                          <a:solidFill>
                            <a:schemeClr val="tx2">
                              <a:lumMod val="75000"/>
                              <a:lumOff val="25000"/>
                            </a:schemeClr>
                          </a:solidFill>
                          <a:latin typeface="Cambria Math" panose="02040503050406030204" pitchFamily="18" charset="0"/>
                        </a:rPr>
                        <m:t>=</m:t>
                      </m:r>
                      <m:sSup>
                        <m:sSupPr>
                          <m:ctrlPr>
                            <a:rPr lang="it-IT" sz="1800" b="0" i="1" noProof="0" smtClean="0">
                              <a:solidFill>
                                <a:schemeClr val="tx2">
                                  <a:lumMod val="75000"/>
                                  <a:lumOff val="25000"/>
                                </a:schemeClr>
                              </a:solidFill>
                              <a:latin typeface="Cambria Math" panose="02040503050406030204" pitchFamily="18" charset="0"/>
                            </a:rPr>
                          </m:ctrlPr>
                        </m:sSupPr>
                        <m:e>
                          <m:d>
                            <m:dPr>
                              <m:ctrlPr>
                                <a:rPr lang="it-IT" sz="1800" b="0" i="1" noProof="0" smtClean="0">
                                  <a:solidFill>
                                    <a:schemeClr val="tx2">
                                      <a:lumMod val="75000"/>
                                      <a:lumOff val="25000"/>
                                    </a:schemeClr>
                                  </a:solidFill>
                                  <a:latin typeface="Cambria Math" panose="02040503050406030204" pitchFamily="18" charset="0"/>
                                </a:rPr>
                              </m:ctrlPr>
                            </m:dPr>
                            <m:e>
                              <m:f>
                                <m:fPr>
                                  <m:ctrlPr>
                                    <a:rPr lang="it-IT" sz="1800" b="0" i="1" noProof="0" smtClean="0">
                                      <a:solidFill>
                                        <a:schemeClr val="tx2">
                                          <a:lumMod val="75000"/>
                                          <a:lumOff val="25000"/>
                                        </a:schemeClr>
                                      </a:solidFill>
                                      <a:latin typeface="Cambria Math" panose="02040503050406030204" pitchFamily="18" charset="0"/>
                                    </a:rPr>
                                  </m:ctrlPr>
                                </m:fPr>
                                <m:num>
                                  <m:r>
                                    <a:rPr lang="it-IT" sz="1800" b="0" i="1" noProof="0" smtClean="0">
                                      <a:solidFill>
                                        <a:schemeClr val="tx2">
                                          <a:lumMod val="75000"/>
                                          <a:lumOff val="25000"/>
                                        </a:schemeClr>
                                      </a:solidFill>
                                      <a:latin typeface="Cambria Math" panose="02040503050406030204" pitchFamily="18" charset="0"/>
                                    </a:rPr>
                                    <m:t>𝛽</m:t>
                                  </m:r>
                                  <m:sSup>
                                    <m:sSupPr>
                                      <m:ctrlPr>
                                        <a:rPr lang="it-IT" sz="1800" b="0" i="1" noProof="0" smtClean="0">
                                          <a:solidFill>
                                            <a:schemeClr val="tx2">
                                              <a:lumMod val="75000"/>
                                              <a:lumOff val="25000"/>
                                            </a:schemeClr>
                                          </a:solidFill>
                                          <a:latin typeface="Cambria Math" panose="02040503050406030204" pitchFamily="18" charset="0"/>
                                        </a:rPr>
                                      </m:ctrlPr>
                                    </m:sSupPr>
                                    <m:e>
                                      <m:r>
                                        <a:rPr lang="it-IT" sz="1800" b="0" i="1" noProof="0" smtClean="0">
                                          <a:solidFill>
                                            <a:schemeClr val="tx2">
                                              <a:lumMod val="75000"/>
                                              <a:lumOff val="25000"/>
                                            </a:schemeClr>
                                          </a:solidFill>
                                          <a:latin typeface="Cambria Math" panose="02040503050406030204" pitchFamily="18" charset="0"/>
                                        </a:rPr>
                                        <m:t>𝐾</m:t>
                                      </m:r>
                                    </m:e>
                                    <m:sup>
                                      <m:r>
                                        <a:rPr lang="it-IT" sz="1800" b="0" i="1" noProof="0" smtClean="0">
                                          <a:solidFill>
                                            <a:schemeClr val="tx2">
                                              <a:lumMod val="75000"/>
                                              <a:lumOff val="25000"/>
                                            </a:schemeClr>
                                          </a:solidFill>
                                          <a:latin typeface="Cambria Math" panose="02040503050406030204" pitchFamily="18" charset="0"/>
                                        </a:rPr>
                                        <m:t>1−</m:t>
                                      </m:r>
                                      <m:r>
                                        <a:rPr lang="it-IT" sz="1800" b="0" i="1" noProof="0" smtClean="0">
                                          <a:solidFill>
                                            <a:schemeClr val="tx2">
                                              <a:lumMod val="75000"/>
                                              <a:lumOff val="25000"/>
                                            </a:schemeClr>
                                          </a:solidFill>
                                          <a:latin typeface="Cambria Math" panose="02040503050406030204" pitchFamily="18" charset="0"/>
                                        </a:rPr>
                                        <m:t>𝛽</m:t>
                                      </m:r>
                                    </m:sup>
                                  </m:sSup>
                                </m:num>
                                <m:den>
                                  <m:r>
                                    <a:rPr lang="it-IT" sz="1800" b="0" i="1" noProof="0" smtClean="0">
                                      <a:solidFill>
                                        <a:schemeClr val="tx2">
                                          <a:lumMod val="75000"/>
                                          <a:lumOff val="25000"/>
                                        </a:schemeClr>
                                      </a:solidFill>
                                      <a:latin typeface="Cambria Math" panose="02040503050406030204" pitchFamily="18" charset="0"/>
                                    </a:rPr>
                                    <m:t>𝑤</m:t>
                                  </m:r>
                                </m:den>
                              </m:f>
                            </m:e>
                          </m:d>
                        </m:e>
                        <m:sup>
                          <m:f>
                            <m:fPr>
                              <m:ctrlPr>
                                <a:rPr lang="it-IT" sz="1800" b="0" i="1" noProof="0" smtClean="0">
                                  <a:solidFill>
                                    <a:schemeClr val="tx2">
                                      <a:lumMod val="75000"/>
                                      <a:lumOff val="25000"/>
                                    </a:schemeClr>
                                  </a:solidFill>
                                  <a:latin typeface="Cambria Math" panose="02040503050406030204" pitchFamily="18" charset="0"/>
                                </a:rPr>
                              </m:ctrlPr>
                            </m:fPr>
                            <m:num>
                              <m:r>
                                <a:rPr lang="it-IT" sz="1800" b="0" i="1" noProof="0" smtClean="0">
                                  <a:solidFill>
                                    <a:schemeClr val="tx2">
                                      <a:lumMod val="75000"/>
                                      <a:lumOff val="25000"/>
                                    </a:schemeClr>
                                  </a:solidFill>
                                  <a:latin typeface="Cambria Math" panose="02040503050406030204" pitchFamily="18" charset="0"/>
                                </a:rPr>
                                <m:t>1</m:t>
                              </m:r>
                            </m:num>
                            <m:den>
                              <m:r>
                                <a:rPr lang="it-IT" sz="1800" b="0" i="1" noProof="0" smtClean="0">
                                  <a:solidFill>
                                    <a:schemeClr val="tx2">
                                      <a:lumMod val="75000"/>
                                      <a:lumOff val="25000"/>
                                    </a:schemeClr>
                                  </a:solidFill>
                                  <a:latin typeface="Cambria Math" panose="02040503050406030204" pitchFamily="18" charset="0"/>
                                </a:rPr>
                                <m:t>1−</m:t>
                              </m:r>
                              <m:r>
                                <a:rPr lang="it-IT" sz="1800" b="0" i="1" noProof="0" smtClean="0">
                                  <a:solidFill>
                                    <a:schemeClr val="tx2">
                                      <a:lumMod val="75000"/>
                                      <a:lumOff val="25000"/>
                                    </a:schemeClr>
                                  </a:solidFill>
                                  <a:latin typeface="Cambria Math" panose="02040503050406030204" pitchFamily="18" charset="0"/>
                                </a:rPr>
                                <m:t>𝛽</m:t>
                              </m:r>
                            </m:den>
                          </m:f>
                        </m:sup>
                      </m:sSup>
                    </m:oMath>
                  </m:oMathPara>
                </a14:m>
                <a:endParaRPr lang="it-IT" i="1" dirty="0">
                  <a:latin typeface="Cambria Math" panose="02040503050406030204" pitchFamily="18" charset="0"/>
                </a:endParaRPr>
              </a:p>
              <a:p>
                <a:endParaRPr lang="it-IT"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it-IT" i="1" smtClean="0">
                              <a:solidFill>
                                <a:schemeClr val="tx2">
                                  <a:lumMod val="75000"/>
                                  <a:lumOff val="25000"/>
                                </a:schemeClr>
                              </a:solidFill>
                              <a:latin typeface="Cambria Math" panose="02040503050406030204" pitchFamily="18" charset="0"/>
                            </a:rPr>
                          </m:ctrlPr>
                        </m:sSupPr>
                        <m:e>
                          <m:r>
                            <a:rPr lang="it-IT" i="1">
                              <a:solidFill>
                                <a:schemeClr val="tx2">
                                  <a:lumMod val="75000"/>
                                  <a:lumOff val="25000"/>
                                </a:schemeClr>
                              </a:solidFill>
                              <a:latin typeface="Cambria Math" panose="02040503050406030204" pitchFamily="18" charset="0"/>
                            </a:rPr>
                            <m:t>𝐾</m:t>
                          </m:r>
                        </m:e>
                        <m:sup>
                          <m:r>
                            <a:rPr lang="it-IT" i="1">
                              <a:solidFill>
                                <a:schemeClr val="tx2">
                                  <a:lumMod val="75000"/>
                                  <a:lumOff val="25000"/>
                                </a:schemeClr>
                              </a:solidFill>
                              <a:latin typeface="Cambria Math" panose="02040503050406030204" pitchFamily="18" charset="0"/>
                            </a:rPr>
                            <m:t>𝑑</m:t>
                          </m:r>
                        </m:sup>
                      </m:sSup>
                      <m:r>
                        <a:rPr lang="it-IT" i="1">
                          <a:solidFill>
                            <a:schemeClr val="tx2">
                              <a:lumMod val="75000"/>
                              <a:lumOff val="25000"/>
                            </a:schemeClr>
                          </a:solidFill>
                          <a:latin typeface="Cambria Math" panose="02040503050406030204" pitchFamily="18" charset="0"/>
                        </a:rPr>
                        <m:t>=</m:t>
                      </m:r>
                      <m:sSup>
                        <m:sSupPr>
                          <m:ctrlPr>
                            <a:rPr lang="it-IT" b="0" i="1" smtClean="0">
                              <a:solidFill>
                                <a:schemeClr val="tx2">
                                  <a:lumMod val="75000"/>
                                  <a:lumOff val="25000"/>
                                </a:schemeClr>
                              </a:solidFill>
                              <a:latin typeface="Cambria Math" panose="02040503050406030204" pitchFamily="18" charset="0"/>
                            </a:rPr>
                          </m:ctrlPr>
                        </m:sSupPr>
                        <m:e>
                          <m:d>
                            <m:dPr>
                              <m:ctrlPr>
                                <a:rPr lang="it-IT" i="1">
                                  <a:solidFill>
                                    <a:schemeClr val="tx2">
                                      <a:lumMod val="75000"/>
                                      <a:lumOff val="25000"/>
                                    </a:schemeClr>
                                  </a:solidFill>
                                  <a:latin typeface="Cambria Math" panose="02040503050406030204" pitchFamily="18" charset="0"/>
                                </a:rPr>
                              </m:ctrlPr>
                            </m:dPr>
                            <m:e>
                              <m:f>
                                <m:fPr>
                                  <m:ctrlPr>
                                    <a:rPr lang="it-IT" i="1">
                                      <a:solidFill>
                                        <a:schemeClr val="tx2">
                                          <a:lumMod val="75000"/>
                                          <a:lumOff val="25000"/>
                                        </a:schemeClr>
                                      </a:solidFill>
                                      <a:latin typeface="Cambria Math" panose="02040503050406030204" pitchFamily="18" charset="0"/>
                                    </a:rPr>
                                  </m:ctrlPr>
                                </m:fPr>
                                <m:num>
                                  <m:d>
                                    <m:dPr>
                                      <m:ctrlPr>
                                        <a:rPr lang="it-IT" i="1">
                                          <a:solidFill>
                                            <a:schemeClr val="tx2">
                                              <a:lumMod val="75000"/>
                                              <a:lumOff val="25000"/>
                                            </a:schemeClr>
                                          </a:solidFill>
                                          <a:latin typeface="Cambria Math" panose="02040503050406030204" pitchFamily="18" charset="0"/>
                                        </a:rPr>
                                      </m:ctrlPr>
                                    </m:dPr>
                                    <m:e>
                                      <m:r>
                                        <a:rPr lang="it-IT" i="1">
                                          <a:solidFill>
                                            <a:schemeClr val="tx2">
                                              <a:lumMod val="75000"/>
                                              <a:lumOff val="25000"/>
                                            </a:schemeClr>
                                          </a:solidFill>
                                          <a:latin typeface="Cambria Math" panose="02040503050406030204" pitchFamily="18" charset="0"/>
                                        </a:rPr>
                                        <m:t>1−</m:t>
                                      </m:r>
                                      <m:r>
                                        <a:rPr lang="it-IT" i="1">
                                          <a:solidFill>
                                            <a:schemeClr val="tx2">
                                              <a:lumMod val="75000"/>
                                              <a:lumOff val="25000"/>
                                            </a:schemeClr>
                                          </a:solidFill>
                                          <a:latin typeface="Cambria Math" panose="02040503050406030204" pitchFamily="18" charset="0"/>
                                        </a:rPr>
                                        <m:t>𝛽</m:t>
                                      </m:r>
                                    </m:e>
                                  </m:d>
                                  <m:sSup>
                                    <m:sSupPr>
                                      <m:ctrlPr>
                                        <a:rPr lang="it-IT" i="1">
                                          <a:solidFill>
                                            <a:schemeClr val="tx2">
                                              <a:lumMod val="75000"/>
                                              <a:lumOff val="25000"/>
                                            </a:schemeClr>
                                          </a:solidFill>
                                          <a:latin typeface="Cambria Math" panose="02040503050406030204" pitchFamily="18" charset="0"/>
                                        </a:rPr>
                                      </m:ctrlPr>
                                    </m:sSupPr>
                                    <m:e>
                                      <m:r>
                                        <a:rPr lang="it-IT" i="1">
                                          <a:solidFill>
                                            <a:schemeClr val="tx2">
                                              <a:lumMod val="75000"/>
                                              <a:lumOff val="25000"/>
                                            </a:schemeClr>
                                          </a:solidFill>
                                          <a:latin typeface="Cambria Math" panose="02040503050406030204" pitchFamily="18" charset="0"/>
                                        </a:rPr>
                                        <m:t>𝐿</m:t>
                                      </m:r>
                                    </m:e>
                                    <m:sup>
                                      <m:r>
                                        <a:rPr lang="it-IT" i="1">
                                          <a:solidFill>
                                            <a:schemeClr val="tx2">
                                              <a:lumMod val="75000"/>
                                              <a:lumOff val="25000"/>
                                            </a:schemeClr>
                                          </a:solidFill>
                                          <a:latin typeface="Cambria Math" panose="02040503050406030204" pitchFamily="18" charset="0"/>
                                        </a:rPr>
                                        <m:t>𝛽</m:t>
                                      </m:r>
                                    </m:sup>
                                  </m:sSup>
                                </m:num>
                                <m:den>
                                  <m:r>
                                    <a:rPr lang="it-IT" i="1">
                                      <a:solidFill>
                                        <a:schemeClr val="tx2">
                                          <a:lumMod val="75000"/>
                                          <a:lumOff val="25000"/>
                                        </a:schemeClr>
                                      </a:solidFill>
                                      <a:latin typeface="Cambria Math" panose="02040503050406030204" pitchFamily="18" charset="0"/>
                                    </a:rPr>
                                    <m:t>𝑟</m:t>
                                  </m:r>
                                </m:den>
                              </m:f>
                            </m:e>
                          </m:d>
                        </m:e>
                        <m:sup>
                          <m:f>
                            <m:fPr>
                              <m:ctrlPr>
                                <a:rPr lang="it-IT" b="0" i="1" smtClean="0">
                                  <a:solidFill>
                                    <a:schemeClr val="tx2">
                                      <a:lumMod val="75000"/>
                                      <a:lumOff val="25000"/>
                                    </a:schemeClr>
                                  </a:solidFill>
                                  <a:latin typeface="Cambria Math" panose="02040503050406030204" pitchFamily="18" charset="0"/>
                                </a:rPr>
                              </m:ctrlPr>
                            </m:fPr>
                            <m:num>
                              <m:r>
                                <a:rPr lang="it-IT" b="0" i="1" smtClean="0">
                                  <a:solidFill>
                                    <a:schemeClr val="tx2">
                                      <a:lumMod val="75000"/>
                                      <a:lumOff val="25000"/>
                                    </a:schemeClr>
                                  </a:solidFill>
                                  <a:latin typeface="Cambria Math" panose="02040503050406030204" pitchFamily="18" charset="0"/>
                                </a:rPr>
                                <m:t>1</m:t>
                              </m:r>
                            </m:num>
                            <m:den>
                              <m:r>
                                <a:rPr lang="it-IT" b="0" i="1" smtClean="0">
                                  <a:solidFill>
                                    <a:schemeClr val="tx2">
                                      <a:lumMod val="75000"/>
                                      <a:lumOff val="25000"/>
                                    </a:schemeClr>
                                  </a:solidFill>
                                  <a:latin typeface="Cambria Math" panose="02040503050406030204" pitchFamily="18" charset="0"/>
                                </a:rPr>
                                <m:t>𝛽</m:t>
                              </m:r>
                            </m:den>
                          </m:f>
                        </m:sup>
                      </m:sSup>
                    </m:oMath>
                  </m:oMathPara>
                </a14:m>
                <a:endParaRPr lang="it-IT" dirty="0"/>
              </a:p>
            </p:txBody>
          </p:sp>
        </mc:Choice>
        <mc:Fallback xmlns="">
          <p:sp>
            <p:nvSpPr>
              <p:cNvPr id="9" name="CasellaDiTesto 8">
                <a:extLst>
                  <a:ext uri="{FF2B5EF4-FFF2-40B4-BE49-F238E27FC236}">
                    <a16:creationId xmlns:a16="http://schemas.microsoft.com/office/drawing/2014/main" id="{8F8066DD-6D86-09D2-8AFC-3BDB5715242B}"/>
                  </a:ext>
                </a:extLst>
              </p:cNvPr>
              <p:cNvSpPr txBox="1">
                <a:spLocks noRot="1" noChangeAspect="1" noMove="1" noResize="1" noEditPoints="1" noAdjustHandles="1" noChangeArrowheads="1" noChangeShapeType="1" noTextEdit="1"/>
              </p:cNvSpPr>
              <p:nvPr/>
            </p:nvSpPr>
            <p:spPr>
              <a:xfrm>
                <a:off x="9126888" y="3833805"/>
                <a:ext cx="2566988" cy="2106218"/>
              </a:xfrm>
              <a:prstGeom prst="rect">
                <a:avLst/>
              </a:prstGeom>
              <a:blipFill>
                <a:blip r:embed="rId5"/>
                <a:stretch>
                  <a:fillRect/>
                </a:stretch>
              </a:blipFill>
            </p:spPr>
            <p:txBody>
              <a:bodyPr/>
              <a:lstStyle/>
              <a:p>
                <a:r>
                  <a:rPr lang="it-IT">
                    <a:noFill/>
                  </a:rPr>
                  <a:t> </a:t>
                </a:r>
              </a:p>
            </p:txBody>
          </p:sp>
        </mc:Fallback>
      </mc:AlternateContent>
      <p:sp>
        <p:nvSpPr>
          <p:cNvPr id="10" name="Shape 17">
            <a:extLst>
              <a:ext uri="{FF2B5EF4-FFF2-40B4-BE49-F238E27FC236}">
                <a16:creationId xmlns:a16="http://schemas.microsoft.com/office/drawing/2014/main" id="{439042F7-668E-D5EC-41C5-43620E3FFFF6}"/>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11" name="Shape 18">
            <a:extLst>
              <a:ext uri="{FF2B5EF4-FFF2-40B4-BE49-F238E27FC236}">
                <a16:creationId xmlns:a16="http://schemas.microsoft.com/office/drawing/2014/main" id="{81AF2ACB-88A1-7C02-27CD-E977F9E6E8B7}"/>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12" name="Image 0" descr="preencoded.png">
            <a:extLst>
              <a:ext uri="{FF2B5EF4-FFF2-40B4-BE49-F238E27FC236}">
                <a16:creationId xmlns:a16="http://schemas.microsoft.com/office/drawing/2014/main" id="{D13FAD5B-7734-D512-6CC5-9D03EAC6F876}"/>
              </a:ext>
            </a:extLst>
          </p:cNvPr>
          <p:cNvPicPr>
            <a:picLocks noChangeAspect="1"/>
          </p:cNvPicPr>
          <p:nvPr/>
        </p:nvPicPr>
        <p:blipFill>
          <a:blip r:embed="rId6"/>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53886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23F93-4AE0-A302-FFA0-FA6D2A5A4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7308F-0E96-212A-17A8-3BE66C1528FE}"/>
              </a:ext>
            </a:extLst>
          </p:cNvPr>
          <p:cNvSpPr>
            <a:spLocks noGrp="1"/>
          </p:cNvSpPr>
          <p:nvPr>
            <p:ph type="title"/>
          </p:nvPr>
        </p:nvSpPr>
        <p:spPr>
          <a:xfrm>
            <a:off x="836425" y="240769"/>
            <a:ext cx="10869799" cy="1325563"/>
          </a:xfrm>
        </p:spPr>
        <p:txBody>
          <a:bodyPr>
            <a:normAutofit/>
          </a:bodyPr>
          <a:lstStyle/>
          <a:p>
            <a:r>
              <a:rPr lang="it-IT" sz="3200" noProof="0" dirty="0">
                <a:latin typeface="Times New Roman" panose="02020603050405020304" pitchFamily="18" charset="0"/>
                <a:cs typeface="Times New Roman" panose="02020603050405020304" pitchFamily="18" charset="0"/>
              </a:rPr>
              <a:t>Il banditore e la risoluzione di un sistema di condizioni di ottimo </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9238E78A-1E77-5430-9612-C047B81D145C}"/>
                  </a:ext>
                </a:extLst>
              </p:cNvPr>
              <p:cNvSpPr txBox="1">
                <a:spLocks/>
              </p:cNvSpPr>
              <p:nvPr/>
            </p:nvSpPr>
            <p:spPr bwMode="auto">
              <a:xfrm>
                <a:off x="836426" y="1431862"/>
                <a:ext cx="10593574" cy="4735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it-IT" sz="1800" i="1" dirty="0">
                  <a:latin typeface="Cambria Math" panose="02040503050406030204" pitchFamily="18" charset="0"/>
                  <a:cs typeface="Times New Roman" panose="02020603050405020304" pitchFamily="18" charset="0"/>
                </a:endParaRPr>
              </a:p>
              <a:p>
                <a:pPr marL="0" indent="0" algn="just">
                  <a:buNone/>
                </a:pPr>
                <a:r>
                  <a:rPr lang="it-IT" sz="1800" noProof="0" dirty="0">
                    <a:latin typeface="Times New Roman" panose="02020603050405020304" pitchFamily="18" charset="0"/>
                    <a:cs typeface="Times New Roman" panose="02020603050405020304" pitchFamily="18" charset="0"/>
                  </a:rPr>
                  <a:t>Il sistema che rappresenta le condizioni di ottimo di tutti gli agenti è il seguente:</a:t>
                </a: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d>
                      <m:dPr>
                        <m:begChr m:val="{"/>
                        <m:endChr m:val=""/>
                        <m:ctrlPr>
                          <a:rPr lang="it-IT" sz="1800" i="1" noProof="0" smtClean="0">
                            <a:latin typeface="Cambria Math" panose="02040503050406030204" pitchFamily="18" charset="0"/>
                            <a:cs typeface="Times New Roman" panose="02020603050405020304" pitchFamily="18" charset="0"/>
                          </a:rPr>
                        </m:ctrlPr>
                      </m:dPr>
                      <m:e>
                        <m:eqArr>
                          <m:eqArrPr>
                            <m:ctrlPr>
                              <a:rPr lang="it-IT" sz="1800" i="1" noProof="0" smtClean="0">
                                <a:solidFill>
                                  <a:schemeClr val="accent5"/>
                                </a:solidFill>
                                <a:latin typeface="Cambria Math" panose="02040503050406030204" pitchFamily="18" charset="0"/>
                                <a:cs typeface="Times New Roman" panose="02020603050405020304" pitchFamily="18" charset="0"/>
                              </a:rPr>
                            </m:ctrlPr>
                          </m:eqArrPr>
                          <m:e>
                            <m:sSup>
                              <m:sSupPr>
                                <m:ctrlPr>
                                  <a:rPr lang="it-IT" sz="1800" i="1">
                                    <a:solidFill>
                                      <a:schemeClr val="accent5"/>
                                    </a:solidFill>
                                    <a:latin typeface="Cambria Math" panose="02040503050406030204" pitchFamily="18" charset="0"/>
                                  </a:rPr>
                                </m:ctrlPr>
                              </m:sSupPr>
                              <m:e>
                                <m:r>
                                  <a:rPr lang="it-IT" sz="1800" i="1">
                                    <a:solidFill>
                                      <a:schemeClr val="accent5"/>
                                    </a:solidFill>
                                    <a:latin typeface="Cambria Math" panose="02040503050406030204" pitchFamily="18" charset="0"/>
                                  </a:rPr>
                                  <m:t>𝐿</m:t>
                                </m:r>
                              </m:e>
                              <m:sup>
                                <m:r>
                                  <a:rPr lang="it-IT" sz="1800" i="1">
                                    <a:solidFill>
                                      <a:schemeClr val="accent5"/>
                                    </a:solidFill>
                                    <a:latin typeface="Cambria Math" panose="02040503050406030204" pitchFamily="18" charset="0"/>
                                  </a:rPr>
                                  <m:t>𝑠</m:t>
                                </m:r>
                              </m:sup>
                            </m:sSup>
                            <m:r>
                              <a:rPr lang="it-IT" sz="1800" i="1">
                                <a:solidFill>
                                  <a:schemeClr val="accent5"/>
                                </a:solidFill>
                                <a:latin typeface="Cambria Math" panose="02040503050406030204" pitchFamily="18" charset="0"/>
                              </a:rPr>
                              <m:t>=</m:t>
                            </m:r>
                            <m:r>
                              <a:rPr lang="it-IT" sz="1800" i="1">
                                <a:solidFill>
                                  <a:schemeClr val="accent5"/>
                                </a:solidFill>
                                <a:latin typeface="Cambria Math" panose="02040503050406030204" pitchFamily="18" charset="0"/>
                              </a:rPr>
                              <m:t>𝛼</m:t>
                            </m:r>
                            <m:r>
                              <a:rPr lang="it-IT" sz="1800" i="1">
                                <a:solidFill>
                                  <a:schemeClr val="accent5"/>
                                </a:solidFill>
                                <a:latin typeface="Cambria Math" panose="02040503050406030204" pitchFamily="18" charset="0"/>
                              </a:rPr>
                              <m:t>𝑇</m:t>
                            </m:r>
                          </m:e>
                          <m:e>
                            <m:sSup>
                              <m:sSupPr>
                                <m:ctrlPr>
                                  <a:rPr lang="it-IT" sz="1800" i="1">
                                    <a:solidFill>
                                      <a:schemeClr val="accent5"/>
                                    </a:solidFill>
                                    <a:latin typeface="Cambria Math" panose="02040503050406030204" pitchFamily="18" charset="0"/>
                                  </a:rPr>
                                </m:ctrlPr>
                              </m:sSupPr>
                              <m:e>
                                <m:r>
                                  <a:rPr lang="it-IT" sz="1800" i="1">
                                    <a:solidFill>
                                      <a:schemeClr val="accent5"/>
                                    </a:solidFill>
                                    <a:latin typeface="Cambria Math" panose="02040503050406030204" pitchFamily="18" charset="0"/>
                                  </a:rPr>
                                  <m:t>𝐾</m:t>
                                </m:r>
                              </m:e>
                              <m:sup>
                                <m:r>
                                  <a:rPr lang="it-IT" sz="1800" i="1">
                                    <a:solidFill>
                                      <a:schemeClr val="accent5"/>
                                    </a:solidFill>
                                    <a:latin typeface="Cambria Math" panose="02040503050406030204" pitchFamily="18" charset="0"/>
                                  </a:rPr>
                                  <m:t>𝑠</m:t>
                                </m:r>
                              </m:sup>
                            </m:sSup>
                            <m:r>
                              <a:rPr lang="it-IT" sz="1800" i="1">
                                <a:solidFill>
                                  <a:schemeClr val="accent5"/>
                                </a:solidFill>
                                <a:latin typeface="Cambria Math" panose="02040503050406030204" pitchFamily="18" charset="0"/>
                              </a:rPr>
                              <m:t>=</m:t>
                            </m:r>
                            <m:acc>
                              <m:accPr>
                                <m:chr m:val="̅"/>
                                <m:ctrlPr>
                                  <a:rPr lang="it-IT" sz="1800" i="1">
                                    <a:solidFill>
                                      <a:schemeClr val="accent5"/>
                                    </a:solidFill>
                                    <a:latin typeface="Cambria Math" panose="02040503050406030204" pitchFamily="18" charset="0"/>
                                    <a:cs typeface="Times New Roman" panose="02020603050405020304" pitchFamily="18" charset="0"/>
                                  </a:rPr>
                                </m:ctrlPr>
                              </m:accPr>
                              <m:e>
                                <m:r>
                                  <a:rPr lang="it-IT" sz="1800" i="1">
                                    <a:solidFill>
                                      <a:schemeClr val="accent5"/>
                                    </a:solidFill>
                                    <a:latin typeface="Cambria Math" panose="02040503050406030204" pitchFamily="18" charset="0"/>
                                    <a:cs typeface="Times New Roman" panose="02020603050405020304" pitchFamily="18" charset="0"/>
                                  </a:rPr>
                                  <m:t>𝐾</m:t>
                                </m:r>
                              </m:e>
                            </m:acc>
                          </m:e>
                          <m:e>
                            <m:sSup>
                              <m:sSupPr>
                                <m:ctrlPr>
                                  <a:rPr lang="it-IT" sz="1800" i="1">
                                    <a:solidFill>
                                      <a:schemeClr val="tx2">
                                        <a:lumMod val="75000"/>
                                        <a:lumOff val="25000"/>
                                      </a:schemeClr>
                                    </a:solidFill>
                                    <a:latin typeface="Cambria Math" panose="02040503050406030204" pitchFamily="18" charset="0"/>
                                  </a:rPr>
                                </m:ctrlPr>
                              </m:sSupPr>
                              <m:e>
                                <m:r>
                                  <a:rPr lang="it-IT" sz="1800" i="1">
                                    <a:solidFill>
                                      <a:schemeClr val="tx2">
                                        <a:lumMod val="75000"/>
                                        <a:lumOff val="25000"/>
                                      </a:schemeClr>
                                    </a:solidFill>
                                    <a:latin typeface="Cambria Math" panose="02040503050406030204" pitchFamily="18" charset="0"/>
                                  </a:rPr>
                                  <m:t>𝐿</m:t>
                                </m:r>
                              </m:e>
                              <m:sup>
                                <m:r>
                                  <a:rPr lang="it-IT" sz="1800" i="1">
                                    <a:solidFill>
                                      <a:schemeClr val="tx2">
                                        <a:lumMod val="75000"/>
                                        <a:lumOff val="25000"/>
                                      </a:schemeClr>
                                    </a:solidFill>
                                    <a:latin typeface="Cambria Math" panose="02040503050406030204" pitchFamily="18" charset="0"/>
                                  </a:rPr>
                                  <m:t>𝑑</m:t>
                                </m:r>
                              </m:sup>
                            </m:sSup>
                            <m:r>
                              <a:rPr lang="it-IT" sz="1800" i="1">
                                <a:solidFill>
                                  <a:schemeClr val="tx2">
                                    <a:lumMod val="75000"/>
                                    <a:lumOff val="25000"/>
                                  </a:schemeClr>
                                </a:solidFill>
                                <a:latin typeface="Cambria Math" panose="02040503050406030204" pitchFamily="18" charset="0"/>
                              </a:rPr>
                              <m:t>=</m:t>
                            </m:r>
                            <m:sSup>
                              <m:sSupPr>
                                <m:ctrlPr>
                                  <a:rPr lang="it-IT" sz="1800" i="1">
                                    <a:solidFill>
                                      <a:schemeClr val="tx2">
                                        <a:lumMod val="75000"/>
                                        <a:lumOff val="25000"/>
                                      </a:schemeClr>
                                    </a:solidFill>
                                    <a:latin typeface="Cambria Math" panose="02040503050406030204" pitchFamily="18" charset="0"/>
                                  </a:rPr>
                                </m:ctrlPr>
                              </m:sSupPr>
                              <m:e>
                                <m:d>
                                  <m:dPr>
                                    <m:ctrlPr>
                                      <a:rPr lang="it-IT" sz="1800" i="1">
                                        <a:solidFill>
                                          <a:schemeClr val="tx2">
                                            <a:lumMod val="75000"/>
                                            <a:lumOff val="25000"/>
                                          </a:schemeClr>
                                        </a:solidFill>
                                        <a:latin typeface="Cambria Math" panose="02040503050406030204" pitchFamily="18" charset="0"/>
                                      </a:rPr>
                                    </m:ctrlPr>
                                  </m:dPr>
                                  <m:e>
                                    <m:f>
                                      <m:fPr>
                                        <m:ctrlPr>
                                          <a:rPr lang="it-IT" sz="1800" i="1">
                                            <a:solidFill>
                                              <a:schemeClr val="tx2">
                                                <a:lumMod val="75000"/>
                                                <a:lumOff val="25000"/>
                                              </a:schemeClr>
                                            </a:solidFill>
                                            <a:latin typeface="Cambria Math" panose="02040503050406030204" pitchFamily="18" charset="0"/>
                                          </a:rPr>
                                        </m:ctrlPr>
                                      </m:fPr>
                                      <m:num>
                                        <m:r>
                                          <a:rPr lang="it-IT" sz="1800" i="1">
                                            <a:solidFill>
                                              <a:schemeClr val="tx2">
                                                <a:lumMod val="75000"/>
                                                <a:lumOff val="25000"/>
                                              </a:schemeClr>
                                            </a:solidFill>
                                            <a:latin typeface="Cambria Math" panose="02040503050406030204" pitchFamily="18" charset="0"/>
                                          </a:rPr>
                                          <m:t>𝛽</m:t>
                                        </m:r>
                                        <m:sSup>
                                          <m:sSupPr>
                                            <m:ctrlPr>
                                              <a:rPr lang="it-IT" sz="1800" i="1">
                                                <a:solidFill>
                                                  <a:schemeClr val="tx2">
                                                    <a:lumMod val="75000"/>
                                                    <a:lumOff val="25000"/>
                                                  </a:schemeClr>
                                                </a:solidFill>
                                                <a:latin typeface="Cambria Math" panose="02040503050406030204" pitchFamily="18" charset="0"/>
                                              </a:rPr>
                                            </m:ctrlPr>
                                          </m:sSupPr>
                                          <m:e>
                                            <m:r>
                                              <a:rPr lang="it-IT" sz="1800" i="1">
                                                <a:solidFill>
                                                  <a:schemeClr val="tx2">
                                                    <a:lumMod val="75000"/>
                                                    <a:lumOff val="25000"/>
                                                  </a:schemeClr>
                                                </a:solidFill>
                                                <a:latin typeface="Cambria Math" panose="02040503050406030204" pitchFamily="18" charset="0"/>
                                              </a:rPr>
                                              <m:t>𝐾</m:t>
                                            </m:r>
                                          </m:e>
                                          <m:sup>
                                            <m:r>
                                              <a:rPr lang="it-IT" sz="1800" i="1">
                                                <a:solidFill>
                                                  <a:schemeClr val="tx2">
                                                    <a:lumMod val="75000"/>
                                                    <a:lumOff val="25000"/>
                                                  </a:schemeClr>
                                                </a:solidFill>
                                                <a:latin typeface="Cambria Math" panose="02040503050406030204" pitchFamily="18" charset="0"/>
                                              </a:rPr>
                                              <m:t>1−</m:t>
                                            </m:r>
                                            <m:r>
                                              <a:rPr lang="it-IT" sz="1800" i="1">
                                                <a:solidFill>
                                                  <a:schemeClr val="tx2">
                                                    <a:lumMod val="75000"/>
                                                    <a:lumOff val="25000"/>
                                                  </a:schemeClr>
                                                </a:solidFill>
                                                <a:latin typeface="Cambria Math" panose="02040503050406030204" pitchFamily="18" charset="0"/>
                                              </a:rPr>
                                              <m:t>𝛽</m:t>
                                            </m:r>
                                          </m:sup>
                                        </m:sSup>
                                      </m:num>
                                      <m:den>
                                        <m:r>
                                          <a:rPr lang="it-IT" sz="1800" i="1">
                                            <a:solidFill>
                                              <a:schemeClr val="tx2">
                                                <a:lumMod val="75000"/>
                                                <a:lumOff val="25000"/>
                                              </a:schemeClr>
                                            </a:solidFill>
                                            <a:latin typeface="Cambria Math" panose="02040503050406030204" pitchFamily="18" charset="0"/>
                                          </a:rPr>
                                          <m:t>𝑤</m:t>
                                        </m:r>
                                      </m:den>
                                    </m:f>
                                  </m:e>
                                </m:d>
                              </m:e>
                              <m:sup>
                                <m:f>
                                  <m:fPr>
                                    <m:ctrlPr>
                                      <a:rPr lang="it-IT" sz="1800" i="1">
                                        <a:solidFill>
                                          <a:schemeClr val="tx2">
                                            <a:lumMod val="75000"/>
                                            <a:lumOff val="25000"/>
                                          </a:schemeClr>
                                        </a:solidFill>
                                        <a:latin typeface="Cambria Math" panose="02040503050406030204" pitchFamily="18" charset="0"/>
                                      </a:rPr>
                                    </m:ctrlPr>
                                  </m:fPr>
                                  <m:num>
                                    <m:r>
                                      <a:rPr lang="it-IT" sz="1800" i="1">
                                        <a:solidFill>
                                          <a:schemeClr val="tx2">
                                            <a:lumMod val="75000"/>
                                            <a:lumOff val="25000"/>
                                          </a:schemeClr>
                                        </a:solidFill>
                                        <a:latin typeface="Cambria Math" panose="02040503050406030204" pitchFamily="18" charset="0"/>
                                      </a:rPr>
                                      <m:t>1</m:t>
                                    </m:r>
                                  </m:num>
                                  <m:den>
                                    <m:r>
                                      <a:rPr lang="it-IT" sz="1800" i="1">
                                        <a:solidFill>
                                          <a:schemeClr val="tx2">
                                            <a:lumMod val="75000"/>
                                            <a:lumOff val="25000"/>
                                          </a:schemeClr>
                                        </a:solidFill>
                                        <a:latin typeface="Cambria Math" panose="02040503050406030204" pitchFamily="18" charset="0"/>
                                      </a:rPr>
                                      <m:t>1−</m:t>
                                    </m:r>
                                    <m:r>
                                      <a:rPr lang="it-IT" sz="1800" i="1">
                                        <a:solidFill>
                                          <a:schemeClr val="tx2">
                                            <a:lumMod val="75000"/>
                                            <a:lumOff val="25000"/>
                                          </a:schemeClr>
                                        </a:solidFill>
                                        <a:latin typeface="Cambria Math" panose="02040503050406030204" pitchFamily="18" charset="0"/>
                                      </a:rPr>
                                      <m:t>𝛽</m:t>
                                    </m:r>
                                  </m:den>
                                </m:f>
                              </m:sup>
                            </m:sSup>
                          </m:e>
                          <m:e>
                            <m:sSup>
                              <m:sSupPr>
                                <m:ctrlPr>
                                  <a:rPr lang="it-IT" sz="1800" i="1">
                                    <a:solidFill>
                                      <a:schemeClr val="tx2">
                                        <a:lumMod val="75000"/>
                                        <a:lumOff val="25000"/>
                                      </a:schemeClr>
                                    </a:solidFill>
                                    <a:latin typeface="Cambria Math" panose="02040503050406030204" pitchFamily="18" charset="0"/>
                                  </a:rPr>
                                </m:ctrlPr>
                              </m:sSupPr>
                              <m:e>
                                <m:r>
                                  <a:rPr lang="it-IT" sz="1800" i="1">
                                    <a:solidFill>
                                      <a:schemeClr val="tx2">
                                        <a:lumMod val="75000"/>
                                        <a:lumOff val="25000"/>
                                      </a:schemeClr>
                                    </a:solidFill>
                                    <a:latin typeface="Cambria Math" panose="02040503050406030204" pitchFamily="18" charset="0"/>
                                  </a:rPr>
                                  <m:t>𝐾</m:t>
                                </m:r>
                              </m:e>
                              <m:sup>
                                <m:r>
                                  <a:rPr lang="it-IT" sz="1800" i="1">
                                    <a:solidFill>
                                      <a:schemeClr val="tx2">
                                        <a:lumMod val="75000"/>
                                        <a:lumOff val="25000"/>
                                      </a:schemeClr>
                                    </a:solidFill>
                                    <a:latin typeface="Cambria Math" panose="02040503050406030204" pitchFamily="18" charset="0"/>
                                  </a:rPr>
                                  <m:t>𝑑</m:t>
                                </m:r>
                              </m:sup>
                            </m:sSup>
                            <m:r>
                              <a:rPr lang="it-IT" sz="1800" i="1">
                                <a:solidFill>
                                  <a:schemeClr val="tx2">
                                    <a:lumMod val="75000"/>
                                    <a:lumOff val="25000"/>
                                  </a:schemeClr>
                                </a:solidFill>
                                <a:latin typeface="Cambria Math" panose="02040503050406030204" pitchFamily="18" charset="0"/>
                              </a:rPr>
                              <m:t>=</m:t>
                            </m:r>
                            <m:d>
                              <m:dPr>
                                <m:ctrlPr>
                                  <a:rPr lang="it-IT" sz="1800" i="1">
                                    <a:solidFill>
                                      <a:schemeClr val="tx2">
                                        <a:lumMod val="75000"/>
                                        <a:lumOff val="25000"/>
                                      </a:schemeClr>
                                    </a:solidFill>
                                    <a:latin typeface="Cambria Math" panose="02040503050406030204" pitchFamily="18" charset="0"/>
                                  </a:rPr>
                                </m:ctrlPr>
                              </m:dPr>
                              <m:e>
                                <m:f>
                                  <m:fPr>
                                    <m:ctrlPr>
                                      <a:rPr lang="it-IT" sz="1800" i="1">
                                        <a:solidFill>
                                          <a:schemeClr val="tx2">
                                            <a:lumMod val="75000"/>
                                            <a:lumOff val="25000"/>
                                          </a:schemeClr>
                                        </a:solidFill>
                                        <a:latin typeface="Cambria Math" panose="02040503050406030204" pitchFamily="18" charset="0"/>
                                      </a:rPr>
                                    </m:ctrlPr>
                                  </m:fPr>
                                  <m:num>
                                    <m:d>
                                      <m:dPr>
                                        <m:ctrlPr>
                                          <a:rPr lang="it-IT" sz="1800" i="1">
                                            <a:solidFill>
                                              <a:schemeClr val="tx2">
                                                <a:lumMod val="75000"/>
                                                <a:lumOff val="25000"/>
                                              </a:schemeClr>
                                            </a:solidFill>
                                            <a:latin typeface="Cambria Math" panose="02040503050406030204" pitchFamily="18" charset="0"/>
                                          </a:rPr>
                                        </m:ctrlPr>
                                      </m:dPr>
                                      <m:e>
                                        <m:r>
                                          <a:rPr lang="it-IT" sz="1800" i="1">
                                            <a:solidFill>
                                              <a:schemeClr val="tx2">
                                                <a:lumMod val="75000"/>
                                                <a:lumOff val="25000"/>
                                              </a:schemeClr>
                                            </a:solidFill>
                                            <a:latin typeface="Cambria Math" panose="02040503050406030204" pitchFamily="18" charset="0"/>
                                          </a:rPr>
                                          <m:t>1−</m:t>
                                        </m:r>
                                        <m:r>
                                          <a:rPr lang="it-IT" sz="1800" i="1">
                                            <a:solidFill>
                                              <a:schemeClr val="tx2">
                                                <a:lumMod val="75000"/>
                                                <a:lumOff val="25000"/>
                                              </a:schemeClr>
                                            </a:solidFill>
                                            <a:latin typeface="Cambria Math" panose="02040503050406030204" pitchFamily="18" charset="0"/>
                                          </a:rPr>
                                          <m:t>𝛽</m:t>
                                        </m:r>
                                      </m:e>
                                    </m:d>
                                    <m:sSup>
                                      <m:sSupPr>
                                        <m:ctrlPr>
                                          <a:rPr lang="it-IT" sz="1800" i="1">
                                            <a:solidFill>
                                              <a:schemeClr val="tx2">
                                                <a:lumMod val="75000"/>
                                                <a:lumOff val="25000"/>
                                              </a:schemeClr>
                                            </a:solidFill>
                                            <a:latin typeface="Cambria Math" panose="02040503050406030204" pitchFamily="18" charset="0"/>
                                          </a:rPr>
                                        </m:ctrlPr>
                                      </m:sSupPr>
                                      <m:e>
                                        <m:r>
                                          <a:rPr lang="it-IT" sz="1800" i="1">
                                            <a:solidFill>
                                              <a:schemeClr val="tx2">
                                                <a:lumMod val="75000"/>
                                                <a:lumOff val="25000"/>
                                              </a:schemeClr>
                                            </a:solidFill>
                                            <a:latin typeface="Cambria Math" panose="02040503050406030204" pitchFamily="18" charset="0"/>
                                          </a:rPr>
                                          <m:t>𝐿</m:t>
                                        </m:r>
                                      </m:e>
                                      <m:sup>
                                        <m:r>
                                          <a:rPr lang="it-IT" sz="1800" i="1">
                                            <a:solidFill>
                                              <a:schemeClr val="tx2">
                                                <a:lumMod val="75000"/>
                                                <a:lumOff val="25000"/>
                                              </a:schemeClr>
                                            </a:solidFill>
                                            <a:latin typeface="Cambria Math" panose="02040503050406030204" pitchFamily="18" charset="0"/>
                                          </a:rPr>
                                          <m:t>𝛽</m:t>
                                        </m:r>
                                      </m:sup>
                                    </m:sSup>
                                  </m:num>
                                  <m:den>
                                    <m:r>
                                      <a:rPr lang="it-IT" sz="1800" i="1">
                                        <a:solidFill>
                                          <a:schemeClr val="tx2">
                                            <a:lumMod val="75000"/>
                                            <a:lumOff val="25000"/>
                                          </a:schemeClr>
                                        </a:solidFill>
                                        <a:latin typeface="Cambria Math" panose="02040503050406030204" pitchFamily="18" charset="0"/>
                                      </a:rPr>
                                      <m:t>𝑟</m:t>
                                    </m:r>
                                  </m:den>
                                </m:f>
                              </m:e>
                            </m:d>
                          </m:e>
                          <m:e>
                            <m:r>
                              <a:rPr lang="it-IT" sz="1800" i="1">
                                <a:latin typeface="Cambria Math" panose="02040503050406030204" pitchFamily="18" charset="0"/>
                                <a:cs typeface="Times New Roman" panose="02020603050405020304" pitchFamily="18" charset="0"/>
                              </a:rPr>
                              <m:t>𝑌</m:t>
                            </m:r>
                            <m:r>
                              <a:rPr lang="it-IT" sz="1800" i="1">
                                <a:latin typeface="Cambria Math" panose="02040503050406030204" pitchFamily="18" charset="0"/>
                                <a:cs typeface="Times New Roman" panose="02020603050405020304" pitchFamily="18" charset="0"/>
                              </a:rPr>
                              <m:t>=</m:t>
                            </m:r>
                            <m:sSub>
                              <m:sSubPr>
                                <m:ctrlPr>
                                  <a:rPr lang="it-IT" sz="1800" i="1">
                                    <a:latin typeface="Cambria Math" panose="02040503050406030204" pitchFamily="18" charset="0"/>
                                    <a:cs typeface="Times New Roman" panose="02020603050405020304" pitchFamily="18" charset="0"/>
                                  </a:rPr>
                                </m:ctrlPr>
                              </m:sSubPr>
                              <m:e>
                                <m:r>
                                  <a:rPr lang="it-IT" sz="1800" i="1">
                                    <a:latin typeface="Cambria Math" panose="02040503050406030204" pitchFamily="18" charset="0"/>
                                    <a:cs typeface="Times New Roman" panose="02020603050405020304" pitchFamily="18" charset="0"/>
                                  </a:rPr>
                                  <m:t>𝐶</m:t>
                                </m:r>
                              </m:e>
                              <m:sub>
                                <m:r>
                                  <a:rPr lang="it-IT" sz="1800" i="1">
                                    <a:latin typeface="Cambria Math" panose="02040503050406030204" pitchFamily="18" charset="0"/>
                                    <a:cs typeface="Times New Roman" panose="02020603050405020304" pitchFamily="18" charset="0"/>
                                  </a:rPr>
                                  <m:t>𝐿</m:t>
                                </m:r>
                              </m:sub>
                            </m:sSub>
                            <m:r>
                              <a:rPr lang="it-IT" sz="1800" i="1">
                                <a:latin typeface="Cambria Math" panose="02040503050406030204" pitchFamily="18" charset="0"/>
                                <a:cs typeface="Times New Roman" panose="02020603050405020304" pitchFamily="18" charset="0"/>
                              </a:rPr>
                              <m:t>+</m:t>
                            </m:r>
                            <m:sSub>
                              <m:sSubPr>
                                <m:ctrlPr>
                                  <a:rPr lang="it-IT" sz="1800" i="1">
                                    <a:latin typeface="Cambria Math" panose="02040503050406030204" pitchFamily="18" charset="0"/>
                                    <a:cs typeface="Times New Roman" panose="02020603050405020304" pitchFamily="18" charset="0"/>
                                  </a:rPr>
                                </m:ctrlPr>
                              </m:sSubPr>
                              <m:e>
                                <m:r>
                                  <a:rPr lang="it-IT" sz="1800" i="1">
                                    <a:latin typeface="Cambria Math" panose="02040503050406030204" pitchFamily="18" charset="0"/>
                                    <a:cs typeface="Times New Roman" panose="02020603050405020304" pitchFamily="18" charset="0"/>
                                  </a:rPr>
                                  <m:t>𝐶</m:t>
                                </m:r>
                              </m:e>
                              <m:sub>
                                <m:r>
                                  <a:rPr lang="it-IT" sz="1800" i="1">
                                    <a:latin typeface="Cambria Math" panose="02040503050406030204" pitchFamily="18" charset="0"/>
                                    <a:cs typeface="Times New Roman" panose="02020603050405020304" pitchFamily="18" charset="0"/>
                                  </a:rPr>
                                  <m:t>𝐾</m:t>
                                </m:r>
                              </m:sub>
                            </m:sSub>
                            <m:r>
                              <m:rPr>
                                <m:nor/>
                              </m:rPr>
                              <a:rPr lang="it-IT" sz="1800" dirty="0">
                                <a:latin typeface="Times New Roman" panose="02020603050405020304" pitchFamily="18" charset="0"/>
                                <a:cs typeface="Times New Roman" panose="02020603050405020304" pitchFamily="18" charset="0"/>
                              </a:rPr>
                              <m:t> </m:t>
                            </m:r>
                          </m:e>
                        </m:eqArr>
                      </m:e>
                    </m:d>
                  </m:oMath>
                </a14:m>
                <a:r>
                  <a:rPr lang="it-IT" sz="1800" noProof="0" dirty="0">
                    <a:latin typeface="Times New Roman" panose="02020603050405020304" pitchFamily="18" charset="0"/>
                    <a:cs typeface="Times New Roman" panose="02020603050405020304" pitchFamily="18" charset="0"/>
                  </a:rPr>
                  <a:t> </a:t>
                </a: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L’ultima condizione ci dice che il prodotto è interamente distribuito tra capitalisti e lavoratori. </a:t>
                </a:r>
                <a:endParaRPr lang="it-IT" sz="1800" noProof="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9238E78A-1E77-5430-9612-C047B81D145C}"/>
                  </a:ext>
                </a:extLst>
              </p:cNvPr>
              <p:cNvSpPr txBox="1">
                <a:spLocks noRot="1" noChangeAspect="1" noMove="1" noResize="1" noEditPoints="1" noAdjustHandles="1" noChangeArrowheads="1" noChangeShapeType="1" noTextEdit="1"/>
              </p:cNvSpPr>
              <p:nvPr/>
            </p:nvSpPr>
            <p:spPr bwMode="auto">
              <a:xfrm>
                <a:off x="836426" y="1431862"/>
                <a:ext cx="10593574" cy="4735600"/>
              </a:xfrm>
              <a:prstGeom prst="rect">
                <a:avLst/>
              </a:prstGeom>
              <a:blipFill>
                <a:blip r:embed="rId2"/>
                <a:stretch>
                  <a:fillRect l="-460"/>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95719C72-A1FB-B3EC-1F80-D4F077A57890}"/>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F818D5B8-56F1-4363-533E-DCAC9DA90333}"/>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8DBDA811-9982-32C2-2614-D3995811F6A2}"/>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096185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2D79D-3757-53FC-D84E-30725C5EC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F166E-9604-8E79-197B-EB15AEBB221A}"/>
              </a:ext>
            </a:extLst>
          </p:cNvPr>
          <p:cNvSpPr>
            <a:spLocks noGrp="1"/>
          </p:cNvSpPr>
          <p:nvPr>
            <p:ph type="title"/>
          </p:nvPr>
        </p:nvSpPr>
        <p:spPr>
          <a:xfrm>
            <a:off x="972780" y="127000"/>
            <a:ext cx="10515600" cy="1325563"/>
          </a:xfrm>
        </p:spPr>
        <p:txBody>
          <a:bodyPr>
            <a:normAutofit/>
          </a:bodyPr>
          <a:lstStyle/>
          <a:p>
            <a:r>
              <a:rPr lang="en-US" sz="3200" dirty="0" err="1">
                <a:latin typeface="Times New Roman" panose="02020603050405020304" pitchFamily="18" charset="0"/>
                <a:cs typeface="Times New Roman" panose="02020603050405020304" pitchFamily="18" charset="0"/>
              </a:rPr>
              <a:t>L’equilibrio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economico</a:t>
            </a:r>
            <a:r>
              <a:rPr lang="en-US" sz="3200" dirty="0">
                <a:latin typeface="Times New Roman" panose="02020603050405020304" pitchFamily="18" charset="0"/>
                <a:cs typeface="Times New Roman" panose="02020603050405020304" pitchFamily="18" charset="0"/>
              </a:rPr>
              <a:t> generale</a:t>
            </a:r>
          </a:p>
        </p:txBody>
      </p:sp>
      <p:pic>
        <p:nvPicPr>
          <p:cNvPr id="3" name="Immagine 2" descr="Immagine che contiene cielo, antenna, linea&#10;&#10;Descrizione generata automaticamente">
            <a:extLst>
              <a:ext uri="{FF2B5EF4-FFF2-40B4-BE49-F238E27FC236}">
                <a16:creationId xmlns:a16="http://schemas.microsoft.com/office/drawing/2014/main" id="{B5F55D69-091A-66FF-659D-7B8098BCF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537" y="1356558"/>
            <a:ext cx="7773485" cy="2676899"/>
          </a:xfrm>
          <a:prstGeom prst="rect">
            <a:avLst/>
          </a:prstGeom>
        </p:spPr>
      </p:pic>
      <p:sp>
        <p:nvSpPr>
          <p:cNvPr id="6" name="Marcador de contenido 2">
            <a:extLst>
              <a:ext uri="{FF2B5EF4-FFF2-40B4-BE49-F238E27FC236}">
                <a16:creationId xmlns:a16="http://schemas.microsoft.com/office/drawing/2014/main" id="{AAD1279D-CE42-5B33-E0B8-6F51867B7AE9}"/>
              </a:ext>
            </a:extLst>
          </p:cNvPr>
          <p:cNvSpPr txBox="1">
            <a:spLocks/>
          </p:cNvSpPr>
          <p:nvPr/>
        </p:nvSpPr>
        <p:spPr bwMode="auto">
          <a:xfrm>
            <a:off x="428626" y="4162992"/>
            <a:ext cx="11255374" cy="238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Si osservi come la determinazione di w ed r sia nei fatti simultanea. Quando tracciamo il PML nella parte (a) della figura 10 è data la quantità di capitale esistente. Ma questa quantità è precisamente quella determinata dalla domanda e offerta di capitale nella parte (b). E quando nella parte (b) consideriamo data la quantità di lavoro impiegata nell’economia, questa è quella di equilibrio determinata nella parte (a).</a:t>
            </a:r>
          </a:p>
          <a:p>
            <a:pPr algn="just"/>
            <a:r>
              <a:rPr lang="it-IT" sz="1600" dirty="0">
                <a:latin typeface="Times New Roman" panose="02020603050405020304" pitchFamily="18" charset="0"/>
                <a:cs typeface="Times New Roman" panose="02020603050405020304" pitchFamily="18" charset="0"/>
              </a:rPr>
              <a:t>Si osservi anche che in questo approccio si suppone che gli imprenditori abbiano a disposizione una innumerevole (al limite infinita) gamma di tecniche – cioè di combinazioni di L e K - con cui produrre. </a:t>
            </a:r>
            <a:endParaRPr lang="es-AR" sz="1600" dirty="0">
              <a:latin typeface="Times New Roman" panose="02020603050405020304" pitchFamily="18" charset="0"/>
              <a:cs typeface="Times New Roman" panose="02020603050405020304" pitchFamily="18" charset="0"/>
            </a:endParaRPr>
          </a:p>
          <a:p>
            <a:pPr algn="just"/>
            <a:endParaRPr lang="es-AR" sz="1600" dirty="0">
              <a:latin typeface="Times New Roman" panose="02020603050405020304" pitchFamily="18" charset="0"/>
              <a:cs typeface="Times New Roman" panose="02020603050405020304" pitchFamily="18" charset="0"/>
            </a:endParaRPr>
          </a:p>
          <a:p>
            <a:pPr marL="0" indent="0" algn="ctr">
              <a:buFontTx/>
              <a:buNone/>
            </a:pPr>
            <a:endParaRPr lang="es-AR" sz="1600" i="1" dirty="0">
              <a:latin typeface="Times New Roman" panose="02020603050405020304" pitchFamily="18" charset="0"/>
              <a:cs typeface="Times New Roman" panose="02020603050405020304" pitchFamily="18" charset="0"/>
            </a:endParaRPr>
          </a:p>
          <a:p>
            <a:pPr marL="0" indent="0" algn="just">
              <a:buFontTx/>
              <a:buNone/>
            </a:pPr>
            <a:endParaRPr lang="es-AR" sz="1600" i="1" dirty="0">
              <a:latin typeface="Times New Roman" panose="02020603050405020304" pitchFamily="18" charset="0"/>
              <a:cs typeface="Times New Roman" panose="02020603050405020304" pitchFamily="18" charset="0"/>
            </a:endParaRPr>
          </a:p>
        </p:txBody>
      </p:sp>
      <p:sp>
        <p:nvSpPr>
          <p:cNvPr id="4" name="Shape 17">
            <a:extLst>
              <a:ext uri="{FF2B5EF4-FFF2-40B4-BE49-F238E27FC236}">
                <a16:creationId xmlns:a16="http://schemas.microsoft.com/office/drawing/2014/main" id="{E95F4E36-5945-7C48-6BBB-335A5AC140EB}"/>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C493BD4C-9E99-A780-B390-E78E999F6BCE}"/>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7" name="Image 0" descr="preencoded.png">
            <a:extLst>
              <a:ext uri="{FF2B5EF4-FFF2-40B4-BE49-F238E27FC236}">
                <a16:creationId xmlns:a16="http://schemas.microsoft.com/office/drawing/2014/main" id="{6F5523AF-3694-5964-12C2-C247A0975577}"/>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4137936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6C4C4-1106-32DA-D2E9-FDE2813BB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08B49-83D5-AE8F-2423-E54F67D14BA4}"/>
              </a:ext>
            </a:extLst>
          </p:cNvPr>
          <p:cNvSpPr>
            <a:spLocks noGrp="1"/>
          </p:cNvSpPr>
          <p:nvPr>
            <p:ph type="title"/>
          </p:nvPr>
        </p:nvSpPr>
        <p:spPr>
          <a:xfrm>
            <a:off x="797439" y="-96775"/>
            <a:ext cx="10515600" cy="1325563"/>
          </a:xfrm>
        </p:spPr>
        <p:txBody>
          <a:bodyPr/>
          <a:lstStyle/>
          <a:p>
            <a:r>
              <a:rPr lang="it-IT" noProof="0" dirty="0">
                <a:latin typeface="Times New Roman" panose="02020603050405020304" pitchFamily="18" charset="0"/>
                <a:cs typeface="Times New Roman" panose="02020603050405020304" pitchFamily="18" charset="0"/>
              </a:rPr>
              <a:t>L’equilibrio economico generale</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0CF4873B-0242-1401-CFA6-2AC839E15C18}"/>
                  </a:ext>
                </a:extLst>
              </p:cNvPr>
              <p:cNvSpPr txBox="1">
                <a:spLocks/>
              </p:cNvSpPr>
              <p:nvPr/>
            </p:nvSpPr>
            <p:spPr bwMode="auto">
              <a:xfrm>
                <a:off x="758451" y="1061200"/>
                <a:ext cx="11004923" cy="4735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La determinazione dell’equilibrio corrisponde alla </a:t>
                </a:r>
                <a:r>
                  <a:rPr lang="it-IT" sz="1800" b="1" dirty="0">
                    <a:latin typeface="Times New Roman" panose="02020603050405020304" pitchFamily="18" charset="0"/>
                    <a:cs typeface="Times New Roman" panose="02020603050405020304" pitchFamily="18" charset="0"/>
                  </a:rPr>
                  <a:t>determinazione dei prezzi</a:t>
                </a:r>
                <a:r>
                  <a:rPr lang="it-IT" sz="1800" dirty="0">
                    <a:latin typeface="Times New Roman" panose="02020603050405020304" pitchFamily="18" charset="0"/>
                    <a:cs typeface="Times New Roman" panose="02020603050405020304" pitchFamily="18" charset="0"/>
                  </a:rPr>
                  <a:t> dei fattori (salario reale e saggio di profitto) che </a:t>
                </a:r>
                <a:r>
                  <a:rPr lang="it-IT" sz="1800" b="1" dirty="0">
                    <a:latin typeface="Times New Roman" panose="02020603050405020304" pitchFamily="18" charset="0"/>
                    <a:cs typeface="Times New Roman" panose="02020603050405020304" pitchFamily="18" charset="0"/>
                  </a:rPr>
                  <a:t>eguagliano domanda e offerta</a:t>
                </a:r>
                <a:r>
                  <a:rPr lang="it-IT" sz="1800" dirty="0">
                    <a:latin typeface="Times New Roman" panose="02020603050405020304" pitchFamily="18" charset="0"/>
                    <a:cs typeface="Times New Roman" panose="02020603050405020304" pitchFamily="18" charset="0"/>
                  </a:rPr>
                  <a:t>. </a:t>
                </a:r>
              </a:p>
              <a:p>
                <a:pPr algn="just"/>
                <a:endParaRPr lang="it-IT"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acc>
                        <m:accPr>
                          <m:chr m:val="̅"/>
                          <m:ctrlPr>
                            <a:rPr lang="it-IT" sz="1800" b="0" i="1" noProof="0" smtClean="0">
                              <a:latin typeface="Cambria Math" panose="02040503050406030204" pitchFamily="18" charset="0"/>
                              <a:cs typeface="Times New Roman" panose="02020603050405020304" pitchFamily="18" charset="0"/>
                            </a:rPr>
                          </m:ctrlPr>
                        </m:accPr>
                        <m:e>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𝐾</m:t>
                              </m:r>
                            </m:e>
                            <m:sup>
                              <m:r>
                                <a:rPr lang="it-IT" sz="1800" b="0" i="1" noProof="0" smtClean="0">
                                  <a:latin typeface="Cambria Math" panose="02040503050406030204" pitchFamily="18" charset="0"/>
                                  <a:cs typeface="Times New Roman" panose="02020603050405020304" pitchFamily="18" charset="0"/>
                                </a:rPr>
                                <m:t>𝑠</m:t>
                              </m:r>
                            </m:sup>
                          </m:sSup>
                        </m:e>
                      </m:acc>
                      <m:r>
                        <a:rPr lang="it-IT" sz="1800" b="0" i="1" noProof="0" smtClean="0">
                          <a:latin typeface="Cambria Math" panose="02040503050406030204" pitchFamily="18" charset="0"/>
                          <a:cs typeface="Times New Roman" panose="02020603050405020304" pitchFamily="18" charset="0"/>
                        </a:rPr>
                        <m:t>=</m:t>
                      </m:r>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𝐾</m:t>
                          </m:r>
                        </m:e>
                        <m:sup>
                          <m:r>
                            <a:rPr lang="it-IT" sz="1800" b="0" i="1" noProof="0" smtClean="0">
                              <a:latin typeface="Cambria Math" panose="02040503050406030204" pitchFamily="18" charset="0"/>
                              <a:cs typeface="Times New Roman" panose="02020603050405020304" pitchFamily="18" charset="0"/>
                            </a:rPr>
                            <m:t>𝑑</m:t>
                          </m:r>
                        </m:sup>
                      </m:sSup>
                      <m:r>
                        <a:rPr lang="it-IT" sz="1800" b="0" i="1" noProof="0" smtClean="0">
                          <a:latin typeface="Cambria Math" panose="02040503050406030204" pitchFamily="18" charset="0"/>
                          <a:cs typeface="Times New Roman" panose="02020603050405020304" pitchFamily="18" charset="0"/>
                        </a:rPr>
                        <m:t>=</m:t>
                      </m:r>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𝐾</m:t>
                          </m:r>
                        </m:e>
                        <m:sup>
                          <m:r>
                            <a:rPr lang="it-IT" sz="1800" b="0" i="1" noProof="0" smtClean="0">
                              <a:latin typeface="Cambria Math" panose="02040503050406030204" pitchFamily="18" charset="0"/>
                              <a:cs typeface="Times New Roman" panose="02020603050405020304" pitchFamily="18" charset="0"/>
                            </a:rPr>
                            <m:t>∗</m:t>
                          </m:r>
                        </m:sup>
                      </m:sSup>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𝐿</m:t>
                          </m:r>
                        </m:e>
                        <m:sup>
                          <m:r>
                            <a:rPr lang="it-IT" sz="1800" b="0" i="1" noProof="0" smtClean="0">
                              <a:latin typeface="Cambria Math" panose="02040503050406030204" pitchFamily="18" charset="0"/>
                              <a:cs typeface="Times New Roman" panose="02020603050405020304" pitchFamily="18" charset="0"/>
                            </a:rPr>
                            <m:t>𝑠</m:t>
                          </m:r>
                        </m:sup>
                      </m:sSup>
                      <m:r>
                        <a:rPr lang="it-IT" sz="1800" b="0" i="1" noProof="0" smtClean="0">
                          <a:latin typeface="Cambria Math" panose="02040503050406030204" pitchFamily="18" charset="0"/>
                          <a:cs typeface="Times New Roman" panose="02020603050405020304" pitchFamily="18" charset="0"/>
                        </a:rPr>
                        <m:t>=</m:t>
                      </m:r>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𝐿</m:t>
                          </m:r>
                        </m:e>
                        <m:sup>
                          <m:r>
                            <a:rPr lang="it-IT" sz="1800" b="0" i="1" noProof="0" smtClean="0">
                              <a:latin typeface="Cambria Math" panose="02040503050406030204" pitchFamily="18" charset="0"/>
                              <a:cs typeface="Times New Roman" panose="02020603050405020304" pitchFamily="18" charset="0"/>
                            </a:rPr>
                            <m:t>𝑑</m:t>
                          </m:r>
                        </m:sup>
                      </m:sSup>
                      <m:r>
                        <a:rPr lang="it-IT" sz="1800" b="0" i="1" noProof="0" smtClean="0">
                          <a:latin typeface="Cambria Math" panose="02040503050406030204" pitchFamily="18" charset="0"/>
                          <a:cs typeface="Times New Roman" panose="02020603050405020304" pitchFamily="18" charset="0"/>
                        </a:rPr>
                        <m:t>=</m:t>
                      </m:r>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𝐿</m:t>
                          </m:r>
                        </m:e>
                        <m:sup>
                          <m:r>
                            <a:rPr lang="it-IT" sz="1800" b="0" i="1" noProof="0" smtClean="0">
                              <a:latin typeface="Cambria Math" panose="02040503050406030204" pitchFamily="18" charset="0"/>
                              <a:cs typeface="Times New Roman" panose="02020603050405020304" pitchFamily="18" charset="0"/>
                            </a:rPr>
                            <m:t>∗</m:t>
                          </m:r>
                        </m:sup>
                      </m:sSup>
                    </m:oMath>
                  </m:oMathPara>
                </a14:m>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La determinazione dei prezzi, oltre a determinare le quantità </a:t>
                </a:r>
                <a:r>
                  <a:rPr lang="it-IT" sz="1800" dirty="0" err="1">
                    <a:latin typeface="Times New Roman" panose="02020603050405020304" pitchFamily="18" charset="0"/>
                    <a:cs typeface="Times New Roman" panose="02020603050405020304" pitchFamily="18" charset="0"/>
                  </a:rPr>
                  <a:t>quantità</a:t>
                </a:r>
                <a:r>
                  <a:rPr lang="it-IT" sz="1800" dirty="0">
                    <a:latin typeface="Times New Roman" panose="02020603050405020304" pitchFamily="18" charset="0"/>
                    <a:cs typeface="Times New Roman" panose="02020603050405020304" pitchFamily="18" charset="0"/>
                  </a:rPr>
                  <a:t> scambiate (capitale e lavoro ceduto dagli agenti alle imprese), la quantità prodotta (che torna indietro agli agenti), corrisponde simultaneamente alla determinazione della distribuzione del prodotto totale. Infatti il salario reale e il saggio di profitti sono le due variabili distributive </a:t>
                </a:r>
              </a:p>
              <a:p>
                <a:pPr algn="just"/>
                <a:r>
                  <a:rPr lang="it-IT" sz="1800" dirty="0">
                    <a:latin typeface="Times New Roman" panose="02020603050405020304" pitchFamily="18" charset="0"/>
                    <a:cs typeface="Times New Roman" panose="02020603050405020304" pitchFamily="18" charset="0"/>
                  </a:rPr>
                  <a:t>Dal momento che curve di domanda e offerta sono determine a partire della massimizzazione dell’utilità degli agenti e dei profitti dell’impresa, </a:t>
                </a:r>
                <a:r>
                  <a:rPr lang="it-IT" sz="1800" b="1" dirty="0">
                    <a:latin typeface="Times New Roman" panose="02020603050405020304" pitchFamily="18" charset="0"/>
                    <a:cs typeface="Times New Roman" panose="02020603050405020304" pitchFamily="18" charset="0"/>
                  </a:rPr>
                  <a:t>tali prezzi garantiscono la realizzazione dei piani «ottimali» degli agenti</a:t>
                </a:r>
                <a:r>
                  <a:rPr lang="it-IT" sz="1800" dirty="0">
                    <a:latin typeface="Times New Roman" panose="02020603050405020304" pitchFamily="18" charset="0"/>
                    <a:cs typeface="Times New Roman" panose="02020603050405020304" pitchFamily="18" charset="0"/>
                  </a:rPr>
                  <a:t>. </a:t>
                </a:r>
              </a:p>
              <a:p>
                <a:pPr algn="just"/>
                <a:r>
                  <a:rPr lang="it-IT" sz="1800" dirty="0">
                    <a:latin typeface="Times New Roman" panose="02020603050405020304" pitchFamily="18" charset="0"/>
                    <a:cs typeface="Times New Roman" panose="02020603050405020304" pitchFamily="18" charset="0"/>
                  </a:rPr>
                  <a:t>Prezzi di equilibrio: </a:t>
                </a:r>
              </a:p>
              <a:p>
                <a:pPr marL="0" indent="0" algn="just">
                  <a:buNone/>
                </a:pPr>
                <a14:m>
                  <m:oMathPara xmlns:m="http://schemas.openxmlformats.org/officeDocument/2006/math">
                    <m:oMathParaPr>
                      <m:jc m:val="centerGroup"/>
                    </m:oMathParaPr>
                    <m:oMath xmlns:m="http://schemas.openxmlformats.org/officeDocument/2006/math">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𝑌</m:t>
                          </m:r>
                        </m:e>
                        <m:sup>
                          <m:r>
                            <a:rPr lang="it-IT" sz="1800" b="0" i="1" noProof="0" smtClean="0">
                              <a:latin typeface="Cambria Math" panose="02040503050406030204" pitchFamily="18" charset="0"/>
                              <a:cs typeface="Times New Roman" panose="02020603050405020304" pitchFamily="18" charset="0"/>
                            </a:rPr>
                            <m:t>∗</m:t>
                          </m:r>
                        </m:sup>
                      </m:sSup>
                      <m:r>
                        <a:rPr lang="it-IT" sz="1800" b="0" i="1" noProof="0" smtClean="0">
                          <a:latin typeface="Cambria Math" panose="02040503050406030204" pitchFamily="18" charset="0"/>
                          <a:cs typeface="Times New Roman" panose="02020603050405020304" pitchFamily="18" charset="0"/>
                        </a:rPr>
                        <m:t>=</m:t>
                      </m:r>
                      <m:sSup>
                        <m:sSupPr>
                          <m:ctrlPr>
                            <a:rPr lang="it-IT" sz="1800" b="0" i="1" noProof="0" smtClean="0">
                              <a:latin typeface="Cambria Math" panose="02040503050406030204" pitchFamily="18" charset="0"/>
                              <a:cs typeface="Times New Roman" panose="02020603050405020304" pitchFamily="18" charset="0"/>
                            </a:rPr>
                          </m:ctrlPr>
                        </m:sSupPr>
                        <m:e>
                          <m:d>
                            <m:dPr>
                              <m:ctrlPr>
                                <a:rPr lang="it-IT" sz="1800" b="0" i="1" noProof="0" smtClean="0">
                                  <a:latin typeface="Cambria Math" panose="02040503050406030204" pitchFamily="18" charset="0"/>
                                  <a:cs typeface="Times New Roman" panose="02020603050405020304" pitchFamily="18" charset="0"/>
                                </a:rPr>
                              </m:ctrlPr>
                            </m:dPr>
                            <m:e>
                              <m:r>
                                <a:rPr lang="it-IT" sz="1800" b="0" i="1" noProof="0" smtClean="0">
                                  <a:latin typeface="Cambria Math" panose="02040503050406030204" pitchFamily="18" charset="0"/>
                                  <a:cs typeface="Times New Roman" panose="02020603050405020304" pitchFamily="18" charset="0"/>
                                </a:rPr>
                                <m:t>𝛼</m:t>
                              </m:r>
                              <m:r>
                                <a:rPr lang="it-IT" sz="1800" b="0" i="1" noProof="0" smtClean="0">
                                  <a:latin typeface="Cambria Math" panose="02040503050406030204" pitchFamily="18" charset="0"/>
                                  <a:cs typeface="Times New Roman" panose="02020603050405020304" pitchFamily="18" charset="0"/>
                                </a:rPr>
                                <m:t>𝑇</m:t>
                              </m:r>
                            </m:e>
                          </m:d>
                        </m:e>
                        <m:sup>
                          <m:r>
                            <a:rPr lang="it-IT" sz="1800" b="0" i="1" noProof="0" smtClean="0">
                              <a:latin typeface="Cambria Math" panose="02040503050406030204" pitchFamily="18" charset="0"/>
                              <a:cs typeface="Times New Roman" panose="02020603050405020304" pitchFamily="18" charset="0"/>
                            </a:rPr>
                            <m:t>𝛽</m:t>
                          </m:r>
                        </m:sup>
                      </m:sSup>
                      <m:sSup>
                        <m:sSupPr>
                          <m:ctrlPr>
                            <a:rPr lang="it-IT" sz="1800" b="0" i="1" noProof="0" smtClean="0">
                              <a:latin typeface="Cambria Math" panose="02040503050406030204" pitchFamily="18" charset="0"/>
                              <a:cs typeface="Times New Roman" panose="02020603050405020304" pitchFamily="18" charset="0"/>
                            </a:rPr>
                          </m:ctrlPr>
                        </m:sSupPr>
                        <m:e>
                          <m:acc>
                            <m:accPr>
                              <m:chr m:val="̅"/>
                              <m:ctrlPr>
                                <a:rPr lang="it-IT" sz="1800" b="0" i="1" noProof="0" smtClean="0">
                                  <a:latin typeface="Cambria Math" panose="02040503050406030204" pitchFamily="18" charset="0"/>
                                  <a:cs typeface="Times New Roman" panose="02020603050405020304" pitchFamily="18" charset="0"/>
                                </a:rPr>
                              </m:ctrlPr>
                            </m:accPr>
                            <m:e>
                              <m:r>
                                <a:rPr lang="it-IT" sz="1800" b="0" i="1" noProof="0" smtClean="0">
                                  <a:latin typeface="Cambria Math" panose="02040503050406030204" pitchFamily="18" charset="0"/>
                                  <a:cs typeface="Times New Roman" panose="02020603050405020304" pitchFamily="18" charset="0"/>
                                </a:rPr>
                                <m:t>𝐾</m:t>
                              </m:r>
                            </m:e>
                          </m:acc>
                        </m:e>
                        <m:sup>
                          <m:r>
                            <a:rPr lang="it-IT" sz="1800" b="0" i="1" noProof="0" smtClean="0">
                              <a:latin typeface="Cambria Math" panose="02040503050406030204" pitchFamily="18" charset="0"/>
                              <a:cs typeface="Times New Roman" panose="02020603050405020304" pitchFamily="18" charset="0"/>
                            </a:rPr>
                            <m:t>1−</m:t>
                          </m:r>
                          <m:r>
                            <a:rPr lang="it-IT" sz="1800" b="0" i="1" noProof="0" smtClean="0">
                              <a:latin typeface="Cambria Math" panose="02040503050406030204" pitchFamily="18" charset="0"/>
                              <a:cs typeface="Times New Roman" panose="02020603050405020304" pitchFamily="18" charset="0"/>
                            </a:rPr>
                            <m:t>𝛽</m:t>
                          </m:r>
                        </m:sup>
                      </m:sSup>
                    </m:oMath>
                  </m:oMathPara>
                </a14:m>
                <a:endParaRPr lang="it-IT" sz="1800" b="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it-IT" sz="1800" b="0" i="1" noProof="0" smtClean="0">
                              <a:latin typeface="Cambria Math" panose="02040503050406030204" pitchFamily="18" charset="0"/>
                              <a:cs typeface="Times New Roman" panose="02020603050405020304" pitchFamily="18" charset="0"/>
                            </a:rPr>
                          </m:ctrlPr>
                        </m:sSubSupPr>
                        <m:e>
                          <m:r>
                            <a:rPr lang="it-IT" sz="1800" b="0" i="1" noProof="0" smtClean="0">
                              <a:latin typeface="Cambria Math" panose="02040503050406030204" pitchFamily="18" charset="0"/>
                              <a:cs typeface="Times New Roman" panose="02020603050405020304" pitchFamily="18" charset="0"/>
                            </a:rPr>
                            <m:t>𝐶</m:t>
                          </m:r>
                        </m:e>
                        <m:sub>
                          <m:r>
                            <a:rPr lang="it-IT" sz="1800" b="0" i="1" noProof="0" smtClean="0">
                              <a:latin typeface="Cambria Math" panose="02040503050406030204" pitchFamily="18" charset="0"/>
                              <a:cs typeface="Times New Roman" panose="02020603050405020304" pitchFamily="18" charset="0"/>
                            </a:rPr>
                            <m:t>𝐿</m:t>
                          </m:r>
                        </m:sub>
                        <m:sup>
                          <m:r>
                            <a:rPr lang="it-IT" sz="1800" b="0" i="1" noProof="0" smtClean="0">
                              <a:latin typeface="Cambria Math" panose="02040503050406030204" pitchFamily="18" charset="0"/>
                              <a:cs typeface="Times New Roman" panose="02020603050405020304" pitchFamily="18" charset="0"/>
                            </a:rPr>
                            <m:t>∗</m:t>
                          </m:r>
                        </m:sup>
                      </m:sSubSup>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𝑤</m:t>
                      </m:r>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𝐿</m:t>
                          </m:r>
                        </m:e>
                        <m:sup>
                          <m:r>
                            <a:rPr lang="it-IT" sz="1800" b="0" i="1" noProof="0" smtClean="0">
                              <a:latin typeface="Cambria Math" panose="02040503050406030204" pitchFamily="18" charset="0"/>
                              <a:cs typeface="Times New Roman" panose="02020603050405020304" pitchFamily="18" charset="0"/>
                            </a:rPr>
                            <m:t>∗</m:t>
                          </m:r>
                        </m:sup>
                      </m:sSup>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𝛽</m:t>
                      </m:r>
                      <m:r>
                        <a:rPr lang="it-IT" sz="1800" b="0" i="1" noProof="0" smtClean="0">
                          <a:latin typeface="Cambria Math" panose="02040503050406030204" pitchFamily="18" charset="0"/>
                          <a:cs typeface="Times New Roman" panose="02020603050405020304" pitchFamily="18" charset="0"/>
                        </a:rPr>
                        <m:t>𝑌</m:t>
                      </m:r>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it-IT" sz="1800" b="0" i="1" noProof="0" smtClean="0">
                              <a:latin typeface="Cambria Math" panose="02040503050406030204" pitchFamily="18" charset="0"/>
                              <a:cs typeface="Times New Roman" panose="02020603050405020304" pitchFamily="18" charset="0"/>
                            </a:rPr>
                          </m:ctrlPr>
                        </m:sSubSupPr>
                        <m:e>
                          <m:r>
                            <a:rPr lang="it-IT" sz="1800" b="0" i="1" noProof="0" smtClean="0">
                              <a:latin typeface="Cambria Math" panose="02040503050406030204" pitchFamily="18" charset="0"/>
                              <a:cs typeface="Times New Roman" panose="02020603050405020304" pitchFamily="18" charset="0"/>
                            </a:rPr>
                            <m:t>𝐶</m:t>
                          </m:r>
                        </m:e>
                        <m:sub>
                          <m:r>
                            <a:rPr lang="it-IT" sz="1800" b="0" i="1" noProof="0" smtClean="0">
                              <a:latin typeface="Cambria Math" panose="02040503050406030204" pitchFamily="18" charset="0"/>
                              <a:cs typeface="Times New Roman" panose="02020603050405020304" pitchFamily="18" charset="0"/>
                            </a:rPr>
                            <m:t>𝑘</m:t>
                          </m:r>
                        </m:sub>
                        <m:sup>
                          <m:r>
                            <a:rPr lang="it-IT" sz="1800" b="0" i="1" noProof="0" smtClean="0">
                              <a:latin typeface="Cambria Math" panose="02040503050406030204" pitchFamily="18" charset="0"/>
                              <a:cs typeface="Times New Roman" panose="02020603050405020304" pitchFamily="18" charset="0"/>
                            </a:rPr>
                            <m:t>∗</m:t>
                          </m:r>
                        </m:sup>
                      </m:sSubSup>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𝑟</m:t>
                      </m:r>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𝐾</m:t>
                          </m:r>
                        </m:e>
                        <m:sup>
                          <m:r>
                            <a:rPr lang="it-IT" sz="1800" b="0" i="1" noProof="0" smtClean="0">
                              <a:latin typeface="Cambria Math" panose="02040503050406030204" pitchFamily="18" charset="0"/>
                              <a:cs typeface="Times New Roman" panose="02020603050405020304" pitchFamily="18" charset="0"/>
                            </a:rPr>
                            <m:t>∗</m:t>
                          </m:r>
                        </m:sup>
                      </m:sSup>
                      <m:r>
                        <a:rPr lang="it-IT" sz="1800" b="0" i="1" noProof="0" smtClean="0">
                          <a:latin typeface="Cambria Math" panose="02040503050406030204" pitchFamily="18" charset="0"/>
                          <a:cs typeface="Times New Roman" panose="02020603050405020304" pitchFamily="18" charset="0"/>
                        </a:rPr>
                        <m:t>=</m:t>
                      </m:r>
                      <m:d>
                        <m:dPr>
                          <m:ctrlPr>
                            <a:rPr lang="it-IT" sz="1800" b="0" i="1" noProof="0" smtClean="0">
                              <a:latin typeface="Cambria Math" panose="02040503050406030204" pitchFamily="18" charset="0"/>
                              <a:cs typeface="Times New Roman" panose="02020603050405020304" pitchFamily="18" charset="0"/>
                            </a:rPr>
                          </m:ctrlPr>
                        </m:dPr>
                        <m:e>
                          <m:r>
                            <a:rPr lang="it-IT" sz="1800" b="0" i="1" noProof="0" smtClean="0">
                              <a:latin typeface="Cambria Math" panose="02040503050406030204" pitchFamily="18" charset="0"/>
                              <a:cs typeface="Times New Roman" panose="02020603050405020304" pitchFamily="18" charset="0"/>
                            </a:rPr>
                            <m:t>1−</m:t>
                          </m:r>
                          <m:r>
                            <a:rPr lang="it-IT" sz="1800" b="0" i="1" noProof="0" smtClean="0">
                              <a:latin typeface="Cambria Math" panose="02040503050406030204" pitchFamily="18" charset="0"/>
                              <a:cs typeface="Times New Roman" panose="02020603050405020304" pitchFamily="18" charset="0"/>
                            </a:rPr>
                            <m:t>𝛽</m:t>
                          </m:r>
                        </m:e>
                      </m:d>
                      <m:r>
                        <a:rPr lang="it-IT" sz="1800" b="0" i="1" noProof="0" smtClean="0">
                          <a:latin typeface="Cambria Math" panose="02040503050406030204" pitchFamily="18" charset="0"/>
                          <a:cs typeface="Times New Roman" panose="02020603050405020304" pitchFamily="18" charset="0"/>
                        </a:rPr>
                        <m:t>𝑌</m:t>
                      </m:r>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𝑤</m:t>
                          </m:r>
                        </m:e>
                        <m:sup>
                          <m:r>
                            <a:rPr lang="it-IT" sz="1800" b="0" i="1" noProof="0" smtClean="0">
                              <a:latin typeface="Cambria Math" panose="02040503050406030204" pitchFamily="18" charset="0"/>
                              <a:cs typeface="Times New Roman" panose="02020603050405020304" pitchFamily="18" charset="0"/>
                            </a:rPr>
                            <m:t>∗</m:t>
                          </m:r>
                        </m:sup>
                      </m:sSup>
                      <m:r>
                        <a:rPr lang="it-IT" sz="1800" b="0" i="1" noProof="0" smtClean="0">
                          <a:latin typeface="Cambria Math" panose="02040503050406030204" pitchFamily="18" charset="0"/>
                          <a:cs typeface="Times New Roman" panose="02020603050405020304" pitchFamily="18" charset="0"/>
                        </a:rPr>
                        <m:t>=</m:t>
                      </m:r>
                      <m:f>
                        <m:fPr>
                          <m:ctrlPr>
                            <a:rPr lang="it-IT" sz="1800" b="0" i="1" noProof="0" smtClean="0">
                              <a:latin typeface="Cambria Math" panose="02040503050406030204" pitchFamily="18" charset="0"/>
                              <a:cs typeface="Times New Roman" panose="02020603050405020304" pitchFamily="18" charset="0"/>
                            </a:rPr>
                          </m:ctrlPr>
                        </m:fPr>
                        <m:num>
                          <m:r>
                            <a:rPr lang="it-IT" sz="1800" b="0" i="1" noProof="0" smtClean="0">
                              <a:latin typeface="Cambria Math" panose="02040503050406030204" pitchFamily="18" charset="0"/>
                              <a:cs typeface="Times New Roman" panose="02020603050405020304" pitchFamily="18" charset="0"/>
                            </a:rPr>
                            <m:t>𝛽</m:t>
                          </m:r>
                          <m:r>
                            <a:rPr lang="it-IT" sz="1800" b="0" i="1" noProof="0" smtClean="0">
                              <a:latin typeface="Cambria Math" panose="02040503050406030204" pitchFamily="18" charset="0"/>
                              <a:cs typeface="Times New Roman" panose="02020603050405020304" pitchFamily="18" charset="0"/>
                            </a:rPr>
                            <m:t>𝑌</m:t>
                          </m:r>
                        </m:num>
                        <m:den>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𝐿</m:t>
                              </m:r>
                            </m:e>
                            <m:sup>
                              <m:r>
                                <a:rPr lang="it-IT" sz="1800" b="0" i="1" noProof="0" smtClean="0">
                                  <a:latin typeface="Cambria Math" panose="02040503050406030204" pitchFamily="18" charset="0"/>
                                  <a:cs typeface="Times New Roman" panose="02020603050405020304" pitchFamily="18" charset="0"/>
                                </a:rPr>
                                <m:t>∗</m:t>
                              </m:r>
                            </m:sup>
                          </m:sSup>
                        </m:den>
                      </m:f>
                    </m:oMath>
                  </m:oMathPara>
                </a14:m>
                <a:endParaRPr lang="it-IT" sz="1800" b="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𝑟</m:t>
                          </m:r>
                        </m:e>
                        <m:sup>
                          <m:r>
                            <a:rPr lang="it-IT" sz="1800" b="0" i="1" noProof="0" smtClean="0">
                              <a:latin typeface="Cambria Math" panose="02040503050406030204" pitchFamily="18" charset="0"/>
                              <a:cs typeface="Times New Roman" panose="02020603050405020304" pitchFamily="18" charset="0"/>
                            </a:rPr>
                            <m:t>∗</m:t>
                          </m:r>
                        </m:sup>
                      </m:sSup>
                      <m:r>
                        <a:rPr lang="it-IT" sz="1800" b="0" i="1" noProof="0" smtClean="0">
                          <a:latin typeface="Cambria Math" panose="02040503050406030204" pitchFamily="18" charset="0"/>
                          <a:cs typeface="Times New Roman" panose="02020603050405020304" pitchFamily="18" charset="0"/>
                        </a:rPr>
                        <m:t>=</m:t>
                      </m:r>
                      <m:d>
                        <m:dPr>
                          <m:ctrlPr>
                            <a:rPr lang="it-IT" sz="1800" b="0" i="1" noProof="0" smtClean="0">
                              <a:latin typeface="Cambria Math" panose="02040503050406030204" pitchFamily="18" charset="0"/>
                              <a:cs typeface="Times New Roman" panose="02020603050405020304" pitchFamily="18" charset="0"/>
                            </a:rPr>
                          </m:ctrlPr>
                        </m:dPr>
                        <m:e>
                          <m:r>
                            <a:rPr lang="it-IT" sz="1800" b="0" i="1" noProof="0" smtClean="0">
                              <a:latin typeface="Cambria Math" panose="02040503050406030204" pitchFamily="18" charset="0"/>
                              <a:cs typeface="Times New Roman" panose="02020603050405020304" pitchFamily="18" charset="0"/>
                            </a:rPr>
                            <m:t>1−</m:t>
                          </m:r>
                          <m:r>
                            <a:rPr lang="it-IT" sz="1800" b="0" i="1" noProof="0" smtClean="0">
                              <a:latin typeface="Cambria Math" panose="02040503050406030204" pitchFamily="18" charset="0"/>
                              <a:cs typeface="Times New Roman" panose="02020603050405020304" pitchFamily="18" charset="0"/>
                            </a:rPr>
                            <m:t>𝛽</m:t>
                          </m:r>
                        </m:e>
                      </m:d>
                      <m:f>
                        <m:fPr>
                          <m:ctrlPr>
                            <a:rPr lang="it-IT" sz="1800" b="0" i="1" noProof="0" smtClean="0">
                              <a:latin typeface="Cambria Math" panose="02040503050406030204" pitchFamily="18" charset="0"/>
                              <a:cs typeface="Times New Roman" panose="02020603050405020304" pitchFamily="18" charset="0"/>
                            </a:rPr>
                          </m:ctrlPr>
                        </m:fPr>
                        <m:num>
                          <m:r>
                            <a:rPr lang="it-IT" sz="1800" b="0" i="1" noProof="0" smtClean="0">
                              <a:latin typeface="Cambria Math" panose="02040503050406030204" pitchFamily="18" charset="0"/>
                              <a:cs typeface="Times New Roman" panose="02020603050405020304" pitchFamily="18" charset="0"/>
                            </a:rPr>
                            <m:t>𝑌</m:t>
                          </m:r>
                        </m:num>
                        <m:den>
                          <m:sSup>
                            <m:sSupPr>
                              <m:ctrlPr>
                                <a:rPr lang="it-IT" sz="1800" b="0" i="1" noProof="0" smtClean="0">
                                  <a:latin typeface="Cambria Math" panose="02040503050406030204" pitchFamily="18" charset="0"/>
                                  <a:cs typeface="Times New Roman" panose="02020603050405020304" pitchFamily="18" charset="0"/>
                                </a:rPr>
                              </m:ctrlPr>
                            </m:sSupPr>
                            <m:e>
                              <m:r>
                                <a:rPr lang="it-IT" sz="1800" b="0" i="1" noProof="0" smtClean="0">
                                  <a:latin typeface="Cambria Math" panose="02040503050406030204" pitchFamily="18" charset="0"/>
                                  <a:cs typeface="Times New Roman" panose="02020603050405020304" pitchFamily="18" charset="0"/>
                                </a:rPr>
                                <m:t>𝐾</m:t>
                              </m:r>
                            </m:e>
                            <m:sup>
                              <m:r>
                                <a:rPr lang="it-IT" sz="1800" b="0" i="1" noProof="0" smtClean="0">
                                  <a:latin typeface="Cambria Math" panose="02040503050406030204" pitchFamily="18" charset="0"/>
                                  <a:cs typeface="Times New Roman" panose="02020603050405020304" pitchFamily="18" charset="0"/>
                                </a:rPr>
                                <m:t>∗</m:t>
                              </m:r>
                            </m:sup>
                          </m:sSup>
                        </m:den>
                      </m:f>
                    </m:oMath>
                  </m:oMathPara>
                </a14:m>
                <a:endParaRPr lang="it-IT" sz="1800" b="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0CF4873B-0242-1401-CFA6-2AC839E15C18}"/>
                  </a:ext>
                </a:extLst>
              </p:cNvPr>
              <p:cNvSpPr txBox="1">
                <a:spLocks noRot="1" noChangeAspect="1" noMove="1" noResize="1" noEditPoints="1" noAdjustHandles="1" noChangeArrowheads="1" noChangeShapeType="1" noTextEdit="1"/>
              </p:cNvSpPr>
              <p:nvPr/>
            </p:nvSpPr>
            <p:spPr bwMode="auto">
              <a:xfrm>
                <a:off x="758451" y="1061200"/>
                <a:ext cx="11004923" cy="4735600"/>
              </a:xfrm>
              <a:prstGeom prst="rect">
                <a:avLst/>
              </a:prstGeom>
              <a:blipFill>
                <a:blip r:embed="rId3"/>
                <a:stretch>
                  <a:fillRect l="-332" t="-644" r="-443" b="-1480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Freccia a destra 2">
            <a:extLst>
              <a:ext uri="{FF2B5EF4-FFF2-40B4-BE49-F238E27FC236}">
                <a16:creationId xmlns:a16="http://schemas.microsoft.com/office/drawing/2014/main" id="{4480ADC5-5852-975E-868B-FAFA72C3747E}"/>
              </a:ext>
            </a:extLst>
          </p:cNvPr>
          <p:cNvSpPr/>
          <p:nvPr/>
        </p:nvSpPr>
        <p:spPr>
          <a:xfrm rot="10800000">
            <a:off x="7439025" y="2071040"/>
            <a:ext cx="523875" cy="2571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ABA0152F-2DCC-16C3-0F56-59BA40D50A37}"/>
                  </a:ext>
                </a:extLst>
              </p:cNvPr>
              <p:cNvSpPr txBox="1"/>
              <p:nvPr/>
            </p:nvSpPr>
            <p:spPr>
              <a:xfrm>
                <a:off x="7781924" y="2012493"/>
                <a:ext cx="2247901" cy="3742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cs typeface="Times New Roman" panose="02020603050405020304" pitchFamily="18" charset="0"/>
                        </a:rPr>
                        <m:t>𝑃</m:t>
                      </m:r>
                      <m:r>
                        <a:rPr lang="it-IT" i="1">
                          <a:latin typeface="Cambria Math" panose="02040503050406030204" pitchFamily="18" charset="0"/>
                          <a:cs typeface="Times New Roman" panose="02020603050405020304" pitchFamily="18" charset="0"/>
                        </a:rPr>
                        <m:t> (</m:t>
                      </m:r>
                      <m:r>
                        <a:rPr lang="it-IT" i="1">
                          <a:latin typeface="Cambria Math" panose="02040503050406030204" pitchFamily="18" charset="0"/>
                          <a:cs typeface="Times New Roman" panose="02020603050405020304" pitchFamily="18" charset="0"/>
                        </a:rPr>
                        <m:t>𝑤</m:t>
                      </m:r>
                      <m:r>
                        <a:rPr lang="it-IT" i="1">
                          <a:latin typeface="Cambria Math" panose="02040503050406030204" pitchFamily="18" charset="0"/>
                          <a:cs typeface="Times New Roman" panose="02020603050405020304" pitchFamily="18" charset="0"/>
                        </a:rPr>
                        <m:t>,</m:t>
                      </m:r>
                      <m:r>
                        <a:rPr lang="it-IT" i="1">
                          <a:latin typeface="Cambria Math" panose="02040503050406030204" pitchFamily="18" charset="0"/>
                          <a:cs typeface="Times New Roman" panose="02020603050405020304" pitchFamily="18" charset="0"/>
                        </a:rPr>
                        <m:t>𝑟</m:t>
                      </m:r>
                      <m:r>
                        <a:rPr lang="it-IT" i="1">
                          <a:latin typeface="Cambria Math" panose="02040503050406030204" pitchFamily="18" charset="0"/>
                          <a:cs typeface="Times New Roman" panose="02020603050405020304" pitchFamily="18" charset="0"/>
                        </a:rPr>
                        <m:t>)</m:t>
                      </m:r>
                    </m:oMath>
                  </m:oMathPara>
                </a14:m>
                <a:endParaRPr lang="it-IT" dirty="0"/>
              </a:p>
            </p:txBody>
          </p:sp>
        </mc:Choice>
        <mc:Fallback xmlns="">
          <p:sp>
            <p:nvSpPr>
              <p:cNvPr id="5" name="CasellaDiTesto 4">
                <a:extLst>
                  <a:ext uri="{FF2B5EF4-FFF2-40B4-BE49-F238E27FC236}">
                    <a16:creationId xmlns:a16="http://schemas.microsoft.com/office/drawing/2014/main" id="{ABA0152F-2DCC-16C3-0F56-59BA40D50A37}"/>
                  </a:ext>
                </a:extLst>
              </p:cNvPr>
              <p:cNvSpPr txBox="1">
                <a:spLocks noRot="1" noChangeAspect="1" noMove="1" noResize="1" noEditPoints="1" noAdjustHandles="1" noChangeArrowheads="1" noChangeShapeType="1" noTextEdit="1"/>
              </p:cNvSpPr>
              <p:nvPr/>
            </p:nvSpPr>
            <p:spPr>
              <a:xfrm>
                <a:off x="7781924" y="2012493"/>
                <a:ext cx="2247901" cy="374270"/>
              </a:xfrm>
              <a:prstGeom prst="rect">
                <a:avLst/>
              </a:prstGeom>
              <a:blipFill>
                <a:blip r:embed="rId4"/>
                <a:stretch>
                  <a:fillRect b="-1129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7D9E7C1E-A442-E47E-C37A-28AAA78B5201}"/>
                  </a:ext>
                </a:extLst>
              </p:cNvPr>
              <p:cNvSpPr txBox="1"/>
              <p:nvPr/>
            </p:nvSpPr>
            <p:spPr>
              <a:xfrm>
                <a:off x="8267699" y="4593768"/>
                <a:ext cx="3261100" cy="1679819"/>
              </a:xfrm>
              <a:prstGeom prst="rect">
                <a:avLst/>
              </a:prstGeom>
              <a:noFill/>
              <a:ln w="28575">
                <a:solidFill>
                  <a:srgbClr val="FFC000"/>
                </a:solidFill>
              </a:ln>
            </p:spPr>
            <p:txBody>
              <a:bodyPr wrap="square">
                <a:spAutoFit/>
              </a:bodyPr>
              <a:lstStyle/>
              <a:p>
                <a:r>
                  <a:rPr lang="it-IT" b="1" dirty="0">
                    <a:latin typeface="Times New Roman" panose="02020603050405020304" pitchFamily="18" charset="0"/>
                    <a:cs typeface="Times New Roman" panose="02020603050405020304" pitchFamily="18" charset="0"/>
                  </a:rPr>
                  <a:t>Quota salari e quota profitti:</a:t>
                </a:r>
              </a:p>
              <a:p>
                <a:r>
                  <a:rPr lang="it-IT" b="1" dirty="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𝑤</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𝑤𝐿</m:t>
                          </m:r>
                        </m:num>
                        <m:den>
                          <m:r>
                            <a:rPr lang="it-IT" b="0" i="1" smtClean="0">
                              <a:latin typeface="Cambria Math" panose="02040503050406030204" pitchFamily="18" charset="0"/>
                            </a:rPr>
                            <m:t>𝑌</m:t>
                          </m:r>
                        </m:den>
                      </m:f>
                      <m:r>
                        <a:rPr lang="it-IT" b="0" i="1" smtClean="0">
                          <a:latin typeface="Cambria Math" panose="02040503050406030204" pitchFamily="18" charset="0"/>
                        </a:rPr>
                        <m:t>=</m:t>
                      </m:r>
                      <m:r>
                        <a:rPr lang="it-IT" b="0" i="1" smtClean="0">
                          <a:latin typeface="Cambria Math" panose="02040503050406030204" pitchFamily="18" charset="0"/>
                        </a:rPr>
                        <m:t>𝛽</m:t>
                      </m:r>
                    </m:oMath>
                  </m:oMathPara>
                </a14:m>
                <a:endParaRPr lang="it-IT" dirty="0"/>
              </a:p>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𝜋</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𝑟𝐾</m:t>
                          </m:r>
                        </m:num>
                        <m:den>
                          <m:r>
                            <a:rPr lang="it-IT" b="0" i="1" smtClean="0">
                              <a:latin typeface="Cambria Math" panose="02040503050406030204" pitchFamily="18" charset="0"/>
                            </a:rPr>
                            <m:t>𝑌</m:t>
                          </m:r>
                        </m:den>
                      </m:f>
                      <m:r>
                        <a:rPr lang="it-IT" b="0" i="1" smtClean="0">
                          <a:latin typeface="Cambria Math" panose="02040503050406030204" pitchFamily="18" charset="0"/>
                        </a:rPr>
                        <m:t>=1−</m:t>
                      </m:r>
                      <m:r>
                        <a:rPr lang="it-IT" b="0" i="1" smtClean="0">
                          <a:latin typeface="Cambria Math" panose="02040503050406030204" pitchFamily="18" charset="0"/>
                        </a:rPr>
                        <m:t>𝛽</m:t>
                      </m:r>
                    </m:oMath>
                  </m:oMathPara>
                </a14:m>
                <a:endParaRPr lang="it-IT" dirty="0"/>
              </a:p>
            </p:txBody>
          </p:sp>
        </mc:Choice>
        <mc:Fallback xmlns="">
          <p:sp>
            <p:nvSpPr>
              <p:cNvPr id="7" name="CasellaDiTesto 6">
                <a:extLst>
                  <a:ext uri="{FF2B5EF4-FFF2-40B4-BE49-F238E27FC236}">
                    <a16:creationId xmlns:a16="http://schemas.microsoft.com/office/drawing/2014/main" id="{7D9E7C1E-A442-E47E-C37A-28AAA78B5201}"/>
                  </a:ext>
                </a:extLst>
              </p:cNvPr>
              <p:cNvSpPr txBox="1">
                <a:spLocks noRot="1" noChangeAspect="1" noMove="1" noResize="1" noEditPoints="1" noAdjustHandles="1" noChangeArrowheads="1" noChangeShapeType="1" noTextEdit="1"/>
              </p:cNvSpPr>
              <p:nvPr/>
            </p:nvSpPr>
            <p:spPr>
              <a:xfrm>
                <a:off x="8267699" y="4593768"/>
                <a:ext cx="3261100" cy="1679819"/>
              </a:xfrm>
              <a:prstGeom prst="rect">
                <a:avLst/>
              </a:prstGeom>
              <a:blipFill>
                <a:blip r:embed="rId5"/>
                <a:stretch>
                  <a:fillRect l="-1111" t="-1429"/>
                </a:stretch>
              </a:blipFill>
              <a:ln w="28575">
                <a:solidFill>
                  <a:srgbClr val="FFC000"/>
                </a:solidFill>
              </a:ln>
            </p:spPr>
            <p:txBody>
              <a:bodyPr/>
              <a:lstStyle/>
              <a:p>
                <a:r>
                  <a:rPr lang="it-IT">
                    <a:noFill/>
                  </a:rPr>
                  <a:t> </a:t>
                </a:r>
              </a:p>
            </p:txBody>
          </p:sp>
        </mc:Fallback>
      </mc:AlternateContent>
      <p:sp>
        <p:nvSpPr>
          <p:cNvPr id="8" name="Rettangolo 7">
            <a:extLst>
              <a:ext uri="{FF2B5EF4-FFF2-40B4-BE49-F238E27FC236}">
                <a16:creationId xmlns:a16="http://schemas.microsoft.com/office/drawing/2014/main" id="{3EB39A61-8C9C-19C8-1321-075812139224}"/>
              </a:ext>
            </a:extLst>
          </p:cNvPr>
          <p:cNvSpPr/>
          <p:nvPr/>
        </p:nvSpPr>
        <p:spPr>
          <a:xfrm>
            <a:off x="5076825" y="4532504"/>
            <a:ext cx="2486025" cy="215945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AC06FFB6-BB97-FAC7-998D-477DFF6CF0B3}"/>
                  </a:ext>
                </a:extLst>
              </p:cNvPr>
              <p:cNvSpPr txBox="1"/>
              <p:nvPr/>
            </p:nvSpPr>
            <p:spPr>
              <a:xfrm>
                <a:off x="797439" y="4931148"/>
                <a:ext cx="3518481" cy="681084"/>
              </a:xfrm>
              <a:prstGeom prst="rect">
                <a:avLst/>
              </a:prstGeom>
              <a:noFill/>
              <a:ln w="28575">
                <a:solidFill>
                  <a:schemeClr val="tx2">
                    <a:lumMod val="75000"/>
                    <a:lumOff val="2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𝑤</m:t>
                      </m:r>
                      <m:r>
                        <a:rPr lang="it-IT" b="0" i="1" smtClean="0">
                          <a:latin typeface="Cambria Math" panose="02040503050406030204" pitchFamily="18" charset="0"/>
                        </a:rPr>
                        <m:t>=</m:t>
                      </m:r>
                      <m:r>
                        <a:rPr lang="it-IT" b="0" i="1" smtClean="0">
                          <a:latin typeface="Cambria Math" panose="02040503050406030204" pitchFamily="18" charset="0"/>
                        </a:rPr>
                        <m:t>𝛽</m:t>
                      </m:r>
                      <m:sSup>
                        <m:sSupPr>
                          <m:ctrlPr>
                            <a:rPr lang="it-IT" i="1" smtClean="0">
                              <a:latin typeface="Cambria Math" panose="02040503050406030204" pitchFamily="18" charset="0"/>
                            </a:rPr>
                          </m:ctrlPr>
                        </m:sSupPr>
                        <m:e>
                          <m:r>
                            <a:rPr lang="it-IT" b="0" i="1" smtClean="0">
                              <a:latin typeface="Cambria Math" panose="02040503050406030204" pitchFamily="18" charset="0"/>
                            </a:rPr>
                            <m:t>(</m:t>
                          </m:r>
                          <m:r>
                            <a:rPr lang="it-IT" b="0" i="1" smtClean="0">
                              <a:latin typeface="Cambria Math" panose="02040503050406030204" pitchFamily="18" charset="0"/>
                            </a:rPr>
                            <m:t>𝛼</m:t>
                          </m:r>
                          <m:r>
                            <a:rPr lang="it-IT" b="0" i="1" smtClean="0">
                              <a:latin typeface="Cambria Math" panose="02040503050406030204" pitchFamily="18" charset="0"/>
                            </a:rPr>
                            <m:t>𝑇</m:t>
                          </m:r>
                          <m:r>
                            <a:rPr lang="it-IT" b="0" i="1" smtClean="0">
                              <a:latin typeface="Cambria Math" panose="02040503050406030204" pitchFamily="18" charset="0"/>
                            </a:rPr>
                            <m:t>)</m:t>
                          </m:r>
                        </m:e>
                        <m:sup>
                          <m:r>
                            <a:rPr lang="it-IT" b="0" i="1" smtClean="0">
                              <a:latin typeface="Cambria Math" panose="02040503050406030204" pitchFamily="18" charset="0"/>
                            </a:rPr>
                            <m:t>𝛽</m:t>
                          </m:r>
                          <m:r>
                            <a:rPr lang="it-IT" b="0" i="1" smtClean="0">
                              <a:latin typeface="Cambria Math" panose="02040503050406030204" pitchFamily="18" charset="0"/>
                            </a:rPr>
                            <m:t>−1</m:t>
                          </m:r>
                        </m:sup>
                      </m:sSup>
                      <m:sSup>
                        <m:sSupPr>
                          <m:ctrlPr>
                            <a:rPr lang="it-IT" i="1" smtClean="0">
                              <a:latin typeface="Cambria Math" panose="02040503050406030204" pitchFamily="18" charset="0"/>
                            </a:rPr>
                          </m:ctrlPr>
                        </m:sSupPr>
                        <m:e>
                          <m:acc>
                            <m:accPr>
                              <m:chr m:val="̅"/>
                              <m:ctrlPr>
                                <a:rPr lang="it-IT" i="1" smtClean="0">
                                  <a:latin typeface="Cambria Math" panose="02040503050406030204" pitchFamily="18" charset="0"/>
                                </a:rPr>
                              </m:ctrlPr>
                            </m:accPr>
                            <m:e>
                              <m:r>
                                <a:rPr lang="it-IT" b="0" i="1" smtClean="0">
                                  <a:latin typeface="Cambria Math" panose="02040503050406030204" pitchFamily="18" charset="0"/>
                                </a:rPr>
                                <m:t>𝐾</m:t>
                              </m:r>
                            </m:e>
                          </m:acc>
                        </m:e>
                        <m:sup>
                          <m:r>
                            <a:rPr lang="it-IT" b="0" i="1" smtClean="0">
                              <a:latin typeface="Cambria Math" panose="02040503050406030204" pitchFamily="18" charset="0"/>
                            </a:rPr>
                            <m:t>1−</m:t>
                          </m:r>
                          <m:r>
                            <a:rPr lang="it-IT" b="0" i="1" smtClean="0">
                              <a:latin typeface="Cambria Math" panose="02040503050406030204" pitchFamily="18" charset="0"/>
                            </a:rPr>
                            <m:t>𝛽</m:t>
                          </m:r>
                        </m:sup>
                      </m:sSup>
                    </m:oMath>
                  </m:oMathPara>
                </a14:m>
                <a:endParaRPr lang="it-IT" dirty="0"/>
              </a:p>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𝑟</m:t>
                      </m:r>
                      <m:r>
                        <a:rPr lang="it-IT" b="0" i="1" smtClean="0">
                          <a:latin typeface="Cambria Math" panose="02040503050406030204" pitchFamily="18" charset="0"/>
                        </a:rPr>
                        <m:t>=</m:t>
                      </m:r>
                      <m:d>
                        <m:dPr>
                          <m:ctrlPr>
                            <a:rPr lang="it-IT"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𝛽</m:t>
                          </m:r>
                        </m:e>
                      </m:d>
                      <m:sSup>
                        <m:sSupPr>
                          <m:ctrlPr>
                            <a:rPr lang="it-IT" i="1" smtClean="0">
                              <a:latin typeface="Cambria Math" panose="02040503050406030204" pitchFamily="18" charset="0"/>
                            </a:rPr>
                          </m:ctrlPr>
                        </m:sSupPr>
                        <m:e>
                          <m:r>
                            <a:rPr lang="it-IT" b="0" i="1" smtClean="0">
                              <a:latin typeface="Cambria Math" panose="02040503050406030204" pitchFamily="18" charset="0"/>
                            </a:rPr>
                            <m:t>(</m:t>
                          </m:r>
                          <m:r>
                            <a:rPr lang="it-IT" b="0" i="1" smtClean="0">
                              <a:latin typeface="Cambria Math" panose="02040503050406030204" pitchFamily="18" charset="0"/>
                            </a:rPr>
                            <m:t>𝛼</m:t>
                          </m:r>
                          <m:r>
                            <a:rPr lang="it-IT" b="0" i="1" smtClean="0">
                              <a:latin typeface="Cambria Math" panose="02040503050406030204" pitchFamily="18" charset="0"/>
                            </a:rPr>
                            <m:t>𝑇</m:t>
                          </m:r>
                          <m:r>
                            <a:rPr lang="it-IT" b="0" i="1" smtClean="0">
                              <a:latin typeface="Cambria Math" panose="02040503050406030204" pitchFamily="18" charset="0"/>
                            </a:rPr>
                            <m:t>)</m:t>
                          </m:r>
                        </m:e>
                        <m:sup>
                          <m:r>
                            <a:rPr lang="it-IT" b="0" i="1" smtClean="0">
                              <a:latin typeface="Cambria Math" panose="02040503050406030204" pitchFamily="18" charset="0"/>
                            </a:rPr>
                            <m:t>𝛽</m:t>
                          </m:r>
                        </m:sup>
                      </m:sSup>
                      <m:sSup>
                        <m:sSupPr>
                          <m:ctrlPr>
                            <a:rPr lang="it-IT" i="1" smtClean="0">
                              <a:latin typeface="Cambria Math" panose="02040503050406030204" pitchFamily="18" charset="0"/>
                            </a:rPr>
                          </m:ctrlPr>
                        </m:sSupPr>
                        <m:e>
                          <m:acc>
                            <m:accPr>
                              <m:chr m:val="̅"/>
                              <m:ctrlPr>
                                <a:rPr lang="it-IT" i="1" smtClean="0">
                                  <a:latin typeface="Cambria Math" panose="02040503050406030204" pitchFamily="18" charset="0"/>
                                </a:rPr>
                              </m:ctrlPr>
                            </m:accPr>
                            <m:e>
                              <m:r>
                                <a:rPr lang="it-IT" b="0" i="1" smtClean="0">
                                  <a:latin typeface="Cambria Math" panose="02040503050406030204" pitchFamily="18" charset="0"/>
                                </a:rPr>
                                <m:t>𝐾</m:t>
                              </m:r>
                            </m:e>
                          </m:acc>
                        </m:e>
                        <m:sup>
                          <m:r>
                            <a:rPr lang="it-IT" b="0" i="1" smtClean="0">
                              <a:latin typeface="Cambria Math" panose="02040503050406030204" pitchFamily="18" charset="0"/>
                            </a:rPr>
                            <m:t>−</m:t>
                          </m:r>
                          <m:r>
                            <a:rPr lang="it-IT" b="0" i="1" smtClean="0">
                              <a:latin typeface="Cambria Math" panose="02040503050406030204" pitchFamily="18" charset="0"/>
                            </a:rPr>
                            <m:t>𝛽</m:t>
                          </m:r>
                        </m:sup>
                      </m:sSup>
                    </m:oMath>
                  </m:oMathPara>
                </a14:m>
                <a:endParaRPr lang="it-IT" dirty="0"/>
              </a:p>
            </p:txBody>
          </p:sp>
        </mc:Choice>
        <mc:Fallback xmlns="">
          <p:sp>
            <p:nvSpPr>
              <p:cNvPr id="12" name="CasellaDiTesto 11">
                <a:extLst>
                  <a:ext uri="{FF2B5EF4-FFF2-40B4-BE49-F238E27FC236}">
                    <a16:creationId xmlns:a16="http://schemas.microsoft.com/office/drawing/2014/main" id="{AC06FFB6-BB97-FAC7-998D-477DFF6CF0B3}"/>
                  </a:ext>
                </a:extLst>
              </p:cNvPr>
              <p:cNvSpPr txBox="1">
                <a:spLocks noRot="1" noChangeAspect="1" noMove="1" noResize="1" noEditPoints="1" noAdjustHandles="1" noChangeArrowheads="1" noChangeShapeType="1" noTextEdit="1"/>
              </p:cNvSpPr>
              <p:nvPr/>
            </p:nvSpPr>
            <p:spPr>
              <a:xfrm>
                <a:off x="797439" y="4931148"/>
                <a:ext cx="3518481" cy="681084"/>
              </a:xfrm>
              <a:prstGeom prst="rect">
                <a:avLst/>
              </a:prstGeom>
              <a:blipFill>
                <a:blip r:embed="rId6"/>
                <a:stretch>
                  <a:fillRect b="-1709"/>
                </a:stretch>
              </a:blipFill>
              <a:ln w="28575">
                <a:solidFill>
                  <a:schemeClr val="tx2">
                    <a:lumMod val="75000"/>
                    <a:lumOff val="25000"/>
                  </a:schemeClr>
                </a:solidFill>
              </a:ln>
            </p:spPr>
            <p:txBody>
              <a:bodyPr/>
              <a:lstStyle/>
              <a:p>
                <a:r>
                  <a:rPr lang="it-IT">
                    <a:noFill/>
                  </a:rPr>
                  <a:t> </a:t>
                </a:r>
              </a:p>
            </p:txBody>
          </p:sp>
        </mc:Fallback>
      </mc:AlternateContent>
      <p:cxnSp>
        <p:nvCxnSpPr>
          <p:cNvPr id="14" name="Connettore 2 13">
            <a:extLst>
              <a:ext uri="{FF2B5EF4-FFF2-40B4-BE49-F238E27FC236}">
                <a16:creationId xmlns:a16="http://schemas.microsoft.com/office/drawing/2014/main" id="{74EA57EA-4617-1DEB-AC04-CC67B61E1205}"/>
              </a:ext>
            </a:extLst>
          </p:cNvPr>
          <p:cNvCxnSpPr/>
          <p:nvPr/>
        </p:nvCxnSpPr>
        <p:spPr>
          <a:xfrm>
            <a:off x="4572000" y="5271690"/>
            <a:ext cx="3153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2344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AEC29-2604-6246-DE03-BA8DAFD9A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F37F5-A982-D894-29EE-2A47ED9ED6D0}"/>
              </a:ext>
            </a:extLst>
          </p:cNvPr>
          <p:cNvSpPr>
            <a:spLocks noGrp="1"/>
          </p:cNvSpPr>
          <p:nvPr>
            <p:ph type="title"/>
          </p:nvPr>
        </p:nvSpPr>
        <p:spPr>
          <a:xfrm>
            <a:off x="838200" y="126105"/>
            <a:ext cx="10515600" cy="1325563"/>
          </a:xfrm>
        </p:spPr>
        <p:txBody>
          <a:bodyPr/>
          <a:lstStyle/>
          <a:p>
            <a:r>
              <a:rPr lang="it-IT" noProof="0" dirty="0">
                <a:latin typeface="Times New Roman" panose="02020603050405020304" pitchFamily="18" charset="0"/>
                <a:cs typeface="Times New Roman" panose="02020603050405020304" pitchFamily="18" charset="0"/>
              </a:rPr>
              <a:t>L’equilibrio neoclassico</a:t>
            </a:r>
          </a:p>
        </p:txBody>
      </p:sp>
      <p:sp>
        <p:nvSpPr>
          <p:cNvPr id="3" name="Ovale 2">
            <a:extLst>
              <a:ext uri="{FF2B5EF4-FFF2-40B4-BE49-F238E27FC236}">
                <a16:creationId xmlns:a16="http://schemas.microsoft.com/office/drawing/2014/main" id="{2216D1CF-7AE8-8A8A-E4C8-17D43B722F07}"/>
              </a:ext>
            </a:extLst>
          </p:cNvPr>
          <p:cNvSpPr/>
          <p:nvPr/>
        </p:nvSpPr>
        <p:spPr>
          <a:xfrm>
            <a:off x="5396932" y="3247881"/>
            <a:ext cx="1459345" cy="665018"/>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Impresa</a:t>
            </a:r>
          </a:p>
        </p:txBody>
      </p:sp>
      <p:sp>
        <p:nvSpPr>
          <p:cNvPr id="4" name="Rettangolo 3">
            <a:extLst>
              <a:ext uri="{FF2B5EF4-FFF2-40B4-BE49-F238E27FC236}">
                <a16:creationId xmlns:a16="http://schemas.microsoft.com/office/drawing/2014/main" id="{6F01FA8B-964C-26FC-0DA0-98A90EAE1B9A}"/>
              </a:ext>
            </a:extLst>
          </p:cNvPr>
          <p:cNvSpPr/>
          <p:nvPr/>
        </p:nvSpPr>
        <p:spPr>
          <a:xfrm>
            <a:off x="3073315" y="2850715"/>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Lavoro</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ettangolo 4">
            <a:extLst>
              <a:ext uri="{FF2B5EF4-FFF2-40B4-BE49-F238E27FC236}">
                <a16:creationId xmlns:a16="http://schemas.microsoft.com/office/drawing/2014/main" id="{155495BF-E5AC-1BEA-6C58-233E5B1BCD06}"/>
              </a:ext>
            </a:extLst>
          </p:cNvPr>
          <p:cNvSpPr/>
          <p:nvPr/>
        </p:nvSpPr>
        <p:spPr>
          <a:xfrm>
            <a:off x="3060131" y="4238479"/>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Capitalisti</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 name="Ovale 26">
            <a:extLst>
              <a:ext uri="{FF2B5EF4-FFF2-40B4-BE49-F238E27FC236}">
                <a16:creationId xmlns:a16="http://schemas.microsoft.com/office/drawing/2014/main" id="{DF673ED4-FEA6-1EED-B712-2053DF692CAA}"/>
              </a:ext>
            </a:extLst>
          </p:cNvPr>
          <p:cNvSpPr/>
          <p:nvPr/>
        </p:nvSpPr>
        <p:spPr>
          <a:xfrm>
            <a:off x="7428932" y="3367952"/>
            <a:ext cx="2366709" cy="544947"/>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8" name="Connettore 2 27">
            <a:extLst>
              <a:ext uri="{FF2B5EF4-FFF2-40B4-BE49-F238E27FC236}">
                <a16:creationId xmlns:a16="http://schemas.microsoft.com/office/drawing/2014/main" id="{B69FCB01-965B-CFD2-0B26-80B4F1E01B7B}"/>
              </a:ext>
            </a:extLst>
          </p:cNvPr>
          <p:cNvCxnSpPr>
            <a:cxnSpLocks/>
            <a:endCxn id="3" idx="3"/>
          </p:cNvCxnSpPr>
          <p:nvPr/>
        </p:nvCxnSpPr>
        <p:spPr>
          <a:xfrm flipV="1">
            <a:off x="4454822" y="3815509"/>
            <a:ext cx="1155826" cy="422970"/>
          </a:xfrm>
          <a:prstGeom prst="straightConnector1">
            <a:avLst/>
          </a:prstGeom>
          <a:noFill/>
          <a:ln w="12700" cap="flat" cmpd="sng" algn="ctr">
            <a:solidFill>
              <a:srgbClr val="4472C4"/>
            </a:solidFill>
            <a:prstDash val="solid"/>
            <a:miter lim="800000"/>
            <a:tailEnd type="triangle"/>
          </a:ln>
          <a:effectLst/>
        </p:spPr>
      </p:cxnSp>
      <p:cxnSp>
        <p:nvCxnSpPr>
          <p:cNvPr id="29" name="Connettore 2 28">
            <a:extLst>
              <a:ext uri="{FF2B5EF4-FFF2-40B4-BE49-F238E27FC236}">
                <a16:creationId xmlns:a16="http://schemas.microsoft.com/office/drawing/2014/main" id="{A99AD275-C2D0-A09B-FB5C-2E4A03E4DF64}"/>
              </a:ext>
            </a:extLst>
          </p:cNvPr>
          <p:cNvCxnSpPr>
            <a:cxnSpLocks/>
            <a:endCxn id="3" idx="2"/>
          </p:cNvCxnSpPr>
          <p:nvPr/>
        </p:nvCxnSpPr>
        <p:spPr>
          <a:xfrm>
            <a:off x="4445313" y="3367952"/>
            <a:ext cx="951619" cy="212438"/>
          </a:xfrm>
          <a:prstGeom prst="straightConnector1">
            <a:avLst/>
          </a:prstGeom>
          <a:noFill/>
          <a:ln w="12700" cap="flat" cmpd="sng" algn="ctr">
            <a:solidFill>
              <a:srgbClr val="4472C4"/>
            </a:solidFill>
            <a:prstDash val="solid"/>
            <a:miter lim="800000"/>
            <a:tailEnd type="triangle"/>
          </a:ln>
          <a:effectLst/>
        </p:spPr>
      </p:cxnSp>
      <p:cxnSp>
        <p:nvCxnSpPr>
          <p:cNvPr id="30" name="Connettore 2 29">
            <a:extLst>
              <a:ext uri="{FF2B5EF4-FFF2-40B4-BE49-F238E27FC236}">
                <a16:creationId xmlns:a16="http://schemas.microsoft.com/office/drawing/2014/main" id="{4377D613-262B-3820-54D5-D2E1C08C4E35}"/>
              </a:ext>
            </a:extLst>
          </p:cNvPr>
          <p:cNvCxnSpPr>
            <a:cxnSpLocks/>
            <a:stCxn id="3" idx="6"/>
            <a:endCxn id="27" idx="2"/>
          </p:cNvCxnSpPr>
          <p:nvPr/>
        </p:nvCxnSpPr>
        <p:spPr>
          <a:xfrm>
            <a:off x="6856277" y="3580390"/>
            <a:ext cx="572655" cy="60036"/>
          </a:xfrm>
          <a:prstGeom prst="straightConnector1">
            <a:avLst/>
          </a:prstGeom>
          <a:noFill/>
          <a:ln w="1270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658812FB-073C-E947-4B67-88437AA9585C}"/>
                  </a:ext>
                </a:extLst>
              </p:cNvPr>
              <p:cNvSpPr txBox="1"/>
              <p:nvPr/>
            </p:nvSpPr>
            <p:spPr>
              <a:xfrm>
                <a:off x="5272672" y="2297576"/>
                <a:ext cx="2042525"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noProof="0" smtClean="0">
                          <a:solidFill>
                            <a:prstClr val="black"/>
                          </a:solidFill>
                          <a:latin typeface="Cambria Math" panose="02040503050406030204" pitchFamily="18" charset="0"/>
                          <a:ea typeface="+mn-ea"/>
                        </a:rPr>
                        <m:t>𝑊</m:t>
                      </m:r>
                      <m:r>
                        <a:rPr lang="it-IT" sz="1400" b="0" i="1" noProof="0" smtClean="0">
                          <a:solidFill>
                            <a:prstClr val="black"/>
                          </a:solidFill>
                          <a:latin typeface="Cambria Math" panose="02040503050406030204" pitchFamily="18" charset="0"/>
                          <a:ea typeface="+mn-ea"/>
                        </a:rPr>
                        <m:t>=</m:t>
                      </m:r>
                      <m:r>
                        <a:rPr lang="it-IT" sz="1400" b="0" i="1" noProof="0" smtClean="0">
                          <a:solidFill>
                            <a:prstClr val="black"/>
                          </a:solidFill>
                          <a:latin typeface="Cambria Math" panose="02040503050406030204" pitchFamily="18" charset="0"/>
                          <a:ea typeface="+mn-ea"/>
                        </a:rPr>
                        <m:t>𝑤</m:t>
                      </m:r>
                      <m:sSup>
                        <m:sSupPr>
                          <m:ctrlPr>
                            <a:rPr lang="it-IT" sz="1400" b="0" i="1" noProof="0" smtClean="0">
                              <a:solidFill>
                                <a:prstClr val="black"/>
                              </a:solidFill>
                              <a:latin typeface="Cambria Math" panose="02040503050406030204" pitchFamily="18" charset="0"/>
                              <a:ea typeface="+mn-ea"/>
                            </a:rPr>
                          </m:ctrlPr>
                        </m:sSupPr>
                        <m:e>
                          <m:r>
                            <a:rPr lang="it-IT" sz="1400" b="0" i="1" noProof="0" smtClean="0">
                              <a:solidFill>
                                <a:prstClr val="black"/>
                              </a:solidFill>
                              <a:latin typeface="Cambria Math" panose="02040503050406030204" pitchFamily="18" charset="0"/>
                              <a:ea typeface="+mn-ea"/>
                            </a:rPr>
                            <m:t>𝐿</m:t>
                          </m:r>
                        </m:e>
                        <m:sup>
                          <m:r>
                            <a:rPr lang="it-IT" sz="1400" b="0" i="1" noProof="0" smtClean="0">
                              <a:solidFill>
                                <a:prstClr val="black"/>
                              </a:solidFill>
                              <a:latin typeface="Cambria Math" panose="02040503050406030204" pitchFamily="18" charset="0"/>
                              <a:ea typeface="+mn-ea"/>
                            </a:rPr>
                            <m:t>∗</m:t>
                          </m:r>
                        </m:sup>
                      </m:sSup>
                      <m:r>
                        <a:rPr lang="it-IT" sz="1400" b="0" i="1" noProof="0" smtClean="0">
                          <a:solidFill>
                            <a:prstClr val="black"/>
                          </a:solidFill>
                          <a:latin typeface="Cambria Math" panose="02040503050406030204" pitchFamily="18" charset="0"/>
                          <a:ea typeface="+mn-ea"/>
                        </a:rPr>
                        <m:t>=</m:t>
                      </m:r>
                      <m:r>
                        <a:rPr lang="it-IT" sz="1400" b="0" i="1" noProof="0" smtClean="0">
                          <a:solidFill>
                            <a:prstClr val="black"/>
                          </a:solidFill>
                          <a:latin typeface="Cambria Math" panose="02040503050406030204" pitchFamily="18" charset="0"/>
                          <a:ea typeface="+mn-ea"/>
                        </a:rPr>
                        <m:t>𝑤</m:t>
                      </m:r>
                      <m:r>
                        <a:rPr lang="it-IT" sz="1400" b="0" i="1" noProof="0" smtClean="0">
                          <a:solidFill>
                            <a:prstClr val="black"/>
                          </a:solidFill>
                          <a:latin typeface="Cambria Math" panose="02040503050406030204" pitchFamily="18" charset="0"/>
                          <a:ea typeface="+mn-ea"/>
                        </a:rPr>
                        <m:t>𝛼</m:t>
                      </m:r>
                      <m:r>
                        <a:rPr lang="it-IT" sz="1400" b="0" i="1" noProof="0" smtClean="0">
                          <a:solidFill>
                            <a:prstClr val="black"/>
                          </a:solidFill>
                          <a:latin typeface="Cambria Math" panose="02040503050406030204" pitchFamily="18" charset="0"/>
                          <a:ea typeface="+mn-ea"/>
                        </a:rPr>
                        <m:t>𝑇</m:t>
                      </m:r>
                      <m:r>
                        <a:rPr lang="it-IT" sz="1400" b="0" i="1" noProof="0" smtClean="0">
                          <a:solidFill>
                            <a:prstClr val="black"/>
                          </a:solidFill>
                          <a:latin typeface="Cambria Math" panose="02040503050406030204" pitchFamily="18" charset="0"/>
                          <a:ea typeface="+mn-ea"/>
                        </a:rPr>
                        <m:t>=</m:t>
                      </m:r>
                      <m:r>
                        <a:rPr lang="it-IT" sz="1400" b="0" i="1" noProof="0" smtClean="0">
                          <a:solidFill>
                            <a:prstClr val="black"/>
                          </a:solidFill>
                          <a:latin typeface="Cambria Math" panose="02040503050406030204" pitchFamily="18" charset="0"/>
                          <a:ea typeface="+mn-ea"/>
                        </a:rPr>
                        <m:t>𝛽</m:t>
                      </m:r>
                      <m:r>
                        <a:rPr lang="it-IT" sz="1400" b="0" i="1" noProof="0" smtClean="0">
                          <a:solidFill>
                            <a:prstClr val="black"/>
                          </a:solidFill>
                          <a:latin typeface="Cambria Math" panose="02040503050406030204" pitchFamily="18" charset="0"/>
                          <a:ea typeface="+mn-ea"/>
                        </a:rPr>
                        <m:t>𝑌</m:t>
                      </m:r>
                    </m:oMath>
                  </m:oMathPara>
                </a14:m>
                <a:endParaRPr lang="it-IT" sz="1400" noProof="0" dirty="0">
                  <a:solidFill>
                    <a:prstClr val="black"/>
                  </a:solidFill>
                  <a:latin typeface="Calibri" panose="020F0502020204030204"/>
                  <a:ea typeface="+mn-ea"/>
                </a:endParaRPr>
              </a:p>
            </p:txBody>
          </p:sp>
        </mc:Choice>
        <mc:Fallback xmlns="">
          <p:sp>
            <p:nvSpPr>
              <p:cNvPr id="31" name="CasellaDiTesto 30">
                <a:extLst>
                  <a:ext uri="{FF2B5EF4-FFF2-40B4-BE49-F238E27FC236}">
                    <a16:creationId xmlns:a16="http://schemas.microsoft.com/office/drawing/2014/main" id="{658812FB-073C-E947-4B67-88437AA9585C}"/>
                  </a:ext>
                </a:extLst>
              </p:cNvPr>
              <p:cNvSpPr txBox="1">
                <a:spLocks noRot="1" noChangeAspect="1" noMove="1" noResize="1" noEditPoints="1" noAdjustHandles="1" noChangeArrowheads="1" noChangeShapeType="1" noTextEdit="1"/>
              </p:cNvSpPr>
              <p:nvPr/>
            </p:nvSpPr>
            <p:spPr>
              <a:xfrm>
                <a:off x="5272672" y="2297576"/>
                <a:ext cx="2042525" cy="307777"/>
              </a:xfrm>
              <a:prstGeom prst="rect">
                <a:avLst/>
              </a:prstGeom>
              <a:blipFill>
                <a:blip r:embed="rId2"/>
                <a:stretch>
                  <a:fillRect b="-8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3EA6118D-8301-446F-460C-311174A98638}"/>
                  </a:ext>
                </a:extLst>
              </p:cNvPr>
              <p:cNvSpPr txBox="1"/>
              <p:nvPr/>
            </p:nvSpPr>
            <p:spPr>
              <a:xfrm>
                <a:off x="4760166" y="3190190"/>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noProof="0" smtClean="0">
                          <a:solidFill>
                            <a:prstClr val="black"/>
                          </a:solidFill>
                          <a:latin typeface="Cambria Math" panose="02040503050406030204" pitchFamily="18" charset="0"/>
                          <a:ea typeface="+mn-ea"/>
                        </a:rPr>
                        <m:t>𝛼</m:t>
                      </m:r>
                      <m:r>
                        <a:rPr lang="it-IT" sz="1800" b="0" i="1" noProof="0" smtClean="0">
                          <a:solidFill>
                            <a:prstClr val="black"/>
                          </a:solidFill>
                          <a:latin typeface="Cambria Math" panose="02040503050406030204" pitchFamily="18" charset="0"/>
                          <a:ea typeface="+mn-ea"/>
                        </a:rPr>
                        <m:t>𝐿</m:t>
                      </m:r>
                    </m:oMath>
                  </m:oMathPara>
                </a14:m>
                <a:endParaRPr lang="it-IT" sz="1800" noProof="0" dirty="0">
                  <a:solidFill>
                    <a:prstClr val="black"/>
                  </a:solidFill>
                  <a:latin typeface="Calibri" panose="020F0502020204030204"/>
                  <a:ea typeface="+mn-ea"/>
                </a:endParaRPr>
              </a:p>
            </p:txBody>
          </p:sp>
        </mc:Choice>
        <mc:Fallback xmlns="">
          <p:sp>
            <p:nvSpPr>
              <p:cNvPr id="32" name="CasellaDiTesto 31">
                <a:extLst>
                  <a:ext uri="{FF2B5EF4-FFF2-40B4-BE49-F238E27FC236}">
                    <a16:creationId xmlns:a16="http://schemas.microsoft.com/office/drawing/2014/main" id="{3EA6118D-8301-446F-460C-311174A98638}"/>
                  </a:ext>
                </a:extLst>
              </p:cNvPr>
              <p:cNvSpPr txBox="1">
                <a:spLocks noRot="1" noChangeAspect="1" noMove="1" noResize="1" noEditPoints="1" noAdjustHandles="1" noChangeArrowheads="1" noChangeShapeType="1" noTextEdit="1"/>
              </p:cNvSpPr>
              <p:nvPr/>
            </p:nvSpPr>
            <p:spPr>
              <a:xfrm>
                <a:off x="4760166" y="3190190"/>
                <a:ext cx="628073"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49DB4465-D489-49B8-C257-51AB522AF330}"/>
                  </a:ext>
                </a:extLst>
              </p:cNvPr>
              <p:cNvSpPr txBox="1"/>
              <p:nvPr/>
            </p:nvSpPr>
            <p:spPr>
              <a:xfrm>
                <a:off x="4806348" y="3998456"/>
                <a:ext cx="6280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it-IT" sz="1800" b="0" i="1" noProof="0" smtClean="0">
                              <a:solidFill>
                                <a:prstClr val="black"/>
                              </a:solidFill>
                              <a:latin typeface="Cambria Math" panose="02040503050406030204" pitchFamily="18" charset="0"/>
                              <a:ea typeface="+mn-ea"/>
                            </a:rPr>
                          </m:ctrlPr>
                        </m:accPr>
                        <m:e>
                          <m:r>
                            <a:rPr lang="it-IT" i="1">
                              <a:solidFill>
                                <a:prstClr val="black"/>
                              </a:solidFill>
                              <a:latin typeface="Cambria Math" panose="02040503050406030204" pitchFamily="18" charset="0"/>
                            </a:rPr>
                            <m:t>𝐾</m:t>
                          </m:r>
                        </m:e>
                      </m:acc>
                    </m:oMath>
                  </m:oMathPara>
                </a14:m>
                <a:endParaRPr lang="it-IT" sz="1800" noProof="0" dirty="0">
                  <a:solidFill>
                    <a:prstClr val="black"/>
                  </a:solidFill>
                  <a:latin typeface="Calibri" panose="020F0502020204030204"/>
                  <a:ea typeface="+mn-ea"/>
                </a:endParaRPr>
              </a:p>
            </p:txBody>
          </p:sp>
        </mc:Choice>
        <mc:Fallback xmlns="">
          <p:sp>
            <p:nvSpPr>
              <p:cNvPr id="33" name="CasellaDiTesto 32">
                <a:extLst>
                  <a:ext uri="{FF2B5EF4-FFF2-40B4-BE49-F238E27FC236}">
                    <a16:creationId xmlns:a16="http://schemas.microsoft.com/office/drawing/2014/main" id="{49DB4465-D489-49B8-C257-51AB522AF330}"/>
                  </a:ext>
                </a:extLst>
              </p:cNvPr>
              <p:cNvSpPr txBox="1">
                <a:spLocks noRot="1" noChangeAspect="1" noMove="1" noResize="1" noEditPoints="1" noAdjustHandles="1" noChangeArrowheads="1" noChangeShapeType="1" noTextEdit="1"/>
              </p:cNvSpPr>
              <p:nvPr/>
            </p:nvSpPr>
            <p:spPr>
              <a:xfrm>
                <a:off x="4806348" y="3998456"/>
                <a:ext cx="628073" cy="369332"/>
              </a:xfrm>
              <a:prstGeom prst="rect">
                <a:avLst/>
              </a:prstGeom>
              <a:blipFill>
                <a:blip r:embed="rId4"/>
                <a:stretch>
                  <a:fillRect r="-17476"/>
                </a:stretch>
              </a:blipFill>
            </p:spPr>
            <p:txBody>
              <a:bodyPr/>
              <a:lstStyle/>
              <a:p>
                <a:r>
                  <a:rPr lang="it-IT">
                    <a:noFill/>
                  </a:rPr>
                  <a:t> </a:t>
                </a:r>
              </a:p>
            </p:txBody>
          </p:sp>
        </mc:Fallback>
      </mc:AlternateContent>
      <p:cxnSp>
        <p:nvCxnSpPr>
          <p:cNvPr id="34" name="Connettore a gomito 33">
            <a:extLst>
              <a:ext uri="{FF2B5EF4-FFF2-40B4-BE49-F238E27FC236}">
                <a16:creationId xmlns:a16="http://schemas.microsoft.com/office/drawing/2014/main" id="{6191CBCB-BB35-25D2-5CE1-16EC6E54B644}"/>
              </a:ext>
            </a:extLst>
          </p:cNvPr>
          <p:cNvCxnSpPr>
            <a:cxnSpLocks/>
            <a:stCxn id="27" idx="0"/>
            <a:endCxn id="4" idx="0"/>
          </p:cNvCxnSpPr>
          <p:nvPr/>
        </p:nvCxnSpPr>
        <p:spPr>
          <a:xfrm rot="16200000" flipV="1">
            <a:off x="5932856" y="688521"/>
            <a:ext cx="517237" cy="4841626"/>
          </a:xfrm>
          <a:prstGeom prst="bentConnector3">
            <a:avLst>
              <a:gd name="adj1" fmla="val 144196"/>
            </a:avLst>
          </a:prstGeom>
          <a:noFill/>
          <a:ln w="6350" cap="flat" cmpd="sng" algn="ctr">
            <a:solidFill>
              <a:srgbClr val="FFC000"/>
            </a:solidFill>
            <a:prstDash val="solid"/>
            <a:miter lim="800000"/>
            <a:tailEnd type="triangle"/>
          </a:ln>
          <a:effectLst/>
        </p:spPr>
      </p:cxnSp>
      <p:cxnSp>
        <p:nvCxnSpPr>
          <p:cNvPr id="35" name="Connettore a gomito 34">
            <a:extLst>
              <a:ext uri="{FF2B5EF4-FFF2-40B4-BE49-F238E27FC236}">
                <a16:creationId xmlns:a16="http://schemas.microsoft.com/office/drawing/2014/main" id="{823F4A29-2A4C-724C-FE19-C0288419F5E4}"/>
              </a:ext>
            </a:extLst>
          </p:cNvPr>
          <p:cNvCxnSpPr>
            <a:cxnSpLocks/>
            <a:stCxn id="27" idx="4"/>
            <a:endCxn id="5" idx="2"/>
          </p:cNvCxnSpPr>
          <p:nvPr/>
        </p:nvCxnSpPr>
        <p:spPr>
          <a:xfrm rot="5400000">
            <a:off x="5763474" y="1906902"/>
            <a:ext cx="842816" cy="4854810"/>
          </a:xfrm>
          <a:prstGeom prst="bentConnector3">
            <a:avLst>
              <a:gd name="adj1" fmla="val 127123"/>
            </a:avLst>
          </a:prstGeom>
          <a:noFill/>
          <a:ln w="63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3C89E216-8D65-23B4-2874-E03090CC6821}"/>
                  </a:ext>
                </a:extLst>
              </p:cNvPr>
              <p:cNvSpPr txBox="1"/>
              <p:nvPr/>
            </p:nvSpPr>
            <p:spPr>
              <a:xfrm>
                <a:off x="5152168" y="4699217"/>
                <a:ext cx="2685184"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it-IT" sz="1400" b="0" i="0" noProof="0" smtClean="0">
                          <a:solidFill>
                            <a:prstClr val="black"/>
                          </a:solidFill>
                          <a:latin typeface="Cambria Math" panose="02040503050406030204" pitchFamily="18" charset="0"/>
                          <a:ea typeface="+mn-ea"/>
                        </a:rPr>
                        <m:t>Π</m:t>
                      </m:r>
                      <m:r>
                        <a:rPr lang="it-IT" sz="1400" b="0" i="1" noProof="0" smtClean="0">
                          <a:solidFill>
                            <a:prstClr val="black"/>
                          </a:solidFill>
                          <a:latin typeface="Cambria Math" panose="02040503050406030204" pitchFamily="18" charset="0"/>
                          <a:ea typeface="+mn-ea"/>
                        </a:rPr>
                        <m:t>=</m:t>
                      </m:r>
                      <m:r>
                        <a:rPr lang="it-IT" sz="1400" i="1" noProof="0" smtClean="0">
                          <a:solidFill>
                            <a:prstClr val="black"/>
                          </a:solidFill>
                          <a:latin typeface="Cambria Math" panose="02040503050406030204" pitchFamily="18" charset="0"/>
                          <a:ea typeface="+mn-ea"/>
                        </a:rPr>
                        <m:t>𝑟</m:t>
                      </m:r>
                      <m:r>
                        <a:rPr lang="it-IT" sz="1400" i="1" noProof="0" smtClean="0">
                          <a:solidFill>
                            <a:prstClr val="black"/>
                          </a:solidFill>
                          <a:latin typeface="Cambria Math" panose="02040503050406030204" pitchFamily="18" charset="0"/>
                          <a:ea typeface="+mn-ea"/>
                        </a:rPr>
                        <m:t> </m:t>
                      </m:r>
                      <m:r>
                        <a:rPr lang="it-IT" sz="1400" i="1" noProof="0" smtClean="0">
                          <a:solidFill>
                            <a:prstClr val="black"/>
                          </a:solidFill>
                          <a:latin typeface="Cambria Math" panose="02040503050406030204" pitchFamily="18" charset="0"/>
                          <a:ea typeface="+mn-ea"/>
                        </a:rPr>
                        <m:t>𝐾</m:t>
                      </m:r>
                      <m:r>
                        <a:rPr lang="it-IT" sz="1400" b="0" i="1" noProof="0" smtClean="0">
                          <a:solidFill>
                            <a:prstClr val="black"/>
                          </a:solidFill>
                          <a:latin typeface="Cambria Math" panose="02040503050406030204" pitchFamily="18" charset="0"/>
                          <a:ea typeface="+mn-ea"/>
                        </a:rPr>
                        <m:t>=</m:t>
                      </m:r>
                      <m:d>
                        <m:dPr>
                          <m:ctrlPr>
                            <a:rPr lang="it-IT" sz="1400" b="0" i="1" noProof="0" smtClean="0">
                              <a:solidFill>
                                <a:prstClr val="black"/>
                              </a:solidFill>
                              <a:latin typeface="Cambria Math" panose="02040503050406030204" pitchFamily="18" charset="0"/>
                              <a:ea typeface="+mn-ea"/>
                            </a:rPr>
                          </m:ctrlPr>
                        </m:dPr>
                        <m:e>
                          <m:r>
                            <a:rPr lang="it-IT" sz="1400" b="0" i="1" noProof="0" smtClean="0">
                              <a:solidFill>
                                <a:prstClr val="black"/>
                              </a:solidFill>
                              <a:latin typeface="Cambria Math" panose="02040503050406030204" pitchFamily="18" charset="0"/>
                              <a:ea typeface="+mn-ea"/>
                            </a:rPr>
                            <m:t>1−</m:t>
                          </m:r>
                          <m:r>
                            <a:rPr lang="it-IT" sz="1400" b="0" i="1" noProof="0" smtClean="0">
                              <a:solidFill>
                                <a:prstClr val="black"/>
                              </a:solidFill>
                              <a:latin typeface="Cambria Math" panose="02040503050406030204" pitchFamily="18" charset="0"/>
                              <a:ea typeface="+mn-ea"/>
                            </a:rPr>
                            <m:t>𝛽</m:t>
                          </m:r>
                        </m:e>
                      </m:d>
                      <m:r>
                        <a:rPr lang="it-IT" sz="1400" b="0" i="1" noProof="0" smtClean="0">
                          <a:solidFill>
                            <a:prstClr val="black"/>
                          </a:solidFill>
                          <a:latin typeface="Cambria Math" panose="02040503050406030204" pitchFamily="18" charset="0"/>
                          <a:ea typeface="+mn-ea"/>
                        </a:rPr>
                        <m:t>𝑌</m:t>
                      </m:r>
                    </m:oMath>
                  </m:oMathPara>
                </a14:m>
                <a:endParaRPr lang="it-IT" sz="1400" noProof="0" dirty="0">
                  <a:solidFill>
                    <a:prstClr val="black"/>
                  </a:solidFill>
                  <a:latin typeface="Calibri" panose="020F0502020204030204"/>
                  <a:ea typeface="+mn-ea"/>
                </a:endParaRPr>
              </a:p>
            </p:txBody>
          </p:sp>
        </mc:Choice>
        <mc:Fallback xmlns="">
          <p:sp>
            <p:nvSpPr>
              <p:cNvPr id="36" name="CasellaDiTesto 35">
                <a:extLst>
                  <a:ext uri="{FF2B5EF4-FFF2-40B4-BE49-F238E27FC236}">
                    <a16:creationId xmlns:a16="http://schemas.microsoft.com/office/drawing/2014/main" id="{3C89E216-8D65-23B4-2874-E03090CC6821}"/>
                  </a:ext>
                </a:extLst>
              </p:cNvPr>
              <p:cNvSpPr txBox="1">
                <a:spLocks noRot="1" noChangeAspect="1" noMove="1" noResize="1" noEditPoints="1" noAdjustHandles="1" noChangeArrowheads="1" noChangeShapeType="1" noTextEdit="1"/>
              </p:cNvSpPr>
              <p:nvPr/>
            </p:nvSpPr>
            <p:spPr>
              <a:xfrm>
                <a:off x="5152168" y="4699217"/>
                <a:ext cx="2685184" cy="307777"/>
              </a:xfrm>
              <a:prstGeom prst="rect">
                <a:avLst/>
              </a:prstGeom>
              <a:blipFill>
                <a:blip r:embed="rId5"/>
                <a:stretch>
                  <a:fillRect b="-8000"/>
                </a:stretch>
              </a:blipFill>
            </p:spPr>
            <p:txBody>
              <a:bodyPr/>
              <a:lstStyle/>
              <a:p>
                <a:r>
                  <a:rPr lang="it-IT">
                    <a:noFill/>
                  </a:rPr>
                  <a:t> </a:t>
                </a:r>
              </a:p>
            </p:txBody>
          </p:sp>
        </mc:Fallback>
      </mc:AlternateContent>
      <p:cxnSp>
        <p:nvCxnSpPr>
          <p:cNvPr id="37" name="Connettore 2 36">
            <a:extLst>
              <a:ext uri="{FF2B5EF4-FFF2-40B4-BE49-F238E27FC236}">
                <a16:creationId xmlns:a16="http://schemas.microsoft.com/office/drawing/2014/main" id="{4D7529FD-51B6-372E-061A-6B2833EEAFEF}"/>
              </a:ext>
            </a:extLst>
          </p:cNvPr>
          <p:cNvCxnSpPr/>
          <p:nvPr/>
        </p:nvCxnSpPr>
        <p:spPr>
          <a:xfrm flipV="1">
            <a:off x="3398702" y="2040225"/>
            <a:ext cx="0" cy="810490"/>
          </a:xfrm>
          <a:prstGeom prst="straightConnector1">
            <a:avLst/>
          </a:prstGeom>
          <a:noFill/>
          <a:ln w="6350" cap="flat" cmpd="sng" algn="ctr">
            <a:solidFill>
              <a:srgbClr val="4472C4"/>
            </a:solidFill>
            <a:prstDash val="solid"/>
            <a:miter lim="800000"/>
            <a:tailEnd type="triangle"/>
          </a:ln>
          <a:effectLst/>
        </p:spPr>
      </p:cxnSp>
      <p:cxnSp>
        <p:nvCxnSpPr>
          <p:cNvPr id="38" name="Connettore 2 37">
            <a:extLst>
              <a:ext uri="{FF2B5EF4-FFF2-40B4-BE49-F238E27FC236}">
                <a16:creationId xmlns:a16="http://schemas.microsoft.com/office/drawing/2014/main" id="{DAD7F5B8-6405-48C3-B7E3-31CCEC3E093F}"/>
              </a:ext>
            </a:extLst>
          </p:cNvPr>
          <p:cNvCxnSpPr/>
          <p:nvPr/>
        </p:nvCxnSpPr>
        <p:spPr>
          <a:xfrm>
            <a:off x="3398702" y="4755715"/>
            <a:ext cx="0" cy="837335"/>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34E8F5F0-0279-D354-DFCA-0D69F4E3BEAA}"/>
                  </a:ext>
                </a:extLst>
              </p:cNvPr>
              <p:cNvSpPr txBox="1"/>
              <p:nvPr/>
            </p:nvSpPr>
            <p:spPr>
              <a:xfrm>
                <a:off x="2358022" y="1720082"/>
                <a:ext cx="209679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1400" b="0" i="1" noProof="0" smtClean="0">
                              <a:solidFill>
                                <a:prstClr val="black"/>
                              </a:solidFill>
                              <a:latin typeface="Cambria Math" panose="02040503050406030204" pitchFamily="18" charset="0"/>
                              <a:ea typeface="+mn-ea"/>
                            </a:rPr>
                          </m:ctrlPr>
                        </m:sSubPr>
                        <m:e>
                          <m:r>
                            <a:rPr lang="it-IT" sz="1400" i="1" noProof="0" smtClean="0">
                              <a:solidFill>
                                <a:prstClr val="black"/>
                              </a:solidFill>
                              <a:latin typeface="Cambria Math" panose="02040503050406030204" pitchFamily="18" charset="0"/>
                              <a:ea typeface="+mn-ea"/>
                            </a:rPr>
                            <m:t>𝐶</m:t>
                          </m:r>
                        </m:e>
                        <m:sub>
                          <m:r>
                            <a:rPr lang="it-IT" sz="1400" b="0" i="1" noProof="0" smtClean="0">
                              <a:solidFill>
                                <a:prstClr val="black"/>
                              </a:solidFill>
                              <a:latin typeface="Cambria Math" panose="02040503050406030204" pitchFamily="18" charset="0"/>
                              <a:ea typeface="+mn-ea"/>
                            </a:rPr>
                            <m:t>𝐿</m:t>
                          </m:r>
                        </m:sub>
                      </m:sSub>
                      <m:r>
                        <a:rPr lang="it-IT" sz="1400" b="0" i="1" noProof="0" smtClean="0">
                          <a:solidFill>
                            <a:prstClr val="black"/>
                          </a:solidFill>
                          <a:latin typeface="Cambria Math" panose="02040503050406030204" pitchFamily="18" charset="0"/>
                          <a:ea typeface="+mn-ea"/>
                        </a:rPr>
                        <m:t>=</m:t>
                      </m:r>
                      <m:r>
                        <a:rPr lang="it-IT" sz="1400" i="1">
                          <a:solidFill>
                            <a:prstClr val="black"/>
                          </a:solidFill>
                          <a:latin typeface="Cambria Math" panose="02040503050406030204" pitchFamily="18" charset="0"/>
                        </a:rPr>
                        <m:t>𝛽</m:t>
                      </m:r>
                      <m:r>
                        <a:rPr lang="it-IT" sz="1400" i="1">
                          <a:solidFill>
                            <a:prstClr val="black"/>
                          </a:solidFill>
                          <a:latin typeface="Cambria Math" panose="02040503050406030204" pitchFamily="18" charset="0"/>
                        </a:rPr>
                        <m:t>𝑌</m:t>
                      </m:r>
                    </m:oMath>
                  </m:oMathPara>
                </a14:m>
                <a:endParaRPr lang="it-IT" sz="1400" noProof="0" dirty="0">
                  <a:solidFill>
                    <a:prstClr val="black"/>
                  </a:solidFill>
                  <a:latin typeface="Calibri" panose="020F0502020204030204"/>
                  <a:ea typeface="+mn-ea"/>
                </a:endParaRPr>
              </a:p>
            </p:txBody>
          </p:sp>
        </mc:Choice>
        <mc:Fallback xmlns="">
          <p:sp>
            <p:nvSpPr>
              <p:cNvPr id="40" name="CasellaDiTesto 39">
                <a:extLst>
                  <a:ext uri="{FF2B5EF4-FFF2-40B4-BE49-F238E27FC236}">
                    <a16:creationId xmlns:a16="http://schemas.microsoft.com/office/drawing/2014/main" id="{34E8F5F0-0279-D354-DFCA-0D69F4E3BEAA}"/>
                  </a:ext>
                </a:extLst>
              </p:cNvPr>
              <p:cNvSpPr txBox="1">
                <a:spLocks noRot="1" noChangeAspect="1" noMove="1" noResize="1" noEditPoints="1" noAdjustHandles="1" noChangeArrowheads="1" noChangeShapeType="1" noTextEdit="1"/>
              </p:cNvSpPr>
              <p:nvPr/>
            </p:nvSpPr>
            <p:spPr>
              <a:xfrm>
                <a:off x="2358022" y="1720082"/>
                <a:ext cx="2096799" cy="307777"/>
              </a:xfrm>
              <a:prstGeom prst="rect">
                <a:avLst/>
              </a:prstGeom>
              <a:blipFill>
                <a:blip r:embed="rId6"/>
                <a:stretch>
                  <a:fillRect b="-588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0AE821BE-9656-5BFB-7875-C8FF68139B50}"/>
                  </a:ext>
                </a:extLst>
              </p:cNvPr>
              <p:cNvSpPr txBox="1"/>
              <p:nvPr/>
            </p:nvSpPr>
            <p:spPr>
              <a:xfrm>
                <a:off x="2443173" y="5577083"/>
                <a:ext cx="2316993"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400" b="0" i="1" noProof="0" smtClean="0">
                              <a:solidFill>
                                <a:prstClr val="black"/>
                              </a:solidFill>
                              <a:latin typeface="Cambria Math" panose="02040503050406030204" pitchFamily="18" charset="0"/>
                              <a:ea typeface="+mn-ea"/>
                            </a:rPr>
                          </m:ctrlPr>
                        </m:sSubPr>
                        <m:e>
                          <m:r>
                            <a:rPr lang="it-IT" sz="1400" b="0" i="1" noProof="0" smtClean="0">
                              <a:solidFill>
                                <a:prstClr val="black"/>
                              </a:solidFill>
                              <a:latin typeface="Cambria Math" panose="02040503050406030204" pitchFamily="18" charset="0"/>
                              <a:ea typeface="+mn-ea"/>
                            </a:rPr>
                            <m:t>𝐶</m:t>
                          </m:r>
                        </m:e>
                        <m:sub>
                          <m:r>
                            <a:rPr lang="it-IT" sz="1400" b="0" i="1" noProof="0" smtClean="0">
                              <a:solidFill>
                                <a:prstClr val="black"/>
                              </a:solidFill>
                              <a:latin typeface="Cambria Math" panose="02040503050406030204" pitchFamily="18" charset="0"/>
                              <a:ea typeface="+mn-ea"/>
                            </a:rPr>
                            <m:t>𝐾</m:t>
                          </m:r>
                        </m:sub>
                      </m:sSub>
                      <m:r>
                        <a:rPr lang="it-IT" sz="1400" b="0" i="1" noProof="0" smtClean="0">
                          <a:solidFill>
                            <a:prstClr val="black"/>
                          </a:solidFill>
                          <a:latin typeface="Cambria Math" panose="02040503050406030204" pitchFamily="18" charset="0"/>
                          <a:ea typeface="+mn-ea"/>
                        </a:rPr>
                        <m:t>=</m:t>
                      </m:r>
                      <m:d>
                        <m:dPr>
                          <m:ctrlPr>
                            <a:rPr lang="it-IT" sz="1400" b="0" i="1" noProof="0" smtClean="0">
                              <a:solidFill>
                                <a:prstClr val="black"/>
                              </a:solidFill>
                              <a:latin typeface="Cambria Math" panose="02040503050406030204" pitchFamily="18" charset="0"/>
                              <a:ea typeface="+mn-ea"/>
                            </a:rPr>
                          </m:ctrlPr>
                        </m:dPr>
                        <m:e>
                          <m:r>
                            <a:rPr lang="it-IT" sz="1400" b="0" i="1" noProof="0" smtClean="0">
                              <a:solidFill>
                                <a:prstClr val="black"/>
                              </a:solidFill>
                              <a:latin typeface="Cambria Math" panose="02040503050406030204" pitchFamily="18" charset="0"/>
                              <a:ea typeface="+mn-ea"/>
                            </a:rPr>
                            <m:t>1</m:t>
                          </m:r>
                          <m:r>
                            <m:rPr>
                              <m:lit/>
                            </m:rPr>
                            <a:rPr lang="it-IT" sz="1400" b="0" i="1" noProof="0" smtClean="0">
                              <a:solidFill>
                                <a:prstClr val="black"/>
                              </a:solidFill>
                              <a:latin typeface="Cambria Math" panose="02040503050406030204" pitchFamily="18" charset="0"/>
                              <a:ea typeface="+mn-ea"/>
                            </a:rPr>
                            <m:t>−</m:t>
                          </m:r>
                          <m:r>
                            <a:rPr lang="it-IT" sz="1400" b="0" i="1" noProof="0" smtClean="0">
                              <a:solidFill>
                                <a:prstClr val="black"/>
                              </a:solidFill>
                              <a:latin typeface="Cambria Math" panose="02040503050406030204" pitchFamily="18" charset="0"/>
                              <a:ea typeface="+mn-ea"/>
                            </a:rPr>
                            <m:t>𝛽</m:t>
                          </m:r>
                        </m:e>
                      </m:d>
                      <m:r>
                        <a:rPr lang="it-IT" sz="1400" b="0" i="1" noProof="0" smtClean="0">
                          <a:solidFill>
                            <a:prstClr val="black"/>
                          </a:solidFill>
                          <a:latin typeface="Cambria Math" panose="02040503050406030204" pitchFamily="18" charset="0"/>
                          <a:ea typeface="+mn-ea"/>
                        </a:rPr>
                        <m:t>𝑌</m:t>
                      </m:r>
                    </m:oMath>
                  </m:oMathPara>
                </a14:m>
                <a:endParaRPr lang="it-IT" sz="1400" noProof="0" dirty="0">
                  <a:solidFill>
                    <a:prstClr val="black"/>
                  </a:solidFill>
                  <a:latin typeface="Calibri" panose="020F0502020204030204"/>
                  <a:ea typeface="+mn-ea"/>
                </a:endParaRPr>
              </a:p>
            </p:txBody>
          </p:sp>
        </mc:Choice>
        <mc:Fallback xmlns="">
          <p:sp>
            <p:nvSpPr>
              <p:cNvPr id="41" name="CasellaDiTesto 40">
                <a:extLst>
                  <a:ext uri="{FF2B5EF4-FFF2-40B4-BE49-F238E27FC236}">
                    <a16:creationId xmlns:a16="http://schemas.microsoft.com/office/drawing/2014/main" id="{0AE821BE-9656-5BFB-7875-C8FF68139B50}"/>
                  </a:ext>
                </a:extLst>
              </p:cNvPr>
              <p:cNvSpPr txBox="1">
                <a:spLocks noRot="1" noChangeAspect="1" noMove="1" noResize="1" noEditPoints="1" noAdjustHandles="1" noChangeArrowheads="1" noChangeShapeType="1" noTextEdit="1"/>
              </p:cNvSpPr>
              <p:nvPr/>
            </p:nvSpPr>
            <p:spPr>
              <a:xfrm>
                <a:off x="2443173" y="5577083"/>
                <a:ext cx="2316993" cy="307777"/>
              </a:xfrm>
              <a:prstGeom prst="rect">
                <a:avLst/>
              </a:prstGeom>
              <a:blipFill>
                <a:blip r:embed="rId7"/>
                <a:stretch>
                  <a:fillRect b="-8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38B31B1B-3EFD-86AA-450C-CD6B88E7412A}"/>
                  </a:ext>
                </a:extLst>
              </p:cNvPr>
              <p:cNvSpPr txBox="1"/>
              <p:nvPr/>
            </p:nvSpPr>
            <p:spPr>
              <a:xfrm>
                <a:off x="7752492" y="3459358"/>
                <a:ext cx="2043149" cy="382284"/>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noProof="0" smtClean="0">
                          <a:solidFill>
                            <a:prstClr val="black"/>
                          </a:solidFill>
                          <a:latin typeface="Cambria Math" panose="02040503050406030204" pitchFamily="18" charset="0"/>
                          <a:ea typeface="+mn-ea"/>
                        </a:rPr>
                        <m:t>𝑌</m:t>
                      </m:r>
                      <m:r>
                        <a:rPr lang="it-IT" sz="1800" b="0" i="1" noProof="0" smtClean="0">
                          <a:solidFill>
                            <a:prstClr val="black"/>
                          </a:solidFill>
                          <a:latin typeface="Cambria Math" panose="02040503050406030204" pitchFamily="18" charset="0"/>
                          <a:ea typeface="+mn-ea"/>
                        </a:rPr>
                        <m:t>=</m:t>
                      </m:r>
                      <m:r>
                        <a:rPr lang="it-IT" sz="1800" b="0" i="1" noProof="0" smtClean="0">
                          <a:solidFill>
                            <a:prstClr val="black"/>
                          </a:solidFill>
                          <a:latin typeface="Cambria Math" panose="02040503050406030204" pitchFamily="18" charset="0"/>
                          <a:ea typeface="+mn-ea"/>
                        </a:rPr>
                        <m:t>𝐴</m:t>
                      </m:r>
                      <m:sSup>
                        <m:sSupPr>
                          <m:ctrlPr>
                            <a:rPr lang="it-IT" sz="1800" b="0" i="1" noProof="0" smtClean="0">
                              <a:solidFill>
                                <a:prstClr val="black"/>
                              </a:solidFill>
                              <a:latin typeface="Cambria Math" panose="02040503050406030204" pitchFamily="18" charset="0"/>
                              <a:ea typeface="+mn-ea"/>
                            </a:rPr>
                          </m:ctrlPr>
                        </m:sSupPr>
                        <m:e>
                          <m:d>
                            <m:dPr>
                              <m:ctrlPr>
                                <a:rPr lang="it-IT" sz="1800" b="0" i="1" noProof="0" smtClean="0">
                                  <a:solidFill>
                                    <a:prstClr val="black"/>
                                  </a:solidFill>
                                  <a:latin typeface="Cambria Math" panose="02040503050406030204" pitchFamily="18" charset="0"/>
                                  <a:ea typeface="+mn-ea"/>
                                </a:rPr>
                              </m:ctrlPr>
                            </m:dPr>
                            <m:e>
                              <m:r>
                                <a:rPr lang="it-IT" sz="1800" b="0" i="1" noProof="0" smtClean="0">
                                  <a:solidFill>
                                    <a:prstClr val="black"/>
                                  </a:solidFill>
                                  <a:latin typeface="Cambria Math" panose="02040503050406030204" pitchFamily="18" charset="0"/>
                                  <a:ea typeface="+mn-ea"/>
                                </a:rPr>
                                <m:t>𝛼</m:t>
                              </m:r>
                              <m:r>
                                <a:rPr lang="it-IT" sz="1800" b="0" i="1" noProof="0" smtClean="0">
                                  <a:solidFill>
                                    <a:prstClr val="black"/>
                                  </a:solidFill>
                                  <a:latin typeface="Cambria Math" panose="02040503050406030204" pitchFamily="18" charset="0"/>
                                  <a:ea typeface="+mn-ea"/>
                                </a:rPr>
                                <m:t>𝑇</m:t>
                              </m:r>
                            </m:e>
                          </m:d>
                        </m:e>
                        <m:sup>
                          <m:r>
                            <a:rPr lang="it-IT" sz="1800" b="0" i="1" noProof="0" smtClean="0">
                              <a:solidFill>
                                <a:prstClr val="black"/>
                              </a:solidFill>
                              <a:latin typeface="Cambria Math" panose="02040503050406030204" pitchFamily="18" charset="0"/>
                              <a:ea typeface="+mn-ea"/>
                            </a:rPr>
                            <m:t>𝛽</m:t>
                          </m:r>
                        </m:sup>
                      </m:sSup>
                      <m:sSup>
                        <m:sSupPr>
                          <m:ctrlPr>
                            <a:rPr lang="it-IT" sz="1800" b="0" i="1" noProof="0" smtClean="0">
                              <a:solidFill>
                                <a:prstClr val="black"/>
                              </a:solidFill>
                              <a:latin typeface="Cambria Math" panose="02040503050406030204" pitchFamily="18" charset="0"/>
                              <a:ea typeface="+mn-ea"/>
                            </a:rPr>
                          </m:ctrlPr>
                        </m:sSupPr>
                        <m:e>
                          <m:r>
                            <a:rPr lang="it-IT" sz="1800" b="0" i="1" noProof="0" smtClean="0">
                              <a:solidFill>
                                <a:prstClr val="black"/>
                              </a:solidFill>
                              <a:latin typeface="Cambria Math" panose="02040503050406030204" pitchFamily="18" charset="0"/>
                              <a:ea typeface="+mn-ea"/>
                            </a:rPr>
                            <m:t>𝐾</m:t>
                          </m:r>
                        </m:e>
                        <m:sup>
                          <m:r>
                            <a:rPr lang="it-IT" sz="1800" b="0" i="1" noProof="0" smtClean="0">
                              <a:solidFill>
                                <a:prstClr val="black"/>
                              </a:solidFill>
                              <a:latin typeface="Cambria Math" panose="02040503050406030204" pitchFamily="18" charset="0"/>
                              <a:ea typeface="+mn-ea"/>
                            </a:rPr>
                            <m:t>1−</m:t>
                          </m:r>
                          <m:r>
                            <a:rPr lang="it-IT" sz="1800" b="0" i="1" noProof="0" smtClean="0">
                              <a:solidFill>
                                <a:prstClr val="black"/>
                              </a:solidFill>
                              <a:latin typeface="Cambria Math" panose="02040503050406030204" pitchFamily="18" charset="0"/>
                              <a:ea typeface="+mn-ea"/>
                            </a:rPr>
                            <m:t>𝛽</m:t>
                          </m:r>
                        </m:sup>
                      </m:sSup>
                    </m:oMath>
                  </m:oMathPara>
                </a14:m>
                <a:endParaRPr lang="it-IT" sz="1800" noProof="0" dirty="0">
                  <a:solidFill>
                    <a:prstClr val="black"/>
                  </a:solidFill>
                  <a:latin typeface="Calibri" panose="020F0502020204030204"/>
                  <a:ea typeface="+mn-ea"/>
                </a:endParaRPr>
              </a:p>
            </p:txBody>
          </p:sp>
        </mc:Choice>
        <mc:Fallback xmlns="">
          <p:sp>
            <p:nvSpPr>
              <p:cNvPr id="6" name="CasellaDiTesto 5">
                <a:extLst>
                  <a:ext uri="{FF2B5EF4-FFF2-40B4-BE49-F238E27FC236}">
                    <a16:creationId xmlns:a16="http://schemas.microsoft.com/office/drawing/2014/main" id="{38B31B1B-3EFD-86AA-450C-CD6B88E7412A}"/>
                  </a:ext>
                </a:extLst>
              </p:cNvPr>
              <p:cNvSpPr txBox="1">
                <a:spLocks noRot="1" noChangeAspect="1" noMove="1" noResize="1" noEditPoints="1" noAdjustHandles="1" noChangeArrowheads="1" noChangeShapeType="1" noTextEdit="1"/>
              </p:cNvSpPr>
              <p:nvPr/>
            </p:nvSpPr>
            <p:spPr>
              <a:xfrm>
                <a:off x="7752492" y="3459358"/>
                <a:ext cx="2043149" cy="382284"/>
              </a:xfrm>
              <a:prstGeom prst="rect">
                <a:avLst/>
              </a:prstGeom>
              <a:blipFill>
                <a:blip r:embed="rId8"/>
                <a:stretch>
                  <a:fillRect/>
                </a:stretch>
              </a:blipFill>
            </p:spPr>
            <p:txBody>
              <a:bodyPr/>
              <a:lstStyle/>
              <a:p>
                <a:r>
                  <a:rPr lang="it-IT">
                    <a:noFill/>
                  </a:rPr>
                  <a:t> </a:t>
                </a:r>
              </a:p>
            </p:txBody>
          </p:sp>
        </mc:Fallback>
      </mc:AlternateContent>
      <p:sp>
        <p:nvSpPr>
          <p:cNvPr id="7" name="Shape 17">
            <a:extLst>
              <a:ext uri="{FF2B5EF4-FFF2-40B4-BE49-F238E27FC236}">
                <a16:creationId xmlns:a16="http://schemas.microsoft.com/office/drawing/2014/main" id="{F0C017CE-A4BC-8100-0FE8-5D71A078B56F}"/>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8" name="Shape 18">
            <a:extLst>
              <a:ext uri="{FF2B5EF4-FFF2-40B4-BE49-F238E27FC236}">
                <a16:creationId xmlns:a16="http://schemas.microsoft.com/office/drawing/2014/main" id="{A95051AD-EE9B-0E5A-D4D4-9F700FF15108}"/>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9" name="Image 0" descr="preencoded.png">
            <a:extLst>
              <a:ext uri="{FF2B5EF4-FFF2-40B4-BE49-F238E27FC236}">
                <a16:creationId xmlns:a16="http://schemas.microsoft.com/office/drawing/2014/main" id="{71432B46-426D-48C4-1501-4F96CC7D8F01}"/>
              </a:ext>
            </a:extLst>
          </p:cNvPr>
          <p:cNvPicPr>
            <a:picLocks noChangeAspect="1"/>
          </p:cNvPicPr>
          <p:nvPr/>
        </p:nvPicPr>
        <p:blipFill>
          <a:blip r:embed="rId9"/>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1792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2" grpId="0"/>
      <p:bldP spid="33" grpId="0"/>
      <p:bldP spid="36" grpId="0"/>
      <p:bldP spid="40" grpId="0"/>
      <p:bldP spid="41"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CAAB-1807-85C8-7F02-48B0FE4A5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88E54-78B4-6346-A70D-4452AB9389C1}"/>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L’equilibrio economico generale</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4DA5AD90-950C-7CE1-3190-51F0E857408E}"/>
                  </a:ext>
                </a:extLst>
              </p:cNvPr>
              <p:cNvSpPr txBox="1">
                <a:spLocks/>
              </p:cNvSpPr>
              <p:nvPr/>
            </p:nvSpPr>
            <p:spPr bwMode="auto">
              <a:xfrm>
                <a:off x="797439" y="1431862"/>
                <a:ext cx="10593574" cy="93033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Si noti che, nel nostro modello semplificato, le curve di offerta sono inelastiche rispetto al prezzo. Per cui, la variazione dei prezzi fa si che, semplicemente, la domanda di lavoro e capitale sia tale da eguagliare le offerte fissate </a:t>
                </a:r>
                <a14:m>
                  <m:oMath xmlns:m="http://schemas.openxmlformats.org/officeDocument/2006/math">
                    <m:sSup>
                      <m:sSupPr>
                        <m:ctrlPr>
                          <a:rPr lang="it-IT" sz="1800" b="0" i="1" smtClean="0">
                            <a:latin typeface="Cambria Math" panose="02040503050406030204" pitchFamily="18" charset="0"/>
                            <a:cs typeface="Times New Roman" panose="02020603050405020304" pitchFamily="18" charset="0"/>
                          </a:rPr>
                        </m:ctrlPr>
                      </m:sSupPr>
                      <m:e>
                        <m:r>
                          <a:rPr lang="it-IT" sz="1800" b="0" i="1" smtClean="0">
                            <a:latin typeface="Cambria Math" panose="02040503050406030204" pitchFamily="18" charset="0"/>
                            <a:cs typeface="Times New Roman" panose="02020603050405020304" pitchFamily="18" charset="0"/>
                          </a:rPr>
                          <m:t>𝐿</m:t>
                        </m:r>
                      </m:e>
                      <m:sup>
                        <m:r>
                          <a:rPr lang="it-IT" sz="1800" b="0" i="1" smtClean="0">
                            <a:latin typeface="Cambria Math" panose="02040503050406030204" pitchFamily="18" charset="0"/>
                            <a:cs typeface="Times New Roman" panose="02020603050405020304" pitchFamily="18" charset="0"/>
                          </a:rPr>
                          <m:t>𝑠</m:t>
                        </m:r>
                      </m:sup>
                    </m:sSup>
                  </m:oMath>
                </a14:m>
                <a:r>
                  <a:rPr lang="it-IT" sz="1800" dirty="0">
                    <a:latin typeface="Times New Roman" panose="02020603050405020304" pitchFamily="18" charset="0"/>
                    <a:cs typeface="Times New Roman" panose="02020603050405020304" pitchFamily="18" charset="0"/>
                  </a:rPr>
                  <a:t> e </a:t>
                </a:r>
                <a14:m>
                  <m:oMath xmlns:m="http://schemas.openxmlformats.org/officeDocument/2006/math">
                    <m:sSup>
                      <m:sSupPr>
                        <m:ctrlPr>
                          <a:rPr lang="it-IT" sz="1800" i="1">
                            <a:latin typeface="Cambria Math" panose="02040503050406030204" pitchFamily="18" charset="0"/>
                            <a:cs typeface="Times New Roman" panose="02020603050405020304" pitchFamily="18" charset="0"/>
                          </a:rPr>
                        </m:ctrlPr>
                      </m:sSupPr>
                      <m:e>
                        <m:r>
                          <a:rPr lang="it-IT" sz="1800" b="0" i="1" smtClean="0">
                            <a:latin typeface="Cambria Math" panose="02040503050406030204" pitchFamily="18" charset="0"/>
                            <a:cs typeface="Times New Roman" panose="02020603050405020304" pitchFamily="18" charset="0"/>
                          </a:rPr>
                          <m:t>𝐾</m:t>
                        </m:r>
                      </m:e>
                      <m:sup>
                        <m:r>
                          <a:rPr lang="it-IT" sz="1800" i="1">
                            <a:latin typeface="Cambria Math" panose="02040503050406030204" pitchFamily="18" charset="0"/>
                            <a:cs typeface="Times New Roman" panose="02020603050405020304" pitchFamily="18" charset="0"/>
                          </a:rPr>
                          <m:t>𝑠</m:t>
                        </m:r>
                      </m:sup>
                    </m:sSup>
                    <m:r>
                      <a:rPr lang="it-IT" sz="1800" b="0" i="0" smtClean="0">
                        <a:latin typeface="Cambria Math" panose="02040503050406030204" pitchFamily="18" charset="0"/>
                        <a:cs typeface="Times New Roman" panose="02020603050405020304" pitchFamily="18" charset="0"/>
                      </a:rPr>
                      <m:t>. </m:t>
                    </m:r>
                  </m:oMath>
                </a14:m>
                <a:r>
                  <a:rPr lang="it-IT" sz="1800" dirty="0">
                    <a:latin typeface="Times New Roman" panose="02020603050405020304" pitchFamily="18" charset="0"/>
                    <a:cs typeface="Times New Roman" panose="02020603050405020304" pitchFamily="18" charset="0"/>
                  </a:rPr>
                  <a:t> </a:t>
                </a:r>
                <a:endParaRPr lang="it-IT" sz="1800" b="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4DA5AD90-950C-7CE1-3190-51F0E857408E}"/>
                  </a:ext>
                </a:extLst>
              </p:cNvPr>
              <p:cNvSpPr txBox="1">
                <a:spLocks noRot="1" noChangeAspect="1" noMove="1" noResize="1" noEditPoints="1" noAdjustHandles="1" noChangeArrowheads="1" noChangeShapeType="1" noTextEdit="1"/>
              </p:cNvSpPr>
              <p:nvPr/>
            </p:nvSpPr>
            <p:spPr bwMode="auto">
              <a:xfrm>
                <a:off x="797439" y="1431862"/>
                <a:ext cx="10593574" cy="930338"/>
              </a:xfrm>
              <a:prstGeom prst="rect">
                <a:avLst/>
              </a:prstGeom>
              <a:blipFill>
                <a:blip r:embed="rId2"/>
                <a:stretch>
                  <a:fillRect l="-403" t="-3922" r="-460" b="-8497"/>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grpSp>
        <p:nvGrpSpPr>
          <p:cNvPr id="10" name="Gruppo 9">
            <a:extLst>
              <a:ext uri="{FF2B5EF4-FFF2-40B4-BE49-F238E27FC236}">
                <a16:creationId xmlns:a16="http://schemas.microsoft.com/office/drawing/2014/main" id="{E97BC50B-99F3-E337-F12A-A4C7BB696D89}"/>
              </a:ext>
            </a:extLst>
          </p:cNvPr>
          <p:cNvGrpSpPr/>
          <p:nvPr/>
        </p:nvGrpSpPr>
        <p:grpSpPr>
          <a:xfrm>
            <a:off x="1552575" y="2609850"/>
            <a:ext cx="8677275" cy="3162300"/>
            <a:chOff x="1552575" y="2609850"/>
            <a:chExt cx="8677275" cy="3162300"/>
          </a:xfrm>
        </p:grpSpPr>
        <p:cxnSp>
          <p:nvCxnSpPr>
            <p:cNvPr id="4" name="Connettore 2 3">
              <a:extLst>
                <a:ext uri="{FF2B5EF4-FFF2-40B4-BE49-F238E27FC236}">
                  <a16:creationId xmlns:a16="http://schemas.microsoft.com/office/drawing/2014/main" id="{1981A433-DC99-89BF-3688-3478FA8A68EF}"/>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EDC723A4-4B4E-F276-0AA3-1F2EFF85E79C}"/>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Connettore 2 7">
              <a:extLst>
                <a:ext uri="{FF2B5EF4-FFF2-40B4-BE49-F238E27FC236}">
                  <a16:creationId xmlns:a16="http://schemas.microsoft.com/office/drawing/2014/main" id="{B3012FDF-94FF-FED5-ADB7-6CD0376385FD}"/>
                </a:ext>
              </a:extLst>
            </p:cNvPr>
            <p:cNvCxnSpPr/>
            <p:nvPr/>
          </p:nvCxnSpPr>
          <p:spPr>
            <a:xfrm flipV="1">
              <a:off x="6677025"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Connettore 2 8">
              <a:extLst>
                <a:ext uri="{FF2B5EF4-FFF2-40B4-BE49-F238E27FC236}">
                  <a16:creationId xmlns:a16="http://schemas.microsoft.com/office/drawing/2014/main" id="{18B13C33-8A68-9027-109B-16030EDFC520}"/>
                </a:ext>
              </a:extLst>
            </p:cNvPr>
            <p:cNvCxnSpPr>
              <a:cxnSpLocks/>
            </p:cNvCxnSpPr>
            <p:nvPr/>
          </p:nvCxnSpPr>
          <p:spPr>
            <a:xfrm>
              <a:off x="6667500"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F4DC3CC7-ECE8-2335-8CC6-78EEC3938733}"/>
              </a:ext>
            </a:extLst>
          </p:cNvPr>
          <p:cNvCxnSpPr/>
          <p:nvPr/>
        </p:nvCxnSpPr>
        <p:spPr>
          <a:xfrm flipV="1">
            <a:off x="3028950" y="2752725"/>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Connettore diritto 12">
            <a:extLst>
              <a:ext uri="{FF2B5EF4-FFF2-40B4-BE49-F238E27FC236}">
                <a16:creationId xmlns:a16="http://schemas.microsoft.com/office/drawing/2014/main" id="{CEECCF8D-69DC-5B21-7316-232C6DBBE99D}"/>
              </a:ext>
            </a:extLst>
          </p:cNvPr>
          <p:cNvCxnSpPr/>
          <p:nvPr/>
        </p:nvCxnSpPr>
        <p:spPr>
          <a:xfrm flipV="1">
            <a:off x="8191500" y="2752725"/>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951446F5-8FAF-F590-41BF-4EB080ACAEF2}"/>
              </a:ext>
            </a:extLst>
          </p:cNvPr>
          <p:cNvCxnSpPr/>
          <p:nvPr/>
        </p:nvCxnSpPr>
        <p:spPr>
          <a:xfrm>
            <a:off x="2057400" y="2943225"/>
            <a:ext cx="2428875" cy="2524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diritto 15">
            <a:extLst>
              <a:ext uri="{FF2B5EF4-FFF2-40B4-BE49-F238E27FC236}">
                <a16:creationId xmlns:a16="http://schemas.microsoft.com/office/drawing/2014/main" id="{900C469F-41A7-0BBD-0798-7D2400CE0A61}"/>
              </a:ext>
            </a:extLst>
          </p:cNvPr>
          <p:cNvCxnSpPr/>
          <p:nvPr/>
        </p:nvCxnSpPr>
        <p:spPr>
          <a:xfrm>
            <a:off x="7115173" y="3000374"/>
            <a:ext cx="2428875" cy="2524125"/>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1BE90BB3-D4DC-C7ED-8774-4598D0B8B09B}"/>
              </a:ext>
            </a:extLst>
          </p:cNvPr>
          <p:cNvSpPr txBox="1"/>
          <p:nvPr/>
        </p:nvSpPr>
        <p:spPr>
          <a:xfrm>
            <a:off x="1133484" y="2683907"/>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w</a:t>
            </a:r>
          </a:p>
        </p:txBody>
      </p:sp>
      <p:sp>
        <p:nvSpPr>
          <p:cNvPr id="18" name="CasellaDiTesto 17">
            <a:extLst>
              <a:ext uri="{FF2B5EF4-FFF2-40B4-BE49-F238E27FC236}">
                <a16:creationId xmlns:a16="http://schemas.microsoft.com/office/drawing/2014/main" id="{0D9CE5A2-2623-6AA7-8B52-7826845BD991}"/>
              </a:ext>
            </a:extLst>
          </p:cNvPr>
          <p:cNvSpPr txBox="1"/>
          <p:nvPr/>
        </p:nvSpPr>
        <p:spPr>
          <a:xfrm>
            <a:off x="6296034" y="2683907"/>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a:t>
            </a:r>
          </a:p>
        </p:txBody>
      </p:sp>
      <p:sp>
        <p:nvSpPr>
          <p:cNvPr id="19" name="CasellaDiTesto 18">
            <a:extLst>
              <a:ext uri="{FF2B5EF4-FFF2-40B4-BE49-F238E27FC236}">
                <a16:creationId xmlns:a16="http://schemas.microsoft.com/office/drawing/2014/main" id="{7F2CA534-02DF-1CD0-3DFE-3ED8CC2644E2}"/>
              </a:ext>
            </a:extLst>
          </p:cNvPr>
          <p:cNvSpPr txBox="1"/>
          <p:nvPr/>
        </p:nvSpPr>
        <p:spPr>
          <a:xfrm>
            <a:off x="4781559" y="5772150"/>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t>
            </a:r>
          </a:p>
        </p:txBody>
      </p:sp>
      <p:sp>
        <p:nvSpPr>
          <p:cNvPr id="20" name="CasellaDiTesto 19">
            <a:extLst>
              <a:ext uri="{FF2B5EF4-FFF2-40B4-BE49-F238E27FC236}">
                <a16:creationId xmlns:a16="http://schemas.microsoft.com/office/drawing/2014/main" id="{9F867919-1033-BE4A-7275-5372E423616C}"/>
              </a:ext>
            </a:extLst>
          </p:cNvPr>
          <p:cNvSpPr txBox="1"/>
          <p:nvPr/>
        </p:nvSpPr>
        <p:spPr>
          <a:xfrm>
            <a:off x="9991731" y="5772150"/>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K</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F1645F82-B454-99D0-7E58-16B09E0A8394}"/>
                  </a:ext>
                </a:extLst>
              </p:cNvPr>
              <p:cNvSpPr txBox="1"/>
              <p:nvPr/>
            </p:nvSpPr>
            <p:spPr>
              <a:xfrm>
                <a:off x="3038482" y="2638425"/>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1" name="CasellaDiTesto 20">
                <a:extLst>
                  <a:ext uri="{FF2B5EF4-FFF2-40B4-BE49-F238E27FC236}">
                    <a16:creationId xmlns:a16="http://schemas.microsoft.com/office/drawing/2014/main" id="{F1645F82-B454-99D0-7E58-16B09E0A8394}"/>
                  </a:ext>
                </a:extLst>
              </p:cNvPr>
              <p:cNvSpPr txBox="1">
                <a:spLocks noRot="1" noChangeAspect="1" noMove="1" noResize="1" noEditPoints="1" noAdjustHandles="1" noChangeArrowheads="1" noChangeShapeType="1" noTextEdit="1"/>
              </p:cNvSpPr>
              <p:nvPr/>
            </p:nvSpPr>
            <p:spPr>
              <a:xfrm>
                <a:off x="3038482" y="2638425"/>
                <a:ext cx="485768"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85FCADB4-8ADD-85CA-C119-D997F7019279}"/>
                  </a:ext>
                </a:extLst>
              </p:cNvPr>
              <p:cNvSpPr txBox="1"/>
              <p:nvPr/>
            </p:nvSpPr>
            <p:spPr>
              <a:xfrm>
                <a:off x="8143875" y="2683907"/>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2" name="CasellaDiTesto 21">
                <a:extLst>
                  <a:ext uri="{FF2B5EF4-FFF2-40B4-BE49-F238E27FC236}">
                    <a16:creationId xmlns:a16="http://schemas.microsoft.com/office/drawing/2014/main" id="{85FCADB4-8ADD-85CA-C119-D997F7019279}"/>
                  </a:ext>
                </a:extLst>
              </p:cNvPr>
              <p:cNvSpPr txBox="1">
                <a:spLocks noRot="1" noChangeAspect="1" noMove="1" noResize="1" noEditPoints="1" noAdjustHandles="1" noChangeArrowheads="1" noChangeShapeType="1" noTextEdit="1"/>
              </p:cNvSpPr>
              <p:nvPr/>
            </p:nvSpPr>
            <p:spPr>
              <a:xfrm>
                <a:off x="8143875" y="2683907"/>
                <a:ext cx="485768" cy="369332"/>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80419A09-8F42-6B4D-F8B0-505DF86DEB9B}"/>
                  </a:ext>
                </a:extLst>
              </p:cNvPr>
              <p:cNvSpPr txBox="1"/>
              <p:nvPr/>
            </p:nvSpPr>
            <p:spPr>
              <a:xfrm>
                <a:off x="4152908" y="4896445"/>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3" name="CasellaDiTesto 22">
                <a:extLst>
                  <a:ext uri="{FF2B5EF4-FFF2-40B4-BE49-F238E27FC236}">
                    <a16:creationId xmlns:a16="http://schemas.microsoft.com/office/drawing/2014/main" id="{80419A09-8F42-6B4D-F8B0-505DF86DEB9B}"/>
                  </a:ext>
                </a:extLst>
              </p:cNvPr>
              <p:cNvSpPr txBox="1">
                <a:spLocks noRot="1" noChangeAspect="1" noMove="1" noResize="1" noEditPoints="1" noAdjustHandles="1" noChangeArrowheads="1" noChangeShapeType="1" noTextEdit="1"/>
              </p:cNvSpPr>
              <p:nvPr/>
            </p:nvSpPr>
            <p:spPr>
              <a:xfrm>
                <a:off x="4152908" y="4896445"/>
                <a:ext cx="485768" cy="37427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6E0655D4-F4F0-8FA3-B44A-AF86B5AD758A}"/>
                  </a:ext>
                </a:extLst>
              </p:cNvPr>
              <p:cNvSpPr txBox="1"/>
              <p:nvPr/>
            </p:nvSpPr>
            <p:spPr>
              <a:xfrm>
                <a:off x="9310700" y="4976282"/>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4" name="CasellaDiTesto 23">
                <a:extLst>
                  <a:ext uri="{FF2B5EF4-FFF2-40B4-BE49-F238E27FC236}">
                    <a16:creationId xmlns:a16="http://schemas.microsoft.com/office/drawing/2014/main" id="{6E0655D4-F4F0-8FA3-B44A-AF86B5AD758A}"/>
                  </a:ext>
                </a:extLst>
              </p:cNvPr>
              <p:cNvSpPr txBox="1">
                <a:spLocks noRot="1" noChangeAspect="1" noMove="1" noResize="1" noEditPoints="1" noAdjustHandles="1" noChangeArrowheads="1" noChangeShapeType="1" noTextEdit="1"/>
              </p:cNvSpPr>
              <p:nvPr/>
            </p:nvSpPr>
            <p:spPr>
              <a:xfrm>
                <a:off x="9310700" y="4976282"/>
                <a:ext cx="485768" cy="37427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F1EFCB5B-DCA8-DD58-932C-70A9B624135F}"/>
                  </a:ext>
                </a:extLst>
              </p:cNvPr>
              <p:cNvSpPr txBox="1"/>
              <p:nvPr/>
            </p:nvSpPr>
            <p:spPr>
              <a:xfrm>
                <a:off x="909647" y="3536989"/>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dirty="0" smtClean="0">
                              <a:latin typeface="Cambria Math" panose="02040503050406030204" pitchFamily="18" charset="0"/>
                              <a:cs typeface="Times New Roman" panose="02020603050405020304" pitchFamily="18" charset="0"/>
                            </a:rPr>
                          </m:ctrlPr>
                        </m:sSupPr>
                        <m:e>
                          <m:r>
                            <a:rPr lang="it-IT" i="1" dirty="0" smtClean="0">
                              <a:latin typeface="Cambria Math" panose="02040503050406030204" pitchFamily="18" charset="0"/>
                              <a:cs typeface="Times New Roman" panose="02020603050405020304" pitchFamily="18" charset="0"/>
                            </a:rPr>
                            <m:t>𝑤</m:t>
                          </m:r>
                        </m:e>
                        <m:sup>
                          <m:r>
                            <a:rPr lang="it-IT" b="0" i="1" dirty="0" smtClean="0">
                              <a:latin typeface="Cambria Math" panose="02040503050406030204" pitchFamily="18" charset="0"/>
                              <a:cs typeface="Times New Roman" panose="02020603050405020304" pitchFamily="18" charset="0"/>
                            </a:rPr>
                            <m:t>∗</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5" name="CasellaDiTesto 24">
                <a:extLst>
                  <a:ext uri="{FF2B5EF4-FFF2-40B4-BE49-F238E27FC236}">
                    <a16:creationId xmlns:a16="http://schemas.microsoft.com/office/drawing/2014/main" id="{F1EFCB5B-DCA8-DD58-932C-70A9B624135F}"/>
                  </a:ext>
                </a:extLst>
              </p:cNvPr>
              <p:cNvSpPr txBox="1">
                <a:spLocks noRot="1" noChangeAspect="1" noMove="1" noResize="1" noEditPoints="1" noAdjustHandles="1" noChangeArrowheads="1" noChangeShapeType="1" noTextEdit="1"/>
              </p:cNvSpPr>
              <p:nvPr/>
            </p:nvSpPr>
            <p:spPr>
              <a:xfrm>
                <a:off x="909647" y="3536989"/>
                <a:ext cx="485768" cy="369332"/>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E787BFDC-976A-45E9-96DB-2F6223F003DE}"/>
                  </a:ext>
                </a:extLst>
              </p:cNvPr>
              <p:cNvSpPr txBox="1"/>
              <p:nvPr/>
            </p:nvSpPr>
            <p:spPr>
              <a:xfrm>
                <a:off x="6219836" y="3927513"/>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dirty="0" smtClean="0">
                              <a:latin typeface="Cambria Math" panose="02040503050406030204" pitchFamily="18" charset="0"/>
                              <a:cs typeface="Times New Roman" panose="02020603050405020304" pitchFamily="18" charset="0"/>
                            </a:rPr>
                          </m:ctrlPr>
                        </m:sSupPr>
                        <m:e>
                          <m:r>
                            <a:rPr lang="it-IT" b="0" i="1" dirty="0" smtClean="0">
                              <a:latin typeface="Cambria Math" panose="02040503050406030204" pitchFamily="18" charset="0"/>
                              <a:cs typeface="Times New Roman" panose="02020603050405020304" pitchFamily="18" charset="0"/>
                            </a:rPr>
                            <m:t>𝑟</m:t>
                          </m:r>
                        </m:e>
                        <m:sup>
                          <m:r>
                            <a:rPr lang="it-IT" b="0" i="1" dirty="0" smtClean="0">
                              <a:latin typeface="Cambria Math" panose="02040503050406030204" pitchFamily="18" charset="0"/>
                              <a:cs typeface="Times New Roman" panose="02020603050405020304" pitchFamily="18" charset="0"/>
                            </a:rPr>
                            <m:t>∗</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6" name="CasellaDiTesto 25">
                <a:extLst>
                  <a:ext uri="{FF2B5EF4-FFF2-40B4-BE49-F238E27FC236}">
                    <a16:creationId xmlns:a16="http://schemas.microsoft.com/office/drawing/2014/main" id="{E787BFDC-976A-45E9-96DB-2F6223F003DE}"/>
                  </a:ext>
                </a:extLst>
              </p:cNvPr>
              <p:cNvSpPr txBox="1">
                <a:spLocks noRot="1" noChangeAspect="1" noMove="1" noResize="1" noEditPoints="1" noAdjustHandles="1" noChangeArrowheads="1" noChangeShapeType="1" noTextEdit="1"/>
              </p:cNvSpPr>
              <p:nvPr/>
            </p:nvSpPr>
            <p:spPr>
              <a:xfrm>
                <a:off x="6219836" y="3927513"/>
                <a:ext cx="485768" cy="369332"/>
              </a:xfrm>
              <a:prstGeom prst="rect">
                <a:avLst/>
              </a:prstGeom>
              <a:blipFill>
                <a:blip r:embed="rId8"/>
                <a:stretch>
                  <a:fillRect/>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FC33701C-27A9-0218-03C7-3BD5C66FC4B5}"/>
              </a:ext>
            </a:extLst>
          </p:cNvPr>
          <p:cNvCxnSpPr>
            <a:cxnSpLocks/>
          </p:cNvCxnSpPr>
          <p:nvPr/>
        </p:nvCxnSpPr>
        <p:spPr>
          <a:xfrm flipH="1">
            <a:off x="1562100" y="3965613"/>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0" name="Connettore diritto 29">
            <a:extLst>
              <a:ext uri="{FF2B5EF4-FFF2-40B4-BE49-F238E27FC236}">
                <a16:creationId xmlns:a16="http://schemas.microsoft.com/office/drawing/2014/main" id="{1527F2CE-3734-6098-656B-E4A17A25CA02}"/>
              </a:ext>
            </a:extLst>
          </p:cNvPr>
          <p:cNvCxnSpPr>
            <a:cxnSpLocks/>
          </p:cNvCxnSpPr>
          <p:nvPr/>
        </p:nvCxnSpPr>
        <p:spPr>
          <a:xfrm flipH="1">
            <a:off x="6677025" y="4132300"/>
            <a:ext cx="15144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sp>
        <p:nvSpPr>
          <p:cNvPr id="3" name="Shape 17">
            <a:extLst>
              <a:ext uri="{FF2B5EF4-FFF2-40B4-BE49-F238E27FC236}">
                <a16:creationId xmlns:a16="http://schemas.microsoft.com/office/drawing/2014/main" id="{E1D01C2E-EB8C-0FD2-D7BA-C00B3D914FD5}"/>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7" name="Shape 18">
            <a:extLst>
              <a:ext uri="{FF2B5EF4-FFF2-40B4-BE49-F238E27FC236}">
                <a16:creationId xmlns:a16="http://schemas.microsoft.com/office/drawing/2014/main" id="{C2874F83-56F3-8FBF-2D5C-8CEE88BDE8A4}"/>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11" name="Image 0" descr="preencoded.png">
            <a:extLst>
              <a:ext uri="{FF2B5EF4-FFF2-40B4-BE49-F238E27FC236}">
                <a16:creationId xmlns:a16="http://schemas.microsoft.com/office/drawing/2014/main" id="{E3B107F7-BB22-8A37-CA6E-EF0D12C459B1}"/>
              </a:ext>
            </a:extLst>
          </p:cNvPr>
          <p:cNvPicPr>
            <a:picLocks noChangeAspect="1"/>
          </p:cNvPicPr>
          <p:nvPr/>
        </p:nvPicPr>
        <p:blipFill>
          <a:blip r:embed="rId9"/>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590491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FA8FD-D267-6CF7-84AB-1D2CA745A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4FC17-5A2B-1079-8468-BC705620C058}"/>
              </a:ext>
            </a:extLst>
          </p:cNvPr>
          <p:cNvSpPr>
            <a:spLocks noGrp="1"/>
          </p:cNvSpPr>
          <p:nvPr>
            <p:ph type="title"/>
          </p:nvPr>
        </p:nvSpPr>
        <p:spPr>
          <a:xfrm>
            <a:off x="797439" y="-96775"/>
            <a:ext cx="10515600" cy="1325563"/>
          </a:xfrm>
        </p:spPr>
        <p:txBody>
          <a:bodyPr/>
          <a:lstStyle/>
          <a:p>
            <a:r>
              <a:rPr lang="it-IT" noProof="0" dirty="0">
                <a:latin typeface="Times New Roman" panose="02020603050405020304" pitchFamily="18" charset="0"/>
                <a:cs typeface="Times New Roman" panose="02020603050405020304" pitchFamily="18" charset="0"/>
              </a:rPr>
              <a:t>L’equilibrio economico generale</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6F58E61D-1CD5-F53E-36BF-7DB82FC2CF09}"/>
                  </a:ext>
                </a:extLst>
              </p:cNvPr>
              <p:cNvSpPr txBox="1">
                <a:spLocks/>
              </p:cNvSpPr>
              <p:nvPr/>
            </p:nvSpPr>
            <p:spPr bwMode="auto">
              <a:xfrm>
                <a:off x="758451" y="1061200"/>
                <a:ext cx="11004923" cy="57968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Esempio numerico:</a:t>
                </a:r>
              </a:p>
              <a:p>
                <a:pPr marL="0" indent="0" algn="just">
                  <a:buNone/>
                </a:pPr>
                <a:r>
                  <a:rPr lang="it-IT" sz="1800" dirty="0">
                    <a:latin typeface="Times New Roman" panose="02020603050405020304" pitchFamily="18" charset="0"/>
                    <a:cs typeface="Times New Roman" panose="02020603050405020304" pitchFamily="18" charset="0"/>
                  </a:rPr>
                  <a:t>Lavoratori: </a:t>
                </a:r>
              </a:p>
              <a:p>
                <a:pPr marL="0" indent="0" algn="just">
                  <a:buNone/>
                </a:pPr>
                <a14:m>
                  <m:oMathPara xmlns:m="http://schemas.openxmlformats.org/officeDocument/2006/math">
                    <m:oMathParaPr>
                      <m:jc m:val="centerGroup"/>
                    </m:oMathParaPr>
                    <m:oMath xmlns:m="http://schemas.openxmlformats.org/officeDocument/2006/math">
                      <m:r>
                        <m:rPr>
                          <m:sty m:val="p"/>
                        </m:rPr>
                        <a:rPr lang="it-IT" sz="1800" i="1" noProof="0" smtClean="0">
                          <a:latin typeface="Cambria Math" panose="02040503050406030204" pitchFamily="18" charset="0"/>
                        </a:rPr>
                        <m:t>max</m:t>
                      </m:r>
                      <m:r>
                        <a:rPr lang="it-IT" sz="1800" i="1" noProof="0" smtClean="0">
                          <a:latin typeface="Cambria Math" panose="02040503050406030204" pitchFamily="18" charset="0"/>
                        </a:rPr>
                        <m:t>​ </m:t>
                      </m:r>
                      <m:r>
                        <a:rPr lang="it-IT" sz="1800" i="1" noProof="0" smtClean="0">
                          <a:latin typeface="Cambria Math" panose="02040503050406030204" pitchFamily="18" charset="0"/>
                        </a:rPr>
                        <m:t>𝑈</m:t>
                      </m:r>
                      <m:r>
                        <a:rPr lang="it-IT" sz="1800" i="1" noProof="0" smtClean="0">
                          <a:latin typeface="Cambria Math" panose="02040503050406030204" pitchFamily="18" charset="0"/>
                        </a:rPr>
                        <m:t>(</m:t>
                      </m:r>
                      <m:r>
                        <a:rPr lang="it-IT" sz="1800" i="1" noProof="0" smtClean="0">
                          <a:latin typeface="Cambria Math" panose="02040503050406030204" pitchFamily="18" charset="0"/>
                        </a:rPr>
                        <m:t>𝐶</m:t>
                      </m:r>
                      <m:r>
                        <a:rPr lang="it-IT" sz="1800" i="1" noProof="0" smtClean="0">
                          <a:latin typeface="Cambria Math" panose="02040503050406030204" pitchFamily="18" charset="0"/>
                        </a:rPr>
                        <m:t>,</m:t>
                      </m:r>
                      <m:r>
                        <a:rPr lang="it-IT" sz="1800" i="1" noProof="0" smtClean="0">
                          <a:latin typeface="Cambria Math" panose="02040503050406030204" pitchFamily="18" charset="0"/>
                        </a:rPr>
                        <m:t>𝐿</m:t>
                      </m:r>
                      <m:r>
                        <a:rPr lang="it-IT" sz="1800" i="1" noProof="0" smtClean="0">
                          <a:latin typeface="Cambria Math" panose="02040503050406030204" pitchFamily="18" charset="0"/>
                        </a:rPr>
                        <m:t>)=</m:t>
                      </m:r>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𝐶</m:t>
                          </m:r>
                        </m:e>
                        <m:sup>
                          <m:r>
                            <a:rPr lang="it-IT" sz="1800" b="0" i="1" noProof="0" smtClean="0">
                              <a:latin typeface="Cambria Math" panose="02040503050406030204" pitchFamily="18" charset="0"/>
                            </a:rPr>
                            <m:t>𝛼</m:t>
                          </m:r>
                        </m:sup>
                      </m:sSup>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𝑙</m:t>
                          </m:r>
                        </m:e>
                        <m:sup>
                          <m:r>
                            <a:rPr lang="it-IT" sz="1800" b="0" i="1" noProof="0" smtClean="0">
                              <a:latin typeface="Cambria Math" panose="02040503050406030204" pitchFamily="18" charset="0"/>
                            </a:rPr>
                            <m:t>1</m:t>
                          </m:r>
                          <m:r>
                            <m:rPr>
                              <m:lit/>
                            </m:rPr>
                            <a:rPr lang="it-IT" sz="1800" b="0" i="1" noProof="0" smtClean="0">
                              <a:latin typeface="Cambria Math" panose="02040503050406030204" pitchFamily="18" charset="0"/>
                            </a:rPr>
                            <m:t>−</m:t>
                          </m:r>
                          <m:r>
                            <a:rPr lang="it-IT" sz="1800" b="0" i="1" noProof="0" smtClean="0">
                              <a:latin typeface="Cambria Math" panose="02040503050406030204" pitchFamily="18" charset="0"/>
                            </a:rPr>
                            <m:t>𝛼</m:t>
                          </m:r>
                          <m:r>
                            <a:rPr lang="it-IT" sz="1800" b="0" i="1" noProof="0" smtClean="0">
                              <a:latin typeface="Cambria Math" panose="02040503050406030204" pitchFamily="18" charset="0"/>
                            </a:rPr>
                            <m:t> </m:t>
                          </m:r>
                        </m:sup>
                      </m:sSup>
                    </m:oMath>
                  </m:oMathPara>
                </a14:m>
                <a:endParaRPr lang="it-IT" sz="1800" noProof="0" dirty="0">
                  <a:latin typeface="Times New Roman" panose="02020603050405020304" pitchFamily="18" charset="0"/>
                  <a:cs typeface="Times New Roman" panose="02020603050405020304" pitchFamily="18" charset="0"/>
                </a:endParaRPr>
              </a:p>
              <a:p>
                <a:pPr marL="0" indent="0">
                  <a:spcBef>
                    <a:spcPct val="0"/>
                  </a:spcBef>
                  <a:buNone/>
                </a:pPr>
                <a14:m>
                  <m:oMathPara xmlns:m="http://schemas.openxmlformats.org/officeDocument/2006/math">
                    <m:oMathParaPr>
                      <m:jc m:val="centerGroup"/>
                    </m:oMathParaPr>
                    <m:oMath xmlns:m="http://schemas.openxmlformats.org/officeDocument/2006/math">
                      <m:r>
                        <a:rPr lang="it-IT" sz="1800" i="1">
                          <a:solidFill>
                            <a:schemeClr val="tx1"/>
                          </a:solidFill>
                          <a:latin typeface="Cambria Math" panose="02040503050406030204" pitchFamily="18" charset="0"/>
                          <a:cs typeface="Times New Roman" panose="02020603050405020304" pitchFamily="18" charset="0"/>
                        </a:rPr>
                        <m:t>𝑐</m:t>
                      </m:r>
                      <m:r>
                        <a:rPr lang="it-IT" sz="1800" i="1">
                          <a:solidFill>
                            <a:schemeClr val="tx1"/>
                          </a:solidFill>
                          <a:latin typeface="Cambria Math" panose="02040503050406030204" pitchFamily="18" charset="0"/>
                          <a:cs typeface="Times New Roman" panose="02020603050405020304" pitchFamily="18" charset="0"/>
                        </a:rPr>
                        <m:t>+</m:t>
                      </m:r>
                      <m:r>
                        <a:rPr lang="it-IT" sz="1800" i="1">
                          <a:solidFill>
                            <a:schemeClr val="tx1"/>
                          </a:solidFill>
                          <a:latin typeface="Cambria Math" panose="02040503050406030204" pitchFamily="18" charset="0"/>
                          <a:cs typeface="Times New Roman" panose="02020603050405020304" pitchFamily="18" charset="0"/>
                        </a:rPr>
                        <m:t>𝑤𝑙</m:t>
                      </m:r>
                      <m:r>
                        <a:rPr lang="it-IT" sz="1800" i="1">
                          <a:solidFill>
                            <a:schemeClr val="tx1"/>
                          </a:solidFill>
                          <a:latin typeface="Cambria Math" panose="02040503050406030204" pitchFamily="18" charset="0"/>
                          <a:cs typeface="Times New Roman" panose="02020603050405020304" pitchFamily="18" charset="0"/>
                        </a:rPr>
                        <m:t>=</m:t>
                      </m:r>
                      <m:r>
                        <a:rPr lang="it-IT" sz="1800" i="1">
                          <a:solidFill>
                            <a:schemeClr val="tx1"/>
                          </a:solidFill>
                          <a:latin typeface="Cambria Math" panose="02040503050406030204" pitchFamily="18" charset="0"/>
                          <a:cs typeface="Times New Roman" panose="02020603050405020304" pitchFamily="18" charset="0"/>
                        </a:rPr>
                        <m:t>𝑤𝑇</m:t>
                      </m:r>
                    </m:oMath>
                  </m:oMathPara>
                </a14:m>
                <a:endParaRPr lang="it-IT" sz="18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Capitalisti: </a:t>
                </a: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lang="it-IT" sz="1800" b="0" i="1" noProof="0" smtClean="0">
                          <a:latin typeface="Cambria Math" panose="02040503050406030204" pitchFamily="18" charset="0"/>
                          <a:cs typeface="Times New Roman" panose="02020603050405020304" pitchFamily="18" charset="0"/>
                        </a:rPr>
                        <m:t>𝑚𝑎𝑥</m:t>
                      </m:r>
                      <m:r>
                        <a:rPr lang="it-IT" sz="1800" b="0" i="1" noProof="0" smtClean="0">
                          <a:latin typeface="Cambria Math" panose="02040503050406030204" pitchFamily="18" charset="0"/>
                          <a:cs typeface="Times New Roman" panose="02020603050405020304" pitchFamily="18" charset="0"/>
                        </a:rPr>
                        <m:t> </m:t>
                      </m:r>
                      <m:sSub>
                        <m:sSubPr>
                          <m:ctrlPr>
                            <a:rPr lang="it-IT" sz="1800" b="0" i="1" noProof="0" smtClean="0">
                              <a:latin typeface="Cambria Math" panose="02040503050406030204" pitchFamily="18" charset="0"/>
                              <a:cs typeface="Times New Roman" panose="02020603050405020304" pitchFamily="18" charset="0"/>
                            </a:rPr>
                          </m:ctrlPr>
                        </m:sSubPr>
                        <m:e>
                          <m:r>
                            <a:rPr lang="it-IT" sz="1800" b="0" i="1" noProof="0" smtClean="0">
                              <a:latin typeface="Cambria Math" panose="02040503050406030204" pitchFamily="18" charset="0"/>
                              <a:cs typeface="Times New Roman" panose="02020603050405020304" pitchFamily="18" charset="0"/>
                            </a:rPr>
                            <m:t>𝑈</m:t>
                          </m:r>
                        </m:e>
                        <m:sub>
                          <m:r>
                            <a:rPr lang="it-IT" sz="1800" b="0" i="1" noProof="0" smtClean="0">
                              <a:latin typeface="Cambria Math" panose="02040503050406030204" pitchFamily="18" charset="0"/>
                              <a:cs typeface="Times New Roman" panose="02020603050405020304" pitchFamily="18" charset="0"/>
                            </a:rPr>
                            <m:t>𝐾</m:t>
                          </m:r>
                        </m:sub>
                      </m:sSub>
                      <m:r>
                        <a:rPr lang="it-IT" sz="1800" b="0" i="1" noProof="0" smtClean="0">
                          <a:latin typeface="Cambria Math" panose="02040503050406030204" pitchFamily="18" charset="0"/>
                          <a:cs typeface="Times New Roman" panose="02020603050405020304" pitchFamily="18" charset="0"/>
                        </a:rPr>
                        <m:t>=</m:t>
                      </m:r>
                      <m:r>
                        <a:rPr lang="it-IT" sz="1800" b="0" i="1" noProof="0" smtClean="0">
                          <a:latin typeface="Cambria Math" panose="02040503050406030204" pitchFamily="18" charset="0"/>
                          <a:cs typeface="Times New Roman" panose="02020603050405020304" pitchFamily="18" charset="0"/>
                        </a:rPr>
                        <m:t>𝐶</m:t>
                      </m:r>
                    </m:oMath>
                  </m:oMathPara>
                </a14:m>
                <a:endParaRPr lang="it-IT" sz="1800" noProof="0"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None/>
                </a:pPr>
                <a14:m>
                  <m:oMathPara xmlns:m="http://schemas.openxmlformats.org/officeDocument/2006/math">
                    <m:oMathParaPr>
                      <m:jc m:val="centerGroup"/>
                    </m:oMathParaPr>
                    <m:oMath xmlns:m="http://schemas.openxmlformats.org/officeDocument/2006/math">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𝐶</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𝑟</m:t>
                      </m:r>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 </m:t>
                      </m:r>
                      <m:acc>
                        <m:accPr>
                          <m:chr m:val="̅"/>
                          <m:ctrlP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ctrlPr>
                        </m:accPr>
                        <m:e>
                          <m:r>
                            <a:rPr kumimoji="0" lang="it-IT" sz="1800" b="0" i="1" u="none" strike="noStrike" cap="none" normalizeH="0" baseline="0" noProof="0" smtClean="0">
                              <a:ln>
                                <a:noFill/>
                              </a:ln>
                              <a:solidFill>
                                <a:schemeClr val="tx1"/>
                              </a:solidFill>
                              <a:effectLst/>
                              <a:latin typeface="Cambria Math" panose="02040503050406030204" pitchFamily="18" charset="0"/>
                              <a:cs typeface="Times New Roman" panose="02020603050405020304" pitchFamily="18" charset="0"/>
                            </a:rPr>
                            <m:t>𝐾</m:t>
                          </m:r>
                        </m:e>
                      </m:acc>
                    </m:oMath>
                  </m:oMathPara>
                </a14:m>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Impresa:</a:t>
                </a: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i="1" noProof="0" smtClean="0">
                          <a:latin typeface="Cambria Math" panose="02040503050406030204" pitchFamily="18" charset="0"/>
                        </a:rPr>
                        <m:t>𝑚𝑎𝑥</m:t>
                      </m:r>
                      <m:r>
                        <a:rPr lang="it-IT" sz="1800" i="1" noProof="0" smtClean="0">
                          <a:latin typeface="Cambria Math" panose="02040503050406030204" pitchFamily="18" charset="0"/>
                        </a:rPr>
                        <m:t>​ </m:t>
                      </m:r>
                      <m:r>
                        <m:rPr>
                          <m:sty m:val="p"/>
                        </m:rPr>
                        <a:rPr lang="it-IT" sz="1800" i="0" noProof="0" smtClean="0">
                          <a:latin typeface="Cambria Math" panose="02040503050406030204" pitchFamily="18" charset="0"/>
                        </a:rPr>
                        <m:t>Π</m:t>
                      </m:r>
                      <m:d>
                        <m:dPr>
                          <m:ctrlPr>
                            <a:rPr lang="it-IT" sz="1800" b="0" i="1" noProof="0" smtClean="0">
                              <a:latin typeface="Cambria Math" panose="02040503050406030204" pitchFamily="18" charset="0"/>
                            </a:rPr>
                          </m:ctrlPr>
                        </m:dPr>
                        <m:e>
                          <m:r>
                            <a:rPr lang="it-IT" sz="1800" b="0" i="1" noProof="0" smtClean="0">
                              <a:latin typeface="Cambria Math" panose="02040503050406030204" pitchFamily="18" charset="0"/>
                            </a:rPr>
                            <m:t>𝐾</m:t>
                          </m:r>
                          <m:r>
                            <a:rPr lang="it-IT" sz="1800" b="0" i="1" noProof="0" smtClean="0">
                              <a:latin typeface="Cambria Math" panose="02040503050406030204" pitchFamily="18" charset="0"/>
                            </a:rPr>
                            <m:t>,</m:t>
                          </m:r>
                          <m:r>
                            <a:rPr lang="it-IT" sz="1800" b="0" i="1" noProof="0" smtClean="0">
                              <a:latin typeface="Cambria Math" panose="02040503050406030204" pitchFamily="18" charset="0"/>
                            </a:rPr>
                            <m:t>𝐿</m:t>
                          </m:r>
                        </m:e>
                      </m:d>
                      <m:r>
                        <a:rPr lang="it-IT" sz="1800" b="0" i="1" noProof="0" smtClean="0">
                          <a:latin typeface="Cambria Math" panose="02040503050406030204" pitchFamily="18" charset="0"/>
                        </a:rPr>
                        <m:t>=</m:t>
                      </m:r>
                      <m:r>
                        <a:rPr lang="it-IT" sz="1800" b="0" i="1" noProof="0" smtClean="0">
                          <a:latin typeface="Cambria Math" panose="02040503050406030204" pitchFamily="18" charset="0"/>
                        </a:rPr>
                        <m:t>𝐴</m:t>
                      </m:r>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𝐿</m:t>
                          </m:r>
                        </m:e>
                        <m:sup>
                          <m:r>
                            <a:rPr lang="it-IT" sz="1800" b="0" i="1" noProof="0" smtClean="0">
                              <a:latin typeface="Cambria Math" panose="02040503050406030204" pitchFamily="18" charset="0"/>
                            </a:rPr>
                            <m:t>𝛽</m:t>
                          </m:r>
                        </m:sup>
                      </m:sSup>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𝐾</m:t>
                          </m:r>
                        </m:e>
                        <m:sup>
                          <m:r>
                            <a:rPr lang="it-IT" sz="1800" b="0" i="1" noProof="0" smtClean="0">
                              <a:latin typeface="Cambria Math" panose="02040503050406030204" pitchFamily="18" charset="0"/>
                            </a:rPr>
                            <m:t>1−</m:t>
                          </m:r>
                          <m:r>
                            <a:rPr lang="it-IT" sz="1800" b="0" i="1" noProof="0" smtClean="0">
                              <a:latin typeface="Cambria Math" panose="02040503050406030204" pitchFamily="18" charset="0"/>
                            </a:rPr>
                            <m:t>𝛽</m:t>
                          </m:r>
                        </m:sup>
                      </m:sSup>
                      <m:r>
                        <a:rPr lang="it-IT" sz="1800" b="0" i="1" noProof="0" smtClean="0">
                          <a:latin typeface="Cambria Math" panose="02040503050406030204" pitchFamily="18" charset="0"/>
                        </a:rPr>
                        <m:t>  </m:t>
                      </m:r>
                      <m:r>
                        <a:rPr lang="it-IT" sz="1800" i="1" noProof="0" smtClean="0">
                          <a:latin typeface="Cambria Math" panose="02040503050406030204" pitchFamily="18" charset="0"/>
                        </a:rPr>
                        <m:t>−</m:t>
                      </m:r>
                      <m:r>
                        <a:rPr lang="it-IT" sz="1800" i="1" noProof="0" smtClean="0">
                          <a:latin typeface="Cambria Math" panose="02040503050406030204" pitchFamily="18" charset="0"/>
                        </a:rPr>
                        <m:t>𝑤𝐿</m:t>
                      </m:r>
                      <m:r>
                        <a:rPr lang="it-IT" sz="1800" i="1" noProof="0" smtClean="0">
                          <a:latin typeface="Cambria Math" panose="02040503050406030204" pitchFamily="18" charset="0"/>
                        </a:rPr>
                        <m:t>−</m:t>
                      </m:r>
                      <m:r>
                        <a:rPr lang="it-IT" sz="1800" i="1" noProof="0" smtClean="0">
                          <a:latin typeface="Cambria Math" panose="02040503050406030204" pitchFamily="18" charset="0"/>
                        </a:rPr>
                        <m:t>𝑟𝐾</m:t>
                      </m:r>
                    </m:oMath>
                  </m:oMathPara>
                </a14:m>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Dati: K= 8, T=10,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𝛼</m:t>
                    </m:r>
                    <m:r>
                      <a:rPr lang="it-IT" sz="1800" b="0" i="1" smtClean="0">
                        <a:latin typeface="Cambria Math" panose="02040503050406030204" pitchFamily="18" charset="0"/>
                        <a:cs typeface="Times New Roman" panose="02020603050405020304" pitchFamily="18" charset="0"/>
                      </a:rPr>
                      <m:t>=0.6</m:t>
                    </m:r>
                  </m:oMath>
                </a14:m>
                <a:r>
                  <a:rPr lang="it-IT" sz="1800" b="0" dirty="0">
                    <a:latin typeface="Times New Roman" panose="02020603050405020304" pitchFamily="18" charset="0"/>
                    <a:cs typeface="Times New Roman" panose="02020603050405020304" pitchFamily="18" charset="0"/>
                  </a:rPr>
                  <a:t>,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𝛽</m:t>
                    </m:r>
                    <m:r>
                      <a:rPr lang="it-IT" sz="1800" b="0" i="1" smtClean="0">
                        <a:latin typeface="Cambria Math" panose="02040503050406030204" pitchFamily="18" charset="0"/>
                        <a:cs typeface="Times New Roman" panose="02020603050405020304" pitchFamily="18" charset="0"/>
                      </a:rPr>
                      <m:t>=0.4, </m:t>
                    </m:r>
                  </m:oMath>
                </a14:m>
                <a:r>
                  <a:rPr lang="it-IT" sz="1800" dirty="0">
                    <a:latin typeface="Times New Roman" panose="02020603050405020304" pitchFamily="18" charset="0"/>
                    <a:cs typeface="Times New Roman" panose="02020603050405020304" pitchFamily="18" charset="0"/>
                  </a:rPr>
                  <a:t>A=1</a:t>
                </a: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6F58E61D-1CD5-F53E-36BF-7DB82FC2CF09}"/>
                  </a:ext>
                </a:extLst>
              </p:cNvPr>
              <p:cNvSpPr txBox="1">
                <a:spLocks noRot="1" noChangeAspect="1" noMove="1" noResize="1" noEditPoints="1" noAdjustHandles="1" noChangeArrowheads="1" noChangeShapeType="1" noTextEdit="1"/>
              </p:cNvSpPr>
              <p:nvPr/>
            </p:nvSpPr>
            <p:spPr bwMode="auto">
              <a:xfrm>
                <a:off x="758451" y="1061200"/>
                <a:ext cx="11004923" cy="5796800"/>
              </a:xfrm>
              <a:prstGeom prst="rect">
                <a:avLst/>
              </a:prstGeom>
              <a:blipFill>
                <a:blip r:embed="rId3"/>
                <a:stretch>
                  <a:fillRect l="-443" t="-526"/>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BBD08965-3920-E1D5-2706-89DBE15CE000}"/>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5ABA6AD1-CF39-068D-DC40-E1A4FF3E8EC4}"/>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5891AEFF-876E-B65F-6244-6A3C4606345A}"/>
              </a:ext>
            </a:extLst>
          </p:cNvPr>
          <p:cNvPicPr>
            <a:picLocks noChangeAspect="1"/>
          </p:cNvPicPr>
          <p:nvPr/>
        </p:nvPicPr>
        <p:blipFill>
          <a:blip r:embed="rId4"/>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966868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92575-94B2-1548-885A-52C7AF2BB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5F1A0-6C16-D602-32D4-4ACE0B604545}"/>
              </a:ext>
            </a:extLst>
          </p:cNvPr>
          <p:cNvSpPr>
            <a:spLocks noGrp="1"/>
          </p:cNvSpPr>
          <p:nvPr>
            <p:ph type="title"/>
          </p:nvPr>
        </p:nvSpPr>
        <p:spPr>
          <a:xfrm>
            <a:off x="797439" y="-96775"/>
            <a:ext cx="10515600" cy="1325563"/>
          </a:xfrm>
        </p:spPr>
        <p:txBody>
          <a:bodyPr/>
          <a:lstStyle/>
          <a:p>
            <a:r>
              <a:rPr lang="it-IT" noProof="0" dirty="0">
                <a:latin typeface="Times New Roman" panose="02020603050405020304" pitchFamily="18" charset="0"/>
                <a:cs typeface="Times New Roman" panose="02020603050405020304" pitchFamily="18" charset="0"/>
              </a:rPr>
              <a:t>L’equilibrio economico generale</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2EE0CF14-5DD3-D6DB-DD59-D518165213A9}"/>
                  </a:ext>
                </a:extLst>
              </p:cNvPr>
              <p:cNvSpPr txBox="1">
                <a:spLocks/>
              </p:cNvSpPr>
              <p:nvPr/>
            </p:nvSpPr>
            <p:spPr bwMode="auto">
              <a:xfrm>
                <a:off x="758451" y="1061200"/>
                <a:ext cx="11004923" cy="57968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Risoluzione:</a:t>
                </a:r>
              </a:p>
              <a:p>
                <a:pPr marL="0" indent="0" algn="just">
                  <a:buNone/>
                </a:pPr>
                <a:r>
                  <a:rPr lang="it-IT" sz="1800" dirty="0">
                    <a:latin typeface="Times New Roman" panose="02020603050405020304" pitchFamily="18" charset="0"/>
                    <a:cs typeface="Times New Roman" panose="02020603050405020304" pitchFamily="18" charset="0"/>
                  </a:rPr>
                  <a:t>Prezzi di equilibrio: </a:t>
                </a:r>
              </a:p>
              <a:p>
                <a:pPr marL="0" indent="0">
                  <a:buNone/>
                </a:pPr>
                <a14:m>
                  <m:oMathPara xmlns:m="http://schemas.openxmlformats.org/officeDocument/2006/math">
                    <m:oMathParaPr>
                      <m:jc m:val="centerGroup"/>
                    </m:oMathParaPr>
                    <m:oMath xmlns:m="http://schemas.openxmlformats.org/officeDocument/2006/math">
                      <m:r>
                        <a:rPr lang="it-IT" sz="1800" i="1">
                          <a:latin typeface="Cambria Math" panose="02040503050406030204" pitchFamily="18" charset="0"/>
                        </a:rPr>
                        <m:t>𝑤</m:t>
                      </m:r>
                      <m:r>
                        <a:rPr lang="it-IT" sz="1800" i="1">
                          <a:latin typeface="Cambria Math" panose="02040503050406030204" pitchFamily="18" charset="0"/>
                        </a:rPr>
                        <m:t>=</m:t>
                      </m:r>
                      <m:r>
                        <a:rPr lang="it-IT" sz="1800" i="1">
                          <a:latin typeface="Cambria Math" panose="02040503050406030204" pitchFamily="18" charset="0"/>
                        </a:rPr>
                        <m:t>𝛽</m:t>
                      </m:r>
                      <m:sSup>
                        <m:sSupPr>
                          <m:ctrlPr>
                            <a:rPr lang="it-IT" sz="1800" i="1">
                              <a:latin typeface="Cambria Math" panose="02040503050406030204" pitchFamily="18" charset="0"/>
                            </a:rPr>
                          </m:ctrlPr>
                        </m:sSupPr>
                        <m:e>
                          <m:r>
                            <a:rPr lang="it-IT" sz="1800" i="1">
                              <a:latin typeface="Cambria Math" panose="02040503050406030204" pitchFamily="18" charset="0"/>
                            </a:rPr>
                            <m:t>(</m:t>
                          </m:r>
                          <m:r>
                            <a:rPr lang="it-IT" sz="1800" i="1">
                              <a:latin typeface="Cambria Math" panose="02040503050406030204" pitchFamily="18" charset="0"/>
                            </a:rPr>
                            <m:t>𝛼</m:t>
                          </m:r>
                          <m:r>
                            <a:rPr lang="it-IT" sz="1800" i="1">
                              <a:latin typeface="Cambria Math" panose="02040503050406030204" pitchFamily="18" charset="0"/>
                            </a:rPr>
                            <m:t>𝑇</m:t>
                          </m:r>
                          <m:r>
                            <a:rPr lang="it-IT" sz="1800" i="1">
                              <a:latin typeface="Cambria Math" panose="02040503050406030204" pitchFamily="18" charset="0"/>
                            </a:rPr>
                            <m:t>)</m:t>
                          </m:r>
                        </m:e>
                        <m:sup>
                          <m:r>
                            <a:rPr lang="it-IT" sz="1800" i="1">
                              <a:latin typeface="Cambria Math" panose="02040503050406030204" pitchFamily="18" charset="0"/>
                            </a:rPr>
                            <m:t>𝛽</m:t>
                          </m:r>
                          <m:r>
                            <a:rPr lang="it-IT" sz="1800" i="1">
                              <a:latin typeface="Cambria Math" panose="02040503050406030204" pitchFamily="18" charset="0"/>
                            </a:rPr>
                            <m:t>−1</m:t>
                          </m:r>
                        </m:sup>
                      </m:sSup>
                      <m:sSup>
                        <m:sSupPr>
                          <m:ctrlPr>
                            <a:rPr lang="it-IT" sz="1800" i="1">
                              <a:latin typeface="Cambria Math" panose="02040503050406030204" pitchFamily="18" charset="0"/>
                            </a:rPr>
                          </m:ctrlPr>
                        </m:sSupPr>
                        <m:e>
                          <m:acc>
                            <m:accPr>
                              <m:chr m:val="̅"/>
                              <m:ctrlPr>
                                <a:rPr lang="it-IT" sz="1800" i="1">
                                  <a:latin typeface="Cambria Math" panose="02040503050406030204" pitchFamily="18" charset="0"/>
                                </a:rPr>
                              </m:ctrlPr>
                            </m:accPr>
                            <m:e>
                              <m:r>
                                <a:rPr lang="it-IT" sz="1800" i="1">
                                  <a:latin typeface="Cambria Math" panose="02040503050406030204" pitchFamily="18" charset="0"/>
                                </a:rPr>
                                <m:t>𝐾</m:t>
                              </m:r>
                            </m:e>
                          </m:acc>
                        </m:e>
                        <m:sup>
                          <m:r>
                            <a:rPr lang="it-IT" sz="1800" i="1">
                              <a:latin typeface="Cambria Math" panose="02040503050406030204" pitchFamily="18" charset="0"/>
                            </a:rPr>
                            <m:t>1−</m:t>
                          </m:r>
                          <m:r>
                            <a:rPr lang="it-IT" sz="1800" i="1">
                              <a:latin typeface="Cambria Math" panose="02040503050406030204" pitchFamily="18" charset="0"/>
                            </a:rPr>
                            <m:t>𝛽</m:t>
                          </m:r>
                        </m:sup>
                      </m:sSup>
                      <m:r>
                        <a:rPr lang="it-IT" sz="1800" b="0" i="1" smtClean="0">
                          <a:latin typeface="Cambria Math" panose="02040503050406030204" pitchFamily="18" charset="0"/>
                        </a:rPr>
                        <m:t>=0.535</m:t>
                      </m:r>
                    </m:oMath>
                  </m:oMathPara>
                </a14:m>
                <a:endParaRPr lang="it-IT" sz="1800" dirty="0"/>
              </a:p>
              <a:p>
                <a:pPr marL="0" indent="0">
                  <a:buNone/>
                </a:pPr>
                <a14:m>
                  <m:oMathPara xmlns:m="http://schemas.openxmlformats.org/officeDocument/2006/math">
                    <m:oMathParaPr>
                      <m:jc m:val="centerGroup"/>
                    </m:oMathParaPr>
                    <m:oMath xmlns:m="http://schemas.openxmlformats.org/officeDocument/2006/math">
                      <m:r>
                        <a:rPr lang="it-IT" sz="1800" i="1">
                          <a:latin typeface="Cambria Math" panose="02040503050406030204" pitchFamily="18" charset="0"/>
                        </a:rPr>
                        <m:t>𝑟</m:t>
                      </m:r>
                      <m:r>
                        <a:rPr lang="it-IT" sz="1800" i="1">
                          <a:latin typeface="Cambria Math" panose="02040503050406030204" pitchFamily="18" charset="0"/>
                        </a:rPr>
                        <m:t>=</m:t>
                      </m:r>
                      <m:d>
                        <m:dPr>
                          <m:ctrlPr>
                            <a:rPr lang="it-IT" sz="1800" i="1">
                              <a:latin typeface="Cambria Math" panose="02040503050406030204" pitchFamily="18" charset="0"/>
                            </a:rPr>
                          </m:ctrlPr>
                        </m:dPr>
                        <m:e>
                          <m:r>
                            <a:rPr lang="it-IT" sz="1800" i="1">
                              <a:latin typeface="Cambria Math" panose="02040503050406030204" pitchFamily="18" charset="0"/>
                            </a:rPr>
                            <m:t>1−</m:t>
                          </m:r>
                          <m:r>
                            <a:rPr lang="it-IT" sz="1800" i="1">
                              <a:latin typeface="Cambria Math" panose="02040503050406030204" pitchFamily="18" charset="0"/>
                            </a:rPr>
                            <m:t>𝛽</m:t>
                          </m:r>
                        </m:e>
                      </m:d>
                      <m:sSup>
                        <m:sSupPr>
                          <m:ctrlPr>
                            <a:rPr lang="it-IT" sz="1800" i="1">
                              <a:latin typeface="Cambria Math" panose="02040503050406030204" pitchFamily="18" charset="0"/>
                            </a:rPr>
                          </m:ctrlPr>
                        </m:sSupPr>
                        <m:e>
                          <m:r>
                            <a:rPr lang="it-IT" sz="1800" i="1">
                              <a:latin typeface="Cambria Math" panose="02040503050406030204" pitchFamily="18" charset="0"/>
                            </a:rPr>
                            <m:t>(</m:t>
                          </m:r>
                          <m:r>
                            <a:rPr lang="it-IT" sz="1800" i="1">
                              <a:latin typeface="Cambria Math" panose="02040503050406030204" pitchFamily="18" charset="0"/>
                            </a:rPr>
                            <m:t>𝛼</m:t>
                          </m:r>
                          <m:r>
                            <a:rPr lang="it-IT" sz="1800" i="1">
                              <a:latin typeface="Cambria Math" panose="02040503050406030204" pitchFamily="18" charset="0"/>
                            </a:rPr>
                            <m:t>𝑇</m:t>
                          </m:r>
                          <m:r>
                            <a:rPr lang="it-IT" sz="1800" i="1">
                              <a:latin typeface="Cambria Math" panose="02040503050406030204" pitchFamily="18" charset="0"/>
                            </a:rPr>
                            <m:t>)</m:t>
                          </m:r>
                        </m:e>
                        <m:sup>
                          <m:r>
                            <a:rPr lang="it-IT" sz="1800" i="1">
                              <a:latin typeface="Cambria Math" panose="02040503050406030204" pitchFamily="18" charset="0"/>
                            </a:rPr>
                            <m:t>𝛽</m:t>
                          </m:r>
                        </m:sup>
                      </m:sSup>
                      <m:sSup>
                        <m:sSupPr>
                          <m:ctrlPr>
                            <a:rPr lang="it-IT" sz="1800" i="1">
                              <a:latin typeface="Cambria Math" panose="02040503050406030204" pitchFamily="18" charset="0"/>
                            </a:rPr>
                          </m:ctrlPr>
                        </m:sSupPr>
                        <m:e>
                          <m:acc>
                            <m:accPr>
                              <m:chr m:val="̅"/>
                              <m:ctrlPr>
                                <a:rPr lang="it-IT" sz="1800" i="1">
                                  <a:latin typeface="Cambria Math" panose="02040503050406030204" pitchFamily="18" charset="0"/>
                                </a:rPr>
                              </m:ctrlPr>
                            </m:accPr>
                            <m:e>
                              <m:r>
                                <a:rPr lang="it-IT" sz="1800" i="1">
                                  <a:latin typeface="Cambria Math" panose="02040503050406030204" pitchFamily="18" charset="0"/>
                                </a:rPr>
                                <m:t>𝐾</m:t>
                              </m:r>
                            </m:e>
                          </m:acc>
                        </m:e>
                        <m:sup>
                          <m:r>
                            <a:rPr lang="it-IT" sz="1800" i="1">
                              <a:latin typeface="Cambria Math" panose="02040503050406030204" pitchFamily="18" charset="0"/>
                            </a:rPr>
                            <m:t>−</m:t>
                          </m:r>
                          <m:r>
                            <a:rPr lang="it-IT" sz="1800" i="1">
                              <a:latin typeface="Cambria Math" panose="02040503050406030204" pitchFamily="18" charset="0"/>
                            </a:rPr>
                            <m:t>𝛽</m:t>
                          </m:r>
                        </m:sup>
                      </m:sSup>
                      <m:r>
                        <a:rPr lang="it-IT" sz="1800" b="0" i="1" smtClean="0">
                          <a:latin typeface="Cambria Math" panose="02040503050406030204" pitchFamily="18" charset="0"/>
                        </a:rPr>
                        <m:t>=0.475</m:t>
                      </m:r>
                    </m:oMath>
                  </m:oMathPara>
                </a14:m>
                <a:endParaRPr lang="it-IT" sz="1800" dirty="0">
                  <a:latin typeface="Times New Roman" panose="02020603050405020304" pitchFamily="18" charset="0"/>
                  <a:cs typeface="Times New Roman" panose="02020603050405020304" pitchFamily="18" charset="0"/>
                </a:endParaRPr>
              </a:p>
              <a:p>
                <a:pPr marL="0" indent="0">
                  <a:buNone/>
                </a:pPr>
                <a:endParaRPr lang="it-IT" sz="1800" dirty="0">
                  <a:latin typeface="Times New Roman" panose="02020603050405020304" pitchFamily="18" charset="0"/>
                  <a:cs typeface="Times New Roman" panose="02020603050405020304" pitchFamily="18" charset="0"/>
                </a:endParaRPr>
              </a:p>
              <a:p>
                <a:pPr marL="0" indent="0">
                  <a:buNone/>
                </a:pPr>
                <a:r>
                  <a:rPr lang="it-IT" sz="1800" dirty="0">
                    <a:latin typeface="Times New Roman" panose="02020603050405020304" pitchFamily="18" charset="0"/>
                    <a:cs typeface="Times New Roman" panose="02020603050405020304" pitchFamily="18" charset="0"/>
                  </a:rPr>
                  <a:t>Scambi di lavoro e capitale: </a:t>
                </a:r>
              </a:p>
              <a:p>
                <a:pPr marL="0" indent="0" algn="just">
                  <a:buNone/>
                </a:pPr>
                <a14:m>
                  <m:oMathPara xmlns:m="http://schemas.openxmlformats.org/officeDocument/2006/math">
                    <m:oMathParaPr>
                      <m:jc m:val="centerGroup"/>
                    </m:oMathParaPr>
                    <m:oMath xmlns:m="http://schemas.openxmlformats.org/officeDocument/2006/math">
                      <m:sSup>
                        <m:sSupPr>
                          <m:ctrlPr>
                            <a:rPr lang="it-IT" sz="1800" b="0" i="1" noProof="0" smtClean="0">
                              <a:latin typeface="Cambria Math" panose="02040503050406030204" pitchFamily="18" charset="0"/>
                            </a:rPr>
                          </m:ctrlPr>
                        </m:sSupPr>
                        <m:e>
                          <m:r>
                            <a:rPr lang="it-IT" sz="1800" i="1" noProof="0" smtClean="0">
                              <a:latin typeface="Cambria Math" panose="02040503050406030204" pitchFamily="18" charset="0"/>
                            </a:rPr>
                            <m:t>𝐿</m:t>
                          </m:r>
                        </m:e>
                        <m:sup>
                          <m:r>
                            <a:rPr lang="it-IT" sz="1800" b="0" i="1" noProof="0" smtClean="0">
                              <a:latin typeface="Cambria Math" panose="02040503050406030204" pitchFamily="18" charset="0"/>
                            </a:rPr>
                            <m:t>∗</m:t>
                          </m:r>
                        </m:sup>
                      </m:sSup>
                      <m:r>
                        <a:rPr lang="it-IT" sz="1800" b="0" i="1" noProof="0" smtClean="0">
                          <a:latin typeface="Cambria Math" panose="02040503050406030204" pitchFamily="18" charset="0"/>
                        </a:rPr>
                        <m:t>=</m:t>
                      </m:r>
                      <m:r>
                        <a:rPr lang="it-IT" sz="1800" b="0" i="1" noProof="0" smtClean="0">
                          <a:latin typeface="Cambria Math" panose="02040503050406030204" pitchFamily="18" charset="0"/>
                        </a:rPr>
                        <m:t>𝛼</m:t>
                      </m:r>
                      <m:r>
                        <a:rPr lang="it-IT" sz="1800" b="0" i="1" noProof="0" smtClean="0">
                          <a:latin typeface="Cambria Math" panose="02040503050406030204" pitchFamily="18" charset="0"/>
                        </a:rPr>
                        <m:t>𝑇</m:t>
                      </m:r>
                      <m:r>
                        <a:rPr lang="it-IT" sz="1800" b="0" i="1" noProof="0" smtClean="0">
                          <a:latin typeface="Cambria Math" panose="02040503050406030204" pitchFamily="18" charset="0"/>
                        </a:rPr>
                        <m:t>=6</m:t>
                      </m:r>
                    </m:oMath>
                  </m:oMathPara>
                </a14:m>
                <a:endParaRPr lang="it-IT" sz="1800" b="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𝐾</m:t>
                          </m:r>
                        </m:e>
                        <m:sup>
                          <m:r>
                            <a:rPr lang="it-IT" sz="1800" b="0" i="1" noProof="0" smtClean="0">
                              <a:latin typeface="Cambria Math" panose="02040503050406030204" pitchFamily="18" charset="0"/>
                            </a:rPr>
                            <m:t>∗</m:t>
                          </m:r>
                        </m:sup>
                      </m:sSup>
                      <m:r>
                        <a:rPr lang="it-IT" sz="1800" b="0" i="1" noProof="0" smtClean="0">
                          <a:latin typeface="Cambria Math" panose="02040503050406030204" pitchFamily="18" charset="0"/>
                        </a:rPr>
                        <m:t>=</m:t>
                      </m:r>
                      <m:acc>
                        <m:accPr>
                          <m:chr m:val="̅"/>
                          <m:ctrlPr>
                            <a:rPr lang="it-IT" sz="1800" b="0" i="1" noProof="0" smtClean="0">
                              <a:latin typeface="Cambria Math" panose="02040503050406030204" pitchFamily="18" charset="0"/>
                            </a:rPr>
                          </m:ctrlPr>
                        </m:accPr>
                        <m:e>
                          <m:r>
                            <a:rPr lang="it-IT" sz="1800" b="0" i="1" noProof="0" smtClean="0">
                              <a:latin typeface="Cambria Math" panose="02040503050406030204" pitchFamily="18" charset="0"/>
                            </a:rPr>
                            <m:t>𝐾</m:t>
                          </m:r>
                        </m:e>
                      </m:acc>
                      <m:r>
                        <a:rPr lang="it-IT" sz="1800" b="0" i="1" noProof="0" smtClean="0">
                          <a:latin typeface="Cambria Math" panose="02040503050406030204" pitchFamily="18" charset="0"/>
                        </a:rPr>
                        <m:t>=8</m:t>
                      </m:r>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Prodotto totale: </a:t>
                </a: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𝑌</m:t>
                          </m:r>
                        </m:e>
                        <m:sup>
                          <m:r>
                            <a:rPr lang="it-IT" sz="1800" b="0" i="1" noProof="0" smtClean="0">
                              <a:latin typeface="Cambria Math" panose="02040503050406030204" pitchFamily="18" charset="0"/>
                            </a:rPr>
                            <m:t>∗</m:t>
                          </m:r>
                        </m:sup>
                      </m:sSup>
                      <m:r>
                        <a:rPr lang="it-IT" sz="1800" b="0" i="1" noProof="0" smtClean="0">
                          <a:latin typeface="Cambria Math" panose="02040503050406030204" pitchFamily="18" charset="0"/>
                        </a:rPr>
                        <m:t>=</m:t>
                      </m:r>
                      <m:r>
                        <a:rPr lang="it-IT" sz="1800" b="0" i="1" noProof="0" smtClean="0">
                          <a:latin typeface="Cambria Math" panose="02040503050406030204" pitchFamily="18" charset="0"/>
                        </a:rPr>
                        <m:t>𝐴</m:t>
                      </m:r>
                      <m:sSup>
                        <m:sSupPr>
                          <m:ctrlPr>
                            <a:rPr lang="it-IT" sz="1800" b="0" i="1" noProof="0" smtClean="0">
                              <a:latin typeface="Cambria Math" panose="02040503050406030204" pitchFamily="18" charset="0"/>
                            </a:rPr>
                          </m:ctrlPr>
                        </m:sSupPr>
                        <m:e>
                          <m:r>
                            <a:rPr lang="it-IT" sz="1800" b="0" i="1" noProof="0" smtClean="0">
                              <a:latin typeface="Cambria Math" panose="02040503050406030204" pitchFamily="18" charset="0"/>
                            </a:rPr>
                            <m:t>(</m:t>
                          </m:r>
                          <m:r>
                            <a:rPr lang="it-IT" sz="1800" b="0" i="1" noProof="0" smtClean="0">
                              <a:latin typeface="Cambria Math" panose="02040503050406030204" pitchFamily="18" charset="0"/>
                            </a:rPr>
                            <m:t>𝛼</m:t>
                          </m:r>
                          <m:r>
                            <a:rPr lang="it-IT" sz="1800" b="0" i="1" noProof="0" smtClean="0">
                              <a:latin typeface="Cambria Math" panose="02040503050406030204" pitchFamily="18" charset="0"/>
                            </a:rPr>
                            <m:t>𝑇</m:t>
                          </m:r>
                          <m:r>
                            <a:rPr lang="it-IT" sz="1800" b="0" i="1" noProof="0" smtClean="0">
                              <a:latin typeface="Cambria Math" panose="02040503050406030204" pitchFamily="18" charset="0"/>
                            </a:rPr>
                            <m:t>)</m:t>
                          </m:r>
                        </m:e>
                        <m:sup>
                          <m:r>
                            <a:rPr lang="it-IT" sz="1800" b="0" i="1" noProof="0" smtClean="0">
                              <a:latin typeface="Cambria Math" panose="02040503050406030204" pitchFamily="18" charset="0"/>
                            </a:rPr>
                            <m:t>𝛽</m:t>
                          </m:r>
                          <m:r>
                            <a:rPr lang="it-IT" sz="1800" b="0" i="1" noProof="0" smtClean="0">
                              <a:latin typeface="Cambria Math" panose="02040503050406030204" pitchFamily="18" charset="0"/>
                            </a:rPr>
                            <m:t> </m:t>
                          </m:r>
                        </m:sup>
                      </m:sSup>
                      <m:sSup>
                        <m:sSupPr>
                          <m:ctrlPr>
                            <a:rPr lang="it-IT" sz="1800" b="0" i="1" smtClean="0">
                              <a:latin typeface="Cambria Math" panose="02040503050406030204" pitchFamily="18" charset="0"/>
                            </a:rPr>
                          </m:ctrlPr>
                        </m:sSupPr>
                        <m:e>
                          <m:acc>
                            <m:accPr>
                              <m:chr m:val="̅"/>
                              <m:ctrlPr>
                                <a:rPr lang="it-IT" sz="1800" i="1">
                                  <a:latin typeface="Cambria Math" panose="02040503050406030204" pitchFamily="18" charset="0"/>
                                </a:rPr>
                              </m:ctrlPr>
                            </m:accPr>
                            <m:e>
                              <m:r>
                                <a:rPr lang="it-IT" sz="1800" i="1">
                                  <a:latin typeface="Cambria Math" panose="02040503050406030204" pitchFamily="18" charset="0"/>
                                </a:rPr>
                                <m:t>𝐾</m:t>
                              </m:r>
                            </m:e>
                          </m:acc>
                        </m:e>
                        <m:sup>
                          <m:r>
                            <a:rPr lang="it-IT" sz="1800" b="0" i="1" smtClean="0">
                              <a:latin typeface="Cambria Math" panose="02040503050406030204" pitchFamily="18" charset="0"/>
                            </a:rPr>
                            <m:t>1−</m:t>
                          </m:r>
                          <m:r>
                            <a:rPr lang="it-IT" sz="1800" b="0" i="1" smtClean="0">
                              <a:latin typeface="Cambria Math" panose="02040503050406030204" pitchFamily="18" charset="0"/>
                            </a:rPr>
                            <m:t>𝛽</m:t>
                          </m:r>
                        </m:sup>
                      </m:sSup>
                      <m:r>
                        <a:rPr lang="it-IT" sz="1800" b="0" i="1" noProof="0" smtClean="0">
                          <a:latin typeface="Cambria Math" panose="02040503050406030204" pitchFamily="18" charset="0"/>
                        </a:rPr>
                        <m:t>=7.13</m:t>
                      </m:r>
                    </m:oMath>
                  </m:oMathPara>
                </a14:m>
                <a:endParaRPr lang="it-IT" sz="1800" b="0" noProof="0" dirty="0">
                  <a:latin typeface="Times New Roman" panose="02020603050405020304" pitchFamily="18" charset="0"/>
                  <a:cs typeface="Times New Roman" panose="02020603050405020304" pitchFamily="18" charset="0"/>
                </a:endParaRPr>
              </a:p>
              <a:p>
                <a:pPr marL="0" indent="0" algn="just">
                  <a:buNone/>
                </a:pPr>
                <a:r>
                  <a:rPr lang="it-IT" sz="1800" noProof="0" dirty="0">
                    <a:latin typeface="Times New Roman" panose="02020603050405020304" pitchFamily="18" charset="0"/>
                    <a:cs typeface="Times New Roman" panose="02020603050405020304" pitchFamily="18" charset="0"/>
                  </a:rPr>
                  <a:t>Consumi totali:</a:t>
                </a: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it-IT" sz="1800" b="0" i="1" noProof="0" smtClean="0">
                              <a:latin typeface="Cambria Math" panose="02040503050406030204" pitchFamily="18" charset="0"/>
                            </a:rPr>
                          </m:ctrlPr>
                        </m:sSubSupPr>
                        <m:e>
                          <m:r>
                            <a:rPr lang="it-IT" sz="1800" b="0" i="1" noProof="0" smtClean="0">
                              <a:latin typeface="Cambria Math" panose="02040503050406030204" pitchFamily="18" charset="0"/>
                            </a:rPr>
                            <m:t>𝐶</m:t>
                          </m:r>
                        </m:e>
                        <m:sub>
                          <m:r>
                            <a:rPr lang="it-IT" sz="1800" b="0" i="1" noProof="0" smtClean="0">
                              <a:latin typeface="Cambria Math" panose="02040503050406030204" pitchFamily="18" charset="0"/>
                            </a:rPr>
                            <m:t>𝐿</m:t>
                          </m:r>
                        </m:sub>
                        <m:sup>
                          <m:r>
                            <a:rPr lang="it-IT" sz="1800" b="0" i="1" noProof="0" smtClean="0">
                              <a:latin typeface="Cambria Math" panose="02040503050406030204" pitchFamily="18" charset="0"/>
                            </a:rPr>
                            <m:t>∗</m:t>
                          </m:r>
                        </m:sup>
                      </m:sSubSup>
                      <m:r>
                        <a:rPr lang="it-IT" sz="1800" b="0" i="1" noProof="0" smtClean="0">
                          <a:latin typeface="Cambria Math" panose="02040503050406030204" pitchFamily="18" charset="0"/>
                        </a:rPr>
                        <m:t>=</m:t>
                      </m:r>
                      <m:r>
                        <a:rPr lang="it-IT" sz="1800" i="1">
                          <a:latin typeface="Cambria Math" panose="02040503050406030204" pitchFamily="18" charset="0"/>
                          <a:cs typeface="Times New Roman" panose="02020603050405020304" pitchFamily="18" charset="0"/>
                        </a:rPr>
                        <m:t>𝑤</m:t>
                      </m:r>
                      <m:sSup>
                        <m:sSupPr>
                          <m:ctrlPr>
                            <a:rPr lang="it-IT" sz="1800" i="1">
                              <a:latin typeface="Cambria Math" panose="02040503050406030204" pitchFamily="18" charset="0"/>
                              <a:cs typeface="Times New Roman" panose="02020603050405020304" pitchFamily="18" charset="0"/>
                            </a:rPr>
                          </m:ctrlPr>
                        </m:sSupPr>
                        <m:e>
                          <m:r>
                            <a:rPr lang="it-IT" sz="1800" i="1">
                              <a:latin typeface="Cambria Math" panose="02040503050406030204" pitchFamily="18" charset="0"/>
                              <a:cs typeface="Times New Roman" panose="02020603050405020304" pitchFamily="18" charset="0"/>
                            </a:rPr>
                            <m:t>𝐿</m:t>
                          </m:r>
                        </m:e>
                        <m:sup>
                          <m:r>
                            <a:rPr lang="it-IT" sz="1800" i="1">
                              <a:latin typeface="Cambria Math" panose="02040503050406030204" pitchFamily="18" charset="0"/>
                              <a:cs typeface="Times New Roman" panose="02020603050405020304" pitchFamily="18" charset="0"/>
                            </a:rPr>
                            <m:t>∗</m:t>
                          </m:r>
                        </m:sup>
                      </m:sSup>
                      <m:r>
                        <a:rPr lang="it-IT" sz="1800" i="1">
                          <a:latin typeface="Cambria Math" panose="02040503050406030204" pitchFamily="18" charset="0"/>
                          <a:cs typeface="Times New Roman" panose="02020603050405020304" pitchFamily="18" charset="0"/>
                        </a:rPr>
                        <m:t>=</m:t>
                      </m:r>
                      <m:r>
                        <a:rPr lang="it-IT" sz="1800" i="1">
                          <a:latin typeface="Cambria Math" panose="02040503050406030204" pitchFamily="18" charset="0"/>
                          <a:cs typeface="Times New Roman" panose="02020603050405020304" pitchFamily="18" charset="0"/>
                        </a:rPr>
                        <m:t>𝛽</m:t>
                      </m:r>
                      <m:r>
                        <a:rPr lang="it-IT" sz="1800" i="1">
                          <a:latin typeface="Cambria Math" panose="02040503050406030204" pitchFamily="18" charset="0"/>
                          <a:cs typeface="Times New Roman" panose="02020603050405020304" pitchFamily="18" charset="0"/>
                        </a:rPr>
                        <m:t>𝑌</m:t>
                      </m:r>
                      <m:r>
                        <a:rPr lang="it-IT" sz="1800" b="0" i="1" smtClean="0">
                          <a:latin typeface="Cambria Math" panose="02040503050406030204" pitchFamily="18" charset="0"/>
                          <a:cs typeface="Times New Roman" panose="02020603050405020304" pitchFamily="18" charset="0"/>
                        </a:rPr>
                        <m:t>=2.85</m:t>
                      </m:r>
                    </m:oMath>
                  </m:oMathPara>
                </a14:m>
                <a:endParaRPr lang="it-IT" sz="1800" noProof="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it-IT" sz="1800" b="0" i="1" noProof="0" smtClean="0">
                              <a:latin typeface="Cambria Math" panose="02040503050406030204" pitchFamily="18" charset="0"/>
                            </a:rPr>
                          </m:ctrlPr>
                        </m:sSubSupPr>
                        <m:e>
                          <m:r>
                            <a:rPr lang="it-IT" sz="1800" b="0" i="1" noProof="0" smtClean="0">
                              <a:latin typeface="Cambria Math" panose="02040503050406030204" pitchFamily="18" charset="0"/>
                            </a:rPr>
                            <m:t>𝐶</m:t>
                          </m:r>
                        </m:e>
                        <m:sub>
                          <m:r>
                            <a:rPr lang="it-IT" sz="1800" b="0" i="1" noProof="0" smtClean="0">
                              <a:latin typeface="Cambria Math" panose="02040503050406030204" pitchFamily="18" charset="0"/>
                            </a:rPr>
                            <m:t>𝐾</m:t>
                          </m:r>
                        </m:sub>
                        <m:sup>
                          <m:r>
                            <a:rPr lang="it-IT" sz="1800" b="0" i="1" noProof="0" smtClean="0">
                              <a:latin typeface="Cambria Math" panose="02040503050406030204" pitchFamily="18" charset="0"/>
                            </a:rPr>
                            <m:t>∗</m:t>
                          </m:r>
                        </m:sup>
                      </m:sSubSup>
                      <m:r>
                        <a:rPr lang="it-IT" sz="1800" b="0" i="1" noProof="0" smtClean="0">
                          <a:latin typeface="Cambria Math" panose="02040503050406030204" pitchFamily="18" charset="0"/>
                        </a:rPr>
                        <m:t>=</m:t>
                      </m:r>
                      <m:r>
                        <a:rPr lang="it-IT" sz="1800" i="1">
                          <a:latin typeface="Cambria Math" panose="02040503050406030204" pitchFamily="18" charset="0"/>
                          <a:cs typeface="Times New Roman" panose="02020603050405020304" pitchFamily="18" charset="0"/>
                        </a:rPr>
                        <m:t>𝑟</m:t>
                      </m:r>
                      <m:sSup>
                        <m:sSupPr>
                          <m:ctrlPr>
                            <a:rPr lang="it-IT" sz="1800" i="1">
                              <a:latin typeface="Cambria Math" panose="02040503050406030204" pitchFamily="18" charset="0"/>
                              <a:cs typeface="Times New Roman" panose="02020603050405020304" pitchFamily="18" charset="0"/>
                            </a:rPr>
                          </m:ctrlPr>
                        </m:sSupPr>
                        <m:e>
                          <m:r>
                            <a:rPr lang="it-IT" sz="1800" i="1">
                              <a:latin typeface="Cambria Math" panose="02040503050406030204" pitchFamily="18" charset="0"/>
                              <a:cs typeface="Times New Roman" panose="02020603050405020304" pitchFamily="18" charset="0"/>
                            </a:rPr>
                            <m:t>𝐾</m:t>
                          </m:r>
                        </m:e>
                        <m:sup>
                          <m:r>
                            <a:rPr lang="it-IT" sz="1800" i="1">
                              <a:latin typeface="Cambria Math" panose="02040503050406030204" pitchFamily="18" charset="0"/>
                              <a:cs typeface="Times New Roman" panose="02020603050405020304" pitchFamily="18" charset="0"/>
                            </a:rPr>
                            <m:t>∗</m:t>
                          </m:r>
                        </m:sup>
                      </m:sSup>
                      <m:r>
                        <a:rPr lang="it-IT" sz="1800" i="1">
                          <a:latin typeface="Cambria Math" panose="02040503050406030204" pitchFamily="18" charset="0"/>
                          <a:cs typeface="Times New Roman" panose="02020603050405020304" pitchFamily="18" charset="0"/>
                        </a:rPr>
                        <m:t>=</m:t>
                      </m:r>
                      <m:d>
                        <m:dPr>
                          <m:ctrlPr>
                            <a:rPr lang="it-IT" sz="1800" i="1">
                              <a:latin typeface="Cambria Math" panose="02040503050406030204" pitchFamily="18" charset="0"/>
                              <a:cs typeface="Times New Roman" panose="02020603050405020304" pitchFamily="18" charset="0"/>
                            </a:rPr>
                          </m:ctrlPr>
                        </m:dPr>
                        <m:e>
                          <m:r>
                            <a:rPr lang="it-IT" sz="1800" i="1">
                              <a:latin typeface="Cambria Math" panose="02040503050406030204" pitchFamily="18" charset="0"/>
                              <a:cs typeface="Times New Roman" panose="02020603050405020304" pitchFamily="18" charset="0"/>
                            </a:rPr>
                            <m:t>1−</m:t>
                          </m:r>
                          <m:r>
                            <a:rPr lang="it-IT" sz="1800" i="1">
                              <a:latin typeface="Cambria Math" panose="02040503050406030204" pitchFamily="18" charset="0"/>
                              <a:cs typeface="Times New Roman" panose="02020603050405020304" pitchFamily="18" charset="0"/>
                            </a:rPr>
                            <m:t>𝛽</m:t>
                          </m:r>
                        </m:e>
                      </m:d>
                      <m:r>
                        <a:rPr lang="it-IT" sz="1800" i="1">
                          <a:latin typeface="Cambria Math" panose="02040503050406030204" pitchFamily="18" charset="0"/>
                          <a:cs typeface="Times New Roman" panose="02020603050405020304" pitchFamily="18" charset="0"/>
                        </a:rPr>
                        <m:t>𝑌</m:t>
                      </m:r>
                      <m:r>
                        <a:rPr lang="it-IT" sz="1800" b="0" i="1" smtClean="0">
                          <a:latin typeface="Cambria Math" panose="02040503050406030204" pitchFamily="18" charset="0"/>
                          <a:cs typeface="Times New Roman" panose="02020603050405020304" pitchFamily="18" charset="0"/>
                        </a:rPr>
                        <m:t>=4.28</m:t>
                      </m:r>
                    </m:oMath>
                  </m:oMathPara>
                </a14:m>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Quota profitto e quota salari: </a:t>
                </a:r>
              </a:p>
              <a:p>
                <a:pPr marL="0" indent="0" algn="just">
                  <a:buNone/>
                </a:pPr>
                <a14:m>
                  <m:oMathPara xmlns:m="http://schemas.openxmlformats.org/officeDocument/2006/math">
                    <m:oMathParaPr>
                      <m:jc m:val="centerGroup"/>
                    </m:oMathParaPr>
                    <m:oMath xmlns:m="http://schemas.openxmlformats.org/officeDocument/2006/math">
                      <m:sSub>
                        <m:sSubPr>
                          <m:ctrlPr>
                            <a:rPr lang="it-IT" sz="1800" b="0" i="1" noProof="0" smtClean="0">
                              <a:latin typeface="Cambria Math" panose="02040503050406030204" pitchFamily="18" charset="0"/>
                            </a:rPr>
                          </m:ctrlPr>
                        </m:sSubPr>
                        <m:e>
                          <m:r>
                            <a:rPr lang="it-IT" sz="1800" b="0" i="1" noProof="0" smtClean="0">
                              <a:latin typeface="Cambria Math" panose="02040503050406030204" pitchFamily="18" charset="0"/>
                            </a:rPr>
                            <m:t>𝑞</m:t>
                          </m:r>
                        </m:e>
                        <m:sub>
                          <m:r>
                            <a:rPr lang="it-IT" sz="1800" b="0" i="1" noProof="0" smtClean="0">
                              <a:latin typeface="Cambria Math" panose="02040503050406030204" pitchFamily="18" charset="0"/>
                            </a:rPr>
                            <m:t>𝑤</m:t>
                          </m:r>
                        </m:sub>
                      </m:sSub>
                      <m:r>
                        <a:rPr lang="it-IT" sz="1800" b="0" i="1" noProof="0" smtClean="0">
                          <a:latin typeface="Cambria Math" panose="02040503050406030204" pitchFamily="18" charset="0"/>
                        </a:rPr>
                        <m:t>=0.4</m:t>
                      </m:r>
                    </m:oMath>
                  </m:oMathPara>
                </a14:m>
                <a:endParaRPr lang="it-IT"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it-IT" sz="1800" b="0" i="1" noProof="0" smtClean="0">
                              <a:latin typeface="Cambria Math" panose="02040503050406030204" pitchFamily="18" charset="0"/>
                            </a:rPr>
                          </m:ctrlPr>
                        </m:sSubPr>
                        <m:e>
                          <m:r>
                            <a:rPr lang="it-IT" sz="1800" b="0" i="1" noProof="0" smtClean="0">
                              <a:latin typeface="Cambria Math" panose="02040503050406030204" pitchFamily="18" charset="0"/>
                            </a:rPr>
                            <m:t>𝑞</m:t>
                          </m:r>
                        </m:e>
                        <m:sub>
                          <m:r>
                            <m:rPr>
                              <m:sty m:val="p"/>
                            </m:rPr>
                            <a:rPr lang="it-IT" sz="1800" b="0" i="0" noProof="0" smtClean="0">
                              <a:latin typeface="Cambria Math" panose="02040503050406030204" pitchFamily="18" charset="0"/>
                            </a:rPr>
                            <m:t>Π</m:t>
                          </m:r>
                        </m:sub>
                      </m:sSub>
                      <m:r>
                        <a:rPr lang="it-IT" sz="1800" b="0" i="1" noProof="0" smtClean="0">
                          <a:latin typeface="Cambria Math" panose="02040503050406030204" pitchFamily="18" charset="0"/>
                        </a:rPr>
                        <m:t>=0.6</m:t>
                      </m:r>
                    </m:oMath>
                  </m:oMathPara>
                </a14:m>
                <a:endParaRPr lang="it-IT" sz="180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2EE0CF14-5DD3-D6DB-DD59-D518165213A9}"/>
                  </a:ext>
                </a:extLst>
              </p:cNvPr>
              <p:cNvSpPr txBox="1">
                <a:spLocks noRot="1" noChangeAspect="1" noMove="1" noResize="1" noEditPoints="1" noAdjustHandles="1" noChangeArrowheads="1" noChangeShapeType="1" noTextEdit="1"/>
              </p:cNvSpPr>
              <p:nvPr/>
            </p:nvSpPr>
            <p:spPr bwMode="auto">
              <a:xfrm>
                <a:off x="758451" y="1061200"/>
                <a:ext cx="11004923" cy="5796800"/>
              </a:xfrm>
              <a:prstGeom prst="rect">
                <a:avLst/>
              </a:prstGeom>
              <a:blipFill>
                <a:blip r:embed="rId3"/>
                <a:stretch>
                  <a:fillRect l="-443" t="-526"/>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Shape 17">
            <a:extLst>
              <a:ext uri="{FF2B5EF4-FFF2-40B4-BE49-F238E27FC236}">
                <a16:creationId xmlns:a16="http://schemas.microsoft.com/office/drawing/2014/main" id="{F152C2C6-B141-5EDB-0487-4B4B70EF4E84}"/>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108B903B-4439-E25A-7134-86FEC4EB7754}"/>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76069190-64D6-FA13-F20F-6FDF32E8459D}"/>
              </a:ext>
            </a:extLst>
          </p:cNvPr>
          <p:cNvPicPr>
            <a:picLocks noChangeAspect="1"/>
          </p:cNvPicPr>
          <p:nvPr/>
        </p:nvPicPr>
        <p:blipFill>
          <a:blip r:embed="rId4"/>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15767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CBDA4-40F6-4A6F-CC02-28F5C4513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7608F-729C-D11C-6CD8-868D3CA0DE4A}"/>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Teoria Sraffiana (prezzi e distribuzione)</a:t>
            </a:r>
          </a:p>
        </p:txBody>
      </p:sp>
      <p:sp>
        <p:nvSpPr>
          <p:cNvPr id="3" name="Content Placeholder 2">
            <a:extLst>
              <a:ext uri="{FF2B5EF4-FFF2-40B4-BE49-F238E27FC236}">
                <a16:creationId xmlns:a16="http://schemas.microsoft.com/office/drawing/2014/main" id="{0E72513C-7237-2125-B536-420608F7AD47}"/>
              </a:ext>
            </a:extLst>
          </p:cNvPr>
          <p:cNvSpPr>
            <a:spLocks noGrp="1"/>
          </p:cNvSpPr>
          <p:nvPr>
            <p:ph idx="1"/>
          </p:nvPr>
        </p:nvSpPr>
        <p:spPr>
          <a:xfrm>
            <a:off x="587232" y="2546444"/>
            <a:ext cx="6405008" cy="4351338"/>
          </a:xfrm>
        </p:spPr>
        <p:txBody>
          <a:bodyPr>
            <a:normAutofit/>
          </a:bodyPr>
          <a:lstStyle/>
          <a:p>
            <a:r>
              <a:rPr lang="it-IT" sz="2200" noProof="0" dirty="0">
                <a:latin typeface="Times New Roman" panose="02020603050405020304" pitchFamily="18" charset="0"/>
                <a:cs typeface="Times New Roman" panose="02020603050405020304" pitchFamily="18" charset="0"/>
              </a:rPr>
              <a:t>Relazione inversa tra il saggio del profitto e del salario.</a:t>
            </a:r>
          </a:p>
          <a:p>
            <a:pPr marL="0" indent="0">
              <a:buNone/>
            </a:pPr>
            <a:endParaRPr lang="it-IT" sz="2200" noProof="0" dirty="0">
              <a:latin typeface="Times New Roman" panose="02020603050405020304" pitchFamily="18" charset="0"/>
              <a:cs typeface="Times New Roman" panose="02020603050405020304" pitchFamily="18" charset="0"/>
            </a:endParaRPr>
          </a:p>
          <a:p>
            <a:r>
              <a:rPr lang="it-IT" sz="2200" noProof="0" dirty="0">
                <a:latin typeface="Times New Roman" panose="02020603050405020304" pitchFamily="18" charset="0"/>
                <a:cs typeface="Times New Roman" panose="02020603050405020304" pitchFamily="18" charset="0"/>
              </a:rPr>
              <a:t>Il salario reale è la variabile esogena presa per determinare I prezzi relative e la distribuzione. </a:t>
            </a:r>
          </a:p>
        </p:txBody>
      </p:sp>
      <p:pic>
        <p:nvPicPr>
          <p:cNvPr id="5" name="Immagine 4">
            <a:extLst>
              <a:ext uri="{FF2B5EF4-FFF2-40B4-BE49-F238E27FC236}">
                <a16:creationId xmlns:a16="http://schemas.microsoft.com/office/drawing/2014/main" id="{AFEC7EF8-8FD3-E067-E9FD-36A1E4EA4DEC}"/>
              </a:ext>
            </a:extLst>
          </p:cNvPr>
          <p:cNvPicPr>
            <a:picLocks noChangeAspect="1"/>
          </p:cNvPicPr>
          <p:nvPr/>
        </p:nvPicPr>
        <p:blipFill>
          <a:blip r:embed="rId2"/>
          <a:stretch>
            <a:fillRect/>
          </a:stretch>
        </p:blipFill>
        <p:spPr>
          <a:xfrm>
            <a:off x="6992240" y="2429436"/>
            <a:ext cx="5348969" cy="3729598"/>
          </a:xfrm>
          <a:prstGeom prst="rect">
            <a:avLst/>
          </a:prstGeom>
        </p:spPr>
      </p:pic>
      <p:sp>
        <p:nvSpPr>
          <p:cNvPr id="4" name="Shape 17">
            <a:extLst>
              <a:ext uri="{FF2B5EF4-FFF2-40B4-BE49-F238E27FC236}">
                <a16:creationId xmlns:a16="http://schemas.microsoft.com/office/drawing/2014/main" id="{EAA9189A-EA29-862B-33EB-D44998191067}"/>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6" name="Shape 18">
            <a:extLst>
              <a:ext uri="{FF2B5EF4-FFF2-40B4-BE49-F238E27FC236}">
                <a16:creationId xmlns:a16="http://schemas.microsoft.com/office/drawing/2014/main" id="{8889AD65-2BAB-7D94-57D6-6E116DF440E9}"/>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7" name="Image 0" descr="preencoded.png">
            <a:extLst>
              <a:ext uri="{FF2B5EF4-FFF2-40B4-BE49-F238E27FC236}">
                <a16:creationId xmlns:a16="http://schemas.microsoft.com/office/drawing/2014/main" id="{84302B0F-1BA5-E1A8-88F2-4B39E5F9C3DD}"/>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770277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CD9B6-C275-E646-FF3D-34CD94555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28EB6-B6EF-C219-BBEF-368FA1A764EB}"/>
              </a:ext>
            </a:extLst>
          </p:cNvPr>
          <p:cNvSpPr>
            <a:spLocks noGrp="1"/>
          </p:cNvSpPr>
          <p:nvPr>
            <p:ph type="title"/>
          </p:nvPr>
        </p:nvSpPr>
        <p:spPr>
          <a:xfrm>
            <a:off x="838200" y="126105"/>
            <a:ext cx="10515600" cy="1325563"/>
          </a:xfrm>
        </p:spPr>
        <p:txBody>
          <a:bodyPr/>
          <a:lstStyle/>
          <a:p>
            <a:r>
              <a:rPr lang="it-IT" noProof="0" dirty="0">
                <a:latin typeface="Times New Roman" panose="02020603050405020304" pitchFamily="18" charset="0"/>
                <a:cs typeface="Times New Roman" panose="02020603050405020304" pitchFamily="18" charset="0"/>
              </a:rPr>
              <a:t>L’equilibrio neoclassico</a:t>
            </a:r>
          </a:p>
        </p:txBody>
      </p:sp>
      <p:sp>
        <p:nvSpPr>
          <p:cNvPr id="3" name="Ovale 2">
            <a:extLst>
              <a:ext uri="{FF2B5EF4-FFF2-40B4-BE49-F238E27FC236}">
                <a16:creationId xmlns:a16="http://schemas.microsoft.com/office/drawing/2014/main" id="{E343E5DD-B4DB-01BC-34B4-5FB961B3233E}"/>
              </a:ext>
            </a:extLst>
          </p:cNvPr>
          <p:cNvSpPr/>
          <p:nvPr/>
        </p:nvSpPr>
        <p:spPr>
          <a:xfrm>
            <a:off x="5396932" y="3247881"/>
            <a:ext cx="1459345" cy="665018"/>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Impresa</a:t>
            </a:r>
          </a:p>
        </p:txBody>
      </p:sp>
      <p:sp>
        <p:nvSpPr>
          <p:cNvPr id="4" name="Rettangolo 3">
            <a:extLst>
              <a:ext uri="{FF2B5EF4-FFF2-40B4-BE49-F238E27FC236}">
                <a16:creationId xmlns:a16="http://schemas.microsoft.com/office/drawing/2014/main" id="{7BBB3872-6815-4F11-1B0C-D567D004515E}"/>
              </a:ext>
            </a:extLst>
          </p:cNvPr>
          <p:cNvSpPr/>
          <p:nvPr/>
        </p:nvSpPr>
        <p:spPr>
          <a:xfrm>
            <a:off x="3073315" y="2850715"/>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Lavoro</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ettangolo 4">
            <a:extLst>
              <a:ext uri="{FF2B5EF4-FFF2-40B4-BE49-F238E27FC236}">
                <a16:creationId xmlns:a16="http://schemas.microsoft.com/office/drawing/2014/main" id="{EC866FBD-A11C-2139-311A-F9FD739141C0}"/>
              </a:ext>
            </a:extLst>
          </p:cNvPr>
          <p:cNvSpPr/>
          <p:nvPr/>
        </p:nvSpPr>
        <p:spPr>
          <a:xfrm>
            <a:off x="3060131" y="4238479"/>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Capitalisti</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 name="Ovale 26">
            <a:extLst>
              <a:ext uri="{FF2B5EF4-FFF2-40B4-BE49-F238E27FC236}">
                <a16:creationId xmlns:a16="http://schemas.microsoft.com/office/drawing/2014/main" id="{2A828AFE-AD63-F1A2-481B-F1E11D3D3392}"/>
              </a:ext>
            </a:extLst>
          </p:cNvPr>
          <p:cNvSpPr/>
          <p:nvPr/>
        </p:nvSpPr>
        <p:spPr>
          <a:xfrm>
            <a:off x="7428932" y="3367952"/>
            <a:ext cx="1275195" cy="544947"/>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kern="0" noProof="0" dirty="0">
                <a:ln w="0"/>
                <a:solidFill>
                  <a:prstClr val="black"/>
                </a:solidFill>
                <a:effectLst>
                  <a:outerShdw blurRad="38100" dist="19050" dir="2700000" algn="tl" rotWithShape="0">
                    <a:prstClr val="black">
                      <a:alpha val="40000"/>
                    </a:prstClr>
                  </a:outerShdw>
                </a:effectLst>
                <a:latin typeface="Calibri" panose="020F0502020204030204"/>
                <a:ea typeface="+mn-ea"/>
              </a:rPr>
              <a:t>7.13 G</a:t>
            </a: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8" name="Connettore 2 27">
            <a:extLst>
              <a:ext uri="{FF2B5EF4-FFF2-40B4-BE49-F238E27FC236}">
                <a16:creationId xmlns:a16="http://schemas.microsoft.com/office/drawing/2014/main" id="{BB9F7803-20E3-34E1-C0A8-4C6B5D66471D}"/>
              </a:ext>
            </a:extLst>
          </p:cNvPr>
          <p:cNvCxnSpPr>
            <a:cxnSpLocks/>
            <a:endCxn id="3" idx="3"/>
          </p:cNvCxnSpPr>
          <p:nvPr/>
        </p:nvCxnSpPr>
        <p:spPr>
          <a:xfrm flipV="1">
            <a:off x="4454822" y="3815509"/>
            <a:ext cx="1155826" cy="422970"/>
          </a:xfrm>
          <a:prstGeom prst="straightConnector1">
            <a:avLst/>
          </a:prstGeom>
          <a:noFill/>
          <a:ln w="12700" cap="flat" cmpd="sng" algn="ctr">
            <a:solidFill>
              <a:srgbClr val="4472C4"/>
            </a:solidFill>
            <a:prstDash val="solid"/>
            <a:miter lim="800000"/>
            <a:tailEnd type="triangle"/>
          </a:ln>
          <a:effectLst/>
        </p:spPr>
      </p:cxnSp>
      <p:cxnSp>
        <p:nvCxnSpPr>
          <p:cNvPr id="29" name="Connettore 2 28">
            <a:extLst>
              <a:ext uri="{FF2B5EF4-FFF2-40B4-BE49-F238E27FC236}">
                <a16:creationId xmlns:a16="http://schemas.microsoft.com/office/drawing/2014/main" id="{E2D88D4E-0459-3820-8005-2675BBF10DDA}"/>
              </a:ext>
            </a:extLst>
          </p:cNvPr>
          <p:cNvCxnSpPr>
            <a:cxnSpLocks/>
            <a:endCxn id="3" idx="2"/>
          </p:cNvCxnSpPr>
          <p:nvPr/>
        </p:nvCxnSpPr>
        <p:spPr>
          <a:xfrm>
            <a:off x="4445313" y="3367952"/>
            <a:ext cx="951619" cy="212438"/>
          </a:xfrm>
          <a:prstGeom prst="straightConnector1">
            <a:avLst/>
          </a:prstGeom>
          <a:noFill/>
          <a:ln w="12700" cap="flat" cmpd="sng" algn="ctr">
            <a:solidFill>
              <a:srgbClr val="4472C4"/>
            </a:solidFill>
            <a:prstDash val="solid"/>
            <a:miter lim="800000"/>
            <a:tailEnd type="triangle"/>
          </a:ln>
          <a:effectLst/>
        </p:spPr>
      </p:cxnSp>
      <p:cxnSp>
        <p:nvCxnSpPr>
          <p:cNvPr id="30" name="Connettore 2 29">
            <a:extLst>
              <a:ext uri="{FF2B5EF4-FFF2-40B4-BE49-F238E27FC236}">
                <a16:creationId xmlns:a16="http://schemas.microsoft.com/office/drawing/2014/main" id="{7580006A-027F-CAF4-D326-C6A5BFB82C87}"/>
              </a:ext>
            </a:extLst>
          </p:cNvPr>
          <p:cNvCxnSpPr>
            <a:cxnSpLocks/>
            <a:stCxn id="3" idx="6"/>
            <a:endCxn id="27" idx="2"/>
          </p:cNvCxnSpPr>
          <p:nvPr/>
        </p:nvCxnSpPr>
        <p:spPr>
          <a:xfrm>
            <a:off x="6856277" y="3580390"/>
            <a:ext cx="572655" cy="60036"/>
          </a:xfrm>
          <a:prstGeom prst="straightConnector1">
            <a:avLst/>
          </a:prstGeom>
          <a:noFill/>
          <a:ln w="1270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6375D765-6BB4-5E5B-6A6A-716F37A8208B}"/>
                  </a:ext>
                </a:extLst>
              </p:cNvPr>
              <p:cNvSpPr txBox="1"/>
              <p:nvPr/>
            </p:nvSpPr>
            <p:spPr>
              <a:xfrm>
                <a:off x="5272673" y="2297576"/>
                <a:ext cx="1911062"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400" b="0" i="1" noProof="0" smtClean="0">
                              <a:solidFill>
                                <a:prstClr val="black"/>
                              </a:solidFill>
                              <a:latin typeface="Cambria Math" panose="02040503050406030204" pitchFamily="18" charset="0"/>
                              <a:ea typeface="+mn-ea"/>
                            </a:rPr>
                          </m:ctrlPr>
                        </m:sSubPr>
                        <m:e>
                          <m:r>
                            <a:rPr lang="it-IT" sz="1400" b="0" i="1" noProof="0" smtClean="0">
                              <a:solidFill>
                                <a:prstClr val="black"/>
                              </a:solidFill>
                              <a:latin typeface="Cambria Math" panose="02040503050406030204" pitchFamily="18" charset="0"/>
                              <a:ea typeface="+mn-ea"/>
                            </a:rPr>
                            <m:t>𝑊</m:t>
                          </m:r>
                        </m:e>
                        <m:sub>
                          <m:r>
                            <a:rPr lang="it-IT" sz="1400" b="0" i="1" noProof="0" smtClean="0">
                              <a:solidFill>
                                <a:prstClr val="black"/>
                              </a:solidFill>
                              <a:latin typeface="Cambria Math" panose="02040503050406030204" pitchFamily="18" charset="0"/>
                              <a:ea typeface="+mn-ea"/>
                            </a:rPr>
                            <m:t>𝑅</m:t>
                          </m:r>
                        </m:sub>
                      </m:sSub>
                      <m:r>
                        <a:rPr lang="it-IT" sz="1400" b="0" i="1" noProof="0" smtClean="0">
                          <a:solidFill>
                            <a:prstClr val="black"/>
                          </a:solidFill>
                          <a:latin typeface="Cambria Math" panose="02040503050406030204" pitchFamily="18" charset="0"/>
                          <a:ea typeface="+mn-ea"/>
                        </a:rPr>
                        <m:t>=2.85 </m:t>
                      </m:r>
                      <m:r>
                        <a:rPr lang="it-IT" sz="1400" b="0" i="1" noProof="0" smtClean="0">
                          <a:solidFill>
                            <a:prstClr val="black"/>
                          </a:solidFill>
                          <a:latin typeface="Cambria Math" panose="02040503050406030204" pitchFamily="18" charset="0"/>
                          <a:ea typeface="+mn-ea"/>
                        </a:rPr>
                        <m:t>𝐺</m:t>
                      </m:r>
                    </m:oMath>
                  </m:oMathPara>
                </a14:m>
                <a:endParaRPr lang="it-IT" sz="1400" noProof="0" dirty="0">
                  <a:solidFill>
                    <a:prstClr val="black"/>
                  </a:solidFill>
                  <a:latin typeface="Calibri" panose="020F0502020204030204"/>
                  <a:ea typeface="+mn-ea"/>
                </a:endParaRPr>
              </a:p>
            </p:txBody>
          </p:sp>
        </mc:Choice>
        <mc:Fallback xmlns="">
          <p:sp>
            <p:nvSpPr>
              <p:cNvPr id="31" name="CasellaDiTesto 30">
                <a:extLst>
                  <a:ext uri="{FF2B5EF4-FFF2-40B4-BE49-F238E27FC236}">
                    <a16:creationId xmlns:a16="http://schemas.microsoft.com/office/drawing/2014/main" id="{6375D765-6BB4-5E5B-6A6A-716F37A8208B}"/>
                  </a:ext>
                </a:extLst>
              </p:cNvPr>
              <p:cNvSpPr txBox="1">
                <a:spLocks noRot="1" noChangeAspect="1" noMove="1" noResize="1" noEditPoints="1" noAdjustHandles="1" noChangeArrowheads="1" noChangeShapeType="1" noTextEdit="1"/>
              </p:cNvSpPr>
              <p:nvPr/>
            </p:nvSpPr>
            <p:spPr>
              <a:xfrm>
                <a:off x="5272673" y="2297576"/>
                <a:ext cx="1911062" cy="307777"/>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55FF95E0-8389-D2B8-1D46-986D28B73FB0}"/>
                  </a:ext>
                </a:extLst>
              </p:cNvPr>
              <p:cNvSpPr txBox="1"/>
              <p:nvPr/>
            </p:nvSpPr>
            <p:spPr>
              <a:xfrm>
                <a:off x="4760166" y="3190190"/>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noProof="0" smtClean="0">
                          <a:solidFill>
                            <a:prstClr val="black"/>
                          </a:solidFill>
                          <a:latin typeface="Cambria Math" panose="02040503050406030204" pitchFamily="18" charset="0"/>
                          <a:ea typeface="+mn-ea"/>
                        </a:rPr>
                        <m:t>6 </m:t>
                      </m:r>
                      <m:r>
                        <a:rPr lang="it-IT" sz="1800" b="0" i="1" noProof="0" smtClean="0">
                          <a:solidFill>
                            <a:prstClr val="black"/>
                          </a:solidFill>
                          <a:latin typeface="Cambria Math" panose="02040503050406030204" pitchFamily="18" charset="0"/>
                          <a:ea typeface="+mn-ea"/>
                        </a:rPr>
                        <m:t>h</m:t>
                      </m:r>
                    </m:oMath>
                  </m:oMathPara>
                </a14:m>
                <a:endParaRPr lang="it-IT" sz="1800" noProof="0" dirty="0">
                  <a:solidFill>
                    <a:prstClr val="black"/>
                  </a:solidFill>
                  <a:latin typeface="Calibri" panose="020F0502020204030204"/>
                  <a:ea typeface="+mn-ea"/>
                </a:endParaRPr>
              </a:p>
            </p:txBody>
          </p:sp>
        </mc:Choice>
        <mc:Fallback xmlns="">
          <p:sp>
            <p:nvSpPr>
              <p:cNvPr id="32" name="CasellaDiTesto 31">
                <a:extLst>
                  <a:ext uri="{FF2B5EF4-FFF2-40B4-BE49-F238E27FC236}">
                    <a16:creationId xmlns:a16="http://schemas.microsoft.com/office/drawing/2014/main" id="{55FF95E0-8389-D2B8-1D46-986D28B73FB0}"/>
                  </a:ext>
                </a:extLst>
              </p:cNvPr>
              <p:cNvSpPr txBox="1">
                <a:spLocks noRot="1" noChangeAspect="1" noMove="1" noResize="1" noEditPoints="1" noAdjustHandles="1" noChangeArrowheads="1" noChangeShapeType="1" noTextEdit="1"/>
              </p:cNvSpPr>
              <p:nvPr/>
            </p:nvSpPr>
            <p:spPr>
              <a:xfrm>
                <a:off x="4760166" y="3190190"/>
                <a:ext cx="628073"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28FF8547-818F-B012-20B1-70C7BA6197CB}"/>
                  </a:ext>
                </a:extLst>
              </p:cNvPr>
              <p:cNvSpPr txBox="1"/>
              <p:nvPr/>
            </p:nvSpPr>
            <p:spPr>
              <a:xfrm>
                <a:off x="4806348" y="3998456"/>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noProof="0" smtClean="0">
                          <a:solidFill>
                            <a:prstClr val="black"/>
                          </a:solidFill>
                          <a:latin typeface="Cambria Math" panose="02040503050406030204" pitchFamily="18" charset="0"/>
                          <a:ea typeface="+mn-ea"/>
                        </a:rPr>
                        <m:t>8 </m:t>
                      </m:r>
                      <m:r>
                        <a:rPr lang="it-IT" sz="1800" b="0" i="1" noProof="0" smtClean="0">
                          <a:solidFill>
                            <a:prstClr val="black"/>
                          </a:solidFill>
                          <a:latin typeface="Cambria Math" panose="02040503050406030204" pitchFamily="18" charset="0"/>
                          <a:ea typeface="+mn-ea"/>
                        </a:rPr>
                        <m:t>𝐺</m:t>
                      </m:r>
                    </m:oMath>
                  </m:oMathPara>
                </a14:m>
                <a:endParaRPr lang="it-IT" sz="1800" noProof="0" dirty="0">
                  <a:solidFill>
                    <a:prstClr val="black"/>
                  </a:solidFill>
                  <a:latin typeface="Calibri" panose="020F0502020204030204"/>
                  <a:ea typeface="+mn-ea"/>
                </a:endParaRPr>
              </a:p>
            </p:txBody>
          </p:sp>
        </mc:Choice>
        <mc:Fallback xmlns="">
          <p:sp>
            <p:nvSpPr>
              <p:cNvPr id="33" name="CasellaDiTesto 32">
                <a:extLst>
                  <a:ext uri="{FF2B5EF4-FFF2-40B4-BE49-F238E27FC236}">
                    <a16:creationId xmlns:a16="http://schemas.microsoft.com/office/drawing/2014/main" id="{28FF8547-818F-B012-20B1-70C7BA6197CB}"/>
                  </a:ext>
                </a:extLst>
              </p:cNvPr>
              <p:cNvSpPr txBox="1">
                <a:spLocks noRot="1" noChangeAspect="1" noMove="1" noResize="1" noEditPoints="1" noAdjustHandles="1" noChangeArrowheads="1" noChangeShapeType="1" noTextEdit="1"/>
              </p:cNvSpPr>
              <p:nvPr/>
            </p:nvSpPr>
            <p:spPr>
              <a:xfrm>
                <a:off x="4806348" y="3998456"/>
                <a:ext cx="628073" cy="369332"/>
              </a:xfrm>
              <a:prstGeom prst="rect">
                <a:avLst/>
              </a:prstGeom>
              <a:blipFill>
                <a:blip r:embed="rId4"/>
                <a:stretch>
                  <a:fillRect/>
                </a:stretch>
              </a:blipFill>
            </p:spPr>
            <p:txBody>
              <a:bodyPr/>
              <a:lstStyle/>
              <a:p>
                <a:r>
                  <a:rPr lang="it-IT">
                    <a:noFill/>
                  </a:rPr>
                  <a:t> </a:t>
                </a:r>
              </a:p>
            </p:txBody>
          </p:sp>
        </mc:Fallback>
      </mc:AlternateContent>
      <p:cxnSp>
        <p:nvCxnSpPr>
          <p:cNvPr id="34" name="Connettore a gomito 33">
            <a:extLst>
              <a:ext uri="{FF2B5EF4-FFF2-40B4-BE49-F238E27FC236}">
                <a16:creationId xmlns:a16="http://schemas.microsoft.com/office/drawing/2014/main" id="{5D2211C1-ABBF-FCD7-0CE0-E500ED78EDDD}"/>
              </a:ext>
            </a:extLst>
          </p:cNvPr>
          <p:cNvCxnSpPr>
            <a:stCxn id="27" idx="0"/>
            <a:endCxn id="4" idx="0"/>
          </p:cNvCxnSpPr>
          <p:nvPr/>
        </p:nvCxnSpPr>
        <p:spPr>
          <a:xfrm rot="16200000" flipV="1">
            <a:off x="5659978" y="961399"/>
            <a:ext cx="517237" cy="4295869"/>
          </a:xfrm>
          <a:prstGeom prst="bentConnector3">
            <a:avLst>
              <a:gd name="adj1" fmla="val 144196"/>
            </a:avLst>
          </a:prstGeom>
          <a:noFill/>
          <a:ln w="6350" cap="flat" cmpd="sng" algn="ctr">
            <a:solidFill>
              <a:srgbClr val="FFC000"/>
            </a:solidFill>
            <a:prstDash val="solid"/>
            <a:miter lim="800000"/>
            <a:tailEnd type="triangle"/>
          </a:ln>
          <a:effectLst/>
        </p:spPr>
      </p:cxnSp>
      <p:cxnSp>
        <p:nvCxnSpPr>
          <p:cNvPr id="35" name="Connettore a gomito 34">
            <a:extLst>
              <a:ext uri="{FF2B5EF4-FFF2-40B4-BE49-F238E27FC236}">
                <a16:creationId xmlns:a16="http://schemas.microsoft.com/office/drawing/2014/main" id="{683EE704-59C7-92A4-D7CA-EE7DDDEB36DB}"/>
              </a:ext>
            </a:extLst>
          </p:cNvPr>
          <p:cNvCxnSpPr>
            <a:stCxn id="27" idx="4"/>
            <a:endCxn id="5" idx="2"/>
          </p:cNvCxnSpPr>
          <p:nvPr/>
        </p:nvCxnSpPr>
        <p:spPr>
          <a:xfrm rot="5400000">
            <a:off x="5490596" y="2179781"/>
            <a:ext cx="842816" cy="4309053"/>
          </a:xfrm>
          <a:prstGeom prst="bentConnector3">
            <a:avLst>
              <a:gd name="adj1" fmla="val 127123"/>
            </a:avLst>
          </a:prstGeom>
          <a:noFill/>
          <a:ln w="63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A56CC0E0-6EB1-22DC-D4DA-647C48E443FA}"/>
                  </a:ext>
                </a:extLst>
              </p:cNvPr>
              <p:cNvSpPr txBox="1"/>
              <p:nvPr/>
            </p:nvSpPr>
            <p:spPr>
              <a:xfrm>
                <a:off x="5152168" y="4699217"/>
                <a:ext cx="2685184"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it-IT" sz="1400" b="0" i="0" noProof="0" smtClean="0">
                          <a:solidFill>
                            <a:prstClr val="black"/>
                          </a:solidFill>
                          <a:latin typeface="Cambria Math" panose="02040503050406030204" pitchFamily="18" charset="0"/>
                          <a:ea typeface="+mn-ea"/>
                        </a:rPr>
                        <m:t>Π</m:t>
                      </m:r>
                      <m:r>
                        <a:rPr lang="it-IT" sz="1400" b="0" i="1" noProof="0" smtClean="0">
                          <a:solidFill>
                            <a:prstClr val="black"/>
                          </a:solidFill>
                          <a:latin typeface="Cambria Math" panose="02040503050406030204" pitchFamily="18" charset="0"/>
                          <a:ea typeface="+mn-ea"/>
                        </a:rPr>
                        <m:t>=</m:t>
                      </m:r>
                      <m:r>
                        <a:rPr lang="it-IT" sz="1400" i="1" noProof="0" smtClean="0">
                          <a:solidFill>
                            <a:prstClr val="black"/>
                          </a:solidFill>
                          <a:latin typeface="Cambria Math" panose="02040503050406030204" pitchFamily="18" charset="0"/>
                          <a:ea typeface="+mn-ea"/>
                        </a:rPr>
                        <m:t>𝑟</m:t>
                      </m:r>
                      <m:r>
                        <a:rPr lang="it-IT" sz="1400" i="1" noProof="0" smtClean="0">
                          <a:solidFill>
                            <a:prstClr val="black"/>
                          </a:solidFill>
                          <a:latin typeface="Cambria Math" panose="02040503050406030204" pitchFamily="18" charset="0"/>
                          <a:ea typeface="+mn-ea"/>
                        </a:rPr>
                        <m:t> </m:t>
                      </m:r>
                      <m:r>
                        <a:rPr lang="it-IT" sz="1400" i="1" noProof="0" smtClean="0">
                          <a:solidFill>
                            <a:prstClr val="black"/>
                          </a:solidFill>
                          <a:latin typeface="Cambria Math" panose="02040503050406030204" pitchFamily="18" charset="0"/>
                          <a:ea typeface="+mn-ea"/>
                        </a:rPr>
                        <m:t>𝐾</m:t>
                      </m:r>
                      <m:r>
                        <a:rPr lang="it-IT" sz="1400" b="0" i="1" noProof="0" smtClean="0">
                          <a:solidFill>
                            <a:prstClr val="black"/>
                          </a:solidFill>
                          <a:latin typeface="Cambria Math" panose="02040503050406030204" pitchFamily="18" charset="0"/>
                          <a:ea typeface="+mn-ea"/>
                        </a:rPr>
                        <m:t>=4.28 </m:t>
                      </m:r>
                      <m:r>
                        <a:rPr lang="it-IT" sz="1400" b="0" i="1" noProof="0" smtClean="0">
                          <a:solidFill>
                            <a:prstClr val="black"/>
                          </a:solidFill>
                          <a:latin typeface="Cambria Math" panose="02040503050406030204" pitchFamily="18" charset="0"/>
                          <a:ea typeface="+mn-ea"/>
                        </a:rPr>
                        <m:t>𝐺</m:t>
                      </m:r>
                    </m:oMath>
                  </m:oMathPara>
                </a14:m>
                <a:endParaRPr lang="it-IT" sz="1400" noProof="0" dirty="0">
                  <a:solidFill>
                    <a:prstClr val="black"/>
                  </a:solidFill>
                  <a:latin typeface="Calibri" panose="020F0502020204030204"/>
                  <a:ea typeface="+mn-ea"/>
                </a:endParaRPr>
              </a:p>
            </p:txBody>
          </p:sp>
        </mc:Choice>
        <mc:Fallback xmlns="">
          <p:sp>
            <p:nvSpPr>
              <p:cNvPr id="36" name="CasellaDiTesto 35">
                <a:extLst>
                  <a:ext uri="{FF2B5EF4-FFF2-40B4-BE49-F238E27FC236}">
                    <a16:creationId xmlns:a16="http://schemas.microsoft.com/office/drawing/2014/main" id="{A56CC0E0-6EB1-22DC-D4DA-647C48E443FA}"/>
                  </a:ext>
                </a:extLst>
              </p:cNvPr>
              <p:cNvSpPr txBox="1">
                <a:spLocks noRot="1" noChangeAspect="1" noMove="1" noResize="1" noEditPoints="1" noAdjustHandles="1" noChangeArrowheads="1" noChangeShapeType="1" noTextEdit="1"/>
              </p:cNvSpPr>
              <p:nvPr/>
            </p:nvSpPr>
            <p:spPr>
              <a:xfrm>
                <a:off x="5152168" y="4699217"/>
                <a:ext cx="2685184" cy="307777"/>
              </a:xfrm>
              <a:prstGeom prst="rect">
                <a:avLst/>
              </a:prstGeom>
              <a:blipFill>
                <a:blip r:embed="rId5"/>
                <a:stretch>
                  <a:fillRect/>
                </a:stretch>
              </a:blipFill>
            </p:spPr>
            <p:txBody>
              <a:bodyPr/>
              <a:lstStyle/>
              <a:p>
                <a:r>
                  <a:rPr lang="it-IT">
                    <a:noFill/>
                  </a:rPr>
                  <a:t> </a:t>
                </a:r>
              </a:p>
            </p:txBody>
          </p:sp>
        </mc:Fallback>
      </mc:AlternateContent>
      <p:cxnSp>
        <p:nvCxnSpPr>
          <p:cNvPr id="37" name="Connettore 2 36">
            <a:extLst>
              <a:ext uri="{FF2B5EF4-FFF2-40B4-BE49-F238E27FC236}">
                <a16:creationId xmlns:a16="http://schemas.microsoft.com/office/drawing/2014/main" id="{2E34BE1F-6BFB-1172-313B-0EE9A9991727}"/>
              </a:ext>
            </a:extLst>
          </p:cNvPr>
          <p:cNvCxnSpPr/>
          <p:nvPr/>
        </p:nvCxnSpPr>
        <p:spPr>
          <a:xfrm flipV="1">
            <a:off x="3398702" y="2040225"/>
            <a:ext cx="0" cy="810490"/>
          </a:xfrm>
          <a:prstGeom prst="straightConnector1">
            <a:avLst/>
          </a:prstGeom>
          <a:noFill/>
          <a:ln w="6350" cap="flat" cmpd="sng" algn="ctr">
            <a:solidFill>
              <a:srgbClr val="4472C4"/>
            </a:solidFill>
            <a:prstDash val="solid"/>
            <a:miter lim="800000"/>
            <a:tailEnd type="triangle"/>
          </a:ln>
          <a:effectLst/>
        </p:spPr>
      </p:cxnSp>
      <p:cxnSp>
        <p:nvCxnSpPr>
          <p:cNvPr id="38" name="Connettore 2 37">
            <a:extLst>
              <a:ext uri="{FF2B5EF4-FFF2-40B4-BE49-F238E27FC236}">
                <a16:creationId xmlns:a16="http://schemas.microsoft.com/office/drawing/2014/main" id="{953B2FEB-7EFC-C47C-0592-98BE88AA0EB0}"/>
              </a:ext>
            </a:extLst>
          </p:cNvPr>
          <p:cNvCxnSpPr/>
          <p:nvPr/>
        </p:nvCxnSpPr>
        <p:spPr>
          <a:xfrm>
            <a:off x="3398702" y="4755715"/>
            <a:ext cx="0" cy="837335"/>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0115E0CC-25F4-36A7-25A4-3F52C52FE407}"/>
                  </a:ext>
                </a:extLst>
              </p:cNvPr>
              <p:cNvSpPr txBox="1"/>
              <p:nvPr/>
            </p:nvSpPr>
            <p:spPr>
              <a:xfrm>
                <a:off x="2358022" y="1720082"/>
                <a:ext cx="2096799"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noProof="0" smtClean="0">
                          <a:solidFill>
                            <a:prstClr val="black"/>
                          </a:solidFill>
                          <a:latin typeface="Cambria Math" panose="02040503050406030204" pitchFamily="18" charset="0"/>
                          <a:ea typeface="+mn-ea"/>
                        </a:rPr>
                        <m:t>𝐶</m:t>
                      </m:r>
                      <m:r>
                        <a:rPr lang="it-IT" sz="1400" b="0" i="1" noProof="0" smtClean="0">
                          <a:solidFill>
                            <a:prstClr val="black"/>
                          </a:solidFill>
                          <a:latin typeface="Cambria Math" panose="02040503050406030204" pitchFamily="18" charset="0"/>
                          <a:ea typeface="+mn-ea"/>
                        </a:rPr>
                        <m:t>=2.85</m:t>
                      </m:r>
                    </m:oMath>
                  </m:oMathPara>
                </a14:m>
                <a:endParaRPr lang="it-IT" sz="1400" noProof="0" dirty="0">
                  <a:solidFill>
                    <a:prstClr val="black"/>
                  </a:solidFill>
                  <a:latin typeface="Calibri" panose="020F0502020204030204"/>
                  <a:ea typeface="+mn-ea"/>
                </a:endParaRPr>
              </a:p>
            </p:txBody>
          </p:sp>
        </mc:Choice>
        <mc:Fallback xmlns="">
          <p:sp>
            <p:nvSpPr>
              <p:cNvPr id="40" name="CasellaDiTesto 39">
                <a:extLst>
                  <a:ext uri="{FF2B5EF4-FFF2-40B4-BE49-F238E27FC236}">
                    <a16:creationId xmlns:a16="http://schemas.microsoft.com/office/drawing/2014/main" id="{0115E0CC-25F4-36A7-25A4-3F52C52FE407}"/>
                  </a:ext>
                </a:extLst>
              </p:cNvPr>
              <p:cNvSpPr txBox="1">
                <a:spLocks noRot="1" noChangeAspect="1" noMove="1" noResize="1" noEditPoints="1" noAdjustHandles="1" noChangeArrowheads="1" noChangeShapeType="1" noTextEdit="1"/>
              </p:cNvSpPr>
              <p:nvPr/>
            </p:nvSpPr>
            <p:spPr>
              <a:xfrm>
                <a:off x="2358022" y="1720082"/>
                <a:ext cx="2096799" cy="307777"/>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5CA8B1CD-0CA9-E118-4C5E-2DF36DD38145}"/>
                  </a:ext>
                </a:extLst>
              </p:cNvPr>
              <p:cNvSpPr txBox="1"/>
              <p:nvPr/>
            </p:nvSpPr>
            <p:spPr>
              <a:xfrm>
                <a:off x="2443173" y="5577083"/>
                <a:ext cx="2316993"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noProof="0" smtClean="0">
                          <a:solidFill>
                            <a:prstClr val="black"/>
                          </a:solidFill>
                          <a:latin typeface="Cambria Math" panose="02040503050406030204" pitchFamily="18" charset="0"/>
                          <a:ea typeface="+mn-ea"/>
                        </a:rPr>
                        <m:t>𝐶</m:t>
                      </m:r>
                      <m:r>
                        <a:rPr lang="it-IT" sz="1400" b="0" i="1" noProof="0" smtClean="0">
                          <a:solidFill>
                            <a:prstClr val="black"/>
                          </a:solidFill>
                          <a:latin typeface="Cambria Math" panose="02040503050406030204" pitchFamily="18" charset="0"/>
                          <a:ea typeface="+mn-ea"/>
                        </a:rPr>
                        <m:t>=4.28 </m:t>
                      </m:r>
                      <m:r>
                        <a:rPr lang="it-IT" sz="1400" b="0" i="1" noProof="0" smtClean="0">
                          <a:solidFill>
                            <a:prstClr val="black"/>
                          </a:solidFill>
                          <a:latin typeface="Cambria Math" panose="02040503050406030204" pitchFamily="18" charset="0"/>
                          <a:ea typeface="+mn-ea"/>
                        </a:rPr>
                        <m:t>𝐺</m:t>
                      </m:r>
                    </m:oMath>
                  </m:oMathPara>
                </a14:m>
                <a:endParaRPr lang="it-IT" sz="1400" noProof="0" dirty="0">
                  <a:solidFill>
                    <a:prstClr val="black"/>
                  </a:solidFill>
                  <a:latin typeface="Calibri" panose="020F0502020204030204"/>
                  <a:ea typeface="+mn-ea"/>
                </a:endParaRPr>
              </a:p>
            </p:txBody>
          </p:sp>
        </mc:Choice>
        <mc:Fallback xmlns="">
          <p:sp>
            <p:nvSpPr>
              <p:cNvPr id="41" name="CasellaDiTesto 40">
                <a:extLst>
                  <a:ext uri="{FF2B5EF4-FFF2-40B4-BE49-F238E27FC236}">
                    <a16:creationId xmlns:a16="http://schemas.microsoft.com/office/drawing/2014/main" id="{5CA8B1CD-0CA9-E118-4C5E-2DF36DD38145}"/>
                  </a:ext>
                </a:extLst>
              </p:cNvPr>
              <p:cNvSpPr txBox="1">
                <a:spLocks noRot="1" noChangeAspect="1" noMove="1" noResize="1" noEditPoints="1" noAdjustHandles="1" noChangeArrowheads="1" noChangeShapeType="1" noTextEdit="1"/>
              </p:cNvSpPr>
              <p:nvPr/>
            </p:nvSpPr>
            <p:spPr>
              <a:xfrm>
                <a:off x="2443173" y="5577083"/>
                <a:ext cx="2316993" cy="307777"/>
              </a:xfrm>
              <a:prstGeom prst="rect">
                <a:avLst/>
              </a:prstGeom>
              <a:blipFill>
                <a:blip r:embed="rId7"/>
                <a:stretch>
                  <a:fillRect/>
                </a:stretch>
              </a:blipFill>
            </p:spPr>
            <p:txBody>
              <a:bodyPr/>
              <a:lstStyle/>
              <a:p>
                <a:r>
                  <a:rPr lang="it-IT">
                    <a:noFill/>
                  </a:rPr>
                  <a:t> </a:t>
                </a:r>
              </a:p>
            </p:txBody>
          </p:sp>
        </mc:Fallback>
      </mc:AlternateContent>
      <p:sp>
        <p:nvSpPr>
          <p:cNvPr id="6" name="Shape 17">
            <a:extLst>
              <a:ext uri="{FF2B5EF4-FFF2-40B4-BE49-F238E27FC236}">
                <a16:creationId xmlns:a16="http://schemas.microsoft.com/office/drawing/2014/main" id="{21D88981-E894-DB18-0892-FBAA4C697E63}"/>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7" name="Shape 18">
            <a:extLst>
              <a:ext uri="{FF2B5EF4-FFF2-40B4-BE49-F238E27FC236}">
                <a16:creationId xmlns:a16="http://schemas.microsoft.com/office/drawing/2014/main" id="{95B0D218-0251-165A-89E2-558BFD3AB5E8}"/>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8" name="Image 0" descr="preencoded.png">
            <a:extLst>
              <a:ext uri="{FF2B5EF4-FFF2-40B4-BE49-F238E27FC236}">
                <a16:creationId xmlns:a16="http://schemas.microsoft.com/office/drawing/2014/main" id="{834D8C94-6CFE-8B92-B495-37F0D417DDD4}"/>
              </a:ext>
            </a:extLst>
          </p:cNvPr>
          <p:cNvPicPr>
            <a:picLocks noChangeAspect="1"/>
          </p:cNvPicPr>
          <p:nvPr/>
        </p:nvPicPr>
        <p:blipFill>
          <a:blip r:embed="rId8"/>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84868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2" grpId="0"/>
      <p:bldP spid="33" grpId="0"/>
      <p:bldP spid="36" grpId="0"/>
      <p:bldP spid="40" grpId="0"/>
      <p:bldP spid="4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29721-F3D7-CCB3-DD3C-513DE703A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C0A03-845E-B8F4-0E29-2E5365D1A958}"/>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La remunerazione dei fattori: il lavoro</a:t>
            </a:r>
          </a:p>
        </p:txBody>
      </p:sp>
      <p:sp>
        <p:nvSpPr>
          <p:cNvPr id="6" name="Marcador de contenido 2">
            <a:extLst>
              <a:ext uri="{FF2B5EF4-FFF2-40B4-BE49-F238E27FC236}">
                <a16:creationId xmlns:a16="http://schemas.microsoft.com/office/drawing/2014/main" id="{1475C88C-9ECF-D2F9-CE6C-CF58999C0883}"/>
              </a:ext>
            </a:extLst>
          </p:cNvPr>
          <p:cNvSpPr txBox="1">
            <a:spLocks/>
          </p:cNvSpPr>
          <p:nvPr/>
        </p:nvSpPr>
        <p:spPr bwMode="auto">
          <a:xfrm>
            <a:off x="797439" y="1431862"/>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L’area verde corrisponde all’ammontare di beni effettivamente pagato o riconosciuto ai lavoratori (tutto il lavoro viene pagato omogeneamente al salario w).</a:t>
            </a:r>
          </a:p>
          <a:p>
            <a:pPr algn="just"/>
            <a:r>
              <a:rPr lang="it-IT" sz="1800" noProof="0" dirty="0">
                <a:latin typeface="Times New Roman" panose="02020603050405020304" pitchFamily="18" charset="0"/>
                <a:cs typeface="Times New Roman" panose="02020603050405020304" pitchFamily="18" charset="0"/>
              </a:rPr>
              <a:t>L’area arancione rappresenta la cumulata della </a:t>
            </a:r>
            <a:r>
              <a:rPr lang="it-IT" sz="1800" noProof="0" dirty="0" err="1">
                <a:latin typeface="Times New Roman" panose="02020603050405020304" pitchFamily="18" charset="0"/>
                <a:cs typeface="Times New Roman" panose="02020603050405020304" pitchFamily="18" charset="0"/>
              </a:rPr>
              <a:t>produttivit</a:t>
            </a:r>
            <a:r>
              <a:rPr lang="it-IT" sz="1800" dirty="0">
                <a:latin typeface="Times New Roman" panose="02020603050405020304" pitchFamily="18" charset="0"/>
                <a:cs typeface="Times New Roman" panose="02020603050405020304" pitchFamily="18" charset="0"/>
              </a:rPr>
              <a:t>à marginale del lavoro «non pagata» (o non distribuita ai lavoratori)</a:t>
            </a:r>
            <a:r>
              <a:rPr lang="it-IT" sz="1800" noProof="0" dirty="0">
                <a:latin typeface="Times New Roman" panose="02020603050405020304" pitchFamily="18" charset="0"/>
                <a:cs typeface="Times New Roman" panose="02020603050405020304" pitchFamily="18" charset="0"/>
              </a:rPr>
              <a:t>, ossia il surplus dell’impresa rispetto all’utilizzo del lavoro (misurato come differenza tra quanto ha generato il lavoro e l’ammontare di beni effettivamente corrisposto al lavoro). Tale surplus corrisponde simmetricamente alla remunerazione del capitale. </a:t>
            </a:r>
          </a:p>
        </p:txBody>
      </p:sp>
      <p:grpSp>
        <p:nvGrpSpPr>
          <p:cNvPr id="10" name="Gruppo 9">
            <a:extLst>
              <a:ext uri="{FF2B5EF4-FFF2-40B4-BE49-F238E27FC236}">
                <a16:creationId xmlns:a16="http://schemas.microsoft.com/office/drawing/2014/main" id="{2078E0E5-2144-331F-76C9-781462DDB696}"/>
              </a:ext>
            </a:extLst>
          </p:cNvPr>
          <p:cNvGrpSpPr/>
          <p:nvPr/>
        </p:nvGrpSpPr>
        <p:grpSpPr>
          <a:xfrm>
            <a:off x="4143375" y="3190875"/>
            <a:ext cx="3562350" cy="3162300"/>
            <a:chOff x="1552575" y="2609850"/>
            <a:chExt cx="3562350" cy="3162300"/>
          </a:xfrm>
        </p:grpSpPr>
        <p:cxnSp>
          <p:nvCxnSpPr>
            <p:cNvPr id="4" name="Connettore 2 3">
              <a:extLst>
                <a:ext uri="{FF2B5EF4-FFF2-40B4-BE49-F238E27FC236}">
                  <a16:creationId xmlns:a16="http://schemas.microsoft.com/office/drawing/2014/main" id="{194AB4A8-B24F-D75F-87B2-4971425C2469}"/>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DEA39B85-57F9-ACB6-350B-261C91ECCEE8}"/>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EDCB1280-19BD-0ABB-B8C7-B231F6B0C17F}"/>
              </a:ext>
            </a:extLst>
          </p:cNvPr>
          <p:cNvCxnSpPr/>
          <p:nvPr/>
        </p:nvCxnSpPr>
        <p:spPr>
          <a:xfrm flipV="1">
            <a:off x="5619750" y="33337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4D3AAF3B-81BC-AC35-7288-9220B50D4302}"/>
              </a:ext>
            </a:extLst>
          </p:cNvPr>
          <p:cNvCxnSpPr>
            <a:cxnSpLocks/>
          </p:cNvCxnSpPr>
          <p:nvPr/>
        </p:nvCxnSpPr>
        <p:spPr>
          <a:xfrm>
            <a:off x="4210052" y="3190875"/>
            <a:ext cx="2867023" cy="2857500"/>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6F62FE70-5F27-0F04-32E2-FA0EF7B3000D}"/>
              </a:ext>
            </a:extLst>
          </p:cNvPr>
          <p:cNvSpPr txBox="1"/>
          <p:nvPr/>
        </p:nvSpPr>
        <p:spPr>
          <a:xfrm>
            <a:off x="3724284" y="32649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w</a:t>
            </a:r>
          </a:p>
        </p:txBody>
      </p:sp>
      <p:sp>
        <p:nvSpPr>
          <p:cNvPr id="19" name="CasellaDiTesto 18">
            <a:extLst>
              <a:ext uri="{FF2B5EF4-FFF2-40B4-BE49-F238E27FC236}">
                <a16:creationId xmlns:a16="http://schemas.microsoft.com/office/drawing/2014/main" id="{4D6E8C08-84E8-8CC7-33DE-A6C6B8F35120}"/>
              </a:ext>
            </a:extLst>
          </p:cNvPr>
          <p:cNvSpPr txBox="1"/>
          <p:nvPr/>
        </p:nvSpPr>
        <p:spPr>
          <a:xfrm>
            <a:off x="7745592" y="611681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CB605A2D-CAB3-1A27-0C1E-29ABDB20EF04}"/>
                  </a:ext>
                </a:extLst>
              </p:cNvPr>
              <p:cNvSpPr txBox="1"/>
              <p:nvPr/>
            </p:nvSpPr>
            <p:spPr>
              <a:xfrm>
                <a:off x="5579883" y="3034784"/>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1" name="CasellaDiTesto 20">
                <a:extLst>
                  <a:ext uri="{FF2B5EF4-FFF2-40B4-BE49-F238E27FC236}">
                    <a16:creationId xmlns:a16="http://schemas.microsoft.com/office/drawing/2014/main" id="{CB605A2D-CAB3-1A27-0C1E-29ABDB20EF04}"/>
                  </a:ext>
                </a:extLst>
              </p:cNvPr>
              <p:cNvSpPr txBox="1">
                <a:spLocks noRot="1" noChangeAspect="1" noMove="1" noResize="1" noEditPoints="1" noAdjustHandles="1" noChangeArrowheads="1" noChangeShapeType="1" noTextEdit="1"/>
              </p:cNvSpPr>
              <p:nvPr/>
            </p:nvSpPr>
            <p:spPr>
              <a:xfrm>
                <a:off x="5579883" y="3034784"/>
                <a:ext cx="485768" cy="369332"/>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4549C2B6-664F-6209-E279-CAFBF33A5518}"/>
                  </a:ext>
                </a:extLst>
              </p:cNvPr>
              <p:cNvSpPr txBox="1"/>
              <p:nvPr/>
            </p:nvSpPr>
            <p:spPr>
              <a:xfrm>
                <a:off x="6743708" y="5477470"/>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3" name="CasellaDiTesto 22">
                <a:extLst>
                  <a:ext uri="{FF2B5EF4-FFF2-40B4-BE49-F238E27FC236}">
                    <a16:creationId xmlns:a16="http://schemas.microsoft.com/office/drawing/2014/main" id="{4549C2B6-664F-6209-E279-CAFBF33A5518}"/>
                  </a:ext>
                </a:extLst>
              </p:cNvPr>
              <p:cNvSpPr txBox="1">
                <a:spLocks noRot="1" noChangeAspect="1" noMove="1" noResize="1" noEditPoints="1" noAdjustHandles="1" noChangeArrowheads="1" noChangeShapeType="1" noTextEdit="1"/>
              </p:cNvSpPr>
              <p:nvPr/>
            </p:nvSpPr>
            <p:spPr>
              <a:xfrm>
                <a:off x="6743708" y="5477470"/>
                <a:ext cx="485768" cy="374270"/>
              </a:xfrm>
              <a:prstGeom prst="rect">
                <a:avLst/>
              </a:prstGeom>
              <a:blipFill>
                <a:blip r:embed="rId3"/>
                <a:stretch>
                  <a:fillRect/>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ED42F4AB-AA0B-571B-D358-700680E06D77}"/>
              </a:ext>
            </a:extLst>
          </p:cNvPr>
          <p:cNvCxnSpPr>
            <a:cxnSpLocks/>
          </p:cNvCxnSpPr>
          <p:nvPr/>
        </p:nvCxnSpPr>
        <p:spPr>
          <a:xfrm flipH="1">
            <a:off x="4152900" y="4620208"/>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E7D2C121-812B-4763-603A-391BA053C463}"/>
                  </a:ext>
                </a:extLst>
              </p:cNvPr>
              <p:cNvSpPr txBox="1"/>
              <p:nvPr/>
            </p:nvSpPr>
            <p:spPr>
              <a:xfrm>
                <a:off x="3700474" y="435233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dirty="0" smtClean="0">
                              <a:latin typeface="Cambria Math" panose="02040503050406030204" pitchFamily="18" charset="0"/>
                              <a:cs typeface="Times New Roman" panose="02020603050405020304" pitchFamily="18" charset="0"/>
                            </a:rPr>
                          </m:ctrlPr>
                        </m:sSupPr>
                        <m:e>
                          <m:r>
                            <a:rPr lang="it-IT" i="1" dirty="0" smtClean="0">
                              <a:latin typeface="Cambria Math" panose="02040503050406030204" pitchFamily="18" charset="0"/>
                              <a:cs typeface="Times New Roman" panose="02020603050405020304" pitchFamily="18" charset="0"/>
                            </a:rPr>
                            <m:t>𝑤</m:t>
                          </m:r>
                        </m:e>
                        <m:sup>
                          <m:r>
                            <a:rPr lang="it-IT" b="0" i="1" dirty="0" smtClean="0">
                              <a:latin typeface="Cambria Math" panose="02040503050406030204" pitchFamily="18" charset="0"/>
                              <a:cs typeface="Times New Roman" panose="02020603050405020304" pitchFamily="18" charset="0"/>
                            </a:rPr>
                            <m:t>∗</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 name="CasellaDiTesto 2">
                <a:extLst>
                  <a:ext uri="{FF2B5EF4-FFF2-40B4-BE49-F238E27FC236}">
                    <a16:creationId xmlns:a16="http://schemas.microsoft.com/office/drawing/2014/main" id="{E7D2C121-812B-4763-603A-391BA053C463}"/>
                  </a:ext>
                </a:extLst>
              </p:cNvPr>
              <p:cNvSpPr txBox="1">
                <a:spLocks noRot="1" noChangeAspect="1" noMove="1" noResize="1" noEditPoints="1" noAdjustHandles="1" noChangeArrowheads="1" noChangeShapeType="1" noTextEdit="1"/>
              </p:cNvSpPr>
              <p:nvPr/>
            </p:nvSpPr>
            <p:spPr>
              <a:xfrm>
                <a:off x="3700474" y="4352330"/>
                <a:ext cx="485768" cy="369332"/>
              </a:xfrm>
              <a:prstGeom prst="rect">
                <a:avLst/>
              </a:prstGeom>
              <a:blipFill>
                <a:blip r:embed="rId4"/>
                <a:stretch>
                  <a:fillRect/>
                </a:stretch>
              </a:blipFill>
            </p:spPr>
            <p:txBody>
              <a:bodyPr/>
              <a:lstStyle/>
              <a:p>
                <a:r>
                  <a:rPr lang="it-IT">
                    <a:noFill/>
                  </a:rPr>
                  <a:t> </a:t>
                </a:r>
              </a:p>
            </p:txBody>
          </p:sp>
        </mc:Fallback>
      </mc:AlternateContent>
      <p:sp>
        <p:nvSpPr>
          <p:cNvPr id="13" name="Rettangolo 12">
            <a:extLst>
              <a:ext uri="{FF2B5EF4-FFF2-40B4-BE49-F238E27FC236}">
                <a16:creationId xmlns:a16="http://schemas.microsoft.com/office/drawing/2014/main" id="{63B3B4C0-9622-CACC-C755-455862D9C551}"/>
              </a:ext>
            </a:extLst>
          </p:cNvPr>
          <p:cNvSpPr/>
          <p:nvPr/>
        </p:nvSpPr>
        <p:spPr>
          <a:xfrm>
            <a:off x="4176711" y="4635064"/>
            <a:ext cx="1443038" cy="1691699"/>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iangolo isoscele 15">
            <a:extLst>
              <a:ext uri="{FF2B5EF4-FFF2-40B4-BE49-F238E27FC236}">
                <a16:creationId xmlns:a16="http://schemas.microsoft.com/office/drawing/2014/main" id="{1DF973AD-28CC-EF10-4145-80A58E755208}"/>
              </a:ext>
            </a:extLst>
          </p:cNvPr>
          <p:cNvSpPr/>
          <p:nvPr/>
        </p:nvSpPr>
        <p:spPr>
          <a:xfrm>
            <a:off x="4163408" y="3187335"/>
            <a:ext cx="1460325" cy="1418017"/>
          </a:xfrm>
          <a:prstGeom prst="triangle">
            <a:avLst>
              <a:gd name="adj" fmla="val 2065"/>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hape 17">
            <a:extLst>
              <a:ext uri="{FF2B5EF4-FFF2-40B4-BE49-F238E27FC236}">
                <a16:creationId xmlns:a16="http://schemas.microsoft.com/office/drawing/2014/main" id="{1C598DD5-EDB1-457B-B844-DD9DE2433822}"/>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8" name="Shape 18">
            <a:extLst>
              <a:ext uri="{FF2B5EF4-FFF2-40B4-BE49-F238E27FC236}">
                <a16:creationId xmlns:a16="http://schemas.microsoft.com/office/drawing/2014/main" id="{A181E550-C3D7-5DA5-3004-190A19C74F05}"/>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9" name="Image 0" descr="preencoded.png">
            <a:extLst>
              <a:ext uri="{FF2B5EF4-FFF2-40B4-BE49-F238E27FC236}">
                <a16:creationId xmlns:a16="http://schemas.microsoft.com/office/drawing/2014/main" id="{C6C05472-6A9D-F027-8AE0-802C456961BF}"/>
              </a:ext>
            </a:extLst>
          </p:cNvPr>
          <p:cNvPicPr>
            <a:picLocks noChangeAspect="1"/>
          </p:cNvPicPr>
          <p:nvPr/>
        </p:nvPicPr>
        <p:blipFill>
          <a:blip r:embed="rId5"/>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360783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13100-4D3A-AA35-CB6D-919D7CD76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0216A-1412-E9FE-4B85-6EEA148DF704}"/>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La remunerazione dei fattori: il capitale</a:t>
            </a:r>
          </a:p>
        </p:txBody>
      </p:sp>
      <p:sp>
        <p:nvSpPr>
          <p:cNvPr id="6" name="Marcador de contenido 2">
            <a:extLst>
              <a:ext uri="{FF2B5EF4-FFF2-40B4-BE49-F238E27FC236}">
                <a16:creationId xmlns:a16="http://schemas.microsoft.com/office/drawing/2014/main" id="{D939B628-2A1E-1FB0-DE6B-8E76BEBE01BD}"/>
              </a:ext>
            </a:extLst>
          </p:cNvPr>
          <p:cNvSpPr txBox="1">
            <a:spLocks/>
          </p:cNvSpPr>
          <p:nvPr/>
        </p:nvSpPr>
        <p:spPr bwMode="auto">
          <a:xfrm>
            <a:off x="797439" y="1357505"/>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L’area arancione corrisponde all’ammontare di beni effettivamente pagato o riconosciuto ai detentori del capitale (tutto il capitale viene pagato omogeneamente al saggio di profitto r).</a:t>
            </a:r>
          </a:p>
          <a:p>
            <a:pPr algn="just"/>
            <a:r>
              <a:rPr lang="it-IT" sz="1800" noProof="0" dirty="0">
                <a:latin typeface="Times New Roman" panose="02020603050405020304" pitchFamily="18" charset="0"/>
                <a:cs typeface="Times New Roman" panose="02020603050405020304" pitchFamily="18" charset="0"/>
              </a:rPr>
              <a:t>L’area verde rappresenta la cumulata della produttività</a:t>
            </a:r>
            <a:r>
              <a:rPr lang="it-IT" sz="1800" dirty="0">
                <a:latin typeface="Times New Roman" panose="02020603050405020304" pitchFamily="18" charset="0"/>
                <a:cs typeface="Times New Roman" panose="02020603050405020304" pitchFamily="18" charset="0"/>
              </a:rPr>
              <a:t> marginale del capitale «non pagata»</a:t>
            </a:r>
            <a:r>
              <a:rPr lang="it-IT" sz="1800" noProof="0" dirty="0">
                <a:latin typeface="Times New Roman" panose="02020603050405020304" pitchFamily="18" charset="0"/>
                <a:cs typeface="Times New Roman" panose="02020603050405020304" pitchFamily="18" charset="0"/>
              </a:rPr>
              <a:t>, ossia il surplus dell’impresa rispetto all’utilizzo del capitale (misurato come differenza tra quanto ha generato il capitale e l’ammontare di beni effettivamente corrisposto ai detentori del capitale). Tale surplus corrisponde simmetricamente alla remunerazione del lavoro. </a:t>
            </a:r>
          </a:p>
        </p:txBody>
      </p:sp>
      <p:grpSp>
        <p:nvGrpSpPr>
          <p:cNvPr id="10" name="Gruppo 9">
            <a:extLst>
              <a:ext uri="{FF2B5EF4-FFF2-40B4-BE49-F238E27FC236}">
                <a16:creationId xmlns:a16="http://schemas.microsoft.com/office/drawing/2014/main" id="{C839C628-5F45-2D2D-BF04-2DD6A899B59B}"/>
              </a:ext>
            </a:extLst>
          </p:cNvPr>
          <p:cNvGrpSpPr/>
          <p:nvPr/>
        </p:nvGrpSpPr>
        <p:grpSpPr>
          <a:xfrm>
            <a:off x="4143375" y="3190875"/>
            <a:ext cx="3562350" cy="3162300"/>
            <a:chOff x="1552575" y="2609850"/>
            <a:chExt cx="3562350" cy="3162300"/>
          </a:xfrm>
        </p:grpSpPr>
        <p:cxnSp>
          <p:nvCxnSpPr>
            <p:cNvPr id="4" name="Connettore 2 3">
              <a:extLst>
                <a:ext uri="{FF2B5EF4-FFF2-40B4-BE49-F238E27FC236}">
                  <a16:creationId xmlns:a16="http://schemas.microsoft.com/office/drawing/2014/main" id="{64FD7335-945F-3720-BAF4-20A8F6A790E1}"/>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C775EF29-786E-B8E8-E528-68E149AF83F2}"/>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75BDD068-EFC6-00DA-D16A-CD45F5DB7F90}"/>
              </a:ext>
            </a:extLst>
          </p:cNvPr>
          <p:cNvCxnSpPr/>
          <p:nvPr/>
        </p:nvCxnSpPr>
        <p:spPr>
          <a:xfrm flipV="1">
            <a:off x="5619750" y="33337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EF38D7C2-9B5E-894E-1CFD-8F24B6A38220}"/>
              </a:ext>
            </a:extLst>
          </p:cNvPr>
          <p:cNvCxnSpPr>
            <a:cxnSpLocks/>
          </p:cNvCxnSpPr>
          <p:nvPr/>
        </p:nvCxnSpPr>
        <p:spPr>
          <a:xfrm>
            <a:off x="4210052" y="3190875"/>
            <a:ext cx="2867023" cy="2857500"/>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AE82DE04-CAA0-DEE2-9019-08CE5738962C}"/>
              </a:ext>
            </a:extLst>
          </p:cNvPr>
          <p:cNvSpPr txBox="1"/>
          <p:nvPr/>
        </p:nvSpPr>
        <p:spPr>
          <a:xfrm>
            <a:off x="3724284" y="32649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a:t>
            </a:r>
          </a:p>
        </p:txBody>
      </p:sp>
      <p:sp>
        <p:nvSpPr>
          <p:cNvPr id="19" name="CasellaDiTesto 18">
            <a:extLst>
              <a:ext uri="{FF2B5EF4-FFF2-40B4-BE49-F238E27FC236}">
                <a16:creationId xmlns:a16="http://schemas.microsoft.com/office/drawing/2014/main" id="{AC0D9588-E933-F503-02E4-32EE5643AC94}"/>
              </a:ext>
            </a:extLst>
          </p:cNvPr>
          <p:cNvSpPr txBox="1"/>
          <p:nvPr/>
        </p:nvSpPr>
        <p:spPr>
          <a:xfrm>
            <a:off x="7715250" y="618112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K</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DCEE6909-9DDC-8809-48C9-C738B36BCCAE}"/>
                  </a:ext>
                </a:extLst>
              </p:cNvPr>
              <p:cNvSpPr txBox="1"/>
              <p:nvPr/>
            </p:nvSpPr>
            <p:spPr>
              <a:xfrm>
                <a:off x="5579883" y="3034784"/>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1" name="CasellaDiTesto 20">
                <a:extLst>
                  <a:ext uri="{FF2B5EF4-FFF2-40B4-BE49-F238E27FC236}">
                    <a16:creationId xmlns:a16="http://schemas.microsoft.com/office/drawing/2014/main" id="{DCEE6909-9DDC-8809-48C9-C738B36BCCAE}"/>
                  </a:ext>
                </a:extLst>
              </p:cNvPr>
              <p:cNvSpPr txBox="1">
                <a:spLocks noRot="1" noChangeAspect="1" noMove="1" noResize="1" noEditPoints="1" noAdjustHandles="1" noChangeArrowheads="1" noChangeShapeType="1" noTextEdit="1"/>
              </p:cNvSpPr>
              <p:nvPr/>
            </p:nvSpPr>
            <p:spPr>
              <a:xfrm>
                <a:off x="5579883" y="3034784"/>
                <a:ext cx="485768" cy="369332"/>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3F67E957-9729-2D8B-58DC-B8C4D6FCBCA7}"/>
                  </a:ext>
                </a:extLst>
              </p:cNvPr>
              <p:cNvSpPr txBox="1"/>
              <p:nvPr/>
            </p:nvSpPr>
            <p:spPr>
              <a:xfrm>
                <a:off x="6743708" y="5477470"/>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3" name="CasellaDiTesto 22">
                <a:extLst>
                  <a:ext uri="{FF2B5EF4-FFF2-40B4-BE49-F238E27FC236}">
                    <a16:creationId xmlns:a16="http://schemas.microsoft.com/office/drawing/2014/main" id="{3F67E957-9729-2D8B-58DC-B8C4D6FCBCA7}"/>
                  </a:ext>
                </a:extLst>
              </p:cNvPr>
              <p:cNvSpPr txBox="1">
                <a:spLocks noRot="1" noChangeAspect="1" noMove="1" noResize="1" noEditPoints="1" noAdjustHandles="1" noChangeArrowheads="1" noChangeShapeType="1" noTextEdit="1"/>
              </p:cNvSpPr>
              <p:nvPr/>
            </p:nvSpPr>
            <p:spPr>
              <a:xfrm>
                <a:off x="6743708" y="5477470"/>
                <a:ext cx="485768" cy="374270"/>
              </a:xfrm>
              <a:prstGeom prst="rect">
                <a:avLst/>
              </a:prstGeom>
              <a:blipFill>
                <a:blip r:embed="rId3"/>
                <a:stretch>
                  <a:fillRect/>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088993D4-F49E-434B-3EC8-92A4165C414D}"/>
              </a:ext>
            </a:extLst>
          </p:cNvPr>
          <p:cNvCxnSpPr>
            <a:cxnSpLocks/>
          </p:cNvCxnSpPr>
          <p:nvPr/>
        </p:nvCxnSpPr>
        <p:spPr>
          <a:xfrm flipH="1">
            <a:off x="4152900" y="4620208"/>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96FDF793-678F-E3C7-A323-3F10C7D94142}"/>
                  </a:ext>
                </a:extLst>
              </p:cNvPr>
              <p:cNvSpPr txBox="1"/>
              <p:nvPr/>
            </p:nvSpPr>
            <p:spPr>
              <a:xfrm>
                <a:off x="3700474" y="435233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dirty="0" smtClean="0">
                              <a:latin typeface="Cambria Math" panose="02040503050406030204" pitchFamily="18" charset="0"/>
                              <a:cs typeface="Times New Roman" panose="02020603050405020304" pitchFamily="18" charset="0"/>
                            </a:rPr>
                          </m:ctrlPr>
                        </m:sSupPr>
                        <m:e>
                          <m:r>
                            <a:rPr lang="it-IT" b="0" i="1" dirty="0" smtClean="0">
                              <a:latin typeface="Cambria Math" panose="02040503050406030204" pitchFamily="18" charset="0"/>
                              <a:cs typeface="Times New Roman" panose="02020603050405020304" pitchFamily="18" charset="0"/>
                            </a:rPr>
                            <m:t>𝑟</m:t>
                          </m:r>
                        </m:e>
                        <m:sup>
                          <m:r>
                            <a:rPr lang="it-IT" b="0" i="1" dirty="0" smtClean="0">
                              <a:latin typeface="Cambria Math" panose="02040503050406030204" pitchFamily="18" charset="0"/>
                              <a:cs typeface="Times New Roman" panose="02020603050405020304" pitchFamily="18" charset="0"/>
                            </a:rPr>
                            <m:t>∗</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 name="CasellaDiTesto 2">
                <a:extLst>
                  <a:ext uri="{FF2B5EF4-FFF2-40B4-BE49-F238E27FC236}">
                    <a16:creationId xmlns:a16="http://schemas.microsoft.com/office/drawing/2014/main" id="{96FDF793-678F-E3C7-A323-3F10C7D94142}"/>
                  </a:ext>
                </a:extLst>
              </p:cNvPr>
              <p:cNvSpPr txBox="1">
                <a:spLocks noRot="1" noChangeAspect="1" noMove="1" noResize="1" noEditPoints="1" noAdjustHandles="1" noChangeArrowheads="1" noChangeShapeType="1" noTextEdit="1"/>
              </p:cNvSpPr>
              <p:nvPr/>
            </p:nvSpPr>
            <p:spPr>
              <a:xfrm>
                <a:off x="3700474" y="4352330"/>
                <a:ext cx="485768" cy="369332"/>
              </a:xfrm>
              <a:prstGeom prst="rect">
                <a:avLst/>
              </a:prstGeom>
              <a:blipFill>
                <a:blip r:embed="rId4"/>
                <a:stretch>
                  <a:fillRect/>
                </a:stretch>
              </a:blipFill>
            </p:spPr>
            <p:txBody>
              <a:bodyPr/>
              <a:lstStyle/>
              <a:p>
                <a:r>
                  <a:rPr lang="it-IT">
                    <a:noFill/>
                  </a:rPr>
                  <a:t> </a:t>
                </a:r>
              </a:p>
            </p:txBody>
          </p:sp>
        </mc:Fallback>
      </mc:AlternateContent>
      <p:sp>
        <p:nvSpPr>
          <p:cNvPr id="13" name="Rettangolo 12">
            <a:extLst>
              <a:ext uri="{FF2B5EF4-FFF2-40B4-BE49-F238E27FC236}">
                <a16:creationId xmlns:a16="http://schemas.microsoft.com/office/drawing/2014/main" id="{AB49A069-5361-B0CC-658D-0FF2994C1A44}"/>
              </a:ext>
            </a:extLst>
          </p:cNvPr>
          <p:cNvSpPr/>
          <p:nvPr/>
        </p:nvSpPr>
        <p:spPr>
          <a:xfrm>
            <a:off x="4176711" y="4635064"/>
            <a:ext cx="1443038" cy="16916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iangolo isoscele 15">
            <a:extLst>
              <a:ext uri="{FF2B5EF4-FFF2-40B4-BE49-F238E27FC236}">
                <a16:creationId xmlns:a16="http://schemas.microsoft.com/office/drawing/2014/main" id="{E1869296-46F2-7E0C-3277-C131FB2581A4}"/>
              </a:ext>
            </a:extLst>
          </p:cNvPr>
          <p:cNvSpPr/>
          <p:nvPr/>
        </p:nvSpPr>
        <p:spPr>
          <a:xfrm>
            <a:off x="4163408" y="3187335"/>
            <a:ext cx="1460325" cy="1418017"/>
          </a:xfrm>
          <a:prstGeom prst="triangle">
            <a:avLst>
              <a:gd name="adj" fmla="val 2065"/>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hape 17">
            <a:extLst>
              <a:ext uri="{FF2B5EF4-FFF2-40B4-BE49-F238E27FC236}">
                <a16:creationId xmlns:a16="http://schemas.microsoft.com/office/drawing/2014/main" id="{6F7A3BC0-DA84-C999-52EF-F8EF22413B36}"/>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8" name="Shape 18">
            <a:extLst>
              <a:ext uri="{FF2B5EF4-FFF2-40B4-BE49-F238E27FC236}">
                <a16:creationId xmlns:a16="http://schemas.microsoft.com/office/drawing/2014/main" id="{58284691-99D2-AE4B-3003-AA906E432721}"/>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9" name="Image 0" descr="preencoded.png">
            <a:extLst>
              <a:ext uri="{FF2B5EF4-FFF2-40B4-BE49-F238E27FC236}">
                <a16:creationId xmlns:a16="http://schemas.microsoft.com/office/drawing/2014/main" id="{85374FA2-2E2E-48EE-C5AD-280D3264703F}"/>
              </a:ext>
            </a:extLst>
          </p:cNvPr>
          <p:cNvPicPr>
            <a:picLocks noChangeAspect="1"/>
          </p:cNvPicPr>
          <p:nvPr/>
        </p:nvPicPr>
        <p:blipFill>
          <a:blip r:embed="rId5"/>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520207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B018A-9ABF-3213-9858-E9F75CF4C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69C32-0620-C2CE-E10C-3D473EE52E47}"/>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La piena occupazione nel mercato del lavoro</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90675DCA-6C98-679B-A3BB-65465A7FA747}"/>
                  </a:ext>
                </a:extLst>
              </p:cNvPr>
              <p:cNvSpPr txBox="1">
                <a:spLocks/>
              </p:cNvSpPr>
              <p:nvPr/>
            </p:nvSpPr>
            <p:spPr bwMode="auto">
              <a:xfrm>
                <a:off x="797439" y="1431862"/>
                <a:ext cx="10593574" cy="93033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Supponiamo che il salario fosse </a:t>
                </a:r>
                <a14:m>
                  <m:oMath xmlns:m="http://schemas.openxmlformats.org/officeDocument/2006/math">
                    <m:sSub>
                      <m:sSubPr>
                        <m:ctrlPr>
                          <a:rPr lang="it-IT" sz="1800" b="0" i="1" smtClean="0">
                            <a:latin typeface="Cambria Math" panose="02040503050406030204" pitchFamily="18" charset="0"/>
                            <a:cs typeface="Times New Roman" panose="02020603050405020304" pitchFamily="18" charset="0"/>
                          </a:rPr>
                        </m:ctrlPr>
                      </m:sSubPr>
                      <m:e>
                        <m:r>
                          <a:rPr lang="it-IT" sz="1800" b="0" i="1" smtClean="0">
                            <a:latin typeface="Cambria Math" panose="02040503050406030204" pitchFamily="18" charset="0"/>
                            <a:cs typeface="Times New Roman" panose="02020603050405020304" pitchFamily="18" charset="0"/>
                          </a:rPr>
                          <m:t>𝑤</m:t>
                        </m:r>
                      </m:e>
                      <m:sub>
                        <m:r>
                          <a:rPr lang="it-IT" sz="1800" b="0" i="1" smtClean="0">
                            <a:latin typeface="Cambria Math" panose="02040503050406030204" pitchFamily="18" charset="0"/>
                            <a:cs typeface="Times New Roman" panose="02020603050405020304" pitchFamily="18" charset="0"/>
                          </a:rPr>
                          <m:t>𝑎</m:t>
                        </m:r>
                      </m:sub>
                    </m:sSub>
                    <m:r>
                      <a:rPr lang="it-IT" sz="1800" b="0" i="1" smtClean="0">
                        <a:latin typeface="Cambria Math" panose="02040503050406030204" pitchFamily="18" charset="0"/>
                        <a:cs typeface="Times New Roman" panose="02020603050405020304" pitchFamily="18" charset="0"/>
                      </a:rPr>
                      <m:t>&gt;</m:t>
                    </m:r>
                    <m:sSup>
                      <m:sSupPr>
                        <m:ctrlPr>
                          <a:rPr lang="it-IT" sz="1800" b="0" i="1" smtClean="0">
                            <a:latin typeface="Cambria Math" panose="02040503050406030204" pitchFamily="18" charset="0"/>
                            <a:cs typeface="Times New Roman" panose="02020603050405020304" pitchFamily="18" charset="0"/>
                          </a:rPr>
                        </m:ctrlPr>
                      </m:sSupPr>
                      <m:e>
                        <m:r>
                          <a:rPr lang="it-IT" sz="1800" b="0" i="1" smtClean="0">
                            <a:latin typeface="Cambria Math" panose="02040503050406030204" pitchFamily="18" charset="0"/>
                            <a:cs typeface="Times New Roman" panose="02020603050405020304" pitchFamily="18" charset="0"/>
                          </a:rPr>
                          <m:t>𝑤</m:t>
                        </m:r>
                      </m:e>
                      <m:sup>
                        <m:r>
                          <a:rPr lang="it-IT" sz="1800" b="0" i="1" smtClean="0">
                            <a:latin typeface="Cambria Math" panose="02040503050406030204" pitchFamily="18" charset="0"/>
                            <a:cs typeface="Times New Roman" panose="02020603050405020304" pitchFamily="18" charset="0"/>
                          </a:rPr>
                          <m:t>∗</m:t>
                        </m:r>
                      </m:sup>
                    </m:sSup>
                  </m:oMath>
                </a14:m>
                <a:r>
                  <a:rPr lang="it-IT" sz="1800" dirty="0">
                    <a:latin typeface="Times New Roman" panose="02020603050405020304" pitchFamily="18" charset="0"/>
                    <a:cs typeface="Times New Roman" panose="02020603050405020304" pitchFamily="18" charset="0"/>
                  </a:rPr>
                  <a:t>. A questo punto una quantità di lavoratori pari a </a:t>
                </a:r>
                <a14:m>
                  <m:oMath xmlns:m="http://schemas.openxmlformats.org/officeDocument/2006/math">
                    <m:sSubSup>
                      <m:sSubSupPr>
                        <m:ctrlPr>
                          <a:rPr lang="it-IT" sz="1800" b="0" i="1" smtClean="0">
                            <a:latin typeface="Cambria Math" panose="02040503050406030204" pitchFamily="18" charset="0"/>
                            <a:cs typeface="Times New Roman" panose="02020603050405020304" pitchFamily="18" charset="0"/>
                          </a:rPr>
                        </m:ctrlPr>
                      </m:sSubSupPr>
                      <m:e>
                        <m:r>
                          <a:rPr lang="it-IT" sz="1800" b="0" i="1" smtClean="0">
                            <a:latin typeface="Cambria Math" panose="02040503050406030204" pitchFamily="18" charset="0"/>
                            <a:cs typeface="Times New Roman" panose="02020603050405020304" pitchFamily="18" charset="0"/>
                          </a:rPr>
                          <m:t>𝐿</m:t>
                        </m:r>
                      </m:e>
                      <m:sub>
                        <m:r>
                          <a:rPr lang="it-IT" sz="1800" b="0" i="1" smtClean="0">
                            <a:latin typeface="Cambria Math" panose="02040503050406030204" pitchFamily="18" charset="0"/>
                            <a:cs typeface="Times New Roman" panose="02020603050405020304" pitchFamily="18" charset="0"/>
                          </a:rPr>
                          <m:t>𝑎</m:t>
                        </m:r>
                      </m:sub>
                      <m:sup>
                        <m:r>
                          <a:rPr lang="it-IT" sz="1800" b="0" i="1" smtClean="0">
                            <a:latin typeface="Cambria Math" panose="02040503050406030204" pitchFamily="18" charset="0"/>
                            <a:cs typeface="Times New Roman" panose="02020603050405020304" pitchFamily="18" charset="0"/>
                          </a:rPr>
                          <m:t>𝑆</m:t>
                        </m:r>
                      </m:sup>
                    </m:sSubSup>
                    <m:r>
                      <a:rPr lang="it-IT" sz="1800" b="0" i="1" smtClean="0">
                        <a:latin typeface="Cambria Math" panose="02040503050406030204" pitchFamily="18" charset="0"/>
                        <a:cs typeface="Times New Roman" panose="02020603050405020304" pitchFamily="18" charset="0"/>
                      </a:rPr>
                      <m:t>−</m:t>
                    </m:r>
                    <m:sSubSup>
                      <m:sSubSupPr>
                        <m:ctrlPr>
                          <a:rPr lang="it-IT" sz="1800" b="0" i="1" smtClean="0">
                            <a:latin typeface="Cambria Math" panose="02040503050406030204" pitchFamily="18" charset="0"/>
                            <a:cs typeface="Times New Roman" panose="02020603050405020304" pitchFamily="18" charset="0"/>
                          </a:rPr>
                        </m:ctrlPr>
                      </m:sSubSupPr>
                      <m:e>
                        <m:r>
                          <a:rPr lang="it-IT" sz="1800" b="0" i="1" smtClean="0">
                            <a:latin typeface="Cambria Math" panose="02040503050406030204" pitchFamily="18" charset="0"/>
                            <a:cs typeface="Times New Roman" panose="02020603050405020304" pitchFamily="18" charset="0"/>
                          </a:rPr>
                          <m:t>𝐿</m:t>
                        </m:r>
                      </m:e>
                      <m:sub>
                        <m:r>
                          <a:rPr lang="it-IT" sz="1800" b="0" i="1" smtClean="0">
                            <a:latin typeface="Cambria Math" panose="02040503050406030204" pitchFamily="18" charset="0"/>
                            <a:cs typeface="Times New Roman" panose="02020603050405020304" pitchFamily="18" charset="0"/>
                          </a:rPr>
                          <m:t>𝑎</m:t>
                        </m:r>
                      </m:sub>
                      <m:sup>
                        <m:r>
                          <a:rPr lang="it-IT" sz="1800" b="0" i="1" smtClean="0">
                            <a:latin typeface="Cambria Math" panose="02040503050406030204" pitchFamily="18" charset="0"/>
                            <a:cs typeface="Times New Roman" panose="02020603050405020304" pitchFamily="18" charset="0"/>
                          </a:rPr>
                          <m:t>𝑑</m:t>
                        </m:r>
                      </m:sup>
                    </m:sSubSup>
                    <m:r>
                      <a:rPr lang="it-IT" sz="1800" b="0" i="1" smtClean="0">
                        <a:latin typeface="Cambria Math" panose="02040503050406030204" pitchFamily="18" charset="0"/>
                        <a:cs typeface="Times New Roman" panose="02020603050405020304" pitchFamily="18" charset="0"/>
                      </a:rPr>
                      <m:t> </m:t>
                    </m:r>
                  </m:oMath>
                </a14:m>
                <a:r>
                  <a:rPr lang="it-IT" sz="1800" dirty="0">
                    <a:latin typeface="Times New Roman" panose="02020603050405020304" pitchFamily="18" charset="0"/>
                    <a:cs typeface="Times New Roman" panose="02020603050405020304" pitchFamily="18" charset="0"/>
                  </a:rPr>
                  <a:t>rimarrebbe disoccupata. Costoro sono “disoccupati involontari” in quanto lavorerebbero anche ad un salario più basso (il salario di equilibrio). Infatti in corrispondenza di </a:t>
                </a:r>
                <a14:m>
                  <m:oMath xmlns:m="http://schemas.openxmlformats.org/officeDocument/2006/math">
                    <m:sSub>
                      <m:sSubPr>
                        <m:ctrlPr>
                          <a:rPr lang="it-IT" sz="1800" b="0" i="1" smtClean="0">
                            <a:latin typeface="Cambria Math" panose="02040503050406030204" pitchFamily="18" charset="0"/>
                            <a:cs typeface="Times New Roman" panose="02020603050405020304" pitchFamily="18" charset="0"/>
                          </a:rPr>
                        </m:ctrlPr>
                      </m:sSubPr>
                      <m:e>
                        <m:r>
                          <a:rPr lang="it-IT" sz="1800" b="0" i="1" smtClean="0">
                            <a:latin typeface="Cambria Math" panose="02040503050406030204" pitchFamily="18" charset="0"/>
                            <a:cs typeface="Times New Roman" panose="02020603050405020304" pitchFamily="18" charset="0"/>
                          </a:rPr>
                          <m:t>𝑤</m:t>
                        </m:r>
                      </m:e>
                      <m:sub>
                        <m:r>
                          <a:rPr lang="it-IT" sz="1800" b="0" i="1" smtClean="0">
                            <a:latin typeface="Cambria Math" panose="02040503050406030204" pitchFamily="18" charset="0"/>
                            <a:cs typeface="Times New Roman" panose="02020603050405020304" pitchFamily="18" charset="0"/>
                          </a:rPr>
                          <m:t>𝑎</m:t>
                        </m:r>
                      </m:sub>
                    </m:sSub>
                  </m:oMath>
                </a14:m>
                <a:r>
                  <a:rPr lang="it-IT" sz="1800" noProof="0" dirty="0">
                    <a:latin typeface="Times New Roman" panose="02020603050405020304" pitchFamily="18" charset="0"/>
                    <a:cs typeface="Times New Roman" panose="02020603050405020304" pitchFamily="18" charset="0"/>
                  </a:rPr>
                  <a:t> la domanda di lavoro delle imprese </a:t>
                </a:r>
                <a14:m>
                  <m:oMath xmlns:m="http://schemas.openxmlformats.org/officeDocument/2006/math">
                    <m:sSubSup>
                      <m:sSubSupPr>
                        <m:ctrlPr>
                          <a:rPr lang="it-IT" sz="1800" b="0" i="1" noProof="0" smtClean="0">
                            <a:latin typeface="Cambria Math" panose="02040503050406030204" pitchFamily="18" charset="0"/>
                            <a:cs typeface="Times New Roman" panose="02020603050405020304" pitchFamily="18" charset="0"/>
                          </a:rPr>
                        </m:ctrlPr>
                      </m:sSubSupPr>
                      <m:e>
                        <m:r>
                          <a:rPr lang="it-IT" sz="1800" b="0" i="1" noProof="0" smtClean="0">
                            <a:latin typeface="Cambria Math" panose="02040503050406030204" pitchFamily="18" charset="0"/>
                            <a:cs typeface="Times New Roman" panose="02020603050405020304" pitchFamily="18" charset="0"/>
                          </a:rPr>
                          <m:t>𝐿</m:t>
                        </m:r>
                      </m:e>
                      <m:sub>
                        <m:r>
                          <a:rPr lang="it-IT" sz="1800" b="0" i="1" noProof="0" smtClean="0">
                            <a:latin typeface="Cambria Math" panose="02040503050406030204" pitchFamily="18" charset="0"/>
                            <a:cs typeface="Times New Roman" panose="02020603050405020304" pitchFamily="18" charset="0"/>
                          </a:rPr>
                          <m:t>𝑎</m:t>
                        </m:r>
                      </m:sub>
                      <m:sup>
                        <m:r>
                          <a:rPr lang="it-IT" sz="1800" b="0" i="1" noProof="0" smtClean="0">
                            <a:latin typeface="Cambria Math" panose="02040503050406030204" pitchFamily="18" charset="0"/>
                            <a:cs typeface="Times New Roman" panose="02020603050405020304" pitchFamily="18" charset="0"/>
                          </a:rPr>
                          <m:t>𝑑</m:t>
                        </m:r>
                      </m:sup>
                    </m:sSubSup>
                  </m:oMath>
                </a14:m>
                <a:r>
                  <a:rPr lang="it-IT" sz="1800" noProof="0" dirty="0">
                    <a:latin typeface="Times New Roman" panose="02020603050405020304" pitchFamily="18" charset="0"/>
                    <a:cs typeface="Times New Roman" panose="02020603050405020304" pitchFamily="18" charset="0"/>
                  </a:rPr>
                  <a:t> è più bassa dell’offerta</a:t>
                </a:r>
                <a:r>
                  <a:rPr lang="it-IT" sz="1800" dirty="0">
                    <a:cs typeface="Times New Roman" panose="02020603050405020304" pitchFamily="18" charset="0"/>
                  </a:rPr>
                  <a:t> </a:t>
                </a:r>
                <a14:m>
                  <m:oMath xmlns:m="http://schemas.openxmlformats.org/officeDocument/2006/math">
                    <m:sSubSup>
                      <m:sSubSupPr>
                        <m:ctrlPr>
                          <a:rPr lang="it-IT" sz="1800" i="1">
                            <a:latin typeface="Cambria Math" panose="02040503050406030204" pitchFamily="18" charset="0"/>
                            <a:cs typeface="Times New Roman" panose="02020603050405020304" pitchFamily="18" charset="0"/>
                          </a:rPr>
                        </m:ctrlPr>
                      </m:sSubSupPr>
                      <m:e>
                        <m:r>
                          <a:rPr lang="it-IT" sz="1800" i="1">
                            <a:latin typeface="Cambria Math" panose="02040503050406030204" pitchFamily="18" charset="0"/>
                            <a:cs typeface="Times New Roman" panose="02020603050405020304" pitchFamily="18" charset="0"/>
                          </a:rPr>
                          <m:t>𝐿</m:t>
                        </m:r>
                      </m:e>
                      <m:sub>
                        <m:r>
                          <a:rPr lang="it-IT" sz="1800" i="1">
                            <a:latin typeface="Cambria Math" panose="02040503050406030204" pitchFamily="18" charset="0"/>
                            <a:cs typeface="Times New Roman" panose="02020603050405020304" pitchFamily="18" charset="0"/>
                          </a:rPr>
                          <m:t>𝑎</m:t>
                        </m:r>
                      </m:sub>
                      <m:sup>
                        <m:r>
                          <a:rPr lang="it-IT" sz="1800" b="0" i="1" smtClean="0">
                            <a:latin typeface="Cambria Math" panose="02040503050406030204" pitchFamily="18" charset="0"/>
                            <a:cs typeface="Times New Roman" panose="02020603050405020304" pitchFamily="18" charset="0"/>
                          </a:rPr>
                          <m:t>𝑠</m:t>
                        </m:r>
                      </m:sup>
                    </m:sSubSup>
                  </m:oMath>
                </a14:m>
                <a:r>
                  <a:rPr lang="it-IT" sz="1800" dirty="0">
                    <a:latin typeface="Times New Roman" panose="02020603050405020304" pitchFamily="18" charset="0"/>
                    <a:cs typeface="Times New Roman" panose="02020603050405020304" pitchFamily="18" charset="0"/>
                  </a:rPr>
                  <a:t>. Il fatto che ci sia forza lavoro disoccupata disposta a lavorare ad un salario più basso, attiva la competizione tra i lavoratori, abbassando il salario fino al raggiungimento del salario </a:t>
                </a:r>
                <a14:m>
                  <m:oMath xmlns:m="http://schemas.openxmlformats.org/officeDocument/2006/math">
                    <m:sSup>
                      <m:sSupPr>
                        <m:ctrlPr>
                          <a:rPr lang="it-IT" sz="1800" i="1" dirty="0">
                            <a:latin typeface="Cambria Math" panose="02040503050406030204" pitchFamily="18" charset="0"/>
                            <a:cs typeface="Times New Roman" panose="02020603050405020304" pitchFamily="18" charset="0"/>
                          </a:rPr>
                        </m:ctrlPr>
                      </m:sSupPr>
                      <m:e>
                        <m:r>
                          <a:rPr lang="it-IT" sz="1800" i="1" dirty="0">
                            <a:latin typeface="Cambria Math" panose="02040503050406030204" pitchFamily="18" charset="0"/>
                            <a:cs typeface="Times New Roman" panose="02020603050405020304" pitchFamily="18" charset="0"/>
                          </a:rPr>
                          <m:t>𝑤</m:t>
                        </m:r>
                      </m:e>
                      <m:sup>
                        <m:r>
                          <a:rPr lang="it-IT" sz="1800" i="1" dirty="0">
                            <a:latin typeface="Cambria Math" panose="02040503050406030204" pitchFamily="18" charset="0"/>
                            <a:cs typeface="Times New Roman" panose="02020603050405020304" pitchFamily="18" charset="0"/>
                          </a:rPr>
                          <m:t>∗</m:t>
                        </m:r>
                      </m:sup>
                    </m:sSup>
                  </m:oMath>
                </a14:m>
                <a:r>
                  <a:rPr lang="it-IT" sz="1800" dirty="0">
                    <a:latin typeface="Times New Roman" panose="02020603050405020304" pitchFamily="18" charset="0"/>
                    <a:cs typeface="Times New Roman" panose="02020603050405020304" pitchFamily="18" charset="0"/>
                  </a:rPr>
                  <a:t>, ossia della piena occupazione.  </a:t>
                </a:r>
                <a:endParaRPr lang="it-IT" sz="1800" noProof="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90675DCA-6C98-679B-A3BB-65465A7FA747}"/>
                  </a:ext>
                </a:extLst>
              </p:cNvPr>
              <p:cNvSpPr txBox="1">
                <a:spLocks noRot="1" noChangeAspect="1" noMove="1" noResize="1" noEditPoints="1" noAdjustHandles="1" noChangeArrowheads="1" noChangeShapeType="1" noTextEdit="1"/>
              </p:cNvSpPr>
              <p:nvPr/>
            </p:nvSpPr>
            <p:spPr bwMode="auto">
              <a:xfrm>
                <a:off x="797439" y="1431862"/>
                <a:ext cx="10593574" cy="930338"/>
              </a:xfrm>
              <a:prstGeom prst="rect">
                <a:avLst/>
              </a:prstGeom>
              <a:blipFill>
                <a:blip r:embed="rId2"/>
                <a:stretch>
                  <a:fillRect l="-403" t="-3922" r="-460" b="-98039"/>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grpSp>
        <p:nvGrpSpPr>
          <p:cNvPr id="10" name="Gruppo 9">
            <a:extLst>
              <a:ext uri="{FF2B5EF4-FFF2-40B4-BE49-F238E27FC236}">
                <a16:creationId xmlns:a16="http://schemas.microsoft.com/office/drawing/2014/main" id="{F419D983-B49B-2CC5-6D54-8D502D8CA371}"/>
              </a:ext>
            </a:extLst>
          </p:cNvPr>
          <p:cNvGrpSpPr/>
          <p:nvPr/>
        </p:nvGrpSpPr>
        <p:grpSpPr>
          <a:xfrm>
            <a:off x="4477203" y="2991088"/>
            <a:ext cx="3562350" cy="3162300"/>
            <a:chOff x="1552575" y="2609850"/>
            <a:chExt cx="3562350" cy="3162300"/>
          </a:xfrm>
        </p:grpSpPr>
        <p:cxnSp>
          <p:nvCxnSpPr>
            <p:cNvPr id="4" name="Connettore 2 3">
              <a:extLst>
                <a:ext uri="{FF2B5EF4-FFF2-40B4-BE49-F238E27FC236}">
                  <a16:creationId xmlns:a16="http://schemas.microsoft.com/office/drawing/2014/main" id="{B3C78DD3-9BDF-020E-54BA-9571277E4CD4}"/>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E054DB9A-D9AA-CC35-AAED-7233B3641EFC}"/>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A42AF18F-74BB-1B2C-9BE2-2CA4B97BCCE1}"/>
              </a:ext>
            </a:extLst>
          </p:cNvPr>
          <p:cNvCxnSpPr/>
          <p:nvPr/>
        </p:nvCxnSpPr>
        <p:spPr>
          <a:xfrm flipV="1">
            <a:off x="5953578" y="3133963"/>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60F693E2-1733-4453-5DA8-8D96E82424A7}"/>
              </a:ext>
            </a:extLst>
          </p:cNvPr>
          <p:cNvCxnSpPr/>
          <p:nvPr/>
        </p:nvCxnSpPr>
        <p:spPr>
          <a:xfrm>
            <a:off x="4982028" y="3324463"/>
            <a:ext cx="2428875" cy="2524125"/>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76A2D524-E3FD-4F9C-14AB-56C084408BC8}"/>
              </a:ext>
            </a:extLst>
          </p:cNvPr>
          <p:cNvSpPr txBox="1"/>
          <p:nvPr/>
        </p:nvSpPr>
        <p:spPr>
          <a:xfrm>
            <a:off x="4058112" y="306514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w</a:t>
            </a:r>
          </a:p>
        </p:txBody>
      </p:sp>
      <p:sp>
        <p:nvSpPr>
          <p:cNvPr id="19" name="CasellaDiTesto 18">
            <a:extLst>
              <a:ext uri="{FF2B5EF4-FFF2-40B4-BE49-F238E27FC236}">
                <a16:creationId xmlns:a16="http://schemas.microsoft.com/office/drawing/2014/main" id="{B54DFF6F-CEB4-0ADC-991B-F9BD95989CEA}"/>
              </a:ext>
            </a:extLst>
          </p:cNvPr>
          <p:cNvSpPr txBox="1"/>
          <p:nvPr/>
        </p:nvSpPr>
        <p:spPr>
          <a:xfrm>
            <a:off x="7706187" y="6153388"/>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t>
            </a:r>
          </a:p>
        </p:txBody>
      </p:sp>
      <mc:AlternateContent xmlns:mc="http://schemas.openxmlformats.org/markup-compatibility/2006">
        <mc:Choice xmlns:a14="http://schemas.microsoft.com/office/drawing/2010/main" Requires="a14">
          <p:sp>
            <p:nvSpPr>
              <p:cNvPr id="21" name="CasellaDiTesto 20">
                <a:extLst>
                  <a:ext uri="{FF2B5EF4-FFF2-40B4-BE49-F238E27FC236}">
                    <a16:creationId xmlns:a16="http://schemas.microsoft.com/office/drawing/2014/main" id="{C73EC6C3-A1F5-078B-8217-9B1456E1F5F5}"/>
                  </a:ext>
                </a:extLst>
              </p:cNvPr>
              <p:cNvSpPr txBox="1"/>
              <p:nvPr/>
            </p:nvSpPr>
            <p:spPr>
              <a:xfrm>
                <a:off x="5913711" y="2834997"/>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21" name="CasellaDiTesto 20">
                <a:extLst>
                  <a:ext uri="{FF2B5EF4-FFF2-40B4-BE49-F238E27FC236}">
                    <a16:creationId xmlns:a16="http://schemas.microsoft.com/office/drawing/2014/main" id="{C73EC6C3-A1F5-078B-8217-9B1456E1F5F5}"/>
                  </a:ext>
                </a:extLst>
              </p:cNvPr>
              <p:cNvSpPr txBox="1">
                <a:spLocks noRot="1" noChangeAspect="1" noMove="1" noResize="1" noEditPoints="1" noAdjustHandles="1" noChangeArrowheads="1" noChangeShapeType="1" noTextEdit="1"/>
              </p:cNvSpPr>
              <p:nvPr/>
            </p:nvSpPr>
            <p:spPr>
              <a:xfrm>
                <a:off x="5913711" y="2834997"/>
                <a:ext cx="485768"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3" name="CasellaDiTesto 22">
                <a:extLst>
                  <a:ext uri="{FF2B5EF4-FFF2-40B4-BE49-F238E27FC236}">
                    <a16:creationId xmlns:a16="http://schemas.microsoft.com/office/drawing/2014/main" id="{675012B5-5239-3467-3D69-B111DD8C4FBE}"/>
                  </a:ext>
                </a:extLst>
              </p:cNvPr>
              <p:cNvSpPr txBox="1"/>
              <p:nvPr/>
            </p:nvSpPr>
            <p:spPr>
              <a:xfrm>
                <a:off x="7077536" y="5277683"/>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23" name="CasellaDiTesto 22">
                <a:extLst>
                  <a:ext uri="{FF2B5EF4-FFF2-40B4-BE49-F238E27FC236}">
                    <a16:creationId xmlns:a16="http://schemas.microsoft.com/office/drawing/2014/main" id="{675012B5-5239-3467-3D69-B111DD8C4FBE}"/>
                  </a:ext>
                </a:extLst>
              </p:cNvPr>
              <p:cNvSpPr txBox="1">
                <a:spLocks noRot="1" noChangeAspect="1" noMove="1" noResize="1" noEditPoints="1" noAdjustHandles="1" noChangeArrowheads="1" noChangeShapeType="1" noTextEdit="1"/>
              </p:cNvSpPr>
              <p:nvPr/>
            </p:nvSpPr>
            <p:spPr>
              <a:xfrm>
                <a:off x="7077536" y="5277683"/>
                <a:ext cx="485768" cy="37427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5" name="CasellaDiTesto 24">
                <a:extLst>
                  <a:ext uri="{FF2B5EF4-FFF2-40B4-BE49-F238E27FC236}">
                    <a16:creationId xmlns:a16="http://schemas.microsoft.com/office/drawing/2014/main" id="{286675A5-D8C4-356B-0B6A-9FAC31BFCDDF}"/>
                  </a:ext>
                </a:extLst>
              </p:cNvPr>
              <p:cNvSpPr txBox="1"/>
              <p:nvPr/>
            </p:nvSpPr>
            <p:spPr>
              <a:xfrm>
                <a:off x="4034302" y="3336666"/>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b="0" i="1" dirty="0" smtClean="0">
                              <a:latin typeface="Cambria Math" panose="02040503050406030204" pitchFamily="18" charset="0"/>
                              <a:cs typeface="Times New Roman" panose="02020603050405020304" pitchFamily="18" charset="0"/>
                            </a:rPr>
                          </m:ctrlPr>
                        </m:sSubPr>
                        <m:e>
                          <m:r>
                            <a:rPr lang="it-IT" b="0"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𝑎</m:t>
                          </m:r>
                        </m:sub>
                      </m:sSub>
                    </m:oMath>
                  </m:oMathPara>
                </a14:m>
                <a:endParaRPr lang="it-IT" dirty="0">
                  <a:latin typeface="Times New Roman" panose="02020603050405020304" pitchFamily="18" charset="0"/>
                  <a:cs typeface="Times New Roman" panose="02020603050405020304" pitchFamily="18" charset="0"/>
                </a:endParaRPr>
              </a:p>
            </p:txBody>
          </p:sp>
        </mc:Choice>
        <mc:Fallback>
          <p:sp>
            <p:nvSpPr>
              <p:cNvPr id="25" name="CasellaDiTesto 24">
                <a:extLst>
                  <a:ext uri="{FF2B5EF4-FFF2-40B4-BE49-F238E27FC236}">
                    <a16:creationId xmlns:a16="http://schemas.microsoft.com/office/drawing/2014/main" id="{286675A5-D8C4-356B-0B6A-9FAC31BFCDDF}"/>
                  </a:ext>
                </a:extLst>
              </p:cNvPr>
              <p:cNvSpPr txBox="1">
                <a:spLocks noRot="1" noChangeAspect="1" noMove="1" noResize="1" noEditPoints="1" noAdjustHandles="1" noChangeArrowheads="1" noChangeShapeType="1" noTextEdit="1"/>
              </p:cNvSpPr>
              <p:nvPr/>
            </p:nvSpPr>
            <p:spPr>
              <a:xfrm>
                <a:off x="4034302" y="3336666"/>
                <a:ext cx="485768" cy="369332"/>
              </a:xfrm>
              <a:prstGeom prst="rect">
                <a:avLst/>
              </a:prstGeom>
              <a:blipFill>
                <a:blip r:embed="rId5"/>
                <a:stretch>
                  <a:fillRect/>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1460CA87-C366-5A92-3E10-44F5345C73A2}"/>
              </a:ext>
            </a:extLst>
          </p:cNvPr>
          <p:cNvCxnSpPr>
            <a:cxnSpLocks/>
          </p:cNvCxnSpPr>
          <p:nvPr/>
        </p:nvCxnSpPr>
        <p:spPr>
          <a:xfrm flipH="1">
            <a:off x="4486728" y="4346851"/>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FCE00A31-CABB-A635-5353-97B7E2E51445}"/>
                  </a:ext>
                </a:extLst>
              </p:cNvPr>
              <p:cNvSpPr txBox="1"/>
              <p:nvPr/>
            </p:nvSpPr>
            <p:spPr>
              <a:xfrm>
                <a:off x="4034302" y="4152543"/>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dirty="0" smtClean="0">
                              <a:latin typeface="Cambria Math" panose="02040503050406030204" pitchFamily="18" charset="0"/>
                              <a:cs typeface="Times New Roman" panose="02020603050405020304" pitchFamily="18" charset="0"/>
                            </a:rPr>
                          </m:ctrlPr>
                        </m:sSupPr>
                        <m:e>
                          <m:r>
                            <a:rPr lang="it-IT" i="1" dirty="0" smtClean="0">
                              <a:latin typeface="Cambria Math" panose="02040503050406030204" pitchFamily="18" charset="0"/>
                              <a:cs typeface="Times New Roman" panose="02020603050405020304" pitchFamily="18" charset="0"/>
                            </a:rPr>
                            <m:t>𝑤</m:t>
                          </m:r>
                        </m:e>
                        <m:sup>
                          <m:r>
                            <a:rPr lang="it-IT" b="0" i="1" dirty="0" smtClean="0">
                              <a:latin typeface="Cambria Math" panose="02040503050406030204" pitchFamily="18" charset="0"/>
                              <a:cs typeface="Times New Roman" panose="02020603050405020304" pitchFamily="18" charset="0"/>
                            </a:rPr>
                            <m:t>∗</m:t>
                          </m:r>
                        </m:sup>
                      </m:s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3" name="CasellaDiTesto 2">
                <a:extLst>
                  <a:ext uri="{FF2B5EF4-FFF2-40B4-BE49-F238E27FC236}">
                    <a16:creationId xmlns:a16="http://schemas.microsoft.com/office/drawing/2014/main" id="{FCE00A31-CABB-A635-5353-97B7E2E51445}"/>
                  </a:ext>
                </a:extLst>
              </p:cNvPr>
              <p:cNvSpPr txBox="1">
                <a:spLocks noRot="1" noChangeAspect="1" noMove="1" noResize="1" noEditPoints="1" noAdjustHandles="1" noChangeArrowheads="1" noChangeShapeType="1" noTextEdit="1"/>
              </p:cNvSpPr>
              <p:nvPr/>
            </p:nvSpPr>
            <p:spPr>
              <a:xfrm>
                <a:off x="4034302" y="4152543"/>
                <a:ext cx="485768" cy="369332"/>
              </a:xfrm>
              <a:prstGeom prst="rect">
                <a:avLst/>
              </a:prstGeom>
              <a:blipFill>
                <a:blip r:embed="rId6"/>
                <a:stretch>
                  <a:fillRect/>
                </a:stretch>
              </a:blipFill>
            </p:spPr>
            <p:txBody>
              <a:bodyPr/>
              <a:lstStyle/>
              <a:p>
                <a:r>
                  <a:rPr lang="it-IT">
                    <a:noFill/>
                  </a:rPr>
                  <a:t> </a:t>
                </a:r>
              </a:p>
            </p:txBody>
          </p:sp>
        </mc:Fallback>
      </mc:AlternateContent>
      <p:cxnSp>
        <p:nvCxnSpPr>
          <p:cNvPr id="7" name="Connettore diritto 6">
            <a:extLst>
              <a:ext uri="{FF2B5EF4-FFF2-40B4-BE49-F238E27FC236}">
                <a16:creationId xmlns:a16="http://schemas.microsoft.com/office/drawing/2014/main" id="{5C280A4C-BF5D-A697-51E8-86CF7F05F5E9}"/>
              </a:ext>
            </a:extLst>
          </p:cNvPr>
          <p:cNvCxnSpPr>
            <a:cxnSpLocks/>
          </p:cNvCxnSpPr>
          <p:nvPr/>
        </p:nvCxnSpPr>
        <p:spPr>
          <a:xfrm flipH="1">
            <a:off x="4477203" y="3543595"/>
            <a:ext cx="1466850" cy="0"/>
          </a:xfrm>
          <a:prstGeom prst="line">
            <a:avLst/>
          </a:prstGeom>
          <a:ln>
            <a:solidFill>
              <a:schemeClr val="accent3">
                <a:lumMod val="40000"/>
                <a:lumOff val="60000"/>
              </a:schemeClr>
            </a:solidFill>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11" name="CasellaDiTesto 10">
                <a:extLst>
                  <a:ext uri="{FF2B5EF4-FFF2-40B4-BE49-F238E27FC236}">
                    <a16:creationId xmlns:a16="http://schemas.microsoft.com/office/drawing/2014/main" id="{10C0BE81-0856-58B6-F979-BDA6DF2A30F7}"/>
                  </a:ext>
                </a:extLst>
              </p:cNvPr>
              <p:cNvSpPr txBox="1"/>
              <p:nvPr/>
            </p:nvSpPr>
            <p:spPr>
              <a:xfrm>
                <a:off x="4915345" y="6138982"/>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𝑎</m:t>
                          </m:r>
                        </m:sub>
                        <m:sup>
                          <m:r>
                            <a:rPr lang="it-IT" b="0" i="1" smtClean="0">
                              <a:latin typeface="Cambria Math" panose="02040503050406030204" pitchFamily="18" charset="0"/>
                              <a:cs typeface="Times New Roman" panose="02020603050405020304" pitchFamily="18" charset="0"/>
                            </a:rPr>
                            <m:t>𝑑</m:t>
                          </m:r>
                        </m:sup>
                      </m:sSub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11" name="CasellaDiTesto 10">
                <a:extLst>
                  <a:ext uri="{FF2B5EF4-FFF2-40B4-BE49-F238E27FC236}">
                    <a16:creationId xmlns:a16="http://schemas.microsoft.com/office/drawing/2014/main" id="{10C0BE81-0856-58B6-F979-BDA6DF2A30F7}"/>
                  </a:ext>
                </a:extLst>
              </p:cNvPr>
              <p:cNvSpPr txBox="1">
                <a:spLocks noRot="1" noChangeAspect="1" noMove="1" noResize="1" noEditPoints="1" noAdjustHandles="1" noChangeArrowheads="1" noChangeShapeType="1" noTextEdit="1"/>
              </p:cNvSpPr>
              <p:nvPr/>
            </p:nvSpPr>
            <p:spPr>
              <a:xfrm>
                <a:off x="4915345" y="6138982"/>
                <a:ext cx="485768" cy="374270"/>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4" name="CasellaDiTesto 13">
                <a:extLst>
                  <a:ext uri="{FF2B5EF4-FFF2-40B4-BE49-F238E27FC236}">
                    <a16:creationId xmlns:a16="http://schemas.microsoft.com/office/drawing/2014/main" id="{210E0ABA-D297-9293-9C30-9731C5B8CC5C}"/>
                  </a:ext>
                </a:extLst>
              </p:cNvPr>
              <p:cNvSpPr txBox="1"/>
              <p:nvPr/>
            </p:nvSpPr>
            <p:spPr>
              <a:xfrm>
                <a:off x="5801185" y="6138982"/>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𝑎</m:t>
                          </m:r>
                        </m:sub>
                        <m:sup>
                          <m:r>
                            <a:rPr lang="it-IT" b="0" i="1" smtClean="0">
                              <a:latin typeface="Cambria Math" panose="02040503050406030204" pitchFamily="18" charset="0"/>
                              <a:cs typeface="Times New Roman" panose="02020603050405020304" pitchFamily="18" charset="0"/>
                            </a:rPr>
                            <m:t>𝑠</m:t>
                          </m:r>
                        </m:sup>
                      </m:sSub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14" name="CasellaDiTesto 13">
                <a:extLst>
                  <a:ext uri="{FF2B5EF4-FFF2-40B4-BE49-F238E27FC236}">
                    <a16:creationId xmlns:a16="http://schemas.microsoft.com/office/drawing/2014/main" id="{210E0ABA-D297-9293-9C30-9731C5B8CC5C}"/>
                  </a:ext>
                </a:extLst>
              </p:cNvPr>
              <p:cNvSpPr txBox="1">
                <a:spLocks noRot="1" noChangeAspect="1" noMove="1" noResize="1" noEditPoints="1" noAdjustHandles="1" noChangeArrowheads="1" noChangeShapeType="1" noTextEdit="1"/>
              </p:cNvSpPr>
              <p:nvPr/>
            </p:nvSpPr>
            <p:spPr>
              <a:xfrm>
                <a:off x="5801185" y="6138982"/>
                <a:ext cx="485768" cy="369332"/>
              </a:xfrm>
              <a:prstGeom prst="rect">
                <a:avLst/>
              </a:prstGeom>
              <a:blipFill>
                <a:blip r:embed="rId8"/>
                <a:stretch>
                  <a:fillRect/>
                </a:stretch>
              </a:blipFill>
            </p:spPr>
            <p:txBody>
              <a:bodyPr/>
              <a:lstStyle/>
              <a:p>
                <a:r>
                  <a:rPr lang="it-IT">
                    <a:noFill/>
                  </a:rPr>
                  <a:t> </a:t>
                </a:r>
              </a:p>
            </p:txBody>
          </p:sp>
        </mc:Fallback>
      </mc:AlternateContent>
      <p:cxnSp>
        <p:nvCxnSpPr>
          <p:cNvPr id="27" name="Connettore diritto 26">
            <a:extLst>
              <a:ext uri="{FF2B5EF4-FFF2-40B4-BE49-F238E27FC236}">
                <a16:creationId xmlns:a16="http://schemas.microsoft.com/office/drawing/2014/main" id="{A9942D14-5B4A-4EF2-271A-F633AFFF06BB}"/>
              </a:ext>
            </a:extLst>
          </p:cNvPr>
          <p:cNvCxnSpPr>
            <a:cxnSpLocks/>
          </p:cNvCxnSpPr>
          <p:nvPr/>
        </p:nvCxnSpPr>
        <p:spPr>
          <a:xfrm flipV="1">
            <a:off x="5163003" y="3543595"/>
            <a:ext cx="0" cy="2609793"/>
          </a:xfrm>
          <a:prstGeom prst="line">
            <a:avLst/>
          </a:prstGeom>
          <a:ln>
            <a:solidFill>
              <a:schemeClr val="accent3">
                <a:lumMod val="40000"/>
                <a:lumOff val="60000"/>
              </a:schemeClr>
            </a:solidFill>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33" name="CasellaDiTesto 32">
                <a:extLst>
                  <a:ext uri="{FF2B5EF4-FFF2-40B4-BE49-F238E27FC236}">
                    <a16:creationId xmlns:a16="http://schemas.microsoft.com/office/drawing/2014/main" id="{76C40927-65A7-B5E6-716F-60AC58FB1F7E}"/>
                  </a:ext>
                </a:extLst>
              </p:cNvPr>
              <p:cNvSpPr txBox="1"/>
              <p:nvPr/>
            </p:nvSpPr>
            <p:spPr>
              <a:xfrm>
                <a:off x="5056597" y="5395381"/>
                <a:ext cx="987472"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𝑎</m:t>
                          </m:r>
                        </m:sub>
                        <m:sup>
                          <m:r>
                            <a:rPr lang="it-IT" b="0" i="1" smtClean="0">
                              <a:latin typeface="Cambria Math" panose="02040503050406030204" pitchFamily="18" charset="0"/>
                              <a:cs typeface="Times New Roman" panose="02020603050405020304" pitchFamily="18" charset="0"/>
                            </a:rPr>
                            <m:t>𝑠</m:t>
                          </m:r>
                        </m:sup>
                      </m:sSubSup>
                      <m:r>
                        <a:rPr lang="it-IT" b="0" i="1" smtClean="0">
                          <a:latin typeface="Cambria Math" panose="02040503050406030204" pitchFamily="18" charset="0"/>
                          <a:cs typeface="Times New Roman" panose="02020603050405020304" pitchFamily="18" charset="0"/>
                        </a:rPr>
                        <m:t>&gt;</m:t>
                      </m:r>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𝑎</m:t>
                          </m:r>
                        </m:sub>
                        <m:sup>
                          <m:r>
                            <a:rPr lang="it-IT" b="0" i="1" smtClean="0">
                              <a:latin typeface="Cambria Math" panose="02040503050406030204" pitchFamily="18" charset="0"/>
                              <a:cs typeface="Times New Roman" panose="02020603050405020304" pitchFamily="18" charset="0"/>
                            </a:rPr>
                            <m:t>𝑑</m:t>
                          </m:r>
                        </m:sup>
                      </m:sSub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33" name="CasellaDiTesto 32">
                <a:extLst>
                  <a:ext uri="{FF2B5EF4-FFF2-40B4-BE49-F238E27FC236}">
                    <a16:creationId xmlns:a16="http://schemas.microsoft.com/office/drawing/2014/main" id="{76C40927-65A7-B5E6-716F-60AC58FB1F7E}"/>
                  </a:ext>
                </a:extLst>
              </p:cNvPr>
              <p:cNvSpPr txBox="1">
                <a:spLocks noRot="1" noChangeAspect="1" noMove="1" noResize="1" noEditPoints="1" noAdjustHandles="1" noChangeArrowheads="1" noChangeShapeType="1" noTextEdit="1"/>
              </p:cNvSpPr>
              <p:nvPr/>
            </p:nvSpPr>
            <p:spPr>
              <a:xfrm>
                <a:off x="5056597" y="5395381"/>
                <a:ext cx="987472" cy="374270"/>
              </a:xfrm>
              <a:prstGeom prst="rect">
                <a:avLst/>
              </a:prstGeom>
              <a:blipFill>
                <a:blip r:embed="rId9"/>
                <a:stretch>
                  <a:fillRect/>
                </a:stretch>
              </a:blipFill>
            </p:spPr>
            <p:txBody>
              <a:bodyPr/>
              <a:lstStyle/>
              <a:p>
                <a:r>
                  <a:rPr lang="it-IT">
                    <a:noFill/>
                  </a:rPr>
                  <a:t> </a:t>
                </a:r>
              </a:p>
            </p:txBody>
          </p:sp>
        </mc:Fallback>
      </mc:AlternateContent>
      <p:sp>
        <p:nvSpPr>
          <p:cNvPr id="8" name="Shape 17">
            <a:extLst>
              <a:ext uri="{FF2B5EF4-FFF2-40B4-BE49-F238E27FC236}">
                <a16:creationId xmlns:a16="http://schemas.microsoft.com/office/drawing/2014/main" id="{19D624FA-9537-4034-77D7-825126A9A685}"/>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9" name="Shape 18">
            <a:extLst>
              <a:ext uri="{FF2B5EF4-FFF2-40B4-BE49-F238E27FC236}">
                <a16:creationId xmlns:a16="http://schemas.microsoft.com/office/drawing/2014/main" id="{A52F9CAB-F8CE-FF65-7C33-82D9E62BFD40}"/>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13" name="Image 0" descr="preencoded.png">
            <a:extLst>
              <a:ext uri="{FF2B5EF4-FFF2-40B4-BE49-F238E27FC236}">
                <a16:creationId xmlns:a16="http://schemas.microsoft.com/office/drawing/2014/main" id="{53819D5C-7A32-A4E6-4685-A6E6DF5A3991}"/>
              </a:ext>
            </a:extLst>
          </p:cNvPr>
          <p:cNvPicPr>
            <a:picLocks noChangeAspect="1"/>
          </p:cNvPicPr>
          <p:nvPr/>
        </p:nvPicPr>
        <p:blipFill>
          <a:blip r:embed="rId10"/>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29261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11" grpId="0"/>
      <p:bldP spid="14" grpId="0"/>
      <p:bldP spid="3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84883-5943-CD31-6E0A-E88290B89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89CF9-B6B7-05B6-EE1E-C1717C6990A7}"/>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La piena occupazione nel mercato del lavoro</a:t>
            </a: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22D52BA3-2720-3C90-642C-E5EE2AF1AB33}"/>
                  </a:ext>
                </a:extLst>
              </p:cNvPr>
              <p:cNvSpPr txBox="1">
                <a:spLocks/>
              </p:cNvSpPr>
              <p:nvPr/>
            </p:nvSpPr>
            <p:spPr bwMode="auto">
              <a:xfrm>
                <a:off x="797439" y="1431862"/>
                <a:ext cx="10593574" cy="93033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Supponiamo che il salario fosse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𝑤</m:t>
                    </m:r>
                    <m:r>
                      <a:rPr lang="it-IT" sz="1800" b="0" i="1" smtClean="0">
                        <a:latin typeface="Cambria Math" panose="02040503050406030204" pitchFamily="18" charset="0"/>
                        <a:cs typeface="Times New Roman" panose="02020603050405020304" pitchFamily="18" charset="0"/>
                      </a:rPr>
                      <m:t>&gt;</m:t>
                    </m:r>
                    <m:sSup>
                      <m:sSupPr>
                        <m:ctrlPr>
                          <a:rPr lang="it-IT" sz="1800" b="0" i="1" smtClean="0">
                            <a:latin typeface="Cambria Math" panose="02040503050406030204" pitchFamily="18" charset="0"/>
                            <a:cs typeface="Times New Roman" panose="02020603050405020304" pitchFamily="18" charset="0"/>
                          </a:rPr>
                        </m:ctrlPr>
                      </m:sSupPr>
                      <m:e>
                        <m:r>
                          <a:rPr lang="it-IT" sz="1800" b="0" i="1" smtClean="0">
                            <a:latin typeface="Cambria Math" panose="02040503050406030204" pitchFamily="18" charset="0"/>
                            <a:cs typeface="Times New Roman" panose="02020603050405020304" pitchFamily="18" charset="0"/>
                          </a:rPr>
                          <m:t>𝑤</m:t>
                        </m:r>
                      </m:e>
                      <m:sup>
                        <m:r>
                          <a:rPr lang="it-IT" sz="1800" b="0" i="1" smtClean="0">
                            <a:latin typeface="Cambria Math" panose="02040503050406030204" pitchFamily="18" charset="0"/>
                            <a:cs typeface="Times New Roman" panose="02020603050405020304" pitchFamily="18" charset="0"/>
                          </a:rPr>
                          <m:t>∗</m:t>
                        </m:r>
                      </m:sup>
                    </m:sSup>
                  </m:oMath>
                </a14:m>
                <a:r>
                  <a:rPr lang="it-IT" sz="1800" dirty="0">
                    <a:latin typeface="Times New Roman" panose="02020603050405020304" pitchFamily="18" charset="0"/>
                    <a:cs typeface="Times New Roman" panose="02020603050405020304" pitchFamily="18" charset="0"/>
                  </a:rPr>
                  <a:t>. A questo punto una quantità di lavoratori pari a </a:t>
                </a:r>
                <a14:m>
                  <m:oMath xmlns:m="http://schemas.openxmlformats.org/officeDocument/2006/math">
                    <m:sSubSup>
                      <m:sSubSupPr>
                        <m:ctrlPr>
                          <a:rPr lang="it-IT" sz="1800" i="1">
                            <a:latin typeface="Cambria Math" panose="02040503050406030204" pitchFamily="18" charset="0"/>
                            <a:cs typeface="Times New Roman" panose="02020603050405020304" pitchFamily="18" charset="0"/>
                          </a:rPr>
                        </m:ctrlPr>
                      </m:sSubSupPr>
                      <m:e>
                        <m:r>
                          <a:rPr lang="it-IT" sz="1800" i="1">
                            <a:latin typeface="Cambria Math" panose="02040503050406030204" pitchFamily="18" charset="0"/>
                            <a:cs typeface="Times New Roman" panose="02020603050405020304" pitchFamily="18" charset="0"/>
                          </a:rPr>
                          <m:t>𝐿</m:t>
                        </m:r>
                      </m:e>
                      <m:sub>
                        <m:r>
                          <a:rPr lang="it-IT" sz="1800" i="1">
                            <a:latin typeface="Cambria Math" panose="02040503050406030204" pitchFamily="18" charset="0"/>
                            <a:cs typeface="Times New Roman" panose="02020603050405020304" pitchFamily="18" charset="0"/>
                          </a:rPr>
                          <m:t>𝑎</m:t>
                        </m:r>
                      </m:sub>
                      <m:sup>
                        <m:r>
                          <a:rPr lang="it-IT" sz="1800" i="1">
                            <a:latin typeface="Cambria Math" panose="02040503050406030204" pitchFamily="18" charset="0"/>
                            <a:cs typeface="Times New Roman" panose="02020603050405020304" pitchFamily="18" charset="0"/>
                          </a:rPr>
                          <m:t>𝑆</m:t>
                        </m:r>
                      </m:sup>
                    </m:sSubSup>
                    <m:r>
                      <a:rPr lang="it-IT" sz="1800" i="1">
                        <a:latin typeface="Cambria Math" panose="02040503050406030204" pitchFamily="18" charset="0"/>
                        <a:cs typeface="Times New Roman" panose="02020603050405020304" pitchFamily="18" charset="0"/>
                      </a:rPr>
                      <m:t>−</m:t>
                    </m:r>
                    <m:sSubSup>
                      <m:sSubSupPr>
                        <m:ctrlPr>
                          <a:rPr lang="it-IT" sz="1800" i="1">
                            <a:latin typeface="Cambria Math" panose="02040503050406030204" pitchFamily="18" charset="0"/>
                            <a:cs typeface="Times New Roman" panose="02020603050405020304" pitchFamily="18" charset="0"/>
                          </a:rPr>
                        </m:ctrlPr>
                      </m:sSubSupPr>
                      <m:e>
                        <m:r>
                          <a:rPr lang="it-IT" sz="1800" i="1">
                            <a:latin typeface="Cambria Math" panose="02040503050406030204" pitchFamily="18" charset="0"/>
                            <a:cs typeface="Times New Roman" panose="02020603050405020304" pitchFamily="18" charset="0"/>
                          </a:rPr>
                          <m:t>𝐿</m:t>
                        </m:r>
                      </m:e>
                      <m:sub>
                        <m:r>
                          <a:rPr lang="it-IT" sz="1800" i="1">
                            <a:latin typeface="Cambria Math" panose="02040503050406030204" pitchFamily="18" charset="0"/>
                            <a:cs typeface="Times New Roman" panose="02020603050405020304" pitchFamily="18" charset="0"/>
                          </a:rPr>
                          <m:t>𝑎</m:t>
                        </m:r>
                      </m:sub>
                      <m:sup>
                        <m:r>
                          <a:rPr lang="it-IT" sz="1800" i="1">
                            <a:latin typeface="Cambria Math" panose="02040503050406030204" pitchFamily="18" charset="0"/>
                            <a:cs typeface="Times New Roman" panose="02020603050405020304" pitchFamily="18" charset="0"/>
                          </a:rPr>
                          <m:t>𝑑</m:t>
                        </m:r>
                      </m:sup>
                    </m:sSubSup>
                    <m:r>
                      <a:rPr lang="it-IT" sz="1800" i="1">
                        <a:latin typeface="Cambria Math" panose="02040503050406030204" pitchFamily="18" charset="0"/>
                        <a:cs typeface="Times New Roman" panose="02020603050405020304" pitchFamily="18" charset="0"/>
                      </a:rPr>
                      <m:t> </m:t>
                    </m:r>
                  </m:oMath>
                </a14:m>
                <a:r>
                  <a:rPr lang="it-IT" sz="1800" dirty="0">
                    <a:latin typeface="Times New Roman" panose="02020603050405020304" pitchFamily="18" charset="0"/>
                    <a:cs typeface="Times New Roman" panose="02020603050405020304" pitchFamily="18" charset="0"/>
                  </a:rPr>
                  <a:t>rimarrebbe disoccupata. Costoro sono “disoccupati involontari” in quanto lavorerebbero al salario di equilibrio. I “disoccupati volontari”, per contro, sono coloro disponibili a lavorare solo ad un salario superiore a quello di equilibrio. I disoccupati involontari si offrono infatti a un salario minore di w facendo concorrenza agli occupati. In tal modo w diminuisce e l'occupazione cresce sino a che si arriva al salario di equilibrio. In corrispondenza di questo punto si ha la «piena occupazione». I rimanenti disoccupati, sono definiti disoccupati volontari, dal momento che decidono di essere tali dal momento che non accettano quel livello di salario per lavorare. </a:t>
                </a:r>
              </a:p>
              <a:p>
                <a:pPr marL="0" indent="0" algn="just">
                  <a:buNone/>
                </a:pPr>
                <a:endParaRPr lang="it-IT" sz="1800" noProof="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22D52BA3-2720-3C90-642C-E5EE2AF1AB33}"/>
                  </a:ext>
                </a:extLst>
              </p:cNvPr>
              <p:cNvSpPr txBox="1">
                <a:spLocks noRot="1" noChangeAspect="1" noMove="1" noResize="1" noEditPoints="1" noAdjustHandles="1" noChangeArrowheads="1" noChangeShapeType="1" noTextEdit="1"/>
              </p:cNvSpPr>
              <p:nvPr/>
            </p:nvSpPr>
            <p:spPr bwMode="auto">
              <a:xfrm>
                <a:off x="797439" y="1431862"/>
                <a:ext cx="10593574" cy="930338"/>
              </a:xfrm>
              <a:prstGeom prst="rect">
                <a:avLst/>
              </a:prstGeom>
              <a:blipFill>
                <a:blip r:embed="rId2"/>
                <a:stretch>
                  <a:fillRect l="-403" t="-3268" r="-460" b="-156209"/>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grpSp>
        <p:nvGrpSpPr>
          <p:cNvPr id="10" name="Gruppo 9">
            <a:extLst>
              <a:ext uri="{FF2B5EF4-FFF2-40B4-BE49-F238E27FC236}">
                <a16:creationId xmlns:a16="http://schemas.microsoft.com/office/drawing/2014/main" id="{71B73D44-EF16-4F4F-64D7-410FF3D69416}"/>
              </a:ext>
            </a:extLst>
          </p:cNvPr>
          <p:cNvGrpSpPr/>
          <p:nvPr/>
        </p:nvGrpSpPr>
        <p:grpSpPr>
          <a:xfrm>
            <a:off x="3810009" y="3802355"/>
            <a:ext cx="3562350" cy="2714625"/>
            <a:chOff x="1552575" y="2533650"/>
            <a:chExt cx="3562350" cy="2714625"/>
          </a:xfrm>
        </p:grpSpPr>
        <p:cxnSp>
          <p:nvCxnSpPr>
            <p:cNvPr id="4" name="Connettore 2 3">
              <a:extLst>
                <a:ext uri="{FF2B5EF4-FFF2-40B4-BE49-F238E27FC236}">
                  <a16:creationId xmlns:a16="http://schemas.microsoft.com/office/drawing/2014/main" id="{B4EE46D8-8D43-D9B4-E405-70270A965488}"/>
                </a:ext>
              </a:extLst>
            </p:cNvPr>
            <p:cNvCxnSpPr>
              <a:cxnSpLocks/>
            </p:cNvCxnSpPr>
            <p:nvPr/>
          </p:nvCxnSpPr>
          <p:spPr>
            <a:xfrm flipH="1" flipV="1">
              <a:off x="1552575" y="2533650"/>
              <a:ext cx="9525" cy="27146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5E69BB6F-38B4-621E-3299-40C8150108FF}"/>
                </a:ext>
              </a:extLst>
            </p:cNvPr>
            <p:cNvCxnSpPr>
              <a:cxnSpLocks/>
            </p:cNvCxnSpPr>
            <p:nvPr/>
          </p:nvCxnSpPr>
          <p:spPr>
            <a:xfrm>
              <a:off x="1552575" y="5248275"/>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7156691E-3978-772D-9A2D-E5FA16A49AA6}"/>
              </a:ext>
            </a:extLst>
          </p:cNvPr>
          <p:cNvCxnSpPr>
            <a:cxnSpLocks/>
          </p:cNvCxnSpPr>
          <p:nvPr/>
        </p:nvCxnSpPr>
        <p:spPr>
          <a:xfrm flipV="1">
            <a:off x="4329112" y="4022983"/>
            <a:ext cx="2266947" cy="2194324"/>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B6F66F6F-758B-C040-2D04-4A61A705DC37}"/>
              </a:ext>
            </a:extLst>
          </p:cNvPr>
          <p:cNvCxnSpPr>
            <a:cxnSpLocks/>
            <a:endCxn id="23" idx="1"/>
          </p:cNvCxnSpPr>
          <p:nvPr/>
        </p:nvCxnSpPr>
        <p:spPr>
          <a:xfrm>
            <a:off x="4386263" y="4116680"/>
            <a:ext cx="2095508" cy="2140355"/>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5258A541-C8E1-CBDD-D8C9-EF456DB8E0A8}"/>
              </a:ext>
            </a:extLst>
          </p:cNvPr>
          <p:cNvSpPr txBox="1"/>
          <p:nvPr/>
        </p:nvSpPr>
        <p:spPr>
          <a:xfrm>
            <a:off x="3390918" y="395261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w</a:t>
            </a:r>
          </a:p>
        </p:txBody>
      </p:sp>
      <p:sp>
        <p:nvSpPr>
          <p:cNvPr id="19" name="CasellaDiTesto 18">
            <a:extLst>
              <a:ext uri="{FF2B5EF4-FFF2-40B4-BE49-F238E27FC236}">
                <a16:creationId xmlns:a16="http://schemas.microsoft.com/office/drawing/2014/main" id="{C8737B9A-E3BD-95BA-CD8A-3CFA67100C0B}"/>
              </a:ext>
            </a:extLst>
          </p:cNvPr>
          <p:cNvSpPr txBox="1"/>
          <p:nvPr/>
        </p:nvSpPr>
        <p:spPr>
          <a:xfrm>
            <a:off x="7372359" y="63531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2551558B-20A5-3206-CB89-7876C6F09FA1}"/>
                  </a:ext>
                </a:extLst>
              </p:cNvPr>
              <p:cNvSpPr txBox="1"/>
              <p:nvPr/>
            </p:nvSpPr>
            <p:spPr>
              <a:xfrm>
                <a:off x="6481771" y="370755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1" name="CasellaDiTesto 20">
                <a:extLst>
                  <a:ext uri="{FF2B5EF4-FFF2-40B4-BE49-F238E27FC236}">
                    <a16:creationId xmlns:a16="http://schemas.microsoft.com/office/drawing/2014/main" id="{2551558B-20A5-3206-CB89-7876C6F09FA1}"/>
                  </a:ext>
                </a:extLst>
              </p:cNvPr>
              <p:cNvSpPr txBox="1">
                <a:spLocks noRot="1" noChangeAspect="1" noMove="1" noResize="1" noEditPoints="1" noAdjustHandles="1" noChangeArrowheads="1" noChangeShapeType="1" noTextEdit="1"/>
              </p:cNvSpPr>
              <p:nvPr/>
            </p:nvSpPr>
            <p:spPr>
              <a:xfrm>
                <a:off x="6481771" y="3707550"/>
                <a:ext cx="485768"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33172DCF-9190-BC1A-7495-CFC370216A68}"/>
                  </a:ext>
                </a:extLst>
              </p:cNvPr>
              <p:cNvSpPr txBox="1"/>
              <p:nvPr/>
            </p:nvSpPr>
            <p:spPr>
              <a:xfrm>
                <a:off x="6481771" y="6069900"/>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3" name="CasellaDiTesto 22">
                <a:extLst>
                  <a:ext uri="{FF2B5EF4-FFF2-40B4-BE49-F238E27FC236}">
                    <a16:creationId xmlns:a16="http://schemas.microsoft.com/office/drawing/2014/main" id="{33172DCF-9190-BC1A-7495-CFC370216A68}"/>
                  </a:ext>
                </a:extLst>
              </p:cNvPr>
              <p:cNvSpPr txBox="1">
                <a:spLocks noRot="1" noChangeAspect="1" noMove="1" noResize="1" noEditPoints="1" noAdjustHandles="1" noChangeArrowheads="1" noChangeShapeType="1" noTextEdit="1"/>
              </p:cNvSpPr>
              <p:nvPr/>
            </p:nvSpPr>
            <p:spPr>
              <a:xfrm>
                <a:off x="6481771" y="6069900"/>
                <a:ext cx="485768" cy="37427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71D3CB15-AD22-40BA-C526-36230A29A792}"/>
                  </a:ext>
                </a:extLst>
              </p:cNvPr>
              <p:cNvSpPr txBox="1"/>
              <p:nvPr/>
            </p:nvSpPr>
            <p:spPr>
              <a:xfrm>
                <a:off x="3367108" y="4224133"/>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b="0" i="1" dirty="0" smtClean="0">
                              <a:latin typeface="Cambria Math" panose="02040503050406030204" pitchFamily="18" charset="0"/>
                              <a:cs typeface="Times New Roman" panose="02020603050405020304" pitchFamily="18" charset="0"/>
                            </a:rPr>
                          </m:ctrlPr>
                        </m:sSubPr>
                        <m:e>
                          <m:r>
                            <a:rPr lang="it-IT" b="0"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𝑎</m:t>
                          </m:r>
                        </m:sub>
                      </m:sSub>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5" name="CasellaDiTesto 24">
                <a:extLst>
                  <a:ext uri="{FF2B5EF4-FFF2-40B4-BE49-F238E27FC236}">
                    <a16:creationId xmlns:a16="http://schemas.microsoft.com/office/drawing/2014/main" id="{71D3CB15-AD22-40BA-C526-36230A29A792}"/>
                  </a:ext>
                </a:extLst>
              </p:cNvPr>
              <p:cNvSpPr txBox="1">
                <a:spLocks noRot="1" noChangeAspect="1" noMove="1" noResize="1" noEditPoints="1" noAdjustHandles="1" noChangeArrowheads="1" noChangeShapeType="1" noTextEdit="1"/>
              </p:cNvSpPr>
              <p:nvPr/>
            </p:nvSpPr>
            <p:spPr>
              <a:xfrm>
                <a:off x="3367108" y="4224133"/>
                <a:ext cx="485768" cy="369332"/>
              </a:xfrm>
              <a:prstGeom prst="rect">
                <a:avLst/>
              </a:prstGeom>
              <a:blipFill>
                <a:blip r:embed="rId5"/>
                <a:stretch>
                  <a:fillRect/>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372232A7-4F05-AF0C-402E-50AAFDB660E5}"/>
              </a:ext>
            </a:extLst>
          </p:cNvPr>
          <p:cNvCxnSpPr>
            <a:cxnSpLocks/>
          </p:cNvCxnSpPr>
          <p:nvPr/>
        </p:nvCxnSpPr>
        <p:spPr>
          <a:xfrm flipH="1">
            <a:off x="3819534" y="5186857"/>
            <a:ext cx="1614483"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FD927F01-FA62-C11D-B451-62BBB613E7CC}"/>
                  </a:ext>
                </a:extLst>
              </p:cNvPr>
              <p:cNvSpPr txBox="1"/>
              <p:nvPr/>
            </p:nvSpPr>
            <p:spPr>
              <a:xfrm>
                <a:off x="3367108" y="504001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dirty="0" smtClean="0">
                              <a:latin typeface="Cambria Math" panose="02040503050406030204" pitchFamily="18" charset="0"/>
                              <a:cs typeface="Times New Roman" panose="02020603050405020304" pitchFamily="18" charset="0"/>
                            </a:rPr>
                          </m:ctrlPr>
                        </m:sSupPr>
                        <m:e>
                          <m:r>
                            <a:rPr lang="it-IT" i="1" dirty="0" smtClean="0">
                              <a:latin typeface="Cambria Math" panose="02040503050406030204" pitchFamily="18" charset="0"/>
                              <a:cs typeface="Times New Roman" panose="02020603050405020304" pitchFamily="18" charset="0"/>
                            </a:rPr>
                            <m:t>𝑤</m:t>
                          </m:r>
                        </m:e>
                        <m:sup>
                          <m:r>
                            <a:rPr lang="it-IT" b="0" i="1" dirty="0" smtClean="0">
                              <a:latin typeface="Cambria Math" panose="02040503050406030204" pitchFamily="18" charset="0"/>
                              <a:cs typeface="Times New Roman" panose="02020603050405020304" pitchFamily="18" charset="0"/>
                            </a:rPr>
                            <m:t>∗</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 name="CasellaDiTesto 2">
                <a:extLst>
                  <a:ext uri="{FF2B5EF4-FFF2-40B4-BE49-F238E27FC236}">
                    <a16:creationId xmlns:a16="http://schemas.microsoft.com/office/drawing/2014/main" id="{FD927F01-FA62-C11D-B451-62BBB613E7CC}"/>
                  </a:ext>
                </a:extLst>
              </p:cNvPr>
              <p:cNvSpPr txBox="1">
                <a:spLocks noRot="1" noChangeAspect="1" noMove="1" noResize="1" noEditPoints="1" noAdjustHandles="1" noChangeArrowheads="1" noChangeShapeType="1" noTextEdit="1"/>
              </p:cNvSpPr>
              <p:nvPr/>
            </p:nvSpPr>
            <p:spPr>
              <a:xfrm>
                <a:off x="3367108" y="5040010"/>
                <a:ext cx="485768" cy="369332"/>
              </a:xfrm>
              <a:prstGeom prst="rect">
                <a:avLst/>
              </a:prstGeom>
              <a:blipFill>
                <a:blip r:embed="rId6"/>
                <a:stretch>
                  <a:fillRect/>
                </a:stretch>
              </a:blipFill>
            </p:spPr>
            <p:txBody>
              <a:bodyPr/>
              <a:lstStyle/>
              <a:p>
                <a:r>
                  <a:rPr lang="it-IT">
                    <a:noFill/>
                  </a:rPr>
                  <a:t> </a:t>
                </a:r>
              </a:p>
            </p:txBody>
          </p:sp>
        </mc:Fallback>
      </mc:AlternateContent>
      <p:cxnSp>
        <p:nvCxnSpPr>
          <p:cNvPr id="7" name="Connettore diritto 6">
            <a:extLst>
              <a:ext uri="{FF2B5EF4-FFF2-40B4-BE49-F238E27FC236}">
                <a16:creationId xmlns:a16="http://schemas.microsoft.com/office/drawing/2014/main" id="{BCB127C2-D2FE-F8EE-398B-5613B03693DF}"/>
              </a:ext>
            </a:extLst>
          </p:cNvPr>
          <p:cNvCxnSpPr>
            <a:cxnSpLocks/>
          </p:cNvCxnSpPr>
          <p:nvPr/>
        </p:nvCxnSpPr>
        <p:spPr>
          <a:xfrm flipH="1">
            <a:off x="3829060" y="4463597"/>
            <a:ext cx="2305049" cy="4823"/>
          </a:xfrm>
          <a:prstGeom prst="line">
            <a:avLst/>
          </a:prstGeom>
          <a:ln>
            <a:solidFill>
              <a:schemeClr val="accent3">
                <a:lumMod val="40000"/>
                <a:lumOff val="60000"/>
              </a:schemeClr>
            </a:solidFill>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97F8727F-50AB-8F1E-B029-4D011E5EB58C}"/>
                  </a:ext>
                </a:extLst>
              </p:cNvPr>
              <p:cNvSpPr txBox="1"/>
              <p:nvPr/>
            </p:nvSpPr>
            <p:spPr>
              <a:xfrm>
                <a:off x="4291016" y="6470786"/>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𝑎</m:t>
                          </m:r>
                        </m:sub>
                        <m:sup>
                          <m:r>
                            <a:rPr lang="it-IT" b="0" i="1" smtClean="0">
                              <a:latin typeface="Cambria Math" panose="02040503050406030204" pitchFamily="18" charset="0"/>
                              <a:cs typeface="Times New Roman" panose="02020603050405020304" pitchFamily="18" charset="0"/>
                            </a:rPr>
                            <m:t>𝑑</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11" name="CasellaDiTesto 10">
                <a:extLst>
                  <a:ext uri="{FF2B5EF4-FFF2-40B4-BE49-F238E27FC236}">
                    <a16:creationId xmlns:a16="http://schemas.microsoft.com/office/drawing/2014/main" id="{97F8727F-50AB-8F1E-B029-4D011E5EB58C}"/>
                  </a:ext>
                </a:extLst>
              </p:cNvPr>
              <p:cNvSpPr txBox="1">
                <a:spLocks noRot="1" noChangeAspect="1" noMove="1" noResize="1" noEditPoints="1" noAdjustHandles="1" noChangeArrowheads="1" noChangeShapeType="1" noTextEdit="1"/>
              </p:cNvSpPr>
              <p:nvPr/>
            </p:nvSpPr>
            <p:spPr>
              <a:xfrm>
                <a:off x="4291016" y="6470786"/>
                <a:ext cx="485768" cy="374270"/>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73039628-08F3-87AA-091A-B28B92E688C6}"/>
                  </a:ext>
                </a:extLst>
              </p:cNvPr>
              <p:cNvSpPr txBox="1"/>
              <p:nvPr/>
            </p:nvSpPr>
            <p:spPr>
              <a:xfrm>
                <a:off x="5876947" y="6488668"/>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𝑎</m:t>
                          </m:r>
                        </m:sub>
                        <m:sup>
                          <m:r>
                            <a:rPr lang="it-IT" b="0" i="1" smtClean="0">
                              <a:latin typeface="Cambria Math" panose="02040503050406030204" pitchFamily="18" charset="0"/>
                              <a:cs typeface="Times New Roman" panose="02020603050405020304" pitchFamily="18" charset="0"/>
                            </a:rPr>
                            <m:t>𝑠</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14" name="CasellaDiTesto 13">
                <a:extLst>
                  <a:ext uri="{FF2B5EF4-FFF2-40B4-BE49-F238E27FC236}">
                    <a16:creationId xmlns:a16="http://schemas.microsoft.com/office/drawing/2014/main" id="{73039628-08F3-87AA-091A-B28B92E688C6}"/>
                  </a:ext>
                </a:extLst>
              </p:cNvPr>
              <p:cNvSpPr txBox="1">
                <a:spLocks noRot="1" noChangeAspect="1" noMove="1" noResize="1" noEditPoints="1" noAdjustHandles="1" noChangeArrowheads="1" noChangeShapeType="1" noTextEdit="1"/>
              </p:cNvSpPr>
              <p:nvPr/>
            </p:nvSpPr>
            <p:spPr>
              <a:xfrm>
                <a:off x="5876947" y="6488668"/>
                <a:ext cx="485768" cy="369332"/>
              </a:xfrm>
              <a:prstGeom prst="rect">
                <a:avLst/>
              </a:prstGeom>
              <a:blipFill>
                <a:blip r:embed="rId8"/>
                <a:stretch>
                  <a:fillRect/>
                </a:stretch>
              </a:blipFill>
            </p:spPr>
            <p:txBody>
              <a:bodyPr/>
              <a:lstStyle/>
              <a:p>
                <a:r>
                  <a:rPr lang="it-IT">
                    <a:noFill/>
                  </a:rPr>
                  <a:t> </a:t>
                </a:r>
              </a:p>
            </p:txBody>
          </p:sp>
        </mc:Fallback>
      </mc:AlternateContent>
      <p:cxnSp>
        <p:nvCxnSpPr>
          <p:cNvPr id="26" name="Connettore 2 25">
            <a:extLst>
              <a:ext uri="{FF2B5EF4-FFF2-40B4-BE49-F238E27FC236}">
                <a16:creationId xmlns:a16="http://schemas.microsoft.com/office/drawing/2014/main" id="{AF610D6A-46DB-D99A-C7B8-98FDEFD57A15}"/>
              </a:ext>
            </a:extLst>
          </p:cNvPr>
          <p:cNvCxnSpPr>
            <a:cxnSpLocks/>
          </p:cNvCxnSpPr>
          <p:nvPr/>
        </p:nvCxnSpPr>
        <p:spPr>
          <a:xfrm>
            <a:off x="5429261" y="4092241"/>
            <a:ext cx="1052510"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Connettore diritto 26">
            <a:extLst>
              <a:ext uri="{FF2B5EF4-FFF2-40B4-BE49-F238E27FC236}">
                <a16:creationId xmlns:a16="http://schemas.microsoft.com/office/drawing/2014/main" id="{320D8B19-2A36-12A3-50D9-ED7D02741F55}"/>
              </a:ext>
            </a:extLst>
          </p:cNvPr>
          <p:cNvCxnSpPr>
            <a:cxnSpLocks/>
          </p:cNvCxnSpPr>
          <p:nvPr/>
        </p:nvCxnSpPr>
        <p:spPr>
          <a:xfrm>
            <a:off x="5434017" y="5186857"/>
            <a:ext cx="0" cy="1330123"/>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2" name="Connettore diritto 31">
            <a:extLst>
              <a:ext uri="{FF2B5EF4-FFF2-40B4-BE49-F238E27FC236}">
                <a16:creationId xmlns:a16="http://schemas.microsoft.com/office/drawing/2014/main" id="{4B1686CC-2406-44A2-F6D7-A89B94C23B95}"/>
              </a:ext>
            </a:extLst>
          </p:cNvPr>
          <p:cNvCxnSpPr>
            <a:cxnSpLocks/>
          </p:cNvCxnSpPr>
          <p:nvPr/>
        </p:nvCxnSpPr>
        <p:spPr>
          <a:xfrm>
            <a:off x="4700592" y="4521795"/>
            <a:ext cx="0" cy="1995185"/>
          </a:xfrm>
          <a:prstGeom prst="line">
            <a:avLst/>
          </a:prstGeom>
          <a:ln>
            <a:solidFill>
              <a:schemeClr val="accent3">
                <a:lumMod val="40000"/>
                <a:lumOff val="60000"/>
              </a:schemeClr>
            </a:solidFill>
            <a:prstDash val="sysDot"/>
          </a:ln>
        </p:spPr>
        <p:style>
          <a:lnRef idx="2">
            <a:schemeClr val="accent2"/>
          </a:lnRef>
          <a:fillRef idx="0">
            <a:schemeClr val="accent2"/>
          </a:fillRef>
          <a:effectRef idx="1">
            <a:schemeClr val="accent2"/>
          </a:effectRef>
          <a:fontRef idx="minor">
            <a:schemeClr val="tx1"/>
          </a:fontRef>
        </p:style>
      </p:cxnSp>
      <p:cxnSp>
        <p:nvCxnSpPr>
          <p:cNvPr id="34" name="Connettore diritto 33">
            <a:extLst>
              <a:ext uri="{FF2B5EF4-FFF2-40B4-BE49-F238E27FC236}">
                <a16:creationId xmlns:a16="http://schemas.microsoft.com/office/drawing/2014/main" id="{6598DF19-71C2-4803-74FC-06DE5CD32FC8}"/>
              </a:ext>
            </a:extLst>
          </p:cNvPr>
          <p:cNvCxnSpPr>
            <a:cxnSpLocks/>
          </p:cNvCxnSpPr>
          <p:nvPr/>
        </p:nvCxnSpPr>
        <p:spPr>
          <a:xfrm>
            <a:off x="6134109" y="4521795"/>
            <a:ext cx="0" cy="1995185"/>
          </a:xfrm>
          <a:prstGeom prst="line">
            <a:avLst/>
          </a:prstGeom>
          <a:ln>
            <a:solidFill>
              <a:schemeClr val="accent3">
                <a:lumMod val="40000"/>
                <a:lumOff val="60000"/>
              </a:schemeClr>
            </a:solidFill>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1D1FFBD6-7727-D781-9DCE-E4BBDC477E44}"/>
                  </a:ext>
                </a:extLst>
              </p:cNvPr>
              <p:cNvSpPr txBox="1"/>
              <p:nvPr/>
            </p:nvSpPr>
            <p:spPr>
              <a:xfrm>
                <a:off x="5186377" y="6470786"/>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5" name="CasellaDiTesto 34">
                <a:extLst>
                  <a:ext uri="{FF2B5EF4-FFF2-40B4-BE49-F238E27FC236}">
                    <a16:creationId xmlns:a16="http://schemas.microsoft.com/office/drawing/2014/main" id="{1D1FFBD6-7727-D781-9DCE-E4BBDC477E44}"/>
                  </a:ext>
                </a:extLst>
              </p:cNvPr>
              <p:cNvSpPr txBox="1">
                <a:spLocks noRot="1" noChangeAspect="1" noMove="1" noResize="1" noEditPoints="1" noAdjustHandles="1" noChangeArrowheads="1" noChangeShapeType="1" noTextEdit="1"/>
              </p:cNvSpPr>
              <p:nvPr/>
            </p:nvSpPr>
            <p:spPr>
              <a:xfrm>
                <a:off x="5186377" y="6470786"/>
                <a:ext cx="485768" cy="369332"/>
              </a:xfrm>
              <a:prstGeom prst="rect">
                <a:avLst/>
              </a:prstGeom>
              <a:blipFill>
                <a:blip r:embed="rId9"/>
                <a:stretch>
                  <a:fillRect/>
                </a:stretch>
              </a:blipFill>
            </p:spPr>
            <p:txBody>
              <a:bodyPr/>
              <a:lstStyle/>
              <a:p>
                <a:r>
                  <a:rPr lang="it-IT">
                    <a:noFill/>
                  </a:rPr>
                  <a:t> </a:t>
                </a:r>
              </a:p>
            </p:txBody>
          </p:sp>
        </mc:Fallback>
      </mc:AlternateContent>
      <p:sp>
        <p:nvSpPr>
          <p:cNvPr id="36" name="CasellaDiTesto 35">
            <a:extLst>
              <a:ext uri="{FF2B5EF4-FFF2-40B4-BE49-F238E27FC236}">
                <a16:creationId xmlns:a16="http://schemas.microsoft.com/office/drawing/2014/main" id="{9ABA0C7B-8F7D-7673-9AF1-3896C6A028C2}"/>
              </a:ext>
            </a:extLst>
          </p:cNvPr>
          <p:cNvSpPr txBox="1"/>
          <p:nvPr/>
        </p:nvSpPr>
        <p:spPr>
          <a:xfrm>
            <a:off x="7162788" y="4254924"/>
            <a:ext cx="2590800"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Disoccupati volontari</a:t>
            </a:r>
          </a:p>
        </p:txBody>
      </p:sp>
      <p:cxnSp>
        <p:nvCxnSpPr>
          <p:cNvPr id="39" name="Connettore a gomito 38">
            <a:extLst>
              <a:ext uri="{FF2B5EF4-FFF2-40B4-BE49-F238E27FC236}">
                <a16:creationId xmlns:a16="http://schemas.microsoft.com/office/drawing/2014/main" id="{C8909FC3-F58E-6FD0-E004-B64BBC5BEF16}"/>
              </a:ext>
            </a:extLst>
          </p:cNvPr>
          <p:cNvCxnSpPr>
            <a:stCxn id="36" idx="1"/>
          </p:cNvCxnSpPr>
          <p:nvPr/>
        </p:nvCxnSpPr>
        <p:spPr>
          <a:xfrm rot="10800000">
            <a:off x="5876948" y="4116680"/>
            <a:ext cx="1285841" cy="322910"/>
          </a:xfrm>
          <a:prstGeom prst="bentConnector3">
            <a:avLst>
              <a:gd name="adj1" fmla="val 99631"/>
            </a:avLst>
          </a:prstGeom>
          <a:ln w="9525">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67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11" grpId="0"/>
      <p:bldP spid="14" grpId="0"/>
      <p:bldP spid="3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50B79-EE69-0B5E-81C7-80FBC3EF17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3EDD5-9D8C-D8C5-D051-1A7EB4F3B5C8}"/>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La piena occupazione nel mercato del lavoro</a:t>
            </a:r>
          </a:p>
        </p:txBody>
      </p:sp>
      <p:sp>
        <p:nvSpPr>
          <p:cNvPr id="6" name="Marcador de contenido 2">
            <a:extLst>
              <a:ext uri="{FF2B5EF4-FFF2-40B4-BE49-F238E27FC236}">
                <a16:creationId xmlns:a16="http://schemas.microsoft.com/office/drawing/2014/main" id="{7099A998-C27A-1DC3-E979-75467C22ED58}"/>
              </a:ext>
            </a:extLst>
          </p:cNvPr>
          <p:cNvSpPr txBox="1">
            <a:spLocks/>
          </p:cNvSpPr>
          <p:nvPr/>
        </p:nvSpPr>
        <p:spPr bwMode="auto">
          <a:xfrm>
            <a:off x="836426" y="1860487"/>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Nella teoria neoclassica, non è il livello di domanda aggregata a determinare il livello di occupazione, ma il valore del salario reale. È sufficiente avere salari flessibili per raggiungere la piena occupazione. </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Il grafico di domanda e offerta di lavoro è al cuore della teoria neoclassica. Esso è al centro dei dibattiti odierni sulla flessibilità del mercato del lavoro – in pratica la possibilità per le imprese di assumere e licenziare i propri lavoratori in maniera tale che la concorrenza dei lavoratori disoccupati si faccia sentire sugli occupati. Flessibilità significa dunque possibilità effettiva per i disoccupati di poter far concorrenza agli occupati offrendosi ad un salario inferiore. Chi sostiene gli effetti benefici della flessibilità, si rifà a quel grafico. Il vantaggio della flessibilità sarebbe dunque che al salario di concorrenza vi sarebbe la piena occupazione.</a:t>
            </a: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sp>
        <p:nvSpPr>
          <p:cNvPr id="3" name="Shape 17">
            <a:extLst>
              <a:ext uri="{FF2B5EF4-FFF2-40B4-BE49-F238E27FC236}">
                <a16:creationId xmlns:a16="http://schemas.microsoft.com/office/drawing/2014/main" id="{FC7C6F14-EB2A-01F4-F0EA-988935FB1769}"/>
              </a:ext>
            </a:extLst>
          </p:cNvPr>
          <p:cNvSpPr/>
          <p:nvPr/>
        </p:nvSpPr>
        <p:spPr>
          <a:xfrm>
            <a:off x="0" y="6508206"/>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FFF31EA4-9D15-A784-2343-4D7EFCF3F692}"/>
              </a:ext>
            </a:extLst>
          </p:cNvPr>
          <p:cNvSpPr/>
          <p:nvPr/>
        </p:nvSpPr>
        <p:spPr>
          <a:xfrm>
            <a:off x="0" y="6581358"/>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4451B3F3-62B5-6C35-873C-49C27A30959F}"/>
              </a:ext>
            </a:extLst>
          </p:cNvPr>
          <p:cNvPicPr>
            <a:picLocks noChangeAspect="1"/>
          </p:cNvPicPr>
          <p:nvPr/>
        </p:nvPicPr>
        <p:blipFill>
          <a:blip r:embed="rId2"/>
          <a:stretch>
            <a:fillRect/>
          </a:stretch>
        </p:blipFill>
        <p:spPr>
          <a:xfrm>
            <a:off x="10363200" y="6325326"/>
            <a:ext cx="1341120" cy="426720"/>
          </a:xfrm>
          <a:prstGeom prst="rect">
            <a:avLst/>
          </a:prstGeom>
        </p:spPr>
      </p:pic>
    </p:spTree>
    <p:extLst>
      <p:ext uri="{BB962C8B-B14F-4D97-AF65-F5344CB8AC3E}">
        <p14:creationId xmlns:p14="http://schemas.microsoft.com/office/powerpoint/2010/main" val="840482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2F444-BF9F-E4FD-FCCA-C79BA6DE5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B7F42-F426-EC0A-A5F7-67EB9F693714}"/>
              </a:ext>
            </a:extLst>
          </p:cNvPr>
          <p:cNvSpPr>
            <a:spLocks noGrp="1"/>
          </p:cNvSpPr>
          <p:nvPr>
            <p:ph type="title"/>
          </p:nvPr>
        </p:nvSpPr>
        <p:spPr>
          <a:xfrm>
            <a:off x="836425" y="240769"/>
            <a:ext cx="10888849" cy="1325563"/>
          </a:xfrm>
        </p:spPr>
        <p:txBody>
          <a:bodyPr/>
          <a:lstStyle/>
          <a:p>
            <a:r>
              <a:rPr lang="it-IT" noProof="0" dirty="0">
                <a:latin typeface="Times New Roman" panose="02020603050405020304" pitchFamily="18" charset="0"/>
                <a:cs typeface="Times New Roman" panose="02020603050405020304" pitchFamily="18" charset="0"/>
              </a:rPr>
              <a:t>La piena occupazione nel mercato del capitale</a:t>
            </a:r>
          </a:p>
        </p:txBody>
      </p:sp>
      <p:sp>
        <p:nvSpPr>
          <p:cNvPr id="6" name="Marcador de contenido 2">
            <a:extLst>
              <a:ext uri="{FF2B5EF4-FFF2-40B4-BE49-F238E27FC236}">
                <a16:creationId xmlns:a16="http://schemas.microsoft.com/office/drawing/2014/main" id="{C18FE075-B0A6-6308-34D2-B5C427A0E39F}"/>
              </a:ext>
            </a:extLst>
          </p:cNvPr>
          <p:cNvSpPr txBox="1">
            <a:spLocks/>
          </p:cNvSpPr>
          <p:nvPr/>
        </p:nvSpPr>
        <p:spPr bwMode="auto">
          <a:xfrm>
            <a:off x="836425" y="1439249"/>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In questa teoria non vi è posto per la disoccupazione dei fattori produttivi. La concorrenza, in presenza di flessibilità dei prezzi dei fattori farà in modo che qualsiasi offerta di questi venga utilizzata. V'è dunque sempre la piena occupazione sia del lavoro che del capitale (quest'ultimo frutto delle decisioni di risparmio). Si noti anche che una decisione di risparmiare di più determina in questa economia un aumento del prodotto sociale, ed è quindi benefica. Questo è evidente se si osserva nella figura precedente che quando K aumenta, sia l'area corrispondente al prodotto complessivo che l'area corrispondente ai salari si accrescono (delle porzioni tratteggiate)</a:t>
            </a:r>
            <a:endParaRPr lang="it-IT" sz="20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p:txBody>
      </p:sp>
      <p:grpSp>
        <p:nvGrpSpPr>
          <p:cNvPr id="3" name="Gruppo 2">
            <a:extLst>
              <a:ext uri="{FF2B5EF4-FFF2-40B4-BE49-F238E27FC236}">
                <a16:creationId xmlns:a16="http://schemas.microsoft.com/office/drawing/2014/main" id="{4F8124DA-300D-568B-B893-CF061F232AFC}"/>
              </a:ext>
            </a:extLst>
          </p:cNvPr>
          <p:cNvGrpSpPr/>
          <p:nvPr/>
        </p:nvGrpSpPr>
        <p:grpSpPr>
          <a:xfrm>
            <a:off x="4143375" y="3190875"/>
            <a:ext cx="3562350" cy="3162300"/>
            <a:chOff x="1552575" y="2609850"/>
            <a:chExt cx="3562350" cy="3162300"/>
          </a:xfrm>
        </p:grpSpPr>
        <p:cxnSp>
          <p:nvCxnSpPr>
            <p:cNvPr id="4" name="Connettore 2 3">
              <a:extLst>
                <a:ext uri="{FF2B5EF4-FFF2-40B4-BE49-F238E27FC236}">
                  <a16:creationId xmlns:a16="http://schemas.microsoft.com/office/drawing/2014/main" id="{FE6C2B28-5F2E-FC4F-3F41-5D8E27C68FC4}"/>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8DA37645-0B07-9E89-AA81-8646A5C48C2D}"/>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7" name="Connettore diritto 6">
            <a:extLst>
              <a:ext uri="{FF2B5EF4-FFF2-40B4-BE49-F238E27FC236}">
                <a16:creationId xmlns:a16="http://schemas.microsoft.com/office/drawing/2014/main" id="{E715CAED-A879-A5DB-A755-E9354B74DBE9}"/>
              </a:ext>
            </a:extLst>
          </p:cNvPr>
          <p:cNvCxnSpPr/>
          <p:nvPr/>
        </p:nvCxnSpPr>
        <p:spPr>
          <a:xfrm flipV="1">
            <a:off x="5619750" y="33337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Connettore diritto 7">
            <a:extLst>
              <a:ext uri="{FF2B5EF4-FFF2-40B4-BE49-F238E27FC236}">
                <a16:creationId xmlns:a16="http://schemas.microsoft.com/office/drawing/2014/main" id="{10BB663D-E947-D3F6-2E6F-221B74343DDB}"/>
              </a:ext>
            </a:extLst>
          </p:cNvPr>
          <p:cNvCxnSpPr/>
          <p:nvPr/>
        </p:nvCxnSpPr>
        <p:spPr>
          <a:xfrm>
            <a:off x="4648200" y="3524250"/>
            <a:ext cx="2428875" cy="2524125"/>
          </a:xfrm>
          <a:prstGeom prst="line">
            <a:avLst/>
          </a:prstGeom>
        </p:spPr>
        <p:style>
          <a:lnRef idx="2">
            <a:schemeClr val="accent1"/>
          </a:lnRef>
          <a:fillRef idx="0">
            <a:schemeClr val="accent1"/>
          </a:fillRef>
          <a:effectRef idx="1">
            <a:schemeClr val="accent1"/>
          </a:effectRef>
          <a:fontRef idx="minor">
            <a:schemeClr val="tx1"/>
          </a:fontRef>
        </p:style>
      </p:cxnSp>
      <p:sp>
        <p:nvSpPr>
          <p:cNvPr id="9" name="CasellaDiTesto 8">
            <a:extLst>
              <a:ext uri="{FF2B5EF4-FFF2-40B4-BE49-F238E27FC236}">
                <a16:creationId xmlns:a16="http://schemas.microsoft.com/office/drawing/2014/main" id="{1E28B15F-3EAF-8E65-1875-15832DDBB9A4}"/>
              </a:ext>
            </a:extLst>
          </p:cNvPr>
          <p:cNvSpPr txBox="1"/>
          <p:nvPr/>
        </p:nvSpPr>
        <p:spPr>
          <a:xfrm>
            <a:off x="3724284" y="32649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a:t>
            </a:r>
          </a:p>
        </p:txBody>
      </p:sp>
      <p:sp>
        <p:nvSpPr>
          <p:cNvPr id="10" name="CasellaDiTesto 9">
            <a:extLst>
              <a:ext uri="{FF2B5EF4-FFF2-40B4-BE49-F238E27FC236}">
                <a16:creationId xmlns:a16="http://schemas.microsoft.com/office/drawing/2014/main" id="{F3466FA6-1894-E25A-3A0C-C4EE31813B43}"/>
              </a:ext>
            </a:extLst>
          </p:cNvPr>
          <p:cNvSpPr txBox="1"/>
          <p:nvPr/>
        </p:nvSpPr>
        <p:spPr>
          <a:xfrm>
            <a:off x="7715250" y="6111978"/>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K</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2A377C1D-4CD8-2FFF-33BB-BC0DA873346E}"/>
                  </a:ext>
                </a:extLst>
              </p:cNvPr>
              <p:cNvSpPr txBox="1"/>
              <p:nvPr/>
            </p:nvSpPr>
            <p:spPr>
              <a:xfrm>
                <a:off x="5579883" y="3034784"/>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11" name="CasellaDiTesto 10">
                <a:extLst>
                  <a:ext uri="{FF2B5EF4-FFF2-40B4-BE49-F238E27FC236}">
                    <a16:creationId xmlns:a16="http://schemas.microsoft.com/office/drawing/2014/main" id="{2A377C1D-4CD8-2FFF-33BB-BC0DA873346E}"/>
                  </a:ext>
                </a:extLst>
              </p:cNvPr>
              <p:cNvSpPr txBox="1">
                <a:spLocks noRot="1" noChangeAspect="1" noMove="1" noResize="1" noEditPoints="1" noAdjustHandles="1" noChangeArrowheads="1" noChangeShapeType="1" noTextEdit="1"/>
              </p:cNvSpPr>
              <p:nvPr/>
            </p:nvSpPr>
            <p:spPr>
              <a:xfrm>
                <a:off x="5579883" y="3034784"/>
                <a:ext cx="485768" cy="369332"/>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0A7137FE-074A-0E64-01A1-6B681860CE82}"/>
                  </a:ext>
                </a:extLst>
              </p:cNvPr>
              <p:cNvSpPr txBox="1"/>
              <p:nvPr/>
            </p:nvSpPr>
            <p:spPr>
              <a:xfrm>
                <a:off x="6743708" y="5477470"/>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12" name="CasellaDiTesto 11">
                <a:extLst>
                  <a:ext uri="{FF2B5EF4-FFF2-40B4-BE49-F238E27FC236}">
                    <a16:creationId xmlns:a16="http://schemas.microsoft.com/office/drawing/2014/main" id="{0A7137FE-074A-0E64-01A1-6B681860CE82}"/>
                  </a:ext>
                </a:extLst>
              </p:cNvPr>
              <p:cNvSpPr txBox="1">
                <a:spLocks noRot="1" noChangeAspect="1" noMove="1" noResize="1" noEditPoints="1" noAdjustHandles="1" noChangeArrowheads="1" noChangeShapeType="1" noTextEdit="1"/>
              </p:cNvSpPr>
              <p:nvPr/>
            </p:nvSpPr>
            <p:spPr>
              <a:xfrm>
                <a:off x="6743708" y="5477470"/>
                <a:ext cx="485768" cy="374270"/>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DBC6333D-64B2-37BF-3A3F-D74A948FFBCE}"/>
                  </a:ext>
                </a:extLst>
              </p:cNvPr>
              <p:cNvSpPr txBox="1"/>
              <p:nvPr/>
            </p:nvSpPr>
            <p:spPr>
              <a:xfrm>
                <a:off x="3700474" y="3536453"/>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b="0" i="1" dirty="0" smtClean="0">
                              <a:latin typeface="Cambria Math" panose="02040503050406030204" pitchFamily="18" charset="0"/>
                              <a:cs typeface="Times New Roman" panose="02020603050405020304" pitchFamily="18" charset="0"/>
                            </a:rPr>
                          </m:ctrlPr>
                        </m:sSub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𝑎</m:t>
                          </m:r>
                        </m:sub>
                      </m:sSub>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13" name="CasellaDiTesto 12">
                <a:extLst>
                  <a:ext uri="{FF2B5EF4-FFF2-40B4-BE49-F238E27FC236}">
                    <a16:creationId xmlns:a16="http://schemas.microsoft.com/office/drawing/2014/main" id="{DBC6333D-64B2-37BF-3A3F-D74A948FFBCE}"/>
                  </a:ext>
                </a:extLst>
              </p:cNvPr>
              <p:cNvSpPr txBox="1">
                <a:spLocks noRot="1" noChangeAspect="1" noMove="1" noResize="1" noEditPoints="1" noAdjustHandles="1" noChangeArrowheads="1" noChangeShapeType="1" noTextEdit="1"/>
              </p:cNvSpPr>
              <p:nvPr/>
            </p:nvSpPr>
            <p:spPr>
              <a:xfrm>
                <a:off x="3700474" y="3536453"/>
                <a:ext cx="485768" cy="369332"/>
              </a:xfrm>
              <a:prstGeom prst="rect">
                <a:avLst/>
              </a:prstGeom>
              <a:blipFill>
                <a:blip r:embed="rId4"/>
                <a:stretch>
                  <a:fillRect/>
                </a:stretch>
              </a:blipFill>
            </p:spPr>
            <p:txBody>
              <a:bodyPr/>
              <a:lstStyle/>
              <a:p>
                <a:r>
                  <a:rPr lang="it-IT">
                    <a:noFill/>
                  </a:rPr>
                  <a:t> </a:t>
                </a:r>
              </a:p>
            </p:txBody>
          </p:sp>
        </mc:Fallback>
      </mc:AlternateContent>
      <p:cxnSp>
        <p:nvCxnSpPr>
          <p:cNvPr id="14" name="Connettore diritto 13">
            <a:extLst>
              <a:ext uri="{FF2B5EF4-FFF2-40B4-BE49-F238E27FC236}">
                <a16:creationId xmlns:a16="http://schemas.microsoft.com/office/drawing/2014/main" id="{535DAF7A-561E-F4C3-AEE5-5BE45B49DCEE}"/>
              </a:ext>
            </a:extLst>
          </p:cNvPr>
          <p:cNvCxnSpPr>
            <a:cxnSpLocks/>
          </p:cNvCxnSpPr>
          <p:nvPr/>
        </p:nvCxnSpPr>
        <p:spPr>
          <a:xfrm flipH="1">
            <a:off x="4152900" y="4546638"/>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094545F7-31F5-69BF-FE58-DAC906D62042}"/>
                  </a:ext>
                </a:extLst>
              </p:cNvPr>
              <p:cNvSpPr txBox="1"/>
              <p:nvPr/>
            </p:nvSpPr>
            <p:spPr>
              <a:xfrm>
                <a:off x="3700474" y="435233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dirty="0" smtClean="0">
                              <a:latin typeface="Cambria Math" panose="02040503050406030204" pitchFamily="18" charset="0"/>
                              <a:cs typeface="Times New Roman" panose="02020603050405020304" pitchFamily="18" charset="0"/>
                            </a:rPr>
                          </m:ctrlPr>
                        </m:sSupPr>
                        <m:e>
                          <m:r>
                            <a:rPr lang="it-IT" b="0" i="1" dirty="0" smtClean="0">
                              <a:latin typeface="Cambria Math" panose="02040503050406030204" pitchFamily="18" charset="0"/>
                              <a:cs typeface="Times New Roman" panose="02020603050405020304" pitchFamily="18" charset="0"/>
                            </a:rPr>
                            <m:t>𝑟</m:t>
                          </m:r>
                        </m:e>
                        <m:sup>
                          <m:r>
                            <a:rPr lang="it-IT" b="0" i="1" dirty="0" smtClean="0">
                              <a:latin typeface="Cambria Math" panose="02040503050406030204" pitchFamily="18" charset="0"/>
                              <a:cs typeface="Times New Roman" panose="02020603050405020304" pitchFamily="18" charset="0"/>
                            </a:rPr>
                            <m:t>∗</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15" name="CasellaDiTesto 14">
                <a:extLst>
                  <a:ext uri="{FF2B5EF4-FFF2-40B4-BE49-F238E27FC236}">
                    <a16:creationId xmlns:a16="http://schemas.microsoft.com/office/drawing/2014/main" id="{094545F7-31F5-69BF-FE58-DAC906D62042}"/>
                  </a:ext>
                </a:extLst>
              </p:cNvPr>
              <p:cNvSpPr txBox="1">
                <a:spLocks noRot="1" noChangeAspect="1" noMove="1" noResize="1" noEditPoints="1" noAdjustHandles="1" noChangeArrowheads="1" noChangeShapeType="1" noTextEdit="1"/>
              </p:cNvSpPr>
              <p:nvPr/>
            </p:nvSpPr>
            <p:spPr>
              <a:xfrm>
                <a:off x="3700474" y="4352330"/>
                <a:ext cx="485768" cy="369332"/>
              </a:xfrm>
              <a:prstGeom prst="rect">
                <a:avLst/>
              </a:prstGeom>
              <a:blipFill>
                <a:blip r:embed="rId5"/>
                <a:stretch>
                  <a:fillRect/>
                </a:stretch>
              </a:blipFill>
            </p:spPr>
            <p:txBody>
              <a:bodyPr/>
              <a:lstStyle/>
              <a:p>
                <a:r>
                  <a:rPr lang="it-IT">
                    <a:noFill/>
                  </a:rPr>
                  <a:t> </a:t>
                </a:r>
              </a:p>
            </p:txBody>
          </p:sp>
        </mc:Fallback>
      </mc:AlternateContent>
      <p:cxnSp>
        <p:nvCxnSpPr>
          <p:cNvPr id="16" name="Connettore diritto 15">
            <a:extLst>
              <a:ext uri="{FF2B5EF4-FFF2-40B4-BE49-F238E27FC236}">
                <a16:creationId xmlns:a16="http://schemas.microsoft.com/office/drawing/2014/main" id="{F09B62A4-1A4B-5597-8441-CF624B1E8832}"/>
              </a:ext>
            </a:extLst>
          </p:cNvPr>
          <p:cNvCxnSpPr>
            <a:cxnSpLocks/>
          </p:cNvCxnSpPr>
          <p:nvPr/>
        </p:nvCxnSpPr>
        <p:spPr>
          <a:xfrm flipH="1">
            <a:off x="4143375" y="3743382"/>
            <a:ext cx="1466850" cy="0"/>
          </a:xfrm>
          <a:prstGeom prst="line">
            <a:avLst/>
          </a:prstGeom>
          <a:ln>
            <a:solidFill>
              <a:schemeClr val="accent3">
                <a:lumMod val="40000"/>
                <a:lumOff val="60000"/>
              </a:schemeClr>
            </a:solidFill>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2F139AC9-4867-A01C-4C09-B6318785A6F3}"/>
                  </a:ext>
                </a:extLst>
              </p:cNvPr>
              <p:cNvSpPr txBox="1"/>
              <p:nvPr/>
            </p:nvSpPr>
            <p:spPr>
              <a:xfrm>
                <a:off x="4695834" y="3401647"/>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𝐾</m:t>
                          </m:r>
                        </m:e>
                        <m:sub>
                          <m:r>
                            <a:rPr lang="it-IT" b="0" i="1" smtClean="0">
                              <a:latin typeface="Cambria Math" panose="02040503050406030204" pitchFamily="18" charset="0"/>
                              <a:cs typeface="Times New Roman" panose="02020603050405020304" pitchFamily="18" charset="0"/>
                            </a:rPr>
                            <m:t>𝑎</m:t>
                          </m:r>
                        </m:sub>
                        <m:sup>
                          <m:r>
                            <a:rPr lang="it-IT" b="0" i="1" smtClean="0">
                              <a:latin typeface="Cambria Math" panose="02040503050406030204" pitchFamily="18" charset="0"/>
                              <a:cs typeface="Times New Roman" panose="02020603050405020304" pitchFamily="18" charset="0"/>
                            </a:rPr>
                            <m:t>𝑑</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17" name="CasellaDiTesto 16">
                <a:extLst>
                  <a:ext uri="{FF2B5EF4-FFF2-40B4-BE49-F238E27FC236}">
                    <a16:creationId xmlns:a16="http://schemas.microsoft.com/office/drawing/2014/main" id="{2F139AC9-4867-A01C-4C09-B6318785A6F3}"/>
                  </a:ext>
                </a:extLst>
              </p:cNvPr>
              <p:cNvSpPr txBox="1">
                <a:spLocks noRot="1" noChangeAspect="1" noMove="1" noResize="1" noEditPoints="1" noAdjustHandles="1" noChangeArrowheads="1" noChangeShapeType="1" noTextEdit="1"/>
              </p:cNvSpPr>
              <p:nvPr/>
            </p:nvSpPr>
            <p:spPr>
              <a:xfrm>
                <a:off x="4695834" y="3401647"/>
                <a:ext cx="485768" cy="37427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FC12F898-3433-7FB2-BB5A-DABE63C35B8B}"/>
                  </a:ext>
                </a:extLst>
              </p:cNvPr>
              <p:cNvSpPr txBox="1"/>
              <p:nvPr/>
            </p:nvSpPr>
            <p:spPr>
              <a:xfrm>
                <a:off x="5562605" y="3411289"/>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𝐾</m:t>
                          </m:r>
                        </m:e>
                        <m:sub>
                          <m:r>
                            <a:rPr lang="it-IT" b="0" i="1" smtClean="0">
                              <a:latin typeface="Cambria Math" panose="02040503050406030204" pitchFamily="18" charset="0"/>
                              <a:cs typeface="Times New Roman" panose="02020603050405020304" pitchFamily="18" charset="0"/>
                            </a:rPr>
                            <m:t>𝑎</m:t>
                          </m:r>
                        </m:sub>
                        <m:sup>
                          <m:r>
                            <a:rPr lang="it-IT" b="0" i="1" smtClean="0">
                              <a:latin typeface="Cambria Math" panose="02040503050406030204" pitchFamily="18" charset="0"/>
                              <a:cs typeface="Times New Roman" panose="02020603050405020304" pitchFamily="18" charset="0"/>
                            </a:rPr>
                            <m:t>𝑠</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18" name="CasellaDiTesto 17">
                <a:extLst>
                  <a:ext uri="{FF2B5EF4-FFF2-40B4-BE49-F238E27FC236}">
                    <a16:creationId xmlns:a16="http://schemas.microsoft.com/office/drawing/2014/main" id="{FC12F898-3433-7FB2-BB5A-DABE63C35B8B}"/>
                  </a:ext>
                </a:extLst>
              </p:cNvPr>
              <p:cNvSpPr txBox="1">
                <a:spLocks noRot="1" noChangeAspect="1" noMove="1" noResize="1" noEditPoints="1" noAdjustHandles="1" noChangeArrowheads="1" noChangeShapeType="1" noTextEdit="1"/>
              </p:cNvSpPr>
              <p:nvPr/>
            </p:nvSpPr>
            <p:spPr>
              <a:xfrm>
                <a:off x="5562605" y="3411289"/>
                <a:ext cx="485768" cy="369332"/>
              </a:xfrm>
              <a:prstGeom prst="rect">
                <a:avLst/>
              </a:prstGeom>
              <a:blipFill>
                <a:blip r:embed="rId7"/>
                <a:stretch>
                  <a:fillRect/>
                </a:stretch>
              </a:blipFill>
            </p:spPr>
            <p:txBody>
              <a:bodyPr/>
              <a:lstStyle/>
              <a:p>
                <a:r>
                  <a:rPr lang="it-IT">
                    <a:noFill/>
                  </a:rPr>
                  <a:t> </a:t>
                </a:r>
              </a:p>
            </p:txBody>
          </p:sp>
        </mc:Fallback>
      </mc:AlternateContent>
      <p:cxnSp>
        <p:nvCxnSpPr>
          <p:cNvPr id="32" name="Connettore diritto 31">
            <a:extLst>
              <a:ext uri="{FF2B5EF4-FFF2-40B4-BE49-F238E27FC236}">
                <a16:creationId xmlns:a16="http://schemas.microsoft.com/office/drawing/2014/main" id="{E830D0BA-E393-5C44-490A-F424B9E69765}"/>
              </a:ext>
            </a:extLst>
          </p:cNvPr>
          <p:cNvCxnSpPr>
            <a:cxnSpLocks/>
          </p:cNvCxnSpPr>
          <p:nvPr/>
        </p:nvCxnSpPr>
        <p:spPr>
          <a:xfrm flipV="1">
            <a:off x="4838700" y="3743382"/>
            <a:ext cx="0" cy="2609793"/>
          </a:xfrm>
          <a:prstGeom prst="line">
            <a:avLst/>
          </a:prstGeom>
          <a:ln>
            <a:solidFill>
              <a:schemeClr val="accent3">
                <a:lumMod val="40000"/>
                <a:lumOff val="60000"/>
              </a:schemeClr>
            </a:solidFill>
            <a:prstDash val="sysDot"/>
          </a:ln>
        </p:spPr>
        <p:style>
          <a:lnRef idx="2">
            <a:schemeClr val="accent2"/>
          </a:lnRef>
          <a:fillRef idx="0">
            <a:schemeClr val="accent2"/>
          </a:fillRef>
          <a:effectRef idx="1">
            <a:schemeClr val="accent2"/>
          </a:effectRef>
          <a:fontRef idx="minor">
            <a:schemeClr val="tx1"/>
          </a:fontRef>
        </p:style>
      </p:cxnSp>
      <p:sp>
        <p:nvSpPr>
          <p:cNvPr id="19" name="Shape 17">
            <a:extLst>
              <a:ext uri="{FF2B5EF4-FFF2-40B4-BE49-F238E27FC236}">
                <a16:creationId xmlns:a16="http://schemas.microsoft.com/office/drawing/2014/main" id="{EDF3E2F6-487F-2B5F-FA34-5F8F6C3A67F0}"/>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20" name="Shape 18">
            <a:extLst>
              <a:ext uri="{FF2B5EF4-FFF2-40B4-BE49-F238E27FC236}">
                <a16:creationId xmlns:a16="http://schemas.microsoft.com/office/drawing/2014/main" id="{D6E8AE9E-A7E8-DC4C-B055-39628FC54788}"/>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21" name="Image 0" descr="preencoded.png">
            <a:extLst>
              <a:ext uri="{FF2B5EF4-FFF2-40B4-BE49-F238E27FC236}">
                <a16:creationId xmlns:a16="http://schemas.microsoft.com/office/drawing/2014/main" id="{C37BC3DD-CE5F-B770-3475-A385DEC94D19}"/>
              </a:ext>
            </a:extLst>
          </p:cNvPr>
          <p:cNvPicPr>
            <a:picLocks noChangeAspect="1"/>
          </p:cNvPicPr>
          <p:nvPr/>
        </p:nvPicPr>
        <p:blipFill>
          <a:blip r:embed="rId8"/>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1932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215AE-7993-727B-0C62-23886F01B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B05F3-E3A9-A72F-A887-544928F9CA2F}"/>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Che effetto ha un aumento della dotazione di lavoro? </a:t>
            </a:r>
          </a:p>
        </p:txBody>
      </p:sp>
      <p:sp>
        <p:nvSpPr>
          <p:cNvPr id="6" name="Marcador de contenido 2">
            <a:extLst>
              <a:ext uri="{FF2B5EF4-FFF2-40B4-BE49-F238E27FC236}">
                <a16:creationId xmlns:a16="http://schemas.microsoft.com/office/drawing/2014/main" id="{5DF5C179-ECF1-07C4-83F6-46140998953B}"/>
              </a:ext>
            </a:extLst>
          </p:cNvPr>
          <p:cNvSpPr txBox="1">
            <a:spLocks/>
          </p:cNvSpPr>
          <p:nvPr/>
        </p:nvSpPr>
        <p:spPr bwMode="auto">
          <a:xfrm>
            <a:off x="797439" y="1431862"/>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grpSp>
        <p:nvGrpSpPr>
          <p:cNvPr id="10" name="Gruppo 9">
            <a:extLst>
              <a:ext uri="{FF2B5EF4-FFF2-40B4-BE49-F238E27FC236}">
                <a16:creationId xmlns:a16="http://schemas.microsoft.com/office/drawing/2014/main" id="{4ECA8E32-E9BC-DA99-731A-C826A7DF3A6B}"/>
              </a:ext>
            </a:extLst>
          </p:cNvPr>
          <p:cNvGrpSpPr/>
          <p:nvPr/>
        </p:nvGrpSpPr>
        <p:grpSpPr>
          <a:xfrm>
            <a:off x="1479354" y="2085975"/>
            <a:ext cx="8677275" cy="3162300"/>
            <a:chOff x="1552575" y="2609850"/>
            <a:chExt cx="8677275" cy="3162300"/>
          </a:xfrm>
        </p:grpSpPr>
        <p:cxnSp>
          <p:nvCxnSpPr>
            <p:cNvPr id="4" name="Connettore 2 3">
              <a:extLst>
                <a:ext uri="{FF2B5EF4-FFF2-40B4-BE49-F238E27FC236}">
                  <a16:creationId xmlns:a16="http://schemas.microsoft.com/office/drawing/2014/main" id="{28730D5C-73D4-3BBC-55B4-D08FE45A32AC}"/>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CF585731-14A8-CCF7-804A-52528DD00E83}"/>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Connettore 2 7">
              <a:extLst>
                <a:ext uri="{FF2B5EF4-FFF2-40B4-BE49-F238E27FC236}">
                  <a16:creationId xmlns:a16="http://schemas.microsoft.com/office/drawing/2014/main" id="{F01FFAF0-BA1A-880C-CFDB-7262FEE2B798}"/>
                </a:ext>
              </a:extLst>
            </p:cNvPr>
            <p:cNvCxnSpPr/>
            <p:nvPr/>
          </p:nvCxnSpPr>
          <p:spPr>
            <a:xfrm flipV="1">
              <a:off x="6677025"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Connettore 2 8">
              <a:extLst>
                <a:ext uri="{FF2B5EF4-FFF2-40B4-BE49-F238E27FC236}">
                  <a16:creationId xmlns:a16="http://schemas.microsoft.com/office/drawing/2014/main" id="{06C5D8D9-680F-ED5A-9521-1955201FD0BE}"/>
                </a:ext>
              </a:extLst>
            </p:cNvPr>
            <p:cNvCxnSpPr>
              <a:cxnSpLocks/>
            </p:cNvCxnSpPr>
            <p:nvPr/>
          </p:nvCxnSpPr>
          <p:spPr>
            <a:xfrm>
              <a:off x="6667500"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5151E4B2-1A7B-C6E4-76D7-0650211E2F73}"/>
              </a:ext>
            </a:extLst>
          </p:cNvPr>
          <p:cNvCxnSpPr/>
          <p:nvPr/>
        </p:nvCxnSpPr>
        <p:spPr>
          <a:xfrm flipV="1">
            <a:off x="2955729" y="22288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Connettore diritto 12">
            <a:extLst>
              <a:ext uri="{FF2B5EF4-FFF2-40B4-BE49-F238E27FC236}">
                <a16:creationId xmlns:a16="http://schemas.microsoft.com/office/drawing/2014/main" id="{F0D682DB-0329-1DF4-5574-2EE3B88A1F81}"/>
              </a:ext>
            </a:extLst>
          </p:cNvPr>
          <p:cNvCxnSpPr/>
          <p:nvPr/>
        </p:nvCxnSpPr>
        <p:spPr>
          <a:xfrm flipV="1">
            <a:off x="8118279" y="22288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FC42E69B-C857-56F7-749E-463F14884622}"/>
              </a:ext>
            </a:extLst>
          </p:cNvPr>
          <p:cNvCxnSpPr/>
          <p:nvPr/>
        </p:nvCxnSpPr>
        <p:spPr>
          <a:xfrm>
            <a:off x="1984179" y="2419350"/>
            <a:ext cx="2428875" cy="2524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diritto 15">
            <a:extLst>
              <a:ext uri="{FF2B5EF4-FFF2-40B4-BE49-F238E27FC236}">
                <a16:creationId xmlns:a16="http://schemas.microsoft.com/office/drawing/2014/main" id="{04BA5EF4-ACD2-444D-14A0-7025B86DDAD4}"/>
              </a:ext>
            </a:extLst>
          </p:cNvPr>
          <p:cNvCxnSpPr/>
          <p:nvPr/>
        </p:nvCxnSpPr>
        <p:spPr>
          <a:xfrm>
            <a:off x="7041952" y="2476499"/>
            <a:ext cx="2428875" cy="2524125"/>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3744D227-09F2-6870-3816-EAE0907FF61E}"/>
              </a:ext>
            </a:extLst>
          </p:cNvPr>
          <p:cNvSpPr txBox="1"/>
          <p:nvPr/>
        </p:nvSpPr>
        <p:spPr>
          <a:xfrm>
            <a:off x="1060263" y="21600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w</a:t>
            </a:r>
          </a:p>
        </p:txBody>
      </p:sp>
      <p:sp>
        <p:nvSpPr>
          <p:cNvPr id="18" name="CasellaDiTesto 17">
            <a:extLst>
              <a:ext uri="{FF2B5EF4-FFF2-40B4-BE49-F238E27FC236}">
                <a16:creationId xmlns:a16="http://schemas.microsoft.com/office/drawing/2014/main" id="{956CAAA8-5958-DAA1-EAAE-44FE415080CB}"/>
              </a:ext>
            </a:extLst>
          </p:cNvPr>
          <p:cNvSpPr txBox="1"/>
          <p:nvPr/>
        </p:nvSpPr>
        <p:spPr>
          <a:xfrm>
            <a:off x="6222813" y="21600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a:t>
            </a:r>
          </a:p>
        </p:txBody>
      </p:sp>
      <p:sp>
        <p:nvSpPr>
          <p:cNvPr id="19" name="CasellaDiTesto 18">
            <a:extLst>
              <a:ext uri="{FF2B5EF4-FFF2-40B4-BE49-F238E27FC236}">
                <a16:creationId xmlns:a16="http://schemas.microsoft.com/office/drawing/2014/main" id="{A504147A-13BC-0B39-A675-D95A91CD19A4}"/>
              </a:ext>
            </a:extLst>
          </p:cNvPr>
          <p:cNvSpPr txBox="1"/>
          <p:nvPr/>
        </p:nvSpPr>
        <p:spPr>
          <a:xfrm>
            <a:off x="4708338" y="52482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t>
            </a:r>
          </a:p>
        </p:txBody>
      </p:sp>
      <p:sp>
        <p:nvSpPr>
          <p:cNvPr id="20" name="CasellaDiTesto 19">
            <a:extLst>
              <a:ext uri="{FF2B5EF4-FFF2-40B4-BE49-F238E27FC236}">
                <a16:creationId xmlns:a16="http://schemas.microsoft.com/office/drawing/2014/main" id="{40F51237-A910-89A5-5BC3-61A93D1EE442}"/>
              </a:ext>
            </a:extLst>
          </p:cNvPr>
          <p:cNvSpPr txBox="1"/>
          <p:nvPr/>
        </p:nvSpPr>
        <p:spPr>
          <a:xfrm>
            <a:off x="9918510" y="52482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K</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8D9D9F9E-B6FE-AA32-AD6F-8EC2370C0E36}"/>
                  </a:ext>
                </a:extLst>
              </p:cNvPr>
              <p:cNvSpPr txBox="1"/>
              <p:nvPr/>
            </p:nvSpPr>
            <p:spPr>
              <a:xfrm>
                <a:off x="2965261" y="211455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1" name="CasellaDiTesto 20">
                <a:extLst>
                  <a:ext uri="{FF2B5EF4-FFF2-40B4-BE49-F238E27FC236}">
                    <a16:creationId xmlns:a16="http://schemas.microsoft.com/office/drawing/2014/main" id="{8D9D9F9E-B6FE-AA32-AD6F-8EC2370C0E36}"/>
                  </a:ext>
                </a:extLst>
              </p:cNvPr>
              <p:cNvSpPr txBox="1">
                <a:spLocks noRot="1" noChangeAspect="1" noMove="1" noResize="1" noEditPoints="1" noAdjustHandles="1" noChangeArrowheads="1" noChangeShapeType="1" noTextEdit="1"/>
              </p:cNvSpPr>
              <p:nvPr/>
            </p:nvSpPr>
            <p:spPr>
              <a:xfrm>
                <a:off x="2965261" y="2114550"/>
                <a:ext cx="485768" cy="369332"/>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931D11A5-0181-C5F6-8613-48F37C3B5CC9}"/>
                  </a:ext>
                </a:extLst>
              </p:cNvPr>
              <p:cNvSpPr txBox="1"/>
              <p:nvPr/>
            </p:nvSpPr>
            <p:spPr>
              <a:xfrm>
                <a:off x="8070654" y="2160032"/>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2" name="CasellaDiTesto 21">
                <a:extLst>
                  <a:ext uri="{FF2B5EF4-FFF2-40B4-BE49-F238E27FC236}">
                    <a16:creationId xmlns:a16="http://schemas.microsoft.com/office/drawing/2014/main" id="{931D11A5-0181-C5F6-8613-48F37C3B5CC9}"/>
                  </a:ext>
                </a:extLst>
              </p:cNvPr>
              <p:cNvSpPr txBox="1">
                <a:spLocks noRot="1" noChangeAspect="1" noMove="1" noResize="1" noEditPoints="1" noAdjustHandles="1" noChangeArrowheads="1" noChangeShapeType="1" noTextEdit="1"/>
              </p:cNvSpPr>
              <p:nvPr/>
            </p:nvSpPr>
            <p:spPr>
              <a:xfrm>
                <a:off x="8070654" y="2160032"/>
                <a:ext cx="485768"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87F43969-5B23-2B14-C957-D2BF72C7E0DC}"/>
                  </a:ext>
                </a:extLst>
              </p:cNvPr>
              <p:cNvSpPr txBox="1"/>
              <p:nvPr/>
            </p:nvSpPr>
            <p:spPr>
              <a:xfrm>
                <a:off x="4079687" y="4372570"/>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3" name="CasellaDiTesto 22">
                <a:extLst>
                  <a:ext uri="{FF2B5EF4-FFF2-40B4-BE49-F238E27FC236}">
                    <a16:creationId xmlns:a16="http://schemas.microsoft.com/office/drawing/2014/main" id="{87F43969-5B23-2B14-C957-D2BF72C7E0DC}"/>
                  </a:ext>
                </a:extLst>
              </p:cNvPr>
              <p:cNvSpPr txBox="1">
                <a:spLocks noRot="1" noChangeAspect="1" noMove="1" noResize="1" noEditPoints="1" noAdjustHandles="1" noChangeArrowheads="1" noChangeShapeType="1" noTextEdit="1"/>
              </p:cNvSpPr>
              <p:nvPr/>
            </p:nvSpPr>
            <p:spPr>
              <a:xfrm>
                <a:off x="4079687" y="4372570"/>
                <a:ext cx="485768" cy="37427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B47EB2E7-FC36-0AED-0588-9C5B6819D4C2}"/>
                  </a:ext>
                </a:extLst>
              </p:cNvPr>
              <p:cNvSpPr txBox="1"/>
              <p:nvPr/>
            </p:nvSpPr>
            <p:spPr>
              <a:xfrm>
                <a:off x="9237479" y="4452407"/>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4" name="CasellaDiTesto 23">
                <a:extLst>
                  <a:ext uri="{FF2B5EF4-FFF2-40B4-BE49-F238E27FC236}">
                    <a16:creationId xmlns:a16="http://schemas.microsoft.com/office/drawing/2014/main" id="{B47EB2E7-FC36-0AED-0588-9C5B6819D4C2}"/>
                  </a:ext>
                </a:extLst>
              </p:cNvPr>
              <p:cNvSpPr txBox="1">
                <a:spLocks noRot="1" noChangeAspect="1" noMove="1" noResize="1" noEditPoints="1" noAdjustHandles="1" noChangeArrowheads="1" noChangeShapeType="1" noTextEdit="1"/>
              </p:cNvSpPr>
              <p:nvPr/>
            </p:nvSpPr>
            <p:spPr>
              <a:xfrm>
                <a:off x="9237479" y="4452407"/>
                <a:ext cx="485768" cy="37427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8BD7134A-3985-3F6D-26ED-7B2B8F012D3F}"/>
                  </a:ext>
                </a:extLst>
              </p:cNvPr>
              <p:cNvSpPr txBox="1"/>
              <p:nvPr/>
            </p:nvSpPr>
            <p:spPr>
              <a:xfrm>
                <a:off x="1017401" y="3183961"/>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5" name="CasellaDiTesto 24">
                <a:extLst>
                  <a:ext uri="{FF2B5EF4-FFF2-40B4-BE49-F238E27FC236}">
                    <a16:creationId xmlns:a16="http://schemas.microsoft.com/office/drawing/2014/main" id="{8BD7134A-3985-3F6D-26ED-7B2B8F012D3F}"/>
                  </a:ext>
                </a:extLst>
              </p:cNvPr>
              <p:cNvSpPr txBox="1">
                <a:spLocks noRot="1" noChangeAspect="1" noMove="1" noResize="1" noEditPoints="1" noAdjustHandles="1" noChangeArrowheads="1" noChangeShapeType="1" noTextEdit="1"/>
              </p:cNvSpPr>
              <p:nvPr/>
            </p:nvSpPr>
            <p:spPr>
              <a:xfrm>
                <a:off x="1017401" y="3183961"/>
                <a:ext cx="485768" cy="369332"/>
              </a:xfrm>
              <a:prstGeom prst="rect">
                <a:avLst/>
              </a:prstGeom>
              <a:blipFill>
                <a:blip r:embed="rId6"/>
                <a:stretch>
                  <a:fillRect b="-16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2D8A272B-A27D-8D6D-42A5-418B04537F2E}"/>
                  </a:ext>
                </a:extLst>
              </p:cNvPr>
              <p:cNvSpPr txBox="1"/>
              <p:nvPr/>
            </p:nvSpPr>
            <p:spPr>
              <a:xfrm>
                <a:off x="6146615" y="3403638"/>
                <a:ext cx="485768"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6" name="CasellaDiTesto 25">
                <a:extLst>
                  <a:ext uri="{FF2B5EF4-FFF2-40B4-BE49-F238E27FC236}">
                    <a16:creationId xmlns:a16="http://schemas.microsoft.com/office/drawing/2014/main" id="{2D8A272B-A27D-8D6D-42A5-418B04537F2E}"/>
                  </a:ext>
                </a:extLst>
              </p:cNvPr>
              <p:cNvSpPr txBox="1">
                <a:spLocks noRot="1" noChangeAspect="1" noMove="1" noResize="1" noEditPoints="1" noAdjustHandles="1" noChangeArrowheads="1" noChangeShapeType="1" noTextEdit="1"/>
              </p:cNvSpPr>
              <p:nvPr/>
            </p:nvSpPr>
            <p:spPr>
              <a:xfrm>
                <a:off x="6146615" y="3403638"/>
                <a:ext cx="485768" cy="375424"/>
              </a:xfrm>
              <a:prstGeom prst="rect">
                <a:avLst/>
              </a:prstGeom>
              <a:blipFill>
                <a:blip r:embed="rId7"/>
                <a:stretch>
                  <a:fillRect/>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2E387A1E-ED01-18EE-80B9-B5A9FCE74BC1}"/>
              </a:ext>
            </a:extLst>
          </p:cNvPr>
          <p:cNvCxnSpPr>
            <a:cxnSpLocks/>
          </p:cNvCxnSpPr>
          <p:nvPr/>
        </p:nvCxnSpPr>
        <p:spPr>
          <a:xfrm flipH="1">
            <a:off x="1488879" y="3441738"/>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0" name="Connettore diritto 29">
            <a:extLst>
              <a:ext uri="{FF2B5EF4-FFF2-40B4-BE49-F238E27FC236}">
                <a16:creationId xmlns:a16="http://schemas.microsoft.com/office/drawing/2014/main" id="{644A3573-1F2E-E737-5CE3-60115BC1DE59}"/>
              </a:ext>
            </a:extLst>
          </p:cNvPr>
          <p:cNvCxnSpPr>
            <a:cxnSpLocks/>
          </p:cNvCxnSpPr>
          <p:nvPr/>
        </p:nvCxnSpPr>
        <p:spPr>
          <a:xfrm flipH="1">
            <a:off x="6603804" y="3608425"/>
            <a:ext cx="15144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 name="Connettore diritto 2">
            <a:extLst>
              <a:ext uri="{FF2B5EF4-FFF2-40B4-BE49-F238E27FC236}">
                <a16:creationId xmlns:a16="http://schemas.microsoft.com/office/drawing/2014/main" id="{7F7F7E0F-EA7E-0CF7-9777-E26B5778F7DA}"/>
              </a:ext>
            </a:extLst>
          </p:cNvPr>
          <p:cNvCxnSpPr/>
          <p:nvPr/>
        </p:nvCxnSpPr>
        <p:spPr>
          <a:xfrm flipV="1">
            <a:off x="3584379" y="2228850"/>
            <a:ext cx="0" cy="3019425"/>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cxnSp>
        <p:nvCxnSpPr>
          <p:cNvPr id="7" name="Connettore diritto 6">
            <a:extLst>
              <a:ext uri="{FF2B5EF4-FFF2-40B4-BE49-F238E27FC236}">
                <a16:creationId xmlns:a16="http://schemas.microsoft.com/office/drawing/2014/main" id="{F9291C9E-4DAB-32F9-8A66-312E00B58572}"/>
              </a:ext>
            </a:extLst>
          </p:cNvPr>
          <p:cNvCxnSpPr/>
          <p:nvPr/>
        </p:nvCxnSpPr>
        <p:spPr>
          <a:xfrm>
            <a:off x="7532492" y="2202115"/>
            <a:ext cx="2428875" cy="252412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1" name="Connettore diritto 10">
            <a:extLst>
              <a:ext uri="{FF2B5EF4-FFF2-40B4-BE49-F238E27FC236}">
                <a16:creationId xmlns:a16="http://schemas.microsoft.com/office/drawing/2014/main" id="{2ADF9F25-0875-FDB7-89E3-95DE3B810BF5}"/>
              </a:ext>
            </a:extLst>
          </p:cNvPr>
          <p:cNvCxnSpPr>
            <a:cxnSpLocks/>
          </p:cNvCxnSpPr>
          <p:nvPr/>
        </p:nvCxnSpPr>
        <p:spPr>
          <a:xfrm flipH="1">
            <a:off x="1498411" y="4070388"/>
            <a:ext cx="2085968"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27" name="Connettore diritto 26">
            <a:extLst>
              <a:ext uri="{FF2B5EF4-FFF2-40B4-BE49-F238E27FC236}">
                <a16:creationId xmlns:a16="http://schemas.microsoft.com/office/drawing/2014/main" id="{0F330B91-511F-0C7C-0FFD-AC143EF94BC6}"/>
              </a:ext>
            </a:extLst>
          </p:cNvPr>
          <p:cNvCxnSpPr>
            <a:cxnSpLocks/>
          </p:cNvCxnSpPr>
          <p:nvPr/>
        </p:nvCxnSpPr>
        <p:spPr>
          <a:xfrm flipH="1">
            <a:off x="6594279" y="2813088"/>
            <a:ext cx="152400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694167C2-CFA7-8D54-158C-D75010191FD1}"/>
                  </a:ext>
                </a:extLst>
              </p:cNvPr>
              <p:cNvSpPr txBox="1"/>
              <p:nvPr/>
            </p:nvSpPr>
            <p:spPr>
              <a:xfrm>
                <a:off x="1044203" y="3840726"/>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1" name="CasellaDiTesto 30">
                <a:extLst>
                  <a:ext uri="{FF2B5EF4-FFF2-40B4-BE49-F238E27FC236}">
                    <a16:creationId xmlns:a16="http://schemas.microsoft.com/office/drawing/2014/main" id="{694167C2-CFA7-8D54-158C-D75010191FD1}"/>
                  </a:ext>
                </a:extLst>
              </p:cNvPr>
              <p:cNvSpPr txBox="1">
                <a:spLocks noRot="1" noChangeAspect="1" noMove="1" noResize="1" noEditPoints="1" noAdjustHandles="1" noChangeArrowheads="1" noChangeShapeType="1" noTextEdit="1"/>
              </p:cNvSpPr>
              <p:nvPr/>
            </p:nvSpPr>
            <p:spPr>
              <a:xfrm>
                <a:off x="1044203" y="3840726"/>
                <a:ext cx="485768" cy="369332"/>
              </a:xfrm>
              <a:prstGeom prst="rect">
                <a:avLst/>
              </a:prstGeom>
              <a:blipFill>
                <a:blip r:embed="rId8"/>
                <a:stretch>
                  <a:fillRect b="-16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4FD0871F-3FD4-6B1A-BC83-C25B27500F27}"/>
                  </a:ext>
                </a:extLst>
              </p:cNvPr>
              <p:cNvSpPr txBox="1"/>
              <p:nvPr/>
            </p:nvSpPr>
            <p:spPr>
              <a:xfrm>
                <a:off x="6211512" y="2572759"/>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2" name="CasellaDiTesto 31">
                <a:extLst>
                  <a:ext uri="{FF2B5EF4-FFF2-40B4-BE49-F238E27FC236}">
                    <a16:creationId xmlns:a16="http://schemas.microsoft.com/office/drawing/2014/main" id="{4FD0871F-3FD4-6B1A-BC83-C25B27500F27}"/>
                  </a:ext>
                </a:extLst>
              </p:cNvPr>
              <p:cNvSpPr txBox="1">
                <a:spLocks noRot="1" noChangeAspect="1" noMove="1" noResize="1" noEditPoints="1" noAdjustHandles="1" noChangeArrowheads="1" noChangeShapeType="1" noTextEdit="1"/>
              </p:cNvSpPr>
              <p:nvPr/>
            </p:nvSpPr>
            <p:spPr>
              <a:xfrm>
                <a:off x="6211512" y="2572759"/>
                <a:ext cx="485768" cy="369332"/>
              </a:xfrm>
              <a:prstGeom prst="rect">
                <a:avLst/>
              </a:prstGeom>
              <a:blipFill>
                <a:blip r:embed="rId9"/>
                <a:stretch>
                  <a:fillRect b="-16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2453E100-E25D-2853-3F27-0B0D95F5D6F1}"/>
                  </a:ext>
                </a:extLst>
              </p:cNvPr>
              <p:cNvSpPr txBox="1"/>
              <p:nvPr/>
            </p:nvSpPr>
            <p:spPr>
              <a:xfrm>
                <a:off x="3504271" y="2145268"/>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2</m:t>
                          </m:r>
                        </m:sub>
                        <m:sup>
                          <m:r>
                            <a:rPr lang="it-IT" b="0" i="1" smtClean="0">
                              <a:latin typeface="Cambria Math" panose="02040503050406030204" pitchFamily="18" charset="0"/>
                              <a:cs typeface="Times New Roman" panose="02020603050405020304" pitchFamily="18" charset="0"/>
                            </a:rPr>
                            <m:t>𝑠</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4" name="CasellaDiTesto 33">
                <a:extLst>
                  <a:ext uri="{FF2B5EF4-FFF2-40B4-BE49-F238E27FC236}">
                    <a16:creationId xmlns:a16="http://schemas.microsoft.com/office/drawing/2014/main" id="{2453E100-E25D-2853-3F27-0B0D95F5D6F1}"/>
                  </a:ext>
                </a:extLst>
              </p:cNvPr>
              <p:cNvSpPr txBox="1">
                <a:spLocks noRot="1" noChangeAspect="1" noMove="1" noResize="1" noEditPoints="1" noAdjustHandles="1" noChangeArrowheads="1" noChangeShapeType="1" noTextEdit="1"/>
              </p:cNvSpPr>
              <p:nvPr/>
            </p:nvSpPr>
            <p:spPr>
              <a:xfrm>
                <a:off x="3504271" y="2145268"/>
                <a:ext cx="485768" cy="369332"/>
              </a:xfrm>
              <a:prstGeom prst="rect">
                <a:avLst/>
              </a:prstGeom>
              <a:blipFill>
                <a:blip r:embed="rId10"/>
                <a:stretch>
                  <a:fillRect b="-16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D67B97B8-CD28-B3FB-949C-5FD35FF50EAC}"/>
                  </a:ext>
                </a:extLst>
              </p:cNvPr>
              <p:cNvSpPr txBox="1"/>
              <p:nvPr/>
            </p:nvSpPr>
            <p:spPr>
              <a:xfrm>
                <a:off x="9867136" y="4289217"/>
                <a:ext cx="485768" cy="3802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𝐾</m:t>
                          </m:r>
                        </m:e>
                        <m:sub>
                          <m:r>
                            <a:rPr lang="it-IT" b="0" i="1" smtClean="0">
                              <a:latin typeface="Cambria Math" panose="02040503050406030204" pitchFamily="18" charset="0"/>
                              <a:cs typeface="Times New Roman" panose="02020603050405020304" pitchFamily="18" charset="0"/>
                            </a:rPr>
                            <m:t>2</m:t>
                          </m:r>
                        </m:sub>
                        <m:sup>
                          <m:r>
                            <a:rPr lang="it-IT" b="0" i="1" smtClean="0">
                              <a:latin typeface="Cambria Math" panose="02040503050406030204" pitchFamily="18" charset="0"/>
                              <a:cs typeface="Times New Roman" panose="02020603050405020304" pitchFamily="18" charset="0"/>
                            </a:rPr>
                            <m:t>𝑑</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5" name="CasellaDiTesto 34">
                <a:extLst>
                  <a:ext uri="{FF2B5EF4-FFF2-40B4-BE49-F238E27FC236}">
                    <a16:creationId xmlns:a16="http://schemas.microsoft.com/office/drawing/2014/main" id="{D67B97B8-CD28-B3FB-949C-5FD35FF50EAC}"/>
                  </a:ext>
                </a:extLst>
              </p:cNvPr>
              <p:cNvSpPr txBox="1">
                <a:spLocks noRot="1" noChangeAspect="1" noMove="1" noResize="1" noEditPoints="1" noAdjustHandles="1" noChangeArrowheads="1" noChangeShapeType="1" noTextEdit="1"/>
              </p:cNvSpPr>
              <p:nvPr/>
            </p:nvSpPr>
            <p:spPr>
              <a:xfrm>
                <a:off x="9867136" y="4289217"/>
                <a:ext cx="485768" cy="380297"/>
              </a:xfrm>
              <a:prstGeom prst="rect">
                <a:avLst/>
              </a:prstGeom>
              <a:blipFill>
                <a:blip r:embed="rId11"/>
                <a:stretch>
                  <a:fillRect b="-3226"/>
                </a:stretch>
              </a:blipFill>
            </p:spPr>
            <p:txBody>
              <a:bodyPr/>
              <a:lstStyle/>
              <a:p>
                <a:r>
                  <a:rPr lang="it-IT">
                    <a:noFill/>
                  </a:rPr>
                  <a:t> </a:t>
                </a:r>
              </a:p>
            </p:txBody>
          </p:sp>
        </mc:Fallback>
      </mc:AlternateContent>
      <p:sp>
        <p:nvSpPr>
          <p:cNvPr id="36" name="Marcador de contenido 2">
            <a:extLst>
              <a:ext uri="{FF2B5EF4-FFF2-40B4-BE49-F238E27FC236}">
                <a16:creationId xmlns:a16="http://schemas.microsoft.com/office/drawing/2014/main" id="{8BCD5E3B-ABEB-6046-1C7E-46EE606D2015}"/>
              </a:ext>
            </a:extLst>
          </p:cNvPr>
          <p:cNvSpPr txBox="1">
            <a:spLocks/>
          </p:cNvSpPr>
          <p:nvPr/>
        </p:nvSpPr>
        <p:spPr bwMode="auto">
          <a:xfrm>
            <a:off x="615709" y="5626074"/>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I prezzi sono indicatori della </a:t>
            </a:r>
            <a:r>
              <a:rPr lang="it-IT" sz="1800" b="1" dirty="0">
                <a:latin typeface="Times New Roman" panose="02020603050405020304" pitchFamily="18" charset="0"/>
                <a:cs typeface="Times New Roman" panose="02020603050405020304" pitchFamily="18" charset="0"/>
              </a:rPr>
              <a:t>scarsità (abbondanza) relativa dei fattori</a:t>
            </a:r>
            <a:r>
              <a:rPr lang="it-IT" sz="1800" dirty="0">
                <a:latin typeface="Times New Roman" panose="02020603050405020304" pitchFamily="18" charset="0"/>
                <a:cs typeface="Times New Roman" panose="02020603050405020304" pitchFamily="18" charset="0"/>
              </a:rPr>
              <a:t>! Un aumento dell’offerta di lavoro riduce il costo del lavoro (il salario reale) e aumenta il saggio di profitto (aumenta la produttività marginale del capitale) </a:t>
            </a:r>
          </a:p>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sp>
        <p:nvSpPr>
          <p:cNvPr id="14" name="Shape 17">
            <a:extLst>
              <a:ext uri="{FF2B5EF4-FFF2-40B4-BE49-F238E27FC236}">
                <a16:creationId xmlns:a16="http://schemas.microsoft.com/office/drawing/2014/main" id="{59CB2717-8191-BEDB-EA58-4054A894DD71}"/>
              </a:ext>
            </a:extLst>
          </p:cNvPr>
          <p:cNvSpPr/>
          <p:nvPr/>
        </p:nvSpPr>
        <p:spPr>
          <a:xfrm>
            <a:off x="0" y="6508206"/>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29" name="Shape 18">
            <a:extLst>
              <a:ext uri="{FF2B5EF4-FFF2-40B4-BE49-F238E27FC236}">
                <a16:creationId xmlns:a16="http://schemas.microsoft.com/office/drawing/2014/main" id="{75BCB97F-323A-24FE-88D9-3212B6402DF7}"/>
              </a:ext>
            </a:extLst>
          </p:cNvPr>
          <p:cNvSpPr/>
          <p:nvPr/>
        </p:nvSpPr>
        <p:spPr>
          <a:xfrm>
            <a:off x="0" y="6581358"/>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33" name="Image 0" descr="preencoded.png">
            <a:extLst>
              <a:ext uri="{FF2B5EF4-FFF2-40B4-BE49-F238E27FC236}">
                <a16:creationId xmlns:a16="http://schemas.microsoft.com/office/drawing/2014/main" id="{72E2158D-1A45-7027-7F6A-4E28D8A6DB61}"/>
              </a:ext>
            </a:extLst>
          </p:cNvPr>
          <p:cNvPicPr>
            <a:picLocks noChangeAspect="1"/>
          </p:cNvPicPr>
          <p:nvPr/>
        </p:nvPicPr>
        <p:blipFill>
          <a:blip r:embed="rId12"/>
          <a:stretch>
            <a:fillRect/>
          </a:stretch>
        </p:blipFill>
        <p:spPr>
          <a:xfrm>
            <a:off x="10363200" y="6325326"/>
            <a:ext cx="1341120" cy="426720"/>
          </a:xfrm>
          <a:prstGeom prst="rect">
            <a:avLst/>
          </a:prstGeom>
        </p:spPr>
      </p:pic>
    </p:spTree>
    <p:extLst>
      <p:ext uri="{BB962C8B-B14F-4D97-AF65-F5344CB8AC3E}">
        <p14:creationId xmlns:p14="http://schemas.microsoft.com/office/powerpoint/2010/main" val="2262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107F-A292-7B2A-D896-1A49B7D30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826FE-0FC0-55FB-3540-76872B76F9B0}"/>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Che effetto ha un aumento della dotazione di capitale? </a:t>
            </a:r>
          </a:p>
        </p:txBody>
      </p:sp>
      <p:sp>
        <p:nvSpPr>
          <p:cNvPr id="6" name="Marcador de contenido 2">
            <a:extLst>
              <a:ext uri="{FF2B5EF4-FFF2-40B4-BE49-F238E27FC236}">
                <a16:creationId xmlns:a16="http://schemas.microsoft.com/office/drawing/2014/main" id="{8EC297E9-6180-29B2-6A5E-10F96E3EE34C}"/>
              </a:ext>
            </a:extLst>
          </p:cNvPr>
          <p:cNvSpPr txBox="1">
            <a:spLocks/>
          </p:cNvSpPr>
          <p:nvPr/>
        </p:nvSpPr>
        <p:spPr bwMode="auto">
          <a:xfrm>
            <a:off x="797439" y="1431862"/>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grpSp>
        <p:nvGrpSpPr>
          <p:cNvPr id="10" name="Gruppo 9">
            <a:extLst>
              <a:ext uri="{FF2B5EF4-FFF2-40B4-BE49-F238E27FC236}">
                <a16:creationId xmlns:a16="http://schemas.microsoft.com/office/drawing/2014/main" id="{11AC203F-896A-4B29-00D3-5AABF9E96790}"/>
              </a:ext>
            </a:extLst>
          </p:cNvPr>
          <p:cNvGrpSpPr/>
          <p:nvPr/>
        </p:nvGrpSpPr>
        <p:grpSpPr>
          <a:xfrm>
            <a:off x="1479354" y="2085975"/>
            <a:ext cx="8677275" cy="3162300"/>
            <a:chOff x="1552575" y="2609850"/>
            <a:chExt cx="8677275" cy="3162300"/>
          </a:xfrm>
        </p:grpSpPr>
        <p:cxnSp>
          <p:nvCxnSpPr>
            <p:cNvPr id="4" name="Connettore 2 3">
              <a:extLst>
                <a:ext uri="{FF2B5EF4-FFF2-40B4-BE49-F238E27FC236}">
                  <a16:creationId xmlns:a16="http://schemas.microsoft.com/office/drawing/2014/main" id="{7A59E1A6-D40E-48AA-3125-E3BB207687B7}"/>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FDDC9A60-AAFD-33B0-1151-EE2145CD09CF}"/>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Connettore 2 7">
              <a:extLst>
                <a:ext uri="{FF2B5EF4-FFF2-40B4-BE49-F238E27FC236}">
                  <a16:creationId xmlns:a16="http://schemas.microsoft.com/office/drawing/2014/main" id="{44A1BD96-B207-3AA2-4A23-E13982C83B21}"/>
                </a:ext>
              </a:extLst>
            </p:cNvPr>
            <p:cNvCxnSpPr/>
            <p:nvPr/>
          </p:nvCxnSpPr>
          <p:spPr>
            <a:xfrm flipV="1">
              <a:off x="6677025"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Connettore 2 8">
              <a:extLst>
                <a:ext uri="{FF2B5EF4-FFF2-40B4-BE49-F238E27FC236}">
                  <a16:creationId xmlns:a16="http://schemas.microsoft.com/office/drawing/2014/main" id="{3703C7C6-BD8C-4741-C982-380CDA89387D}"/>
                </a:ext>
              </a:extLst>
            </p:cNvPr>
            <p:cNvCxnSpPr>
              <a:cxnSpLocks/>
            </p:cNvCxnSpPr>
            <p:nvPr/>
          </p:nvCxnSpPr>
          <p:spPr>
            <a:xfrm>
              <a:off x="6667500"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39C9E3FD-3904-5394-F6E0-61EE63B6B644}"/>
              </a:ext>
            </a:extLst>
          </p:cNvPr>
          <p:cNvCxnSpPr/>
          <p:nvPr/>
        </p:nvCxnSpPr>
        <p:spPr>
          <a:xfrm flipV="1">
            <a:off x="2955729" y="22288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Connettore diritto 12">
            <a:extLst>
              <a:ext uri="{FF2B5EF4-FFF2-40B4-BE49-F238E27FC236}">
                <a16:creationId xmlns:a16="http://schemas.microsoft.com/office/drawing/2014/main" id="{780F1A9E-3DD0-BF81-450E-30B132E549D8}"/>
              </a:ext>
            </a:extLst>
          </p:cNvPr>
          <p:cNvCxnSpPr/>
          <p:nvPr/>
        </p:nvCxnSpPr>
        <p:spPr>
          <a:xfrm flipV="1">
            <a:off x="8118279" y="22288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83C6430C-1383-ED5C-8466-C9C3EABA2A71}"/>
              </a:ext>
            </a:extLst>
          </p:cNvPr>
          <p:cNvCxnSpPr/>
          <p:nvPr/>
        </p:nvCxnSpPr>
        <p:spPr>
          <a:xfrm>
            <a:off x="1984179" y="2419350"/>
            <a:ext cx="2428875" cy="2524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diritto 15">
            <a:extLst>
              <a:ext uri="{FF2B5EF4-FFF2-40B4-BE49-F238E27FC236}">
                <a16:creationId xmlns:a16="http://schemas.microsoft.com/office/drawing/2014/main" id="{524C961A-FB60-376C-1714-D789C94F0A6F}"/>
              </a:ext>
            </a:extLst>
          </p:cNvPr>
          <p:cNvCxnSpPr/>
          <p:nvPr/>
        </p:nvCxnSpPr>
        <p:spPr>
          <a:xfrm>
            <a:off x="7041952" y="2476499"/>
            <a:ext cx="2428875" cy="2524125"/>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2223ED09-6200-35E8-AAD1-9F87B1A90D45}"/>
              </a:ext>
            </a:extLst>
          </p:cNvPr>
          <p:cNvSpPr txBox="1"/>
          <p:nvPr/>
        </p:nvSpPr>
        <p:spPr>
          <a:xfrm>
            <a:off x="1060263" y="21600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w</a:t>
            </a:r>
          </a:p>
        </p:txBody>
      </p:sp>
      <p:sp>
        <p:nvSpPr>
          <p:cNvPr id="18" name="CasellaDiTesto 17">
            <a:extLst>
              <a:ext uri="{FF2B5EF4-FFF2-40B4-BE49-F238E27FC236}">
                <a16:creationId xmlns:a16="http://schemas.microsoft.com/office/drawing/2014/main" id="{520DE502-8962-2C47-FC9B-75C85A79B9C8}"/>
              </a:ext>
            </a:extLst>
          </p:cNvPr>
          <p:cNvSpPr txBox="1"/>
          <p:nvPr/>
        </p:nvSpPr>
        <p:spPr>
          <a:xfrm>
            <a:off x="6222813" y="21600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a:t>
            </a:r>
          </a:p>
        </p:txBody>
      </p:sp>
      <p:sp>
        <p:nvSpPr>
          <p:cNvPr id="19" name="CasellaDiTesto 18">
            <a:extLst>
              <a:ext uri="{FF2B5EF4-FFF2-40B4-BE49-F238E27FC236}">
                <a16:creationId xmlns:a16="http://schemas.microsoft.com/office/drawing/2014/main" id="{DCC34E8F-F7BE-4CA5-98B5-9E20C6EA8132}"/>
              </a:ext>
            </a:extLst>
          </p:cNvPr>
          <p:cNvSpPr txBox="1"/>
          <p:nvPr/>
        </p:nvSpPr>
        <p:spPr>
          <a:xfrm>
            <a:off x="4708338" y="52482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t>
            </a:r>
          </a:p>
        </p:txBody>
      </p:sp>
      <p:sp>
        <p:nvSpPr>
          <p:cNvPr id="20" name="CasellaDiTesto 19">
            <a:extLst>
              <a:ext uri="{FF2B5EF4-FFF2-40B4-BE49-F238E27FC236}">
                <a16:creationId xmlns:a16="http://schemas.microsoft.com/office/drawing/2014/main" id="{906C1118-7C9E-961B-644B-636F85C90C82}"/>
              </a:ext>
            </a:extLst>
          </p:cNvPr>
          <p:cNvSpPr txBox="1"/>
          <p:nvPr/>
        </p:nvSpPr>
        <p:spPr>
          <a:xfrm>
            <a:off x="9918510" y="52482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K</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30D90388-7200-6D4F-8AF8-A8D30FC8778B}"/>
                  </a:ext>
                </a:extLst>
              </p:cNvPr>
              <p:cNvSpPr txBox="1"/>
              <p:nvPr/>
            </p:nvSpPr>
            <p:spPr>
              <a:xfrm>
                <a:off x="2965261" y="211455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1" name="CasellaDiTesto 20">
                <a:extLst>
                  <a:ext uri="{FF2B5EF4-FFF2-40B4-BE49-F238E27FC236}">
                    <a16:creationId xmlns:a16="http://schemas.microsoft.com/office/drawing/2014/main" id="{30D90388-7200-6D4F-8AF8-A8D30FC8778B}"/>
                  </a:ext>
                </a:extLst>
              </p:cNvPr>
              <p:cNvSpPr txBox="1">
                <a:spLocks noRot="1" noChangeAspect="1" noMove="1" noResize="1" noEditPoints="1" noAdjustHandles="1" noChangeArrowheads="1" noChangeShapeType="1" noTextEdit="1"/>
              </p:cNvSpPr>
              <p:nvPr/>
            </p:nvSpPr>
            <p:spPr>
              <a:xfrm>
                <a:off x="2965261" y="2114550"/>
                <a:ext cx="485768" cy="369332"/>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487A287E-212E-A70C-5E09-09AE54585CCB}"/>
                  </a:ext>
                </a:extLst>
              </p:cNvPr>
              <p:cNvSpPr txBox="1"/>
              <p:nvPr/>
            </p:nvSpPr>
            <p:spPr>
              <a:xfrm>
                <a:off x="8070654" y="2160032"/>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2" name="CasellaDiTesto 21">
                <a:extLst>
                  <a:ext uri="{FF2B5EF4-FFF2-40B4-BE49-F238E27FC236}">
                    <a16:creationId xmlns:a16="http://schemas.microsoft.com/office/drawing/2014/main" id="{487A287E-212E-A70C-5E09-09AE54585CCB}"/>
                  </a:ext>
                </a:extLst>
              </p:cNvPr>
              <p:cNvSpPr txBox="1">
                <a:spLocks noRot="1" noChangeAspect="1" noMove="1" noResize="1" noEditPoints="1" noAdjustHandles="1" noChangeArrowheads="1" noChangeShapeType="1" noTextEdit="1"/>
              </p:cNvSpPr>
              <p:nvPr/>
            </p:nvSpPr>
            <p:spPr>
              <a:xfrm>
                <a:off x="8070654" y="2160032"/>
                <a:ext cx="485768"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090BAC53-5F24-E907-5426-8CD289B02F79}"/>
                  </a:ext>
                </a:extLst>
              </p:cNvPr>
              <p:cNvSpPr txBox="1"/>
              <p:nvPr/>
            </p:nvSpPr>
            <p:spPr>
              <a:xfrm>
                <a:off x="4079687" y="4372570"/>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3" name="CasellaDiTesto 22">
                <a:extLst>
                  <a:ext uri="{FF2B5EF4-FFF2-40B4-BE49-F238E27FC236}">
                    <a16:creationId xmlns:a16="http://schemas.microsoft.com/office/drawing/2014/main" id="{090BAC53-5F24-E907-5426-8CD289B02F79}"/>
                  </a:ext>
                </a:extLst>
              </p:cNvPr>
              <p:cNvSpPr txBox="1">
                <a:spLocks noRot="1" noChangeAspect="1" noMove="1" noResize="1" noEditPoints="1" noAdjustHandles="1" noChangeArrowheads="1" noChangeShapeType="1" noTextEdit="1"/>
              </p:cNvSpPr>
              <p:nvPr/>
            </p:nvSpPr>
            <p:spPr>
              <a:xfrm>
                <a:off x="4079687" y="4372570"/>
                <a:ext cx="485768" cy="37427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407945E6-CD12-F114-0D37-9530A74E930A}"/>
                  </a:ext>
                </a:extLst>
              </p:cNvPr>
              <p:cNvSpPr txBox="1"/>
              <p:nvPr/>
            </p:nvSpPr>
            <p:spPr>
              <a:xfrm>
                <a:off x="9237479" y="4452407"/>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4" name="CasellaDiTesto 23">
                <a:extLst>
                  <a:ext uri="{FF2B5EF4-FFF2-40B4-BE49-F238E27FC236}">
                    <a16:creationId xmlns:a16="http://schemas.microsoft.com/office/drawing/2014/main" id="{407945E6-CD12-F114-0D37-9530A74E930A}"/>
                  </a:ext>
                </a:extLst>
              </p:cNvPr>
              <p:cNvSpPr txBox="1">
                <a:spLocks noRot="1" noChangeAspect="1" noMove="1" noResize="1" noEditPoints="1" noAdjustHandles="1" noChangeArrowheads="1" noChangeShapeType="1" noTextEdit="1"/>
              </p:cNvSpPr>
              <p:nvPr/>
            </p:nvSpPr>
            <p:spPr>
              <a:xfrm>
                <a:off x="9237479" y="4452407"/>
                <a:ext cx="485768" cy="37427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98743A60-5738-6510-E8A5-B6B9BC1F5FE0}"/>
                  </a:ext>
                </a:extLst>
              </p:cNvPr>
              <p:cNvSpPr txBox="1"/>
              <p:nvPr/>
            </p:nvSpPr>
            <p:spPr>
              <a:xfrm>
                <a:off x="1003104" y="3222637"/>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5" name="CasellaDiTesto 24">
                <a:extLst>
                  <a:ext uri="{FF2B5EF4-FFF2-40B4-BE49-F238E27FC236}">
                    <a16:creationId xmlns:a16="http://schemas.microsoft.com/office/drawing/2014/main" id="{98743A60-5738-6510-E8A5-B6B9BC1F5FE0}"/>
                  </a:ext>
                </a:extLst>
              </p:cNvPr>
              <p:cNvSpPr txBox="1">
                <a:spLocks noRot="1" noChangeAspect="1" noMove="1" noResize="1" noEditPoints="1" noAdjustHandles="1" noChangeArrowheads="1" noChangeShapeType="1" noTextEdit="1"/>
              </p:cNvSpPr>
              <p:nvPr/>
            </p:nvSpPr>
            <p:spPr>
              <a:xfrm>
                <a:off x="1003104" y="3222637"/>
                <a:ext cx="485768" cy="369332"/>
              </a:xfrm>
              <a:prstGeom prst="rect">
                <a:avLst/>
              </a:prstGeom>
              <a:blipFill>
                <a:blip r:embed="rId6"/>
                <a:stretch>
                  <a:fillRect b="-333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466036EE-5B97-3DF6-057A-98A11F542EA8}"/>
                  </a:ext>
                </a:extLst>
              </p:cNvPr>
              <p:cNvSpPr txBox="1"/>
              <p:nvPr/>
            </p:nvSpPr>
            <p:spPr>
              <a:xfrm>
                <a:off x="6146615" y="3403638"/>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6" name="CasellaDiTesto 25">
                <a:extLst>
                  <a:ext uri="{FF2B5EF4-FFF2-40B4-BE49-F238E27FC236}">
                    <a16:creationId xmlns:a16="http://schemas.microsoft.com/office/drawing/2014/main" id="{466036EE-5B97-3DF6-057A-98A11F542EA8}"/>
                  </a:ext>
                </a:extLst>
              </p:cNvPr>
              <p:cNvSpPr txBox="1">
                <a:spLocks noRot="1" noChangeAspect="1" noMove="1" noResize="1" noEditPoints="1" noAdjustHandles="1" noChangeArrowheads="1" noChangeShapeType="1" noTextEdit="1"/>
              </p:cNvSpPr>
              <p:nvPr/>
            </p:nvSpPr>
            <p:spPr>
              <a:xfrm>
                <a:off x="6146615" y="3403638"/>
                <a:ext cx="485768" cy="369332"/>
              </a:xfrm>
              <a:prstGeom prst="rect">
                <a:avLst/>
              </a:prstGeom>
              <a:blipFill>
                <a:blip r:embed="rId7"/>
                <a:stretch>
                  <a:fillRect b="-1639"/>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3D51B5B7-398E-CDCA-19CF-93859CBD80C0}"/>
              </a:ext>
            </a:extLst>
          </p:cNvPr>
          <p:cNvCxnSpPr>
            <a:cxnSpLocks/>
          </p:cNvCxnSpPr>
          <p:nvPr/>
        </p:nvCxnSpPr>
        <p:spPr>
          <a:xfrm flipH="1">
            <a:off x="1488879" y="3441738"/>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0" name="Connettore diritto 29">
            <a:extLst>
              <a:ext uri="{FF2B5EF4-FFF2-40B4-BE49-F238E27FC236}">
                <a16:creationId xmlns:a16="http://schemas.microsoft.com/office/drawing/2014/main" id="{FD7793CF-B3A2-083F-7C77-ADECB49CA511}"/>
              </a:ext>
            </a:extLst>
          </p:cNvPr>
          <p:cNvCxnSpPr>
            <a:cxnSpLocks/>
          </p:cNvCxnSpPr>
          <p:nvPr/>
        </p:nvCxnSpPr>
        <p:spPr>
          <a:xfrm flipH="1">
            <a:off x="6603804" y="3608425"/>
            <a:ext cx="15144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 name="Connettore diritto 2">
            <a:extLst>
              <a:ext uri="{FF2B5EF4-FFF2-40B4-BE49-F238E27FC236}">
                <a16:creationId xmlns:a16="http://schemas.microsoft.com/office/drawing/2014/main" id="{F96BB2BB-7255-F9A7-838F-55821E4E2026}"/>
              </a:ext>
            </a:extLst>
          </p:cNvPr>
          <p:cNvCxnSpPr/>
          <p:nvPr/>
        </p:nvCxnSpPr>
        <p:spPr>
          <a:xfrm flipV="1">
            <a:off x="8727879" y="2228850"/>
            <a:ext cx="0" cy="3019425"/>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cxnSp>
        <p:nvCxnSpPr>
          <p:cNvPr id="7" name="Connettore diritto 6">
            <a:extLst>
              <a:ext uri="{FF2B5EF4-FFF2-40B4-BE49-F238E27FC236}">
                <a16:creationId xmlns:a16="http://schemas.microsoft.com/office/drawing/2014/main" id="{D275102A-929A-2F55-14C8-BA03AA96AAC5}"/>
              </a:ext>
            </a:extLst>
          </p:cNvPr>
          <p:cNvCxnSpPr/>
          <p:nvPr/>
        </p:nvCxnSpPr>
        <p:spPr>
          <a:xfrm>
            <a:off x="2398521" y="2179675"/>
            <a:ext cx="2428875" cy="252412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1" name="Connettore diritto 10">
            <a:extLst>
              <a:ext uri="{FF2B5EF4-FFF2-40B4-BE49-F238E27FC236}">
                <a16:creationId xmlns:a16="http://schemas.microsoft.com/office/drawing/2014/main" id="{8A49144F-78E9-FCB2-C5DC-D4057D96DD5C}"/>
              </a:ext>
            </a:extLst>
          </p:cNvPr>
          <p:cNvCxnSpPr>
            <a:cxnSpLocks/>
          </p:cNvCxnSpPr>
          <p:nvPr/>
        </p:nvCxnSpPr>
        <p:spPr>
          <a:xfrm flipH="1">
            <a:off x="1488879" y="2727363"/>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DBD21AB3-FAEA-E09A-EC30-9ABEC34723A0}"/>
                  </a:ext>
                </a:extLst>
              </p:cNvPr>
              <p:cNvSpPr txBox="1"/>
              <p:nvPr/>
            </p:nvSpPr>
            <p:spPr>
              <a:xfrm>
                <a:off x="1031680" y="2519406"/>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14" name="CasellaDiTesto 13">
                <a:extLst>
                  <a:ext uri="{FF2B5EF4-FFF2-40B4-BE49-F238E27FC236}">
                    <a16:creationId xmlns:a16="http://schemas.microsoft.com/office/drawing/2014/main" id="{DBD21AB3-FAEA-E09A-EC30-9ABEC34723A0}"/>
                  </a:ext>
                </a:extLst>
              </p:cNvPr>
              <p:cNvSpPr txBox="1">
                <a:spLocks noRot="1" noChangeAspect="1" noMove="1" noResize="1" noEditPoints="1" noAdjustHandles="1" noChangeArrowheads="1" noChangeShapeType="1" noTextEdit="1"/>
              </p:cNvSpPr>
              <p:nvPr/>
            </p:nvSpPr>
            <p:spPr>
              <a:xfrm>
                <a:off x="1031680" y="2519406"/>
                <a:ext cx="485768" cy="369332"/>
              </a:xfrm>
              <a:prstGeom prst="rect">
                <a:avLst/>
              </a:prstGeom>
              <a:blipFill>
                <a:blip r:embed="rId8"/>
                <a:stretch>
                  <a:fillRect b="-1639"/>
                </a:stretch>
              </a:blipFill>
            </p:spPr>
            <p:txBody>
              <a:bodyPr/>
              <a:lstStyle/>
              <a:p>
                <a:r>
                  <a:rPr lang="it-IT">
                    <a:noFill/>
                  </a:rPr>
                  <a:t> </a:t>
                </a:r>
              </a:p>
            </p:txBody>
          </p:sp>
        </mc:Fallback>
      </mc:AlternateContent>
      <p:cxnSp>
        <p:nvCxnSpPr>
          <p:cNvPr id="27" name="Connettore diritto 26">
            <a:extLst>
              <a:ext uri="{FF2B5EF4-FFF2-40B4-BE49-F238E27FC236}">
                <a16:creationId xmlns:a16="http://schemas.microsoft.com/office/drawing/2014/main" id="{BD96F642-7E38-B3D3-B287-49701C203E12}"/>
              </a:ext>
            </a:extLst>
          </p:cNvPr>
          <p:cNvCxnSpPr>
            <a:cxnSpLocks/>
          </p:cNvCxnSpPr>
          <p:nvPr/>
        </p:nvCxnSpPr>
        <p:spPr>
          <a:xfrm flipH="1">
            <a:off x="6603804" y="4218025"/>
            <a:ext cx="21240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5D4BD37C-55FE-AD36-8762-1FC4B65D6B1C}"/>
                  </a:ext>
                </a:extLst>
              </p:cNvPr>
              <p:cNvSpPr txBox="1"/>
              <p:nvPr/>
            </p:nvSpPr>
            <p:spPr>
              <a:xfrm>
                <a:off x="6189469" y="3956624"/>
                <a:ext cx="485768"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1" name="CasellaDiTesto 30">
                <a:extLst>
                  <a:ext uri="{FF2B5EF4-FFF2-40B4-BE49-F238E27FC236}">
                    <a16:creationId xmlns:a16="http://schemas.microsoft.com/office/drawing/2014/main" id="{5D4BD37C-55FE-AD36-8762-1FC4B65D6B1C}"/>
                  </a:ext>
                </a:extLst>
              </p:cNvPr>
              <p:cNvSpPr txBox="1">
                <a:spLocks noRot="1" noChangeAspect="1" noMove="1" noResize="1" noEditPoints="1" noAdjustHandles="1" noChangeArrowheads="1" noChangeShapeType="1" noTextEdit="1"/>
              </p:cNvSpPr>
              <p:nvPr/>
            </p:nvSpPr>
            <p:spPr>
              <a:xfrm>
                <a:off x="6189469" y="3956624"/>
                <a:ext cx="485768" cy="375424"/>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9FA885FE-4FE9-2408-C7A0-B48983F1990C}"/>
                  </a:ext>
                </a:extLst>
              </p:cNvPr>
              <p:cNvSpPr txBox="1"/>
              <p:nvPr/>
            </p:nvSpPr>
            <p:spPr>
              <a:xfrm>
                <a:off x="4589294" y="4231089"/>
                <a:ext cx="485768" cy="391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sSub>
                            <m:sSubPr>
                              <m:ctrlPr>
                                <a:rPr lang="it-IT" b="0" i="1" smtClean="0">
                                  <a:latin typeface="Cambria Math" panose="02040503050406030204" pitchFamily="18" charset="0"/>
                                  <a:cs typeface="Times New Roman" panose="02020603050405020304" pitchFamily="18" charset="0"/>
                                </a:rPr>
                              </m:ctrlPr>
                            </m:sSub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2</m:t>
                              </m:r>
                            </m:sub>
                          </m:sSub>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2" name="CasellaDiTesto 31">
                <a:extLst>
                  <a:ext uri="{FF2B5EF4-FFF2-40B4-BE49-F238E27FC236}">
                    <a16:creationId xmlns:a16="http://schemas.microsoft.com/office/drawing/2014/main" id="{9FA885FE-4FE9-2408-C7A0-B48983F1990C}"/>
                  </a:ext>
                </a:extLst>
              </p:cNvPr>
              <p:cNvSpPr txBox="1">
                <a:spLocks noRot="1" noChangeAspect="1" noMove="1" noResize="1" noEditPoints="1" noAdjustHandles="1" noChangeArrowheads="1" noChangeShapeType="1" noTextEdit="1"/>
              </p:cNvSpPr>
              <p:nvPr/>
            </p:nvSpPr>
            <p:spPr>
              <a:xfrm>
                <a:off x="4589294" y="4231089"/>
                <a:ext cx="485768" cy="391710"/>
              </a:xfrm>
              <a:prstGeom prst="rect">
                <a:avLst/>
              </a:prstGeom>
              <a:blipFill>
                <a:blip r:embed="rId10"/>
                <a:stretch>
                  <a:fillRect r="-1250" b="-156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1F50AC87-9922-94E4-2260-87818CB43F9E}"/>
                  </a:ext>
                </a:extLst>
              </p:cNvPr>
              <p:cNvSpPr txBox="1"/>
              <p:nvPr/>
            </p:nvSpPr>
            <p:spPr>
              <a:xfrm>
                <a:off x="8723107" y="2183966"/>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𝐾</m:t>
                          </m:r>
                        </m:e>
                        <m:sub>
                          <m:r>
                            <a:rPr lang="it-IT" b="0" i="1" smtClean="0">
                              <a:latin typeface="Cambria Math" panose="02040503050406030204" pitchFamily="18" charset="0"/>
                              <a:cs typeface="Times New Roman" panose="02020603050405020304" pitchFamily="18" charset="0"/>
                            </a:rPr>
                            <m:t>2</m:t>
                          </m:r>
                        </m:sub>
                        <m:sup>
                          <m:r>
                            <a:rPr lang="it-IT" b="0" i="1" smtClean="0">
                              <a:latin typeface="Cambria Math" panose="02040503050406030204" pitchFamily="18" charset="0"/>
                              <a:cs typeface="Times New Roman" panose="02020603050405020304" pitchFamily="18" charset="0"/>
                            </a:rPr>
                            <m:t>𝑠</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3" name="CasellaDiTesto 32">
                <a:extLst>
                  <a:ext uri="{FF2B5EF4-FFF2-40B4-BE49-F238E27FC236}">
                    <a16:creationId xmlns:a16="http://schemas.microsoft.com/office/drawing/2014/main" id="{1F50AC87-9922-94E4-2260-87818CB43F9E}"/>
                  </a:ext>
                </a:extLst>
              </p:cNvPr>
              <p:cNvSpPr txBox="1">
                <a:spLocks noRot="1" noChangeAspect="1" noMove="1" noResize="1" noEditPoints="1" noAdjustHandles="1" noChangeArrowheads="1" noChangeShapeType="1" noTextEdit="1"/>
              </p:cNvSpPr>
              <p:nvPr/>
            </p:nvSpPr>
            <p:spPr>
              <a:xfrm>
                <a:off x="8723107" y="2183966"/>
                <a:ext cx="485768" cy="369332"/>
              </a:xfrm>
              <a:prstGeom prst="rect">
                <a:avLst/>
              </a:prstGeom>
              <a:blipFill>
                <a:blip r:embed="rId11"/>
                <a:stretch>
                  <a:fillRect b="-1639"/>
                </a:stretch>
              </a:blipFill>
            </p:spPr>
            <p:txBody>
              <a:bodyPr/>
              <a:lstStyle/>
              <a:p>
                <a:r>
                  <a:rPr lang="it-IT">
                    <a:noFill/>
                  </a:rPr>
                  <a:t> </a:t>
                </a:r>
              </a:p>
            </p:txBody>
          </p:sp>
        </mc:Fallback>
      </mc:AlternateContent>
      <p:sp>
        <p:nvSpPr>
          <p:cNvPr id="34" name="Marcador de contenido 2">
            <a:extLst>
              <a:ext uri="{FF2B5EF4-FFF2-40B4-BE49-F238E27FC236}">
                <a16:creationId xmlns:a16="http://schemas.microsoft.com/office/drawing/2014/main" id="{34DD9636-C519-CB0A-D338-A6456479D79C}"/>
              </a:ext>
            </a:extLst>
          </p:cNvPr>
          <p:cNvSpPr txBox="1">
            <a:spLocks/>
          </p:cNvSpPr>
          <p:nvPr/>
        </p:nvSpPr>
        <p:spPr bwMode="auto">
          <a:xfrm>
            <a:off x="615709" y="5626074"/>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I prezzi sono indicatori della </a:t>
            </a:r>
            <a:r>
              <a:rPr lang="it-IT" sz="1800" b="1" dirty="0">
                <a:latin typeface="Times New Roman" panose="02020603050405020304" pitchFamily="18" charset="0"/>
                <a:cs typeface="Times New Roman" panose="02020603050405020304" pitchFamily="18" charset="0"/>
              </a:rPr>
              <a:t>scarsità ( abbondanza) relativa dei fattori</a:t>
            </a:r>
            <a:r>
              <a:rPr lang="it-IT" sz="1800" dirty="0">
                <a:latin typeface="Times New Roman" panose="02020603050405020304" pitchFamily="18" charset="0"/>
                <a:cs typeface="Times New Roman" panose="02020603050405020304" pitchFamily="18" charset="0"/>
              </a:rPr>
              <a:t>! Un aumento dell’offerta di capitale riduce il costo del capitale (il saggio di profitto) e aumenta il salario reale (aumenta la produttività marginale del lavoro) </a:t>
            </a:r>
          </a:p>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sp>
        <p:nvSpPr>
          <p:cNvPr id="29" name="Shape 17">
            <a:extLst>
              <a:ext uri="{FF2B5EF4-FFF2-40B4-BE49-F238E27FC236}">
                <a16:creationId xmlns:a16="http://schemas.microsoft.com/office/drawing/2014/main" id="{F05E902A-A99F-6F59-ACBB-45D745E4DC39}"/>
              </a:ext>
            </a:extLst>
          </p:cNvPr>
          <p:cNvSpPr/>
          <p:nvPr/>
        </p:nvSpPr>
        <p:spPr>
          <a:xfrm>
            <a:off x="0" y="6515463"/>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35" name="Shape 18">
            <a:extLst>
              <a:ext uri="{FF2B5EF4-FFF2-40B4-BE49-F238E27FC236}">
                <a16:creationId xmlns:a16="http://schemas.microsoft.com/office/drawing/2014/main" id="{2A05AA69-8AF6-CB84-0717-C4D18EAC4EF2}"/>
              </a:ext>
            </a:extLst>
          </p:cNvPr>
          <p:cNvSpPr/>
          <p:nvPr/>
        </p:nvSpPr>
        <p:spPr>
          <a:xfrm>
            <a:off x="0" y="6588615"/>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36" name="Image 0" descr="preencoded.png">
            <a:extLst>
              <a:ext uri="{FF2B5EF4-FFF2-40B4-BE49-F238E27FC236}">
                <a16:creationId xmlns:a16="http://schemas.microsoft.com/office/drawing/2014/main" id="{E2D74B27-9731-8312-AF26-716AC1968C35}"/>
              </a:ext>
            </a:extLst>
          </p:cNvPr>
          <p:cNvPicPr>
            <a:picLocks noChangeAspect="1"/>
          </p:cNvPicPr>
          <p:nvPr/>
        </p:nvPicPr>
        <p:blipFill>
          <a:blip r:embed="rId12"/>
          <a:stretch>
            <a:fillRect/>
          </a:stretch>
        </p:blipFill>
        <p:spPr>
          <a:xfrm>
            <a:off x="10363200" y="6332583"/>
            <a:ext cx="1341120" cy="426720"/>
          </a:xfrm>
          <a:prstGeom prst="rect">
            <a:avLst/>
          </a:prstGeom>
        </p:spPr>
      </p:pic>
    </p:spTree>
    <p:extLst>
      <p:ext uri="{BB962C8B-B14F-4D97-AF65-F5344CB8AC3E}">
        <p14:creationId xmlns:p14="http://schemas.microsoft.com/office/powerpoint/2010/main" val="133552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P spid="32" grpId="0"/>
      <p:bldP spid="33" grpId="0"/>
      <p:bldP spid="3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D8D12-A9EA-CCDE-6C03-8E93B3A1F63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ED21C11-AA94-E7D9-643B-5DD9090B0089}"/>
                  </a:ext>
                </a:extLst>
              </p:cNvPr>
              <p:cNvSpPr>
                <a:spLocks noGrp="1"/>
              </p:cNvSpPr>
              <p:nvPr>
                <p:ph type="title"/>
              </p:nvPr>
            </p:nvSpPr>
            <p:spPr>
              <a:xfrm>
                <a:off x="836426" y="240769"/>
                <a:ext cx="10515600" cy="1325563"/>
              </a:xfrm>
            </p:spPr>
            <p:txBody>
              <a:bodyPr>
                <a:normAutofit/>
              </a:bodyPr>
              <a:lstStyle/>
              <a:p>
                <a:r>
                  <a:rPr lang="it-IT" noProof="0" dirty="0">
                    <a:latin typeface="Times New Roman" panose="02020603050405020304" pitchFamily="18" charset="0"/>
                    <a:cs typeface="Times New Roman" panose="02020603050405020304" pitchFamily="18" charset="0"/>
                  </a:rPr>
                  <a:t>Che effetto ha un aumento delle preferenze dei lavoratori per il tempo libero (</a:t>
                </a:r>
                <a14:m>
                  <m:oMath xmlns:m="http://schemas.openxmlformats.org/officeDocument/2006/math">
                    <m:r>
                      <a:rPr lang="it-IT" b="0" i="1" noProof="0" smtClean="0">
                        <a:latin typeface="Cambria Math" panose="02040503050406030204" pitchFamily="18" charset="0"/>
                        <a:cs typeface="Times New Roman" panose="02020603050405020304" pitchFamily="18" charset="0"/>
                      </a:rPr>
                      <m:t>𝛼</m:t>
                    </m:r>
                    <m:r>
                      <a:rPr lang="it-IT" b="0" i="1" noProof="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it-IT" noProof="0" dirty="0">
                    <a:latin typeface="Times New Roman" panose="02020603050405020304" pitchFamily="18" charset="0"/>
                    <a:cs typeface="Times New Roman" panose="02020603050405020304" pitchFamily="18" charset="0"/>
                  </a:rPr>
                  <a:t>)? </a:t>
                </a:r>
              </a:p>
            </p:txBody>
          </p:sp>
        </mc:Choice>
        <mc:Fallback xmlns="">
          <p:sp>
            <p:nvSpPr>
              <p:cNvPr id="2" name="Title 1">
                <a:extLst>
                  <a:ext uri="{FF2B5EF4-FFF2-40B4-BE49-F238E27FC236}">
                    <a16:creationId xmlns:a16="http://schemas.microsoft.com/office/drawing/2014/main" id="{BED21C11-AA94-E7D9-643B-5DD9090B0089}"/>
                  </a:ext>
                </a:extLst>
              </p:cNvPr>
              <p:cNvSpPr>
                <a:spLocks noGrp="1" noRot="1" noChangeAspect="1" noMove="1" noResize="1" noEditPoints="1" noAdjustHandles="1" noChangeArrowheads="1" noChangeShapeType="1" noTextEdit="1"/>
              </p:cNvSpPr>
              <p:nvPr>
                <p:ph type="title"/>
              </p:nvPr>
            </p:nvSpPr>
            <p:spPr>
              <a:xfrm>
                <a:off x="836426" y="240769"/>
                <a:ext cx="10515600" cy="1325563"/>
              </a:xfrm>
              <a:blipFill>
                <a:blip r:embed="rId2"/>
                <a:stretch>
                  <a:fillRect l="-2319" t="-12844" b="-21560"/>
                </a:stretch>
              </a:blipFill>
            </p:spPr>
            <p:txBody>
              <a:bodyPr/>
              <a:lstStyle/>
              <a:p>
                <a:r>
                  <a:rPr lang="it-IT">
                    <a:noFill/>
                  </a:rPr>
                  <a:t> </a:t>
                </a:r>
              </a:p>
            </p:txBody>
          </p:sp>
        </mc:Fallback>
      </mc:AlternateContent>
      <p:sp>
        <p:nvSpPr>
          <p:cNvPr id="6" name="Marcador de contenido 2">
            <a:extLst>
              <a:ext uri="{FF2B5EF4-FFF2-40B4-BE49-F238E27FC236}">
                <a16:creationId xmlns:a16="http://schemas.microsoft.com/office/drawing/2014/main" id="{F8F319C5-DB92-3E9F-A03F-F0E50053AA86}"/>
              </a:ext>
            </a:extLst>
          </p:cNvPr>
          <p:cNvSpPr txBox="1">
            <a:spLocks/>
          </p:cNvSpPr>
          <p:nvPr/>
        </p:nvSpPr>
        <p:spPr bwMode="auto">
          <a:xfrm>
            <a:off x="797439" y="1431862"/>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grpSp>
        <p:nvGrpSpPr>
          <p:cNvPr id="10" name="Gruppo 9">
            <a:extLst>
              <a:ext uri="{FF2B5EF4-FFF2-40B4-BE49-F238E27FC236}">
                <a16:creationId xmlns:a16="http://schemas.microsoft.com/office/drawing/2014/main" id="{BF57F2B6-BB48-1F53-BB1C-E0122A4730B2}"/>
              </a:ext>
            </a:extLst>
          </p:cNvPr>
          <p:cNvGrpSpPr/>
          <p:nvPr/>
        </p:nvGrpSpPr>
        <p:grpSpPr>
          <a:xfrm>
            <a:off x="1479354" y="1701350"/>
            <a:ext cx="8677275" cy="3162300"/>
            <a:chOff x="1552575" y="2609850"/>
            <a:chExt cx="8677275" cy="3162300"/>
          </a:xfrm>
        </p:grpSpPr>
        <p:cxnSp>
          <p:nvCxnSpPr>
            <p:cNvPr id="4" name="Connettore 2 3">
              <a:extLst>
                <a:ext uri="{FF2B5EF4-FFF2-40B4-BE49-F238E27FC236}">
                  <a16:creationId xmlns:a16="http://schemas.microsoft.com/office/drawing/2014/main" id="{454F95A5-2A3B-3D06-82BA-2ED6B531F254}"/>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B68F17C4-58B4-3F45-29FB-B21A551FA0BB}"/>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Connettore 2 7">
              <a:extLst>
                <a:ext uri="{FF2B5EF4-FFF2-40B4-BE49-F238E27FC236}">
                  <a16:creationId xmlns:a16="http://schemas.microsoft.com/office/drawing/2014/main" id="{9A220C3F-FAE9-8877-00DE-CC3F5D39C36B}"/>
                </a:ext>
              </a:extLst>
            </p:cNvPr>
            <p:cNvCxnSpPr/>
            <p:nvPr/>
          </p:nvCxnSpPr>
          <p:spPr>
            <a:xfrm flipV="1">
              <a:off x="6677025"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Connettore 2 8">
              <a:extLst>
                <a:ext uri="{FF2B5EF4-FFF2-40B4-BE49-F238E27FC236}">
                  <a16:creationId xmlns:a16="http://schemas.microsoft.com/office/drawing/2014/main" id="{6E5A4B47-3178-0F5A-00E4-AF2264DDD44F}"/>
                </a:ext>
              </a:extLst>
            </p:cNvPr>
            <p:cNvCxnSpPr>
              <a:cxnSpLocks/>
            </p:cNvCxnSpPr>
            <p:nvPr/>
          </p:nvCxnSpPr>
          <p:spPr>
            <a:xfrm>
              <a:off x="6667500"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8EE6521F-2591-BA88-E0BD-A2B4C60C2A61}"/>
              </a:ext>
            </a:extLst>
          </p:cNvPr>
          <p:cNvCxnSpPr/>
          <p:nvPr/>
        </p:nvCxnSpPr>
        <p:spPr>
          <a:xfrm flipV="1">
            <a:off x="2955729" y="1844225"/>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Connettore diritto 12">
            <a:extLst>
              <a:ext uri="{FF2B5EF4-FFF2-40B4-BE49-F238E27FC236}">
                <a16:creationId xmlns:a16="http://schemas.microsoft.com/office/drawing/2014/main" id="{3B3F1D41-9DAC-2C84-212A-4EF6197E8902}"/>
              </a:ext>
            </a:extLst>
          </p:cNvPr>
          <p:cNvCxnSpPr/>
          <p:nvPr/>
        </p:nvCxnSpPr>
        <p:spPr>
          <a:xfrm flipV="1">
            <a:off x="8118279" y="1844225"/>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1FE75CE6-A725-BC75-723B-480B0622C3D4}"/>
              </a:ext>
            </a:extLst>
          </p:cNvPr>
          <p:cNvCxnSpPr/>
          <p:nvPr/>
        </p:nvCxnSpPr>
        <p:spPr>
          <a:xfrm>
            <a:off x="1984179" y="2034725"/>
            <a:ext cx="2428875" cy="2524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diritto 15">
            <a:extLst>
              <a:ext uri="{FF2B5EF4-FFF2-40B4-BE49-F238E27FC236}">
                <a16:creationId xmlns:a16="http://schemas.microsoft.com/office/drawing/2014/main" id="{298D5E1A-C69E-D552-05CE-CA7ADC692B4C}"/>
              </a:ext>
            </a:extLst>
          </p:cNvPr>
          <p:cNvCxnSpPr/>
          <p:nvPr/>
        </p:nvCxnSpPr>
        <p:spPr>
          <a:xfrm>
            <a:off x="7041952" y="2091874"/>
            <a:ext cx="2428875" cy="2524125"/>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E2ECECDA-F502-7C30-BBC6-0BD9C222EBDC}"/>
              </a:ext>
            </a:extLst>
          </p:cNvPr>
          <p:cNvSpPr txBox="1"/>
          <p:nvPr/>
        </p:nvSpPr>
        <p:spPr>
          <a:xfrm>
            <a:off x="1060263" y="1775407"/>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w</a:t>
            </a:r>
          </a:p>
        </p:txBody>
      </p:sp>
      <p:sp>
        <p:nvSpPr>
          <p:cNvPr id="18" name="CasellaDiTesto 17">
            <a:extLst>
              <a:ext uri="{FF2B5EF4-FFF2-40B4-BE49-F238E27FC236}">
                <a16:creationId xmlns:a16="http://schemas.microsoft.com/office/drawing/2014/main" id="{F3362BC2-9DA6-DEE7-745F-2EB8DDEC134B}"/>
              </a:ext>
            </a:extLst>
          </p:cNvPr>
          <p:cNvSpPr txBox="1"/>
          <p:nvPr/>
        </p:nvSpPr>
        <p:spPr>
          <a:xfrm>
            <a:off x="6222813" y="1775407"/>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a:t>
            </a:r>
          </a:p>
        </p:txBody>
      </p:sp>
      <p:sp>
        <p:nvSpPr>
          <p:cNvPr id="19" name="CasellaDiTesto 18">
            <a:extLst>
              <a:ext uri="{FF2B5EF4-FFF2-40B4-BE49-F238E27FC236}">
                <a16:creationId xmlns:a16="http://schemas.microsoft.com/office/drawing/2014/main" id="{A36F2F2F-44FA-7184-17C6-E8AF823CCBE3}"/>
              </a:ext>
            </a:extLst>
          </p:cNvPr>
          <p:cNvSpPr txBox="1"/>
          <p:nvPr/>
        </p:nvSpPr>
        <p:spPr>
          <a:xfrm>
            <a:off x="4708338" y="4863650"/>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t>
            </a:r>
          </a:p>
        </p:txBody>
      </p:sp>
      <p:sp>
        <p:nvSpPr>
          <p:cNvPr id="20" name="CasellaDiTesto 19">
            <a:extLst>
              <a:ext uri="{FF2B5EF4-FFF2-40B4-BE49-F238E27FC236}">
                <a16:creationId xmlns:a16="http://schemas.microsoft.com/office/drawing/2014/main" id="{5137A0C0-6A4D-2427-00E2-F60F8DCC7AC1}"/>
              </a:ext>
            </a:extLst>
          </p:cNvPr>
          <p:cNvSpPr txBox="1"/>
          <p:nvPr/>
        </p:nvSpPr>
        <p:spPr>
          <a:xfrm>
            <a:off x="9918510" y="4863650"/>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K</a:t>
            </a:r>
          </a:p>
        </p:txBody>
      </p:sp>
      <mc:AlternateContent xmlns:mc="http://schemas.openxmlformats.org/markup-compatibility/2006">
        <mc:Choice xmlns:a14="http://schemas.microsoft.com/office/drawing/2010/main" Requires="a14">
          <p:sp>
            <p:nvSpPr>
              <p:cNvPr id="21" name="CasellaDiTesto 20">
                <a:extLst>
                  <a:ext uri="{FF2B5EF4-FFF2-40B4-BE49-F238E27FC236}">
                    <a16:creationId xmlns:a16="http://schemas.microsoft.com/office/drawing/2014/main" id="{2394757E-728E-8CE6-D09E-FAF0F742FE99}"/>
                  </a:ext>
                </a:extLst>
              </p:cNvPr>
              <p:cNvSpPr txBox="1"/>
              <p:nvPr/>
            </p:nvSpPr>
            <p:spPr>
              <a:xfrm>
                <a:off x="2965261" y="1729925"/>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21" name="CasellaDiTesto 20">
                <a:extLst>
                  <a:ext uri="{FF2B5EF4-FFF2-40B4-BE49-F238E27FC236}">
                    <a16:creationId xmlns:a16="http://schemas.microsoft.com/office/drawing/2014/main" id="{2394757E-728E-8CE6-D09E-FAF0F742FE99}"/>
                  </a:ext>
                </a:extLst>
              </p:cNvPr>
              <p:cNvSpPr txBox="1">
                <a:spLocks noRot="1" noChangeAspect="1" noMove="1" noResize="1" noEditPoints="1" noAdjustHandles="1" noChangeArrowheads="1" noChangeShapeType="1" noTextEdit="1"/>
              </p:cNvSpPr>
              <p:nvPr/>
            </p:nvSpPr>
            <p:spPr>
              <a:xfrm>
                <a:off x="2965261" y="1729925"/>
                <a:ext cx="485768"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2" name="CasellaDiTesto 21">
                <a:extLst>
                  <a:ext uri="{FF2B5EF4-FFF2-40B4-BE49-F238E27FC236}">
                    <a16:creationId xmlns:a16="http://schemas.microsoft.com/office/drawing/2014/main" id="{78D4627C-ED26-3C6D-DD8C-DDAE9A5596AE}"/>
                  </a:ext>
                </a:extLst>
              </p:cNvPr>
              <p:cNvSpPr txBox="1"/>
              <p:nvPr/>
            </p:nvSpPr>
            <p:spPr>
              <a:xfrm>
                <a:off x="8070654" y="1775407"/>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22" name="CasellaDiTesto 21">
                <a:extLst>
                  <a:ext uri="{FF2B5EF4-FFF2-40B4-BE49-F238E27FC236}">
                    <a16:creationId xmlns:a16="http://schemas.microsoft.com/office/drawing/2014/main" id="{78D4627C-ED26-3C6D-DD8C-DDAE9A5596AE}"/>
                  </a:ext>
                </a:extLst>
              </p:cNvPr>
              <p:cNvSpPr txBox="1">
                <a:spLocks noRot="1" noChangeAspect="1" noMove="1" noResize="1" noEditPoints="1" noAdjustHandles="1" noChangeArrowheads="1" noChangeShapeType="1" noTextEdit="1"/>
              </p:cNvSpPr>
              <p:nvPr/>
            </p:nvSpPr>
            <p:spPr>
              <a:xfrm>
                <a:off x="8070654" y="1775407"/>
                <a:ext cx="485768" cy="369332"/>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3" name="CasellaDiTesto 22">
                <a:extLst>
                  <a:ext uri="{FF2B5EF4-FFF2-40B4-BE49-F238E27FC236}">
                    <a16:creationId xmlns:a16="http://schemas.microsoft.com/office/drawing/2014/main" id="{711A32DD-3644-BB21-AA7A-D0C5001DD255}"/>
                  </a:ext>
                </a:extLst>
              </p:cNvPr>
              <p:cNvSpPr txBox="1"/>
              <p:nvPr/>
            </p:nvSpPr>
            <p:spPr>
              <a:xfrm>
                <a:off x="4079687" y="3987945"/>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23" name="CasellaDiTesto 22">
                <a:extLst>
                  <a:ext uri="{FF2B5EF4-FFF2-40B4-BE49-F238E27FC236}">
                    <a16:creationId xmlns:a16="http://schemas.microsoft.com/office/drawing/2014/main" id="{711A32DD-3644-BB21-AA7A-D0C5001DD255}"/>
                  </a:ext>
                </a:extLst>
              </p:cNvPr>
              <p:cNvSpPr txBox="1">
                <a:spLocks noRot="1" noChangeAspect="1" noMove="1" noResize="1" noEditPoints="1" noAdjustHandles="1" noChangeArrowheads="1" noChangeShapeType="1" noTextEdit="1"/>
              </p:cNvSpPr>
              <p:nvPr/>
            </p:nvSpPr>
            <p:spPr>
              <a:xfrm>
                <a:off x="4079687" y="3987945"/>
                <a:ext cx="485768" cy="37427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4" name="CasellaDiTesto 23">
                <a:extLst>
                  <a:ext uri="{FF2B5EF4-FFF2-40B4-BE49-F238E27FC236}">
                    <a16:creationId xmlns:a16="http://schemas.microsoft.com/office/drawing/2014/main" id="{E4A4F5FC-A168-F10D-730D-7B13017F9BC1}"/>
                  </a:ext>
                </a:extLst>
              </p:cNvPr>
              <p:cNvSpPr txBox="1"/>
              <p:nvPr/>
            </p:nvSpPr>
            <p:spPr>
              <a:xfrm>
                <a:off x="9237479" y="4067782"/>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24" name="CasellaDiTesto 23">
                <a:extLst>
                  <a:ext uri="{FF2B5EF4-FFF2-40B4-BE49-F238E27FC236}">
                    <a16:creationId xmlns:a16="http://schemas.microsoft.com/office/drawing/2014/main" id="{E4A4F5FC-A168-F10D-730D-7B13017F9BC1}"/>
                  </a:ext>
                </a:extLst>
              </p:cNvPr>
              <p:cNvSpPr txBox="1">
                <a:spLocks noRot="1" noChangeAspect="1" noMove="1" noResize="1" noEditPoints="1" noAdjustHandles="1" noChangeArrowheads="1" noChangeShapeType="1" noTextEdit="1"/>
              </p:cNvSpPr>
              <p:nvPr/>
            </p:nvSpPr>
            <p:spPr>
              <a:xfrm>
                <a:off x="9237479" y="4067782"/>
                <a:ext cx="485768" cy="37427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5" name="CasellaDiTesto 24">
                <a:extLst>
                  <a:ext uri="{FF2B5EF4-FFF2-40B4-BE49-F238E27FC236}">
                    <a16:creationId xmlns:a16="http://schemas.microsoft.com/office/drawing/2014/main" id="{774E35AD-BEE1-92E8-C248-6A9311C1C5FE}"/>
                  </a:ext>
                </a:extLst>
              </p:cNvPr>
              <p:cNvSpPr txBox="1"/>
              <p:nvPr/>
            </p:nvSpPr>
            <p:spPr>
              <a:xfrm>
                <a:off x="1060263" y="2943827"/>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25" name="CasellaDiTesto 24">
                <a:extLst>
                  <a:ext uri="{FF2B5EF4-FFF2-40B4-BE49-F238E27FC236}">
                    <a16:creationId xmlns:a16="http://schemas.microsoft.com/office/drawing/2014/main" id="{774E35AD-BEE1-92E8-C248-6A9311C1C5FE}"/>
                  </a:ext>
                </a:extLst>
              </p:cNvPr>
              <p:cNvSpPr txBox="1">
                <a:spLocks noRot="1" noChangeAspect="1" noMove="1" noResize="1" noEditPoints="1" noAdjustHandles="1" noChangeArrowheads="1" noChangeShapeType="1" noTextEdit="1"/>
              </p:cNvSpPr>
              <p:nvPr/>
            </p:nvSpPr>
            <p:spPr>
              <a:xfrm>
                <a:off x="1060263" y="2943827"/>
                <a:ext cx="485768" cy="369332"/>
              </a:xfrm>
              <a:prstGeom prst="rect">
                <a:avLst/>
              </a:prstGeom>
              <a:blipFill>
                <a:blip r:embed="rId7"/>
                <a:stretch>
                  <a:fillRect b="-1667"/>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6" name="CasellaDiTesto 25">
                <a:extLst>
                  <a:ext uri="{FF2B5EF4-FFF2-40B4-BE49-F238E27FC236}">
                    <a16:creationId xmlns:a16="http://schemas.microsoft.com/office/drawing/2014/main" id="{1CB73278-58C3-C67C-0D84-B0903C46D4BA}"/>
                  </a:ext>
                </a:extLst>
              </p:cNvPr>
              <p:cNvSpPr txBox="1"/>
              <p:nvPr/>
            </p:nvSpPr>
            <p:spPr>
              <a:xfrm>
                <a:off x="6146615" y="3019013"/>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26" name="CasellaDiTesto 25">
                <a:extLst>
                  <a:ext uri="{FF2B5EF4-FFF2-40B4-BE49-F238E27FC236}">
                    <a16:creationId xmlns:a16="http://schemas.microsoft.com/office/drawing/2014/main" id="{1CB73278-58C3-C67C-0D84-B0903C46D4BA}"/>
                  </a:ext>
                </a:extLst>
              </p:cNvPr>
              <p:cNvSpPr txBox="1">
                <a:spLocks noRot="1" noChangeAspect="1" noMove="1" noResize="1" noEditPoints="1" noAdjustHandles="1" noChangeArrowheads="1" noChangeShapeType="1" noTextEdit="1"/>
              </p:cNvSpPr>
              <p:nvPr/>
            </p:nvSpPr>
            <p:spPr>
              <a:xfrm>
                <a:off x="6146615" y="3019013"/>
                <a:ext cx="485768" cy="369332"/>
              </a:xfrm>
              <a:prstGeom prst="rect">
                <a:avLst/>
              </a:prstGeom>
              <a:blipFill>
                <a:blip r:embed="rId8"/>
                <a:stretch>
                  <a:fillRect b="-1639"/>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DCE87914-CFF4-939F-7B8A-24D550D3C67D}"/>
              </a:ext>
            </a:extLst>
          </p:cNvPr>
          <p:cNvCxnSpPr>
            <a:cxnSpLocks/>
          </p:cNvCxnSpPr>
          <p:nvPr/>
        </p:nvCxnSpPr>
        <p:spPr>
          <a:xfrm flipH="1">
            <a:off x="1488879" y="3057113"/>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0" name="Connettore diritto 29">
            <a:extLst>
              <a:ext uri="{FF2B5EF4-FFF2-40B4-BE49-F238E27FC236}">
                <a16:creationId xmlns:a16="http://schemas.microsoft.com/office/drawing/2014/main" id="{6B1C85BC-B4F3-2695-769B-5CD057CD10F6}"/>
              </a:ext>
            </a:extLst>
          </p:cNvPr>
          <p:cNvCxnSpPr>
            <a:cxnSpLocks/>
          </p:cNvCxnSpPr>
          <p:nvPr/>
        </p:nvCxnSpPr>
        <p:spPr>
          <a:xfrm flipH="1">
            <a:off x="6603804" y="3223800"/>
            <a:ext cx="15144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 name="Connettore diritto 2">
            <a:extLst>
              <a:ext uri="{FF2B5EF4-FFF2-40B4-BE49-F238E27FC236}">
                <a16:creationId xmlns:a16="http://schemas.microsoft.com/office/drawing/2014/main" id="{DB56C931-E81A-E6DD-9D1D-DD00F02C04CC}"/>
              </a:ext>
            </a:extLst>
          </p:cNvPr>
          <p:cNvCxnSpPr/>
          <p:nvPr/>
        </p:nvCxnSpPr>
        <p:spPr>
          <a:xfrm flipV="1">
            <a:off x="2498529" y="1844225"/>
            <a:ext cx="0" cy="3019425"/>
          </a:xfrm>
          <a:prstGeom prst="line">
            <a:avLst/>
          </a:prstGeom>
          <a:ln>
            <a:prstDash val="sysDot"/>
          </a:ln>
        </p:spPr>
        <p:style>
          <a:lnRef idx="2">
            <a:schemeClr val="accent5"/>
          </a:lnRef>
          <a:fillRef idx="0">
            <a:schemeClr val="accent5"/>
          </a:fillRef>
          <a:effectRef idx="1">
            <a:schemeClr val="accent5"/>
          </a:effectRef>
          <a:fontRef idx="minor">
            <a:schemeClr val="tx1"/>
          </a:fontRef>
        </p:style>
      </p:cxnSp>
      <p:cxnSp>
        <p:nvCxnSpPr>
          <p:cNvPr id="7" name="Connettore diritto 6">
            <a:extLst>
              <a:ext uri="{FF2B5EF4-FFF2-40B4-BE49-F238E27FC236}">
                <a16:creationId xmlns:a16="http://schemas.microsoft.com/office/drawing/2014/main" id="{8584D320-B0BA-27A5-A6ED-36634E564E23}"/>
              </a:ext>
            </a:extLst>
          </p:cNvPr>
          <p:cNvCxnSpPr>
            <a:cxnSpLocks/>
          </p:cNvCxnSpPr>
          <p:nvPr/>
        </p:nvCxnSpPr>
        <p:spPr>
          <a:xfrm flipH="1">
            <a:off x="1479354" y="2561813"/>
            <a:ext cx="10191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14" name="Connettore diritto 13">
            <a:extLst>
              <a:ext uri="{FF2B5EF4-FFF2-40B4-BE49-F238E27FC236}">
                <a16:creationId xmlns:a16="http://schemas.microsoft.com/office/drawing/2014/main" id="{F4C7A27B-A96A-E540-C53C-DE8DC0B885E9}"/>
              </a:ext>
            </a:extLst>
          </p:cNvPr>
          <p:cNvCxnSpPr>
            <a:cxnSpLocks/>
          </p:cNvCxnSpPr>
          <p:nvPr/>
        </p:nvCxnSpPr>
        <p:spPr>
          <a:xfrm>
            <a:off x="6854285" y="2463228"/>
            <a:ext cx="2171702" cy="2229389"/>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9" name="Connettore diritto 28">
            <a:extLst>
              <a:ext uri="{FF2B5EF4-FFF2-40B4-BE49-F238E27FC236}">
                <a16:creationId xmlns:a16="http://schemas.microsoft.com/office/drawing/2014/main" id="{BAD924A5-1096-5783-B0BE-40E76F11FDAA}"/>
              </a:ext>
            </a:extLst>
          </p:cNvPr>
          <p:cNvCxnSpPr>
            <a:cxnSpLocks/>
          </p:cNvCxnSpPr>
          <p:nvPr/>
        </p:nvCxnSpPr>
        <p:spPr>
          <a:xfrm flipH="1">
            <a:off x="6632383" y="3766725"/>
            <a:ext cx="15144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31" name="CasellaDiTesto 30">
                <a:extLst>
                  <a:ext uri="{FF2B5EF4-FFF2-40B4-BE49-F238E27FC236}">
                    <a16:creationId xmlns:a16="http://schemas.microsoft.com/office/drawing/2014/main" id="{4F14CF30-DD38-EA7B-6842-38B9EB722712}"/>
                  </a:ext>
                </a:extLst>
              </p:cNvPr>
              <p:cNvSpPr txBox="1"/>
              <p:nvPr/>
            </p:nvSpPr>
            <p:spPr>
              <a:xfrm>
                <a:off x="2391648" y="1691825"/>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2</m:t>
                          </m:r>
                        </m:sub>
                        <m:sup>
                          <m:r>
                            <a:rPr lang="it-IT" b="0" i="1" smtClean="0">
                              <a:latin typeface="Cambria Math" panose="02040503050406030204" pitchFamily="18" charset="0"/>
                              <a:cs typeface="Times New Roman" panose="02020603050405020304" pitchFamily="18" charset="0"/>
                            </a:rPr>
                            <m:t>𝑠</m:t>
                          </m:r>
                        </m:sup>
                      </m:sSub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31" name="CasellaDiTesto 30">
                <a:extLst>
                  <a:ext uri="{FF2B5EF4-FFF2-40B4-BE49-F238E27FC236}">
                    <a16:creationId xmlns:a16="http://schemas.microsoft.com/office/drawing/2014/main" id="{4F14CF30-DD38-EA7B-6842-38B9EB722712}"/>
                  </a:ext>
                </a:extLst>
              </p:cNvPr>
              <p:cNvSpPr txBox="1">
                <a:spLocks noRot="1" noChangeAspect="1" noMove="1" noResize="1" noEditPoints="1" noAdjustHandles="1" noChangeArrowheads="1" noChangeShapeType="1" noTextEdit="1"/>
              </p:cNvSpPr>
              <p:nvPr/>
            </p:nvSpPr>
            <p:spPr>
              <a:xfrm>
                <a:off x="2391648" y="1691825"/>
                <a:ext cx="485768" cy="369332"/>
              </a:xfrm>
              <a:prstGeom prst="rect">
                <a:avLst/>
              </a:prstGeom>
              <a:blipFill>
                <a:blip r:embed="rId9"/>
                <a:stretch>
                  <a:fillRect b="-1667"/>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2" name="CasellaDiTesto 31">
                <a:extLst>
                  <a:ext uri="{FF2B5EF4-FFF2-40B4-BE49-F238E27FC236}">
                    <a16:creationId xmlns:a16="http://schemas.microsoft.com/office/drawing/2014/main" id="{71A9B295-5F02-BBE4-525C-C941597CC0D5}"/>
                  </a:ext>
                </a:extLst>
              </p:cNvPr>
              <p:cNvSpPr txBox="1"/>
              <p:nvPr/>
            </p:nvSpPr>
            <p:spPr>
              <a:xfrm>
                <a:off x="1068832" y="2312552"/>
                <a:ext cx="485768"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32" name="CasellaDiTesto 31">
                <a:extLst>
                  <a:ext uri="{FF2B5EF4-FFF2-40B4-BE49-F238E27FC236}">
                    <a16:creationId xmlns:a16="http://schemas.microsoft.com/office/drawing/2014/main" id="{71A9B295-5F02-BBE4-525C-C941597CC0D5}"/>
                  </a:ext>
                </a:extLst>
              </p:cNvPr>
              <p:cNvSpPr txBox="1">
                <a:spLocks noRot="1" noChangeAspect="1" noMove="1" noResize="1" noEditPoints="1" noAdjustHandles="1" noChangeArrowheads="1" noChangeShapeType="1" noTextEdit="1"/>
              </p:cNvSpPr>
              <p:nvPr/>
            </p:nvSpPr>
            <p:spPr>
              <a:xfrm>
                <a:off x="1068832" y="2312552"/>
                <a:ext cx="485768" cy="375424"/>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3" name="CasellaDiTesto 32">
                <a:extLst>
                  <a:ext uri="{FF2B5EF4-FFF2-40B4-BE49-F238E27FC236}">
                    <a16:creationId xmlns:a16="http://schemas.microsoft.com/office/drawing/2014/main" id="{23C12771-A255-CE09-41AB-517ED5226627}"/>
                  </a:ext>
                </a:extLst>
              </p:cNvPr>
              <p:cNvSpPr txBox="1"/>
              <p:nvPr/>
            </p:nvSpPr>
            <p:spPr>
              <a:xfrm>
                <a:off x="6162823" y="3516089"/>
                <a:ext cx="485768"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33" name="CasellaDiTesto 32">
                <a:extLst>
                  <a:ext uri="{FF2B5EF4-FFF2-40B4-BE49-F238E27FC236}">
                    <a16:creationId xmlns:a16="http://schemas.microsoft.com/office/drawing/2014/main" id="{23C12771-A255-CE09-41AB-517ED5226627}"/>
                  </a:ext>
                </a:extLst>
              </p:cNvPr>
              <p:cNvSpPr txBox="1">
                <a:spLocks noRot="1" noChangeAspect="1" noMove="1" noResize="1" noEditPoints="1" noAdjustHandles="1" noChangeArrowheads="1" noChangeShapeType="1" noTextEdit="1"/>
              </p:cNvSpPr>
              <p:nvPr/>
            </p:nvSpPr>
            <p:spPr>
              <a:xfrm>
                <a:off x="6162823" y="3516089"/>
                <a:ext cx="485768" cy="375424"/>
              </a:xfrm>
              <a:prstGeom prst="rect">
                <a:avLst/>
              </a:prstGeom>
              <a:blipFill>
                <a:blip r:embed="rId11"/>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4" name="CasellaDiTesto 33">
                <a:extLst>
                  <a:ext uri="{FF2B5EF4-FFF2-40B4-BE49-F238E27FC236}">
                    <a16:creationId xmlns:a16="http://schemas.microsoft.com/office/drawing/2014/main" id="{0DA8E3B6-22A2-273F-81D4-DFE5A2470A83}"/>
                  </a:ext>
                </a:extLst>
              </p:cNvPr>
              <p:cNvSpPr txBox="1"/>
              <p:nvPr/>
            </p:nvSpPr>
            <p:spPr>
              <a:xfrm>
                <a:off x="8368760" y="4365555"/>
                <a:ext cx="485768" cy="3802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𝐾</m:t>
                          </m:r>
                        </m:e>
                        <m:sub>
                          <m:r>
                            <a:rPr lang="it-IT" b="0" i="1" smtClean="0">
                              <a:latin typeface="Cambria Math" panose="02040503050406030204" pitchFamily="18" charset="0"/>
                              <a:cs typeface="Times New Roman" panose="02020603050405020304" pitchFamily="18" charset="0"/>
                            </a:rPr>
                            <m:t>2</m:t>
                          </m:r>
                        </m:sub>
                        <m:sup>
                          <m:r>
                            <a:rPr lang="it-IT" b="0" i="1" smtClean="0">
                              <a:latin typeface="Cambria Math" panose="02040503050406030204" pitchFamily="18" charset="0"/>
                              <a:cs typeface="Times New Roman" panose="02020603050405020304" pitchFamily="18" charset="0"/>
                            </a:rPr>
                            <m:t>𝑑</m:t>
                          </m:r>
                        </m:sup>
                      </m:sSubSup>
                    </m:oMath>
                  </m:oMathPara>
                </a14:m>
                <a:endParaRPr lang="it-IT" dirty="0">
                  <a:latin typeface="Times New Roman" panose="02020603050405020304" pitchFamily="18" charset="0"/>
                  <a:cs typeface="Times New Roman" panose="02020603050405020304" pitchFamily="18" charset="0"/>
                </a:endParaRPr>
              </a:p>
            </p:txBody>
          </p:sp>
        </mc:Choice>
        <mc:Fallback>
          <p:sp>
            <p:nvSpPr>
              <p:cNvPr id="34" name="CasellaDiTesto 33">
                <a:extLst>
                  <a:ext uri="{FF2B5EF4-FFF2-40B4-BE49-F238E27FC236}">
                    <a16:creationId xmlns:a16="http://schemas.microsoft.com/office/drawing/2014/main" id="{0DA8E3B6-22A2-273F-81D4-DFE5A2470A83}"/>
                  </a:ext>
                </a:extLst>
              </p:cNvPr>
              <p:cNvSpPr txBox="1">
                <a:spLocks noRot="1" noChangeAspect="1" noMove="1" noResize="1" noEditPoints="1" noAdjustHandles="1" noChangeArrowheads="1" noChangeShapeType="1" noTextEdit="1"/>
              </p:cNvSpPr>
              <p:nvPr/>
            </p:nvSpPr>
            <p:spPr>
              <a:xfrm>
                <a:off x="8368760" y="4365555"/>
                <a:ext cx="485768" cy="380297"/>
              </a:xfrm>
              <a:prstGeom prst="rect">
                <a:avLst/>
              </a:prstGeom>
              <a:blipFill>
                <a:blip r:embed="rId12"/>
                <a:stretch>
                  <a:fillRect b="-1587"/>
                </a:stretch>
              </a:blipFill>
            </p:spPr>
            <p:txBody>
              <a:bodyPr/>
              <a:lstStyle/>
              <a:p>
                <a:r>
                  <a:rPr lang="it-IT">
                    <a:noFill/>
                  </a:rPr>
                  <a:t> </a:t>
                </a:r>
              </a:p>
            </p:txBody>
          </p:sp>
        </mc:Fallback>
      </mc:AlternateContent>
      <p:sp>
        <p:nvSpPr>
          <p:cNvPr id="35" name="Marcador de contenido 2">
            <a:extLst>
              <a:ext uri="{FF2B5EF4-FFF2-40B4-BE49-F238E27FC236}">
                <a16:creationId xmlns:a16="http://schemas.microsoft.com/office/drawing/2014/main" id="{073E37FA-65ED-434F-8BC9-39A1E5862771}"/>
              </a:ext>
            </a:extLst>
          </p:cNvPr>
          <p:cNvSpPr txBox="1">
            <a:spLocks/>
          </p:cNvSpPr>
          <p:nvPr/>
        </p:nvSpPr>
        <p:spPr bwMode="auto">
          <a:xfrm>
            <a:off x="615709" y="5178943"/>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I prezzi sono espressioni delle </a:t>
            </a:r>
            <a:r>
              <a:rPr lang="it-IT" sz="1800" b="1" dirty="0">
                <a:latin typeface="Times New Roman" panose="02020603050405020304" pitchFamily="18" charset="0"/>
                <a:cs typeface="Times New Roman" panose="02020603050405020304" pitchFamily="18" charset="0"/>
              </a:rPr>
              <a:t>preferenze degli agenti</a:t>
            </a:r>
            <a:r>
              <a:rPr lang="it-IT" sz="1800" dirty="0">
                <a:latin typeface="Times New Roman" panose="02020603050405020304" pitchFamily="18" charset="0"/>
                <a:cs typeface="Times New Roman" panose="02020603050405020304" pitchFamily="18" charset="0"/>
              </a:rPr>
              <a:t>! Un aumento della preferenza per il tempo libero, implica una minore preferenza per il consumo e quindi un desiderio di produzione più basso delle famiglie. Tramite i meccanismi del mercato, tale obiettivo viene raggiunto. </a:t>
            </a:r>
            <a:r>
              <a:rPr lang="it-IT" sz="1800" i="1" dirty="0">
                <a:latin typeface="Times New Roman" panose="02020603050405020304" pitchFamily="18" charset="0"/>
                <a:cs typeface="Times New Roman" panose="02020603050405020304" pitchFamily="18" charset="0"/>
              </a:rPr>
              <a:t>«I mercati sono democratiche espressioni delle preferenze dei cittadini (cit.)»</a:t>
            </a:r>
          </a:p>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sp>
        <p:nvSpPr>
          <p:cNvPr id="37" name="Shape 17">
            <a:extLst>
              <a:ext uri="{FF2B5EF4-FFF2-40B4-BE49-F238E27FC236}">
                <a16:creationId xmlns:a16="http://schemas.microsoft.com/office/drawing/2014/main" id="{36689C7A-A131-6418-D666-851F10B8E15F}"/>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38" name="Shape 18">
            <a:extLst>
              <a:ext uri="{FF2B5EF4-FFF2-40B4-BE49-F238E27FC236}">
                <a16:creationId xmlns:a16="http://schemas.microsoft.com/office/drawing/2014/main" id="{288073BD-30F8-8750-2271-54A761C73EC1}"/>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39" name="Image 0" descr="preencoded.png">
            <a:extLst>
              <a:ext uri="{FF2B5EF4-FFF2-40B4-BE49-F238E27FC236}">
                <a16:creationId xmlns:a16="http://schemas.microsoft.com/office/drawing/2014/main" id="{F74066B4-A9A7-923D-61AE-82EB72A3E42B}"/>
              </a:ext>
            </a:extLst>
          </p:cNvPr>
          <p:cNvPicPr>
            <a:picLocks noChangeAspect="1"/>
          </p:cNvPicPr>
          <p:nvPr/>
        </p:nvPicPr>
        <p:blipFill>
          <a:blip r:embed="rId1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37905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A759C3-5A98-D1B9-7FD9-80970041C464}"/>
            </a:ext>
          </a:extLst>
        </p:cNvPr>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 name="Title 1">
            <a:extLst>
              <a:ext uri="{FF2B5EF4-FFF2-40B4-BE49-F238E27FC236}">
                <a16:creationId xmlns:a16="http://schemas.microsoft.com/office/drawing/2014/main" id="{B202FEB5-6E90-F78C-9093-CC988F859567}"/>
              </a:ext>
            </a:extLst>
          </p:cNvPr>
          <p:cNvSpPr>
            <a:spLocks noGrp="1"/>
          </p:cNvSpPr>
          <p:nvPr>
            <p:ph type="title"/>
          </p:nvPr>
        </p:nvSpPr>
        <p:spPr>
          <a:xfrm>
            <a:off x="838201" y="345810"/>
            <a:ext cx="4960945" cy="1325563"/>
          </a:xfrm>
        </p:spPr>
        <p:txBody>
          <a:bodyPr>
            <a:normAutofit fontScale="90000"/>
          </a:bodyPr>
          <a:lstStyle/>
          <a:p>
            <a:r>
              <a:rPr lang="it-IT" sz="4000" noProof="0" dirty="0">
                <a:latin typeface="Times New Roman" panose="02020603050405020304" pitchFamily="18" charset="0"/>
                <a:cs typeface="Times New Roman" panose="02020603050405020304" pitchFamily="18" charset="0"/>
              </a:rPr>
              <a:t>Teoria classica dei prezzi e della distribuzione</a:t>
            </a:r>
            <a:endParaRPr lang="it-IT" sz="4100" noProof="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CD25A6-1B8D-6D5D-FF1A-3B7F6D655CE0}"/>
              </a:ext>
            </a:extLst>
          </p:cNvPr>
          <p:cNvSpPr>
            <a:spLocks noGrp="1"/>
          </p:cNvSpPr>
          <p:nvPr>
            <p:ph idx="1"/>
          </p:nvPr>
        </p:nvSpPr>
        <p:spPr>
          <a:xfrm>
            <a:off x="629919" y="1751216"/>
            <a:ext cx="5464557" cy="4351338"/>
          </a:xfrm>
        </p:spPr>
        <p:txBody>
          <a:bodyPr>
            <a:noAutofit/>
          </a:bodyPr>
          <a:lstStyle/>
          <a:p>
            <a:pPr algn="just"/>
            <a:r>
              <a:rPr lang="it-IT" sz="1700" noProof="0" dirty="0">
                <a:latin typeface="Times New Roman" panose="02020603050405020304" pitchFamily="18" charset="0"/>
                <a:cs typeface="Times New Roman" panose="02020603050405020304" pitchFamily="18" charset="0"/>
              </a:rPr>
              <a:t>Teoria del valore-lavoro: Marx sostiene che il valore di una merce è determinato dal lavoro socialmente necessario richiesto per produrla. Tuttavia, nei volumi II e III de Il Capitale, egli riconosce che i prezzi di mercato delle merci si discostano dai loro valori-lavoro a causa della diversa composizione organica del capitale nei vari settori produttivi.</a:t>
            </a:r>
          </a:p>
          <a:p>
            <a:pPr algn="just"/>
            <a:r>
              <a:rPr lang="it-IT" sz="1700" noProof="0" dirty="0">
                <a:latin typeface="Times New Roman" panose="02020603050405020304" pitchFamily="18" charset="0"/>
                <a:cs typeface="Times New Roman" panose="02020603050405020304" pitchFamily="18" charset="0"/>
              </a:rPr>
              <a:t>La teoria marxista del valore-lavoro presenta il problema della trasformazione dei valori in prezzi (analiticamente, un problema simile a quello affrontato dai Neoclassici).</a:t>
            </a:r>
          </a:p>
          <a:p>
            <a:pPr algn="just"/>
            <a:r>
              <a:rPr lang="it-IT" sz="1700" noProof="0" dirty="0">
                <a:latin typeface="Times New Roman" panose="02020603050405020304" pitchFamily="18" charset="0"/>
                <a:cs typeface="Times New Roman" panose="02020603050405020304" pitchFamily="18" charset="0"/>
              </a:rPr>
              <a:t>Sraffa: Ripresa della teoria classica della distribuzione (Ricardo, Marx) e rappresentazione rigorosa dell’approccio al surplus. La riformulazione </a:t>
            </a:r>
            <a:r>
              <a:rPr lang="it-IT" sz="1700" noProof="0" dirty="0" err="1">
                <a:latin typeface="Times New Roman" panose="02020603050405020304" pitchFamily="18" charset="0"/>
                <a:cs typeface="Times New Roman" panose="02020603050405020304" pitchFamily="18" charset="0"/>
              </a:rPr>
              <a:t>Sraffiana</a:t>
            </a:r>
            <a:r>
              <a:rPr lang="it-IT" sz="1700" noProof="0" dirty="0">
                <a:latin typeface="Times New Roman" panose="02020603050405020304" pitchFamily="18" charset="0"/>
                <a:cs typeface="Times New Roman" panose="02020603050405020304" pitchFamily="18" charset="0"/>
              </a:rPr>
              <a:t> della teoria marxiana del valore-lavoro consiste nel riconoscere che i prezzi di produzione e il saggio di profitto si determinano simultaneamente in un sistema produttivo con input e output interdipendenti.</a:t>
            </a:r>
          </a:p>
        </p:txBody>
      </p:sp>
      <p:pic>
        <p:nvPicPr>
          <p:cNvPr id="7" name="Google Shape;310;p16">
            <a:extLst>
              <a:ext uri="{FF2B5EF4-FFF2-40B4-BE49-F238E27FC236}">
                <a16:creationId xmlns:a16="http://schemas.microsoft.com/office/drawing/2014/main" id="{7B24D0AB-FB19-AE37-7240-6153EF5A29FA}"/>
              </a:ext>
            </a:extLst>
          </p:cNvPr>
          <p:cNvPicPr preferRelativeResize="0"/>
          <p:nvPr/>
        </p:nvPicPr>
        <p:blipFill rotWithShape="1">
          <a:blip r:embed="rId2"/>
          <a:srcRect r="1" b="21676"/>
          <a:stretch/>
        </p:blipFill>
        <p:spPr>
          <a:xfrm>
            <a:off x="7003181" y="2752523"/>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p:spPr>
      </p:pic>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noProof="0" dirty="0"/>
          </a:p>
        </p:txBody>
      </p:sp>
      <p:pic>
        <p:nvPicPr>
          <p:cNvPr id="8" name="Picture 2" descr="Piero Sraffa - Wikipedia">
            <a:extLst>
              <a:ext uri="{FF2B5EF4-FFF2-40B4-BE49-F238E27FC236}">
                <a16:creationId xmlns:a16="http://schemas.microsoft.com/office/drawing/2014/main" id="{9366D556-5A2F-E1F9-71E1-F8D16073A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802" r="2" b="25594"/>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David Ricardo is very much alive (and kicking) – City-REDI Blog">
            <a:extLst>
              <a:ext uri="{FF2B5EF4-FFF2-40B4-BE49-F238E27FC236}">
                <a16:creationId xmlns:a16="http://schemas.microsoft.com/office/drawing/2014/main" id="{46014555-CF6F-2B1E-EA9C-6E386CA94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130" r="18175" b="3"/>
          <a:stretch/>
        </p:blipFill>
        <p:spPr bwMode="auto">
          <a:xfrm>
            <a:off x="9825119" y="562932"/>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
        <p:nvSpPr>
          <p:cNvPr id="4" name="Shape 17">
            <a:extLst>
              <a:ext uri="{FF2B5EF4-FFF2-40B4-BE49-F238E27FC236}">
                <a16:creationId xmlns:a16="http://schemas.microsoft.com/office/drawing/2014/main" id="{056FDFD5-EAC3-4DDC-D4B2-BE428D241A9C}"/>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6" name="Shape 18">
            <a:extLst>
              <a:ext uri="{FF2B5EF4-FFF2-40B4-BE49-F238E27FC236}">
                <a16:creationId xmlns:a16="http://schemas.microsoft.com/office/drawing/2014/main" id="{1BFC8683-55DD-8173-C6EB-D59F2D24C6E8}"/>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9" name="Image 0" descr="preencoded.png">
            <a:extLst>
              <a:ext uri="{FF2B5EF4-FFF2-40B4-BE49-F238E27FC236}">
                <a16:creationId xmlns:a16="http://schemas.microsoft.com/office/drawing/2014/main" id="{6B3C4F46-390A-F2F5-121A-D2B5F74D6F68}"/>
              </a:ext>
            </a:extLst>
          </p:cNvPr>
          <p:cNvPicPr>
            <a:picLocks noChangeAspect="1"/>
          </p:cNvPicPr>
          <p:nvPr/>
        </p:nvPicPr>
        <p:blipFill>
          <a:blip r:embed="rId5"/>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267810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7971-C1D4-4F34-E040-3A45DAC9D72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0CB9D57-53D0-15C1-06B2-AF1A01499960}"/>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Che effetto ha un aumento della PML (</a:t>
                </a:r>
                <a14:m>
                  <m:oMath xmlns:m="http://schemas.openxmlformats.org/officeDocument/2006/math">
                    <m:r>
                      <a:rPr lang="it-IT" b="0" i="1" noProof="0" smtClean="0">
                        <a:latin typeface="Cambria Math" panose="02040503050406030204" pitchFamily="18" charset="0"/>
                        <a:cs typeface="Times New Roman" panose="02020603050405020304" pitchFamily="18" charset="0"/>
                      </a:rPr>
                      <m:t>𝛽</m:t>
                    </m:r>
                    <m:r>
                      <a:rPr lang="it-IT" b="0" i="1" noProof="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it-IT" noProof="0" dirty="0">
                    <a:latin typeface="Times New Roman" panose="02020603050405020304" pitchFamily="18" charset="0"/>
                    <a:cs typeface="Times New Roman" panose="02020603050405020304" pitchFamily="18" charset="0"/>
                  </a:rPr>
                  <a:t>)? </a:t>
                </a:r>
              </a:p>
            </p:txBody>
          </p:sp>
        </mc:Choice>
        <mc:Fallback xmlns="">
          <p:sp>
            <p:nvSpPr>
              <p:cNvPr id="2" name="Title 1">
                <a:extLst>
                  <a:ext uri="{FF2B5EF4-FFF2-40B4-BE49-F238E27FC236}">
                    <a16:creationId xmlns:a16="http://schemas.microsoft.com/office/drawing/2014/main" id="{F0CB9D57-53D0-15C1-06B2-AF1A01499960}"/>
                  </a:ext>
                </a:extLst>
              </p:cNvPr>
              <p:cNvSpPr>
                <a:spLocks noGrp="1" noRot="1" noChangeAspect="1" noMove="1" noResize="1" noEditPoints="1" noAdjustHandles="1" noChangeArrowheads="1" noChangeShapeType="1" noTextEdit="1"/>
              </p:cNvSpPr>
              <p:nvPr>
                <p:ph type="title"/>
              </p:nvPr>
            </p:nvSpPr>
            <p:spPr>
              <a:xfrm>
                <a:off x="836426" y="240769"/>
                <a:ext cx="10515600" cy="1325563"/>
              </a:xfrm>
              <a:blipFill>
                <a:blip r:embed="rId2"/>
                <a:stretch>
                  <a:fillRect l="-2319"/>
                </a:stretch>
              </a:blipFill>
            </p:spPr>
            <p:txBody>
              <a:bodyPr/>
              <a:lstStyle/>
              <a:p>
                <a:r>
                  <a:rPr lang="it-IT">
                    <a:noFill/>
                  </a:rPr>
                  <a:t> </a:t>
                </a:r>
              </a:p>
            </p:txBody>
          </p:sp>
        </mc:Fallback>
      </mc:AlternateContent>
      <p:sp>
        <p:nvSpPr>
          <p:cNvPr id="6" name="Marcador de contenido 2">
            <a:extLst>
              <a:ext uri="{FF2B5EF4-FFF2-40B4-BE49-F238E27FC236}">
                <a16:creationId xmlns:a16="http://schemas.microsoft.com/office/drawing/2014/main" id="{CDA91D15-6A06-CC03-D466-DDA7600F528E}"/>
              </a:ext>
            </a:extLst>
          </p:cNvPr>
          <p:cNvSpPr txBox="1">
            <a:spLocks/>
          </p:cNvSpPr>
          <p:nvPr/>
        </p:nvSpPr>
        <p:spPr bwMode="auto">
          <a:xfrm>
            <a:off x="797439" y="1431862"/>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grpSp>
        <p:nvGrpSpPr>
          <p:cNvPr id="10" name="Gruppo 9">
            <a:extLst>
              <a:ext uri="{FF2B5EF4-FFF2-40B4-BE49-F238E27FC236}">
                <a16:creationId xmlns:a16="http://schemas.microsoft.com/office/drawing/2014/main" id="{F6A326B2-BAE5-3B3B-D645-F624119C0563}"/>
              </a:ext>
            </a:extLst>
          </p:cNvPr>
          <p:cNvGrpSpPr/>
          <p:nvPr/>
        </p:nvGrpSpPr>
        <p:grpSpPr>
          <a:xfrm>
            <a:off x="1479354" y="2085975"/>
            <a:ext cx="8677275" cy="3162300"/>
            <a:chOff x="1552575" y="2609850"/>
            <a:chExt cx="8677275" cy="3162300"/>
          </a:xfrm>
        </p:grpSpPr>
        <p:cxnSp>
          <p:nvCxnSpPr>
            <p:cNvPr id="4" name="Connettore 2 3">
              <a:extLst>
                <a:ext uri="{FF2B5EF4-FFF2-40B4-BE49-F238E27FC236}">
                  <a16:creationId xmlns:a16="http://schemas.microsoft.com/office/drawing/2014/main" id="{668842D7-368E-EDC4-853F-80603F0F7B9C}"/>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7D790E48-80EC-75F7-9BF7-63254A8E1C28}"/>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Connettore 2 7">
              <a:extLst>
                <a:ext uri="{FF2B5EF4-FFF2-40B4-BE49-F238E27FC236}">
                  <a16:creationId xmlns:a16="http://schemas.microsoft.com/office/drawing/2014/main" id="{268B55C7-88D3-C231-4F26-B5A52FF0E694}"/>
                </a:ext>
              </a:extLst>
            </p:cNvPr>
            <p:cNvCxnSpPr/>
            <p:nvPr/>
          </p:nvCxnSpPr>
          <p:spPr>
            <a:xfrm flipV="1">
              <a:off x="6677025"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Connettore 2 8">
              <a:extLst>
                <a:ext uri="{FF2B5EF4-FFF2-40B4-BE49-F238E27FC236}">
                  <a16:creationId xmlns:a16="http://schemas.microsoft.com/office/drawing/2014/main" id="{49EBF77A-673C-83EB-C307-C3B039F50FB4}"/>
                </a:ext>
              </a:extLst>
            </p:cNvPr>
            <p:cNvCxnSpPr>
              <a:cxnSpLocks/>
            </p:cNvCxnSpPr>
            <p:nvPr/>
          </p:nvCxnSpPr>
          <p:spPr>
            <a:xfrm>
              <a:off x="6667500"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297B052C-5AC7-5F30-7579-2C97DBE485BF}"/>
              </a:ext>
            </a:extLst>
          </p:cNvPr>
          <p:cNvCxnSpPr/>
          <p:nvPr/>
        </p:nvCxnSpPr>
        <p:spPr>
          <a:xfrm flipV="1">
            <a:off x="2955729" y="22288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Connettore diritto 12">
            <a:extLst>
              <a:ext uri="{FF2B5EF4-FFF2-40B4-BE49-F238E27FC236}">
                <a16:creationId xmlns:a16="http://schemas.microsoft.com/office/drawing/2014/main" id="{B09F2715-8D7C-449E-587F-1981C7EB4B7D}"/>
              </a:ext>
            </a:extLst>
          </p:cNvPr>
          <p:cNvCxnSpPr/>
          <p:nvPr/>
        </p:nvCxnSpPr>
        <p:spPr>
          <a:xfrm flipV="1">
            <a:off x="8118279" y="22288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3991C5DB-1524-40D2-18EC-E7C7AC173787}"/>
              </a:ext>
            </a:extLst>
          </p:cNvPr>
          <p:cNvCxnSpPr/>
          <p:nvPr/>
        </p:nvCxnSpPr>
        <p:spPr>
          <a:xfrm>
            <a:off x="1984179" y="2419350"/>
            <a:ext cx="2428875" cy="2524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diritto 15">
            <a:extLst>
              <a:ext uri="{FF2B5EF4-FFF2-40B4-BE49-F238E27FC236}">
                <a16:creationId xmlns:a16="http://schemas.microsoft.com/office/drawing/2014/main" id="{3E004EBC-DB7A-4C8A-B90C-482F7B6A6EE7}"/>
              </a:ext>
            </a:extLst>
          </p:cNvPr>
          <p:cNvCxnSpPr/>
          <p:nvPr/>
        </p:nvCxnSpPr>
        <p:spPr>
          <a:xfrm>
            <a:off x="7041952" y="2476499"/>
            <a:ext cx="2428875" cy="2524125"/>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D1FC827D-3635-3775-9589-0F0D057E69B0}"/>
              </a:ext>
            </a:extLst>
          </p:cNvPr>
          <p:cNvSpPr txBox="1"/>
          <p:nvPr/>
        </p:nvSpPr>
        <p:spPr>
          <a:xfrm>
            <a:off x="1060263" y="21600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w</a:t>
            </a:r>
          </a:p>
        </p:txBody>
      </p:sp>
      <p:sp>
        <p:nvSpPr>
          <p:cNvPr id="18" name="CasellaDiTesto 17">
            <a:extLst>
              <a:ext uri="{FF2B5EF4-FFF2-40B4-BE49-F238E27FC236}">
                <a16:creationId xmlns:a16="http://schemas.microsoft.com/office/drawing/2014/main" id="{88941BF6-BFD7-CBAF-4F47-34533AD2E0BB}"/>
              </a:ext>
            </a:extLst>
          </p:cNvPr>
          <p:cNvSpPr txBox="1"/>
          <p:nvPr/>
        </p:nvSpPr>
        <p:spPr>
          <a:xfrm>
            <a:off x="6222813" y="21600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a:t>
            </a:r>
          </a:p>
        </p:txBody>
      </p:sp>
      <p:sp>
        <p:nvSpPr>
          <p:cNvPr id="19" name="CasellaDiTesto 18">
            <a:extLst>
              <a:ext uri="{FF2B5EF4-FFF2-40B4-BE49-F238E27FC236}">
                <a16:creationId xmlns:a16="http://schemas.microsoft.com/office/drawing/2014/main" id="{7AD1E9F9-C04B-DC20-4A3F-6A0D373D624D}"/>
              </a:ext>
            </a:extLst>
          </p:cNvPr>
          <p:cNvSpPr txBox="1"/>
          <p:nvPr/>
        </p:nvSpPr>
        <p:spPr>
          <a:xfrm>
            <a:off x="4708338" y="52482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t>
            </a:r>
          </a:p>
        </p:txBody>
      </p:sp>
      <p:sp>
        <p:nvSpPr>
          <p:cNvPr id="20" name="CasellaDiTesto 19">
            <a:extLst>
              <a:ext uri="{FF2B5EF4-FFF2-40B4-BE49-F238E27FC236}">
                <a16:creationId xmlns:a16="http://schemas.microsoft.com/office/drawing/2014/main" id="{8F2DE949-1968-58AA-F89E-C3FCBAE5A707}"/>
              </a:ext>
            </a:extLst>
          </p:cNvPr>
          <p:cNvSpPr txBox="1"/>
          <p:nvPr/>
        </p:nvSpPr>
        <p:spPr>
          <a:xfrm>
            <a:off x="9918510" y="52482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K</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F8FFB064-D0C1-6F93-BD6D-C749B827A491}"/>
                  </a:ext>
                </a:extLst>
              </p:cNvPr>
              <p:cNvSpPr txBox="1"/>
              <p:nvPr/>
            </p:nvSpPr>
            <p:spPr>
              <a:xfrm>
                <a:off x="2965261" y="211455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1" name="CasellaDiTesto 20">
                <a:extLst>
                  <a:ext uri="{FF2B5EF4-FFF2-40B4-BE49-F238E27FC236}">
                    <a16:creationId xmlns:a16="http://schemas.microsoft.com/office/drawing/2014/main" id="{F8FFB064-D0C1-6F93-BD6D-C749B827A491}"/>
                  </a:ext>
                </a:extLst>
              </p:cNvPr>
              <p:cNvSpPr txBox="1">
                <a:spLocks noRot="1" noChangeAspect="1" noMove="1" noResize="1" noEditPoints="1" noAdjustHandles="1" noChangeArrowheads="1" noChangeShapeType="1" noTextEdit="1"/>
              </p:cNvSpPr>
              <p:nvPr/>
            </p:nvSpPr>
            <p:spPr>
              <a:xfrm>
                <a:off x="2965261" y="2114550"/>
                <a:ext cx="485768"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6D8C1716-4921-C5ED-ADF6-A2B42043D0F9}"/>
                  </a:ext>
                </a:extLst>
              </p:cNvPr>
              <p:cNvSpPr txBox="1"/>
              <p:nvPr/>
            </p:nvSpPr>
            <p:spPr>
              <a:xfrm>
                <a:off x="8070654" y="2160032"/>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2" name="CasellaDiTesto 21">
                <a:extLst>
                  <a:ext uri="{FF2B5EF4-FFF2-40B4-BE49-F238E27FC236}">
                    <a16:creationId xmlns:a16="http://schemas.microsoft.com/office/drawing/2014/main" id="{6D8C1716-4921-C5ED-ADF6-A2B42043D0F9}"/>
                  </a:ext>
                </a:extLst>
              </p:cNvPr>
              <p:cNvSpPr txBox="1">
                <a:spLocks noRot="1" noChangeAspect="1" noMove="1" noResize="1" noEditPoints="1" noAdjustHandles="1" noChangeArrowheads="1" noChangeShapeType="1" noTextEdit="1"/>
              </p:cNvSpPr>
              <p:nvPr/>
            </p:nvSpPr>
            <p:spPr>
              <a:xfrm>
                <a:off x="8070654" y="2160032"/>
                <a:ext cx="485768" cy="369332"/>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7D99D599-F6D6-91C2-C23C-044D1FAC4736}"/>
                  </a:ext>
                </a:extLst>
              </p:cNvPr>
              <p:cNvSpPr txBox="1"/>
              <p:nvPr/>
            </p:nvSpPr>
            <p:spPr>
              <a:xfrm>
                <a:off x="4079687" y="4372570"/>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3" name="CasellaDiTesto 22">
                <a:extLst>
                  <a:ext uri="{FF2B5EF4-FFF2-40B4-BE49-F238E27FC236}">
                    <a16:creationId xmlns:a16="http://schemas.microsoft.com/office/drawing/2014/main" id="{7D99D599-F6D6-91C2-C23C-044D1FAC4736}"/>
                  </a:ext>
                </a:extLst>
              </p:cNvPr>
              <p:cNvSpPr txBox="1">
                <a:spLocks noRot="1" noChangeAspect="1" noMove="1" noResize="1" noEditPoints="1" noAdjustHandles="1" noChangeArrowheads="1" noChangeShapeType="1" noTextEdit="1"/>
              </p:cNvSpPr>
              <p:nvPr/>
            </p:nvSpPr>
            <p:spPr>
              <a:xfrm>
                <a:off x="4079687" y="4372570"/>
                <a:ext cx="485768" cy="37427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D3FD1D8F-B6D9-77F6-1DD4-23521AEC7B08}"/>
                  </a:ext>
                </a:extLst>
              </p:cNvPr>
              <p:cNvSpPr txBox="1"/>
              <p:nvPr/>
            </p:nvSpPr>
            <p:spPr>
              <a:xfrm>
                <a:off x="9237479" y="4452407"/>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4" name="CasellaDiTesto 23">
                <a:extLst>
                  <a:ext uri="{FF2B5EF4-FFF2-40B4-BE49-F238E27FC236}">
                    <a16:creationId xmlns:a16="http://schemas.microsoft.com/office/drawing/2014/main" id="{D3FD1D8F-B6D9-77F6-1DD4-23521AEC7B08}"/>
                  </a:ext>
                </a:extLst>
              </p:cNvPr>
              <p:cNvSpPr txBox="1">
                <a:spLocks noRot="1" noChangeAspect="1" noMove="1" noResize="1" noEditPoints="1" noAdjustHandles="1" noChangeArrowheads="1" noChangeShapeType="1" noTextEdit="1"/>
              </p:cNvSpPr>
              <p:nvPr/>
            </p:nvSpPr>
            <p:spPr>
              <a:xfrm>
                <a:off x="9237479" y="4452407"/>
                <a:ext cx="485768" cy="37427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BD24E6D2-EA7D-EF99-AFF3-9980CBB88C5A}"/>
                  </a:ext>
                </a:extLst>
              </p:cNvPr>
              <p:cNvSpPr txBox="1"/>
              <p:nvPr/>
            </p:nvSpPr>
            <p:spPr>
              <a:xfrm>
                <a:off x="1017381" y="3222637"/>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5" name="CasellaDiTesto 24">
                <a:extLst>
                  <a:ext uri="{FF2B5EF4-FFF2-40B4-BE49-F238E27FC236}">
                    <a16:creationId xmlns:a16="http://schemas.microsoft.com/office/drawing/2014/main" id="{BD24E6D2-EA7D-EF99-AFF3-9980CBB88C5A}"/>
                  </a:ext>
                </a:extLst>
              </p:cNvPr>
              <p:cNvSpPr txBox="1">
                <a:spLocks noRot="1" noChangeAspect="1" noMove="1" noResize="1" noEditPoints="1" noAdjustHandles="1" noChangeArrowheads="1" noChangeShapeType="1" noTextEdit="1"/>
              </p:cNvSpPr>
              <p:nvPr/>
            </p:nvSpPr>
            <p:spPr>
              <a:xfrm>
                <a:off x="1017381" y="3222637"/>
                <a:ext cx="485768" cy="369332"/>
              </a:xfrm>
              <a:prstGeom prst="rect">
                <a:avLst/>
              </a:prstGeom>
              <a:blipFill>
                <a:blip r:embed="rId7"/>
                <a:stretch>
                  <a:fillRect b="-333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16E380A-9452-B1CB-7407-17FAF90A4D52}"/>
                  </a:ext>
                </a:extLst>
              </p:cNvPr>
              <p:cNvSpPr txBox="1"/>
              <p:nvPr/>
            </p:nvSpPr>
            <p:spPr>
              <a:xfrm>
                <a:off x="6146615" y="3403638"/>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6" name="CasellaDiTesto 25">
                <a:extLst>
                  <a:ext uri="{FF2B5EF4-FFF2-40B4-BE49-F238E27FC236}">
                    <a16:creationId xmlns:a16="http://schemas.microsoft.com/office/drawing/2014/main" id="{A16E380A-9452-B1CB-7407-17FAF90A4D52}"/>
                  </a:ext>
                </a:extLst>
              </p:cNvPr>
              <p:cNvSpPr txBox="1">
                <a:spLocks noRot="1" noChangeAspect="1" noMove="1" noResize="1" noEditPoints="1" noAdjustHandles="1" noChangeArrowheads="1" noChangeShapeType="1" noTextEdit="1"/>
              </p:cNvSpPr>
              <p:nvPr/>
            </p:nvSpPr>
            <p:spPr>
              <a:xfrm>
                <a:off x="6146615" y="3403638"/>
                <a:ext cx="485768" cy="369332"/>
              </a:xfrm>
              <a:prstGeom prst="rect">
                <a:avLst/>
              </a:prstGeom>
              <a:blipFill>
                <a:blip r:embed="rId8"/>
                <a:stretch>
                  <a:fillRect b="-1639"/>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9DD3C6DD-2227-98D5-D1B4-26070763F3A5}"/>
              </a:ext>
            </a:extLst>
          </p:cNvPr>
          <p:cNvCxnSpPr>
            <a:cxnSpLocks/>
          </p:cNvCxnSpPr>
          <p:nvPr/>
        </p:nvCxnSpPr>
        <p:spPr>
          <a:xfrm flipH="1">
            <a:off x="1488879" y="3441738"/>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0" name="Connettore diritto 29">
            <a:extLst>
              <a:ext uri="{FF2B5EF4-FFF2-40B4-BE49-F238E27FC236}">
                <a16:creationId xmlns:a16="http://schemas.microsoft.com/office/drawing/2014/main" id="{3466EC20-E9A9-CA8A-78D2-5FC7C1E027C7}"/>
              </a:ext>
            </a:extLst>
          </p:cNvPr>
          <p:cNvCxnSpPr>
            <a:cxnSpLocks/>
          </p:cNvCxnSpPr>
          <p:nvPr/>
        </p:nvCxnSpPr>
        <p:spPr>
          <a:xfrm flipH="1">
            <a:off x="6603804" y="3608425"/>
            <a:ext cx="15144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 name="Connettore diritto 2">
            <a:extLst>
              <a:ext uri="{FF2B5EF4-FFF2-40B4-BE49-F238E27FC236}">
                <a16:creationId xmlns:a16="http://schemas.microsoft.com/office/drawing/2014/main" id="{0B114761-B471-8C83-0504-9F7BDACFE205}"/>
              </a:ext>
            </a:extLst>
          </p:cNvPr>
          <p:cNvCxnSpPr/>
          <p:nvPr/>
        </p:nvCxnSpPr>
        <p:spPr>
          <a:xfrm>
            <a:off x="2479482" y="2154018"/>
            <a:ext cx="2428875" cy="252412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7" name="Connettore diritto 6">
            <a:extLst>
              <a:ext uri="{FF2B5EF4-FFF2-40B4-BE49-F238E27FC236}">
                <a16:creationId xmlns:a16="http://schemas.microsoft.com/office/drawing/2014/main" id="{EC2F55BF-E098-450B-907A-5157FE2E628A}"/>
              </a:ext>
            </a:extLst>
          </p:cNvPr>
          <p:cNvCxnSpPr>
            <a:cxnSpLocks/>
          </p:cNvCxnSpPr>
          <p:nvPr/>
        </p:nvCxnSpPr>
        <p:spPr>
          <a:xfrm>
            <a:off x="6789532" y="2773855"/>
            <a:ext cx="2295546" cy="238399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4" name="Connettore diritto 13">
            <a:extLst>
              <a:ext uri="{FF2B5EF4-FFF2-40B4-BE49-F238E27FC236}">
                <a16:creationId xmlns:a16="http://schemas.microsoft.com/office/drawing/2014/main" id="{BC30FD97-D755-A5AA-C19C-2D54038D4C3E}"/>
              </a:ext>
            </a:extLst>
          </p:cNvPr>
          <p:cNvCxnSpPr>
            <a:cxnSpLocks/>
          </p:cNvCxnSpPr>
          <p:nvPr/>
        </p:nvCxnSpPr>
        <p:spPr>
          <a:xfrm flipH="1">
            <a:off x="6603804" y="4179925"/>
            <a:ext cx="15144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27" name="Connettore diritto 26">
            <a:extLst>
              <a:ext uri="{FF2B5EF4-FFF2-40B4-BE49-F238E27FC236}">
                <a16:creationId xmlns:a16="http://schemas.microsoft.com/office/drawing/2014/main" id="{49A0542B-0423-7FA4-6E9F-922D189BFDD0}"/>
              </a:ext>
            </a:extLst>
          </p:cNvPr>
          <p:cNvCxnSpPr>
            <a:cxnSpLocks/>
          </p:cNvCxnSpPr>
          <p:nvPr/>
        </p:nvCxnSpPr>
        <p:spPr>
          <a:xfrm flipH="1">
            <a:off x="1498411" y="2660688"/>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A675DDCC-D2EF-5754-CDD6-8EAFB0127D11}"/>
                  </a:ext>
                </a:extLst>
              </p:cNvPr>
              <p:cNvSpPr txBox="1"/>
              <p:nvPr/>
            </p:nvSpPr>
            <p:spPr>
              <a:xfrm>
                <a:off x="1034494" y="2410360"/>
                <a:ext cx="485768"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9" name="CasellaDiTesto 28">
                <a:extLst>
                  <a:ext uri="{FF2B5EF4-FFF2-40B4-BE49-F238E27FC236}">
                    <a16:creationId xmlns:a16="http://schemas.microsoft.com/office/drawing/2014/main" id="{A675DDCC-D2EF-5754-CDD6-8EAFB0127D11}"/>
                  </a:ext>
                </a:extLst>
              </p:cNvPr>
              <p:cNvSpPr txBox="1">
                <a:spLocks noRot="1" noChangeAspect="1" noMove="1" noResize="1" noEditPoints="1" noAdjustHandles="1" noChangeArrowheads="1" noChangeShapeType="1" noTextEdit="1"/>
              </p:cNvSpPr>
              <p:nvPr/>
            </p:nvSpPr>
            <p:spPr>
              <a:xfrm>
                <a:off x="1034494" y="2410360"/>
                <a:ext cx="485768" cy="375424"/>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E6D1F432-C399-1135-3419-F003594A27D5}"/>
                  </a:ext>
                </a:extLst>
              </p:cNvPr>
              <p:cNvSpPr txBox="1"/>
              <p:nvPr/>
            </p:nvSpPr>
            <p:spPr>
              <a:xfrm>
                <a:off x="6134695" y="3947486"/>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1" name="CasellaDiTesto 30">
                <a:extLst>
                  <a:ext uri="{FF2B5EF4-FFF2-40B4-BE49-F238E27FC236}">
                    <a16:creationId xmlns:a16="http://schemas.microsoft.com/office/drawing/2014/main" id="{E6D1F432-C399-1135-3419-F003594A27D5}"/>
                  </a:ext>
                </a:extLst>
              </p:cNvPr>
              <p:cNvSpPr txBox="1">
                <a:spLocks noRot="1" noChangeAspect="1" noMove="1" noResize="1" noEditPoints="1" noAdjustHandles="1" noChangeArrowheads="1" noChangeShapeType="1" noTextEdit="1"/>
              </p:cNvSpPr>
              <p:nvPr/>
            </p:nvSpPr>
            <p:spPr>
              <a:xfrm>
                <a:off x="6134695" y="3947486"/>
                <a:ext cx="485768" cy="369332"/>
              </a:xfrm>
              <a:prstGeom prst="rect">
                <a:avLst/>
              </a:prstGeom>
              <a:blipFill>
                <a:blip r:embed="rId10"/>
                <a:stretch>
                  <a:fillRect b="-333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150C2085-6866-AE57-2259-3C74E65F0AFC}"/>
                  </a:ext>
                </a:extLst>
              </p:cNvPr>
              <p:cNvSpPr txBox="1"/>
              <p:nvPr/>
            </p:nvSpPr>
            <p:spPr>
              <a:xfrm>
                <a:off x="4684523" y="4232987"/>
                <a:ext cx="485768" cy="3802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2</m:t>
                          </m:r>
                        </m:sub>
                        <m:sup>
                          <m:r>
                            <a:rPr lang="it-IT" b="0" i="1" smtClean="0">
                              <a:latin typeface="Cambria Math" panose="02040503050406030204" pitchFamily="18" charset="0"/>
                              <a:cs typeface="Times New Roman" panose="02020603050405020304" pitchFamily="18" charset="0"/>
                            </a:rPr>
                            <m:t>𝑑</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2" name="CasellaDiTesto 31">
                <a:extLst>
                  <a:ext uri="{FF2B5EF4-FFF2-40B4-BE49-F238E27FC236}">
                    <a16:creationId xmlns:a16="http://schemas.microsoft.com/office/drawing/2014/main" id="{150C2085-6866-AE57-2259-3C74E65F0AFC}"/>
                  </a:ext>
                </a:extLst>
              </p:cNvPr>
              <p:cNvSpPr txBox="1">
                <a:spLocks noRot="1" noChangeAspect="1" noMove="1" noResize="1" noEditPoints="1" noAdjustHandles="1" noChangeArrowheads="1" noChangeShapeType="1" noTextEdit="1"/>
              </p:cNvSpPr>
              <p:nvPr/>
            </p:nvSpPr>
            <p:spPr>
              <a:xfrm>
                <a:off x="4684523" y="4232987"/>
                <a:ext cx="485768" cy="380297"/>
              </a:xfrm>
              <a:prstGeom prst="rect">
                <a:avLst/>
              </a:prstGeom>
              <a:blipFill>
                <a:blip r:embed="rId11"/>
                <a:stretch>
                  <a:fillRect b="-158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3617384F-D09D-7843-800F-DA2B62A9063B}"/>
                  </a:ext>
                </a:extLst>
              </p:cNvPr>
              <p:cNvSpPr txBox="1"/>
              <p:nvPr/>
            </p:nvSpPr>
            <p:spPr>
              <a:xfrm>
                <a:off x="8424112" y="4826677"/>
                <a:ext cx="485768" cy="3802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𝐾</m:t>
                          </m:r>
                        </m:e>
                        <m:sub>
                          <m:r>
                            <a:rPr lang="it-IT" b="0" i="1" smtClean="0">
                              <a:latin typeface="Cambria Math" panose="02040503050406030204" pitchFamily="18" charset="0"/>
                              <a:cs typeface="Times New Roman" panose="02020603050405020304" pitchFamily="18" charset="0"/>
                            </a:rPr>
                            <m:t>2</m:t>
                          </m:r>
                        </m:sub>
                        <m:sup>
                          <m:r>
                            <a:rPr lang="it-IT" b="0" i="1" smtClean="0">
                              <a:latin typeface="Cambria Math" panose="02040503050406030204" pitchFamily="18" charset="0"/>
                              <a:cs typeface="Times New Roman" panose="02020603050405020304" pitchFamily="18" charset="0"/>
                            </a:rPr>
                            <m:t>𝑑</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3" name="CasellaDiTesto 32">
                <a:extLst>
                  <a:ext uri="{FF2B5EF4-FFF2-40B4-BE49-F238E27FC236}">
                    <a16:creationId xmlns:a16="http://schemas.microsoft.com/office/drawing/2014/main" id="{3617384F-D09D-7843-800F-DA2B62A9063B}"/>
                  </a:ext>
                </a:extLst>
              </p:cNvPr>
              <p:cNvSpPr txBox="1">
                <a:spLocks noRot="1" noChangeAspect="1" noMove="1" noResize="1" noEditPoints="1" noAdjustHandles="1" noChangeArrowheads="1" noChangeShapeType="1" noTextEdit="1"/>
              </p:cNvSpPr>
              <p:nvPr/>
            </p:nvSpPr>
            <p:spPr>
              <a:xfrm>
                <a:off x="8424112" y="4826677"/>
                <a:ext cx="485768" cy="380297"/>
              </a:xfrm>
              <a:prstGeom prst="rect">
                <a:avLst/>
              </a:prstGeom>
              <a:blipFill>
                <a:blip r:embed="rId12"/>
                <a:stretch>
                  <a:fillRect b="-3226"/>
                </a:stretch>
              </a:blipFill>
            </p:spPr>
            <p:txBody>
              <a:bodyPr/>
              <a:lstStyle/>
              <a:p>
                <a:r>
                  <a:rPr lang="it-IT">
                    <a:noFill/>
                  </a:rPr>
                  <a:t> </a:t>
                </a:r>
              </a:p>
            </p:txBody>
          </p:sp>
        </mc:Fallback>
      </mc:AlternateContent>
      <p:sp>
        <p:nvSpPr>
          <p:cNvPr id="11" name="Shape 17">
            <a:extLst>
              <a:ext uri="{FF2B5EF4-FFF2-40B4-BE49-F238E27FC236}">
                <a16:creationId xmlns:a16="http://schemas.microsoft.com/office/drawing/2014/main" id="{D42348BC-F78E-AE35-163B-04EE55072BF0}"/>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34" name="Shape 18">
            <a:extLst>
              <a:ext uri="{FF2B5EF4-FFF2-40B4-BE49-F238E27FC236}">
                <a16:creationId xmlns:a16="http://schemas.microsoft.com/office/drawing/2014/main" id="{339C1305-459E-76B3-34F6-FE3B86E43308}"/>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35" name="Image 0" descr="preencoded.png">
            <a:extLst>
              <a:ext uri="{FF2B5EF4-FFF2-40B4-BE49-F238E27FC236}">
                <a16:creationId xmlns:a16="http://schemas.microsoft.com/office/drawing/2014/main" id="{75125FC8-DD17-2419-5021-7CF78F269316}"/>
              </a:ext>
            </a:extLst>
          </p:cNvPr>
          <p:cNvPicPr>
            <a:picLocks noChangeAspect="1"/>
          </p:cNvPicPr>
          <p:nvPr/>
        </p:nvPicPr>
        <p:blipFill>
          <a:blip r:embed="rId1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412573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DB079-6F22-D513-2D44-96A9A0BBA3D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622D00C-1D52-9A86-04FA-2DBC62DF34C1}"/>
                  </a:ext>
                </a:extLst>
              </p:cNvPr>
              <p:cNvSpPr>
                <a:spLocks noGrp="1"/>
              </p:cNvSpPr>
              <p:nvPr>
                <p:ph type="title"/>
              </p:nvPr>
            </p:nvSpPr>
            <p:spPr>
              <a:xfrm>
                <a:off x="836426" y="240769"/>
                <a:ext cx="10515600" cy="1325563"/>
              </a:xfrm>
            </p:spPr>
            <p:txBody>
              <a:bodyPr/>
              <a:lstStyle/>
              <a:p>
                <a:r>
                  <a:rPr lang="it-IT" noProof="0" dirty="0">
                    <a:latin typeface="Times New Roman" panose="02020603050405020304" pitchFamily="18" charset="0"/>
                    <a:cs typeface="Times New Roman" panose="02020603050405020304" pitchFamily="18" charset="0"/>
                  </a:rPr>
                  <a:t>Che effetto ha un aumento della PMK (</a:t>
                </a:r>
                <a14:m>
                  <m:oMath xmlns:m="http://schemas.openxmlformats.org/officeDocument/2006/math">
                    <m:r>
                      <a:rPr lang="it-IT" b="0" i="1" noProof="0" smtClean="0">
                        <a:latin typeface="Cambria Math" panose="02040503050406030204" pitchFamily="18" charset="0"/>
                        <a:cs typeface="Times New Roman" panose="02020603050405020304" pitchFamily="18" charset="0"/>
                      </a:rPr>
                      <m:t>𝛽</m:t>
                    </m:r>
                    <m:r>
                      <a:rPr lang="it-IT" i="1">
                        <a:latin typeface="Cambria Math" panose="02040503050406030204" pitchFamily="18" charset="0"/>
                        <a:ea typeface="Cambria Math" panose="02040503050406030204" pitchFamily="18" charset="0"/>
                        <a:cs typeface="Times New Roman" panose="02020603050405020304" pitchFamily="18" charset="0"/>
                      </a:rPr>
                      <m:t>↓</m:t>
                    </m:r>
                  </m:oMath>
                </a14:m>
                <a:r>
                  <a:rPr lang="it-IT" noProof="0" dirty="0">
                    <a:latin typeface="Times New Roman" panose="02020603050405020304" pitchFamily="18" charset="0"/>
                    <a:cs typeface="Times New Roman" panose="02020603050405020304" pitchFamily="18" charset="0"/>
                  </a:rPr>
                  <a:t>)? </a:t>
                </a:r>
              </a:p>
            </p:txBody>
          </p:sp>
        </mc:Choice>
        <mc:Fallback xmlns="">
          <p:sp>
            <p:nvSpPr>
              <p:cNvPr id="2" name="Title 1">
                <a:extLst>
                  <a:ext uri="{FF2B5EF4-FFF2-40B4-BE49-F238E27FC236}">
                    <a16:creationId xmlns:a16="http://schemas.microsoft.com/office/drawing/2014/main" id="{2622D00C-1D52-9A86-04FA-2DBC62DF34C1}"/>
                  </a:ext>
                </a:extLst>
              </p:cNvPr>
              <p:cNvSpPr>
                <a:spLocks noGrp="1" noRot="1" noChangeAspect="1" noMove="1" noResize="1" noEditPoints="1" noAdjustHandles="1" noChangeArrowheads="1" noChangeShapeType="1" noTextEdit="1"/>
              </p:cNvSpPr>
              <p:nvPr>
                <p:ph type="title"/>
              </p:nvPr>
            </p:nvSpPr>
            <p:spPr>
              <a:xfrm>
                <a:off x="836426" y="240769"/>
                <a:ext cx="10515600" cy="1325563"/>
              </a:xfrm>
              <a:blipFill>
                <a:blip r:embed="rId2"/>
                <a:stretch>
                  <a:fillRect l="-2319" r="-812"/>
                </a:stretch>
              </a:blipFill>
            </p:spPr>
            <p:txBody>
              <a:bodyPr/>
              <a:lstStyle/>
              <a:p>
                <a:r>
                  <a:rPr lang="it-IT">
                    <a:noFill/>
                  </a:rPr>
                  <a:t> </a:t>
                </a:r>
              </a:p>
            </p:txBody>
          </p:sp>
        </mc:Fallback>
      </mc:AlternateContent>
      <p:sp>
        <p:nvSpPr>
          <p:cNvPr id="6" name="Marcador de contenido 2">
            <a:extLst>
              <a:ext uri="{FF2B5EF4-FFF2-40B4-BE49-F238E27FC236}">
                <a16:creationId xmlns:a16="http://schemas.microsoft.com/office/drawing/2014/main" id="{F438280A-110C-592A-4145-9CBB9C5CF7EB}"/>
              </a:ext>
            </a:extLst>
          </p:cNvPr>
          <p:cNvSpPr txBox="1">
            <a:spLocks/>
          </p:cNvSpPr>
          <p:nvPr/>
        </p:nvSpPr>
        <p:spPr bwMode="auto">
          <a:xfrm>
            <a:off x="797439" y="1431862"/>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grpSp>
        <p:nvGrpSpPr>
          <p:cNvPr id="10" name="Gruppo 9">
            <a:extLst>
              <a:ext uri="{FF2B5EF4-FFF2-40B4-BE49-F238E27FC236}">
                <a16:creationId xmlns:a16="http://schemas.microsoft.com/office/drawing/2014/main" id="{E9BA03F8-FA39-8E83-94D0-1BF3C65DB10F}"/>
              </a:ext>
            </a:extLst>
          </p:cNvPr>
          <p:cNvGrpSpPr/>
          <p:nvPr/>
        </p:nvGrpSpPr>
        <p:grpSpPr>
          <a:xfrm>
            <a:off x="1479354" y="2085975"/>
            <a:ext cx="8677275" cy="3162300"/>
            <a:chOff x="1552575" y="2609850"/>
            <a:chExt cx="8677275" cy="3162300"/>
          </a:xfrm>
        </p:grpSpPr>
        <p:cxnSp>
          <p:nvCxnSpPr>
            <p:cNvPr id="4" name="Connettore 2 3">
              <a:extLst>
                <a:ext uri="{FF2B5EF4-FFF2-40B4-BE49-F238E27FC236}">
                  <a16:creationId xmlns:a16="http://schemas.microsoft.com/office/drawing/2014/main" id="{0A8FEFF7-EEBA-039B-8FD6-4092617636BA}"/>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09063252-9068-880B-67DB-AD79291773BE}"/>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Connettore 2 7">
              <a:extLst>
                <a:ext uri="{FF2B5EF4-FFF2-40B4-BE49-F238E27FC236}">
                  <a16:creationId xmlns:a16="http://schemas.microsoft.com/office/drawing/2014/main" id="{01E5A2EA-B559-B49F-2262-F4A0C5C7ED1D}"/>
                </a:ext>
              </a:extLst>
            </p:cNvPr>
            <p:cNvCxnSpPr/>
            <p:nvPr/>
          </p:nvCxnSpPr>
          <p:spPr>
            <a:xfrm flipV="1">
              <a:off x="6677025"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Connettore 2 8">
              <a:extLst>
                <a:ext uri="{FF2B5EF4-FFF2-40B4-BE49-F238E27FC236}">
                  <a16:creationId xmlns:a16="http://schemas.microsoft.com/office/drawing/2014/main" id="{70C3EF86-7EDF-54C0-2EAB-229530229509}"/>
                </a:ext>
              </a:extLst>
            </p:cNvPr>
            <p:cNvCxnSpPr>
              <a:cxnSpLocks/>
            </p:cNvCxnSpPr>
            <p:nvPr/>
          </p:nvCxnSpPr>
          <p:spPr>
            <a:xfrm>
              <a:off x="6667500"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08F743B0-320F-31F0-1C6C-0BEFBC79D636}"/>
              </a:ext>
            </a:extLst>
          </p:cNvPr>
          <p:cNvCxnSpPr/>
          <p:nvPr/>
        </p:nvCxnSpPr>
        <p:spPr>
          <a:xfrm flipV="1">
            <a:off x="2955729" y="22288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Connettore diritto 12">
            <a:extLst>
              <a:ext uri="{FF2B5EF4-FFF2-40B4-BE49-F238E27FC236}">
                <a16:creationId xmlns:a16="http://schemas.microsoft.com/office/drawing/2014/main" id="{F75E5D0B-3C07-6000-1995-035D27C9F1F7}"/>
              </a:ext>
            </a:extLst>
          </p:cNvPr>
          <p:cNvCxnSpPr/>
          <p:nvPr/>
        </p:nvCxnSpPr>
        <p:spPr>
          <a:xfrm flipV="1">
            <a:off x="8118279" y="22288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1A1DF3EC-FC92-0194-C0F9-616C24623A3D}"/>
              </a:ext>
            </a:extLst>
          </p:cNvPr>
          <p:cNvCxnSpPr/>
          <p:nvPr/>
        </p:nvCxnSpPr>
        <p:spPr>
          <a:xfrm>
            <a:off x="1984179" y="2419350"/>
            <a:ext cx="2428875" cy="2524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diritto 15">
            <a:extLst>
              <a:ext uri="{FF2B5EF4-FFF2-40B4-BE49-F238E27FC236}">
                <a16:creationId xmlns:a16="http://schemas.microsoft.com/office/drawing/2014/main" id="{409C6A37-F64D-B210-6751-313BA7D13A7C}"/>
              </a:ext>
            </a:extLst>
          </p:cNvPr>
          <p:cNvCxnSpPr/>
          <p:nvPr/>
        </p:nvCxnSpPr>
        <p:spPr>
          <a:xfrm>
            <a:off x="7041952" y="2476499"/>
            <a:ext cx="2428875" cy="2524125"/>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87F8104D-3E49-DF52-57FB-2AFAAD1B5410}"/>
              </a:ext>
            </a:extLst>
          </p:cNvPr>
          <p:cNvSpPr txBox="1"/>
          <p:nvPr/>
        </p:nvSpPr>
        <p:spPr>
          <a:xfrm>
            <a:off x="1060263" y="21600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w</a:t>
            </a:r>
          </a:p>
        </p:txBody>
      </p:sp>
      <p:sp>
        <p:nvSpPr>
          <p:cNvPr id="18" name="CasellaDiTesto 17">
            <a:extLst>
              <a:ext uri="{FF2B5EF4-FFF2-40B4-BE49-F238E27FC236}">
                <a16:creationId xmlns:a16="http://schemas.microsoft.com/office/drawing/2014/main" id="{82284DD3-84A6-2381-26FB-9795F8113D4C}"/>
              </a:ext>
            </a:extLst>
          </p:cNvPr>
          <p:cNvSpPr txBox="1"/>
          <p:nvPr/>
        </p:nvSpPr>
        <p:spPr>
          <a:xfrm>
            <a:off x="6222813" y="21600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a:t>
            </a:r>
          </a:p>
        </p:txBody>
      </p:sp>
      <p:sp>
        <p:nvSpPr>
          <p:cNvPr id="19" name="CasellaDiTesto 18">
            <a:extLst>
              <a:ext uri="{FF2B5EF4-FFF2-40B4-BE49-F238E27FC236}">
                <a16:creationId xmlns:a16="http://schemas.microsoft.com/office/drawing/2014/main" id="{56EB731A-7080-F481-2A8F-18FE463C4EA6}"/>
              </a:ext>
            </a:extLst>
          </p:cNvPr>
          <p:cNvSpPr txBox="1"/>
          <p:nvPr/>
        </p:nvSpPr>
        <p:spPr>
          <a:xfrm>
            <a:off x="4708338" y="52482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t>
            </a:r>
          </a:p>
        </p:txBody>
      </p:sp>
      <p:sp>
        <p:nvSpPr>
          <p:cNvPr id="20" name="CasellaDiTesto 19">
            <a:extLst>
              <a:ext uri="{FF2B5EF4-FFF2-40B4-BE49-F238E27FC236}">
                <a16:creationId xmlns:a16="http://schemas.microsoft.com/office/drawing/2014/main" id="{4CA24CDE-0A49-6E29-6023-D9D9B44F98EF}"/>
              </a:ext>
            </a:extLst>
          </p:cNvPr>
          <p:cNvSpPr txBox="1"/>
          <p:nvPr/>
        </p:nvSpPr>
        <p:spPr>
          <a:xfrm>
            <a:off x="9918510" y="52482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K</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1B837046-D74B-E04E-47E5-5F32E6E9EC15}"/>
                  </a:ext>
                </a:extLst>
              </p:cNvPr>
              <p:cNvSpPr txBox="1"/>
              <p:nvPr/>
            </p:nvSpPr>
            <p:spPr>
              <a:xfrm>
                <a:off x="2965261" y="211455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1" name="CasellaDiTesto 20">
                <a:extLst>
                  <a:ext uri="{FF2B5EF4-FFF2-40B4-BE49-F238E27FC236}">
                    <a16:creationId xmlns:a16="http://schemas.microsoft.com/office/drawing/2014/main" id="{1B837046-D74B-E04E-47E5-5F32E6E9EC15}"/>
                  </a:ext>
                </a:extLst>
              </p:cNvPr>
              <p:cNvSpPr txBox="1">
                <a:spLocks noRot="1" noChangeAspect="1" noMove="1" noResize="1" noEditPoints="1" noAdjustHandles="1" noChangeArrowheads="1" noChangeShapeType="1" noTextEdit="1"/>
              </p:cNvSpPr>
              <p:nvPr/>
            </p:nvSpPr>
            <p:spPr>
              <a:xfrm>
                <a:off x="2965261" y="2114550"/>
                <a:ext cx="485768"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DA068C5A-0EB8-A85F-4B86-6AE85C704E25}"/>
                  </a:ext>
                </a:extLst>
              </p:cNvPr>
              <p:cNvSpPr txBox="1"/>
              <p:nvPr/>
            </p:nvSpPr>
            <p:spPr>
              <a:xfrm>
                <a:off x="8070654" y="2160032"/>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2" name="CasellaDiTesto 21">
                <a:extLst>
                  <a:ext uri="{FF2B5EF4-FFF2-40B4-BE49-F238E27FC236}">
                    <a16:creationId xmlns:a16="http://schemas.microsoft.com/office/drawing/2014/main" id="{DA068C5A-0EB8-A85F-4B86-6AE85C704E25}"/>
                  </a:ext>
                </a:extLst>
              </p:cNvPr>
              <p:cNvSpPr txBox="1">
                <a:spLocks noRot="1" noChangeAspect="1" noMove="1" noResize="1" noEditPoints="1" noAdjustHandles="1" noChangeArrowheads="1" noChangeShapeType="1" noTextEdit="1"/>
              </p:cNvSpPr>
              <p:nvPr/>
            </p:nvSpPr>
            <p:spPr>
              <a:xfrm>
                <a:off x="8070654" y="2160032"/>
                <a:ext cx="485768" cy="369332"/>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FA77FBEB-5305-EDF5-310D-EDBB10DE92CB}"/>
                  </a:ext>
                </a:extLst>
              </p:cNvPr>
              <p:cNvSpPr txBox="1"/>
              <p:nvPr/>
            </p:nvSpPr>
            <p:spPr>
              <a:xfrm>
                <a:off x="4079687" y="4372570"/>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3" name="CasellaDiTesto 22">
                <a:extLst>
                  <a:ext uri="{FF2B5EF4-FFF2-40B4-BE49-F238E27FC236}">
                    <a16:creationId xmlns:a16="http://schemas.microsoft.com/office/drawing/2014/main" id="{FA77FBEB-5305-EDF5-310D-EDBB10DE92CB}"/>
                  </a:ext>
                </a:extLst>
              </p:cNvPr>
              <p:cNvSpPr txBox="1">
                <a:spLocks noRot="1" noChangeAspect="1" noMove="1" noResize="1" noEditPoints="1" noAdjustHandles="1" noChangeArrowheads="1" noChangeShapeType="1" noTextEdit="1"/>
              </p:cNvSpPr>
              <p:nvPr/>
            </p:nvSpPr>
            <p:spPr>
              <a:xfrm>
                <a:off x="4079687" y="4372570"/>
                <a:ext cx="485768" cy="37427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6479F5AE-549C-7610-B3B8-DD4FE051F413}"/>
                  </a:ext>
                </a:extLst>
              </p:cNvPr>
              <p:cNvSpPr txBox="1"/>
              <p:nvPr/>
            </p:nvSpPr>
            <p:spPr>
              <a:xfrm>
                <a:off x="9237479" y="4452407"/>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4" name="CasellaDiTesto 23">
                <a:extLst>
                  <a:ext uri="{FF2B5EF4-FFF2-40B4-BE49-F238E27FC236}">
                    <a16:creationId xmlns:a16="http://schemas.microsoft.com/office/drawing/2014/main" id="{6479F5AE-549C-7610-B3B8-DD4FE051F413}"/>
                  </a:ext>
                </a:extLst>
              </p:cNvPr>
              <p:cNvSpPr txBox="1">
                <a:spLocks noRot="1" noChangeAspect="1" noMove="1" noResize="1" noEditPoints="1" noAdjustHandles="1" noChangeArrowheads="1" noChangeShapeType="1" noTextEdit="1"/>
              </p:cNvSpPr>
              <p:nvPr/>
            </p:nvSpPr>
            <p:spPr>
              <a:xfrm>
                <a:off x="9237479" y="4452407"/>
                <a:ext cx="485768" cy="37427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2240D0CB-90BE-A64B-B13D-FCD8190EF9F2}"/>
                  </a:ext>
                </a:extLst>
              </p:cNvPr>
              <p:cNvSpPr txBox="1"/>
              <p:nvPr/>
            </p:nvSpPr>
            <p:spPr>
              <a:xfrm>
                <a:off x="960245" y="3199445"/>
                <a:ext cx="485768"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5" name="CasellaDiTesto 24">
                <a:extLst>
                  <a:ext uri="{FF2B5EF4-FFF2-40B4-BE49-F238E27FC236}">
                    <a16:creationId xmlns:a16="http://schemas.microsoft.com/office/drawing/2014/main" id="{2240D0CB-90BE-A64B-B13D-FCD8190EF9F2}"/>
                  </a:ext>
                </a:extLst>
              </p:cNvPr>
              <p:cNvSpPr txBox="1">
                <a:spLocks noRot="1" noChangeAspect="1" noMove="1" noResize="1" noEditPoints="1" noAdjustHandles="1" noChangeArrowheads="1" noChangeShapeType="1" noTextEdit="1"/>
              </p:cNvSpPr>
              <p:nvPr/>
            </p:nvSpPr>
            <p:spPr>
              <a:xfrm>
                <a:off x="960245" y="3199445"/>
                <a:ext cx="485768" cy="375424"/>
              </a:xfrm>
              <a:prstGeom prst="rect">
                <a:avLst/>
              </a:prstGeom>
              <a:blipFill>
                <a:blip r:embed="rId7"/>
                <a:stretch>
                  <a:fillRect b="-16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8372110A-ED7F-F3FC-B0EE-9D7CA5508310}"/>
                  </a:ext>
                </a:extLst>
              </p:cNvPr>
              <p:cNvSpPr txBox="1"/>
              <p:nvPr/>
            </p:nvSpPr>
            <p:spPr>
              <a:xfrm>
                <a:off x="6146615" y="3403638"/>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6" name="CasellaDiTesto 25">
                <a:extLst>
                  <a:ext uri="{FF2B5EF4-FFF2-40B4-BE49-F238E27FC236}">
                    <a16:creationId xmlns:a16="http://schemas.microsoft.com/office/drawing/2014/main" id="{8372110A-ED7F-F3FC-B0EE-9D7CA5508310}"/>
                  </a:ext>
                </a:extLst>
              </p:cNvPr>
              <p:cNvSpPr txBox="1">
                <a:spLocks noRot="1" noChangeAspect="1" noMove="1" noResize="1" noEditPoints="1" noAdjustHandles="1" noChangeArrowheads="1" noChangeShapeType="1" noTextEdit="1"/>
              </p:cNvSpPr>
              <p:nvPr/>
            </p:nvSpPr>
            <p:spPr>
              <a:xfrm>
                <a:off x="6146615" y="3403638"/>
                <a:ext cx="485768" cy="369332"/>
              </a:xfrm>
              <a:prstGeom prst="rect">
                <a:avLst/>
              </a:prstGeom>
              <a:blipFill>
                <a:blip r:embed="rId8"/>
                <a:stretch>
                  <a:fillRect b="-1639"/>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B967C214-C956-4909-BFFF-DAE0BDD9B14E}"/>
              </a:ext>
            </a:extLst>
          </p:cNvPr>
          <p:cNvCxnSpPr>
            <a:cxnSpLocks/>
          </p:cNvCxnSpPr>
          <p:nvPr/>
        </p:nvCxnSpPr>
        <p:spPr>
          <a:xfrm flipH="1">
            <a:off x="1488879" y="3441738"/>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0" name="Connettore diritto 29">
            <a:extLst>
              <a:ext uri="{FF2B5EF4-FFF2-40B4-BE49-F238E27FC236}">
                <a16:creationId xmlns:a16="http://schemas.microsoft.com/office/drawing/2014/main" id="{7794A00B-E04E-F6EF-AE20-AD441C6AE790}"/>
              </a:ext>
            </a:extLst>
          </p:cNvPr>
          <p:cNvCxnSpPr>
            <a:cxnSpLocks/>
          </p:cNvCxnSpPr>
          <p:nvPr/>
        </p:nvCxnSpPr>
        <p:spPr>
          <a:xfrm flipH="1">
            <a:off x="6603804" y="3608425"/>
            <a:ext cx="15144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 name="Connettore diritto 2">
            <a:extLst>
              <a:ext uri="{FF2B5EF4-FFF2-40B4-BE49-F238E27FC236}">
                <a16:creationId xmlns:a16="http://schemas.microsoft.com/office/drawing/2014/main" id="{05FBB014-59A7-0E91-E93E-7E2F3BFFE770}"/>
              </a:ext>
            </a:extLst>
          </p:cNvPr>
          <p:cNvCxnSpPr/>
          <p:nvPr/>
        </p:nvCxnSpPr>
        <p:spPr>
          <a:xfrm>
            <a:off x="7532492" y="2222715"/>
            <a:ext cx="2428875" cy="252412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7" name="Connettore diritto 6">
            <a:extLst>
              <a:ext uri="{FF2B5EF4-FFF2-40B4-BE49-F238E27FC236}">
                <a16:creationId xmlns:a16="http://schemas.microsoft.com/office/drawing/2014/main" id="{C58D3DA6-AEE9-5934-ADAF-ABB03F308C47}"/>
              </a:ext>
            </a:extLst>
          </p:cNvPr>
          <p:cNvCxnSpPr>
            <a:cxnSpLocks/>
          </p:cNvCxnSpPr>
          <p:nvPr/>
        </p:nvCxnSpPr>
        <p:spPr>
          <a:xfrm>
            <a:off x="1655565" y="2757425"/>
            <a:ext cx="2212179" cy="232368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7" name="Connettore diritto 26">
            <a:extLst>
              <a:ext uri="{FF2B5EF4-FFF2-40B4-BE49-F238E27FC236}">
                <a16:creationId xmlns:a16="http://schemas.microsoft.com/office/drawing/2014/main" id="{04B82830-C255-1492-53F0-51D3B2CFC229}"/>
              </a:ext>
            </a:extLst>
          </p:cNvPr>
          <p:cNvCxnSpPr>
            <a:cxnSpLocks/>
          </p:cNvCxnSpPr>
          <p:nvPr/>
        </p:nvCxnSpPr>
        <p:spPr>
          <a:xfrm flipH="1">
            <a:off x="6632383" y="2798800"/>
            <a:ext cx="15144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29" name="Connettore diritto 28">
            <a:extLst>
              <a:ext uri="{FF2B5EF4-FFF2-40B4-BE49-F238E27FC236}">
                <a16:creationId xmlns:a16="http://schemas.microsoft.com/office/drawing/2014/main" id="{BC2825E2-2C2A-B108-530C-B73C05FB5AE8}"/>
              </a:ext>
            </a:extLst>
          </p:cNvPr>
          <p:cNvCxnSpPr>
            <a:cxnSpLocks/>
          </p:cNvCxnSpPr>
          <p:nvPr/>
        </p:nvCxnSpPr>
        <p:spPr>
          <a:xfrm flipH="1">
            <a:off x="1488879" y="4146588"/>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6B69F281-CD04-B27B-77F2-9C0DB4B8EB94}"/>
                  </a:ext>
                </a:extLst>
              </p:cNvPr>
              <p:cNvSpPr txBox="1"/>
              <p:nvPr/>
            </p:nvSpPr>
            <p:spPr>
              <a:xfrm>
                <a:off x="977512" y="3919268"/>
                <a:ext cx="485768"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1" name="CasellaDiTesto 30">
                <a:extLst>
                  <a:ext uri="{FF2B5EF4-FFF2-40B4-BE49-F238E27FC236}">
                    <a16:creationId xmlns:a16="http://schemas.microsoft.com/office/drawing/2014/main" id="{6B69F281-CD04-B27B-77F2-9C0DB4B8EB94}"/>
                  </a:ext>
                </a:extLst>
              </p:cNvPr>
              <p:cNvSpPr txBox="1">
                <a:spLocks noRot="1" noChangeAspect="1" noMove="1" noResize="1" noEditPoints="1" noAdjustHandles="1" noChangeArrowheads="1" noChangeShapeType="1" noTextEdit="1"/>
              </p:cNvSpPr>
              <p:nvPr/>
            </p:nvSpPr>
            <p:spPr>
              <a:xfrm>
                <a:off x="977512" y="3919268"/>
                <a:ext cx="485768" cy="375424"/>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08AC48CB-84CA-8C2B-CC6D-479FC29E73B1}"/>
                  </a:ext>
                </a:extLst>
              </p:cNvPr>
              <p:cNvSpPr txBox="1"/>
              <p:nvPr/>
            </p:nvSpPr>
            <p:spPr>
              <a:xfrm>
                <a:off x="6179945" y="2544573"/>
                <a:ext cx="485768"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2" name="CasellaDiTesto 31">
                <a:extLst>
                  <a:ext uri="{FF2B5EF4-FFF2-40B4-BE49-F238E27FC236}">
                    <a16:creationId xmlns:a16="http://schemas.microsoft.com/office/drawing/2014/main" id="{08AC48CB-84CA-8C2B-CC6D-479FC29E73B1}"/>
                  </a:ext>
                </a:extLst>
              </p:cNvPr>
              <p:cNvSpPr txBox="1">
                <a:spLocks noRot="1" noChangeAspect="1" noMove="1" noResize="1" noEditPoints="1" noAdjustHandles="1" noChangeArrowheads="1" noChangeShapeType="1" noTextEdit="1"/>
              </p:cNvSpPr>
              <p:nvPr/>
            </p:nvSpPr>
            <p:spPr>
              <a:xfrm>
                <a:off x="6179945" y="2544573"/>
                <a:ext cx="485768" cy="375424"/>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8EB5AA14-9C7B-3ABF-5ADA-E9DB8342F374}"/>
                  </a:ext>
                </a:extLst>
              </p:cNvPr>
              <p:cNvSpPr txBox="1"/>
              <p:nvPr/>
            </p:nvSpPr>
            <p:spPr>
              <a:xfrm>
                <a:off x="3705026" y="4721605"/>
                <a:ext cx="485768" cy="3802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2</m:t>
                          </m:r>
                        </m:sub>
                        <m:sup>
                          <m:r>
                            <a:rPr lang="it-IT" b="0" i="1" smtClean="0">
                              <a:latin typeface="Cambria Math" panose="02040503050406030204" pitchFamily="18" charset="0"/>
                              <a:cs typeface="Times New Roman" panose="02020603050405020304" pitchFamily="18" charset="0"/>
                            </a:rPr>
                            <m:t>𝑑</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3" name="CasellaDiTesto 32">
                <a:extLst>
                  <a:ext uri="{FF2B5EF4-FFF2-40B4-BE49-F238E27FC236}">
                    <a16:creationId xmlns:a16="http://schemas.microsoft.com/office/drawing/2014/main" id="{8EB5AA14-9C7B-3ABF-5ADA-E9DB8342F374}"/>
                  </a:ext>
                </a:extLst>
              </p:cNvPr>
              <p:cNvSpPr txBox="1">
                <a:spLocks noRot="1" noChangeAspect="1" noMove="1" noResize="1" noEditPoints="1" noAdjustHandles="1" noChangeArrowheads="1" noChangeShapeType="1" noTextEdit="1"/>
              </p:cNvSpPr>
              <p:nvPr/>
            </p:nvSpPr>
            <p:spPr>
              <a:xfrm>
                <a:off x="3705026" y="4721605"/>
                <a:ext cx="485768" cy="380297"/>
              </a:xfrm>
              <a:prstGeom prst="rect">
                <a:avLst/>
              </a:prstGeom>
              <a:blipFill>
                <a:blip r:embed="rId11"/>
                <a:stretch>
                  <a:fillRect b="-322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DEC9A1B3-4945-FFC8-4F08-52F588735E31}"/>
                  </a:ext>
                </a:extLst>
              </p:cNvPr>
              <p:cNvSpPr txBox="1"/>
              <p:nvPr/>
            </p:nvSpPr>
            <p:spPr>
              <a:xfrm>
                <a:off x="9792314" y="4294692"/>
                <a:ext cx="485768" cy="3802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𝐾</m:t>
                          </m:r>
                        </m:e>
                        <m:sub>
                          <m:r>
                            <a:rPr lang="it-IT" b="0" i="1" smtClean="0">
                              <a:latin typeface="Cambria Math" panose="02040503050406030204" pitchFamily="18" charset="0"/>
                              <a:cs typeface="Times New Roman" panose="02020603050405020304" pitchFamily="18" charset="0"/>
                            </a:rPr>
                            <m:t>2</m:t>
                          </m:r>
                        </m:sub>
                        <m:sup>
                          <m:r>
                            <a:rPr lang="it-IT" b="0" i="1" smtClean="0">
                              <a:latin typeface="Cambria Math" panose="02040503050406030204" pitchFamily="18" charset="0"/>
                              <a:cs typeface="Times New Roman" panose="02020603050405020304" pitchFamily="18" charset="0"/>
                            </a:rPr>
                            <m:t>𝑑</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4" name="CasellaDiTesto 33">
                <a:extLst>
                  <a:ext uri="{FF2B5EF4-FFF2-40B4-BE49-F238E27FC236}">
                    <a16:creationId xmlns:a16="http://schemas.microsoft.com/office/drawing/2014/main" id="{DEC9A1B3-4945-FFC8-4F08-52F588735E31}"/>
                  </a:ext>
                </a:extLst>
              </p:cNvPr>
              <p:cNvSpPr txBox="1">
                <a:spLocks noRot="1" noChangeAspect="1" noMove="1" noResize="1" noEditPoints="1" noAdjustHandles="1" noChangeArrowheads="1" noChangeShapeType="1" noTextEdit="1"/>
              </p:cNvSpPr>
              <p:nvPr/>
            </p:nvSpPr>
            <p:spPr>
              <a:xfrm>
                <a:off x="9792314" y="4294692"/>
                <a:ext cx="485768" cy="380297"/>
              </a:xfrm>
              <a:prstGeom prst="rect">
                <a:avLst/>
              </a:prstGeom>
              <a:blipFill>
                <a:blip r:embed="rId12"/>
                <a:stretch>
                  <a:fillRect b="-3226"/>
                </a:stretch>
              </a:blipFill>
            </p:spPr>
            <p:txBody>
              <a:bodyPr/>
              <a:lstStyle/>
              <a:p>
                <a:r>
                  <a:rPr lang="it-IT">
                    <a:noFill/>
                  </a:rPr>
                  <a:t> </a:t>
                </a:r>
              </a:p>
            </p:txBody>
          </p:sp>
        </mc:Fallback>
      </mc:AlternateContent>
      <p:sp>
        <p:nvSpPr>
          <p:cNvPr id="11" name="Shape 17">
            <a:extLst>
              <a:ext uri="{FF2B5EF4-FFF2-40B4-BE49-F238E27FC236}">
                <a16:creationId xmlns:a16="http://schemas.microsoft.com/office/drawing/2014/main" id="{BD733002-C603-26BD-E2D2-910B6FB2B3F1}"/>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14" name="Shape 18">
            <a:extLst>
              <a:ext uri="{FF2B5EF4-FFF2-40B4-BE49-F238E27FC236}">
                <a16:creationId xmlns:a16="http://schemas.microsoft.com/office/drawing/2014/main" id="{3D60CAE4-5340-1229-3EDD-BBB7F82AD4FE}"/>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35" name="Image 0" descr="preencoded.png">
            <a:extLst>
              <a:ext uri="{FF2B5EF4-FFF2-40B4-BE49-F238E27FC236}">
                <a16:creationId xmlns:a16="http://schemas.microsoft.com/office/drawing/2014/main" id="{29C5064D-669F-39E5-7367-4DAC5ED9BD6C}"/>
              </a:ext>
            </a:extLst>
          </p:cNvPr>
          <p:cNvPicPr>
            <a:picLocks noChangeAspect="1"/>
          </p:cNvPicPr>
          <p:nvPr/>
        </p:nvPicPr>
        <p:blipFill>
          <a:blip r:embed="rId1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176129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4E376-92CE-61E6-9E9F-30F19B5C9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69D72-0212-8871-BCC2-6E1F3C4DE4E1}"/>
              </a:ext>
            </a:extLst>
          </p:cNvPr>
          <p:cNvSpPr>
            <a:spLocks noGrp="1"/>
          </p:cNvSpPr>
          <p:nvPr>
            <p:ph type="title"/>
          </p:nvPr>
        </p:nvSpPr>
        <p:spPr>
          <a:xfrm>
            <a:off x="836426" y="240769"/>
            <a:ext cx="10515600" cy="1325563"/>
          </a:xfrm>
        </p:spPr>
        <p:txBody>
          <a:bodyPr/>
          <a:lstStyle/>
          <a:p>
            <a:r>
              <a:rPr lang="it-IT" dirty="0">
                <a:latin typeface="Times New Roman" panose="02020603050405020304" pitchFamily="18" charset="0"/>
                <a:cs typeface="Times New Roman" panose="02020603050405020304" pitchFamily="18" charset="0"/>
              </a:rPr>
              <a:t>Prossimi passi: </a:t>
            </a:r>
            <a:r>
              <a:rPr lang="it-IT" noProof="0" dirty="0">
                <a:latin typeface="Times New Roman" panose="02020603050405020304" pitchFamily="18" charset="0"/>
                <a:cs typeface="Times New Roman" panose="02020603050405020304" pitchFamily="18" charset="0"/>
              </a:rPr>
              <a:t> </a:t>
            </a:r>
          </a:p>
        </p:txBody>
      </p:sp>
      <p:sp>
        <p:nvSpPr>
          <p:cNvPr id="6" name="Marcador de contenido 2">
            <a:extLst>
              <a:ext uri="{FF2B5EF4-FFF2-40B4-BE49-F238E27FC236}">
                <a16:creationId xmlns:a16="http://schemas.microsoft.com/office/drawing/2014/main" id="{9333A979-3E3E-8839-CD43-907D2FE8624E}"/>
              </a:ext>
            </a:extLst>
          </p:cNvPr>
          <p:cNvSpPr txBox="1">
            <a:spLocks/>
          </p:cNvSpPr>
          <p:nvPr/>
        </p:nvSpPr>
        <p:spPr bwMode="auto">
          <a:xfrm>
            <a:off x="797439" y="1431862"/>
            <a:ext cx="10593574" cy="47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200" dirty="0">
                <a:latin typeface="Times New Roman" panose="02020603050405020304" pitchFamily="18" charset="0"/>
                <a:cs typeface="Times New Roman" panose="02020603050405020304" pitchFamily="18" charset="0"/>
              </a:rPr>
              <a:t>Legge di </a:t>
            </a:r>
            <a:r>
              <a:rPr lang="it-IT" sz="2200" dirty="0" err="1">
                <a:latin typeface="Times New Roman" panose="02020603050405020304" pitchFamily="18" charset="0"/>
                <a:cs typeface="Times New Roman" panose="02020603050405020304" pitchFamily="18" charset="0"/>
              </a:rPr>
              <a:t>Say</a:t>
            </a:r>
            <a:endParaRPr lang="it-IT" sz="2200" noProof="0" dirty="0">
              <a:latin typeface="Times New Roman" panose="02020603050405020304" pitchFamily="18" charset="0"/>
              <a:cs typeface="Times New Roman" panose="02020603050405020304" pitchFamily="18" charset="0"/>
            </a:endParaRPr>
          </a:p>
          <a:p>
            <a:pPr algn="just"/>
            <a:r>
              <a:rPr lang="it-IT" sz="2200" noProof="0" dirty="0">
                <a:latin typeface="Times New Roman" panose="02020603050405020304" pitchFamily="18" charset="0"/>
                <a:cs typeface="Times New Roman" panose="02020603050405020304" pitchFamily="18" charset="0"/>
              </a:rPr>
              <a:t>Quale ruolo per la moneta? </a:t>
            </a:r>
          </a:p>
          <a:p>
            <a:pPr algn="just"/>
            <a:r>
              <a:rPr lang="it-IT" sz="2200" dirty="0">
                <a:latin typeface="Times New Roman" panose="02020603050405020304" pitchFamily="18" charset="0"/>
                <a:cs typeface="Times New Roman" panose="02020603050405020304" pitchFamily="18" charset="0"/>
              </a:rPr>
              <a:t>La teoria quantitativa della moneta </a:t>
            </a:r>
            <a:endParaRPr lang="it-IT" sz="2200" noProof="0" dirty="0">
              <a:latin typeface="Times New Roman" panose="02020603050405020304" pitchFamily="18" charset="0"/>
              <a:cs typeface="Times New Roman" panose="02020603050405020304" pitchFamily="18" charset="0"/>
            </a:endParaRPr>
          </a:p>
          <a:p>
            <a:pPr algn="just"/>
            <a:r>
              <a:rPr lang="it-IT" sz="2200" noProof="0" dirty="0">
                <a:latin typeface="Times New Roman" panose="02020603050405020304" pitchFamily="18" charset="0"/>
                <a:cs typeface="Times New Roman" panose="02020603050405020304" pitchFamily="18" charset="0"/>
              </a:rPr>
              <a:t>Il ruolo della spesa pubblica e l’impatto delle politiche fiscali</a:t>
            </a:r>
          </a:p>
          <a:p>
            <a:pPr algn="just"/>
            <a:r>
              <a:rPr lang="it-IT" sz="2200" dirty="0">
                <a:latin typeface="Times New Roman" panose="02020603050405020304" pitchFamily="18" charset="0"/>
                <a:cs typeface="Times New Roman" panose="02020603050405020304" pitchFamily="18" charset="0"/>
              </a:rPr>
              <a:t>Il ruolo delle politiche di regolamentazione del mercato del lavoro</a:t>
            </a:r>
            <a:r>
              <a:rPr lang="it-IT" sz="2200" noProof="0" dirty="0">
                <a:latin typeface="Times New Roman" panose="02020603050405020304" pitchFamily="18" charset="0"/>
                <a:cs typeface="Times New Roman" panose="02020603050405020304" pitchFamily="18" charset="0"/>
              </a:rPr>
              <a:t>  </a:t>
            </a:r>
          </a:p>
        </p:txBody>
      </p:sp>
      <p:sp>
        <p:nvSpPr>
          <p:cNvPr id="3" name="Shape 17">
            <a:extLst>
              <a:ext uri="{FF2B5EF4-FFF2-40B4-BE49-F238E27FC236}">
                <a16:creationId xmlns:a16="http://schemas.microsoft.com/office/drawing/2014/main" id="{3376CE37-D647-3995-E6FD-FF41BF9EF8E2}"/>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B6390912-CCB5-657A-1C95-72A9CA91C697}"/>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FD668B25-A24B-90F9-B074-AD57E8C962F9}"/>
              </a:ext>
            </a:extLst>
          </p:cNvPr>
          <p:cNvPicPr>
            <a:picLocks noChangeAspect="1"/>
          </p:cNvPicPr>
          <p:nvPr/>
        </p:nvPicPr>
        <p:blipFill>
          <a:blip r:embed="rId2"/>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29254462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A555D-062A-C87C-D91E-C160379BF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D094D-9185-012E-4750-2012F313034A}"/>
              </a:ext>
            </a:extLst>
          </p:cNvPr>
          <p:cNvSpPr>
            <a:spLocks noGrp="1"/>
          </p:cNvSpPr>
          <p:nvPr>
            <p:ph type="title"/>
          </p:nvPr>
        </p:nvSpPr>
        <p:spPr>
          <a:xfrm>
            <a:off x="697523" y="94228"/>
            <a:ext cx="10515600" cy="1325563"/>
          </a:xfrm>
        </p:spPr>
        <p:txBody>
          <a:bodyPr/>
          <a:lstStyle/>
          <a:p>
            <a:r>
              <a:rPr lang="it-IT" dirty="0">
                <a:latin typeface="Times New Roman" panose="02020603050405020304" pitchFamily="18" charset="0"/>
                <a:cs typeface="Times New Roman" panose="02020603050405020304" pitchFamily="18" charset="0"/>
              </a:rPr>
              <a:t>La legge di </a:t>
            </a:r>
            <a:r>
              <a:rPr lang="it-IT" dirty="0" err="1">
                <a:latin typeface="Times New Roman" panose="02020603050405020304" pitchFamily="18" charset="0"/>
                <a:cs typeface="Times New Roman" panose="02020603050405020304" pitchFamily="18" charset="0"/>
              </a:rPr>
              <a:t>Say</a:t>
            </a:r>
            <a:r>
              <a:rPr lang="it-IT" dirty="0">
                <a:latin typeface="Times New Roman" panose="02020603050405020304" pitchFamily="18" charset="0"/>
                <a:cs typeface="Times New Roman" panose="02020603050405020304" pitchFamily="18" charset="0"/>
              </a:rPr>
              <a:t> secondo alcuni economisti classici</a:t>
            </a:r>
            <a:endParaRPr lang="it-IT" noProof="0" dirty="0">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7A99C28A-7D11-CE87-6906-235CCD19A456}"/>
              </a:ext>
            </a:extLst>
          </p:cNvPr>
          <p:cNvSpPr txBox="1">
            <a:spLocks/>
          </p:cNvSpPr>
          <p:nvPr/>
        </p:nvSpPr>
        <p:spPr bwMode="auto">
          <a:xfrm>
            <a:off x="371390" y="1314287"/>
            <a:ext cx="1144922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700" dirty="0">
                <a:latin typeface="Times New Roman" panose="02020603050405020304" pitchFamily="18" charset="0"/>
                <a:cs typeface="Times New Roman" panose="02020603050405020304" pitchFamily="18" charset="0"/>
              </a:rPr>
              <a:t>Alcuni economisti classici, incluso Ricardo, credevano nella Legge di </a:t>
            </a:r>
            <a:r>
              <a:rPr lang="it-IT" sz="1700" dirty="0" err="1">
                <a:latin typeface="Times New Roman" panose="02020603050405020304" pitchFamily="18" charset="0"/>
                <a:cs typeface="Times New Roman" panose="02020603050405020304" pitchFamily="18" charset="0"/>
              </a:rPr>
              <a:t>Say</a:t>
            </a:r>
            <a:r>
              <a:rPr lang="it-IT" sz="1700" dirty="0">
                <a:latin typeface="Times New Roman" panose="02020603050405020304" pitchFamily="18" charset="0"/>
                <a:cs typeface="Times New Roman" panose="02020603050405020304" pitchFamily="18" charset="0"/>
              </a:rPr>
              <a:t>, o degli sbocchi – </a:t>
            </a:r>
            <a:r>
              <a:rPr lang="it-IT" sz="1700" dirty="0" err="1">
                <a:latin typeface="Times New Roman" panose="02020603050405020304" pitchFamily="18" charset="0"/>
                <a:cs typeface="Times New Roman" panose="02020603050405020304" pitchFamily="18" charset="0"/>
              </a:rPr>
              <a:t>J.B.Say</a:t>
            </a:r>
            <a:r>
              <a:rPr lang="it-IT" sz="1700" dirty="0">
                <a:latin typeface="Times New Roman" panose="02020603050405020304" pitchFamily="18" charset="0"/>
                <a:cs typeface="Times New Roman" panose="02020603050405020304" pitchFamily="18" charset="0"/>
              </a:rPr>
              <a:t> fu l'economista classico francese che per primo l'avanzò. Questa affermava che poiché da ultimo si produce per procurarsi del reddito attraverso il quale effettuare degli acquisti, v'è certezza che tutto il reddito corrispondente a una data produzione venga speso ovvero che, come si usa dire, ogni offerta avrebbe creato la propria domanda. In questa formulazione venivano esclusi atti di risparmio, per così dire, fini a sé stessi. In tale visione chi risparmia lo fa per investire sicché i risparmi, lungi da spezzare il circuito del reddito, si traducono in domanda di beni di investimento. Nei termini della nostra semplice economia, chi non avesse consumato il grano, lo avrebbe seminato, o prestato (per esempio via sistema finanziario) ad imprenditori che lo avrebbero seminato. Dunque, secondo la Legge di </a:t>
            </a:r>
            <a:r>
              <a:rPr lang="it-IT" sz="1700" dirty="0" err="1">
                <a:latin typeface="Times New Roman" panose="02020603050405020304" pitchFamily="18" charset="0"/>
                <a:cs typeface="Times New Roman" panose="02020603050405020304" pitchFamily="18" charset="0"/>
              </a:rPr>
              <a:t>Say</a:t>
            </a:r>
            <a:r>
              <a:rPr lang="it-IT" sz="1700" dirty="0">
                <a:latin typeface="Times New Roman" panose="02020603050405020304" pitchFamily="18" charset="0"/>
                <a:cs typeface="Times New Roman" panose="02020603050405020304" pitchFamily="18" charset="0"/>
              </a:rPr>
              <a:t>, S coincide con I, e ciò si scrive S=I</a:t>
            </a:r>
          </a:p>
          <a:p>
            <a:pPr algn="just"/>
            <a:endParaRPr lang="it-IT" sz="1700" dirty="0">
              <a:latin typeface="Times New Roman" panose="02020603050405020304" pitchFamily="18" charset="0"/>
              <a:cs typeface="Times New Roman" panose="02020603050405020304" pitchFamily="18" charset="0"/>
            </a:endParaRPr>
          </a:p>
          <a:p>
            <a:pPr algn="just"/>
            <a:r>
              <a:rPr lang="it-IT" sz="1700" dirty="0">
                <a:latin typeface="Times New Roman" panose="02020603050405020304" pitchFamily="18" charset="0"/>
                <a:cs typeface="Times New Roman" panose="02020603050405020304" pitchFamily="18" charset="0"/>
              </a:rPr>
              <a:t>Si osservi che altri economisti Classici come Marx, non credevano nella Legge di </a:t>
            </a:r>
            <a:r>
              <a:rPr lang="it-IT" sz="1700" dirty="0" err="1">
                <a:latin typeface="Times New Roman" panose="02020603050405020304" pitchFamily="18" charset="0"/>
                <a:cs typeface="Times New Roman" panose="02020603050405020304" pitchFamily="18" charset="0"/>
              </a:rPr>
              <a:t>Say</a:t>
            </a:r>
            <a:r>
              <a:rPr lang="it-IT" sz="1700" dirty="0">
                <a:latin typeface="Times New Roman" panose="02020603050405020304" pitchFamily="18" charset="0"/>
                <a:cs typeface="Times New Roman" panose="02020603050405020304" pitchFamily="18" charset="0"/>
              </a:rPr>
              <a:t>, e ritenevano che il capitalismo soffrisse di sovra-produzione, cioè di una tendenza della produzione a sorpassare le capacità di domanda dell’economia. In ciò Marx vedeva una contraddizione del capitalismo: da un lato ciascun capitalista vorrebbe pagare ai suoi operai salari reali bassi per godere di profitti più elevati, ma allo stesso tempo ciascuno desidererebbe che gli altri capitalisti pagassero salari elevati in modo da poter vendere più prodotto. Notiamo dunque che Ricardo e Marx condividevano la medesima teoria della distribuzione, ma non la stessa teoria del livello della produzione (il primo credeva nella Legge di </a:t>
            </a:r>
            <a:r>
              <a:rPr lang="it-IT" sz="1700" dirty="0" err="1">
                <a:latin typeface="Times New Roman" panose="02020603050405020304" pitchFamily="18" charset="0"/>
                <a:cs typeface="Times New Roman" panose="02020603050405020304" pitchFamily="18" charset="0"/>
              </a:rPr>
              <a:t>Say</a:t>
            </a:r>
            <a:r>
              <a:rPr lang="it-IT" sz="1700" dirty="0">
                <a:latin typeface="Times New Roman" panose="02020603050405020304" pitchFamily="18" charset="0"/>
                <a:cs typeface="Times New Roman" panose="02020603050405020304" pitchFamily="18" charset="0"/>
              </a:rPr>
              <a:t>, il secondo no). Nell’approccio Classico, dunque, la determinazione della distribuzione è distinta dalla determinazione del livello della produzione. Naturalmente i due aspetti sono ritenuti collegati, ma vi è una certa libertà nello stabilire il tipo di relazione. Per esempio Marx riteneva che più alti salari potessero condurre a una maggiore domanda di beni di consumi sostenendo la produzione, mentre Ricardo riteneva, un po’ all’opposto, che maggiori profitti avrebbero accresciuto la produzione poiché i capitalisti, già soddisfatti dei propri consumi, li avrebbero risparmiati e investiti.</a:t>
            </a:r>
            <a:endParaRPr lang="es-AR" sz="1700" dirty="0">
              <a:latin typeface="Times New Roman" panose="02020603050405020304" pitchFamily="18" charset="0"/>
              <a:cs typeface="Times New Roman" panose="02020603050405020304" pitchFamily="18" charset="0"/>
            </a:endParaRPr>
          </a:p>
          <a:p>
            <a:pPr marL="0" indent="0" algn="ctr">
              <a:buFontTx/>
              <a:buNone/>
            </a:pPr>
            <a:endParaRPr lang="es-AR" sz="1700" i="1" dirty="0">
              <a:latin typeface="Times New Roman" panose="02020603050405020304" pitchFamily="18" charset="0"/>
              <a:cs typeface="Times New Roman" panose="02020603050405020304" pitchFamily="18" charset="0"/>
            </a:endParaRPr>
          </a:p>
          <a:p>
            <a:pPr marL="0" indent="0" algn="just">
              <a:buFontTx/>
              <a:buNone/>
            </a:pPr>
            <a:endParaRPr lang="es-AR" sz="17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7474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CAE28-69FF-158B-064D-00E28BEA6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CAB51-DD56-0E7F-4F86-52A3642CB904}"/>
              </a:ext>
            </a:extLst>
          </p:cNvPr>
          <p:cNvSpPr>
            <a:spLocks noGrp="1"/>
          </p:cNvSpPr>
          <p:nvPr>
            <p:ph type="title"/>
          </p:nvPr>
        </p:nvSpPr>
        <p:spPr>
          <a:xfrm>
            <a:off x="838200" y="-67550"/>
            <a:ext cx="10515600" cy="1325563"/>
          </a:xfrm>
        </p:spPr>
        <p:txBody>
          <a:bodyPr/>
          <a:lstStyle/>
          <a:p>
            <a:r>
              <a:rPr lang="it-IT" dirty="0">
                <a:latin typeface="Times New Roman" panose="02020603050405020304" pitchFamily="18" charset="0"/>
                <a:cs typeface="Times New Roman" panose="02020603050405020304" pitchFamily="18" charset="0"/>
              </a:rPr>
              <a:t>La legge di </a:t>
            </a:r>
            <a:r>
              <a:rPr lang="it-IT" dirty="0" err="1">
                <a:latin typeface="Times New Roman" panose="02020603050405020304" pitchFamily="18" charset="0"/>
                <a:cs typeface="Times New Roman" panose="02020603050405020304" pitchFamily="18" charset="0"/>
              </a:rPr>
              <a:t>Say</a:t>
            </a:r>
            <a:r>
              <a:rPr lang="it-IT" dirty="0">
                <a:latin typeface="Times New Roman" panose="02020603050405020304" pitchFamily="18" charset="0"/>
                <a:cs typeface="Times New Roman" panose="02020603050405020304" pitchFamily="18" charset="0"/>
              </a:rPr>
              <a:t> nella teoria neoclassica</a:t>
            </a:r>
            <a:endParaRPr lang="it-IT" noProof="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7F8678FF-1998-8D17-7486-A74E1C0AD123}"/>
              </a:ext>
            </a:extLst>
          </p:cNvPr>
          <p:cNvSpPr txBox="1">
            <a:spLocks/>
          </p:cNvSpPr>
          <p:nvPr/>
        </p:nvSpPr>
        <p:spPr bwMode="auto">
          <a:xfrm>
            <a:off x="575371" y="1120910"/>
            <a:ext cx="1104125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I risparmi determinano gli investimenti. Un’ aumento dell’offerta di risparmio, tramite una diminuzione del tasso d’interesse (o saggio di profitto), porta ad un aumento degli investimenti. Ciò simultaneamente corrisponde ad un aumento della domanda di lavoro e, a parità di offerta, del salario reale di equilibrio. </a:t>
            </a:r>
          </a:p>
          <a:p>
            <a:pPr algn="just"/>
            <a:r>
              <a:rPr lang="it-IT" sz="1600" dirty="0">
                <a:latin typeface="Times New Roman" panose="02020603050405020304" pitchFamily="18" charset="0"/>
                <a:cs typeface="Times New Roman" panose="02020603050405020304" pitchFamily="18" charset="0"/>
              </a:rPr>
              <a:t>Nella figura la funzione decrescente I = I(i) mostra la domanda di beni di investimento (capitale) come funzione del tasso di interesse. Come abbiamo visto nel caso semplificato del capitale-grano, l’andamento di questa funzione riflette quello del </a:t>
            </a:r>
            <a:r>
              <a:rPr lang="it-IT" sz="1600" dirty="0" err="1">
                <a:latin typeface="Times New Roman" panose="02020603050405020304" pitchFamily="18" charset="0"/>
                <a:cs typeface="Times New Roman" panose="02020603050405020304" pitchFamily="18" charset="0"/>
              </a:rPr>
              <a:t>Pmk</a:t>
            </a:r>
            <a:r>
              <a:rPr lang="it-IT" sz="1600" dirty="0">
                <a:latin typeface="Times New Roman" panose="02020603050405020304" pitchFamily="18" charset="0"/>
                <a:cs typeface="Times New Roman" panose="02020603050405020304" pitchFamily="18" charset="0"/>
              </a:rPr>
              <a:t>. La funzione crescente rappresenta l’offerta di risparmio S = S(i) come funzione del tasso di interesse. Come si vede, dunque, per gli economisti neoclassici la Legge di </a:t>
            </a:r>
            <a:r>
              <a:rPr lang="it-IT" sz="1600" dirty="0" err="1">
                <a:latin typeface="Times New Roman" panose="02020603050405020304" pitchFamily="18" charset="0"/>
                <a:cs typeface="Times New Roman" panose="02020603050405020304" pitchFamily="18" charset="0"/>
              </a:rPr>
              <a:t>Say</a:t>
            </a:r>
            <a:r>
              <a:rPr lang="it-IT" sz="1600" dirty="0">
                <a:latin typeface="Times New Roman" panose="02020603050405020304" pitchFamily="18" charset="0"/>
                <a:cs typeface="Times New Roman" panose="02020603050405020304" pitchFamily="18" charset="0"/>
              </a:rPr>
              <a:t> è sempre confermata: la flessibilità del tasso di interesse nel mercato finanziario, dove si incontrano l’offerta di risparmio (capitale) delle famiglie con la domanda di risparmio (investimento o capitale) delle imprese, assicura che alle decisioni di risparmio delle famiglie corrispondano uguali decisioni di assorbimento di quel risparmio (ovvero di investimento) da parte delle imprese.</a:t>
            </a:r>
            <a:endParaRPr lang="es-AR" sz="1600" i="1" dirty="0">
              <a:latin typeface="Times New Roman" panose="02020603050405020304" pitchFamily="18" charset="0"/>
              <a:cs typeface="Times New Roman" panose="02020603050405020304" pitchFamily="18" charset="0"/>
            </a:endParaRPr>
          </a:p>
          <a:p>
            <a:pPr marL="0" indent="0" algn="just">
              <a:buFontTx/>
              <a:buNone/>
            </a:pPr>
            <a:endParaRPr lang="es-AR" sz="1600" i="1"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56DC3F9A-5DB0-A8E7-F02B-59D18A770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612" y="3559279"/>
            <a:ext cx="5068140" cy="3057952"/>
          </a:xfrm>
          <a:prstGeom prst="rect">
            <a:avLst/>
          </a:prstGeom>
        </p:spPr>
      </p:pic>
      <p:sp>
        <p:nvSpPr>
          <p:cNvPr id="5" name="Shape 17">
            <a:extLst>
              <a:ext uri="{FF2B5EF4-FFF2-40B4-BE49-F238E27FC236}">
                <a16:creationId xmlns:a16="http://schemas.microsoft.com/office/drawing/2014/main" id="{2B9C9B7A-EEBA-9220-057C-EF6C5FF8340B}"/>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6" name="Shape 18">
            <a:extLst>
              <a:ext uri="{FF2B5EF4-FFF2-40B4-BE49-F238E27FC236}">
                <a16:creationId xmlns:a16="http://schemas.microsoft.com/office/drawing/2014/main" id="{5DF27912-8E62-2E4B-04EF-B9C6B49F152E}"/>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7" name="Image 0" descr="preencoded.png">
            <a:extLst>
              <a:ext uri="{FF2B5EF4-FFF2-40B4-BE49-F238E27FC236}">
                <a16:creationId xmlns:a16="http://schemas.microsoft.com/office/drawing/2014/main" id="{A9C79B80-25B7-198B-DD4F-EABC3D42258D}"/>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30988327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A3766-508C-586B-6CC6-ABB2FE736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3BFF3-97BC-B4E5-7CB6-1BDCE6086CA7}"/>
              </a:ext>
            </a:extLst>
          </p:cNvPr>
          <p:cNvSpPr>
            <a:spLocks noGrp="1"/>
          </p:cNvSpPr>
          <p:nvPr>
            <p:ph type="title"/>
          </p:nvPr>
        </p:nvSpPr>
        <p:spPr>
          <a:xfrm>
            <a:off x="836426" y="240769"/>
            <a:ext cx="10956384" cy="1325563"/>
          </a:xfrm>
        </p:spPr>
        <p:txBody>
          <a:bodyPr/>
          <a:lstStyle/>
          <a:p>
            <a:r>
              <a:rPr lang="it-IT" noProof="0" dirty="0">
                <a:latin typeface="Times New Roman" panose="02020603050405020304" pitchFamily="18" charset="0"/>
                <a:cs typeface="Times New Roman" panose="02020603050405020304" pitchFamily="18" charset="0"/>
              </a:rPr>
              <a:t>Che effetto ha </a:t>
            </a:r>
            <a:r>
              <a:rPr lang="it-IT" dirty="0">
                <a:latin typeface="Times New Roman" panose="02020603050405020304" pitchFamily="18" charset="0"/>
                <a:cs typeface="Times New Roman" panose="02020603050405020304" pitchFamily="18" charset="0"/>
              </a:rPr>
              <a:t>l’introduzione o l’aumento della spesa pubblica</a:t>
            </a:r>
            <a:r>
              <a:rPr lang="it-IT" noProof="0" dirty="0">
                <a:latin typeface="Times New Roman" panose="02020603050405020304" pitchFamily="18" charset="0"/>
                <a:cs typeface="Times New Roman" panose="02020603050405020304" pitchFamily="18" charset="0"/>
              </a:rPr>
              <a:t>? </a:t>
            </a:r>
          </a:p>
        </p:txBody>
      </p:sp>
      <p:sp>
        <p:nvSpPr>
          <p:cNvPr id="6" name="Marcador de contenido 2">
            <a:extLst>
              <a:ext uri="{FF2B5EF4-FFF2-40B4-BE49-F238E27FC236}">
                <a16:creationId xmlns:a16="http://schemas.microsoft.com/office/drawing/2014/main" id="{A3CE8CAA-4DE0-DDD1-2B36-87B6303B942F}"/>
              </a:ext>
            </a:extLst>
          </p:cNvPr>
          <p:cNvSpPr txBox="1">
            <a:spLocks/>
          </p:cNvSpPr>
          <p:nvPr/>
        </p:nvSpPr>
        <p:spPr bwMode="auto">
          <a:xfrm>
            <a:off x="797439" y="1431862"/>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grpSp>
        <p:nvGrpSpPr>
          <p:cNvPr id="10" name="Gruppo 9">
            <a:extLst>
              <a:ext uri="{FF2B5EF4-FFF2-40B4-BE49-F238E27FC236}">
                <a16:creationId xmlns:a16="http://schemas.microsoft.com/office/drawing/2014/main" id="{C8734BD2-2143-80AD-48A3-E99AE4D2974E}"/>
              </a:ext>
            </a:extLst>
          </p:cNvPr>
          <p:cNvGrpSpPr/>
          <p:nvPr/>
        </p:nvGrpSpPr>
        <p:grpSpPr>
          <a:xfrm>
            <a:off x="1479354" y="2085975"/>
            <a:ext cx="8677275" cy="3162300"/>
            <a:chOff x="1552575" y="2609850"/>
            <a:chExt cx="8677275" cy="3162300"/>
          </a:xfrm>
        </p:grpSpPr>
        <p:cxnSp>
          <p:nvCxnSpPr>
            <p:cNvPr id="4" name="Connettore 2 3">
              <a:extLst>
                <a:ext uri="{FF2B5EF4-FFF2-40B4-BE49-F238E27FC236}">
                  <a16:creationId xmlns:a16="http://schemas.microsoft.com/office/drawing/2014/main" id="{A996B18E-086E-B675-2EE7-1D82AE863D50}"/>
                </a:ext>
              </a:extLst>
            </p:cNvPr>
            <p:cNvCxnSpPr/>
            <p:nvPr/>
          </p:nvCxnSpPr>
          <p:spPr>
            <a:xfrm flipV="1">
              <a:off x="1562100"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ttore 2 4">
              <a:extLst>
                <a:ext uri="{FF2B5EF4-FFF2-40B4-BE49-F238E27FC236}">
                  <a16:creationId xmlns:a16="http://schemas.microsoft.com/office/drawing/2014/main" id="{7DF4AD4D-F505-B8C8-54AE-6B7BA87AD529}"/>
                </a:ext>
              </a:extLst>
            </p:cNvPr>
            <p:cNvCxnSpPr>
              <a:cxnSpLocks/>
            </p:cNvCxnSpPr>
            <p:nvPr/>
          </p:nvCxnSpPr>
          <p:spPr>
            <a:xfrm>
              <a:off x="1552575"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Connettore 2 7">
              <a:extLst>
                <a:ext uri="{FF2B5EF4-FFF2-40B4-BE49-F238E27FC236}">
                  <a16:creationId xmlns:a16="http://schemas.microsoft.com/office/drawing/2014/main" id="{80134458-7074-59E9-6A5E-BA89F144939A}"/>
                </a:ext>
              </a:extLst>
            </p:cNvPr>
            <p:cNvCxnSpPr/>
            <p:nvPr/>
          </p:nvCxnSpPr>
          <p:spPr>
            <a:xfrm flipV="1">
              <a:off x="6677025" y="2609850"/>
              <a:ext cx="0" cy="3162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Connettore 2 8">
              <a:extLst>
                <a:ext uri="{FF2B5EF4-FFF2-40B4-BE49-F238E27FC236}">
                  <a16:creationId xmlns:a16="http://schemas.microsoft.com/office/drawing/2014/main" id="{4ED1DBB9-1BC3-E271-8DC1-2F065CCEE4D8}"/>
                </a:ext>
              </a:extLst>
            </p:cNvPr>
            <p:cNvCxnSpPr>
              <a:cxnSpLocks/>
            </p:cNvCxnSpPr>
            <p:nvPr/>
          </p:nvCxnSpPr>
          <p:spPr>
            <a:xfrm>
              <a:off x="6667500" y="5772150"/>
              <a:ext cx="35623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12" name="Connettore diritto 11">
            <a:extLst>
              <a:ext uri="{FF2B5EF4-FFF2-40B4-BE49-F238E27FC236}">
                <a16:creationId xmlns:a16="http://schemas.microsoft.com/office/drawing/2014/main" id="{2CA56464-E78A-7334-8655-ED9388C36218}"/>
              </a:ext>
            </a:extLst>
          </p:cNvPr>
          <p:cNvCxnSpPr/>
          <p:nvPr/>
        </p:nvCxnSpPr>
        <p:spPr>
          <a:xfrm flipV="1">
            <a:off x="2955729" y="22288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Connettore diritto 12">
            <a:extLst>
              <a:ext uri="{FF2B5EF4-FFF2-40B4-BE49-F238E27FC236}">
                <a16:creationId xmlns:a16="http://schemas.microsoft.com/office/drawing/2014/main" id="{8627F72A-093E-0392-AEEF-B9721CACAD79}"/>
              </a:ext>
            </a:extLst>
          </p:cNvPr>
          <p:cNvCxnSpPr/>
          <p:nvPr/>
        </p:nvCxnSpPr>
        <p:spPr>
          <a:xfrm flipV="1">
            <a:off x="8118279" y="2228850"/>
            <a:ext cx="0" cy="3019425"/>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Connettore diritto 14">
            <a:extLst>
              <a:ext uri="{FF2B5EF4-FFF2-40B4-BE49-F238E27FC236}">
                <a16:creationId xmlns:a16="http://schemas.microsoft.com/office/drawing/2014/main" id="{FCF02206-BD79-69C0-3837-042479905A4A}"/>
              </a:ext>
            </a:extLst>
          </p:cNvPr>
          <p:cNvCxnSpPr/>
          <p:nvPr/>
        </p:nvCxnSpPr>
        <p:spPr>
          <a:xfrm>
            <a:off x="1984179" y="2419350"/>
            <a:ext cx="2428875" cy="2524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diritto 15">
            <a:extLst>
              <a:ext uri="{FF2B5EF4-FFF2-40B4-BE49-F238E27FC236}">
                <a16:creationId xmlns:a16="http://schemas.microsoft.com/office/drawing/2014/main" id="{B3B88A9D-40BA-2CFD-0611-F48FCAF938C4}"/>
              </a:ext>
            </a:extLst>
          </p:cNvPr>
          <p:cNvCxnSpPr/>
          <p:nvPr/>
        </p:nvCxnSpPr>
        <p:spPr>
          <a:xfrm>
            <a:off x="7041952" y="2476499"/>
            <a:ext cx="2428875" cy="2524125"/>
          </a:xfrm>
          <a:prstGeom prst="line">
            <a:avLst/>
          </a:prstGeom>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44A4EA52-C5F7-435C-7027-EB6DF12AF637}"/>
              </a:ext>
            </a:extLst>
          </p:cNvPr>
          <p:cNvSpPr txBox="1"/>
          <p:nvPr/>
        </p:nvSpPr>
        <p:spPr>
          <a:xfrm>
            <a:off x="1060263" y="21600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w</a:t>
            </a:r>
          </a:p>
        </p:txBody>
      </p:sp>
      <p:sp>
        <p:nvSpPr>
          <p:cNvPr id="18" name="CasellaDiTesto 17">
            <a:extLst>
              <a:ext uri="{FF2B5EF4-FFF2-40B4-BE49-F238E27FC236}">
                <a16:creationId xmlns:a16="http://schemas.microsoft.com/office/drawing/2014/main" id="{6B8C5FB8-EB4D-EA97-9A48-56DE39A2E98A}"/>
              </a:ext>
            </a:extLst>
          </p:cNvPr>
          <p:cNvSpPr txBox="1"/>
          <p:nvPr/>
        </p:nvSpPr>
        <p:spPr>
          <a:xfrm>
            <a:off x="6222813" y="2160032"/>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a:t>
            </a:r>
          </a:p>
        </p:txBody>
      </p:sp>
      <p:sp>
        <p:nvSpPr>
          <p:cNvPr id="19" name="CasellaDiTesto 18">
            <a:extLst>
              <a:ext uri="{FF2B5EF4-FFF2-40B4-BE49-F238E27FC236}">
                <a16:creationId xmlns:a16="http://schemas.microsoft.com/office/drawing/2014/main" id="{57992BFC-D72D-0FB2-6825-D47D1D5797A2}"/>
              </a:ext>
            </a:extLst>
          </p:cNvPr>
          <p:cNvSpPr txBox="1"/>
          <p:nvPr/>
        </p:nvSpPr>
        <p:spPr>
          <a:xfrm>
            <a:off x="4708338" y="52482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t>
            </a:r>
          </a:p>
        </p:txBody>
      </p:sp>
      <p:sp>
        <p:nvSpPr>
          <p:cNvPr id="20" name="CasellaDiTesto 19">
            <a:extLst>
              <a:ext uri="{FF2B5EF4-FFF2-40B4-BE49-F238E27FC236}">
                <a16:creationId xmlns:a16="http://schemas.microsoft.com/office/drawing/2014/main" id="{9BF1EA1E-B4D4-1189-74A7-FAD862D9B04F}"/>
              </a:ext>
            </a:extLst>
          </p:cNvPr>
          <p:cNvSpPr txBox="1"/>
          <p:nvPr/>
        </p:nvSpPr>
        <p:spPr>
          <a:xfrm>
            <a:off x="9918510" y="5248275"/>
            <a:ext cx="48576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K</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E7CA32B4-5F57-E77E-D8C0-5A7AF005171A}"/>
                  </a:ext>
                </a:extLst>
              </p:cNvPr>
              <p:cNvSpPr txBox="1"/>
              <p:nvPr/>
            </p:nvSpPr>
            <p:spPr>
              <a:xfrm>
                <a:off x="2965261" y="211455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1" name="CasellaDiTesto 20">
                <a:extLst>
                  <a:ext uri="{FF2B5EF4-FFF2-40B4-BE49-F238E27FC236}">
                    <a16:creationId xmlns:a16="http://schemas.microsoft.com/office/drawing/2014/main" id="{E7CA32B4-5F57-E77E-D8C0-5A7AF005171A}"/>
                  </a:ext>
                </a:extLst>
              </p:cNvPr>
              <p:cNvSpPr txBox="1">
                <a:spLocks noRot="1" noChangeAspect="1" noMove="1" noResize="1" noEditPoints="1" noAdjustHandles="1" noChangeArrowheads="1" noChangeShapeType="1" noTextEdit="1"/>
              </p:cNvSpPr>
              <p:nvPr/>
            </p:nvSpPr>
            <p:spPr>
              <a:xfrm>
                <a:off x="2965261" y="2114550"/>
                <a:ext cx="485768" cy="369332"/>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F30B5EE2-27D9-5B40-7181-CA96EF0656C3}"/>
                  </a:ext>
                </a:extLst>
              </p:cNvPr>
              <p:cNvSpPr txBox="1"/>
              <p:nvPr/>
            </p:nvSpPr>
            <p:spPr>
              <a:xfrm>
                <a:off x="8070654" y="2160032"/>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𝑠</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2" name="CasellaDiTesto 21">
                <a:extLst>
                  <a:ext uri="{FF2B5EF4-FFF2-40B4-BE49-F238E27FC236}">
                    <a16:creationId xmlns:a16="http://schemas.microsoft.com/office/drawing/2014/main" id="{F30B5EE2-27D9-5B40-7181-CA96EF0656C3}"/>
                  </a:ext>
                </a:extLst>
              </p:cNvPr>
              <p:cNvSpPr txBox="1">
                <a:spLocks noRot="1" noChangeAspect="1" noMove="1" noResize="1" noEditPoints="1" noAdjustHandles="1" noChangeArrowheads="1" noChangeShapeType="1" noTextEdit="1"/>
              </p:cNvSpPr>
              <p:nvPr/>
            </p:nvSpPr>
            <p:spPr>
              <a:xfrm>
                <a:off x="8070654" y="2160032"/>
                <a:ext cx="485768" cy="369332"/>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F9D68286-1528-B3BC-68F2-C68E6FBC09F6}"/>
                  </a:ext>
                </a:extLst>
              </p:cNvPr>
              <p:cNvSpPr txBox="1"/>
              <p:nvPr/>
            </p:nvSpPr>
            <p:spPr>
              <a:xfrm>
                <a:off x="4079687" y="4372570"/>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𝐿</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3" name="CasellaDiTesto 22">
                <a:extLst>
                  <a:ext uri="{FF2B5EF4-FFF2-40B4-BE49-F238E27FC236}">
                    <a16:creationId xmlns:a16="http://schemas.microsoft.com/office/drawing/2014/main" id="{F9D68286-1528-B3BC-68F2-C68E6FBC09F6}"/>
                  </a:ext>
                </a:extLst>
              </p:cNvPr>
              <p:cNvSpPr txBox="1">
                <a:spLocks noRot="1" noChangeAspect="1" noMove="1" noResize="1" noEditPoints="1" noAdjustHandles="1" noChangeArrowheads="1" noChangeShapeType="1" noTextEdit="1"/>
              </p:cNvSpPr>
              <p:nvPr/>
            </p:nvSpPr>
            <p:spPr>
              <a:xfrm>
                <a:off x="4079687" y="4372570"/>
                <a:ext cx="485768" cy="37427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F312723D-DC17-8CFA-2B19-FDF431D909AD}"/>
                  </a:ext>
                </a:extLst>
              </p:cNvPr>
              <p:cNvSpPr txBox="1"/>
              <p:nvPr/>
            </p:nvSpPr>
            <p:spPr>
              <a:xfrm>
                <a:off x="9237479" y="4452407"/>
                <a:ext cx="485768" cy="374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𝐾</m:t>
                          </m:r>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4" name="CasellaDiTesto 23">
                <a:extLst>
                  <a:ext uri="{FF2B5EF4-FFF2-40B4-BE49-F238E27FC236}">
                    <a16:creationId xmlns:a16="http://schemas.microsoft.com/office/drawing/2014/main" id="{F312723D-DC17-8CFA-2B19-FDF431D909AD}"/>
                  </a:ext>
                </a:extLst>
              </p:cNvPr>
              <p:cNvSpPr txBox="1">
                <a:spLocks noRot="1" noChangeAspect="1" noMove="1" noResize="1" noEditPoints="1" noAdjustHandles="1" noChangeArrowheads="1" noChangeShapeType="1" noTextEdit="1"/>
              </p:cNvSpPr>
              <p:nvPr/>
            </p:nvSpPr>
            <p:spPr>
              <a:xfrm>
                <a:off x="9237479" y="4452407"/>
                <a:ext cx="485768" cy="37427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974566A2-ECB2-24DF-851F-199AB4FF922C}"/>
                  </a:ext>
                </a:extLst>
              </p:cNvPr>
              <p:cNvSpPr txBox="1"/>
              <p:nvPr/>
            </p:nvSpPr>
            <p:spPr>
              <a:xfrm>
                <a:off x="1003104" y="3222637"/>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5" name="CasellaDiTesto 24">
                <a:extLst>
                  <a:ext uri="{FF2B5EF4-FFF2-40B4-BE49-F238E27FC236}">
                    <a16:creationId xmlns:a16="http://schemas.microsoft.com/office/drawing/2014/main" id="{974566A2-ECB2-24DF-851F-199AB4FF922C}"/>
                  </a:ext>
                </a:extLst>
              </p:cNvPr>
              <p:cNvSpPr txBox="1">
                <a:spLocks noRot="1" noChangeAspect="1" noMove="1" noResize="1" noEditPoints="1" noAdjustHandles="1" noChangeArrowheads="1" noChangeShapeType="1" noTextEdit="1"/>
              </p:cNvSpPr>
              <p:nvPr/>
            </p:nvSpPr>
            <p:spPr>
              <a:xfrm>
                <a:off x="1003104" y="3222637"/>
                <a:ext cx="485768" cy="369332"/>
              </a:xfrm>
              <a:prstGeom prst="rect">
                <a:avLst/>
              </a:prstGeom>
              <a:blipFill>
                <a:blip r:embed="rId6"/>
                <a:stretch>
                  <a:fillRect b="-333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6D603FB2-C7BD-C80B-D9E4-C5E006D3CEF4}"/>
                  </a:ext>
                </a:extLst>
              </p:cNvPr>
              <p:cNvSpPr txBox="1"/>
              <p:nvPr/>
            </p:nvSpPr>
            <p:spPr>
              <a:xfrm>
                <a:off x="6146615" y="3403638"/>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1</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26" name="CasellaDiTesto 25">
                <a:extLst>
                  <a:ext uri="{FF2B5EF4-FFF2-40B4-BE49-F238E27FC236}">
                    <a16:creationId xmlns:a16="http://schemas.microsoft.com/office/drawing/2014/main" id="{6D603FB2-C7BD-C80B-D9E4-C5E006D3CEF4}"/>
                  </a:ext>
                </a:extLst>
              </p:cNvPr>
              <p:cNvSpPr txBox="1">
                <a:spLocks noRot="1" noChangeAspect="1" noMove="1" noResize="1" noEditPoints="1" noAdjustHandles="1" noChangeArrowheads="1" noChangeShapeType="1" noTextEdit="1"/>
              </p:cNvSpPr>
              <p:nvPr/>
            </p:nvSpPr>
            <p:spPr>
              <a:xfrm>
                <a:off x="6146615" y="3403638"/>
                <a:ext cx="485768" cy="369332"/>
              </a:xfrm>
              <a:prstGeom prst="rect">
                <a:avLst/>
              </a:prstGeom>
              <a:blipFill>
                <a:blip r:embed="rId7"/>
                <a:stretch>
                  <a:fillRect b="-1639"/>
                </a:stretch>
              </a:blipFill>
            </p:spPr>
            <p:txBody>
              <a:bodyPr/>
              <a:lstStyle/>
              <a:p>
                <a:r>
                  <a:rPr lang="it-IT">
                    <a:noFill/>
                  </a:rPr>
                  <a:t> </a:t>
                </a:r>
              </a:p>
            </p:txBody>
          </p:sp>
        </mc:Fallback>
      </mc:AlternateContent>
      <p:cxnSp>
        <p:nvCxnSpPr>
          <p:cNvPr id="28" name="Connettore diritto 27">
            <a:extLst>
              <a:ext uri="{FF2B5EF4-FFF2-40B4-BE49-F238E27FC236}">
                <a16:creationId xmlns:a16="http://schemas.microsoft.com/office/drawing/2014/main" id="{41A31546-F639-D8B6-0A6E-56A8431B7379}"/>
              </a:ext>
            </a:extLst>
          </p:cNvPr>
          <p:cNvCxnSpPr>
            <a:cxnSpLocks/>
          </p:cNvCxnSpPr>
          <p:nvPr/>
        </p:nvCxnSpPr>
        <p:spPr>
          <a:xfrm flipH="1">
            <a:off x="1488879" y="3441738"/>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0" name="Connettore diritto 29">
            <a:extLst>
              <a:ext uri="{FF2B5EF4-FFF2-40B4-BE49-F238E27FC236}">
                <a16:creationId xmlns:a16="http://schemas.microsoft.com/office/drawing/2014/main" id="{28C4B22E-174A-5ABD-6B83-68C902F3EC61}"/>
              </a:ext>
            </a:extLst>
          </p:cNvPr>
          <p:cNvCxnSpPr>
            <a:cxnSpLocks/>
          </p:cNvCxnSpPr>
          <p:nvPr/>
        </p:nvCxnSpPr>
        <p:spPr>
          <a:xfrm flipH="1">
            <a:off x="6603804" y="3608425"/>
            <a:ext cx="151447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3" name="Connettore diritto 2">
            <a:extLst>
              <a:ext uri="{FF2B5EF4-FFF2-40B4-BE49-F238E27FC236}">
                <a16:creationId xmlns:a16="http://schemas.microsoft.com/office/drawing/2014/main" id="{8C9B2A8C-2B5D-17D3-79AC-8FABB0437712}"/>
              </a:ext>
            </a:extLst>
          </p:cNvPr>
          <p:cNvCxnSpPr/>
          <p:nvPr/>
        </p:nvCxnSpPr>
        <p:spPr>
          <a:xfrm flipV="1">
            <a:off x="7583404" y="2228850"/>
            <a:ext cx="0" cy="3019425"/>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cxnSp>
        <p:nvCxnSpPr>
          <p:cNvPr id="7" name="Connettore diritto 6">
            <a:extLst>
              <a:ext uri="{FF2B5EF4-FFF2-40B4-BE49-F238E27FC236}">
                <a16:creationId xmlns:a16="http://schemas.microsoft.com/office/drawing/2014/main" id="{732F4153-4A57-95F6-1D2C-51FAA91A8E27}"/>
              </a:ext>
            </a:extLst>
          </p:cNvPr>
          <p:cNvCxnSpPr/>
          <p:nvPr/>
        </p:nvCxnSpPr>
        <p:spPr>
          <a:xfrm>
            <a:off x="1584371" y="2663806"/>
            <a:ext cx="2428875" cy="252412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1" name="Connettore diritto 10">
            <a:extLst>
              <a:ext uri="{FF2B5EF4-FFF2-40B4-BE49-F238E27FC236}">
                <a16:creationId xmlns:a16="http://schemas.microsoft.com/office/drawing/2014/main" id="{F242785D-0FE1-7659-66BA-F6954BD320DC}"/>
              </a:ext>
            </a:extLst>
          </p:cNvPr>
          <p:cNvCxnSpPr>
            <a:cxnSpLocks/>
          </p:cNvCxnSpPr>
          <p:nvPr/>
        </p:nvCxnSpPr>
        <p:spPr>
          <a:xfrm flipH="1">
            <a:off x="1479354" y="4084215"/>
            <a:ext cx="1466850"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19CA0D6A-D066-60B6-C948-1431F80F1017}"/>
                  </a:ext>
                </a:extLst>
              </p:cNvPr>
              <p:cNvSpPr txBox="1"/>
              <p:nvPr/>
            </p:nvSpPr>
            <p:spPr>
              <a:xfrm>
                <a:off x="1074791" y="3861757"/>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i="1" dirty="0" smtClean="0">
                              <a:latin typeface="Cambria Math" panose="02040503050406030204" pitchFamily="18" charset="0"/>
                              <a:cs typeface="Times New Roman" panose="02020603050405020304" pitchFamily="18" charset="0"/>
                            </a:rPr>
                            <m:t>𝑤</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14" name="CasellaDiTesto 13">
                <a:extLst>
                  <a:ext uri="{FF2B5EF4-FFF2-40B4-BE49-F238E27FC236}">
                    <a16:creationId xmlns:a16="http://schemas.microsoft.com/office/drawing/2014/main" id="{19CA0D6A-D066-60B6-C948-1431F80F1017}"/>
                  </a:ext>
                </a:extLst>
              </p:cNvPr>
              <p:cNvSpPr txBox="1">
                <a:spLocks noRot="1" noChangeAspect="1" noMove="1" noResize="1" noEditPoints="1" noAdjustHandles="1" noChangeArrowheads="1" noChangeShapeType="1" noTextEdit="1"/>
              </p:cNvSpPr>
              <p:nvPr/>
            </p:nvSpPr>
            <p:spPr>
              <a:xfrm>
                <a:off x="1074791" y="3861757"/>
                <a:ext cx="485768" cy="369332"/>
              </a:xfrm>
              <a:prstGeom prst="rect">
                <a:avLst/>
              </a:prstGeom>
              <a:blipFill>
                <a:blip r:embed="rId8"/>
                <a:stretch>
                  <a:fillRect b="-1639"/>
                </a:stretch>
              </a:blipFill>
            </p:spPr>
            <p:txBody>
              <a:bodyPr/>
              <a:lstStyle/>
              <a:p>
                <a:r>
                  <a:rPr lang="it-IT">
                    <a:noFill/>
                  </a:rPr>
                  <a:t> </a:t>
                </a:r>
              </a:p>
            </p:txBody>
          </p:sp>
        </mc:Fallback>
      </mc:AlternateContent>
      <p:cxnSp>
        <p:nvCxnSpPr>
          <p:cNvPr id="27" name="Connettore diritto 26">
            <a:extLst>
              <a:ext uri="{FF2B5EF4-FFF2-40B4-BE49-F238E27FC236}">
                <a16:creationId xmlns:a16="http://schemas.microsoft.com/office/drawing/2014/main" id="{FA8D37D5-B520-F601-B4D6-0D0A2D684BBB}"/>
              </a:ext>
            </a:extLst>
          </p:cNvPr>
          <p:cNvCxnSpPr>
            <a:cxnSpLocks/>
          </p:cNvCxnSpPr>
          <p:nvPr/>
        </p:nvCxnSpPr>
        <p:spPr>
          <a:xfrm flipH="1">
            <a:off x="6594279" y="3038154"/>
            <a:ext cx="989125" cy="0"/>
          </a:xfrm>
          <a:prstGeom prst="line">
            <a:avLst/>
          </a:prstGeom>
          <a:ln>
            <a:prstDash val="sysDot"/>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D2496B71-D295-ED20-72EE-7173FBA6C963}"/>
                  </a:ext>
                </a:extLst>
              </p:cNvPr>
              <p:cNvSpPr txBox="1"/>
              <p:nvPr/>
            </p:nvSpPr>
            <p:spPr>
              <a:xfrm>
                <a:off x="6179937" y="2817415"/>
                <a:ext cx="485768"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dirty="0" smtClean="0">
                              <a:latin typeface="Cambria Math" panose="02040503050406030204" pitchFamily="18" charset="0"/>
                              <a:cs typeface="Times New Roman" panose="02020603050405020304" pitchFamily="18" charset="0"/>
                            </a:rPr>
                          </m:ctrlPr>
                        </m:sSubSupPr>
                        <m:e>
                          <m:r>
                            <a:rPr lang="it-IT" b="0" i="1" dirty="0" smtClean="0">
                              <a:latin typeface="Cambria Math" panose="02040503050406030204" pitchFamily="18" charset="0"/>
                              <a:cs typeface="Times New Roman" panose="02020603050405020304" pitchFamily="18" charset="0"/>
                            </a:rPr>
                            <m:t>𝑟</m:t>
                          </m:r>
                        </m:e>
                        <m:sub>
                          <m:r>
                            <a:rPr lang="it-IT" b="0" i="1" dirty="0" smtClean="0">
                              <a:latin typeface="Cambria Math" panose="02040503050406030204" pitchFamily="18" charset="0"/>
                              <a:cs typeface="Times New Roman" panose="02020603050405020304" pitchFamily="18" charset="0"/>
                            </a:rPr>
                            <m:t>2</m:t>
                          </m:r>
                        </m:sub>
                        <m:sup>
                          <m:r>
                            <a:rPr lang="it-IT" b="0" i="1" dirty="0" smtClean="0">
                              <a:latin typeface="Cambria Math" panose="02040503050406030204" pitchFamily="18" charset="0"/>
                              <a:cs typeface="Times New Roman" panose="02020603050405020304" pitchFamily="18" charset="0"/>
                            </a:rPr>
                            <m:t>∗</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1" name="CasellaDiTesto 30">
                <a:extLst>
                  <a:ext uri="{FF2B5EF4-FFF2-40B4-BE49-F238E27FC236}">
                    <a16:creationId xmlns:a16="http://schemas.microsoft.com/office/drawing/2014/main" id="{D2496B71-D295-ED20-72EE-7173FBA6C963}"/>
                  </a:ext>
                </a:extLst>
              </p:cNvPr>
              <p:cNvSpPr txBox="1">
                <a:spLocks noRot="1" noChangeAspect="1" noMove="1" noResize="1" noEditPoints="1" noAdjustHandles="1" noChangeArrowheads="1" noChangeShapeType="1" noTextEdit="1"/>
              </p:cNvSpPr>
              <p:nvPr/>
            </p:nvSpPr>
            <p:spPr>
              <a:xfrm>
                <a:off x="6179937" y="2817415"/>
                <a:ext cx="485768" cy="375424"/>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31C41A00-17A3-BD65-EAE0-F40872CD8D49}"/>
                  </a:ext>
                </a:extLst>
              </p:cNvPr>
              <p:cNvSpPr txBox="1"/>
              <p:nvPr/>
            </p:nvSpPr>
            <p:spPr>
              <a:xfrm>
                <a:off x="3170035" y="4732727"/>
                <a:ext cx="485768" cy="391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sSub>
                            <m:sSubPr>
                              <m:ctrlPr>
                                <a:rPr lang="it-IT" b="0" i="1" smtClean="0">
                                  <a:latin typeface="Cambria Math" panose="02040503050406030204" pitchFamily="18" charset="0"/>
                                  <a:cs typeface="Times New Roman" panose="02020603050405020304" pitchFamily="18" charset="0"/>
                                </a:rPr>
                              </m:ctrlPr>
                            </m:sSubPr>
                            <m:e>
                              <m:r>
                                <a:rPr lang="it-IT" b="0" i="1" smtClean="0">
                                  <a:latin typeface="Cambria Math" panose="02040503050406030204" pitchFamily="18" charset="0"/>
                                  <a:cs typeface="Times New Roman" panose="02020603050405020304" pitchFamily="18" charset="0"/>
                                </a:rPr>
                                <m:t>𝐿</m:t>
                              </m:r>
                            </m:e>
                            <m:sub>
                              <m:r>
                                <a:rPr lang="it-IT" b="0" i="1" smtClean="0">
                                  <a:latin typeface="Cambria Math" panose="02040503050406030204" pitchFamily="18" charset="0"/>
                                  <a:cs typeface="Times New Roman" panose="02020603050405020304" pitchFamily="18" charset="0"/>
                                </a:rPr>
                                <m:t>2</m:t>
                              </m:r>
                            </m:sub>
                          </m:sSub>
                        </m:e>
                        <m:sup>
                          <m:r>
                            <a:rPr lang="it-IT" b="0" i="1" smtClean="0">
                              <a:latin typeface="Cambria Math" panose="02040503050406030204" pitchFamily="18" charset="0"/>
                              <a:cs typeface="Times New Roman" panose="02020603050405020304" pitchFamily="18" charset="0"/>
                            </a:rPr>
                            <m:t>𝑑</m:t>
                          </m:r>
                        </m:sup>
                      </m:s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2" name="CasellaDiTesto 31">
                <a:extLst>
                  <a:ext uri="{FF2B5EF4-FFF2-40B4-BE49-F238E27FC236}">
                    <a16:creationId xmlns:a16="http://schemas.microsoft.com/office/drawing/2014/main" id="{31C41A00-17A3-BD65-EAE0-F40872CD8D49}"/>
                  </a:ext>
                </a:extLst>
              </p:cNvPr>
              <p:cNvSpPr txBox="1">
                <a:spLocks noRot="1" noChangeAspect="1" noMove="1" noResize="1" noEditPoints="1" noAdjustHandles="1" noChangeArrowheads="1" noChangeShapeType="1" noTextEdit="1"/>
              </p:cNvSpPr>
              <p:nvPr/>
            </p:nvSpPr>
            <p:spPr>
              <a:xfrm>
                <a:off x="3170035" y="4732727"/>
                <a:ext cx="485768" cy="391710"/>
              </a:xfrm>
              <a:prstGeom prst="rect">
                <a:avLst/>
              </a:prstGeom>
              <a:blipFill>
                <a:blip r:embed="rId10"/>
                <a:stretch>
                  <a:fillRect r="-125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A49BD4EA-5EA8-2446-6E16-A1CBA616EC1C}"/>
                  </a:ext>
                </a:extLst>
              </p:cNvPr>
              <p:cNvSpPr txBox="1"/>
              <p:nvPr/>
            </p:nvSpPr>
            <p:spPr>
              <a:xfrm>
                <a:off x="7183089" y="2114550"/>
                <a:ext cx="4857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cs typeface="Times New Roman" panose="02020603050405020304" pitchFamily="18" charset="0"/>
                            </a:rPr>
                          </m:ctrlPr>
                        </m:sSubSupPr>
                        <m:e>
                          <m:r>
                            <a:rPr lang="it-IT" b="0" i="1" smtClean="0">
                              <a:latin typeface="Cambria Math" panose="02040503050406030204" pitchFamily="18" charset="0"/>
                              <a:cs typeface="Times New Roman" panose="02020603050405020304" pitchFamily="18" charset="0"/>
                            </a:rPr>
                            <m:t>𝐾</m:t>
                          </m:r>
                        </m:e>
                        <m:sub>
                          <m:r>
                            <a:rPr lang="it-IT" b="0" i="1" smtClean="0">
                              <a:latin typeface="Cambria Math" panose="02040503050406030204" pitchFamily="18" charset="0"/>
                              <a:cs typeface="Times New Roman" panose="02020603050405020304" pitchFamily="18" charset="0"/>
                            </a:rPr>
                            <m:t>2</m:t>
                          </m:r>
                        </m:sub>
                        <m:sup>
                          <m:r>
                            <a:rPr lang="it-IT" b="0" i="1" smtClean="0">
                              <a:latin typeface="Cambria Math" panose="02040503050406030204" pitchFamily="18" charset="0"/>
                              <a:cs typeface="Times New Roman" panose="02020603050405020304" pitchFamily="18" charset="0"/>
                            </a:rPr>
                            <m:t>𝑠</m:t>
                          </m:r>
                        </m:sup>
                      </m:sSubSup>
                    </m:oMath>
                  </m:oMathPara>
                </a14:m>
                <a:endParaRPr lang="it-IT" dirty="0">
                  <a:latin typeface="Times New Roman" panose="02020603050405020304" pitchFamily="18" charset="0"/>
                  <a:cs typeface="Times New Roman" panose="02020603050405020304" pitchFamily="18" charset="0"/>
                </a:endParaRPr>
              </a:p>
            </p:txBody>
          </p:sp>
        </mc:Choice>
        <mc:Fallback xmlns="">
          <p:sp>
            <p:nvSpPr>
              <p:cNvPr id="33" name="CasellaDiTesto 32">
                <a:extLst>
                  <a:ext uri="{FF2B5EF4-FFF2-40B4-BE49-F238E27FC236}">
                    <a16:creationId xmlns:a16="http://schemas.microsoft.com/office/drawing/2014/main" id="{A49BD4EA-5EA8-2446-6E16-A1CBA616EC1C}"/>
                  </a:ext>
                </a:extLst>
              </p:cNvPr>
              <p:cNvSpPr txBox="1">
                <a:spLocks noRot="1" noChangeAspect="1" noMove="1" noResize="1" noEditPoints="1" noAdjustHandles="1" noChangeArrowheads="1" noChangeShapeType="1" noTextEdit="1"/>
              </p:cNvSpPr>
              <p:nvPr/>
            </p:nvSpPr>
            <p:spPr>
              <a:xfrm>
                <a:off x="7183089" y="2114550"/>
                <a:ext cx="485768" cy="369332"/>
              </a:xfrm>
              <a:prstGeom prst="rect">
                <a:avLst/>
              </a:prstGeom>
              <a:blipFill>
                <a:blip r:embed="rId11"/>
                <a:stretch>
                  <a:fillRect b="-3333"/>
                </a:stretch>
              </a:blipFill>
            </p:spPr>
            <p:txBody>
              <a:bodyPr/>
              <a:lstStyle/>
              <a:p>
                <a:r>
                  <a:rPr lang="it-IT">
                    <a:noFill/>
                  </a:rPr>
                  <a:t> </a:t>
                </a:r>
              </a:p>
            </p:txBody>
          </p:sp>
        </mc:Fallback>
      </mc:AlternateContent>
      <p:sp>
        <p:nvSpPr>
          <p:cNvPr id="34" name="Marcador de contenido 2">
            <a:extLst>
              <a:ext uri="{FF2B5EF4-FFF2-40B4-BE49-F238E27FC236}">
                <a16:creationId xmlns:a16="http://schemas.microsoft.com/office/drawing/2014/main" id="{62281A52-329A-A605-E150-1630EAEAAADC}"/>
              </a:ext>
            </a:extLst>
          </p:cNvPr>
          <p:cNvSpPr txBox="1">
            <a:spLocks/>
          </p:cNvSpPr>
          <p:nvPr/>
        </p:nvSpPr>
        <p:spPr bwMode="auto">
          <a:xfrm>
            <a:off x="615709" y="5626074"/>
            <a:ext cx="10593574" cy="9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La spesa pubblica riduce il capitale a disposizione per la produzione, di conseguenza ha un effetto recessivo. Il tasso d’interesse aumenta, gli investimenti diminuiscono e il PIL diminuisce. Questo meccanismo è noto come </a:t>
            </a:r>
            <a:r>
              <a:rPr lang="it-IT" sz="1800" dirty="0" err="1">
                <a:latin typeface="Times New Roman" panose="02020603050405020304" pitchFamily="18" charset="0"/>
                <a:cs typeface="Times New Roman" panose="02020603050405020304" pitchFamily="18" charset="0"/>
              </a:rPr>
              <a:t>crowding</a:t>
            </a:r>
            <a:r>
              <a:rPr lang="it-IT" sz="1800" dirty="0">
                <a:latin typeface="Times New Roman" panose="02020603050405020304" pitchFamily="18" charset="0"/>
                <a:cs typeface="Times New Roman" panose="02020603050405020304" pitchFamily="18" charset="0"/>
              </a:rPr>
              <a:t>-out </a:t>
            </a:r>
            <a:r>
              <a:rPr lang="it-IT" sz="1800" dirty="0" err="1">
                <a:latin typeface="Times New Roman" panose="02020603050405020304" pitchFamily="18" charset="0"/>
                <a:cs typeface="Times New Roman" panose="02020603050405020304" pitchFamily="18" charset="0"/>
              </a:rPr>
              <a:t>effect</a:t>
            </a:r>
            <a:r>
              <a:rPr lang="it-IT" sz="18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noProof="0" dirty="0">
              <a:latin typeface="Times New Roman" panose="02020603050405020304" pitchFamily="18" charset="0"/>
              <a:cs typeface="Times New Roman" panose="02020603050405020304" pitchFamily="18" charset="0"/>
            </a:endParaRPr>
          </a:p>
        </p:txBody>
      </p:sp>
      <p:sp>
        <p:nvSpPr>
          <p:cNvPr id="29" name="Shape 17">
            <a:extLst>
              <a:ext uri="{FF2B5EF4-FFF2-40B4-BE49-F238E27FC236}">
                <a16:creationId xmlns:a16="http://schemas.microsoft.com/office/drawing/2014/main" id="{78F95075-4B58-7B19-952F-B790FF8A0C9F}"/>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35" name="Shape 18">
            <a:extLst>
              <a:ext uri="{FF2B5EF4-FFF2-40B4-BE49-F238E27FC236}">
                <a16:creationId xmlns:a16="http://schemas.microsoft.com/office/drawing/2014/main" id="{42374046-FB9B-99AC-29E7-B1AA5FE4896E}"/>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36" name="Image 0" descr="preencoded.png">
            <a:extLst>
              <a:ext uri="{FF2B5EF4-FFF2-40B4-BE49-F238E27FC236}">
                <a16:creationId xmlns:a16="http://schemas.microsoft.com/office/drawing/2014/main" id="{EFE6B969-B493-4407-62E8-E67247CBA9B3}"/>
              </a:ext>
            </a:extLst>
          </p:cNvPr>
          <p:cNvPicPr>
            <a:picLocks noChangeAspect="1"/>
          </p:cNvPicPr>
          <p:nvPr/>
        </p:nvPicPr>
        <p:blipFill>
          <a:blip r:embed="rId12"/>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40804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92BE3-F331-65CE-C1F0-12DB9B0A8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3E837-3A00-93BA-E765-13F04C55D12D}"/>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Teoria classica dei prezzi e della distribuzione</a:t>
            </a:r>
          </a:p>
        </p:txBody>
      </p:sp>
      <p:sp>
        <p:nvSpPr>
          <p:cNvPr id="10" name="Content Placeholder 2">
            <a:extLst>
              <a:ext uri="{FF2B5EF4-FFF2-40B4-BE49-F238E27FC236}">
                <a16:creationId xmlns:a16="http://schemas.microsoft.com/office/drawing/2014/main" id="{46596EF7-F4E6-F827-2377-545059793A23}"/>
              </a:ext>
            </a:extLst>
          </p:cNvPr>
          <p:cNvSpPr>
            <a:spLocks noGrp="1"/>
          </p:cNvSpPr>
          <p:nvPr>
            <p:ph idx="1"/>
          </p:nvPr>
        </p:nvSpPr>
        <p:spPr>
          <a:xfrm>
            <a:off x="685799" y="1825625"/>
            <a:ext cx="7813072" cy="4351338"/>
          </a:xfrm>
        </p:spPr>
        <p:txBody>
          <a:bodyPr>
            <a:normAutofit/>
          </a:bodyPr>
          <a:lstStyle/>
          <a:p>
            <a:pPr algn="just"/>
            <a:r>
              <a:rPr lang="it-IT" sz="2200" noProof="0" dirty="0">
                <a:latin typeface="Times New Roman" panose="02020603050405020304" pitchFamily="18" charset="0"/>
                <a:cs typeface="Times New Roman" panose="02020603050405020304" pitchFamily="18" charset="0"/>
              </a:rPr>
              <a:t>La teoria del valore-lavoro può essere valida solo quando il saggio di profitto è pari a zero o quando i valori sono misurati in termini di lavoro datato.</a:t>
            </a:r>
          </a:p>
          <a:p>
            <a:pPr algn="just"/>
            <a:r>
              <a:rPr lang="it-IT" sz="2200" noProof="0" dirty="0">
                <a:latin typeface="Times New Roman" panose="02020603050405020304" pitchFamily="18" charset="0"/>
                <a:cs typeface="Times New Roman" panose="02020603050405020304" pitchFamily="18" charset="0"/>
              </a:rPr>
              <a:t>Sraffa introduce il concetto di lavoro datato per mostrare che ogni merce può essere ricondotta a una serie di quantità di lavoro impiegate in diversi momenti del passato, attraverso una catena di produzione indiretta che coinvolge beni capitali. Questo metodo consente di esprimere il prezzo di una merce come una somma ponderata del lavoro passato, corretta in base al saggio di profitto.</a:t>
            </a:r>
            <a:endParaRPr lang="it-IT" sz="2200" noProof="0" dirty="0"/>
          </a:p>
          <a:p>
            <a:pPr algn="just"/>
            <a:endParaRPr lang="it-IT" sz="2200" noProof="0" dirty="0"/>
          </a:p>
          <a:p>
            <a:pPr algn="just"/>
            <a:endParaRPr lang="it-IT" sz="2200" noProof="0" dirty="0"/>
          </a:p>
          <a:p>
            <a:pPr algn="just"/>
            <a:endParaRPr lang="it-IT" sz="2200" noProof="0" dirty="0"/>
          </a:p>
          <a:p>
            <a:pPr algn="just"/>
            <a:endParaRPr lang="it-IT" sz="2200" noProof="0" dirty="0"/>
          </a:p>
          <a:p>
            <a:pPr algn="just"/>
            <a:endParaRPr lang="it-IT" sz="2200" noProof="0" dirty="0"/>
          </a:p>
        </p:txBody>
      </p:sp>
      <p:pic>
        <p:nvPicPr>
          <p:cNvPr id="13" name="Google Shape;310;p16">
            <a:extLst>
              <a:ext uri="{FF2B5EF4-FFF2-40B4-BE49-F238E27FC236}">
                <a16:creationId xmlns:a16="http://schemas.microsoft.com/office/drawing/2014/main" id="{11393F44-8C3B-5F68-8A9F-E998E679353C}"/>
              </a:ext>
            </a:extLst>
          </p:cNvPr>
          <p:cNvPicPr preferRelativeResize="0"/>
          <p:nvPr/>
        </p:nvPicPr>
        <p:blipFill rotWithShape="1">
          <a:blip r:embed="rId2">
            <a:alphaModFix/>
          </a:blip>
          <a:srcRect/>
          <a:stretch/>
        </p:blipFill>
        <p:spPr>
          <a:xfrm>
            <a:off x="9309439" y="1353996"/>
            <a:ext cx="1927821" cy="2171524"/>
          </a:xfrm>
          <a:prstGeom prst="rect">
            <a:avLst/>
          </a:prstGeom>
          <a:noFill/>
          <a:ln>
            <a:noFill/>
          </a:ln>
        </p:spPr>
      </p:pic>
      <p:pic>
        <p:nvPicPr>
          <p:cNvPr id="14" name="Picture 2" descr="Piero Sraffa - Wikipedia">
            <a:extLst>
              <a:ext uri="{FF2B5EF4-FFF2-40B4-BE49-F238E27FC236}">
                <a16:creationId xmlns:a16="http://schemas.microsoft.com/office/drawing/2014/main" id="{743E73DF-6DA5-4DB2-928A-DB7A0CDE4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684" y="4001294"/>
            <a:ext cx="1617116" cy="2399308"/>
          </a:xfrm>
          <a:prstGeom prst="rect">
            <a:avLst/>
          </a:prstGeom>
          <a:noFill/>
          <a:extLst>
            <a:ext uri="{909E8E84-426E-40DD-AFC4-6F175D3DCCD1}">
              <a14:hiddenFill xmlns:a14="http://schemas.microsoft.com/office/drawing/2010/main">
                <a:solidFill>
                  <a:srgbClr val="FFFFFF"/>
                </a:solidFill>
              </a14:hiddenFill>
            </a:ext>
          </a:extLst>
        </p:spPr>
      </p:pic>
      <p:sp>
        <p:nvSpPr>
          <p:cNvPr id="3" name="Shape 17">
            <a:extLst>
              <a:ext uri="{FF2B5EF4-FFF2-40B4-BE49-F238E27FC236}">
                <a16:creationId xmlns:a16="http://schemas.microsoft.com/office/drawing/2014/main" id="{D27638C3-E2E3-BA26-40DE-5EA673F34DC2}"/>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4" name="Shape 18">
            <a:extLst>
              <a:ext uri="{FF2B5EF4-FFF2-40B4-BE49-F238E27FC236}">
                <a16:creationId xmlns:a16="http://schemas.microsoft.com/office/drawing/2014/main" id="{5ACFD6E8-98C7-16AC-BAF3-ADF6E3B61DE4}"/>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5" name="Image 0" descr="preencoded.png">
            <a:extLst>
              <a:ext uri="{FF2B5EF4-FFF2-40B4-BE49-F238E27FC236}">
                <a16:creationId xmlns:a16="http://schemas.microsoft.com/office/drawing/2014/main" id="{41FDFB38-10CD-6541-F0B7-EBDEFF96FD4E}"/>
              </a:ext>
            </a:extLst>
          </p:cNvPr>
          <p:cNvPicPr>
            <a:picLocks noChangeAspect="1"/>
          </p:cNvPicPr>
          <p:nvPr/>
        </p:nvPicPr>
        <p:blipFill>
          <a:blip r:embed="rId4"/>
          <a:stretch>
            <a:fillRect/>
          </a:stretch>
        </p:blipFill>
        <p:spPr>
          <a:xfrm>
            <a:off x="10683240" y="6400602"/>
            <a:ext cx="1341120" cy="426720"/>
          </a:xfrm>
          <a:prstGeom prst="rect">
            <a:avLst/>
          </a:prstGeom>
        </p:spPr>
      </p:pic>
    </p:spTree>
    <p:extLst>
      <p:ext uri="{BB962C8B-B14F-4D97-AF65-F5344CB8AC3E}">
        <p14:creationId xmlns:p14="http://schemas.microsoft.com/office/powerpoint/2010/main" val="258879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D3A44-9A65-19B0-3CB6-F29838614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3CF3C-C1A5-AC47-5E65-F8787DBE3828}"/>
              </a:ext>
            </a:extLst>
          </p:cNvPr>
          <p:cNvSpPr>
            <a:spLocks noGrp="1"/>
          </p:cNvSpPr>
          <p:nvPr>
            <p:ph type="title"/>
          </p:nvPr>
        </p:nvSpPr>
        <p:spPr/>
        <p:txBody>
          <a:bodyPr/>
          <a:lstStyle/>
          <a:p>
            <a:r>
              <a:rPr lang="it-IT" noProof="0" dirty="0">
                <a:latin typeface="Times New Roman" panose="02020603050405020304" pitchFamily="18" charset="0"/>
                <a:cs typeface="Times New Roman" panose="02020603050405020304" pitchFamily="18" charset="0"/>
              </a:rPr>
              <a:t>Economia neoclassica</a:t>
            </a:r>
          </a:p>
        </p:txBody>
      </p:sp>
      <p:sp>
        <p:nvSpPr>
          <p:cNvPr id="3" name="Content Placeholder 2">
            <a:extLst>
              <a:ext uri="{FF2B5EF4-FFF2-40B4-BE49-F238E27FC236}">
                <a16:creationId xmlns:a16="http://schemas.microsoft.com/office/drawing/2014/main" id="{9E7544F1-B22F-18BE-543E-58618D1367B8}"/>
              </a:ext>
            </a:extLst>
          </p:cNvPr>
          <p:cNvSpPr>
            <a:spLocks noGrp="1"/>
          </p:cNvSpPr>
          <p:nvPr>
            <p:ph idx="1"/>
          </p:nvPr>
        </p:nvSpPr>
        <p:spPr>
          <a:xfrm>
            <a:off x="685799" y="1825625"/>
            <a:ext cx="7592291" cy="4351338"/>
          </a:xfrm>
        </p:spPr>
        <p:txBody>
          <a:bodyPr>
            <a:normAutofit/>
          </a:bodyPr>
          <a:lstStyle/>
          <a:p>
            <a:pPr algn="just"/>
            <a:r>
              <a:rPr lang="it-IT" sz="2200" noProof="0" dirty="0">
                <a:latin typeface="Times New Roman" panose="02020603050405020304" pitchFamily="18" charset="0"/>
                <a:cs typeface="Times New Roman" panose="02020603050405020304" pitchFamily="18" charset="0"/>
              </a:rPr>
              <a:t>La «mano invisibile», produzione e composizione: il libero funzionamento delle forze di mercato conduce alla piena occupazione dei fattori produttivi (forza lavoro e capacità produttiva), a un'efficiente allocazione delle risorse. Tale allocazione è Pareto-efficiente. </a:t>
            </a:r>
          </a:p>
          <a:p>
            <a:pPr algn="just"/>
            <a:r>
              <a:rPr lang="it-IT" sz="2200" noProof="0" dirty="0">
                <a:latin typeface="Times New Roman" panose="02020603050405020304" pitchFamily="18" charset="0"/>
                <a:cs typeface="Times New Roman" panose="02020603050405020304" pitchFamily="18" charset="0"/>
              </a:rPr>
              <a:t>La distribuzione del reddito tra capitale e lavoro è determinata dalle rispettive produttività marginali.</a:t>
            </a:r>
          </a:p>
        </p:txBody>
      </p:sp>
      <p:pic>
        <p:nvPicPr>
          <p:cNvPr id="1026" name="Picture 2" descr="The Invisible Hand — Everything you need to know | by Ananya Bhandari |  Medium">
            <a:extLst>
              <a:ext uri="{FF2B5EF4-FFF2-40B4-BE49-F238E27FC236}">
                <a16:creationId xmlns:a16="http://schemas.microsoft.com/office/drawing/2014/main" id="{609C88D0-6B14-1B42-7152-8F5F62AA3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533" y="1637404"/>
            <a:ext cx="3265776" cy="4243851"/>
          </a:xfrm>
          <a:prstGeom prst="rect">
            <a:avLst/>
          </a:prstGeom>
          <a:noFill/>
          <a:extLst>
            <a:ext uri="{909E8E84-426E-40DD-AFC4-6F175D3DCCD1}">
              <a14:hiddenFill xmlns:a14="http://schemas.microsoft.com/office/drawing/2010/main">
                <a:solidFill>
                  <a:srgbClr val="FFFFFF"/>
                </a:solidFill>
              </a14:hiddenFill>
            </a:ext>
          </a:extLst>
        </p:spPr>
      </p:pic>
      <p:sp>
        <p:nvSpPr>
          <p:cNvPr id="4" name="Shape 17">
            <a:extLst>
              <a:ext uri="{FF2B5EF4-FFF2-40B4-BE49-F238E27FC236}">
                <a16:creationId xmlns:a16="http://schemas.microsoft.com/office/drawing/2014/main" id="{976816D0-99CB-9C20-76FC-A6ED31AA36EC}"/>
              </a:ext>
            </a:extLst>
          </p:cNvPr>
          <p:cNvSpPr/>
          <p:nvPr/>
        </p:nvSpPr>
        <p:spPr>
          <a:xfrm>
            <a:off x="0" y="6522720"/>
            <a:ext cx="11582400" cy="73152"/>
          </a:xfrm>
          <a:prstGeom prst="rect">
            <a:avLst/>
          </a:prstGeom>
          <a:solidFill>
            <a:srgbClr val="1A2B4A"/>
          </a:solidFill>
          <a:ln w="12700">
            <a:solidFill>
              <a:srgbClr val="1A2B4A"/>
            </a:solidFill>
            <a:prstDash val="solid"/>
          </a:ln>
        </p:spPr>
        <p:txBody>
          <a:bodyPr/>
          <a:lstStyle/>
          <a:p>
            <a:endParaRPr lang="it-IT" sz="2400"/>
          </a:p>
        </p:txBody>
      </p:sp>
      <p:sp>
        <p:nvSpPr>
          <p:cNvPr id="5" name="Shape 18">
            <a:extLst>
              <a:ext uri="{FF2B5EF4-FFF2-40B4-BE49-F238E27FC236}">
                <a16:creationId xmlns:a16="http://schemas.microsoft.com/office/drawing/2014/main" id="{D0B72955-7304-A5F2-E1DB-D4C2D48E4CAF}"/>
              </a:ext>
            </a:extLst>
          </p:cNvPr>
          <p:cNvSpPr/>
          <p:nvPr/>
        </p:nvSpPr>
        <p:spPr>
          <a:xfrm>
            <a:off x="0" y="6595872"/>
            <a:ext cx="11582400" cy="30480"/>
          </a:xfrm>
          <a:prstGeom prst="rect">
            <a:avLst/>
          </a:prstGeom>
          <a:solidFill>
            <a:srgbClr val="C9A84C"/>
          </a:solidFill>
          <a:ln w="12700">
            <a:solidFill>
              <a:srgbClr val="C9A84C"/>
            </a:solidFill>
            <a:prstDash val="solid"/>
          </a:ln>
        </p:spPr>
        <p:txBody>
          <a:bodyPr/>
          <a:lstStyle/>
          <a:p>
            <a:endParaRPr lang="it-IT" sz="2400"/>
          </a:p>
        </p:txBody>
      </p:sp>
      <p:pic>
        <p:nvPicPr>
          <p:cNvPr id="6" name="Image 0" descr="preencoded.png">
            <a:extLst>
              <a:ext uri="{FF2B5EF4-FFF2-40B4-BE49-F238E27FC236}">
                <a16:creationId xmlns:a16="http://schemas.microsoft.com/office/drawing/2014/main" id="{19F12EB2-70C8-3E96-7FAC-971BCDDDBE88}"/>
              </a:ext>
            </a:extLst>
          </p:cNvPr>
          <p:cNvPicPr>
            <a:picLocks noChangeAspect="1"/>
          </p:cNvPicPr>
          <p:nvPr/>
        </p:nvPicPr>
        <p:blipFill>
          <a:blip r:embed="rId3"/>
          <a:stretch>
            <a:fillRect/>
          </a:stretch>
        </p:blipFill>
        <p:spPr>
          <a:xfrm>
            <a:off x="10363200" y="6339840"/>
            <a:ext cx="1341120" cy="426720"/>
          </a:xfrm>
          <a:prstGeom prst="rect">
            <a:avLst/>
          </a:prstGeom>
        </p:spPr>
      </p:pic>
    </p:spTree>
    <p:extLst>
      <p:ext uri="{BB962C8B-B14F-4D97-AF65-F5344CB8AC3E}">
        <p14:creationId xmlns:p14="http://schemas.microsoft.com/office/powerpoint/2010/main" val="400606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7091</Words>
  <Application>Microsoft Office PowerPoint</Application>
  <PresentationFormat>Widescreen</PresentationFormat>
  <Paragraphs>740</Paragraphs>
  <Slides>75</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75</vt:i4>
      </vt:variant>
    </vt:vector>
  </HeadingPairs>
  <TitlesOfParts>
    <vt:vector size="84" baseType="lpstr">
      <vt:lpstr>Aptos</vt:lpstr>
      <vt:lpstr>Arial</vt:lpstr>
      <vt:lpstr>Calibri</vt:lpstr>
      <vt:lpstr>Calibri Light</vt:lpstr>
      <vt:lpstr>Cambria Math</vt:lpstr>
      <vt:lpstr>Garamond</vt:lpstr>
      <vt:lpstr>Times New Roman</vt:lpstr>
      <vt:lpstr>Wingdings</vt:lpstr>
      <vt:lpstr>Office Theme</vt:lpstr>
      <vt:lpstr>Presentazione standard di PowerPoint</vt:lpstr>
      <vt:lpstr>Storia del Pensiero economico</vt:lpstr>
      <vt:lpstr>Approccio classico-Keynesiano</vt:lpstr>
      <vt:lpstr>Approccio classico-Keynesiano</vt:lpstr>
      <vt:lpstr>Implicazioni di policy </vt:lpstr>
      <vt:lpstr>Teoria Sraffiana (prezzi e distribuzione)</vt:lpstr>
      <vt:lpstr>Teoria classica dei prezzi e della distribuzione</vt:lpstr>
      <vt:lpstr>Teoria classica dei prezzi e della distribuzione</vt:lpstr>
      <vt:lpstr>Economia neoclassica</vt:lpstr>
      <vt:lpstr>Economia neoclassica</vt:lpstr>
      <vt:lpstr>Economia neoclassica</vt:lpstr>
      <vt:lpstr>L’equilibrio economico generale</vt:lpstr>
      <vt:lpstr>L’equilibrio economico generale</vt:lpstr>
      <vt:lpstr>Principali implicazioni dell’equilibrio neoclassico</vt:lpstr>
      <vt:lpstr>L’equilibrio neoclassico e la “corn” economy</vt:lpstr>
      <vt:lpstr>L’equilibrio neoclassico e la “corn” economy</vt:lpstr>
      <vt:lpstr>Come si determinano le quantità scambiate, la produzione totale e la distribuzione della produzione?</vt:lpstr>
      <vt:lpstr>Curve di domanda e offerta dei fattori</vt:lpstr>
      <vt:lpstr>Mircofondazioni</vt:lpstr>
      <vt:lpstr>Teoria del consumatore</vt:lpstr>
      <vt:lpstr>Teoria del consumatore</vt:lpstr>
      <vt:lpstr>Teoria del consumatore</vt:lpstr>
      <vt:lpstr>Teoria del consumatore</vt:lpstr>
      <vt:lpstr>La scelta del consumatore tra due beni</vt:lpstr>
      <vt:lpstr>La scelta del consumatore tra due beni</vt:lpstr>
      <vt:lpstr>La scelta del consumatore tra due beni</vt:lpstr>
      <vt:lpstr>La scelta del consumatore tra due beni</vt:lpstr>
      <vt:lpstr>La scelta del consumatore tra due beni</vt:lpstr>
      <vt:lpstr>La scelta del consumatore tra due beni</vt:lpstr>
      <vt:lpstr>Dati ed equilibrio economico generale</vt:lpstr>
      <vt:lpstr>Equilibrio economico generale</vt:lpstr>
      <vt:lpstr>Equilibrio economico generale</vt:lpstr>
      <vt:lpstr>Microfondazioni: come deriviamo le curve di domanda e offerta dei fattori?</vt:lpstr>
      <vt:lpstr>Equilibrio economico generale</vt:lpstr>
      <vt:lpstr>Cosa sono le quantità scambiate tra gli agenti?</vt:lpstr>
      <vt:lpstr>Cosa sono i prezzi in questo approccio? </vt:lpstr>
      <vt:lpstr>La scelta dell’agente dotato solo di lavoro</vt:lpstr>
      <vt:lpstr>La curva di offerta di lavoro</vt:lpstr>
      <vt:lpstr>(Altra) curva di offerta di lavoro</vt:lpstr>
      <vt:lpstr>La scelta dell’agente dotato solo di capitale</vt:lpstr>
      <vt:lpstr>La curva di offerta di capitale</vt:lpstr>
      <vt:lpstr>Le curve di offerta di capitale e lavoro</vt:lpstr>
      <vt:lpstr>La scelta dell’impresa</vt:lpstr>
      <vt:lpstr>La produttività marginale dei fattori</vt:lpstr>
      <vt:lpstr>Il prodotto marginale decrescente </vt:lpstr>
      <vt:lpstr>Il prodotto marginale decrescente </vt:lpstr>
      <vt:lpstr>Il punto di ottimo per l’impresa</vt:lpstr>
      <vt:lpstr>Il prodotto marginale decrescente e la domanda di lavoro </vt:lpstr>
      <vt:lpstr>Il prodotto marginale decrescente e la domanda di capitale </vt:lpstr>
      <vt:lpstr>La scelta della tecnica di produzione</vt:lpstr>
      <vt:lpstr>La scelta della tecnica di produzione</vt:lpstr>
      <vt:lpstr>L’equilibrio economico generale</vt:lpstr>
      <vt:lpstr>Il banditore e la risoluzione di un sistema di condizioni di ottimo </vt:lpstr>
      <vt:lpstr>L’equilibrio economico generale</vt:lpstr>
      <vt:lpstr>L’equilibrio economico generale</vt:lpstr>
      <vt:lpstr>L’equilibrio neoclassico</vt:lpstr>
      <vt:lpstr>L’equilibrio economico generale</vt:lpstr>
      <vt:lpstr>L’equilibrio economico generale</vt:lpstr>
      <vt:lpstr>L’equilibrio economico generale</vt:lpstr>
      <vt:lpstr>L’equilibrio neoclassico</vt:lpstr>
      <vt:lpstr>La remunerazione dei fattori: il lavoro</vt:lpstr>
      <vt:lpstr>La remunerazione dei fattori: il capitale</vt:lpstr>
      <vt:lpstr>La piena occupazione nel mercato del lavoro</vt:lpstr>
      <vt:lpstr>La piena occupazione nel mercato del lavoro</vt:lpstr>
      <vt:lpstr>La piena occupazione nel mercato del lavoro</vt:lpstr>
      <vt:lpstr>La piena occupazione nel mercato del capitale</vt:lpstr>
      <vt:lpstr>Che effetto ha un aumento della dotazione di lavoro? </vt:lpstr>
      <vt:lpstr>Che effetto ha un aumento della dotazione di capitale? </vt:lpstr>
      <vt:lpstr>Che effetto ha un aumento delle preferenze dei lavoratori per il tempo libero (α↓)? </vt:lpstr>
      <vt:lpstr>Che effetto ha un aumento della PML (β↑)? </vt:lpstr>
      <vt:lpstr>Che effetto ha un aumento della PMK (β↓)? </vt:lpstr>
      <vt:lpstr>Prossimi passi:  </vt:lpstr>
      <vt:lpstr>La legge di Say secondo alcuni economisti classici</vt:lpstr>
      <vt:lpstr>La legge di Say nella teoria neoclassica</vt:lpstr>
      <vt:lpstr>Che effetto ha l’introduzione o l’aumento della spesa pubblica?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Van Eynde</dc:creator>
  <cp:lastModifiedBy>Lorenzo Di Domenico</cp:lastModifiedBy>
  <cp:revision>13</cp:revision>
  <dcterms:created xsi:type="dcterms:W3CDTF">2024-02-13T13:42:41Z</dcterms:created>
  <dcterms:modified xsi:type="dcterms:W3CDTF">2026-05-05T19:46:16Z</dcterms:modified>
</cp:coreProperties>
</file>