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57" r:id="rId2"/>
    <p:sldId id="558" r:id="rId3"/>
    <p:sldId id="559" r:id="rId4"/>
    <p:sldId id="560" r:id="rId5"/>
    <p:sldId id="553" r:id="rId6"/>
    <p:sldId id="561" r:id="rId7"/>
    <p:sldId id="562" r:id="rId8"/>
    <p:sldId id="554" r:id="rId9"/>
    <p:sldId id="547" r:id="rId10"/>
    <p:sldId id="548" r:id="rId11"/>
    <p:sldId id="550" r:id="rId12"/>
    <p:sldId id="551" r:id="rId13"/>
    <p:sldId id="552" r:id="rId14"/>
    <p:sldId id="549" r:id="rId15"/>
    <p:sldId id="563" r:id="rId16"/>
    <p:sldId id="564" r:id="rId17"/>
    <p:sldId id="565" r:id="rId18"/>
    <p:sldId id="566" r:id="rId19"/>
    <p:sldId id="567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C1C8D-257B-C926-4D31-E772EF3B5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E25DC0-7DC9-C263-36A2-EC55048E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40AD21-B442-58F5-FEB1-45CA1635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C088E-CEF8-9F5D-74EF-5B5C5710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7CCEDD-5DE4-BAD8-C270-EF628660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0841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8851D-5AA3-6879-FC77-75D5BF36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FFF678-13DB-5B7E-6887-F4FA22C6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1A9EE2-ECC3-ED0D-344E-1ED105B0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581E53-C147-5058-9D94-66C2C2EF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F2ED39-F4AB-EEB0-91FC-18E21398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3484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C6A14-9783-AB0C-35EF-3683EFF08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363211-5B94-BCE7-50B7-FC6F72EC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B73289-E161-8B14-E973-D61A1151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17C4B-FD89-3777-30D9-01087C3D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319D0-A05F-EF33-CED7-AB38BBFF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66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F488A-EDD3-AAE9-0753-0BA2EDB03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21852-C789-59A4-DB1B-679B28DDC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4EF466-F7B8-D6C0-12F5-2263AEDD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80B75-2542-FA4F-F85F-2A6C3087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1E644-98DB-F1CA-DB2F-304318A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6106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95BC6-6A9E-98F5-B8D4-CA04AF23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4F24A3-680A-DBA5-7842-FB4681140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35A01-4D55-6950-8282-24DBDCD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AE9E5A-365F-4B72-6C76-4D3EF54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2E67E-27AC-B291-B94F-9D04F4BF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7865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41C5DD-AAFB-C8DB-19E5-B18CDF63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B8D92B-2A18-E2CB-3458-9E3A35506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0CF20-3109-40DF-A755-1ABDAA0B1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511A76-E62A-B9A4-4FD2-36953F68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3308B-E198-8975-CB83-7335382D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6A728C-B037-A069-3A0E-97C92224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188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D87C2-0E1F-BD53-CCB9-BD138FD62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D2FC9-DFB0-7E62-F037-1E946D57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DAEA0F-4F3A-1628-3412-41F4AD983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10BD20-DFA1-410A-9EA2-9523A18E4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1B4435-7C62-260B-E41B-945A86754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8794A6-38A7-4295-EE0D-CB1660E0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9E216C-A78D-7879-0BFC-EC45E040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167E0C-9999-C2F9-2A49-45076774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118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7D7C-2DBD-846D-B0E1-E12428D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EE4A3A-3B68-D15C-A450-E936D6E1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52437-A655-2B40-EDC5-C2532148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279C3C-4FB1-B7A1-6562-FAB0860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0157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DDB6365-22D4-D2F3-66C0-3DEE88BA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FE36D6-F1A3-F668-902D-A20B102D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52A596-8329-A366-FCE2-D544400F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647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F8F64-E96E-371F-DB90-A444005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F46DF-E4C9-7903-FE37-23716CD3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A16B0E-F6E3-D0CD-7F5F-A96B99C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F5DC4C-AAAE-60C4-3AFF-80188AEF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5C52CA-4296-3AE4-051D-87F5AF8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521A7-49EB-2C4A-8843-BB17F4BF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929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608-F97F-14D8-19A0-4DE4D75F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7DCA0F4-EC79-0B9F-9977-FD806142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6E3B0A-F0E1-67E1-34CC-47D9F9CCC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1D1291-97BC-6663-ECC4-2008C912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970FF3-684A-9F05-C719-3445C42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17B07A-18CE-DCE2-B807-7E39C5D6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1405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C674AF-A3E5-14FE-EB6A-E0CFB9A4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8127B1-E6C6-4FF9-6A4D-DCB94E85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CA332-7B57-F284-849E-D181E975D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DBE8-EE20-4BD6-B785-91B9D8CF0220}" type="datetimeFigureOut">
              <a:rPr lang="it-IT" smtClean="0"/>
              <a:t>08/05/2026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81C741-A174-DDF9-462F-377E5924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CF61-E086-A50E-0AD7-B03BF92E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747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911694-5C11-23FB-90E6-25ED0F39E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secondo dopoguerra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120113-B84F-E8D1-2632-819FBE802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A San Francisco nel giugno 1945 è approvato lo Statuto dell’Organizzazione delle Nazioni Unite (Onu), che avrà sede a New York</a:t>
            </a:r>
          </a:p>
          <a:p>
            <a:pPr algn="just"/>
            <a:r>
              <a:rPr lang="it-IT" dirty="0"/>
              <a:t>Oltre all’Assembla Generale, dove siedono i rappresentanti dei paesi membri, l’organismo fondamentale è il Consiglio di Sicurezza, con cinque rappresentanti permanenti (Usa, Urss, Cina, Regno Unito, Francia) e dieci membri eletti a rotazione fra gli altri paesi</a:t>
            </a:r>
          </a:p>
          <a:p>
            <a:pPr algn="just"/>
            <a:r>
              <a:rPr lang="it-IT" dirty="0"/>
              <a:t>Il Consiglio di Sicurezza adotta decisioni vincolanti per tutti i paesi e può deliberare l’impiego di forze armate messe a disposizione dell’Onu da vari paesi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5333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7E9AED-EFD1-F8B2-9127-D3058977C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 err="1"/>
              <a:t>European</a:t>
            </a:r>
            <a:r>
              <a:rPr lang="it-IT" dirty="0"/>
              <a:t> Recovery Program (</a:t>
            </a:r>
            <a:r>
              <a:rPr lang="it-IT" dirty="0" err="1"/>
              <a:t>Erp</a:t>
            </a:r>
            <a:r>
              <a:rPr lang="it-IT" dirty="0"/>
              <a:t>, 1947-51), conosciuto come Piano Marshall: prestiti statunitensi per la ripresa economica dei paesi europei</a:t>
            </a:r>
          </a:p>
          <a:p>
            <a:pPr algn="just"/>
            <a:r>
              <a:rPr lang="it-IT" dirty="0"/>
              <a:t>L’adesione al Piano Marshall implicava il riconoscimento dell’alleanza con gli Usa e dei principi della democrazia e del libero mercato</a:t>
            </a:r>
          </a:p>
          <a:p>
            <a:pPr algn="just"/>
            <a:r>
              <a:rPr lang="it-IT" dirty="0"/>
              <a:t>Progressivamente, a partire dal 1946, si delinea una divisione dell’Europa in due sfere di influenza, rispettivamente a guida degli Usa e dell’Urss</a:t>
            </a:r>
          </a:p>
          <a:p>
            <a:pPr algn="just"/>
            <a:r>
              <a:rPr lang="it-IT" dirty="0"/>
              <a:t>Contenimento dei tentativi sovietici di installare basi militari in Turchia e passaggio della Turchia nella sfera occidentale</a:t>
            </a:r>
          </a:p>
          <a:p>
            <a:pPr algn="just"/>
            <a:r>
              <a:rPr lang="it-IT" dirty="0"/>
              <a:t>Guerra civile greca (1946-49) tra comunisti sostenuti dalla Jugoslavia e governo monarchico anticomunista sostenuto prima dal Regno Unito poi dagli Stati Uniti: vittoria del fronte anticomunista e passaggio della Grecia nel campo occidentale</a:t>
            </a:r>
          </a:p>
        </p:txBody>
      </p:sp>
    </p:spTree>
    <p:extLst>
      <p:ext uri="{BB962C8B-B14F-4D97-AF65-F5344CB8AC3E}">
        <p14:creationId xmlns:p14="http://schemas.microsoft.com/office/powerpoint/2010/main" val="3980570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99FDF2-5404-BB41-83CD-C3D8CEA45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4689"/>
            <a:ext cx="10515600" cy="5552274"/>
          </a:xfrm>
        </p:spPr>
        <p:txBody>
          <a:bodyPr/>
          <a:lstStyle/>
          <a:p>
            <a:pPr algn="just"/>
            <a:r>
              <a:rPr lang="it-IT" dirty="0"/>
              <a:t>Il presidente democratico statunitense Harry Truman (1945-53) enuncia la «dottrina Truman» (discorso al Congresso degli Stati Uniti, marzo 1947): sostegno economico e militare ai popoli liberi contro la minaccia di minoranze armate o pressioni straniere (l’Urss e i comunisti)</a:t>
            </a:r>
          </a:p>
          <a:p>
            <a:pPr algn="just"/>
            <a:r>
              <a:rPr lang="it-IT" dirty="0"/>
              <a:t>Risposta sovietica: blocco di Berlino (1948-49), fallito</a:t>
            </a:r>
          </a:p>
          <a:p>
            <a:pPr algn="just"/>
            <a:r>
              <a:rPr lang="it-IT" dirty="0"/>
              <a:t>In quegli anni si avvia la «guerra fredda», caratterizzata da tensione e timore di una possibile guerra nucleare fra i due blocchi, liberal-capitalista occidentale, guidato dagli Usa, e comunista orientale, guidato dall’Urss</a:t>
            </a:r>
          </a:p>
          <a:p>
            <a:pPr algn="just"/>
            <a:r>
              <a:rPr lang="it-IT" dirty="0"/>
              <a:t>Divisione definitiva della Germania in due parti: Repubblica federale tedesca a ovest e Repubblica democratica tedesca, comunista, ad est (1949)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7359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56AB66-3CB6-AB39-684D-6A325F7F2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5636"/>
            <a:ext cx="10515600" cy="5561327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Mentre nei paesi dell’Europa occidentale si affermano democrazie liberali alleate degli Stati Uniti (con alcune eccezioni, come Portogallo e Spagna), nell’Europa orientale l’Urss impose o favorì l’instaurazione di regimi comunisti</a:t>
            </a:r>
          </a:p>
          <a:p>
            <a:pPr algn="just"/>
            <a:r>
              <a:rPr lang="it-IT" dirty="0"/>
              <a:t>Fondazione nel 1947 del </a:t>
            </a:r>
            <a:r>
              <a:rPr lang="it-IT" dirty="0" err="1"/>
              <a:t>Cominform</a:t>
            </a:r>
            <a:r>
              <a:rPr lang="it-IT" dirty="0"/>
              <a:t>, un ufficio di coordinamento fra i partiti comunisti diretto dal Partito comunista dell’Urss (Pcus)</a:t>
            </a:r>
          </a:p>
          <a:p>
            <a:pPr algn="just"/>
            <a:r>
              <a:rPr lang="it-IT" dirty="0"/>
              <a:t>In Jugoslavia si afferma un regime comunista guidato da Tito che però vuole essere autonomo dall’Urss</a:t>
            </a:r>
          </a:p>
          <a:p>
            <a:pPr algn="just"/>
            <a:r>
              <a:rPr lang="it-IT" dirty="0"/>
              <a:t>Rottura fra Tito e Stalin ed espulsione del partito comunista jugoslavo dal </a:t>
            </a:r>
            <a:r>
              <a:rPr lang="it-IT" dirty="0" err="1"/>
              <a:t>Cominform</a:t>
            </a:r>
            <a:r>
              <a:rPr lang="it-IT" dirty="0"/>
              <a:t> (giugno 1948)</a:t>
            </a:r>
          </a:p>
          <a:p>
            <a:pPr algn="just"/>
            <a:r>
              <a:rPr lang="it-IT" dirty="0"/>
              <a:t>La Jugoslavia, pur restando un paese a guida comunista, sarà autonoma dal campo sovietico e leader dei paesi «non allineati»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8159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97FBC5-3A05-0445-4C35-DB57913FB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6048"/>
            <a:ext cx="10515600" cy="5660915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 Jugoslavia socialista è una federazione di 6 repubbliche (Slovenia, Croazia, Bosnia-Erzegovina, Montenegro, Macedonia, Serbia, con le due province autonome di Vojvodina e Kosovo), caratterizzata da grandi diversità linguistiche, religiose, socio-economiche</a:t>
            </a:r>
          </a:p>
          <a:p>
            <a:pPr algn="just"/>
            <a:r>
              <a:rPr lang="it-IT" dirty="0"/>
              <a:t>Il regime comunista jugoslavo riesce tuttavia ad affermarsi sia grazie ad un controllo poliziesco sulla società, sia grazie a politiche che si allontanano dal centralismo economico sovietico (autogestione), sia per il carisma di Tito</a:t>
            </a:r>
          </a:p>
          <a:p>
            <a:pPr algn="just"/>
            <a:r>
              <a:rPr lang="it-IT" dirty="0"/>
              <a:t>Stipulazione del Trattato del Nord Atlantico (noto come Patto Atlantico, 1949): alleanza difensiva fra Usa, Canada e buona parte dei paesi dell’Europa occidentale, con la costituzione di un coordinamento militare (Nato)</a:t>
            </a:r>
          </a:p>
          <a:p>
            <a:pPr algn="just"/>
            <a:r>
              <a:rPr lang="it-IT" dirty="0"/>
              <a:t>Stipulazione del Patto di Varsavia tra Urss e i regimi comunisti dell’Europa centro-orientale (1955) </a:t>
            </a:r>
          </a:p>
        </p:txBody>
      </p:sp>
    </p:spTree>
    <p:extLst>
      <p:ext uri="{BB962C8B-B14F-4D97-AF65-F5344CB8AC3E}">
        <p14:creationId xmlns:p14="http://schemas.microsoft.com/office/powerpoint/2010/main" val="3891087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56FC158-B2E5-E869-ED8A-69D212B0F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3061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Nato e Patto di Varsavia (1960)</a:t>
            </a:r>
          </a:p>
        </p:txBody>
      </p:sp>
      <p:pic>
        <p:nvPicPr>
          <p:cNvPr id="5122" name="Picture 2" descr="Warsaw Pact | Summary, History, Countries, Map, Significance, &amp; Facts |  Britannica">
            <a:extLst>
              <a:ext uri="{FF2B5EF4-FFF2-40B4-BE49-F238E27FC236}">
                <a16:creationId xmlns:a16="http://schemas.microsoft.com/office/drawing/2014/main" id="{BFF6C0C1-CD33-C346-39ED-D4B1BEFD9B5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94" y="878186"/>
            <a:ext cx="7162611" cy="5278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5730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87DA04-ECDD-FF57-3584-474492215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3331"/>
            <a:ext cx="10515600" cy="544363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Negli Stati Uniti l’avvio della «dottrina Truman» porta ad una permanente azione di «contenimento» nei confronti del mondo comunista</a:t>
            </a:r>
          </a:p>
          <a:p>
            <a:pPr algn="just"/>
            <a:r>
              <a:rPr lang="it-IT" dirty="0"/>
              <a:t>Fondazione della Central Intelligence Agency (Cia) per il coordinamento dei servizi di spionaggio</a:t>
            </a:r>
          </a:p>
          <a:p>
            <a:pPr algn="just"/>
            <a:r>
              <a:rPr lang="it-IT" dirty="0"/>
              <a:t>Commissione della Camera dei Rappresentanti per le Attività Antiamericane, permanente dal 1945, che si focalizza sul contrasto alla penetrazione del comunismo e delle ideologie di sinistra negli USA</a:t>
            </a:r>
          </a:p>
          <a:p>
            <a:pPr algn="just"/>
            <a:r>
              <a:rPr lang="it-IT" dirty="0"/>
              <a:t>Il senatore repubblicano Joseph McCarthy, che diresse un’analoga commissione al Senato, denuncia infiltrazioni di spie comuniste all’interno dell’amministrazione pubblica, su cui indaga </a:t>
            </a:r>
            <a:r>
              <a:rPr lang="it-IT" dirty="0" err="1"/>
              <a:t>l’Fbi</a:t>
            </a:r>
            <a:r>
              <a:rPr lang="it-IT" dirty="0"/>
              <a:t> («maccartismo»)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0368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AE1C50-F354-7422-B99F-1630F9C45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dirty="0"/>
              <a:t>Nel Regno Unito tra il 1945 e il 1951 governano i laburisti, con il governo presieduto da Clement Attlee</a:t>
            </a:r>
          </a:p>
          <a:p>
            <a:pPr algn="just"/>
            <a:r>
              <a:rPr lang="it-IT" dirty="0"/>
              <a:t>Avvio dello Stato sociale (Welfare State), sulla base del rapporto dell’economista William H. Beveridge, finanziato attraverso la tassazione progressiva (più tasse ai redditi più alti)</a:t>
            </a:r>
          </a:p>
          <a:p>
            <a:pPr algn="just"/>
            <a:r>
              <a:rPr lang="it-IT" dirty="0"/>
              <a:t>Proposte di Beveridge: sistema di sicurezza sociale con sussidi di disoccupazione, assegni familiari, sistema sanitario e pensionistico pubblico</a:t>
            </a:r>
          </a:p>
          <a:p>
            <a:pPr algn="just"/>
            <a:r>
              <a:rPr lang="it-IT" dirty="0"/>
              <a:t>Creazione del National Health Service (Servizio sanitario nazionale): assistenza medica e ospedaliera gratuita per tutti</a:t>
            </a:r>
          </a:p>
          <a:p>
            <a:pPr algn="just"/>
            <a:r>
              <a:rPr lang="it-IT" dirty="0"/>
              <a:t>Assicurazioni per malattie, infortuni, vecchiaia e disoccupazione finanziate da Stato, lavoratori e imprenditori</a:t>
            </a:r>
          </a:p>
          <a:p>
            <a:pPr algn="just"/>
            <a:r>
              <a:rPr lang="it-IT" dirty="0"/>
              <a:t>Nazionalizzazione della Banca d’Inghilterra, di industrie strategiche (siderurgiche, elettriche e carbonifere) e delle ferrovie</a:t>
            </a:r>
          </a:p>
          <a:p>
            <a:pPr algn="just"/>
            <a:r>
              <a:rPr lang="it-IT" dirty="0"/>
              <a:t>Per finanziare lo Stato sociale e la ricostruzione postbellica lo stato aumenta sempre più il suo debito pubblico e deve limitare le retribuzioni, comprimendo i consumi</a:t>
            </a:r>
          </a:p>
        </p:txBody>
      </p:sp>
    </p:spTree>
    <p:extLst>
      <p:ext uri="{BB962C8B-B14F-4D97-AF65-F5344CB8AC3E}">
        <p14:creationId xmlns:p14="http://schemas.microsoft.com/office/powerpoint/2010/main" val="2086116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A76769-72CA-BD2C-7FC5-181DE083B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In Francia prende avvio la Quarta repubblica (1946), di tipo parlamentare, in cui il presidente svolge un ruolo molto limitato</a:t>
            </a:r>
          </a:p>
          <a:p>
            <a:pPr algn="just"/>
            <a:r>
              <a:rPr lang="it-IT" dirty="0"/>
              <a:t>La legge elettorale proporzionale produce un quadro politico frammentato fra Movimento repubblicano popolare del centro cattolico, Partito comunista e Partito socialista</a:t>
            </a:r>
          </a:p>
          <a:p>
            <a:pPr algn="just"/>
            <a:r>
              <a:rPr lang="it-IT" dirty="0"/>
              <a:t>Nel 1947, su pressioni statunitensi, il Partito comunista francese viene allontanato dal governo</a:t>
            </a:r>
          </a:p>
          <a:p>
            <a:pPr algn="just"/>
            <a:r>
              <a:rPr lang="it-IT" dirty="0"/>
              <a:t>La Repubblica federale tedesca si ricostituisce politicamente ed economicamente con il sostegno degli Usa</a:t>
            </a:r>
          </a:p>
          <a:p>
            <a:pPr algn="just"/>
            <a:r>
              <a:rPr lang="it-IT" dirty="0"/>
              <a:t>La scena politica è dominata per diversi anni dai due partiti cristiano democratici, Unione cristiano-democratica (Cdu) e Unione cristiano-sociale (</a:t>
            </a:r>
            <a:r>
              <a:rPr lang="it-IT" dirty="0" err="1"/>
              <a:t>Csu</a:t>
            </a:r>
            <a:r>
              <a:rPr lang="it-IT" dirty="0"/>
              <a:t>), all’interno dei governi guidati da Konrad Adenauer (1949-63)</a:t>
            </a:r>
          </a:p>
        </p:txBody>
      </p:sp>
    </p:spTree>
    <p:extLst>
      <p:ext uri="{BB962C8B-B14F-4D97-AF65-F5344CB8AC3E}">
        <p14:creationId xmlns:p14="http://schemas.microsoft.com/office/powerpoint/2010/main" val="2927304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AA48DD-32FA-2B97-4E79-54075082E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9956"/>
            <a:ext cx="10515600" cy="5507007"/>
          </a:xfrm>
        </p:spPr>
        <p:txBody>
          <a:bodyPr/>
          <a:lstStyle/>
          <a:p>
            <a:pPr algn="just"/>
            <a:r>
              <a:rPr lang="it-IT" dirty="0"/>
              <a:t>In Italia, i partiti rappresentati nel Cln formano un governo presieduto da Ferruccio Parri, leader del Partito d’Azione, con un radicale programma di epurazione del fascismo, a cui però si oppongono i liberali</a:t>
            </a:r>
          </a:p>
          <a:p>
            <a:pPr algn="just"/>
            <a:r>
              <a:rPr lang="it-IT" dirty="0"/>
              <a:t>Da allora si formeranno governi guidati dal leader della Democrazia cristiana Alcide de Gasperi (dicembre 1945-1953)</a:t>
            </a:r>
          </a:p>
          <a:p>
            <a:pPr algn="just"/>
            <a:r>
              <a:rPr lang="it-IT" dirty="0"/>
              <a:t>Decreto di amnistia da parte del ministro della Giustizia, il leader del Partito comunista italiano Palmiro Togliatti: fine dell’epurazione</a:t>
            </a:r>
          </a:p>
          <a:p>
            <a:pPr algn="just"/>
            <a:r>
              <a:rPr lang="it-IT" dirty="0"/>
              <a:t>2 giugno 1946: referendum istituzionale, vinto dalla repubblica, e elezioni per l’Assemblea costituente, con suffragio universale esteso alle donne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14757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E18A61-79BE-FEA8-E882-513FDDBBE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/>
          <a:lstStyle/>
          <a:p>
            <a:pPr algn="just"/>
            <a:r>
              <a:rPr lang="it-IT" dirty="0"/>
              <a:t>Su pressioni americane, analogamente alla Francia, nel maggio del 1947 il Partito comunista italiano è escluso dal governo</a:t>
            </a:r>
          </a:p>
          <a:p>
            <a:pPr algn="just"/>
            <a:r>
              <a:rPr lang="it-IT" dirty="0"/>
              <a:t>Prosegue comunque la collaborazione del Pci alla stesura della costituzione, che è approvata nel dicembre 1947 e entra in vigore il 1° gennaio 1948</a:t>
            </a:r>
          </a:p>
          <a:p>
            <a:pPr algn="just"/>
            <a:r>
              <a:rPr lang="it-IT" dirty="0"/>
              <a:t>Alle elezioni politiche dell’aprile 1948 vittoria della Dc e dei suoi alleati (Partito socialdemocratico, Partito liberale e Partito repubblicano) e sconfitta del Fronte popolare (Pci e Psi)</a:t>
            </a:r>
          </a:p>
          <a:p>
            <a:pPr algn="just"/>
            <a:r>
              <a:rPr lang="it-IT" dirty="0"/>
              <a:t>Nei paesi dell’Europa orientale si instaurano regimi politici di tipo comunista, legati all’Urss anche dal punto di vista economico: fondazione del Consiglio di mutua assistenza economica (</a:t>
            </a:r>
            <a:r>
              <a:rPr lang="it-IT" dirty="0" err="1"/>
              <a:t>Comecon</a:t>
            </a:r>
            <a:r>
              <a:rPr lang="it-IT" dirty="0"/>
              <a:t>, 1949)</a:t>
            </a:r>
          </a:p>
        </p:txBody>
      </p:sp>
    </p:spTree>
    <p:extLst>
      <p:ext uri="{BB962C8B-B14F-4D97-AF65-F5344CB8AC3E}">
        <p14:creationId xmlns:p14="http://schemas.microsoft.com/office/powerpoint/2010/main" val="401023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ED5C4A-7A5B-9D3A-EFFA-FFADDAD2C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3743"/>
            <a:ext cx="10515600" cy="55432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Inoltre i cinque membri permanenti del Consiglio di Sicurezza possono bloccare qualsiasi iniziativa presa dagli altri con il veto</a:t>
            </a:r>
          </a:p>
          <a:p>
            <a:pPr algn="just"/>
            <a:r>
              <a:rPr lang="it-IT" dirty="0"/>
              <a:t>In tutta Europa nel periodo successivo alla liberazione dal nazi-fascismo si susseguono esecuzioni sommarie di fascisti e collaborazionisti o di chi è accusato di esserlo stato</a:t>
            </a:r>
          </a:p>
          <a:p>
            <a:pPr algn="just"/>
            <a:r>
              <a:rPr lang="it-IT" dirty="0"/>
              <a:t>In Italia tali uccisioni si concentrano soprattutto nella Val Padana e in particolare in Emilia</a:t>
            </a:r>
          </a:p>
          <a:p>
            <a:pPr algn="just"/>
            <a:r>
              <a:rPr lang="it-IT" dirty="0"/>
              <a:t>Anche nel corso della liberazione, ci sono state uccisioni indiscriminate di civili e stupri, in particolare sulla popolazione tedesca ad opera dei sovietici e italiana ad opera delle truppe coloniali francesi (algerini e marocchini)</a:t>
            </a:r>
          </a:p>
          <a:p>
            <a:pPr algn="just"/>
            <a:r>
              <a:rPr lang="it-IT" dirty="0"/>
              <a:t>Nella Venezia Giulia, subito dopo l’armistizio (settembre-ottobre 1943) e dopo la liberazione (maggio-giugno 1945) ha avuto luogo il fenomeno delle «foibe», cioè l’eliminazione di fascisti italiani o supposti tali da parte dei partigiani jugoslavi</a:t>
            </a:r>
          </a:p>
        </p:txBody>
      </p:sp>
    </p:spTree>
    <p:extLst>
      <p:ext uri="{BB962C8B-B14F-4D97-AF65-F5344CB8AC3E}">
        <p14:creationId xmlns:p14="http://schemas.microsoft.com/office/powerpoint/2010/main" val="3544900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F8EA9E-D3FB-BBA8-CE22-9E85E943D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/>
          <a:lstStyle/>
          <a:p>
            <a:pPr algn="just"/>
            <a:r>
              <a:rPr lang="it-IT" dirty="0"/>
              <a:t>In particolare nella primavera 1945 e nei mesi successivi, l’</a:t>
            </a:r>
            <a:r>
              <a:rPr lang="it-IT" dirty="0" err="1"/>
              <a:t>Ozna</a:t>
            </a:r>
            <a:r>
              <a:rPr lang="it-IT" dirty="0"/>
              <a:t> (polizia politica comunista jugoslava) elimina migliaia di fascisti italiani, collaborazionisti sloveni e croati, ma anche di non fascisti o oppositori del fascismo, considerati però oppositori del potere comunista jugoslavo</a:t>
            </a:r>
          </a:p>
          <a:p>
            <a:pPr algn="just"/>
            <a:r>
              <a:rPr lang="it-IT" dirty="0"/>
              <a:t>Alcuni sono rinchiusi in campi di concentramento in Jugoslavia, altri sono giustiziati sul posto e, per occultare i cadaveri, gettati nelle «foibe»</a:t>
            </a:r>
          </a:p>
          <a:p>
            <a:pPr algn="just"/>
            <a:r>
              <a:rPr lang="it-IT" dirty="0"/>
              <a:t>Cause e obiettivi: vendetta per l’italianizzazione forzata della Venezia Giulia da parte del regime fascista e per le violenze subite dai nazi-fascisti durante la guerra, epurazione dell’area dai potenziali oppositori del potere comunista, nazionalismo sloveno e croato antitaliano </a:t>
            </a:r>
          </a:p>
        </p:txBody>
      </p:sp>
    </p:spTree>
    <p:extLst>
      <p:ext uri="{BB962C8B-B14F-4D97-AF65-F5344CB8AC3E}">
        <p14:creationId xmlns:p14="http://schemas.microsoft.com/office/powerpoint/2010/main" val="33786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5D70E9-29A1-150F-8920-6A9D0C6CF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4689"/>
            <a:ext cx="10515600" cy="5552274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Trattato di pace di Parigi (10 febbraio 1947): Istria alla Jugoslavia, creazione del Territorio Libero di Trieste (Trieste e l’area circostante), diviso in zona A (che include Trieste) e zona B, amministrate rispettivamente dagli Alleati anglo-americani e dalla Jugoslavia</a:t>
            </a:r>
          </a:p>
          <a:p>
            <a:pPr algn="just"/>
            <a:r>
              <a:rPr lang="it-IT" dirty="0"/>
              <a:t>Con il memorandum di Londra (ottobre 1954) la zona A passerà in amministrazione provvisoria all’Italia e la zona B alla Jugoslavia, confini poi riconosciuti in modo definitivo con il trattato di Osimo firmato da Italia e Jugoslavia (novembre 1975)</a:t>
            </a:r>
          </a:p>
          <a:p>
            <a:pPr algn="just"/>
            <a:r>
              <a:rPr lang="it-IT" dirty="0"/>
              <a:t>Dal 1945 e in particolare dal 1947 e per tutti gli anni Cinquanta esodo italiano da Istria, Fiume e Dalmazia (circa 250.000 persone)</a:t>
            </a:r>
          </a:p>
          <a:p>
            <a:pPr algn="just"/>
            <a:r>
              <a:rPr lang="it-IT" dirty="0"/>
              <a:t>In generale in Europa nel dopoguerra si susseguono spostamenti forzati di popolazioni, in particolare dei paesi sconfitti in guerra (soprattutto tedeschi)</a:t>
            </a:r>
          </a:p>
        </p:txBody>
      </p:sp>
    </p:spTree>
    <p:extLst>
      <p:ext uri="{BB962C8B-B14F-4D97-AF65-F5344CB8AC3E}">
        <p14:creationId xmlns:p14="http://schemas.microsoft.com/office/powerpoint/2010/main" val="2209233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4F6C5E-359D-8022-2895-BDE61CB4C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0222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Territorio Libero di Trieste (1947-1954)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4FFB3DA1-43BA-2AC8-4C50-F9D9B1751D5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442" y="905348"/>
            <a:ext cx="5269116" cy="558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336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397451-ABA1-80CC-FC3C-FE9C6AD83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/>
          <a:lstStyle/>
          <a:p>
            <a:pPr algn="just"/>
            <a:r>
              <a:rPr lang="it-IT" dirty="0"/>
              <a:t>Gli Stati Uniti si affermano come la prima potenza a livello mondiale, come PIL e come capacità tecnologiche e militari, con il vantaggio di non avere praticamente subito danni sul proprio territorio durante la guerra e di avere avuto un numero relativamente contenuto di vittime fra i soldati (circa 300.000)</a:t>
            </a:r>
          </a:p>
          <a:p>
            <a:pPr algn="just"/>
            <a:r>
              <a:rPr lang="it-IT" dirty="0"/>
              <a:t>L’Unione Sovietica è invece stata pesantemente colpita dalla guerra e ha avuto un numero enorme di morti, fra civili e soldati (in tutto circa 20 milioni)</a:t>
            </a:r>
          </a:p>
          <a:p>
            <a:pPr algn="just"/>
            <a:r>
              <a:rPr lang="it-IT" dirty="0"/>
              <a:t>Nella fase finale della guerra, avanzando verso la Germania, l’Urss aveva annesso i paesi baltici, la Polonia orientale e la Bessarabia</a:t>
            </a:r>
          </a:p>
          <a:p>
            <a:pPr algn="just"/>
            <a:r>
              <a:rPr lang="it-IT" dirty="0"/>
              <a:t>La Polonia da parte sua si estende verso aree precedentemente appartenute alla Germania (Slesia, Pomerania, Prussia orientale, Posnania)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19223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655081-EAC2-C27D-5274-E029FC9E6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5636"/>
            <a:ext cx="10515600" cy="556132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 Germania, ridimensionata territorialmente, è divisa in quattro zone, affidate in amministrazione a Urss, Usa, Regno Unito e Francia, così come Berlino</a:t>
            </a:r>
          </a:p>
          <a:p>
            <a:pPr algn="just"/>
            <a:r>
              <a:rPr lang="it-IT" dirty="0"/>
              <a:t>Con lo spostamento dei confini e per evitare possibili dinamiche relative alle comunità tedesche dell’Europa centro-orientale simili a quelle che avevano portato alla guerra, le comunità tedesche, spesso secolari, sono espulse da tutta l’area che va dal Baltico al Mar Nero (circa 12 milioni)</a:t>
            </a:r>
          </a:p>
          <a:p>
            <a:pPr algn="just"/>
            <a:r>
              <a:rPr lang="it-IT" dirty="0"/>
              <a:t>Processo di Norimberga contro i criminali nazisti (1945-46), con le imputazioni di crimini contro la pace, crimini di guerra e crimini contro l’umanità</a:t>
            </a:r>
          </a:p>
          <a:p>
            <a:pPr algn="just"/>
            <a:r>
              <a:rPr lang="it-IT" dirty="0"/>
              <a:t>Processo di Tokyo (1946-48) contro i principali dirigenti politici e militari giapponesi (il Giappone fino al 1951 sarà occupato e «democratizzato» dagli Usa)</a:t>
            </a:r>
          </a:p>
        </p:txBody>
      </p:sp>
    </p:spTree>
    <p:extLst>
      <p:ext uri="{BB962C8B-B14F-4D97-AF65-F5344CB8AC3E}">
        <p14:creationId xmlns:p14="http://schemas.microsoft.com/office/powerpoint/2010/main" val="1054550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B211CF-C4E2-6245-B09D-B74F9241E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0633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I territori appartenuti alla Germania interbellica dopo la Seconda guerra mondiale</a:t>
            </a:r>
          </a:p>
        </p:txBody>
      </p:sp>
      <p:pic>
        <p:nvPicPr>
          <p:cNvPr id="4100" name="Picture 4" descr="How Germany Was Divided: A History of Partition Plans">
            <a:extLst>
              <a:ext uri="{FF2B5EF4-FFF2-40B4-BE49-F238E27FC236}">
                <a16:creationId xmlns:a16="http://schemas.microsoft.com/office/drawing/2014/main" id="{80B3EBE3-F954-C57C-6040-B6C7460D684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512" y="805758"/>
            <a:ext cx="6346976" cy="537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19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2009F3-D97D-C34B-30D5-D3EEEE828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/>
          <a:lstStyle/>
          <a:p>
            <a:pPr algn="just"/>
            <a:r>
              <a:rPr lang="it-IT" dirty="0"/>
              <a:t>Conferenza internazionale di Bretton Woods (luglio 1944), con l’obiettivo di regolamentare e stabilizzare i rapporti finanziari a livello internazionale</a:t>
            </a:r>
          </a:p>
          <a:p>
            <a:pPr algn="just"/>
            <a:r>
              <a:rPr lang="it-IT" dirty="0"/>
              <a:t>Decisioni prese a Bretton Woods: dollaro valuta di riferimento, fondazione del Fondo Monetario Internazionale (concede prestiti ai paesi in difficoltà)  e della Banca Internazionale per la Ricostruzione e lo Sviluppo (sostiene la ricostruzione dei paesi colpiti dalla guerra e l’industrializzazione dei paesi meno sviluppati)</a:t>
            </a:r>
          </a:p>
          <a:p>
            <a:pPr algn="just"/>
            <a:r>
              <a:rPr lang="it-IT" dirty="0"/>
              <a:t>Sottoscrizione del Gatt (General Agreement on </a:t>
            </a:r>
            <a:r>
              <a:rPr lang="it-IT" dirty="0" err="1"/>
              <a:t>Tariffs</a:t>
            </a:r>
            <a:r>
              <a:rPr lang="it-IT" dirty="0"/>
              <a:t> and Trade, Ginevra, 1947), allo scopo di favorire gli scambi commerciali internazionali sulla base del libero scambio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698910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1928</Words>
  <Application>Microsoft Office PowerPoint</Application>
  <PresentationFormat>Widescreen</PresentationFormat>
  <Paragraphs>72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1_Tema di Office</vt:lpstr>
      <vt:lpstr>Il secondo dopoguerra</vt:lpstr>
      <vt:lpstr>Presentazione standard di PowerPoint</vt:lpstr>
      <vt:lpstr>Presentazione standard di PowerPoint</vt:lpstr>
      <vt:lpstr>Presentazione standard di PowerPoint</vt:lpstr>
      <vt:lpstr>Territorio Libero di Trieste (1947-1954)</vt:lpstr>
      <vt:lpstr>Presentazione standard di PowerPoint</vt:lpstr>
      <vt:lpstr>Presentazione standard di PowerPoint</vt:lpstr>
      <vt:lpstr>I territori appartenuti alla Germania interbellica dopo la Seconda guerra mondiale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Nato e Patto di Varsavia (1960)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2026-05-08T13:48:25Z</dcterms:created>
  <dcterms:modified xsi:type="dcterms:W3CDTF">2026-05-08T13:49:17Z</dcterms:modified>
</cp:coreProperties>
</file>